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530" r:id="rId5"/>
    <p:sldId id="531" r:id="rId6"/>
    <p:sldId id="533" r:id="rId7"/>
    <p:sldId id="547" r:id="rId8"/>
    <p:sldId id="548" r:id="rId9"/>
    <p:sldId id="549" r:id="rId10"/>
    <p:sldId id="550" r:id="rId11"/>
    <p:sldId id="537" r:id="rId12"/>
    <p:sldId id="546" r:id="rId13"/>
    <p:sldId id="545" r:id="rId14"/>
    <p:sldId id="538" r:id="rId15"/>
    <p:sldId id="539" r:id="rId16"/>
    <p:sldId id="540" r:id="rId17"/>
    <p:sldId id="541" r:id="rId18"/>
    <p:sldId id="543" r:id="rId19"/>
    <p:sldId id="5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84" d="100"/>
          <a:sy n="84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budget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ID: IMPHAC24TM169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BUILDUP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5" name="Picture Placeholder 84" descr="Continuous Improvement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517" b="517"/>
          <a:stretch/>
        </p:blipFill>
        <p:spPr>
          <a:xfrm>
            <a:off x="1583555" y="2980517"/>
            <a:ext cx="713074" cy="713074"/>
          </a:xfrm>
        </p:spPr>
      </p:pic>
      <p:pic>
        <p:nvPicPr>
          <p:cNvPr id="86" name="Picture Placeholder 85" descr="Wallet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 t="128" b="128"/>
          <a:stretch/>
        </p:blipFill>
        <p:spPr/>
      </p:pic>
      <p:pic>
        <p:nvPicPr>
          <p:cNvPr id="87" name="Picture Placeholder 86" descr="Piggy Bank outline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/>
          <a:stretch/>
        </p:blipFill>
        <p:spPr/>
      </p:pic>
      <p:pic>
        <p:nvPicPr>
          <p:cNvPr id="88" name="Picture Placeholder 87" descr="Bitcoin outline">
            <a:extLst>
              <a:ext uri="{FF2B5EF4-FFF2-40B4-BE49-F238E27FC236}">
                <a16:creationId xmlns:a16="http://schemas.microsoft.com/office/drawing/2014/main" id="{32BC0F61-A0C8-5BEF-A6E9-0E7ADE645F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l="345" r="345"/>
          <a:stretch/>
        </p:blipFill>
        <p:spPr/>
      </p:pic>
      <p:pic>
        <p:nvPicPr>
          <p:cNvPr id="90" name="Picture Placeholder 89" descr="Exponential Graph outline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6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Choose a cryptocurrency exchange</a:t>
            </a:r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Purchase preferred coins &amp; create "wallet"</a:t>
            </a:r>
          </a:p>
          <a:p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Research investment and trading options</a:t>
            </a:r>
          </a:p>
          <a:p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Stake preferred coins in chosen company</a:t>
            </a:r>
          </a:p>
          <a:p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Set exponential growth goals</a:t>
            </a:r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Portfolio diversification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winning combinations to stay ahead of the market</a:t>
            </a:r>
          </a:p>
          <a:p>
            <a:r>
              <a:rPr lang="en-US" dirty="0"/>
              <a:t>Capitalize on direct ownership of digital coins</a:t>
            </a:r>
          </a:p>
          <a:p>
            <a:r>
              <a:rPr lang="en-US" dirty="0"/>
              <a:t>Invest in multiple blockchains​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Short and long-term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 an emergency fund</a:t>
            </a:r>
          </a:p>
          <a:p>
            <a:r>
              <a:rPr lang="en-US" dirty="0"/>
              <a:t>Add a second stream of income</a:t>
            </a:r>
          </a:p>
          <a:p>
            <a:r>
              <a:rPr lang="en-US" dirty="0"/>
              <a:t>Buy a house</a:t>
            </a:r>
          </a:p>
          <a:p>
            <a:r>
              <a:rPr lang="en-US" dirty="0"/>
              <a:t>Supplement retirement fund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Strategize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 your research and develop a plan with goals</a:t>
            </a:r>
          </a:p>
          <a:p>
            <a:r>
              <a:rPr lang="en-US" dirty="0"/>
              <a:t>Diversify your portfolio through coin ownership​</a:t>
            </a:r>
          </a:p>
          <a:p>
            <a:r>
              <a:rPr lang="en-US" dirty="0"/>
              <a:t>Follow the markets closely​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Minimize risk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Be cautious of scams and "too good to be true" scenarios</a:t>
            </a:r>
          </a:p>
          <a:p>
            <a:r>
              <a:rPr lang="en-US" dirty="0"/>
              <a:t>Avoid "all-in" strategies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Utilize resources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3068680" cy="2578608"/>
          </a:xfrm>
        </p:spPr>
        <p:txBody>
          <a:bodyPr/>
          <a:lstStyle/>
          <a:p>
            <a:r>
              <a:rPr lang="en-US" dirty="0"/>
              <a:t>Apps and platforms help streamline user experience</a:t>
            </a:r>
          </a:p>
          <a:p>
            <a:r>
              <a:rPr lang="en-US" dirty="0"/>
              <a:t>Seek expert guidance from Krypto Logics team members​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16FD90-6ABD-5EA8-0870-E27733B9F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Picture Placeholder 15" descr="Team member head shot&#10;">
            <a:extLst>
              <a:ext uri="{FF2B5EF4-FFF2-40B4-BE49-F238E27FC236}">
                <a16:creationId xmlns:a16="http://schemas.microsoft.com/office/drawing/2014/main" id="{675FEA7C-5201-0219-EAA4-51C8A3B8185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/>
          <a:srcRect t="45" b="45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25EB-9239-A8F4-48C2-D2E44A245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Takuma Hayashi​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3BCC4-AF80-8D3B-413B-3F80C7450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17" name="Picture Placeholder 16" descr="Team member head shot&#10;">
            <a:extLst>
              <a:ext uri="{FF2B5EF4-FFF2-40B4-BE49-F238E27FC236}">
                <a16:creationId xmlns:a16="http://schemas.microsoft.com/office/drawing/2014/main" id="{8B1E138F-E5F8-7188-0E7F-C61CC315F3C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EAAE3-47A6-DF8C-088B-8353E3128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56031-A8E2-FF88-2769-10FEB7B75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18" name="Picture Placeholder 17" descr="Team member head shot&#10;">
            <a:extLst>
              <a:ext uri="{FF2B5EF4-FFF2-40B4-BE49-F238E27FC236}">
                <a16:creationId xmlns:a16="http://schemas.microsoft.com/office/drawing/2014/main" id="{F4608F53-148D-4D2F-6672-8A90E230C68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AD9EB9-CF0D-0D70-D541-05E1A813D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Flora Berggren​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DE758-CE4B-6136-04AE-85B544CA6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Chief Operations Officer</a:t>
            </a:r>
          </a:p>
        </p:txBody>
      </p:sp>
      <p:pic>
        <p:nvPicPr>
          <p:cNvPr id="19" name="Picture Placeholder 18" descr="Team member head shot&#10;">
            <a:extLst>
              <a:ext uri="{FF2B5EF4-FFF2-40B4-BE49-F238E27FC236}">
                <a16:creationId xmlns:a16="http://schemas.microsoft.com/office/drawing/2014/main" id="{34C21939-A4DB-0F96-83D8-AD8FFB45359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/>
          <a:srcRect l="174" r="174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A99FBE-9850-5F5D-04D9-E3A83DEEA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Rajesh Santoshi​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AAB49A-6730-B2CF-9537-FF9551D4E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EXTENDED TEAM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2CA379-5C0D-5E21-B070-E880A01BB9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" name="Picture Placeholder 15" descr="Team member head shot&#10;">
            <a:extLst>
              <a:ext uri="{FF2B5EF4-FFF2-40B4-BE49-F238E27FC236}">
                <a16:creationId xmlns:a16="http://schemas.microsoft.com/office/drawing/2014/main" id="{675FEA7C-5201-0219-EAA4-51C8A3B8185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25EB-9239-A8F4-48C2-D2E44A245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Takuma Hayashi​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3BCC4-AF80-8D3B-413B-3F80C7450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139" name="Picture Placeholder 138" descr="Team member head shot&#10;">
            <a:extLst>
              <a:ext uri="{FF2B5EF4-FFF2-40B4-BE49-F238E27FC236}">
                <a16:creationId xmlns:a16="http://schemas.microsoft.com/office/drawing/2014/main" id="{40505ADD-6A41-FEA2-952B-68B8652C37D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/>
          <a:srcRect/>
          <a:stretch/>
        </p:blipFill>
        <p:spPr/>
      </p:pic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29B0FDD4-0C9D-9FEE-0CB5-5341E9A67D6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Graham Barnes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0E6B790C-A9A2-BF33-11DC-2AA2B45ADD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VP Product</a:t>
            </a:r>
          </a:p>
        </p:txBody>
      </p:sp>
      <p:pic>
        <p:nvPicPr>
          <p:cNvPr id="17" name="Picture Placeholder 16" descr="Team member head shot&#10;">
            <a:extLst>
              <a:ext uri="{FF2B5EF4-FFF2-40B4-BE49-F238E27FC236}">
                <a16:creationId xmlns:a16="http://schemas.microsoft.com/office/drawing/2014/main" id="{8B1E138F-E5F8-7188-0E7F-C61CC315F3C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/>
          <a:srcRect t="75" b="75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EAAE3-47A6-DF8C-088B-8353E3128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56031-A8E2-FF88-2769-10FEB7B75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140" name="Picture Placeholder 139" descr="Team member head shot&#10;">
            <a:extLst>
              <a:ext uri="{FF2B5EF4-FFF2-40B4-BE49-F238E27FC236}">
                <a16:creationId xmlns:a16="http://schemas.microsoft.com/office/drawing/2014/main" id="{DAE46AC2-4E04-644A-503C-188DFB2C346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75" b="75"/>
          <a:stretch/>
        </p:blipFill>
        <p:spPr/>
      </p:pic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F73428BF-556B-39B3-A2E1-A3479B7A43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Rowan Murphy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3519B91A-73EE-B2B8-4875-2C6A0113D3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SEO Strategist</a:t>
            </a:r>
          </a:p>
        </p:txBody>
      </p:sp>
      <p:pic>
        <p:nvPicPr>
          <p:cNvPr id="18" name="Picture Placeholder 17" descr="Team member head shot&#10;">
            <a:extLst>
              <a:ext uri="{FF2B5EF4-FFF2-40B4-BE49-F238E27FC236}">
                <a16:creationId xmlns:a16="http://schemas.microsoft.com/office/drawing/2014/main" id="{F4608F53-148D-4D2F-6672-8A90E230C68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/>
          <a:srcRect t="75" b="75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AD9EB9-CF0D-0D70-D541-05E1A813D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Flora Berggren​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DE758-CE4B-6136-04AE-85B544CA6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Chief Operations Officer</a:t>
            </a:r>
          </a:p>
        </p:txBody>
      </p:sp>
      <p:pic>
        <p:nvPicPr>
          <p:cNvPr id="141" name="Picture Placeholder 140" descr="Team member head shot&#10;">
            <a:extLst>
              <a:ext uri="{FF2B5EF4-FFF2-40B4-BE49-F238E27FC236}">
                <a16:creationId xmlns:a16="http://schemas.microsoft.com/office/drawing/2014/main" id="{105B8828-F685-63DD-6F9F-62F8A8DA6D0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/>
          <a:srcRect l="291" r="291"/>
          <a:stretch/>
        </p:blipFill>
        <p:spPr/>
      </p:pic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747BF9B3-DF8F-789C-9AF6-94771E1AF5F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Elizabeth Moore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A2297428-B6BC-F5B5-C82D-3BC4408EC5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Product Designer</a:t>
            </a:r>
          </a:p>
        </p:txBody>
      </p:sp>
      <p:pic>
        <p:nvPicPr>
          <p:cNvPr id="19" name="Picture Placeholder 18" descr="Team member head shot&#10;">
            <a:extLst>
              <a:ext uri="{FF2B5EF4-FFF2-40B4-BE49-F238E27FC236}">
                <a16:creationId xmlns:a16="http://schemas.microsoft.com/office/drawing/2014/main" id="{34C21939-A4DB-0F96-83D8-AD8FFB45359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8"/>
          <a:srcRect l="99" r="99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A99FBE-9850-5F5D-04D9-E3A83DEEA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Rajesh Santoshi​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AAB49A-6730-B2CF-9537-FF9551D4E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  <p:pic>
        <p:nvPicPr>
          <p:cNvPr id="142" name="Picture Placeholder 141" descr="Team member head shot&#10;">
            <a:extLst>
              <a:ext uri="{FF2B5EF4-FFF2-40B4-BE49-F238E27FC236}">
                <a16:creationId xmlns:a16="http://schemas.microsoft.com/office/drawing/2014/main" id="{E6A455C2-70F1-6DAE-26E6-C7AAE0CFA814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9"/>
          <a:srcRect l="291" r="291"/>
          <a:stretch/>
        </p:blipFill>
        <p:spPr/>
      </p:pic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651B92A3-1DB6-8A7F-09B7-C7969D53FB3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Robin Kline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462B07C6-5B4D-AB97-3376-C4F8BFC2C1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Content Developer</a:t>
            </a:r>
          </a:p>
        </p:txBody>
      </p:sp>
    </p:spTree>
    <p:extLst>
      <p:ext uri="{BB962C8B-B14F-4D97-AF65-F5344CB8AC3E}">
        <p14:creationId xmlns:p14="http://schemas.microsoft.com/office/powerpoint/2010/main" val="84060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528" y="530352"/>
            <a:ext cx="7735824" cy="106984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Summary: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EDCF59-422E-3BC8-2583-E190D77F7C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63496" y="2309201"/>
            <a:ext cx="5564344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Comprehensive budgeting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Insightful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Secure and reliable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Build an app from [App Store/Google Play]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Sign up for a free trial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Join our community for tips and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Contact Information: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Name: V.S.KARTHIK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Email: 2310030324@klh.edu.in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/>
              <a:t>Problem Statement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/>
              <a:t>Solution Overview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Areas Of Focus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752" y="815828"/>
            <a:ext cx="10442448" cy="1069848"/>
          </a:xfrm>
        </p:spPr>
        <p:txBody>
          <a:bodyPr/>
          <a:lstStyle/>
          <a:p>
            <a:pPr algn="l"/>
            <a:r>
              <a:rPr lang="en-IN" dirty="0"/>
              <a:t>Introduction &amp; Problem Statement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2CD99-E7FB-A323-A8B2-E3C38A17B3BE}"/>
              </a:ext>
            </a:extLst>
          </p:cNvPr>
          <p:cNvSpPr txBox="1"/>
          <p:nvPr/>
        </p:nvSpPr>
        <p:spPr>
          <a:xfrm>
            <a:off x="2761488" y="2011680"/>
            <a:ext cx="596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The Financial Challenge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FCD687F-DBEA-2A1F-8CFD-8BCF5E0991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Living Costs: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Increasing expenses without clear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Financial Awareness: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Difficulty in understanding spending habits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Ineffective Budgeting Tools: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Existing solutions are often complex or inadequate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Financial stress and inability to save effectively 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C46E-3B59-C509-E30D-ED04FA22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 Needs &amp; 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47A5-B211-CAD3-A90C-51A8D551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7649"/>
            <a:ext cx="5181600" cy="4351338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Ease of Use:</a:t>
            </a:r>
            <a:r>
              <a:rPr lang="en-US" sz="1800" dirty="0"/>
              <a:t> Simple and intuitive interface for all age groups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Comprehensive Tracking:</a:t>
            </a:r>
            <a:r>
              <a:rPr lang="en-US" sz="1800" dirty="0"/>
              <a:t> Automatic categorization of expenses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Personalized Insights:</a:t>
            </a:r>
            <a:r>
              <a:rPr lang="en-US" sz="1800" dirty="0"/>
              <a:t> Actionable analytics to improve spending habits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Financial Goals:</a:t>
            </a:r>
            <a:r>
              <a:rPr lang="en-US" sz="1800" dirty="0"/>
              <a:t> Tools to set and achieve savings targets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Security:</a:t>
            </a:r>
            <a:r>
              <a:rPr lang="en-US" sz="1800" dirty="0"/>
              <a:t> Robust data protection and privacy features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b="1" dirty="0"/>
              <a:t>Supporting Statistic:</a:t>
            </a:r>
            <a:r>
              <a:rPr lang="en-US" sz="1800" dirty="0"/>
              <a:t> e.g., “25% of users seek better budgeting tools" </a:t>
            </a:r>
            <a:r>
              <a:rPr lang="en-US" sz="1800" i="1" dirty="0"/>
              <a:t>(Insert relevant data)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520D-0421-0876-4298-B2FE81BF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A1489B-2417-7C9B-E68D-BFD90BDA1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1680"/>
            <a:ext cx="5507736" cy="371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2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501F-8604-9AA5-78B6-50174FD8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868680"/>
            <a:ext cx="10881360" cy="1069848"/>
          </a:xfrm>
        </p:spPr>
        <p:txBody>
          <a:bodyPr/>
          <a:lstStyle/>
          <a:p>
            <a:r>
              <a:rPr lang="en-IN" dirty="0"/>
              <a:t>Core Functionalities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8E59-F442-B21C-B90F-BE1FC984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304" y="448056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2AABC6-609F-2EA9-D908-063D28254C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55320" y="1898835"/>
            <a:ext cx="1102156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Expense Categorization: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Automatic sorting of transactions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 category creation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Income Tracking: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Multiple income sources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Recurring income management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Budget Planning: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Monthly/Weekly budget setup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Alerts for overspending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8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0BE49-2F44-41F0-1564-486DAAA9B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9F28AA-F830-7F9B-DB5C-D984D9CC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72" y="522380"/>
            <a:ext cx="8878824" cy="1069848"/>
          </a:xfrm>
        </p:spPr>
        <p:txBody>
          <a:bodyPr/>
          <a:lstStyle/>
          <a:p>
            <a:r>
              <a:rPr lang="en-IN" dirty="0"/>
              <a:t>Advanced Features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AA8BAD-0DA8-F3E0-003A-549F24F61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09544" y="1754984"/>
            <a:ext cx="4851328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Insights &amp; Analytics: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 charts and graphs</a:t>
            </a: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Spending trend analysis</a:t>
            </a: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Savings Goals: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Set and monitor financial targets</a:t>
            </a: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Progress tracking</a:t>
            </a: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Bill Reminders: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Notifications for upcoming payments</a:t>
            </a: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Avoid late fees</a:t>
            </a: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Integration: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Sync with bank accounts and credit cards</a:t>
            </a: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Import/export data seamlessly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5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C3D9A-C370-78FF-8C2B-FC4C58208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19509-1D42-6C69-DB33-7B99F02F84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80139F-B013-C455-E0A4-D2194B9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72" y="522380"/>
            <a:ext cx="8878824" cy="1069848"/>
          </a:xfrm>
        </p:spPr>
        <p:txBody>
          <a:bodyPr/>
          <a:lstStyle/>
          <a:p>
            <a:r>
              <a:rPr lang="en-IN" dirty="0"/>
              <a:t>Why Choose Our App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2AA38E-88D9-D2AD-1BF3-1E4D84F43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7004" y="1592228"/>
            <a:ext cx="8134599" cy="43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User-Friendly Interface:</a:t>
            </a:r>
            <a:endParaRPr lang="en-US" sz="2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/>
              <a:t>Easy navigation and clean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Personalization:</a:t>
            </a:r>
            <a:endParaRPr lang="en-US" sz="2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/>
              <a:t>Tailored recommendations based on spending habits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Real-Time Updates:</a:t>
            </a:r>
            <a:endParaRPr lang="en-US" sz="2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/>
              <a:t>Instant transaction syncing and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Enhanced Financial Control:</a:t>
            </a:r>
            <a:endParaRPr lang="en-US" sz="2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/>
              <a:t>Empower users to make informed financial decisions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Community &amp; Support:</a:t>
            </a:r>
            <a:endParaRPr lang="en-US" sz="2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/>
              <a:t>Access to financial tips and 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252950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WEALTH IS THE ABILITY TO FULLY EXPERIENCE LIFE.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-Henry David Thoreau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TOKENS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Used to complete transactions anywhere crypto is accepted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These tokens have a specific use within a blockchain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Tokens backed by securities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NFT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Authenticates ownership of specific assets</a:t>
            </a:r>
          </a:p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Gaming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Used as in-game currency and traded with real world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605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Segoe UI Light</vt:lpstr>
      <vt:lpstr>Tw Cen MT</vt:lpstr>
      <vt:lpstr>Office Theme</vt:lpstr>
      <vt:lpstr>Personal budget tracker</vt:lpstr>
      <vt:lpstr>CONTENTS</vt:lpstr>
      <vt:lpstr>Introduction &amp; Problem Statement</vt:lpstr>
      <vt:lpstr>User Needs &amp; Market Opportunity</vt:lpstr>
      <vt:lpstr>Core Functionalities</vt:lpstr>
      <vt:lpstr>Advanced Features</vt:lpstr>
      <vt:lpstr>Why Choose Our App</vt:lpstr>
      <vt:lpstr>WEALTH IS THE ABILITY TO FULLY EXPERIENCE LIFE. </vt:lpstr>
      <vt:lpstr>TYPES OF TOKENS</vt:lpstr>
      <vt:lpstr>PORTFOLIO BUILDUP</vt:lpstr>
      <vt:lpstr>AREAS OF FOCUS</vt:lpstr>
      <vt:lpstr>HOW TO GET THERE</vt:lpstr>
      <vt:lpstr>MEET OUR TEAM</vt:lpstr>
      <vt:lpstr>MEET OUR EXTENDED TEAM</vt:lpstr>
      <vt:lpstr>Summary: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2024-11-02T04:06:05Z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