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6" r:id="rId6"/>
    <p:sldId id="264" r:id="rId7"/>
    <p:sldId id="260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  <a:srgbClr val="B2B2B2"/>
    <a:srgbClr val="800000"/>
    <a:srgbClr val="EAC6D9"/>
    <a:srgbClr val="EF319E"/>
    <a:srgbClr val="B90F23"/>
    <a:srgbClr val="C75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8" autoAdjust="0"/>
    <p:restoredTop sz="94610"/>
  </p:normalViewPr>
  <p:slideViewPr>
    <p:cSldViewPr snapToGrid="0" snapToObjects="1">
      <p:cViewPr>
        <p:scale>
          <a:sx n="50" d="100"/>
          <a:sy n="50" d="100"/>
        </p:scale>
        <p:origin x="140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ika pattem" userId="90e89da738ddb945" providerId="LiveId" clId="{345E2437-A766-4C88-8577-7183A3081BFE}"/>
    <pc:docChg chg="modSld">
      <pc:chgData name="deepika pattem" userId="90e89da738ddb945" providerId="LiveId" clId="{345E2437-A766-4C88-8577-7183A3081BFE}" dt="2024-09-10T16:38:17.518" v="1"/>
      <pc:docMkLst>
        <pc:docMk/>
      </pc:docMkLst>
      <pc:sldChg chg="modSp mod">
        <pc:chgData name="deepika pattem" userId="90e89da738ddb945" providerId="LiveId" clId="{345E2437-A766-4C88-8577-7183A3081BFE}" dt="2024-09-10T16:38:17.518" v="1"/>
        <pc:sldMkLst>
          <pc:docMk/>
          <pc:sldMk cId="3577557318" sldId="264"/>
        </pc:sldMkLst>
        <pc:spChg chg="mod">
          <ac:chgData name="deepika pattem" userId="90e89da738ddb945" providerId="LiveId" clId="{345E2437-A766-4C88-8577-7183A3081BFE}" dt="2024-09-10T16:38:17.518" v="1"/>
          <ac:spMkLst>
            <pc:docMk/>
            <pc:sldMk cId="3577557318" sldId="264"/>
            <ac:spMk id="4" creationId="{00000000-0000-0000-0000-000000000000}"/>
          </ac:spMkLst>
        </pc:spChg>
      </pc:sldChg>
      <pc:sldChg chg="modSp mod">
        <pc:chgData name="deepika pattem" userId="90e89da738ddb945" providerId="LiveId" clId="{345E2437-A766-4C88-8577-7183A3081BFE}" dt="2024-09-10T16:38:14.811" v="0"/>
        <pc:sldMkLst>
          <pc:docMk/>
          <pc:sldMk cId="2206818643" sldId="266"/>
        </pc:sldMkLst>
        <pc:spChg chg="mod">
          <ac:chgData name="deepika pattem" userId="90e89da738ddb945" providerId="LiveId" clId="{345E2437-A766-4C88-8577-7183A3081BFE}" dt="2024-09-10T16:38:14.811" v="0"/>
          <ac:spMkLst>
            <pc:docMk/>
            <pc:sldMk cId="2206818643" sldId="26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99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1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0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.jpeg"/><Relationship Id="rId5" Type="http://schemas.openxmlformats.org/officeDocument/2006/relationships/image" Target="../media/image10.png"/><Relationship Id="rId10" Type="http://schemas.openxmlformats.org/officeDocument/2006/relationships/image" Target="../media/image5.jpe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 l="33788" t="7471" r="26648" b="8938"/>
          <a:stretch/>
        </p:blipFill>
        <p:spPr>
          <a:xfrm>
            <a:off x="-60961" y="0"/>
            <a:ext cx="5842589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353872"/>
            <a:ext cx="704088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400" b="1" dirty="0" err="1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BeatEye</a:t>
            </a:r>
            <a:r>
              <a:rPr lang="en-US" sz="5400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: A Music Genre</a:t>
            </a:r>
          </a:p>
          <a:p>
            <a:pPr marL="0" indent="0">
              <a:lnSpc>
                <a:spcPts val="6561"/>
              </a:lnSpc>
              <a:buNone/>
            </a:pPr>
            <a:r>
              <a:rPr lang="en-US" sz="5400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Predictor</a:t>
            </a:r>
          </a:p>
        </p:txBody>
      </p:sp>
      <p:sp>
        <p:nvSpPr>
          <p:cNvPr id="6" name="Text 3"/>
          <p:cNvSpPr/>
          <p:nvPr/>
        </p:nvSpPr>
        <p:spPr>
          <a:xfrm>
            <a:off x="6282411" y="524041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Madhusudhan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Deepika,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Ashmit</a:t>
            </a:r>
            <a:endParaRPr lang="en-US" sz="1750" dirty="0"/>
          </a:p>
        </p:txBody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C76719B2-6AA2-F330-8CE6-67DB57070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0" y="0"/>
            <a:ext cx="3657600" cy="82296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8BC35BC2-9E30-2E7B-1531-3EBB7B9936F7}"/>
              </a:ext>
            </a:extLst>
          </p:cNvPr>
          <p:cNvSpPr/>
          <p:nvPr/>
        </p:nvSpPr>
        <p:spPr>
          <a:xfrm rot="3887161">
            <a:off x="6690741" y="4535450"/>
            <a:ext cx="9518391" cy="116890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3E4234D6-A8C0-859A-62C2-4E42213F6369}"/>
              </a:ext>
            </a:extLst>
          </p:cNvPr>
          <p:cNvSpPr/>
          <p:nvPr/>
        </p:nvSpPr>
        <p:spPr>
          <a:xfrm rot="19378542">
            <a:off x="4921752" y="-7424272"/>
            <a:ext cx="9836572" cy="116890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5" name="Text 2"/>
          <p:cNvSpPr/>
          <p:nvPr/>
        </p:nvSpPr>
        <p:spPr>
          <a:xfrm>
            <a:off x="4490799" y="1083707"/>
            <a:ext cx="4511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>
              <a:lnSpc>
                <a:spcPts val="5468"/>
              </a:lnSpc>
              <a:buNone/>
            </a:pPr>
            <a:r>
              <a:rPr lang="en-US" sz="5400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Project Outcomes</a:t>
            </a:r>
          </a:p>
        </p:txBody>
      </p:sp>
      <p:sp>
        <p:nvSpPr>
          <p:cNvPr id="6" name="Shape 3"/>
          <p:cNvSpPr/>
          <p:nvPr/>
        </p:nvSpPr>
        <p:spPr>
          <a:xfrm>
            <a:off x="4490799" y="22849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7" name="Text 4"/>
          <p:cNvSpPr/>
          <p:nvPr/>
        </p:nvSpPr>
        <p:spPr>
          <a:xfrm>
            <a:off x="4656892" y="2326600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3612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Accurate Genre Classification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2681668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Application should be able to precisely identify the genre of the audio file given based on various aspects.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490799" y="338691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1" name="Text 8"/>
          <p:cNvSpPr/>
          <p:nvPr/>
        </p:nvSpPr>
        <p:spPr>
          <a:xfrm>
            <a:off x="4656892" y="3428584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5212913" y="34632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</a:rPr>
              <a:t>Scalable Genre Classification Model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212912" y="3785585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The application should be able to handle a vast and diverse set of audio files. It should be able to seamlessly handle upcoming and niche genres.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8" y="452549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5" name="Text 12"/>
          <p:cNvSpPr/>
          <p:nvPr/>
        </p:nvSpPr>
        <p:spPr>
          <a:xfrm>
            <a:off x="4656891" y="4567171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2" y="460181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Cross Platform Utility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494444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The application should work across all platforms.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29" name="Freeform 8">
            <a:extLst>
              <a:ext uri="{FF2B5EF4-FFF2-40B4-BE49-F238E27FC236}">
                <a16:creationId xmlns:a16="http://schemas.microsoft.com/office/drawing/2014/main" id="{950D9827-EF87-C345-F30D-A51CC0648AAA}"/>
              </a:ext>
            </a:extLst>
          </p:cNvPr>
          <p:cNvSpPr/>
          <p:nvPr/>
        </p:nvSpPr>
        <p:spPr>
          <a:xfrm rot="6718024">
            <a:off x="10131822" y="-7228329"/>
            <a:ext cx="9836572" cy="116890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393E6869-F0FC-FDC1-6095-1BFB1C353CD0}"/>
              </a:ext>
            </a:extLst>
          </p:cNvPr>
          <p:cNvSpPr/>
          <p:nvPr/>
        </p:nvSpPr>
        <p:spPr>
          <a:xfrm rot="4862571">
            <a:off x="6189997" y="5583344"/>
            <a:ext cx="9518391" cy="116890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Shape 11">
            <a:extLst>
              <a:ext uri="{FF2B5EF4-FFF2-40B4-BE49-F238E27FC236}">
                <a16:creationId xmlns:a16="http://schemas.microsoft.com/office/drawing/2014/main" id="{A30FEA0B-E824-4904-72CB-0E805B1C2690}"/>
              </a:ext>
            </a:extLst>
          </p:cNvPr>
          <p:cNvSpPr/>
          <p:nvPr/>
        </p:nvSpPr>
        <p:spPr>
          <a:xfrm>
            <a:off x="4490797" y="53290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A8E303C6-3303-AC59-1323-4C4F3086EB48}"/>
              </a:ext>
            </a:extLst>
          </p:cNvPr>
          <p:cNvSpPr/>
          <p:nvPr/>
        </p:nvSpPr>
        <p:spPr>
          <a:xfrm>
            <a:off x="4656890" y="537068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3">
            <a:extLst>
              <a:ext uri="{FF2B5EF4-FFF2-40B4-BE49-F238E27FC236}">
                <a16:creationId xmlns:a16="http://schemas.microsoft.com/office/drawing/2014/main" id="{E8C01776-A5F3-1004-EDBE-470EE102A9F8}"/>
              </a:ext>
            </a:extLst>
          </p:cNvPr>
          <p:cNvSpPr/>
          <p:nvPr/>
        </p:nvSpPr>
        <p:spPr>
          <a:xfrm>
            <a:off x="5212911" y="540533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Feature Extraction From Audio Tracks</a:t>
            </a:r>
            <a:endParaRPr lang="en-US" sz="2187" dirty="0"/>
          </a:p>
        </p:txBody>
      </p:sp>
      <p:sp>
        <p:nvSpPr>
          <p:cNvPr id="22" name="Text 14">
            <a:extLst>
              <a:ext uri="{FF2B5EF4-FFF2-40B4-BE49-F238E27FC236}">
                <a16:creationId xmlns:a16="http://schemas.microsoft.com/office/drawing/2014/main" id="{581B8411-EA9F-2BD9-8705-45B701F5AC97}"/>
              </a:ext>
            </a:extLst>
          </p:cNvPr>
          <p:cNvSpPr/>
          <p:nvPr/>
        </p:nvSpPr>
        <p:spPr>
          <a:xfrm>
            <a:off x="5212912" y="574795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The application should be able to extract meaningful features related to the audio file like the timbre, macabre, pitch, rhythm, etc.</a:t>
            </a:r>
            <a:endParaRPr lang="en-US" sz="1750" dirty="0"/>
          </a:p>
        </p:txBody>
      </p:sp>
      <p:pic>
        <p:nvPicPr>
          <p:cNvPr id="23" name="Image 0">
            <a:extLst>
              <a:ext uri="{FF2B5EF4-FFF2-40B4-BE49-F238E27FC236}">
                <a16:creationId xmlns:a16="http://schemas.microsoft.com/office/drawing/2014/main" id="{8443842E-7FDA-5939-447F-51E7666F795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3788" t="7471" r="26648" b="8938"/>
          <a:stretch/>
        </p:blipFill>
        <p:spPr>
          <a:xfrm>
            <a:off x="-9283640" y="-30510"/>
            <a:ext cx="5842589" cy="8229600"/>
          </a:xfrm>
          <a:prstGeom prst="rect">
            <a:avLst/>
          </a:prstGeom>
        </p:spPr>
      </p:pic>
      <p:pic>
        <p:nvPicPr>
          <p:cNvPr id="1026" name="Picture 2" descr="3,405,249 Background Music Royalty-Free Images, Stock Photos &amp; Pictures |  Shutterstock">
            <a:extLst>
              <a:ext uri="{FF2B5EF4-FFF2-40B4-BE49-F238E27FC236}">
                <a16:creationId xmlns:a16="http://schemas.microsoft.com/office/drawing/2014/main" id="{CD645E9A-09DB-452E-9F9A-F0EA313AD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7"/>
          <a:stretch/>
        </p:blipFill>
        <p:spPr bwMode="auto">
          <a:xfrm>
            <a:off x="-2930137" y="-2447090"/>
            <a:ext cx="2476500" cy="237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mpacts and Disruption of AI on Music Industry Stakeholders">
            <a:extLst>
              <a:ext uri="{FF2B5EF4-FFF2-40B4-BE49-F238E27FC236}">
                <a16:creationId xmlns:a16="http://schemas.microsoft.com/office/drawing/2014/main" id="{EB2223A1-ECCD-1B6F-7A91-401ACA2E6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5" r="30000"/>
          <a:stretch/>
        </p:blipFill>
        <p:spPr bwMode="auto">
          <a:xfrm>
            <a:off x="15899845" y="-1542846"/>
            <a:ext cx="2615525" cy="26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on Music Notes Images - Free Download on Freepik">
            <a:extLst>
              <a:ext uri="{FF2B5EF4-FFF2-40B4-BE49-F238E27FC236}">
                <a16:creationId xmlns:a16="http://schemas.microsoft.com/office/drawing/2014/main" id="{CA6BEB13-5515-6E67-509D-D160C8356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6" r="4505"/>
          <a:stretch/>
        </p:blipFill>
        <p:spPr bwMode="auto">
          <a:xfrm>
            <a:off x="16645744" y="5470744"/>
            <a:ext cx="2851414" cy="272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8B87EEC-12BC-BA6A-50E1-DA1751E1C1F0}"/>
              </a:ext>
            </a:extLst>
          </p:cNvPr>
          <p:cNvGrpSpPr/>
          <p:nvPr/>
        </p:nvGrpSpPr>
        <p:grpSpPr>
          <a:xfrm>
            <a:off x="3621167" y="1224678"/>
            <a:ext cx="6589871" cy="6256778"/>
            <a:chOff x="3621167" y="1224676"/>
            <a:chExt cx="7388066" cy="8960526"/>
          </a:xfrm>
        </p:grpSpPr>
        <p:pic>
          <p:nvPicPr>
            <p:cNvPr id="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1167" y="1224676"/>
              <a:ext cx="3577351" cy="3577353"/>
            </a:xfrm>
            <a:prstGeom prst="rect">
              <a:avLst/>
            </a:prstGeom>
          </p:spPr>
        </p:pic>
        <p:pic>
          <p:nvPicPr>
            <p:cNvPr id="8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1762" y="1224676"/>
              <a:ext cx="3577471" cy="3577471"/>
            </a:xfrm>
            <a:prstGeom prst="rect">
              <a:avLst/>
            </a:prstGeom>
          </p:spPr>
        </p:pic>
        <p:pic>
          <p:nvPicPr>
            <p:cNvPr id="11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1167" y="6607731"/>
              <a:ext cx="3577351" cy="3577353"/>
            </a:xfrm>
            <a:prstGeom prst="rect">
              <a:avLst/>
            </a:prstGeom>
          </p:spPr>
        </p:pic>
        <p:pic>
          <p:nvPicPr>
            <p:cNvPr id="14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31762" y="6607731"/>
              <a:ext cx="3577471" cy="3577471"/>
            </a:xfrm>
            <a:prstGeom prst="rect">
              <a:avLst/>
            </a:prstGeom>
          </p:spPr>
        </p:pic>
      </p:grpSp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-200640" y="-1647231"/>
            <a:ext cx="15080421" cy="11689005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541805" y="-36857"/>
            <a:ext cx="10715016" cy="7428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5400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Project Feasibility Analysis</a:t>
            </a:r>
          </a:p>
        </p:txBody>
      </p:sp>
      <p:sp>
        <p:nvSpPr>
          <p:cNvPr id="6" name="Text 3"/>
          <p:cNvSpPr/>
          <p:nvPr/>
        </p:nvSpPr>
        <p:spPr>
          <a:xfrm>
            <a:off x="4803863" y="1347915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14"/>
              </a:lnSpc>
              <a:buNone/>
            </a:pPr>
            <a:r>
              <a:rPr lang="en-US" sz="3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Technical</a:t>
            </a:r>
          </a:p>
          <a:p>
            <a:pPr marL="0" indent="0" algn="ctr">
              <a:lnSpc>
                <a:spcPts val="1914"/>
              </a:lnSpc>
              <a:buNone/>
            </a:pPr>
            <a:r>
              <a:rPr lang="en-US" sz="3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</a:p>
          <a:p>
            <a:pPr marL="0" indent="0" algn="ctr">
              <a:lnSpc>
                <a:spcPts val="1914"/>
              </a:lnSpc>
              <a:buNone/>
            </a:pPr>
            <a:r>
              <a:rPr lang="en-US" sz="3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</a:rPr>
              <a:t>Feasibility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3792844" y="2200172"/>
            <a:ext cx="357735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960"/>
              </a:lnSpc>
              <a:buNone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application will leverage</a:t>
            </a:r>
          </a:p>
          <a:p>
            <a:pPr marL="0" indent="0" algn="ctr">
              <a:lnSpc>
                <a:spcPts val="1960"/>
              </a:lnSpc>
              <a:buNone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</a:rPr>
              <a:t>Existing ML algorithms and python libraries to bring about</a:t>
            </a:r>
          </a:p>
          <a:p>
            <a:pPr marL="0" indent="0" algn="ctr">
              <a:lnSpc>
                <a:spcPts val="1960"/>
              </a:lnSpc>
              <a:buNone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</a:rPr>
              <a:t>Innovative solutions.</a:t>
            </a:r>
          </a:p>
          <a:p>
            <a:pPr marL="0" indent="0" algn="ctr">
              <a:lnSpc>
                <a:spcPts val="1960"/>
              </a:lnSpc>
              <a:buNone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</a:rPr>
              <a:t>Example: </a:t>
            </a:r>
            <a:r>
              <a:rPr lang="en-US" dirty="0" err="1">
                <a:solidFill>
                  <a:srgbClr val="DAD1E6"/>
                </a:solidFill>
                <a:latin typeface="Fira Sans" pitchFamily="34" charset="0"/>
              </a:rPr>
              <a:t>Librosa</a:t>
            </a:r>
            <a:r>
              <a:rPr lang="en-US" dirty="0">
                <a:solidFill>
                  <a:srgbClr val="DAD1E6"/>
                </a:solidFill>
                <a:latin typeface="Fira Sans" pitchFamily="34" charset="0"/>
              </a:rPr>
              <a:t>, TensorFlow</a:t>
            </a:r>
          </a:p>
          <a:p>
            <a:pPr marL="0" indent="0" algn="ctr">
              <a:lnSpc>
                <a:spcPts val="1960"/>
              </a:lnSpc>
              <a:buNone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</a:rPr>
              <a:t>K Means Clustering</a:t>
            </a:r>
          </a:p>
        </p:txBody>
      </p:sp>
      <p:sp>
        <p:nvSpPr>
          <p:cNvPr id="10" name="Text 6"/>
          <p:cNvSpPr/>
          <p:nvPr/>
        </p:nvSpPr>
        <p:spPr>
          <a:xfrm>
            <a:off x="7560798" y="2165392"/>
            <a:ext cx="357747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960"/>
              </a:lnSpc>
              <a:buNone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</a:rPr>
              <a:t>Services like cloud, APIs and web-frameworks will be fairly</a:t>
            </a:r>
          </a:p>
          <a:p>
            <a:pPr marL="0" indent="0" algn="ctr">
              <a:lnSpc>
                <a:spcPts val="1960"/>
              </a:lnSpc>
              <a:buNone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</a:rPr>
              <a:t>Easy to attain at a low cost.</a:t>
            </a:r>
            <a:endParaRPr lang="en-US" dirty="0"/>
          </a:p>
        </p:txBody>
      </p:sp>
      <p:sp>
        <p:nvSpPr>
          <p:cNvPr id="16" name="Text 10"/>
          <p:cNvSpPr/>
          <p:nvPr/>
        </p:nvSpPr>
        <p:spPr>
          <a:xfrm>
            <a:off x="3770694" y="5336565"/>
            <a:ext cx="357747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960"/>
              </a:lnSpc>
              <a:buNone/>
            </a:pPr>
            <a:r>
              <a:rPr lang="en-US" dirty="0">
                <a:solidFill>
                  <a:srgbClr val="DAD1E6"/>
                </a:solidFill>
                <a:latin typeface="Fira Sans" pitchFamily="34" charset="0"/>
              </a:rPr>
              <a:t>Around 3 Months as the project primarily focuses on information extraction from audio files.</a:t>
            </a:r>
            <a:endParaRPr lang="en-US" dirty="0"/>
          </a:p>
        </p:txBody>
      </p:sp>
      <p:pic>
        <p:nvPicPr>
          <p:cNvPr id="18" name="Image 0" descr="preencoded.png">
            <a:extLst>
              <a:ext uri="{FF2B5EF4-FFF2-40B4-BE49-F238E27FC236}">
                <a16:creationId xmlns:a16="http://schemas.microsoft.com/office/drawing/2014/main" id="{49F020D1-E7E1-D193-1AD4-DFDAE73C4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69032" y="-182880"/>
            <a:ext cx="3657600" cy="8229600"/>
          </a:xfrm>
          <a:prstGeom prst="rect">
            <a:avLst/>
          </a:prstGeom>
        </p:spPr>
      </p:pic>
      <p:sp>
        <p:nvSpPr>
          <p:cNvPr id="34" name="Freeform 8">
            <a:extLst>
              <a:ext uri="{FF2B5EF4-FFF2-40B4-BE49-F238E27FC236}">
                <a16:creationId xmlns:a16="http://schemas.microsoft.com/office/drawing/2014/main" id="{EBE7B668-7307-2160-872D-E20446293828}"/>
              </a:ext>
            </a:extLst>
          </p:cNvPr>
          <p:cNvSpPr/>
          <p:nvPr/>
        </p:nvSpPr>
        <p:spPr>
          <a:xfrm rot="19763848">
            <a:off x="-6507271" y="-6309631"/>
            <a:ext cx="9836572" cy="116890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694E711A-A8F3-A74B-F038-76BE945EE179}"/>
              </a:ext>
            </a:extLst>
          </p:cNvPr>
          <p:cNvSpPr/>
          <p:nvPr/>
        </p:nvSpPr>
        <p:spPr>
          <a:xfrm rot="14218810">
            <a:off x="6189997" y="5656665"/>
            <a:ext cx="9518391" cy="116890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6160CC88-EC7B-B6B6-2ADC-BF86A2C0B460}"/>
              </a:ext>
            </a:extLst>
          </p:cNvPr>
          <p:cNvSpPr/>
          <p:nvPr/>
        </p:nvSpPr>
        <p:spPr>
          <a:xfrm>
            <a:off x="8615554" y="1300697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14"/>
              </a:lnSpc>
              <a:buNone/>
            </a:pPr>
            <a:r>
              <a:rPr lang="en-US" sz="3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Economic</a:t>
            </a:r>
          </a:p>
          <a:p>
            <a:pPr marL="0" indent="0" algn="ctr">
              <a:lnSpc>
                <a:spcPts val="1914"/>
              </a:lnSpc>
              <a:buNone/>
            </a:pPr>
            <a:r>
              <a:rPr lang="en-US" sz="3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</a:p>
          <a:p>
            <a:pPr marL="0" indent="0" algn="ctr">
              <a:lnSpc>
                <a:spcPts val="1914"/>
              </a:lnSpc>
              <a:buNone/>
            </a:pPr>
            <a:r>
              <a:rPr lang="en-US" sz="3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</a:rPr>
              <a:t>Feasibility</a:t>
            </a:r>
            <a:endParaRPr lang="en-US" sz="3200" dirty="0"/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91238BB6-E2D8-CF01-3A5E-71EF59FC75A7}"/>
              </a:ext>
            </a:extLst>
          </p:cNvPr>
          <p:cNvSpPr/>
          <p:nvPr/>
        </p:nvSpPr>
        <p:spPr>
          <a:xfrm>
            <a:off x="4974984" y="4298651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14"/>
              </a:lnSpc>
              <a:buNone/>
            </a:pPr>
            <a:r>
              <a:rPr lang="en-US" sz="3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Time</a:t>
            </a:r>
          </a:p>
          <a:p>
            <a:pPr marL="0" indent="0" algn="ctr">
              <a:lnSpc>
                <a:spcPts val="1914"/>
              </a:lnSpc>
              <a:buNone/>
            </a:pPr>
            <a:r>
              <a:rPr lang="en-US" sz="3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</a:p>
          <a:p>
            <a:pPr marL="0" indent="0" algn="ctr">
              <a:lnSpc>
                <a:spcPts val="1914"/>
              </a:lnSpc>
              <a:buNone/>
            </a:pPr>
            <a:r>
              <a:rPr lang="en-US" sz="3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</a:rPr>
              <a:t>Feasibility</a:t>
            </a:r>
            <a:endParaRPr lang="en-US" sz="3200" dirty="0"/>
          </a:p>
        </p:txBody>
      </p:sp>
      <p:pic>
        <p:nvPicPr>
          <p:cNvPr id="26" name="Picture 2" descr="3,405,249 Background Music Royalty-Free Images, Stock Photos &amp; Pictures |  Shutterstock">
            <a:extLst>
              <a:ext uri="{FF2B5EF4-FFF2-40B4-BE49-F238E27FC236}">
                <a16:creationId xmlns:a16="http://schemas.microsoft.com/office/drawing/2014/main" id="{1773ECCF-7F98-5566-2EAE-20982CA6B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7"/>
          <a:stretch/>
        </p:blipFill>
        <p:spPr bwMode="auto">
          <a:xfrm>
            <a:off x="1303555" y="1248198"/>
            <a:ext cx="2476500" cy="237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The Impacts and Disruption of AI on Music Industry Stakeholders">
            <a:extLst>
              <a:ext uri="{FF2B5EF4-FFF2-40B4-BE49-F238E27FC236}">
                <a16:creationId xmlns:a16="http://schemas.microsoft.com/office/drawing/2014/main" id="{3803E189-05C5-85BB-AE9E-B3AA4A427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5" r="30000"/>
          <a:stretch/>
        </p:blipFill>
        <p:spPr bwMode="auto">
          <a:xfrm>
            <a:off x="11219017" y="931179"/>
            <a:ext cx="2615525" cy="26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Neon Music Notes Images - Free Download on Freepik">
            <a:extLst>
              <a:ext uri="{FF2B5EF4-FFF2-40B4-BE49-F238E27FC236}">
                <a16:creationId xmlns:a16="http://schemas.microsoft.com/office/drawing/2014/main" id="{9C348B04-DD6B-ED9C-D5D0-8B5C94679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6" r="4505"/>
          <a:stretch/>
        </p:blipFill>
        <p:spPr bwMode="auto">
          <a:xfrm>
            <a:off x="7833250" y="3955757"/>
            <a:ext cx="2851414" cy="272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nline Course: Music Theory for Beginners - Piano, Guitar Violin, etc. from  Udemy | Class Central">
            <a:extLst>
              <a:ext uri="{FF2B5EF4-FFF2-40B4-BE49-F238E27FC236}">
                <a16:creationId xmlns:a16="http://schemas.microsoft.com/office/drawing/2014/main" id="{0708BBB0-BE8B-3747-5ABE-4743E6534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r="12062"/>
          <a:stretch/>
        </p:blipFill>
        <p:spPr bwMode="auto">
          <a:xfrm>
            <a:off x="17197393" y="2629449"/>
            <a:ext cx="3032427" cy="235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677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Orientation With Societal Needs</a:t>
            </a:r>
          </a:p>
        </p:txBody>
      </p:sp>
      <p:sp>
        <p:nvSpPr>
          <p:cNvPr id="6" name="Text 3"/>
          <p:cNvSpPr/>
          <p:nvPr/>
        </p:nvSpPr>
        <p:spPr>
          <a:xfrm>
            <a:off x="2037993" y="5015389"/>
            <a:ext cx="2606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Educations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84746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Music Theory  can leverage this tool to enhance  programs related to pursuit of music/music industry.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5899340" y="2163901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Personalized Music Recommendations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15899340" y="3080444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Enhanced recommendation engines for universal applications to improve customer satisfaction and engagement.</a:t>
            </a:r>
            <a:endParaRPr lang="en-US" sz="1750" dirty="0"/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3064DC12-EDA3-8018-1E17-1B76DDE6831A}"/>
              </a:ext>
            </a:extLst>
          </p:cNvPr>
          <p:cNvSpPr/>
          <p:nvPr/>
        </p:nvSpPr>
        <p:spPr>
          <a:xfrm>
            <a:off x="3118647" y="805015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Novelty Of Project Title</a:t>
            </a:r>
            <a:endParaRPr lang="en-US" sz="4374" dirty="0">
              <a:gradFill flip="none" rotWithShape="1">
                <a:gsLst>
                  <a:gs pos="0">
                    <a:srgbClr val="FF0000"/>
                  </a:gs>
                  <a:gs pos="49000">
                    <a:srgbClr val="EF319E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0F11B75C-8372-E077-D15B-23458516E658}"/>
              </a:ext>
            </a:extLst>
          </p:cNvPr>
          <p:cNvSpPr/>
          <p:nvPr/>
        </p:nvSpPr>
        <p:spPr>
          <a:xfrm>
            <a:off x="3118646" y="9772150"/>
            <a:ext cx="6591895" cy="680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Breakdown of Title</a:t>
            </a: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D65CDA33-F7C4-8125-2D00-8D56EBE4FB92}"/>
              </a:ext>
            </a:extLst>
          </p:cNvPr>
          <p:cNvSpPr/>
          <p:nvPr/>
        </p:nvSpPr>
        <p:spPr>
          <a:xfrm>
            <a:off x="3118647" y="11141250"/>
            <a:ext cx="6341236" cy="481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Reflection of Core Functionality</a:t>
            </a:r>
          </a:p>
        </p:txBody>
      </p:sp>
      <p:sp>
        <p:nvSpPr>
          <p:cNvPr id="26" name="Text 7">
            <a:extLst>
              <a:ext uri="{FF2B5EF4-FFF2-40B4-BE49-F238E27FC236}">
                <a16:creationId xmlns:a16="http://schemas.microsoft.com/office/drawing/2014/main" id="{E21CA084-D3F8-1858-E403-34B7FF74D810}"/>
              </a:ext>
            </a:extLst>
          </p:cNvPr>
          <p:cNvSpPr/>
          <p:nvPr/>
        </p:nvSpPr>
        <p:spPr>
          <a:xfrm>
            <a:off x="3118647" y="12510351"/>
            <a:ext cx="8785178" cy="680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Appeals To a </a:t>
            </a:r>
            <a:r>
              <a:rPr lang="en-US" sz="4374" b="1" dirty="0" err="1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Versatitle</a:t>
            </a: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 Group of Users</a:t>
            </a: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88DC3992-234A-EA82-446B-34DCEB810E26}"/>
              </a:ext>
            </a:extLst>
          </p:cNvPr>
          <p:cNvSpPr/>
          <p:nvPr/>
        </p:nvSpPr>
        <p:spPr>
          <a:xfrm rot="20329602">
            <a:off x="-7073328" y="-2365042"/>
            <a:ext cx="9836572" cy="116890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03B7C240-D9A3-364F-DA5B-0E9932B04ADA}"/>
              </a:ext>
            </a:extLst>
          </p:cNvPr>
          <p:cNvSpPr/>
          <p:nvPr/>
        </p:nvSpPr>
        <p:spPr>
          <a:xfrm rot="2546770">
            <a:off x="12826395" y="-1305795"/>
            <a:ext cx="9518391" cy="116890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2" name="Picture 2" descr="Online Course: Music Theory for Beginners - Piano, Guitar Violin, etc. from  Udemy | Class Central">
            <a:extLst>
              <a:ext uri="{FF2B5EF4-FFF2-40B4-BE49-F238E27FC236}">
                <a16:creationId xmlns:a16="http://schemas.microsoft.com/office/drawing/2014/main" id="{5913F4A3-A8BE-B187-CFCE-9F6392382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r="12062"/>
          <a:stretch/>
        </p:blipFill>
        <p:spPr bwMode="auto">
          <a:xfrm>
            <a:off x="1468689" y="2511087"/>
            <a:ext cx="3032427" cy="235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YouTube Music AI Radio: A New Era of Personalized Music - DEV Community">
            <a:extLst>
              <a:ext uri="{FF2B5EF4-FFF2-40B4-BE49-F238E27FC236}">
                <a16:creationId xmlns:a16="http://schemas.microsoft.com/office/drawing/2014/main" id="{A8513FC7-A1A4-01E0-EDAC-5ABC7A9BCB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13215"/>
          <a:stretch/>
        </p:blipFill>
        <p:spPr bwMode="auto">
          <a:xfrm>
            <a:off x="15739867" y="-453097"/>
            <a:ext cx="3295888" cy="239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677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Orientation With Societal Needs</a:t>
            </a:r>
          </a:p>
        </p:txBody>
      </p:sp>
      <p:sp>
        <p:nvSpPr>
          <p:cNvPr id="6" name="Text 3"/>
          <p:cNvSpPr/>
          <p:nvPr/>
        </p:nvSpPr>
        <p:spPr>
          <a:xfrm>
            <a:off x="2037993" y="5015389"/>
            <a:ext cx="2606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Optimized Logistics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84746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IIoT enables real-time tracking, predictive maintenance, and inventory optimization, ensuring efficient supply chain management.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767504" y="5006566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Personalized Music Recommendations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67504" y="592310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Enhanced recommendation engines for universal applications to improve customer satisfaction and engagement.</a:t>
            </a:r>
            <a:endParaRPr lang="en-US" sz="1750" dirty="0"/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3064DC12-EDA3-8018-1E17-1B76DDE6831A}"/>
              </a:ext>
            </a:extLst>
          </p:cNvPr>
          <p:cNvSpPr/>
          <p:nvPr/>
        </p:nvSpPr>
        <p:spPr>
          <a:xfrm>
            <a:off x="3118647" y="805015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Novelty Of Project Title</a:t>
            </a:r>
            <a:endParaRPr lang="en-US" sz="4374" dirty="0">
              <a:gradFill flip="none" rotWithShape="1">
                <a:gsLst>
                  <a:gs pos="0">
                    <a:srgbClr val="FF0000"/>
                  </a:gs>
                  <a:gs pos="49000">
                    <a:srgbClr val="EF319E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0F11B75C-8372-E077-D15B-23458516E658}"/>
              </a:ext>
            </a:extLst>
          </p:cNvPr>
          <p:cNvSpPr/>
          <p:nvPr/>
        </p:nvSpPr>
        <p:spPr>
          <a:xfrm>
            <a:off x="3118646" y="9772150"/>
            <a:ext cx="6591895" cy="680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Breakdown of Title</a:t>
            </a: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D65CDA33-F7C4-8125-2D00-8D56EBE4FB92}"/>
              </a:ext>
            </a:extLst>
          </p:cNvPr>
          <p:cNvSpPr/>
          <p:nvPr/>
        </p:nvSpPr>
        <p:spPr>
          <a:xfrm>
            <a:off x="3118647" y="11141250"/>
            <a:ext cx="6341236" cy="481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Reflection of Core Functionality</a:t>
            </a:r>
          </a:p>
        </p:txBody>
      </p:sp>
      <p:sp>
        <p:nvSpPr>
          <p:cNvPr id="26" name="Text 7">
            <a:extLst>
              <a:ext uri="{FF2B5EF4-FFF2-40B4-BE49-F238E27FC236}">
                <a16:creationId xmlns:a16="http://schemas.microsoft.com/office/drawing/2014/main" id="{E21CA084-D3F8-1858-E403-34B7FF74D810}"/>
              </a:ext>
            </a:extLst>
          </p:cNvPr>
          <p:cNvSpPr/>
          <p:nvPr/>
        </p:nvSpPr>
        <p:spPr>
          <a:xfrm>
            <a:off x="3118647" y="12510351"/>
            <a:ext cx="8785178" cy="680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Appeals To a </a:t>
            </a:r>
            <a:r>
              <a:rPr lang="en-US" sz="4374" b="1" dirty="0" err="1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Versatitle</a:t>
            </a: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 Group of Users</a:t>
            </a: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88DC3992-234A-EA82-446B-34DCEB810E26}"/>
              </a:ext>
            </a:extLst>
          </p:cNvPr>
          <p:cNvSpPr/>
          <p:nvPr/>
        </p:nvSpPr>
        <p:spPr>
          <a:xfrm rot="20329602">
            <a:off x="-7073328" y="-2365042"/>
            <a:ext cx="9836572" cy="116890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03B7C240-D9A3-364F-DA5B-0E9932B04ADA}"/>
              </a:ext>
            </a:extLst>
          </p:cNvPr>
          <p:cNvSpPr/>
          <p:nvPr/>
        </p:nvSpPr>
        <p:spPr>
          <a:xfrm rot="5400000">
            <a:off x="12826395" y="-1305795"/>
            <a:ext cx="9518391" cy="116890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97860D9B-6F40-6598-4A12-9ABDD817DC66}"/>
              </a:ext>
            </a:extLst>
          </p:cNvPr>
          <p:cNvSpPr/>
          <p:nvPr/>
        </p:nvSpPr>
        <p:spPr>
          <a:xfrm>
            <a:off x="16289330" y="27379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Support For Music Industry</a:t>
            </a: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5A4857AF-45DC-5C12-6640-BFC5CCEC3440}"/>
              </a:ext>
            </a:extLst>
          </p:cNvPr>
          <p:cNvSpPr/>
          <p:nvPr/>
        </p:nvSpPr>
        <p:spPr>
          <a:xfrm>
            <a:off x="16289330" y="330730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Artists can identify market dynamics and genre popularity.</a:t>
            </a:r>
            <a:endParaRPr lang="en-US" sz="1750" dirty="0"/>
          </a:p>
        </p:txBody>
      </p:sp>
      <p:pic>
        <p:nvPicPr>
          <p:cNvPr id="15" name="Picture 2" descr="Online Course: Music Theory for Beginners - Piano, Guitar Violin, etc. from  Udemy | Class Central">
            <a:extLst>
              <a:ext uri="{FF2B5EF4-FFF2-40B4-BE49-F238E27FC236}">
                <a16:creationId xmlns:a16="http://schemas.microsoft.com/office/drawing/2014/main" id="{C8A158A1-7E80-2437-736F-70A07477E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r="12062"/>
          <a:stretch/>
        </p:blipFill>
        <p:spPr bwMode="auto">
          <a:xfrm>
            <a:off x="1468689" y="2511087"/>
            <a:ext cx="3032427" cy="235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YouTube Music AI Radio: A New Era of Personalized Music - DEV Community">
            <a:extLst>
              <a:ext uri="{FF2B5EF4-FFF2-40B4-BE49-F238E27FC236}">
                <a16:creationId xmlns:a16="http://schemas.microsoft.com/office/drawing/2014/main" id="{6494E652-63E4-594C-0C47-8C78B361B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13215"/>
          <a:stretch/>
        </p:blipFill>
        <p:spPr bwMode="auto">
          <a:xfrm>
            <a:off x="5478425" y="2442698"/>
            <a:ext cx="3295888" cy="239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100+] Neon Music Wallpapers | Wallpapers.com">
            <a:extLst>
              <a:ext uri="{FF2B5EF4-FFF2-40B4-BE49-F238E27FC236}">
                <a16:creationId xmlns:a16="http://schemas.microsoft.com/office/drawing/2014/main" id="{F768405E-4912-4C82-11AC-92F6A07066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4" r="4078"/>
          <a:stretch/>
        </p:blipFill>
        <p:spPr bwMode="auto">
          <a:xfrm>
            <a:off x="16330883" y="-34044"/>
            <a:ext cx="3623841" cy="258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818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677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Orientation With Societal Needs</a:t>
            </a:r>
          </a:p>
        </p:txBody>
      </p:sp>
      <p:sp>
        <p:nvSpPr>
          <p:cNvPr id="6" name="Text 3"/>
          <p:cNvSpPr/>
          <p:nvPr/>
        </p:nvSpPr>
        <p:spPr>
          <a:xfrm>
            <a:off x="2037993" y="5015389"/>
            <a:ext cx="2606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Optimized Logistics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84746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IIoT enables real-time tracking, predictive maintenance, and inventory optimization, ensuring efficient supply chain management.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501550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Personalized Music Recommendations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93205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Enhanced recommendation engines for universal applications to improve customer satisfaction and engagement.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296400" y="50155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Support For Music Industry</a:t>
            </a:r>
          </a:p>
        </p:txBody>
      </p:sp>
      <p:sp>
        <p:nvSpPr>
          <p:cNvPr id="13" name="Text 8"/>
          <p:cNvSpPr/>
          <p:nvPr/>
        </p:nvSpPr>
        <p:spPr>
          <a:xfrm>
            <a:off x="9296400" y="558486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Artists can identify market dynamics and genre popularity.</a:t>
            </a:r>
            <a:endParaRPr lang="en-US" sz="1750" dirty="0"/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3064DC12-EDA3-8018-1E17-1B76DDE6831A}"/>
              </a:ext>
            </a:extLst>
          </p:cNvPr>
          <p:cNvSpPr/>
          <p:nvPr/>
        </p:nvSpPr>
        <p:spPr>
          <a:xfrm>
            <a:off x="3118647" y="805015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Novelty Of Project Title</a:t>
            </a:r>
            <a:endParaRPr lang="en-US" sz="4374" dirty="0">
              <a:gradFill flip="none" rotWithShape="1">
                <a:gsLst>
                  <a:gs pos="0">
                    <a:srgbClr val="FF0000"/>
                  </a:gs>
                  <a:gs pos="49000">
                    <a:srgbClr val="EF319E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0F11B75C-8372-E077-D15B-23458516E658}"/>
              </a:ext>
            </a:extLst>
          </p:cNvPr>
          <p:cNvSpPr/>
          <p:nvPr/>
        </p:nvSpPr>
        <p:spPr>
          <a:xfrm>
            <a:off x="3118646" y="9772150"/>
            <a:ext cx="6591895" cy="680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Breakdown of Title</a:t>
            </a: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D65CDA33-F7C4-8125-2D00-8D56EBE4FB92}"/>
              </a:ext>
            </a:extLst>
          </p:cNvPr>
          <p:cNvSpPr/>
          <p:nvPr/>
        </p:nvSpPr>
        <p:spPr>
          <a:xfrm>
            <a:off x="3118647" y="11141250"/>
            <a:ext cx="6341236" cy="481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Reflection of Core Functionality</a:t>
            </a:r>
          </a:p>
        </p:txBody>
      </p:sp>
      <p:sp>
        <p:nvSpPr>
          <p:cNvPr id="26" name="Text 7">
            <a:extLst>
              <a:ext uri="{FF2B5EF4-FFF2-40B4-BE49-F238E27FC236}">
                <a16:creationId xmlns:a16="http://schemas.microsoft.com/office/drawing/2014/main" id="{E21CA084-D3F8-1858-E403-34B7FF74D810}"/>
              </a:ext>
            </a:extLst>
          </p:cNvPr>
          <p:cNvSpPr/>
          <p:nvPr/>
        </p:nvSpPr>
        <p:spPr>
          <a:xfrm>
            <a:off x="3118647" y="12510351"/>
            <a:ext cx="8785178" cy="680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Appeals To a </a:t>
            </a:r>
            <a:r>
              <a:rPr lang="en-US" sz="4374" b="1" dirty="0" err="1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Versatitle</a:t>
            </a: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 Group of Users</a:t>
            </a: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88DC3992-234A-EA82-446B-34DCEB810E26}"/>
              </a:ext>
            </a:extLst>
          </p:cNvPr>
          <p:cNvSpPr/>
          <p:nvPr/>
        </p:nvSpPr>
        <p:spPr>
          <a:xfrm rot="20329602">
            <a:off x="-7073328" y="-2365042"/>
            <a:ext cx="9836572" cy="116890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03B7C240-D9A3-364F-DA5B-0E9932B04ADA}"/>
              </a:ext>
            </a:extLst>
          </p:cNvPr>
          <p:cNvSpPr/>
          <p:nvPr/>
        </p:nvSpPr>
        <p:spPr>
          <a:xfrm rot="8383841">
            <a:off x="12826395" y="-1305795"/>
            <a:ext cx="9518391" cy="116890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4" name="Picture 2" descr="Online Course: Music Theory for Beginners - Piano, Guitar Violin, etc. from  Udemy | Class Central">
            <a:extLst>
              <a:ext uri="{FF2B5EF4-FFF2-40B4-BE49-F238E27FC236}">
                <a16:creationId xmlns:a16="http://schemas.microsoft.com/office/drawing/2014/main" id="{29970BB2-2AF8-77DA-DFAC-CBDD4F60C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r="12062"/>
          <a:stretch/>
        </p:blipFill>
        <p:spPr bwMode="auto">
          <a:xfrm>
            <a:off x="1468689" y="2511087"/>
            <a:ext cx="3032427" cy="235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YouTube Music AI Radio: A New Era of Personalized Music - DEV Community">
            <a:extLst>
              <a:ext uri="{FF2B5EF4-FFF2-40B4-BE49-F238E27FC236}">
                <a16:creationId xmlns:a16="http://schemas.microsoft.com/office/drawing/2014/main" id="{E541432C-C199-4003-B9E0-21EDE0369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13215"/>
          <a:stretch/>
        </p:blipFill>
        <p:spPr bwMode="auto">
          <a:xfrm>
            <a:off x="5478425" y="2442698"/>
            <a:ext cx="3295888" cy="239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100+] Neon Music Wallpapers | Wallpapers.com">
            <a:extLst>
              <a:ext uri="{FF2B5EF4-FFF2-40B4-BE49-F238E27FC236}">
                <a16:creationId xmlns:a16="http://schemas.microsoft.com/office/drawing/2014/main" id="{547E59BB-C133-3E26-8098-D3701EF0D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4" r="4078"/>
          <a:stretch/>
        </p:blipFill>
        <p:spPr bwMode="auto">
          <a:xfrm>
            <a:off x="9240250" y="2176702"/>
            <a:ext cx="3623841" cy="258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557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AS" dirty="0"/>
          </a:p>
        </p:txBody>
      </p:sp>
      <p:sp>
        <p:nvSpPr>
          <p:cNvPr id="4" name="Text 2"/>
          <p:cNvSpPr/>
          <p:nvPr/>
        </p:nvSpPr>
        <p:spPr>
          <a:xfrm>
            <a:off x="2037993" y="136671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Novelty Of Project Title</a:t>
            </a:r>
            <a:endParaRPr lang="en-US" sz="4374" dirty="0">
              <a:gradFill flip="none" rotWithShape="1">
                <a:gsLst>
                  <a:gs pos="0">
                    <a:srgbClr val="FF0000"/>
                  </a:gs>
                  <a:gs pos="49000">
                    <a:srgbClr val="EF319E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2" y="3088718"/>
            <a:ext cx="6591895" cy="680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Breakdown of Title</a:t>
            </a:r>
          </a:p>
        </p:txBody>
      </p:sp>
      <p:sp>
        <p:nvSpPr>
          <p:cNvPr id="6" name="Text 4"/>
          <p:cNvSpPr/>
          <p:nvPr/>
        </p:nvSpPr>
        <p:spPr>
          <a:xfrm>
            <a:off x="2037993" y="376916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Beat Represents rhythm and eye represents the project’s ability to “see” different genres.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457818"/>
            <a:ext cx="6341236" cy="481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Reflection of Core Functionality</a:t>
            </a:r>
          </a:p>
        </p:txBody>
      </p:sp>
      <p:sp>
        <p:nvSpPr>
          <p:cNvPr id="8" name="Text 6"/>
          <p:cNvSpPr/>
          <p:nvPr/>
        </p:nvSpPr>
        <p:spPr>
          <a:xfrm>
            <a:off x="2037993" y="513826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Focuses primarily on understanding and analyzing the auditory elements of music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826919"/>
            <a:ext cx="8785178" cy="680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Appeals To a </a:t>
            </a:r>
            <a:r>
              <a:rPr lang="en-US" sz="4374" b="1" dirty="0" err="1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Versatitle</a:t>
            </a: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 Group of Users</a:t>
            </a:r>
          </a:p>
        </p:txBody>
      </p:sp>
      <p:sp>
        <p:nvSpPr>
          <p:cNvPr id="10" name="Text 8"/>
          <p:cNvSpPr/>
          <p:nvPr/>
        </p:nvSpPr>
        <p:spPr>
          <a:xfrm>
            <a:off x="2037993" y="650736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Resonates with every genre including contemporary, hip-pop and various sub genres.</a:t>
            </a:r>
            <a:endParaRPr lang="en-US" sz="1750" dirty="0"/>
          </a:p>
        </p:txBody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6B2777BA-72C1-E525-0A50-445A44F2CE34}"/>
              </a:ext>
            </a:extLst>
          </p:cNvPr>
          <p:cNvSpPr/>
          <p:nvPr/>
        </p:nvSpPr>
        <p:spPr>
          <a:xfrm>
            <a:off x="15209707" y="60895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gradFill flip="none" rotWithShape="1">
                  <a:gsLst>
                    <a:gs pos="0">
                      <a:srgbClr val="FF0000"/>
                    </a:gs>
                    <a:gs pos="49000">
                      <a:srgbClr val="EF319E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Inconsolata" pitchFamily="34" charset="0"/>
                <a:ea typeface="Inconsolata" pitchFamily="34" charset="-122"/>
              </a:rPr>
              <a:t>Use Cases and Real-world Examples of IIoT in Industries</a:t>
            </a:r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95CD6F65-C087-1696-0AFB-0C8D7F92734A}"/>
              </a:ext>
            </a:extLst>
          </p:cNvPr>
          <p:cNvSpPr/>
          <p:nvPr/>
        </p:nvSpPr>
        <p:spPr>
          <a:xfrm>
            <a:off x="15431877" y="2582892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Industry</a:t>
            </a:r>
            <a:endParaRPr lang="en-US" sz="1750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E677F162-9974-6BA4-372F-47436996D665}"/>
              </a:ext>
            </a:extLst>
          </p:cNvPr>
          <p:cNvSpPr/>
          <p:nvPr/>
        </p:nvSpPr>
        <p:spPr>
          <a:xfrm>
            <a:off x="20712895" y="2582892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 Case</a:t>
            </a:r>
            <a:endParaRPr lang="en-US" sz="1750" dirty="0"/>
          </a:p>
        </p:txBody>
      </p:sp>
      <p:sp>
        <p:nvSpPr>
          <p:cNvPr id="29" name="Text 6">
            <a:extLst>
              <a:ext uri="{FF2B5EF4-FFF2-40B4-BE49-F238E27FC236}">
                <a16:creationId xmlns:a16="http://schemas.microsoft.com/office/drawing/2014/main" id="{CA6B7B20-9991-8285-4AC5-3511E4F6D01D}"/>
              </a:ext>
            </a:extLst>
          </p:cNvPr>
          <p:cNvSpPr/>
          <p:nvPr/>
        </p:nvSpPr>
        <p:spPr>
          <a:xfrm>
            <a:off x="15431877" y="3219995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Manufacturing</a:t>
            </a:r>
            <a:endParaRPr lang="en-US" sz="1750" dirty="0"/>
          </a:p>
        </p:txBody>
      </p:sp>
      <p:sp>
        <p:nvSpPr>
          <p:cNvPr id="30" name="Text 7">
            <a:extLst>
              <a:ext uri="{FF2B5EF4-FFF2-40B4-BE49-F238E27FC236}">
                <a16:creationId xmlns:a16="http://schemas.microsoft.com/office/drawing/2014/main" id="{179AE9E0-E1DF-AECB-6272-8D34AB693A8B}"/>
              </a:ext>
            </a:extLst>
          </p:cNvPr>
          <p:cNvSpPr/>
          <p:nvPr/>
        </p:nvSpPr>
        <p:spPr>
          <a:xfrm>
            <a:off x="20712895" y="3219995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Real-time production monitoring and predictive maintenance.</a:t>
            </a:r>
            <a:endParaRPr lang="en-US" sz="1750" dirty="0"/>
          </a:p>
        </p:txBody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3AD5215E-E241-B740-B1F0-2B5592C2A57C}"/>
              </a:ext>
            </a:extLst>
          </p:cNvPr>
          <p:cNvSpPr/>
          <p:nvPr/>
        </p:nvSpPr>
        <p:spPr>
          <a:xfrm>
            <a:off x="15431877" y="4212500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Transportation</a:t>
            </a:r>
            <a:endParaRPr lang="en-US" sz="1750" dirty="0"/>
          </a:p>
        </p:txBody>
      </p:sp>
      <p:sp>
        <p:nvSpPr>
          <p:cNvPr id="32" name="Text 9">
            <a:extLst>
              <a:ext uri="{FF2B5EF4-FFF2-40B4-BE49-F238E27FC236}">
                <a16:creationId xmlns:a16="http://schemas.microsoft.com/office/drawing/2014/main" id="{EE2E6DD5-67A5-04B9-4F65-F12F782BB9C0}"/>
              </a:ext>
            </a:extLst>
          </p:cNvPr>
          <p:cNvSpPr/>
          <p:nvPr/>
        </p:nvSpPr>
        <p:spPr>
          <a:xfrm>
            <a:off x="20712895" y="4212500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Connected vehicles for fleet management and route optimization.</a:t>
            </a:r>
            <a:endParaRPr lang="en-US" sz="1750" dirty="0"/>
          </a:p>
        </p:txBody>
      </p:sp>
      <p:sp>
        <p:nvSpPr>
          <p:cNvPr id="33" name="Text 11">
            <a:extLst>
              <a:ext uri="{FF2B5EF4-FFF2-40B4-BE49-F238E27FC236}">
                <a16:creationId xmlns:a16="http://schemas.microsoft.com/office/drawing/2014/main" id="{477BDD5B-9488-46AC-4220-47EC1BD215CB}"/>
              </a:ext>
            </a:extLst>
          </p:cNvPr>
          <p:cNvSpPr/>
          <p:nvPr/>
        </p:nvSpPr>
        <p:spPr>
          <a:xfrm>
            <a:off x="15431877" y="5205005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Energy</a:t>
            </a:r>
            <a:endParaRPr lang="en-US" sz="1750" dirty="0"/>
          </a:p>
        </p:txBody>
      </p:sp>
      <p:sp>
        <p:nvSpPr>
          <p:cNvPr id="34" name="Text 12">
            <a:extLst>
              <a:ext uri="{FF2B5EF4-FFF2-40B4-BE49-F238E27FC236}">
                <a16:creationId xmlns:a16="http://schemas.microsoft.com/office/drawing/2014/main" id="{9CE71E53-6B6E-4CC4-CAA6-1A8B18849FDB}"/>
              </a:ext>
            </a:extLst>
          </p:cNvPr>
          <p:cNvSpPr/>
          <p:nvPr/>
        </p:nvSpPr>
        <p:spPr>
          <a:xfrm>
            <a:off x="20712895" y="5205005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Smart grids for efficient energy distribution and consumption.</a:t>
            </a:r>
            <a:endParaRPr lang="en-US" sz="1750" dirty="0"/>
          </a:p>
        </p:txBody>
      </p:sp>
      <p:sp>
        <p:nvSpPr>
          <p:cNvPr id="35" name="Text 13">
            <a:extLst>
              <a:ext uri="{FF2B5EF4-FFF2-40B4-BE49-F238E27FC236}">
                <a16:creationId xmlns:a16="http://schemas.microsoft.com/office/drawing/2014/main" id="{34229E59-8785-CCB6-EE28-2125D9242BA1}"/>
              </a:ext>
            </a:extLst>
          </p:cNvPr>
          <p:cNvSpPr/>
          <p:nvPr/>
        </p:nvSpPr>
        <p:spPr>
          <a:xfrm>
            <a:off x="15431877" y="6197510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Retail</a:t>
            </a:r>
            <a:endParaRPr lang="en-US" sz="1750" dirty="0"/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60C72595-C206-5E42-0888-A580D9E7C8BD}"/>
              </a:ext>
            </a:extLst>
          </p:cNvPr>
          <p:cNvSpPr/>
          <p:nvPr/>
        </p:nvSpPr>
        <p:spPr>
          <a:xfrm rot="4696705">
            <a:off x="-8036832" y="-2755784"/>
            <a:ext cx="9836572" cy="116890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6" name="Text 14">
            <a:extLst>
              <a:ext uri="{FF2B5EF4-FFF2-40B4-BE49-F238E27FC236}">
                <a16:creationId xmlns:a16="http://schemas.microsoft.com/office/drawing/2014/main" id="{1CC89BC2-D021-35AA-CEF5-0B041B2429D2}"/>
              </a:ext>
            </a:extLst>
          </p:cNvPr>
          <p:cNvSpPr/>
          <p:nvPr/>
        </p:nvSpPr>
        <p:spPr>
          <a:xfrm>
            <a:off x="20712895" y="6197510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Inventory tracking and supply chain optimization for seamless operations.</a:t>
            </a:r>
            <a:endParaRPr lang="en-US" sz="1750" dirty="0"/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E1C75EBC-C8DA-635C-2D9B-ABF6AA5DAD43}"/>
              </a:ext>
            </a:extLst>
          </p:cNvPr>
          <p:cNvSpPr/>
          <p:nvPr/>
        </p:nvSpPr>
        <p:spPr>
          <a:xfrm rot="1770529">
            <a:off x="11092580" y="-3261612"/>
            <a:ext cx="9518391" cy="116890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1" name="Picture 2" descr="Online Course: Music Theory for Beginners - Piano, Guitar Violin, etc. from  Udemy | Class Central">
            <a:extLst>
              <a:ext uri="{FF2B5EF4-FFF2-40B4-BE49-F238E27FC236}">
                <a16:creationId xmlns:a16="http://schemas.microsoft.com/office/drawing/2014/main" id="{6492D252-7803-407E-CB00-571A39D78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r="12062"/>
          <a:stretch/>
        </p:blipFill>
        <p:spPr bwMode="auto">
          <a:xfrm>
            <a:off x="1544070" y="-3094843"/>
            <a:ext cx="3032427" cy="235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YouTube Music AI Radio: A New Era of Personalized Music - DEV Community">
            <a:extLst>
              <a:ext uri="{FF2B5EF4-FFF2-40B4-BE49-F238E27FC236}">
                <a16:creationId xmlns:a16="http://schemas.microsoft.com/office/drawing/2014/main" id="{24687C03-7E30-2306-7A8E-E0E985DFE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13215"/>
          <a:stretch/>
        </p:blipFill>
        <p:spPr bwMode="auto">
          <a:xfrm>
            <a:off x="5242499" y="-3173136"/>
            <a:ext cx="3295888" cy="239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100+] Neon Music Wallpapers | Wallpapers.com">
            <a:extLst>
              <a:ext uri="{FF2B5EF4-FFF2-40B4-BE49-F238E27FC236}">
                <a16:creationId xmlns:a16="http://schemas.microsoft.com/office/drawing/2014/main" id="{6F6E6894-081A-6BB0-4943-3591CE680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4" r="4078"/>
          <a:stretch/>
        </p:blipFill>
        <p:spPr bwMode="auto">
          <a:xfrm>
            <a:off x="8968566" y="-3173136"/>
            <a:ext cx="3623841" cy="258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498</Words>
  <Application>Microsoft Office PowerPoint</Application>
  <PresentationFormat>Custom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Fira Sans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deepika pattem</cp:lastModifiedBy>
  <cp:revision>7</cp:revision>
  <dcterms:created xsi:type="dcterms:W3CDTF">2023-11-29T15:08:34Z</dcterms:created>
  <dcterms:modified xsi:type="dcterms:W3CDTF">2024-09-10T16:38:21Z</dcterms:modified>
</cp:coreProperties>
</file>