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n-lt"/>
        <a:ea typeface="+mn-ea"/>
        <a:cs typeface="+mn-cs"/>
        <a:sym typeface="Calibri"/>
      </a:defRPr>
    </a:lvl1pPr>
    <a:lvl2pPr indent="228600" defTabSz="457200" latinLnBrk="0">
      <a:defRPr sz="1200">
        <a:solidFill>
          <a:srgbClr val="FFFFFF"/>
        </a:solidFill>
        <a:latin typeface="+mn-lt"/>
        <a:ea typeface="+mn-ea"/>
        <a:cs typeface="+mn-cs"/>
        <a:sym typeface="Calibri"/>
      </a:defRPr>
    </a:lvl2pPr>
    <a:lvl3pPr indent="457200" defTabSz="457200" latinLnBrk="0">
      <a:defRPr sz="1200">
        <a:solidFill>
          <a:srgbClr val="FFFFFF"/>
        </a:solidFill>
        <a:latin typeface="+mn-lt"/>
        <a:ea typeface="+mn-ea"/>
        <a:cs typeface="+mn-cs"/>
        <a:sym typeface="Calibri"/>
      </a:defRPr>
    </a:lvl3pPr>
    <a:lvl4pPr indent="685800" defTabSz="457200" latinLnBrk="0">
      <a:defRPr sz="1200">
        <a:solidFill>
          <a:srgbClr val="FFFFFF"/>
        </a:solidFill>
        <a:latin typeface="+mn-lt"/>
        <a:ea typeface="+mn-ea"/>
        <a:cs typeface="+mn-cs"/>
        <a:sym typeface="Calibri"/>
      </a:defRPr>
    </a:lvl4pPr>
    <a:lvl5pPr indent="914400" defTabSz="457200" latinLnBrk="0">
      <a:defRPr sz="1200">
        <a:solidFill>
          <a:srgbClr val="FFFFFF"/>
        </a:solidFill>
        <a:latin typeface="+mn-lt"/>
        <a:ea typeface="+mn-ea"/>
        <a:cs typeface="+mn-cs"/>
        <a:sym typeface="Calibri"/>
      </a:defRPr>
    </a:lvl5pPr>
    <a:lvl6pPr indent="1143000" defTabSz="457200" latinLnBrk="0">
      <a:defRPr sz="1200">
        <a:solidFill>
          <a:srgbClr val="FFFFFF"/>
        </a:solidFill>
        <a:latin typeface="+mn-lt"/>
        <a:ea typeface="+mn-ea"/>
        <a:cs typeface="+mn-cs"/>
        <a:sym typeface="Calibri"/>
      </a:defRPr>
    </a:lvl6pPr>
    <a:lvl7pPr indent="1371600" defTabSz="457200" latinLnBrk="0">
      <a:defRPr sz="1200">
        <a:solidFill>
          <a:srgbClr val="FFFFFF"/>
        </a:solidFill>
        <a:latin typeface="+mn-lt"/>
        <a:ea typeface="+mn-ea"/>
        <a:cs typeface="+mn-cs"/>
        <a:sym typeface="Calibri"/>
      </a:defRPr>
    </a:lvl7pPr>
    <a:lvl8pPr indent="1600200" defTabSz="457200" latinLnBrk="0">
      <a:defRPr sz="1200">
        <a:solidFill>
          <a:srgbClr val="FFFFFF"/>
        </a:solidFill>
        <a:latin typeface="+mn-lt"/>
        <a:ea typeface="+mn-ea"/>
        <a:cs typeface="+mn-cs"/>
        <a:sym typeface="Calibri"/>
      </a:defRPr>
    </a:lvl8pPr>
    <a:lvl9pPr indent="1828800" defTabSz="457200" latinLnBrk="0">
      <a:defRPr sz="1200">
        <a:solidFill>
          <a:srgbClr val="FFFFFF"/>
        </a:solidFill>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FFFFFF"/>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p>
            <a:pPr/>
            <a:r>
              <a:t>E-MELA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Title 1"/>
          <p:cNvSpPr txBox="1"/>
          <p:nvPr>
            <p:ph type="title"/>
          </p:nvPr>
        </p:nvSpPr>
        <p:spPr>
          <a:xfrm>
            <a:off x="838200" y="365125"/>
            <a:ext cx="10515600" cy="1325563"/>
          </a:xfrm>
          <a:prstGeom prst="rect">
            <a:avLst/>
          </a:prstGeom>
        </p:spPr>
        <p:txBody>
          <a:bodyPr/>
          <a:lstStyle>
            <a:lvl1pPr algn="ctr"/>
          </a:lstStyle>
          <a:p>
            <a:pPr/>
            <a:r>
              <a:t>E-MELA</a:t>
            </a:r>
          </a:p>
        </p:txBody>
      </p:sp>
      <p:sp>
        <p:nvSpPr>
          <p:cNvPr id="97" name="Content Placeholder 2"/>
          <p:cNvSpPr txBox="1"/>
          <p:nvPr>
            <p:ph type="body" idx="1"/>
          </p:nvPr>
        </p:nvSpPr>
        <p:spPr>
          <a:xfrm>
            <a:off x="838200" y="1825625"/>
            <a:ext cx="10515600" cy="4351338"/>
          </a:xfrm>
          <a:prstGeom prst="rect">
            <a:avLst/>
          </a:prstGeom>
        </p:spPr>
        <p:txBody>
          <a:bodyPr/>
          <a:lstStyle/>
          <a:p>
            <a:pPr/>
            <a:r>
              <a:t>Quick-commerce platform to support the small and independent businesses in our neighbourhood by providing them with a platform to exhibit their products online and spread their reach to a wider customer base.</a:t>
            </a:r>
          </a:p>
          <a:p>
            <a:pPr/>
            <a:r>
              <a:t>Allows the different independent businesses such as handicrafts, boutique clothing stores, custom pc building, small event planning etc to immediately tap into the opportunities provided by a unified online market.</a:t>
            </a:r>
          </a:p>
          <a:p>
            <a:pPr/>
            <a:r>
              <a:t>Promotes the local business talent and awareness to a wider set of people.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Title 1"/>
          <p:cNvSpPr txBox="1"/>
          <p:nvPr>
            <p:ph type="title"/>
          </p:nvPr>
        </p:nvSpPr>
        <p:spPr>
          <a:xfrm>
            <a:off x="838200" y="365125"/>
            <a:ext cx="10515600" cy="1325563"/>
          </a:xfrm>
          <a:prstGeom prst="rect">
            <a:avLst/>
          </a:prstGeom>
        </p:spPr>
        <p:txBody>
          <a:bodyPr/>
          <a:lstStyle>
            <a:lvl1pPr algn="ctr"/>
          </a:lstStyle>
          <a:p>
            <a:pPr/>
            <a:r>
              <a:t>Project Feasibility</a:t>
            </a:r>
          </a:p>
        </p:txBody>
      </p:sp>
      <p:sp>
        <p:nvSpPr>
          <p:cNvPr id="100" name="Content Placeholder 2"/>
          <p:cNvSpPr txBox="1"/>
          <p:nvPr>
            <p:ph type="body" sz="half" idx="1"/>
          </p:nvPr>
        </p:nvSpPr>
        <p:spPr>
          <a:xfrm>
            <a:off x="838200" y="1825624"/>
            <a:ext cx="10515600" cy="2122922"/>
          </a:xfrm>
          <a:prstGeom prst="rect">
            <a:avLst/>
          </a:prstGeom>
        </p:spPr>
        <p:txBody>
          <a:bodyPr/>
          <a:lstStyle/>
          <a:p>
            <a:pPr/>
            <a:r>
              <a:t>This project utilises different pre-existing technologies and frameworks such as :</a:t>
            </a:r>
          </a:p>
          <a:p>
            <a:pPr lvl="1" marL="685800" indent="-228600">
              <a:spcBef>
                <a:spcPts val="500"/>
              </a:spcBef>
              <a:defRPr sz="2400"/>
            </a:pPr>
            <a:r>
              <a:t>Front-end Technologies:  HTML,CSS, SPRING</a:t>
            </a:r>
          </a:p>
          <a:p>
            <a:pPr lvl="1" marL="685800" indent="-228600">
              <a:spcBef>
                <a:spcPts val="500"/>
              </a:spcBef>
              <a:defRPr sz="2400"/>
            </a:pPr>
            <a:r>
              <a:t>Back-end Technologies:  JDBC</a:t>
            </a:r>
          </a:p>
          <a:p>
            <a:pPr lvl="1" marL="685800" indent="-228600">
              <a:spcBef>
                <a:spcPts val="500"/>
              </a:spcBef>
              <a:defRPr sz="2400"/>
            </a:pPr>
            <a:r>
              <a:t>Request handler: SPRINGBOOT</a:t>
            </a:r>
          </a:p>
        </p:txBody>
      </p:sp>
      <p:sp>
        <p:nvSpPr>
          <p:cNvPr id="101" name="Content Placeholder 2"/>
          <p:cNvSpPr txBox="1"/>
          <p:nvPr/>
        </p:nvSpPr>
        <p:spPr>
          <a:xfrm>
            <a:off x="883919" y="3854325"/>
            <a:ext cx="10424162" cy="21229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sz="2800">
                <a:solidFill>
                  <a:srgbClr val="FFFFFF"/>
                </a:solidFill>
              </a:defRPr>
            </a:pPr>
            <a:r>
              <a:t>This project would require 2 months of development</a:t>
            </a:r>
          </a:p>
          <a:p>
            <a:pPr marL="228600" indent="-228600" defTabSz="914400">
              <a:lnSpc>
                <a:spcPct val="90000"/>
              </a:lnSpc>
              <a:spcBef>
                <a:spcPts val="1000"/>
              </a:spcBef>
              <a:buSzPct val="100000"/>
              <a:buFont typeface="Arial"/>
              <a:buChar char="•"/>
              <a:defRPr sz="2800">
                <a:solidFill>
                  <a:srgbClr val="FFFFFF"/>
                </a:solidFill>
              </a:defRPr>
            </a:pPr>
            <a:r>
              <a:t>Project aims to provide a quick-commerce platform in a market which can exponentially benefit from an online market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838200" y="365125"/>
            <a:ext cx="10515600" cy="1325563"/>
          </a:xfrm>
          <a:prstGeom prst="rect">
            <a:avLst/>
          </a:prstGeom>
        </p:spPr>
        <p:txBody>
          <a:bodyPr/>
          <a:lstStyle>
            <a:lvl1pPr algn="ctr"/>
          </a:lstStyle>
          <a:p>
            <a:pPr/>
            <a:r>
              <a:t>Contribution</a:t>
            </a:r>
          </a:p>
        </p:txBody>
      </p:sp>
      <p:sp>
        <p:nvSpPr>
          <p:cNvPr id="104" name="Content Placeholder 2"/>
          <p:cNvSpPr txBox="1"/>
          <p:nvPr>
            <p:ph type="body" idx="1"/>
          </p:nvPr>
        </p:nvSpPr>
        <p:spPr>
          <a:xfrm>
            <a:off x="838200" y="1825625"/>
            <a:ext cx="10515600" cy="3684526"/>
          </a:xfrm>
          <a:prstGeom prst="rect">
            <a:avLst/>
          </a:prstGeom>
        </p:spPr>
        <p:txBody>
          <a:bodyPr/>
          <a:lstStyle/>
          <a:p>
            <a:pPr lvl="1" marL="685800" indent="-228600">
              <a:spcBef>
                <a:spcPts val="500"/>
              </a:spcBef>
            </a:pPr>
            <a:r>
              <a:t>Caters and provides a solid platform for independent and small businesses to showcase their creativity and novelty through their products.</a:t>
            </a:r>
            <a:endParaRPr sz="2400"/>
          </a:p>
          <a:p>
            <a:pPr lvl="1" marL="685800" indent="-228600">
              <a:spcBef>
                <a:spcPts val="500"/>
              </a:spcBef>
            </a:pPr>
            <a:r>
              <a:t> Promotes and raises awareness towards small handicraft and self-made local business and provides these business a wider audience.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xfrm>
            <a:off x="838200" y="365125"/>
            <a:ext cx="10515600" cy="1325563"/>
          </a:xfrm>
          <a:prstGeom prst="rect">
            <a:avLst/>
          </a:prstGeom>
        </p:spPr>
        <p:txBody>
          <a:bodyPr/>
          <a:lstStyle>
            <a:lvl1pPr algn="ctr"/>
          </a:lstStyle>
          <a:p>
            <a:pPr/>
            <a:r>
              <a:t>Conclusion </a:t>
            </a:r>
          </a:p>
        </p:txBody>
      </p:sp>
      <p:sp>
        <p:nvSpPr>
          <p:cNvPr id="107" name="Content Placeholder 2"/>
          <p:cNvSpPr txBox="1"/>
          <p:nvPr>
            <p:ph type="body" idx="1"/>
          </p:nvPr>
        </p:nvSpPr>
        <p:spPr>
          <a:xfrm>
            <a:off x="838200" y="1825625"/>
            <a:ext cx="10515600" cy="3684526"/>
          </a:xfrm>
          <a:prstGeom prst="rect">
            <a:avLst/>
          </a:prstGeom>
        </p:spPr>
        <p:txBody>
          <a:bodyPr/>
          <a:lstStyle/>
          <a:p>
            <a:pPr lvl="1" marL="672084" indent="-224027" defTabSz="896111">
              <a:lnSpc>
                <a:spcPct val="81000"/>
              </a:lnSpc>
              <a:spcBef>
                <a:spcPts val="400"/>
              </a:spcBef>
              <a:defRPr sz="2352"/>
            </a:pPr>
            <a:r>
              <a:t>Melas are celebratory exhibitions where different local small, independent businesses showcase their artistic and creative creations, yet these businesses are struggling to sustain let alone thrive.</a:t>
            </a:r>
          </a:p>
          <a:p>
            <a:pPr lvl="1" marL="672084" indent="-224027" defTabSz="896111">
              <a:lnSpc>
                <a:spcPct val="81000"/>
              </a:lnSpc>
              <a:spcBef>
                <a:spcPts val="400"/>
              </a:spcBef>
              <a:defRPr sz="2352"/>
            </a:pPr>
            <a:r>
              <a:t>What if we broaden the aspects of a mela and redefine it to fit each and every independent business?</a:t>
            </a:r>
          </a:p>
          <a:p>
            <a:pPr lvl="1" marL="672084" indent="-224027" defTabSz="896111">
              <a:lnSpc>
                <a:spcPct val="81000"/>
              </a:lnSpc>
              <a:spcBef>
                <a:spcPts val="400"/>
              </a:spcBef>
              <a:defRPr sz="2352"/>
            </a:pPr>
            <a:r>
              <a:t>E-Mela will be the primordial platform for business like these to cater for audience by providing the publicity to these businesses and raising awareness, and streamlining the connectivity to the customers.</a:t>
            </a:r>
          </a:p>
          <a:p>
            <a:pPr lvl="1" marL="672084" indent="-224027" defTabSz="896111">
              <a:lnSpc>
                <a:spcPct val="81000"/>
              </a:lnSpc>
              <a:spcBef>
                <a:spcPts val="400"/>
              </a:spcBef>
              <a:defRPr sz="2352"/>
            </a:pPr>
            <a:r>
              <a:t>E-Mela proudly strives to pioneer a market of online inclusivity to the local independent businesses and capture the essence of the Melas and make it more consumer effective.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