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57" r:id="rId4"/>
    <p:sldId id="261" r:id="rId5"/>
    <p:sldId id="262" r:id="rId6"/>
    <p:sldId id="263" r:id="rId7"/>
    <p:sldId id="264" r:id="rId8"/>
    <p:sldId id="258" r:id="rId9"/>
    <p:sldId id="269" r:id="rId10"/>
    <p:sldId id="265" r:id="rId11"/>
    <p:sldId id="268" r:id="rId12"/>
    <p:sldId id="260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FFFFFF"/>
        </a:solidFill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solidFill>
          <a:srgbClr val="FFFFFF"/>
        </a:solidFill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solidFill>
          <a:srgbClr val="FFFFFF"/>
        </a:solidFill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solidFill>
          <a:srgbClr val="FFFFFF"/>
        </a:solidFill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solidFill>
          <a:srgbClr val="FFFFFF"/>
        </a:solidFill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solidFill>
          <a:srgbClr val="FFFFFF"/>
        </a:solidFill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solidFill>
          <a:srgbClr val="FFFFFF"/>
        </a:solidFill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solidFill>
          <a:srgbClr val="FFFFFF"/>
        </a:solidFill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solidFill>
          <a:srgbClr val="FFFFFF"/>
        </a:solidFill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E-MELA	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10534-9A2F-E8E1-8053-BF9BBBE93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>
            <a:extLst>
              <a:ext uri="{FF2B5EF4-FFF2-40B4-BE49-F238E27FC236}">
                <a16:creationId xmlns:a16="http://schemas.microsoft.com/office/drawing/2014/main" id="{E858BD90-C48B-D0E1-ED57-CDD72E7F2D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en-IN" dirty="0"/>
              <a:t>Features &amp; Functionality</a:t>
            </a:r>
            <a:endParaRPr dirty="0"/>
          </a:p>
        </p:txBody>
      </p:sp>
      <p:sp>
        <p:nvSpPr>
          <p:cNvPr id="100" name="Content Placeholder 2">
            <a:extLst>
              <a:ext uri="{FF2B5EF4-FFF2-40B4-BE49-F238E27FC236}">
                <a16:creationId xmlns:a16="http://schemas.microsoft.com/office/drawing/2014/main" id="{2803B2C0-7639-2EB9-9DEA-499C31C66468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838200" y="1825623"/>
            <a:ext cx="10515600" cy="43785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A commission-free platform for small businesses.</a:t>
            </a:r>
          </a:p>
          <a:p>
            <a:r>
              <a:rPr lang="en-US" dirty="0"/>
              <a:t>A unified marketplace focused on niche businesses like local handicrafts, boutique clothing, and event planning.</a:t>
            </a:r>
          </a:p>
          <a:p>
            <a:r>
              <a:rPr lang="en-US" dirty="0"/>
              <a:t>Instant payment processing.</a:t>
            </a:r>
          </a:p>
          <a:p>
            <a:r>
              <a:rPr lang="en-US" dirty="0"/>
              <a:t>Localized business discovery.</a:t>
            </a:r>
          </a:p>
          <a:p>
            <a:r>
              <a:rPr lang="en-US" dirty="0"/>
              <a:t>Personalized storefronts for each and different businesses.</a:t>
            </a:r>
          </a:p>
          <a:p>
            <a:r>
              <a:rPr lang="en-US" dirty="0"/>
              <a:t>Community engagement with a reliable review and rating system.</a:t>
            </a:r>
          </a:p>
          <a:p>
            <a:r>
              <a:rPr lang="en-US" dirty="0"/>
              <a:t>Dynamic changes based on the festive season currently prevailing.</a:t>
            </a:r>
          </a:p>
          <a:p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842590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5C11-B496-A11E-05B6-4E4696D1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Development 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D913F-C7FE-E0F0-6872-D4D60DA889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1. Idea proposal &amp; literature survey</a:t>
            </a:r>
          </a:p>
          <a:p>
            <a:r>
              <a:rPr lang="en-IN" dirty="0"/>
              <a:t>2. Defining the structure and arriving it a robust design</a:t>
            </a:r>
          </a:p>
          <a:p>
            <a:r>
              <a:rPr lang="en-IN" dirty="0"/>
              <a:t>3. Iterative development begins</a:t>
            </a:r>
          </a:p>
          <a:p>
            <a:r>
              <a:rPr lang="en-IN" dirty="0"/>
              <a:t>4. Testing the application</a:t>
            </a:r>
          </a:p>
          <a:p>
            <a:r>
              <a:rPr lang="en-IN" dirty="0"/>
              <a:t>5. Deployment &amp; hosting</a:t>
            </a:r>
          </a:p>
        </p:txBody>
      </p:sp>
    </p:spTree>
    <p:extLst>
      <p:ext uri="{BB962C8B-B14F-4D97-AF65-F5344CB8AC3E}">
        <p14:creationId xmlns:p14="http://schemas.microsoft.com/office/powerpoint/2010/main" val="85404663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en-IN" dirty="0"/>
              <a:t>Role &amp; Contribution Of Each Member</a:t>
            </a:r>
            <a:endParaRPr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65C112C-A396-C9BB-D822-D2D8AD9BDA5B}"/>
              </a:ext>
            </a:extLst>
          </p:cNvPr>
          <p:cNvSpPr txBox="1">
            <a:spLocks/>
          </p:cNvSpPr>
          <p:nvPr/>
        </p:nvSpPr>
        <p:spPr>
          <a:xfrm>
            <a:off x="76200" y="1487896"/>
            <a:ext cx="5439697" cy="1787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 hangingPunct="1">
              <a:buFont typeface="Arial"/>
              <a:buNone/>
            </a:pPr>
            <a:r>
              <a:rPr lang="en-IN" sz="1700" b="1" dirty="0"/>
              <a:t>Deepika</a:t>
            </a:r>
          </a:p>
          <a:p>
            <a:pPr algn="ctr" hangingPunct="1"/>
            <a:r>
              <a:rPr lang="en-IN" sz="1700" dirty="0"/>
              <a:t>Defining the project and conducting a literature survey to analyse existing platforms to conclude the final features.</a:t>
            </a:r>
          </a:p>
          <a:p>
            <a:pPr algn="ctr" hangingPunct="1"/>
            <a:r>
              <a:rPr lang="en-IN" sz="1700" dirty="0"/>
              <a:t>Front-end to achieve a seamless user experience and create curated pages for each business and their mission. </a:t>
            </a:r>
          </a:p>
          <a:p>
            <a:pPr algn="ctr" hangingPunct="1"/>
            <a:r>
              <a:rPr lang="en-IN" sz="1700" dirty="0"/>
              <a:t>Supply side logic and visualisation along with some elementary AIML.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B591EA-9793-AB61-F355-3B45F0600C06}"/>
              </a:ext>
            </a:extLst>
          </p:cNvPr>
          <p:cNvSpPr txBox="1">
            <a:spLocks/>
          </p:cNvSpPr>
          <p:nvPr/>
        </p:nvSpPr>
        <p:spPr>
          <a:xfrm>
            <a:off x="6523703" y="1487896"/>
            <a:ext cx="5439697" cy="1787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 hangingPunct="1">
              <a:buFont typeface="Arial"/>
              <a:buNone/>
            </a:pPr>
            <a:r>
              <a:rPr lang="en-IN" sz="1700" b="1" dirty="0" err="1"/>
              <a:t>Vyshnavi</a:t>
            </a:r>
            <a:endParaRPr lang="en-IN" sz="1700" b="1" dirty="0"/>
          </a:p>
          <a:p>
            <a:pPr algn="ctr" hangingPunct="1"/>
            <a:r>
              <a:rPr lang="en-IN" sz="1700" dirty="0"/>
              <a:t>Reviewing &amp; Documenting each development made to ensure the integrity of the original idea </a:t>
            </a:r>
          </a:p>
          <a:p>
            <a:pPr algn="ctr" hangingPunct="1"/>
            <a:r>
              <a:rPr lang="en-IN" sz="1700" dirty="0"/>
              <a:t>Front-end for mobile responsive and intriguing design that capture the essence of each business.</a:t>
            </a:r>
          </a:p>
          <a:p>
            <a:pPr algn="ctr" hangingPunct="1"/>
            <a:r>
              <a:rPr lang="en-IN" sz="1700" dirty="0"/>
              <a:t>APIs to locate businesses in your area and assign the nearest ones.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D0BAFB9-46E3-5077-F19D-1AAC990E1BC4}"/>
              </a:ext>
            </a:extLst>
          </p:cNvPr>
          <p:cNvSpPr txBox="1">
            <a:spLocks/>
          </p:cNvSpPr>
          <p:nvPr/>
        </p:nvSpPr>
        <p:spPr>
          <a:xfrm>
            <a:off x="76199" y="4796451"/>
            <a:ext cx="5439697" cy="1787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fontScale="92500" lnSpcReduction="20000"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 hangingPunct="1">
              <a:buFont typeface="Arial"/>
              <a:buNone/>
            </a:pPr>
            <a:r>
              <a:rPr lang="en-IN" sz="1800" b="1" dirty="0"/>
              <a:t>Madhu</a:t>
            </a:r>
          </a:p>
          <a:p>
            <a:pPr algn="ctr" hangingPunct="1"/>
            <a:r>
              <a:rPr lang="en-IN" sz="1800" dirty="0"/>
              <a:t>Analysing performance overheads with respect to data handling and resolving them immediately.</a:t>
            </a:r>
          </a:p>
          <a:p>
            <a:pPr algn="ctr" hangingPunct="1"/>
            <a:r>
              <a:rPr lang="en-IN" sz="1800" dirty="0"/>
              <a:t>Implementing JDBC along with the usage of MongoDB database and handling how the data must be stored.</a:t>
            </a:r>
          </a:p>
          <a:p>
            <a:pPr algn="ctr" hangingPunct="1"/>
            <a:r>
              <a:rPr lang="en-IN" sz="1800" dirty="0"/>
              <a:t>Integrating the appropriate payment gateways and flexibility in payment methods.</a:t>
            </a:r>
          </a:p>
          <a:p>
            <a:pPr algn="ctr" hangingPunct="1"/>
            <a:endParaRPr lang="en-IN" sz="18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5FF5A8D-ECF0-74D9-93D2-8EA07973180C}"/>
              </a:ext>
            </a:extLst>
          </p:cNvPr>
          <p:cNvSpPr txBox="1">
            <a:spLocks/>
          </p:cNvSpPr>
          <p:nvPr/>
        </p:nvSpPr>
        <p:spPr>
          <a:xfrm>
            <a:off x="6523703" y="4705862"/>
            <a:ext cx="5439697" cy="1787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fontScale="92500" lnSpcReduction="20000"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 hangingPunct="1">
              <a:buFont typeface="Arial"/>
              <a:buNone/>
            </a:pPr>
            <a:r>
              <a:rPr lang="en-IN" sz="1800" b="1" dirty="0"/>
              <a:t>Manav</a:t>
            </a:r>
          </a:p>
          <a:p>
            <a:pPr algn="ctr" hangingPunct="1"/>
            <a:r>
              <a:rPr lang="en-IN" sz="1800" dirty="0"/>
              <a:t>Establishing how the pages must be linked together and structuring the page redirection to avoid any confusion.</a:t>
            </a:r>
          </a:p>
          <a:p>
            <a:pPr algn="ctr" hangingPunct="1"/>
            <a:r>
              <a:rPr lang="en-IN" sz="1800" dirty="0"/>
              <a:t>Request handling to ensure dynamic nature of the application and avoid any delays in data transmission.</a:t>
            </a:r>
          </a:p>
          <a:p>
            <a:pPr algn="ctr" hangingPunct="1"/>
            <a:r>
              <a:rPr lang="en-IN" sz="1800" dirty="0"/>
              <a:t>Creating a robust community system to simulate real time melas.</a:t>
            </a:r>
          </a:p>
          <a:p>
            <a:pPr algn="ctr" hangingPunct="1"/>
            <a:endParaRPr lang="en-IN" sz="1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DB2D7-1986-FFD3-8D63-069B2AA15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1CD453-47F2-081A-3A28-8FC9C2163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933293"/>
              </p:ext>
            </p:extLst>
          </p:nvPr>
        </p:nvGraphicFramePr>
        <p:xfrm>
          <a:off x="2387600" y="991555"/>
          <a:ext cx="7416800" cy="48748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8400">
                  <a:extLst>
                    <a:ext uri="{9D8B030D-6E8A-4147-A177-3AD203B41FA5}">
                      <a16:colId xmlns:a16="http://schemas.microsoft.com/office/drawing/2014/main" val="2276514270"/>
                    </a:ext>
                  </a:extLst>
                </a:gridCol>
                <a:gridCol w="3708400">
                  <a:extLst>
                    <a:ext uri="{9D8B030D-6E8A-4147-A177-3AD203B41FA5}">
                      <a16:colId xmlns:a16="http://schemas.microsoft.com/office/drawing/2014/main" val="440481649"/>
                    </a:ext>
                  </a:extLst>
                </a:gridCol>
              </a:tblGrid>
              <a:tr h="974978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Team Member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Team Member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617522"/>
                  </a:ext>
                </a:extLst>
              </a:tr>
              <a:tr h="974978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Manav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54467"/>
                  </a:ext>
                </a:extLst>
              </a:tr>
              <a:tr h="974978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err="1"/>
                        <a:t>Vyshnavi</a:t>
                      </a:r>
                      <a:r>
                        <a:rPr lang="en-IN" sz="24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092700"/>
                  </a:ext>
                </a:extLst>
              </a:tr>
              <a:tr h="974978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Madhu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462379"/>
                  </a:ext>
                </a:extLst>
              </a:tr>
              <a:tr h="974978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Deepika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028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1088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en-IN" dirty="0"/>
              <a:t>Introduction To The Project</a:t>
            </a:r>
            <a:endParaRPr dirty="0"/>
          </a:p>
        </p:txBody>
      </p:sp>
      <p:sp>
        <p:nvSpPr>
          <p:cNvPr id="9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dirty="0"/>
              <a:t>Quick-commerce platform to support the small and independent businesses in our neighborhood by providing them with a </a:t>
            </a:r>
            <a:r>
              <a:rPr lang="en-IN" dirty="0"/>
              <a:t>means</a:t>
            </a:r>
            <a:r>
              <a:rPr dirty="0"/>
              <a:t> to exhibit their products online and spread their reach to a wider </a:t>
            </a:r>
            <a:r>
              <a:rPr lang="en-IN" dirty="0"/>
              <a:t>and targeted customer base.</a:t>
            </a:r>
            <a:endParaRPr dirty="0"/>
          </a:p>
          <a:p>
            <a:r>
              <a:rPr dirty="0"/>
              <a:t>Allows the different independent businesses such as handicrafts, boutique clothing stores, custom pc building, small event planning </a:t>
            </a:r>
            <a:r>
              <a:rPr dirty="0" err="1"/>
              <a:t>etc</a:t>
            </a:r>
            <a:r>
              <a:rPr dirty="0"/>
              <a:t> to immediately tap into the opportunities provided by a unified online market</a:t>
            </a:r>
            <a:r>
              <a:rPr lang="en-IN" dirty="0"/>
              <a:t>.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3F67B-62C7-F977-3137-4FAD20450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1">
            <a:extLst>
              <a:ext uri="{FF2B5EF4-FFF2-40B4-BE49-F238E27FC236}">
                <a16:creationId xmlns:a16="http://schemas.microsoft.com/office/drawing/2014/main" id="{72D996BA-E0F8-A1DD-4A6F-BB4632426F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en-IN" dirty="0"/>
              <a:t>Introduction To The Project Cont.</a:t>
            </a:r>
            <a:endParaRPr dirty="0"/>
          </a:p>
        </p:txBody>
      </p:sp>
      <p:sp>
        <p:nvSpPr>
          <p:cNvPr id="97" name="Content Placeholder 2">
            <a:extLst>
              <a:ext uri="{FF2B5EF4-FFF2-40B4-BE49-F238E27FC236}">
                <a16:creationId xmlns:a16="http://schemas.microsoft.com/office/drawing/2014/main" id="{BAF62E8E-1AF7-8A67-164F-539F683175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The global social commerce market is expected to reach $2.9 trillion by 2026 (Kapoor, 2022).</a:t>
            </a:r>
          </a:p>
          <a:p>
            <a:r>
              <a:rPr lang="en-US" dirty="0"/>
              <a:t>More than 50% of small businesses report difficulties in gaining visibility on large e-commerce platforms dominated by major brands (Chatterjee et al., 2021).</a:t>
            </a:r>
          </a:p>
          <a:p>
            <a:r>
              <a:rPr lang="en-US" dirty="0"/>
              <a:t>60% of online shoppers engage more with brands that provide storytelling and authenticity in their marketing strategies (Singh &amp; Verma, 2023).</a:t>
            </a:r>
          </a:p>
          <a:p>
            <a:r>
              <a:rPr lang="en-US" dirty="0"/>
              <a:t>Commission rates on popular platforms like Amazon and </a:t>
            </a:r>
            <a:r>
              <a:rPr lang="en-US" dirty="0" err="1"/>
              <a:t>IndiaMART</a:t>
            </a:r>
            <a:r>
              <a:rPr lang="en-US" dirty="0"/>
              <a:t> go </a:t>
            </a:r>
            <a:r>
              <a:rPr lang="en-US" dirty="0" err="1"/>
              <a:t>upto</a:t>
            </a:r>
            <a:r>
              <a:rPr lang="en-US" dirty="0"/>
              <a:t> 30% sellers (Nair, 2022).</a:t>
            </a:r>
          </a:p>
        </p:txBody>
      </p:sp>
    </p:spTree>
    <p:extLst>
      <p:ext uri="{BB962C8B-B14F-4D97-AF65-F5344CB8AC3E}">
        <p14:creationId xmlns:p14="http://schemas.microsoft.com/office/powerpoint/2010/main" val="13646832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A6592-6E2E-0483-26A8-11EAC277C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1">
            <a:extLst>
              <a:ext uri="{FF2B5EF4-FFF2-40B4-BE49-F238E27FC236}">
                <a16:creationId xmlns:a16="http://schemas.microsoft.com/office/drawing/2014/main" id="{E6CF9008-412C-6735-7A5C-7A744EB79F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en-IN" dirty="0"/>
              <a:t>Survey Of Existing Platforms</a:t>
            </a:r>
            <a:endParaRPr dirty="0"/>
          </a:p>
        </p:txBody>
      </p:sp>
      <p:sp>
        <p:nvSpPr>
          <p:cNvPr id="97" name="Content Placeholder 2">
            <a:extLst>
              <a:ext uri="{FF2B5EF4-FFF2-40B4-BE49-F238E27FC236}">
                <a16:creationId xmlns:a16="http://schemas.microsoft.com/office/drawing/2014/main" id="{DD563138-5B74-FC26-836F-A13C7D99CE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199" y="1825624"/>
            <a:ext cx="3773129" cy="1603375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/>
              <a:t>Amazon </a:t>
            </a:r>
            <a:r>
              <a:rPr lang="en-US" dirty="0" err="1"/>
              <a:t>Karigar</a:t>
            </a:r>
            <a:r>
              <a:rPr lang="en-US" dirty="0"/>
              <a:t> supports Indian artisans but charges commissions, lacks instant payments, &amp; offers limited visibility for small sellers. </a:t>
            </a:r>
          </a:p>
          <a:p>
            <a:pPr marL="0" indent="0" algn="ctr">
              <a:buNone/>
            </a:pPr>
            <a:r>
              <a:rPr lang="en-US" dirty="0"/>
              <a:t>E-Mela removes commissions, ensures instant payments, and enhances visibility for independent businesses.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AC09E71-81A1-107B-634D-58C61ACA460F}"/>
              </a:ext>
            </a:extLst>
          </p:cNvPr>
          <p:cNvSpPr txBox="1">
            <a:spLocks/>
          </p:cNvSpPr>
          <p:nvPr/>
        </p:nvSpPr>
        <p:spPr>
          <a:xfrm>
            <a:off x="7322573" y="1842113"/>
            <a:ext cx="3773129" cy="1603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fontScale="62500" lnSpcReduction="20000"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 hangingPunct="1">
              <a:buFont typeface="Arial"/>
              <a:buNone/>
            </a:pPr>
            <a:r>
              <a:rPr lang="en-US" b="1" dirty="0"/>
              <a:t>Udaan</a:t>
            </a:r>
            <a:r>
              <a:rPr lang="en-US" dirty="0"/>
              <a:t> is a B2B wholesale platform that lacks B2C selling, curated storefronts, and niche business support. </a:t>
            </a:r>
          </a:p>
          <a:p>
            <a:pPr marL="0" indent="0" algn="ctr" hangingPunct="1">
              <a:buFont typeface="Arial"/>
              <a:buNone/>
            </a:pPr>
            <a:r>
              <a:rPr lang="en-US" b="1" dirty="0"/>
              <a:t>E-Mela</a:t>
            </a:r>
            <a:r>
              <a:rPr lang="en-US" dirty="0"/>
              <a:t> provides a direct-to-consumer marketplace with personalized storefronts and dedicated support for small sellers.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61FB6-F831-299B-CB6F-4B5292A158E2}"/>
              </a:ext>
            </a:extLst>
          </p:cNvPr>
          <p:cNvSpPr txBox="1">
            <a:spLocks/>
          </p:cNvSpPr>
          <p:nvPr/>
        </p:nvSpPr>
        <p:spPr>
          <a:xfrm>
            <a:off x="3679722" y="4071837"/>
            <a:ext cx="4343400" cy="2142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 hangingPunct="1">
              <a:buFont typeface="Arial"/>
              <a:buNone/>
            </a:pPr>
            <a:r>
              <a:rPr lang="en-US" sz="1800" dirty="0" err="1"/>
              <a:t>Indiamart</a:t>
            </a:r>
            <a:r>
              <a:rPr lang="en-US" sz="1800" dirty="0"/>
              <a:t> is primarily a B2B directory with no logistics support, personalized storefronts, or local business focus. </a:t>
            </a:r>
          </a:p>
          <a:p>
            <a:pPr marL="0" indent="0" algn="ctr" hangingPunct="1">
              <a:buFont typeface="Arial"/>
              <a:buNone/>
            </a:pPr>
            <a:r>
              <a:rPr lang="en-US" sz="1800" dirty="0"/>
              <a:t>E-Mela simplifies the buying process with logistics integration, localized business discovery, and a seamless selling experience for independent businesses.</a:t>
            </a:r>
          </a:p>
        </p:txBody>
      </p:sp>
    </p:spTree>
    <p:extLst>
      <p:ext uri="{BB962C8B-B14F-4D97-AF65-F5344CB8AC3E}">
        <p14:creationId xmlns:p14="http://schemas.microsoft.com/office/powerpoint/2010/main" val="72564667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1360D-9412-FD05-37E9-8AC91D7C1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1">
            <a:extLst>
              <a:ext uri="{FF2B5EF4-FFF2-40B4-BE49-F238E27FC236}">
                <a16:creationId xmlns:a16="http://schemas.microsoft.com/office/drawing/2014/main" id="{85DD332F-0DAE-5F12-2569-8B2F699EEA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15048" y="0"/>
            <a:ext cx="7361903" cy="63776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/>
          </a:lstStyle>
          <a:p>
            <a:r>
              <a:rPr lang="en-IN" dirty="0"/>
              <a:t>Survey Of Existing Platforms Cont.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C3C13B-DE20-8FD7-FE8F-C2C3B6C75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048" y="735115"/>
            <a:ext cx="749617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3642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30633-C49A-DBF5-7A49-5869E001D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>
            <a:extLst>
              <a:ext uri="{FF2B5EF4-FFF2-40B4-BE49-F238E27FC236}">
                <a16:creationId xmlns:a16="http://schemas.microsoft.com/office/drawing/2014/main" id="{CEAD840C-D0FC-1C8F-4926-77E66E749F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en-IN" dirty="0"/>
              <a:t>Survey Of Existing Platforms Cont. </a:t>
            </a:r>
            <a:endParaRPr dirty="0"/>
          </a:p>
        </p:txBody>
      </p:sp>
      <p:sp>
        <p:nvSpPr>
          <p:cNvPr id="100" name="Content Placeholder 2">
            <a:extLst>
              <a:ext uri="{FF2B5EF4-FFF2-40B4-BE49-F238E27FC236}">
                <a16:creationId xmlns:a16="http://schemas.microsoft.com/office/drawing/2014/main" id="{8EB9BC51-A8FF-AA17-D830-36B52533CAEC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838200" y="1825623"/>
            <a:ext cx="10515600" cy="437853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Lack of dedicated online marketplaces focusing exclusively on small and independent businesses.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Limited exposure to niche and artisanal markets, preventing them from reaching a targeted audience.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Insufficient tools for storytelling and brand building, which are crucial for engaging consumers.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Absence of community-driven engagement, which traditional Melas provide but digital platforms lack.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Doesn’t integrate quick commerce, thereby, diminishing possibilities of local economic growth and preservation of local identity and culture.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96005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rPr lang="en-IN" dirty="0"/>
              <a:t>Technology Stack</a:t>
            </a:r>
            <a:endParaRPr dirty="0"/>
          </a:p>
        </p:txBody>
      </p:sp>
      <p:sp>
        <p:nvSpPr>
          <p:cNvPr id="100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838200" y="2839974"/>
            <a:ext cx="10515600" cy="117805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190500">
              <a:spcBef>
                <a:spcPts val="500"/>
              </a:spcBef>
              <a:defRPr sz="2400"/>
            </a:pPr>
            <a:r>
              <a:rPr lang="en-IN" dirty="0"/>
              <a:t>Front-end Technologies:  HTML,CSS, SPRING FRAMEWORK</a:t>
            </a:r>
          </a:p>
          <a:p>
            <a:pPr marL="190500">
              <a:spcBef>
                <a:spcPts val="500"/>
              </a:spcBef>
              <a:defRPr sz="2400"/>
            </a:pPr>
            <a:r>
              <a:rPr lang="en-IN" dirty="0"/>
              <a:t>Back-end Technologies:  JDBC WITH MONGODB DRIVER</a:t>
            </a:r>
          </a:p>
          <a:p>
            <a:pPr marL="190500">
              <a:spcBef>
                <a:spcPts val="500"/>
              </a:spcBef>
              <a:defRPr sz="2400"/>
            </a:pPr>
            <a:r>
              <a:rPr lang="en-IN" dirty="0"/>
              <a:t>Request handler: SPRINGBOOT TO HANDLE HTTP REQUESTS</a:t>
            </a:r>
          </a:p>
        </p:txBody>
      </p:sp>
      <p:sp>
        <p:nvSpPr>
          <p:cNvPr id="101" name="Content Placeholder 2"/>
          <p:cNvSpPr txBox="1"/>
          <p:nvPr/>
        </p:nvSpPr>
        <p:spPr>
          <a:xfrm>
            <a:off x="838200" y="2984091"/>
            <a:ext cx="10424162" cy="2122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buSzPct val="100000"/>
              <a:defRPr sz="2800">
                <a:solidFill>
                  <a:srgbClr val="FFFFFF"/>
                </a:solidFill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BDE6C-2E8E-0B1B-6184-89FC07534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ADC5-5B99-7451-E71E-5F270665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&amp; Architecture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12EC188-45DA-1EA1-F7FE-B96C2F1F034D}"/>
              </a:ext>
            </a:extLst>
          </p:cNvPr>
          <p:cNvSpPr txBox="1">
            <a:spLocks/>
          </p:cNvSpPr>
          <p:nvPr/>
        </p:nvSpPr>
        <p:spPr>
          <a:xfrm>
            <a:off x="656303" y="2034817"/>
            <a:ext cx="5439697" cy="1787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fontScale="70000" lnSpcReduction="20000"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 hangingPunct="1">
              <a:buFont typeface="Arial"/>
              <a:buNone/>
            </a:pPr>
            <a:r>
              <a:rPr lang="en-IN" b="1" dirty="0"/>
              <a:t>Model (M) - Data Layer</a:t>
            </a:r>
          </a:p>
          <a:p>
            <a:pPr marL="0" indent="0" algn="ctr" hangingPunct="1">
              <a:buFont typeface="Arial"/>
              <a:buNone/>
            </a:pPr>
            <a:r>
              <a:rPr lang="en-IN" dirty="0"/>
              <a:t>Manages database operations</a:t>
            </a:r>
          </a:p>
          <a:p>
            <a:pPr marL="0" indent="0" algn="ctr" hangingPunct="1">
              <a:buFont typeface="Arial"/>
              <a:buNone/>
            </a:pPr>
            <a:r>
              <a:rPr lang="en-IN" dirty="0"/>
              <a:t>Uses JDBC integrated with MongoDB for handling data</a:t>
            </a:r>
          </a:p>
          <a:p>
            <a:pPr marL="0" indent="0" algn="ctr" hangingPunct="1">
              <a:buFont typeface="Arial"/>
              <a:buNone/>
            </a:pPr>
            <a:r>
              <a:rPr lang="en-IN" dirty="0"/>
              <a:t>Stores data for users, products, orders, payments, and logistics for Supply Chain</a:t>
            </a:r>
          </a:p>
          <a:p>
            <a:pPr algn="ctr" hangingPunct="1"/>
            <a:endParaRPr lang="en-I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0ACFC8A-DDE6-9A07-480F-F4F1C0C3F8EB}"/>
              </a:ext>
            </a:extLst>
          </p:cNvPr>
          <p:cNvSpPr txBox="1">
            <a:spLocks/>
          </p:cNvSpPr>
          <p:nvPr/>
        </p:nvSpPr>
        <p:spPr>
          <a:xfrm>
            <a:off x="6604820" y="2034816"/>
            <a:ext cx="5439697" cy="1787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lnSpcReduction="10000"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>
              <a:buNone/>
            </a:pPr>
            <a:r>
              <a:rPr lang="en-IN" sz="2000" b="1" dirty="0"/>
              <a:t>View (V) - Presentation Layer</a:t>
            </a:r>
          </a:p>
          <a:p>
            <a:pPr marL="0" indent="0" algn="ctr">
              <a:buNone/>
            </a:pPr>
            <a:r>
              <a:rPr lang="en-IN" sz="2000" dirty="0"/>
              <a:t>Frontend built lightweight Spring framework &amp;</a:t>
            </a:r>
          </a:p>
          <a:p>
            <a:pPr marL="0" indent="0" algn="ctr">
              <a:buNone/>
            </a:pPr>
            <a:r>
              <a:rPr lang="en-IN" sz="2000" dirty="0"/>
              <a:t>Structure + Styling using html, </a:t>
            </a:r>
            <a:r>
              <a:rPr lang="en-IN" sz="2000" dirty="0" err="1"/>
              <a:t>css</a:t>
            </a:r>
            <a:r>
              <a:rPr lang="en-IN" sz="2000" dirty="0"/>
              <a:t>, </a:t>
            </a:r>
            <a:r>
              <a:rPr lang="en-IN" sz="2000" dirty="0" err="1"/>
              <a:t>javscript</a:t>
            </a:r>
            <a:endParaRPr lang="en-IN" sz="2000" dirty="0"/>
          </a:p>
          <a:p>
            <a:pPr marL="0" indent="0" algn="ctr">
              <a:buNone/>
            </a:pPr>
            <a:r>
              <a:rPr lang="en-IN" sz="2000" dirty="0"/>
              <a:t>Displays product listings, order status, and curated pages, mobile responsiveness, etc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45246B9-8582-D0AA-2EB2-24BD65975ECE}"/>
              </a:ext>
            </a:extLst>
          </p:cNvPr>
          <p:cNvSpPr txBox="1">
            <a:spLocks/>
          </p:cNvSpPr>
          <p:nvPr/>
        </p:nvSpPr>
        <p:spPr>
          <a:xfrm>
            <a:off x="3633019" y="4403008"/>
            <a:ext cx="5439697" cy="22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>
              <a:buNone/>
            </a:pPr>
            <a:r>
              <a:rPr lang="en-IN" sz="2000" b="1" dirty="0"/>
              <a:t>Controller (C) - Business Logic Layer</a:t>
            </a:r>
          </a:p>
          <a:p>
            <a:pPr marL="0" indent="0" algn="ctr">
              <a:buNone/>
            </a:pPr>
            <a:r>
              <a:rPr lang="en-IN" sz="2000" dirty="0"/>
              <a:t>Request Handling using Sprint Boot</a:t>
            </a:r>
          </a:p>
          <a:p>
            <a:pPr marL="0" indent="0" algn="ctr">
              <a:buNone/>
            </a:pPr>
            <a:r>
              <a:rPr lang="en-IN" sz="2000" dirty="0"/>
              <a:t>Processes orders, payments, and notifications &amp;</a:t>
            </a:r>
          </a:p>
          <a:p>
            <a:pPr marL="0" indent="0" algn="ctr">
              <a:buNone/>
            </a:pPr>
            <a:r>
              <a:rPr lang="en-IN" sz="2000" dirty="0"/>
              <a:t>Implements authentication and security measures.</a:t>
            </a:r>
          </a:p>
          <a:p>
            <a:pPr marL="0" indent="0" algn="ctr">
              <a:buNone/>
            </a:pPr>
            <a:r>
              <a:rPr lang="en-IN" sz="2000" dirty="0"/>
              <a:t>Connects with payment services</a:t>
            </a:r>
          </a:p>
        </p:txBody>
      </p:sp>
    </p:spTree>
    <p:extLst>
      <p:ext uri="{BB962C8B-B14F-4D97-AF65-F5344CB8AC3E}">
        <p14:creationId xmlns:p14="http://schemas.microsoft.com/office/powerpoint/2010/main" val="235124105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807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E-MELA </vt:lpstr>
      <vt:lpstr>PowerPoint Presentation</vt:lpstr>
      <vt:lpstr>Introduction To The Project</vt:lpstr>
      <vt:lpstr>Introduction To The Project Cont.</vt:lpstr>
      <vt:lpstr>Survey Of Existing Platforms</vt:lpstr>
      <vt:lpstr>Survey Of Existing Platforms Cont.</vt:lpstr>
      <vt:lpstr>Survey Of Existing Platforms Cont. </vt:lpstr>
      <vt:lpstr>Technology Stack</vt:lpstr>
      <vt:lpstr>Design &amp; Architecture</vt:lpstr>
      <vt:lpstr>Features &amp; Functionality</vt:lpstr>
      <vt:lpstr>Development Workflow</vt:lpstr>
      <vt:lpstr>Role &amp; Contribution Of Each 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deepika pattem</dc:creator>
  <cp:lastModifiedBy>deepika pattem</cp:lastModifiedBy>
  <cp:revision>8</cp:revision>
  <dcterms:modified xsi:type="dcterms:W3CDTF">2025-02-05T13:52:53Z</dcterms:modified>
</cp:coreProperties>
</file>