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0"/>
          <p:cNvSpPr txBox="1"/>
          <p:nvPr/>
        </p:nvSpPr>
        <p:spPr>
          <a:xfrm>
            <a:off x="3213378" y="1665208"/>
            <a:ext cx="8203526" cy="21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pPr>
            <a:r>
              <a:t>E-Mela </a:t>
            </a:r>
          </a:p>
          <a:p>
            <a:pPr algn="ctr"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pPr>
            <a:r>
              <a:t>A Quick-Commerce Platform </a:t>
            </a:r>
          </a:p>
          <a:p>
            <a:pPr algn="ctr"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pPr>
            <a:r>
              <a:t>for Local Businesses</a:t>
            </a:r>
          </a:p>
        </p:txBody>
      </p:sp>
      <p:sp>
        <p:nvSpPr>
          <p:cNvPr id="102" name="Text 2"/>
          <p:cNvSpPr txBox="1"/>
          <p:nvPr/>
        </p:nvSpPr>
        <p:spPr>
          <a:xfrm>
            <a:off x="793790" y="4749760"/>
            <a:ext cx="13042821" cy="1765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Team Members:</a:t>
            </a:r>
            <a:endParaRPr i="1"/>
          </a:p>
          <a:p>
            <a:pPr algn="ctr">
              <a:lnSpc>
                <a:spcPts val="2800"/>
              </a:lnSpc>
              <a:defRPr sz="2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2310030014 - Madhusudan</a:t>
            </a:r>
            <a:endParaRPr i="1"/>
          </a:p>
          <a:p>
            <a:pPr algn="ctr">
              <a:lnSpc>
                <a:spcPts val="2800"/>
              </a:lnSpc>
              <a:defRPr sz="2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2310030086 - Manav</a:t>
            </a:r>
            <a:endParaRPr i="1"/>
          </a:p>
          <a:p>
            <a:pPr algn="ctr">
              <a:lnSpc>
                <a:spcPts val="2800"/>
              </a:lnSpc>
              <a:defRPr sz="2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2310030333 - Deepika</a:t>
            </a:r>
            <a:endParaRPr i="1"/>
          </a:p>
          <a:p>
            <a:pPr algn="ctr">
              <a:lnSpc>
                <a:spcPts val="2800"/>
              </a:lnSpc>
              <a:defRPr sz="2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2310030445 - Vyshnavi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484" y="303063"/>
            <a:ext cx="13095432" cy="7880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0"/>
          <p:cNvSpPr txBox="1"/>
          <p:nvPr/>
        </p:nvSpPr>
        <p:spPr>
          <a:xfrm>
            <a:off x="739736" y="2251921"/>
            <a:ext cx="3154215" cy="7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69" name="Text 1"/>
          <p:cNvSpPr txBox="1"/>
          <p:nvPr/>
        </p:nvSpPr>
        <p:spPr>
          <a:xfrm>
            <a:off x="793790" y="3913464"/>
            <a:ext cx="13042821" cy="178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E-MELA brings the spirit of traditional melas into the digital world by empowering small and independent businesses with a commission-free, localized platform. It enhances visibility, enables instant payments, and fosters community engagement through curated storefronts and storytelling. By supporting local talent and culture, E-MELA builds a more inclusive and sustainable digital marketplace.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0"/>
          <p:cNvSpPr txBox="1"/>
          <p:nvPr/>
        </p:nvSpPr>
        <p:spPr>
          <a:xfrm>
            <a:off x="6214963" y="1668129"/>
            <a:ext cx="2200474" cy="7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E-Mela </a:t>
            </a:r>
          </a:p>
        </p:txBody>
      </p:sp>
      <p:sp>
        <p:nvSpPr>
          <p:cNvPr id="105" name="Text 1"/>
          <p:cNvSpPr txBox="1"/>
          <p:nvPr/>
        </p:nvSpPr>
        <p:spPr>
          <a:xfrm>
            <a:off x="667665" y="3407816"/>
            <a:ext cx="13042822" cy="7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E-MELA is a quick-commerce platform designed to support small and independent businesses by giving them an online presence.</a:t>
            </a:r>
          </a:p>
        </p:txBody>
      </p:sp>
      <p:sp>
        <p:nvSpPr>
          <p:cNvPr id="106" name="Text 2"/>
          <p:cNvSpPr txBox="1"/>
          <p:nvPr/>
        </p:nvSpPr>
        <p:spPr>
          <a:xfrm>
            <a:off x="613612" y="4595393"/>
            <a:ext cx="12758751" cy="727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Eliminates high commission fees, enhances visibility, and enables instant </a:t>
            </a:r>
            <a:br/>
            <a:r>
              <a:t>payments.</a:t>
            </a:r>
          </a:p>
        </p:txBody>
      </p:sp>
      <p:sp>
        <p:nvSpPr>
          <p:cNvPr id="107" name="Text 3"/>
          <p:cNvSpPr txBox="1"/>
          <p:nvPr/>
        </p:nvSpPr>
        <p:spPr>
          <a:xfrm>
            <a:off x="631630" y="5782971"/>
            <a:ext cx="11932569" cy="37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Offers a curated, localized, consumer-driven digital mela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0"/>
          <p:cNvSpPr txBox="1"/>
          <p:nvPr/>
        </p:nvSpPr>
        <p:spPr>
          <a:xfrm>
            <a:off x="901896" y="1795126"/>
            <a:ext cx="3330948" cy="7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10" name="Text 1"/>
          <p:cNvSpPr txBox="1"/>
          <p:nvPr/>
        </p:nvSpPr>
        <p:spPr>
          <a:xfrm>
            <a:off x="793789" y="3395348"/>
            <a:ext cx="13042822" cy="1438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Quick-commerce platform to support the small and independent businesses in our neighborhood by providing them with a means to exhibit their products online and spread their reach to a wider and targeted customer base.</a:t>
            </a:r>
          </a:p>
        </p:txBody>
      </p:sp>
      <p:sp>
        <p:nvSpPr>
          <p:cNvPr id="111" name="Text 2"/>
          <p:cNvSpPr txBox="1"/>
          <p:nvPr/>
        </p:nvSpPr>
        <p:spPr>
          <a:xfrm>
            <a:off x="793789" y="5186035"/>
            <a:ext cx="13042822" cy="108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Allows the different independent businesses such as handicrafts, boutique clothing stores, custom pc building, small event planning etc to immediately tap into the opportunities provided by a unified online market.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0"/>
          <p:cNvSpPr txBox="1"/>
          <p:nvPr/>
        </p:nvSpPr>
        <p:spPr>
          <a:xfrm>
            <a:off x="3338704" y="1484339"/>
            <a:ext cx="7952992" cy="7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Survey of Existing Platforms</a:t>
            </a:r>
          </a:p>
        </p:txBody>
      </p:sp>
      <p:sp>
        <p:nvSpPr>
          <p:cNvPr id="114" name="Text 1"/>
          <p:cNvSpPr txBox="1"/>
          <p:nvPr/>
        </p:nvSpPr>
        <p:spPr>
          <a:xfrm>
            <a:off x="757754" y="3026897"/>
            <a:ext cx="8669140" cy="37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Amazon Karigar</a:t>
            </a:r>
            <a:r>
              <a:rPr b="0"/>
              <a:t>: High commission, low visibility.</a:t>
            </a:r>
          </a:p>
        </p:txBody>
      </p:sp>
      <p:sp>
        <p:nvSpPr>
          <p:cNvPr id="115" name="Text 2"/>
          <p:cNvSpPr txBox="1"/>
          <p:nvPr/>
        </p:nvSpPr>
        <p:spPr>
          <a:xfrm>
            <a:off x="783372" y="3852907"/>
            <a:ext cx="6708515" cy="372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Udaan</a:t>
            </a:r>
            <a:r>
              <a:rPr b="0"/>
              <a:t>: Lacks B2C &amp; personalization.</a:t>
            </a:r>
          </a:p>
        </p:txBody>
      </p:sp>
      <p:sp>
        <p:nvSpPr>
          <p:cNvPr id="116" name="Text 3"/>
          <p:cNvSpPr txBox="1"/>
          <p:nvPr/>
        </p:nvSpPr>
        <p:spPr>
          <a:xfrm>
            <a:off x="793790" y="4678917"/>
            <a:ext cx="9672799" cy="372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pPr>
            <a:r>
              <a:t>Indiamart</a:t>
            </a:r>
            <a:r>
              <a:rPr b="0"/>
              <a:t>: No logistics support or local business focus.</a:t>
            </a:r>
          </a:p>
        </p:txBody>
      </p:sp>
      <p:sp>
        <p:nvSpPr>
          <p:cNvPr id="117" name="Text 4"/>
          <p:cNvSpPr txBox="1"/>
          <p:nvPr/>
        </p:nvSpPr>
        <p:spPr>
          <a:xfrm>
            <a:off x="793790" y="5504928"/>
            <a:ext cx="6687679" cy="37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30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E-MELA improves on all these points.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0"/>
          <p:cNvSpPr txBox="1"/>
          <p:nvPr/>
        </p:nvSpPr>
        <p:spPr>
          <a:xfrm>
            <a:off x="793790" y="1452681"/>
            <a:ext cx="13042821" cy="140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pPr>
            <a:r>
              <a:t>The Challenge: </a:t>
            </a:r>
            <a:br/>
            <a:r>
              <a:t>Independent Businesses Online</a:t>
            </a:r>
          </a:p>
        </p:txBody>
      </p:sp>
      <p:sp>
        <p:nvSpPr>
          <p:cNvPr id="120" name="Shape 1"/>
          <p:cNvSpPr/>
          <p:nvPr/>
        </p:nvSpPr>
        <p:spPr>
          <a:xfrm>
            <a:off x="793790" y="3210400"/>
            <a:ext cx="6408064" cy="166985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Text 2"/>
          <p:cNvSpPr txBox="1"/>
          <p:nvPr/>
        </p:nvSpPr>
        <p:spPr>
          <a:xfrm>
            <a:off x="1020604" y="3437215"/>
            <a:ext cx="305663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Limited Online Presence</a:t>
            </a:r>
          </a:p>
        </p:txBody>
      </p:sp>
      <p:sp>
        <p:nvSpPr>
          <p:cNvPr id="122" name="Text 3"/>
          <p:cNvSpPr txBox="1"/>
          <p:nvPr/>
        </p:nvSpPr>
        <p:spPr>
          <a:xfrm>
            <a:off x="1020603" y="3927633"/>
            <a:ext cx="595443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Local businesses struggle to reach audiences beyond their physical location.</a:t>
            </a:r>
          </a:p>
        </p:txBody>
      </p:sp>
      <p:sp>
        <p:nvSpPr>
          <p:cNvPr id="123" name="Shape 4"/>
          <p:cNvSpPr/>
          <p:nvPr/>
        </p:nvSpPr>
        <p:spPr>
          <a:xfrm>
            <a:off x="7428666" y="3210400"/>
            <a:ext cx="6408064" cy="166985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Text 5"/>
          <p:cNvSpPr txBox="1"/>
          <p:nvPr/>
        </p:nvSpPr>
        <p:spPr>
          <a:xfrm>
            <a:off x="7655480" y="3437215"/>
            <a:ext cx="3274096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Competitive Disadvantage</a:t>
            </a:r>
          </a:p>
        </p:txBody>
      </p:sp>
      <p:sp>
        <p:nvSpPr>
          <p:cNvPr id="125" name="Text 6"/>
          <p:cNvSpPr txBox="1"/>
          <p:nvPr/>
        </p:nvSpPr>
        <p:spPr>
          <a:xfrm>
            <a:off x="7655480" y="3927633"/>
            <a:ext cx="595443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Large e-commerce platforms dominate, making it hard for small shops to compete.</a:t>
            </a:r>
          </a:p>
        </p:txBody>
      </p:sp>
      <p:sp>
        <p:nvSpPr>
          <p:cNvPr id="126" name="Shape 7"/>
          <p:cNvSpPr/>
          <p:nvPr/>
        </p:nvSpPr>
        <p:spPr>
          <a:xfrm>
            <a:off x="793790" y="5107066"/>
            <a:ext cx="6408064" cy="166985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Text 8"/>
          <p:cNvSpPr txBox="1"/>
          <p:nvPr/>
        </p:nvSpPr>
        <p:spPr>
          <a:xfrm>
            <a:off x="1020603" y="5333881"/>
            <a:ext cx="2683509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High Marketing Costs</a:t>
            </a:r>
          </a:p>
        </p:txBody>
      </p:sp>
      <p:sp>
        <p:nvSpPr>
          <p:cNvPr id="128" name="Text 9"/>
          <p:cNvSpPr txBox="1"/>
          <p:nvPr/>
        </p:nvSpPr>
        <p:spPr>
          <a:xfrm>
            <a:off x="1020603" y="5824299"/>
            <a:ext cx="5701160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Local stores face expensive ads to find targeted customers.</a:t>
            </a:r>
          </a:p>
        </p:txBody>
      </p:sp>
      <p:sp>
        <p:nvSpPr>
          <p:cNvPr id="129" name="Shape 10"/>
          <p:cNvSpPr/>
          <p:nvPr/>
        </p:nvSpPr>
        <p:spPr>
          <a:xfrm>
            <a:off x="7428666" y="5107066"/>
            <a:ext cx="6408064" cy="166985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 11"/>
          <p:cNvSpPr txBox="1"/>
          <p:nvPr/>
        </p:nvSpPr>
        <p:spPr>
          <a:xfrm>
            <a:off x="7655480" y="5333881"/>
            <a:ext cx="2466046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No Central Platform</a:t>
            </a:r>
          </a:p>
        </p:txBody>
      </p:sp>
      <p:sp>
        <p:nvSpPr>
          <p:cNvPr id="131" name="Text 12"/>
          <p:cNvSpPr txBox="1"/>
          <p:nvPr/>
        </p:nvSpPr>
        <p:spPr>
          <a:xfrm>
            <a:off x="7655480" y="5824299"/>
            <a:ext cx="595443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Neighborhood businesses lack a shared online space to showcase products.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0"/>
          <p:cNvSpPr txBox="1"/>
          <p:nvPr/>
        </p:nvSpPr>
        <p:spPr>
          <a:xfrm>
            <a:off x="4443729" y="1788816"/>
            <a:ext cx="5906605" cy="7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50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E-Mela: Our Solution</a:t>
            </a:r>
          </a:p>
        </p:txBody>
      </p:sp>
      <p:sp>
        <p:nvSpPr>
          <p:cNvPr id="134" name="Shape 1"/>
          <p:cNvSpPr/>
          <p:nvPr/>
        </p:nvSpPr>
        <p:spPr>
          <a:xfrm>
            <a:off x="793790" y="3810713"/>
            <a:ext cx="510303" cy="510303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860" y="3853219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 2"/>
          <p:cNvSpPr txBox="1"/>
          <p:nvPr/>
        </p:nvSpPr>
        <p:spPr>
          <a:xfrm>
            <a:off x="1530905" y="3888580"/>
            <a:ext cx="3024573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Quick-Commerce Focus</a:t>
            </a:r>
          </a:p>
        </p:txBody>
      </p:sp>
      <p:sp>
        <p:nvSpPr>
          <p:cNvPr id="137" name="Text 3"/>
          <p:cNvSpPr txBox="1"/>
          <p:nvPr/>
        </p:nvSpPr>
        <p:spPr>
          <a:xfrm>
            <a:off x="1530906" y="4379000"/>
            <a:ext cx="3421499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Designed specifically for small, independent businesses to sell fast.</a:t>
            </a:r>
          </a:p>
        </p:txBody>
      </p:sp>
      <p:sp>
        <p:nvSpPr>
          <p:cNvPr id="138" name="Shape 4"/>
          <p:cNvSpPr/>
          <p:nvPr/>
        </p:nvSpPr>
        <p:spPr>
          <a:xfrm>
            <a:off x="5235892" y="3810713"/>
            <a:ext cx="510303" cy="510303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9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0962" y="3853219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 5"/>
          <p:cNvSpPr txBox="1"/>
          <p:nvPr/>
        </p:nvSpPr>
        <p:spPr>
          <a:xfrm>
            <a:off x="5973007" y="3888580"/>
            <a:ext cx="2808202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Easy Online Exhibition</a:t>
            </a:r>
          </a:p>
        </p:txBody>
      </p:sp>
      <p:sp>
        <p:nvSpPr>
          <p:cNvPr id="141" name="Text 6"/>
          <p:cNvSpPr txBox="1"/>
          <p:nvPr/>
        </p:nvSpPr>
        <p:spPr>
          <a:xfrm>
            <a:off x="5973007" y="4379000"/>
            <a:ext cx="3421500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Simple interface for businesses to display products instantly.</a:t>
            </a:r>
          </a:p>
        </p:txBody>
      </p:sp>
      <p:sp>
        <p:nvSpPr>
          <p:cNvPr id="142" name="Shape 7"/>
          <p:cNvSpPr/>
          <p:nvPr/>
        </p:nvSpPr>
        <p:spPr>
          <a:xfrm>
            <a:off x="9677995" y="3810713"/>
            <a:ext cx="510303" cy="510303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3" name="Image 2" descr="Imag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3065" y="3853219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 8"/>
          <p:cNvSpPr txBox="1"/>
          <p:nvPr/>
        </p:nvSpPr>
        <p:spPr>
          <a:xfrm>
            <a:off x="10415110" y="3888580"/>
            <a:ext cx="273084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Targeted Local Reach</a:t>
            </a:r>
          </a:p>
        </p:txBody>
      </p:sp>
      <p:sp>
        <p:nvSpPr>
          <p:cNvPr id="145" name="Text 9"/>
          <p:cNvSpPr txBox="1"/>
          <p:nvPr/>
        </p:nvSpPr>
        <p:spPr>
          <a:xfrm>
            <a:off x="10415110" y="4379000"/>
            <a:ext cx="3421500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Connects sellers directly with local customers in their community.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0"/>
          <p:cNvSpPr txBox="1"/>
          <p:nvPr/>
        </p:nvSpPr>
        <p:spPr>
          <a:xfrm>
            <a:off x="2169268" y="1242136"/>
            <a:ext cx="4392514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84237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Technology Stack</a:t>
            </a:r>
          </a:p>
        </p:txBody>
      </p:sp>
      <p:pic>
        <p:nvPicPr>
          <p:cNvPr id="1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9690" y="2724943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 1"/>
          <p:cNvSpPr txBox="1"/>
          <p:nvPr/>
        </p:nvSpPr>
        <p:spPr>
          <a:xfrm>
            <a:off x="3753921" y="2951758"/>
            <a:ext cx="122320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150" name="Text 2"/>
          <p:cNvSpPr txBox="1"/>
          <p:nvPr/>
        </p:nvSpPr>
        <p:spPr>
          <a:xfrm>
            <a:off x="3753921" y="3442175"/>
            <a:ext cx="3047952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HTML, CSS, Spring Framework</a:t>
            </a:r>
          </a:p>
        </p:txBody>
      </p:sp>
      <p:pic>
        <p:nvPicPr>
          <p:cNvPr id="151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9690" y="4085828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 3"/>
          <p:cNvSpPr txBox="1"/>
          <p:nvPr/>
        </p:nvSpPr>
        <p:spPr>
          <a:xfrm>
            <a:off x="3753921" y="4312642"/>
            <a:ext cx="1100015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53" name="Text 4"/>
          <p:cNvSpPr txBox="1"/>
          <p:nvPr/>
        </p:nvSpPr>
        <p:spPr>
          <a:xfrm>
            <a:off x="3753921" y="4803061"/>
            <a:ext cx="1656514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JDBC, MongoDB</a:t>
            </a:r>
          </a:p>
        </p:txBody>
      </p:sp>
      <p:pic>
        <p:nvPicPr>
          <p:cNvPr id="154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9690" y="5446712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 5"/>
          <p:cNvSpPr txBox="1"/>
          <p:nvPr/>
        </p:nvSpPr>
        <p:spPr>
          <a:xfrm>
            <a:off x="3753921" y="5673526"/>
            <a:ext cx="223385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746558"/>
                </a:solidFill>
                <a:latin typeface="Gelasio Semi Bold"/>
                <a:ea typeface="Gelasio Semi Bold"/>
                <a:cs typeface="Gelasio Semi Bold"/>
                <a:sym typeface="Gelasio Semi Bold"/>
              </a:defRPr>
            </a:lvl1pPr>
          </a:lstStyle>
          <a:p>
            <a:pPr/>
            <a:r>
              <a:t>Request Handling</a:t>
            </a:r>
          </a:p>
        </p:txBody>
      </p:sp>
      <p:sp>
        <p:nvSpPr>
          <p:cNvPr id="156" name="Text 6"/>
          <p:cNvSpPr txBox="1"/>
          <p:nvPr/>
        </p:nvSpPr>
        <p:spPr>
          <a:xfrm>
            <a:off x="3753921" y="6163945"/>
            <a:ext cx="114090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defRPr>
            </a:lvl1pPr>
          </a:lstStyle>
          <a:p>
            <a:pPr/>
            <a:r>
              <a:t>Spring Boot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hoto_2025-04-30 20.24.30.jpeg" descr="photo_2025-04-30 20.24.3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40" y="4280018"/>
            <a:ext cx="6089529" cy="3693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hoto_2025-04-30 20.24.33.jpeg" descr="photo_2025-04-30 20.24.3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3987" y="4783677"/>
            <a:ext cx="6642101" cy="313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hoto_2025-04-30 20.24.34.jpeg" descr="photo_2025-04-30 20.24.3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3398" y="423385"/>
            <a:ext cx="6377813" cy="3741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hoto_2025-04-30 20.24.35.jpeg" descr="photo_2025-04-30 20.24.35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84133" y="409673"/>
            <a:ext cx="3330912" cy="409359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 0"/>
          <p:cNvSpPr txBox="1"/>
          <p:nvPr/>
        </p:nvSpPr>
        <p:spPr>
          <a:xfrm>
            <a:off x="10947966" y="2087883"/>
            <a:ext cx="3877531" cy="1443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500"/>
              </a:lnSpc>
              <a:defRPr sz="5000">
                <a:solidFill>
                  <a:srgbClr val="484237"/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t>Class</a:t>
            </a:r>
            <a:br/>
            <a:r>
              <a:t>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.jpg" descr="1.jpg"/>
          <p:cNvPicPr>
            <a:picLocks noChangeAspect="1"/>
          </p:cNvPicPr>
          <p:nvPr/>
        </p:nvPicPr>
        <p:blipFill>
          <a:blip r:embed="rId2">
            <a:extLst/>
          </a:blip>
          <a:srcRect l="27952" t="14898" r="0" b="2858"/>
          <a:stretch>
            <a:fillRect/>
          </a:stretch>
        </p:blipFill>
        <p:spPr>
          <a:xfrm>
            <a:off x="2033793" y="180181"/>
            <a:ext cx="11029778" cy="786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