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T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66" d="100"/>
          <a:sy n="66" d="100"/>
        </p:scale>
        <p:origin x="9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idi Kichwa">
    <p:spTree>
      <p:nvGrpSpPr>
        <p:cNvPr id="1" name=""/>
        <p:cNvGrpSpPr/>
        <p:nvPr/>
      </p:nvGrpSpPr>
      <p:grpSpPr>
        <a:xfrm>
          <a:off x="0" y="0"/>
          <a:ext cx="0" cy="0"/>
          <a:chOff x="0" y="0"/>
          <a:chExt cx="0" cy="0"/>
        </a:xfrm>
      </p:grpSpPr>
      <p:sp>
        <p:nvSpPr>
          <p:cNvPr id="2" name="Kichwa 1">
            <a:extLst>
              <a:ext uri="{FF2B5EF4-FFF2-40B4-BE49-F238E27FC236}">
                <a16:creationId xmlns:a16="http://schemas.microsoft.com/office/drawing/2014/main" id="{3CE1942C-96AA-2FDD-9364-04EA5A36C47A}"/>
              </a:ext>
            </a:extLst>
          </p:cNvPr>
          <p:cNvSpPr>
            <a:spLocks noGrp="1"/>
          </p:cNvSpPr>
          <p:nvPr>
            <p:ph type="ctrTitle"/>
          </p:nvPr>
        </p:nvSpPr>
        <p:spPr>
          <a:xfrm>
            <a:off x="1524000" y="1122363"/>
            <a:ext cx="9144000" cy="2387600"/>
          </a:xfrm>
        </p:spPr>
        <p:txBody>
          <a:bodyPr anchor="b"/>
          <a:lstStyle>
            <a:lvl1pPr algn="ctr">
              <a:defRPr sz="6000"/>
            </a:lvl1pPr>
          </a:lstStyle>
          <a:p>
            <a:r>
              <a:rPr lang="sw-KE"/>
              <a:t>Bofya kuhariri Mitindo kichwa Mama</a:t>
            </a:r>
            <a:endParaRPr lang="en-TZ"/>
          </a:p>
        </p:txBody>
      </p:sp>
      <p:sp>
        <p:nvSpPr>
          <p:cNvPr id="3" name="Kichwa kidogo 2">
            <a:extLst>
              <a:ext uri="{FF2B5EF4-FFF2-40B4-BE49-F238E27FC236}">
                <a16:creationId xmlns:a16="http://schemas.microsoft.com/office/drawing/2014/main" id="{D4E90E83-B07F-7A9D-53FC-E19E842F3A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w-KE"/>
              <a:t>Bofya ili kuhariri mtindo wa kichwa kidogo Kuu</a:t>
            </a:r>
            <a:endParaRPr lang="en-TZ"/>
          </a:p>
        </p:txBody>
      </p:sp>
      <p:sp>
        <p:nvSpPr>
          <p:cNvPr id="4" name="Kishikilia Nafasi Tarehe 3">
            <a:extLst>
              <a:ext uri="{FF2B5EF4-FFF2-40B4-BE49-F238E27FC236}">
                <a16:creationId xmlns:a16="http://schemas.microsoft.com/office/drawing/2014/main" id="{E003EE0B-F18D-2646-DD18-E18DEA794F7D}"/>
              </a:ext>
            </a:extLst>
          </p:cNvPr>
          <p:cNvSpPr>
            <a:spLocks noGrp="1"/>
          </p:cNvSpPr>
          <p:nvPr>
            <p:ph type="dt" sz="half" idx="10"/>
          </p:nvPr>
        </p:nvSpPr>
        <p:spPr/>
        <p:txBody>
          <a:bodyPr/>
          <a:lstStyle/>
          <a:p>
            <a:fld id="{19C575ED-700A-43DA-907E-36344BAD2FE0}" type="datetimeFigureOut">
              <a:rPr lang="en-TZ" smtClean="0"/>
              <a:t>02/01/2025</a:t>
            </a:fld>
            <a:endParaRPr lang="en-TZ"/>
          </a:p>
        </p:txBody>
      </p:sp>
      <p:sp>
        <p:nvSpPr>
          <p:cNvPr id="5" name="Kishikilia Nafasi cha Kijachini 4">
            <a:extLst>
              <a:ext uri="{FF2B5EF4-FFF2-40B4-BE49-F238E27FC236}">
                <a16:creationId xmlns:a16="http://schemas.microsoft.com/office/drawing/2014/main" id="{C6C940E8-D511-078F-9A5E-D37B33D0120E}"/>
              </a:ext>
            </a:extLst>
          </p:cNvPr>
          <p:cNvSpPr>
            <a:spLocks noGrp="1"/>
          </p:cNvSpPr>
          <p:nvPr>
            <p:ph type="ftr" sz="quarter" idx="11"/>
          </p:nvPr>
        </p:nvSpPr>
        <p:spPr/>
        <p:txBody>
          <a:bodyPr/>
          <a:lstStyle/>
          <a:p>
            <a:endParaRPr lang="en-TZ"/>
          </a:p>
        </p:txBody>
      </p:sp>
      <p:sp>
        <p:nvSpPr>
          <p:cNvPr id="6" name="Kishikilia Nafasi cha Namba ya Slaidi 5">
            <a:extLst>
              <a:ext uri="{FF2B5EF4-FFF2-40B4-BE49-F238E27FC236}">
                <a16:creationId xmlns:a16="http://schemas.microsoft.com/office/drawing/2014/main" id="{151D2ABB-1128-B64E-E361-AB91F34FBFAE}"/>
              </a:ext>
            </a:extLst>
          </p:cNvPr>
          <p:cNvSpPr>
            <a:spLocks noGrp="1"/>
          </p:cNvSpPr>
          <p:nvPr>
            <p:ph type="sldNum" sz="quarter" idx="12"/>
          </p:nvPr>
        </p:nvSpPr>
        <p:spPr/>
        <p:txBody>
          <a:bodyPr/>
          <a:lstStyle/>
          <a:p>
            <a:fld id="{A043255C-7221-4A00-8571-E95B9B228B0E}" type="slidenum">
              <a:rPr lang="en-TZ" smtClean="0"/>
              <a:t>‹#›</a:t>
            </a:fld>
            <a:endParaRPr lang="en-TZ"/>
          </a:p>
        </p:txBody>
      </p:sp>
    </p:spTree>
    <p:extLst>
      <p:ext uri="{BB962C8B-B14F-4D97-AF65-F5344CB8AC3E}">
        <p14:creationId xmlns:p14="http://schemas.microsoft.com/office/powerpoint/2010/main" val="184107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Kichwa na Matini Kiwima">
    <p:spTree>
      <p:nvGrpSpPr>
        <p:cNvPr id="1" name=""/>
        <p:cNvGrpSpPr/>
        <p:nvPr/>
      </p:nvGrpSpPr>
      <p:grpSpPr>
        <a:xfrm>
          <a:off x="0" y="0"/>
          <a:ext cx="0" cy="0"/>
          <a:chOff x="0" y="0"/>
          <a:chExt cx="0" cy="0"/>
        </a:xfrm>
      </p:grpSpPr>
      <p:sp>
        <p:nvSpPr>
          <p:cNvPr id="2" name="Kichwa 1">
            <a:extLst>
              <a:ext uri="{FF2B5EF4-FFF2-40B4-BE49-F238E27FC236}">
                <a16:creationId xmlns:a16="http://schemas.microsoft.com/office/drawing/2014/main" id="{56E4DB38-A492-BC8D-A37C-6AB433A23FBE}"/>
              </a:ext>
            </a:extLst>
          </p:cNvPr>
          <p:cNvSpPr>
            <a:spLocks noGrp="1"/>
          </p:cNvSpPr>
          <p:nvPr>
            <p:ph type="title"/>
          </p:nvPr>
        </p:nvSpPr>
        <p:spPr/>
        <p:txBody>
          <a:bodyPr/>
          <a:lstStyle/>
          <a:p>
            <a:r>
              <a:rPr lang="sw-KE"/>
              <a:t>Bofya kuhariri Mitindo kichwa Mama</a:t>
            </a:r>
            <a:endParaRPr lang="en-TZ"/>
          </a:p>
        </p:txBody>
      </p:sp>
      <p:sp>
        <p:nvSpPr>
          <p:cNvPr id="3" name="Kishikilia Nafasi cha Matini Kiwima 2">
            <a:extLst>
              <a:ext uri="{FF2B5EF4-FFF2-40B4-BE49-F238E27FC236}">
                <a16:creationId xmlns:a16="http://schemas.microsoft.com/office/drawing/2014/main" id="{4DE1F2A0-5596-DE35-CBD2-0CE84B2B6078}"/>
              </a:ext>
            </a:extLst>
          </p:cNvPr>
          <p:cNvSpPr>
            <a:spLocks noGrp="1"/>
          </p:cNvSpPr>
          <p:nvPr>
            <p:ph type="body" orient="vert" idx="1"/>
          </p:nvPr>
        </p:nvSpPr>
        <p:spPr/>
        <p:txBody>
          <a:bodyPr vert="eaVert"/>
          <a:lstStyle/>
          <a:p>
            <a:pPr lvl="0"/>
            <a:r>
              <a:rPr lang="sw-KE"/>
              <a:t>Bofya ili uhariri mitindo ya matini ya Master</a:t>
            </a:r>
          </a:p>
          <a:p>
            <a:pPr lvl="1"/>
            <a:r>
              <a:rPr lang="sw-KE"/>
              <a:t>Kiwango cha pili</a:t>
            </a:r>
          </a:p>
          <a:p>
            <a:pPr lvl="2"/>
            <a:r>
              <a:rPr lang="sw-KE"/>
              <a:t>Kiwango cha tatu</a:t>
            </a:r>
          </a:p>
          <a:p>
            <a:pPr lvl="3"/>
            <a:r>
              <a:rPr lang="sw-KE"/>
              <a:t>Kiwango cha nne</a:t>
            </a:r>
          </a:p>
          <a:p>
            <a:pPr lvl="4"/>
            <a:r>
              <a:rPr lang="sw-KE"/>
              <a:t>Kiwango cha tano</a:t>
            </a:r>
            <a:endParaRPr lang="en-TZ"/>
          </a:p>
        </p:txBody>
      </p:sp>
      <p:sp>
        <p:nvSpPr>
          <p:cNvPr id="4" name="Kishikilia Nafasi Tarehe 3">
            <a:extLst>
              <a:ext uri="{FF2B5EF4-FFF2-40B4-BE49-F238E27FC236}">
                <a16:creationId xmlns:a16="http://schemas.microsoft.com/office/drawing/2014/main" id="{8AE51423-5EA5-92E9-3084-BE6C09FA3A0E}"/>
              </a:ext>
            </a:extLst>
          </p:cNvPr>
          <p:cNvSpPr>
            <a:spLocks noGrp="1"/>
          </p:cNvSpPr>
          <p:nvPr>
            <p:ph type="dt" sz="half" idx="10"/>
          </p:nvPr>
        </p:nvSpPr>
        <p:spPr/>
        <p:txBody>
          <a:bodyPr/>
          <a:lstStyle/>
          <a:p>
            <a:fld id="{19C575ED-700A-43DA-907E-36344BAD2FE0}" type="datetimeFigureOut">
              <a:rPr lang="en-TZ" smtClean="0"/>
              <a:t>02/01/2025</a:t>
            </a:fld>
            <a:endParaRPr lang="en-TZ"/>
          </a:p>
        </p:txBody>
      </p:sp>
      <p:sp>
        <p:nvSpPr>
          <p:cNvPr id="5" name="Kishikilia Nafasi cha Kijachini 4">
            <a:extLst>
              <a:ext uri="{FF2B5EF4-FFF2-40B4-BE49-F238E27FC236}">
                <a16:creationId xmlns:a16="http://schemas.microsoft.com/office/drawing/2014/main" id="{32A41E30-51DA-0009-E789-19D0E450BD86}"/>
              </a:ext>
            </a:extLst>
          </p:cNvPr>
          <p:cNvSpPr>
            <a:spLocks noGrp="1"/>
          </p:cNvSpPr>
          <p:nvPr>
            <p:ph type="ftr" sz="quarter" idx="11"/>
          </p:nvPr>
        </p:nvSpPr>
        <p:spPr/>
        <p:txBody>
          <a:bodyPr/>
          <a:lstStyle/>
          <a:p>
            <a:endParaRPr lang="en-TZ"/>
          </a:p>
        </p:txBody>
      </p:sp>
      <p:sp>
        <p:nvSpPr>
          <p:cNvPr id="6" name="Kishikilia Nafasi cha Namba ya Slaidi 5">
            <a:extLst>
              <a:ext uri="{FF2B5EF4-FFF2-40B4-BE49-F238E27FC236}">
                <a16:creationId xmlns:a16="http://schemas.microsoft.com/office/drawing/2014/main" id="{56206E4B-D02C-F0FE-A02D-720AC67A745F}"/>
              </a:ext>
            </a:extLst>
          </p:cNvPr>
          <p:cNvSpPr>
            <a:spLocks noGrp="1"/>
          </p:cNvSpPr>
          <p:nvPr>
            <p:ph type="sldNum" sz="quarter" idx="12"/>
          </p:nvPr>
        </p:nvSpPr>
        <p:spPr/>
        <p:txBody>
          <a:bodyPr/>
          <a:lstStyle/>
          <a:p>
            <a:fld id="{A043255C-7221-4A00-8571-E95B9B228B0E}" type="slidenum">
              <a:rPr lang="en-TZ" smtClean="0"/>
              <a:t>‹#›</a:t>
            </a:fld>
            <a:endParaRPr lang="en-TZ"/>
          </a:p>
        </p:txBody>
      </p:sp>
    </p:spTree>
    <p:extLst>
      <p:ext uri="{BB962C8B-B14F-4D97-AF65-F5344CB8AC3E}">
        <p14:creationId xmlns:p14="http://schemas.microsoft.com/office/powerpoint/2010/main" val="2746935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Kichwa Kiwima na Matini">
    <p:spTree>
      <p:nvGrpSpPr>
        <p:cNvPr id="1" name=""/>
        <p:cNvGrpSpPr/>
        <p:nvPr/>
      </p:nvGrpSpPr>
      <p:grpSpPr>
        <a:xfrm>
          <a:off x="0" y="0"/>
          <a:ext cx="0" cy="0"/>
          <a:chOff x="0" y="0"/>
          <a:chExt cx="0" cy="0"/>
        </a:xfrm>
      </p:grpSpPr>
      <p:sp>
        <p:nvSpPr>
          <p:cNvPr id="2" name="Kichwa Wima 1">
            <a:extLst>
              <a:ext uri="{FF2B5EF4-FFF2-40B4-BE49-F238E27FC236}">
                <a16:creationId xmlns:a16="http://schemas.microsoft.com/office/drawing/2014/main" id="{A8D5CB5F-536C-53D6-F3DE-B335324CB52A}"/>
              </a:ext>
            </a:extLst>
          </p:cNvPr>
          <p:cNvSpPr>
            <a:spLocks noGrp="1"/>
          </p:cNvSpPr>
          <p:nvPr>
            <p:ph type="title" orient="vert"/>
          </p:nvPr>
        </p:nvSpPr>
        <p:spPr>
          <a:xfrm>
            <a:off x="8724900" y="365125"/>
            <a:ext cx="2628900" cy="5811838"/>
          </a:xfrm>
        </p:spPr>
        <p:txBody>
          <a:bodyPr vert="eaVert"/>
          <a:lstStyle/>
          <a:p>
            <a:r>
              <a:rPr lang="sw-KE"/>
              <a:t>Bofya kuhariri Mitindo kichwa Mama</a:t>
            </a:r>
            <a:endParaRPr lang="en-TZ"/>
          </a:p>
        </p:txBody>
      </p:sp>
      <p:sp>
        <p:nvSpPr>
          <p:cNvPr id="3" name="Kishikilia Nafasi cha Matini Kiwima 2">
            <a:extLst>
              <a:ext uri="{FF2B5EF4-FFF2-40B4-BE49-F238E27FC236}">
                <a16:creationId xmlns:a16="http://schemas.microsoft.com/office/drawing/2014/main" id="{A501190B-CF50-ABF3-8814-3B6230B4DCD6}"/>
              </a:ext>
            </a:extLst>
          </p:cNvPr>
          <p:cNvSpPr>
            <a:spLocks noGrp="1"/>
          </p:cNvSpPr>
          <p:nvPr>
            <p:ph type="body" orient="vert" idx="1"/>
          </p:nvPr>
        </p:nvSpPr>
        <p:spPr>
          <a:xfrm>
            <a:off x="838200" y="365125"/>
            <a:ext cx="7734300" cy="5811838"/>
          </a:xfrm>
        </p:spPr>
        <p:txBody>
          <a:bodyPr vert="eaVert"/>
          <a:lstStyle/>
          <a:p>
            <a:pPr lvl="0"/>
            <a:r>
              <a:rPr lang="sw-KE"/>
              <a:t>Bofya ili uhariri mitindo ya matini ya Master</a:t>
            </a:r>
          </a:p>
          <a:p>
            <a:pPr lvl="1"/>
            <a:r>
              <a:rPr lang="sw-KE"/>
              <a:t>Kiwango cha pili</a:t>
            </a:r>
          </a:p>
          <a:p>
            <a:pPr lvl="2"/>
            <a:r>
              <a:rPr lang="sw-KE"/>
              <a:t>Kiwango cha tatu</a:t>
            </a:r>
          </a:p>
          <a:p>
            <a:pPr lvl="3"/>
            <a:r>
              <a:rPr lang="sw-KE"/>
              <a:t>Kiwango cha nne</a:t>
            </a:r>
          </a:p>
          <a:p>
            <a:pPr lvl="4"/>
            <a:r>
              <a:rPr lang="sw-KE"/>
              <a:t>Kiwango cha tano</a:t>
            </a:r>
            <a:endParaRPr lang="en-TZ"/>
          </a:p>
        </p:txBody>
      </p:sp>
      <p:sp>
        <p:nvSpPr>
          <p:cNvPr id="4" name="Kishikilia Nafasi Tarehe 3">
            <a:extLst>
              <a:ext uri="{FF2B5EF4-FFF2-40B4-BE49-F238E27FC236}">
                <a16:creationId xmlns:a16="http://schemas.microsoft.com/office/drawing/2014/main" id="{A70B2AAD-B4C7-AC80-6F95-5D80274F48D5}"/>
              </a:ext>
            </a:extLst>
          </p:cNvPr>
          <p:cNvSpPr>
            <a:spLocks noGrp="1"/>
          </p:cNvSpPr>
          <p:nvPr>
            <p:ph type="dt" sz="half" idx="10"/>
          </p:nvPr>
        </p:nvSpPr>
        <p:spPr/>
        <p:txBody>
          <a:bodyPr/>
          <a:lstStyle/>
          <a:p>
            <a:fld id="{19C575ED-700A-43DA-907E-36344BAD2FE0}" type="datetimeFigureOut">
              <a:rPr lang="en-TZ" smtClean="0"/>
              <a:t>02/01/2025</a:t>
            </a:fld>
            <a:endParaRPr lang="en-TZ"/>
          </a:p>
        </p:txBody>
      </p:sp>
      <p:sp>
        <p:nvSpPr>
          <p:cNvPr id="5" name="Kishikilia Nafasi cha Kijachini 4">
            <a:extLst>
              <a:ext uri="{FF2B5EF4-FFF2-40B4-BE49-F238E27FC236}">
                <a16:creationId xmlns:a16="http://schemas.microsoft.com/office/drawing/2014/main" id="{766AE861-E510-9B06-5106-3E7D8C4F494A}"/>
              </a:ext>
            </a:extLst>
          </p:cNvPr>
          <p:cNvSpPr>
            <a:spLocks noGrp="1"/>
          </p:cNvSpPr>
          <p:nvPr>
            <p:ph type="ftr" sz="quarter" idx="11"/>
          </p:nvPr>
        </p:nvSpPr>
        <p:spPr/>
        <p:txBody>
          <a:bodyPr/>
          <a:lstStyle/>
          <a:p>
            <a:endParaRPr lang="en-TZ"/>
          </a:p>
        </p:txBody>
      </p:sp>
      <p:sp>
        <p:nvSpPr>
          <p:cNvPr id="6" name="Kishikilia Nafasi cha Namba ya Slaidi 5">
            <a:extLst>
              <a:ext uri="{FF2B5EF4-FFF2-40B4-BE49-F238E27FC236}">
                <a16:creationId xmlns:a16="http://schemas.microsoft.com/office/drawing/2014/main" id="{95604B12-BF10-8522-B58A-A613BD6A6A4D}"/>
              </a:ext>
            </a:extLst>
          </p:cNvPr>
          <p:cNvSpPr>
            <a:spLocks noGrp="1"/>
          </p:cNvSpPr>
          <p:nvPr>
            <p:ph type="sldNum" sz="quarter" idx="12"/>
          </p:nvPr>
        </p:nvSpPr>
        <p:spPr/>
        <p:txBody>
          <a:bodyPr/>
          <a:lstStyle/>
          <a:p>
            <a:fld id="{A043255C-7221-4A00-8571-E95B9B228B0E}" type="slidenum">
              <a:rPr lang="en-TZ" smtClean="0"/>
              <a:t>‹#›</a:t>
            </a:fld>
            <a:endParaRPr lang="en-TZ"/>
          </a:p>
        </p:txBody>
      </p:sp>
    </p:spTree>
    <p:extLst>
      <p:ext uri="{BB962C8B-B14F-4D97-AF65-F5344CB8AC3E}">
        <p14:creationId xmlns:p14="http://schemas.microsoft.com/office/powerpoint/2010/main" val="203101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Kichwa na Maudhui">
    <p:spTree>
      <p:nvGrpSpPr>
        <p:cNvPr id="1" name=""/>
        <p:cNvGrpSpPr/>
        <p:nvPr/>
      </p:nvGrpSpPr>
      <p:grpSpPr>
        <a:xfrm>
          <a:off x="0" y="0"/>
          <a:ext cx="0" cy="0"/>
          <a:chOff x="0" y="0"/>
          <a:chExt cx="0" cy="0"/>
        </a:xfrm>
      </p:grpSpPr>
      <p:sp>
        <p:nvSpPr>
          <p:cNvPr id="2" name="Kichwa 1">
            <a:extLst>
              <a:ext uri="{FF2B5EF4-FFF2-40B4-BE49-F238E27FC236}">
                <a16:creationId xmlns:a16="http://schemas.microsoft.com/office/drawing/2014/main" id="{E3DA298D-5C00-E9FD-707A-3CBBD433690B}"/>
              </a:ext>
            </a:extLst>
          </p:cNvPr>
          <p:cNvSpPr>
            <a:spLocks noGrp="1"/>
          </p:cNvSpPr>
          <p:nvPr>
            <p:ph type="title"/>
          </p:nvPr>
        </p:nvSpPr>
        <p:spPr/>
        <p:txBody>
          <a:bodyPr/>
          <a:lstStyle/>
          <a:p>
            <a:r>
              <a:rPr lang="sw-KE"/>
              <a:t>Bofya kuhariri Mitindo kichwa Mama</a:t>
            </a:r>
            <a:endParaRPr lang="en-TZ"/>
          </a:p>
        </p:txBody>
      </p:sp>
      <p:sp>
        <p:nvSpPr>
          <p:cNvPr id="3" name="Kishikilia nafasi Maudhui 2">
            <a:extLst>
              <a:ext uri="{FF2B5EF4-FFF2-40B4-BE49-F238E27FC236}">
                <a16:creationId xmlns:a16="http://schemas.microsoft.com/office/drawing/2014/main" id="{8F5872EF-49FB-F58C-2277-A1E209092D97}"/>
              </a:ext>
            </a:extLst>
          </p:cNvPr>
          <p:cNvSpPr>
            <a:spLocks noGrp="1"/>
          </p:cNvSpPr>
          <p:nvPr>
            <p:ph idx="1"/>
          </p:nvPr>
        </p:nvSpPr>
        <p:spPr/>
        <p:txBody>
          <a:bodyPr/>
          <a:lstStyle/>
          <a:p>
            <a:pPr lvl="0"/>
            <a:r>
              <a:rPr lang="sw-KE"/>
              <a:t>Bofya ili uhariri mitindo ya matini ya Master</a:t>
            </a:r>
          </a:p>
          <a:p>
            <a:pPr lvl="1"/>
            <a:r>
              <a:rPr lang="sw-KE"/>
              <a:t>Kiwango cha pili</a:t>
            </a:r>
          </a:p>
          <a:p>
            <a:pPr lvl="2"/>
            <a:r>
              <a:rPr lang="sw-KE"/>
              <a:t>Kiwango cha tatu</a:t>
            </a:r>
          </a:p>
          <a:p>
            <a:pPr lvl="3"/>
            <a:r>
              <a:rPr lang="sw-KE"/>
              <a:t>Kiwango cha nne</a:t>
            </a:r>
          </a:p>
          <a:p>
            <a:pPr lvl="4"/>
            <a:r>
              <a:rPr lang="sw-KE"/>
              <a:t>Kiwango cha tano</a:t>
            </a:r>
            <a:endParaRPr lang="en-TZ"/>
          </a:p>
        </p:txBody>
      </p:sp>
      <p:sp>
        <p:nvSpPr>
          <p:cNvPr id="4" name="Kishikilia Nafasi Tarehe 3">
            <a:extLst>
              <a:ext uri="{FF2B5EF4-FFF2-40B4-BE49-F238E27FC236}">
                <a16:creationId xmlns:a16="http://schemas.microsoft.com/office/drawing/2014/main" id="{C3BAAFE3-90E6-3E03-3D38-91C2FF918520}"/>
              </a:ext>
            </a:extLst>
          </p:cNvPr>
          <p:cNvSpPr>
            <a:spLocks noGrp="1"/>
          </p:cNvSpPr>
          <p:nvPr>
            <p:ph type="dt" sz="half" idx="10"/>
          </p:nvPr>
        </p:nvSpPr>
        <p:spPr/>
        <p:txBody>
          <a:bodyPr/>
          <a:lstStyle/>
          <a:p>
            <a:fld id="{19C575ED-700A-43DA-907E-36344BAD2FE0}" type="datetimeFigureOut">
              <a:rPr lang="en-TZ" smtClean="0"/>
              <a:t>02/01/2025</a:t>
            </a:fld>
            <a:endParaRPr lang="en-TZ"/>
          </a:p>
        </p:txBody>
      </p:sp>
      <p:sp>
        <p:nvSpPr>
          <p:cNvPr id="5" name="Kishikilia Nafasi cha Kijachini 4">
            <a:extLst>
              <a:ext uri="{FF2B5EF4-FFF2-40B4-BE49-F238E27FC236}">
                <a16:creationId xmlns:a16="http://schemas.microsoft.com/office/drawing/2014/main" id="{F03749D6-3E66-6AAE-5993-CFE96A26D138}"/>
              </a:ext>
            </a:extLst>
          </p:cNvPr>
          <p:cNvSpPr>
            <a:spLocks noGrp="1"/>
          </p:cNvSpPr>
          <p:nvPr>
            <p:ph type="ftr" sz="quarter" idx="11"/>
          </p:nvPr>
        </p:nvSpPr>
        <p:spPr/>
        <p:txBody>
          <a:bodyPr/>
          <a:lstStyle/>
          <a:p>
            <a:endParaRPr lang="en-TZ"/>
          </a:p>
        </p:txBody>
      </p:sp>
      <p:sp>
        <p:nvSpPr>
          <p:cNvPr id="6" name="Kishikilia Nafasi cha Namba ya Slaidi 5">
            <a:extLst>
              <a:ext uri="{FF2B5EF4-FFF2-40B4-BE49-F238E27FC236}">
                <a16:creationId xmlns:a16="http://schemas.microsoft.com/office/drawing/2014/main" id="{228719C7-8E40-5EDF-7363-87667E57773A}"/>
              </a:ext>
            </a:extLst>
          </p:cNvPr>
          <p:cNvSpPr>
            <a:spLocks noGrp="1"/>
          </p:cNvSpPr>
          <p:nvPr>
            <p:ph type="sldNum" sz="quarter" idx="12"/>
          </p:nvPr>
        </p:nvSpPr>
        <p:spPr/>
        <p:txBody>
          <a:bodyPr/>
          <a:lstStyle/>
          <a:p>
            <a:fld id="{A043255C-7221-4A00-8571-E95B9B228B0E}" type="slidenum">
              <a:rPr lang="en-TZ" smtClean="0"/>
              <a:t>‹#›</a:t>
            </a:fld>
            <a:endParaRPr lang="en-TZ"/>
          </a:p>
        </p:txBody>
      </p:sp>
    </p:spTree>
    <p:extLst>
      <p:ext uri="{BB962C8B-B14F-4D97-AF65-F5344CB8AC3E}">
        <p14:creationId xmlns:p14="http://schemas.microsoft.com/office/powerpoint/2010/main" val="164338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Kijajuu cha Sehemu">
    <p:spTree>
      <p:nvGrpSpPr>
        <p:cNvPr id="1" name=""/>
        <p:cNvGrpSpPr/>
        <p:nvPr/>
      </p:nvGrpSpPr>
      <p:grpSpPr>
        <a:xfrm>
          <a:off x="0" y="0"/>
          <a:ext cx="0" cy="0"/>
          <a:chOff x="0" y="0"/>
          <a:chExt cx="0" cy="0"/>
        </a:xfrm>
      </p:grpSpPr>
      <p:sp>
        <p:nvSpPr>
          <p:cNvPr id="2" name="Kichwa 1">
            <a:extLst>
              <a:ext uri="{FF2B5EF4-FFF2-40B4-BE49-F238E27FC236}">
                <a16:creationId xmlns:a16="http://schemas.microsoft.com/office/drawing/2014/main" id="{A75ECDA6-D1D3-A067-D21A-E465754D58DC}"/>
              </a:ext>
            </a:extLst>
          </p:cNvPr>
          <p:cNvSpPr>
            <a:spLocks noGrp="1"/>
          </p:cNvSpPr>
          <p:nvPr>
            <p:ph type="title"/>
          </p:nvPr>
        </p:nvSpPr>
        <p:spPr>
          <a:xfrm>
            <a:off x="831850" y="1709738"/>
            <a:ext cx="10515600" cy="2852737"/>
          </a:xfrm>
        </p:spPr>
        <p:txBody>
          <a:bodyPr anchor="b"/>
          <a:lstStyle>
            <a:lvl1pPr>
              <a:defRPr sz="6000"/>
            </a:lvl1pPr>
          </a:lstStyle>
          <a:p>
            <a:r>
              <a:rPr lang="sw-KE"/>
              <a:t>Bofya kuhariri Mitindo kichwa Mama</a:t>
            </a:r>
            <a:endParaRPr lang="en-TZ"/>
          </a:p>
        </p:txBody>
      </p:sp>
      <p:sp>
        <p:nvSpPr>
          <p:cNvPr id="3" name="Kishikilia Nafasi cha Matini 2">
            <a:extLst>
              <a:ext uri="{FF2B5EF4-FFF2-40B4-BE49-F238E27FC236}">
                <a16:creationId xmlns:a16="http://schemas.microsoft.com/office/drawing/2014/main" id="{AA284F9D-58AF-DD9E-E896-F998607E0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w-KE"/>
              <a:t>Bofya ili uhariri mitindo ya matini ya Master</a:t>
            </a:r>
          </a:p>
        </p:txBody>
      </p:sp>
      <p:sp>
        <p:nvSpPr>
          <p:cNvPr id="4" name="Kishikilia Nafasi Tarehe 3">
            <a:extLst>
              <a:ext uri="{FF2B5EF4-FFF2-40B4-BE49-F238E27FC236}">
                <a16:creationId xmlns:a16="http://schemas.microsoft.com/office/drawing/2014/main" id="{77AADB5D-1903-5FD2-C3BF-DB44ADFA7801}"/>
              </a:ext>
            </a:extLst>
          </p:cNvPr>
          <p:cNvSpPr>
            <a:spLocks noGrp="1"/>
          </p:cNvSpPr>
          <p:nvPr>
            <p:ph type="dt" sz="half" idx="10"/>
          </p:nvPr>
        </p:nvSpPr>
        <p:spPr/>
        <p:txBody>
          <a:bodyPr/>
          <a:lstStyle/>
          <a:p>
            <a:fld id="{19C575ED-700A-43DA-907E-36344BAD2FE0}" type="datetimeFigureOut">
              <a:rPr lang="en-TZ" smtClean="0"/>
              <a:t>02/01/2025</a:t>
            </a:fld>
            <a:endParaRPr lang="en-TZ"/>
          </a:p>
        </p:txBody>
      </p:sp>
      <p:sp>
        <p:nvSpPr>
          <p:cNvPr id="5" name="Kishikilia Nafasi cha Kijachini 4">
            <a:extLst>
              <a:ext uri="{FF2B5EF4-FFF2-40B4-BE49-F238E27FC236}">
                <a16:creationId xmlns:a16="http://schemas.microsoft.com/office/drawing/2014/main" id="{71FA96D4-D24E-7BD0-141B-D2A121C521AD}"/>
              </a:ext>
            </a:extLst>
          </p:cNvPr>
          <p:cNvSpPr>
            <a:spLocks noGrp="1"/>
          </p:cNvSpPr>
          <p:nvPr>
            <p:ph type="ftr" sz="quarter" idx="11"/>
          </p:nvPr>
        </p:nvSpPr>
        <p:spPr/>
        <p:txBody>
          <a:bodyPr/>
          <a:lstStyle/>
          <a:p>
            <a:endParaRPr lang="en-TZ"/>
          </a:p>
        </p:txBody>
      </p:sp>
      <p:sp>
        <p:nvSpPr>
          <p:cNvPr id="6" name="Kishikilia Nafasi cha Namba ya Slaidi 5">
            <a:extLst>
              <a:ext uri="{FF2B5EF4-FFF2-40B4-BE49-F238E27FC236}">
                <a16:creationId xmlns:a16="http://schemas.microsoft.com/office/drawing/2014/main" id="{34670919-0B88-937F-B94B-2F4D3C3F91F2}"/>
              </a:ext>
            </a:extLst>
          </p:cNvPr>
          <p:cNvSpPr>
            <a:spLocks noGrp="1"/>
          </p:cNvSpPr>
          <p:nvPr>
            <p:ph type="sldNum" sz="quarter" idx="12"/>
          </p:nvPr>
        </p:nvSpPr>
        <p:spPr/>
        <p:txBody>
          <a:bodyPr/>
          <a:lstStyle/>
          <a:p>
            <a:fld id="{A043255C-7221-4A00-8571-E95B9B228B0E}" type="slidenum">
              <a:rPr lang="en-TZ" smtClean="0"/>
              <a:t>‹#›</a:t>
            </a:fld>
            <a:endParaRPr lang="en-TZ"/>
          </a:p>
        </p:txBody>
      </p:sp>
    </p:spTree>
    <p:extLst>
      <p:ext uri="{BB962C8B-B14F-4D97-AF65-F5344CB8AC3E}">
        <p14:creationId xmlns:p14="http://schemas.microsoft.com/office/powerpoint/2010/main" val="2538529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Maudhui Mawili">
    <p:spTree>
      <p:nvGrpSpPr>
        <p:cNvPr id="1" name=""/>
        <p:cNvGrpSpPr/>
        <p:nvPr/>
      </p:nvGrpSpPr>
      <p:grpSpPr>
        <a:xfrm>
          <a:off x="0" y="0"/>
          <a:ext cx="0" cy="0"/>
          <a:chOff x="0" y="0"/>
          <a:chExt cx="0" cy="0"/>
        </a:xfrm>
      </p:grpSpPr>
      <p:sp>
        <p:nvSpPr>
          <p:cNvPr id="2" name="Kichwa 1">
            <a:extLst>
              <a:ext uri="{FF2B5EF4-FFF2-40B4-BE49-F238E27FC236}">
                <a16:creationId xmlns:a16="http://schemas.microsoft.com/office/drawing/2014/main" id="{A0901C66-5B02-6576-3930-43BB73F1C823}"/>
              </a:ext>
            </a:extLst>
          </p:cNvPr>
          <p:cNvSpPr>
            <a:spLocks noGrp="1"/>
          </p:cNvSpPr>
          <p:nvPr>
            <p:ph type="title"/>
          </p:nvPr>
        </p:nvSpPr>
        <p:spPr/>
        <p:txBody>
          <a:bodyPr/>
          <a:lstStyle/>
          <a:p>
            <a:r>
              <a:rPr lang="sw-KE"/>
              <a:t>Bofya kuhariri Mitindo kichwa Mama</a:t>
            </a:r>
            <a:endParaRPr lang="en-TZ"/>
          </a:p>
        </p:txBody>
      </p:sp>
      <p:sp>
        <p:nvSpPr>
          <p:cNvPr id="3" name="Kishikilia nafasi Maudhui 2">
            <a:extLst>
              <a:ext uri="{FF2B5EF4-FFF2-40B4-BE49-F238E27FC236}">
                <a16:creationId xmlns:a16="http://schemas.microsoft.com/office/drawing/2014/main" id="{9531864F-0621-E550-1B2E-92D3F4564299}"/>
              </a:ext>
            </a:extLst>
          </p:cNvPr>
          <p:cNvSpPr>
            <a:spLocks noGrp="1"/>
          </p:cNvSpPr>
          <p:nvPr>
            <p:ph sz="half" idx="1"/>
          </p:nvPr>
        </p:nvSpPr>
        <p:spPr>
          <a:xfrm>
            <a:off x="838200" y="1825625"/>
            <a:ext cx="5181600" cy="4351338"/>
          </a:xfrm>
        </p:spPr>
        <p:txBody>
          <a:bodyPr/>
          <a:lstStyle/>
          <a:p>
            <a:pPr lvl="0"/>
            <a:r>
              <a:rPr lang="sw-KE"/>
              <a:t>Bofya ili uhariri mitindo ya matini ya Master</a:t>
            </a:r>
          </a:p>
          <a:p>
            <a:pPr lvl="1"/>
            <a:r>
              <a:rPr lang="sw-KE"/>
              <a:t>Kiwango cha pili</a:t>
            </a:r>
          </a:p>
          <a:p>
            <a:pPr lvl="2"/>
            <a:r>
              <a:rPr lang="sw-KE"/>
              <a:t>Kiwango cha tatu</a:t>
            </a:r>
          </a:p>
          <a:p>
            <a:pPr lvl="3"/>
            <a:r>
              <a:rPr lang="sw-KE"/>
              <a:t>Kiwango cha nne</a:t>
            </a:r>
          </a:p>
          <a:p>
            <a:pPr lvl="4"/>
            <a:r>
              <a:rPr lang="sw-KE"/>
              <a:t>Kiwango cha tano</a:t>
            </a:r>
            <a:endParaRPr lang="en-TZ"/>
          </a:p>
        </p:txBody>
      </p:sp>
      <p:sp>
        <p:nvSpPr>
          <p:cNvPr id="4" name="Kishikilia nafasi Maudhui 3">
            <a:extLst>
              <a:ext uri="{FF2B5EF4-FFF2-40B4-BE49-F238E27FC236}">
                <a16:creationId xmlns:a16="http://schemas.microsoft.com/office/drawing/2014/main" id="{67EF3BCE-073E-5338-457B-D91157D23181}"/>
              </a:ext>
            </a:extLst>
          </p:cNvPr>
          <p:cNvSpPr>
            <a:spLocks noGrp="1"/>
          </p:cNvSpPr>
          <p:nvPr>
            <p:ph sz="half" idx="2"/>
          </p:nvPr>
        </p:nvSpPr>
        <p:spPr>
          <a:xfrm>
            <a:off x="6172200" y="1825625"/>
            <a:ext cx="5181600" cy="4351338"/>
          </a:xfrm>
        </p:spPr>
        <p:txBody>
          <a:bodyPr/>
          <a:lstStyle/>
          <a:p>
            <a:pPr lvl="0"/>
            <a:r>
              <a:rPr lang="sw-KE"/>
              <a:t>Bofya ili uhariri mitindo ya matini ya Master</a:t>
            </a:r>
          </a:p>
          <a:p>
            <a:pPr lvl="1"/>
            <a:r>
              <a:rPr lang="sw-KE"/>
              <a:t>Kiwango cha pili</a:t>
            </a:r>
          </a:p>
          <a:p>
            <a:pPr lvl="2"/>
            <a:r>
              <a:rPr lang="sw-KE"/>
              <a:t>Kiwango cha tatu</a:t>
            </a:r>
          </a:p>
          <a:p>
            <a:pPr lvl="3"/>
            <a:r>
              <a:rPr lang="sw-KE"/>
              <a:t>Kiwango cha nne</a:t>
            </a:r>
          </a:p>
          <a:p>
            <a:pPr lvl="4"/>
            <a:r>
              <a:rPr lang="sw-KE"/>
              <a:t>Kiwango cha tano</a:t>
            </a:r>
            <a:endParaRPr lang="en-TZ"/>
          </a:p>
        </p:txBody>
      </p:sp>
      <p:sp>
        <p:nvSpPr>
          <p:cNvPr id="5" name="Kishikilia Nafasi Tarehe 4">
            <a:extLst>
              <a:ext uri="{FF2B5EF4-FFF2-40B4-BE49-F238E27FC236}">
                <a16:creationId xmlns:a16="http://schemas.microsoft.com/office/drawing/2014/main" id="{67F191B9-D195-C71E-24E1-ABDE782A23AE}"/>
              </a:ext>
            </a:extLst>
          </p:cNvPr>
          <p:cNvSpPr>
            <a:spLocks noGrp="1"/>
          </p:cNvSpPr>
          <p:nvPr>
            <p:ph type="dt" sz="half" idx="10"/>
          </p:nvPr>
        </p:nvSpPr>
        <p:spPr/>
        <p:txBody>
          <a:bodyPr/>
          <a:lstStyle/>
          <a:p>
            <a:fld id="{19C575ED-700A-43DA-907E-36344BAD2FE0}" type="datetimeFigureOut">
              <a:rPr lang="en-TZ" smtClean="0"/>
              <a:t>02/01/2025</a:t>
            </a:fld>
            <a:endParaRPr lang="en-TZ"/>
          </a:p>
        </p:txBody>
      </p:sp>
      <p:sp>
        <p:nvSpPr>
          <p:cNvPr id="6" name="Kishikilia Nafasi cha Kijachini 5">
            <a:extLst>
              <a:ext uri="{FF2B5EF4-FFF2-40B4-BE49-F238E27FC236}">
                <a16:creationId xmlns:a16="http://schemas.microsoft.com/office/drawing/2014/main" id="{F0B89897-D00C-82CB-4BA6-B4178EC195A1}"/>
              </a:ext>
            </a:extLst>
          </p:cNvPr>
          <p:cNvSpPr>
            <a:spLocks noGrp="1"/>
          </p:cNvSpPr>
          <p:nvPr>
            <p:ph type="ftr" sz="quarter" idx="11"/>
          </p:nvPr>
        </p:nvSpPr>
        <p:spPr/>
        <p:txBody>
          <a:bodyPr/>
          <a:lstStyle/>
          <a:p>
            <a:endParaRPr lang="en-TZ"/>
          </a:p>
        </p:txBody>
      </p:sp>
      <p:sp>
        <p:nvSpPr>
          <p:cNvPr id="7" name="Kishikilia Nafasi cha Namba ya Slaidi 6">
            <a:extLst>
              <a:ext uri="{FF2B5EF4-FFF2-40B4-BE49-F238E27FC236}">
                <a16:creationId xmlns:a16="http://schemas.microsoft.com/office/drawing/2014/main" id="{F119D241-7725-BBE3-5B4D-BCFFC02E2F1D}"/>
              </a:ext>
            </a:extLst>
          </p:cNvPr>
          <p:cNvSpPr>
            <a:spLocks noGrp="1"/>
          </p:cNvSpPr>
          <p:nvPr>
            <p:ph type="sldNum" sz="quarter" idx="12"/>
          </p:nvPr>
        </p:nvSpPr>
        <p:spPr/>
        <p:txBody>
          <a:bodyPr/>
          <a:lstStyle/>
          <a:p>
            <a:fld id="{A043255C-7221-4A00-8571-E95B9B228B0E}" type="slidenum">
              <a:rPr lang="en-TZ" smtClean="0"/>
              <a:t>‹#›</a:t>
            </a:fld>
            <a:endParaRPr lang="en-TZ"/>
          </a:p>
        </p:txBody>
      </p:sp>
    </p:spTree>
    <p:extLst>
      <p:ext uri="{BB962C8B-B14F-4D97-AF65-F5344CB8AC3E}">
        <p14:creationId xmlns:p14="http://schemas.microsoft.com/office/powerpoint/2010/main" val="84900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Ulinganishi">
    <p:spTree>
      <p:nvGrpSpPr>
        <p:cNvPr id="1" name=""/>
        <p:cNvGrpSpPr/>
        <p:nvPr/>
      </p:nvGrpSpPr>
      <p:grpSpPr>
        <a:xfrm>
          <a:off x="0" y="0"/>
          <a:ext cx="0" cy="0"/>
          <a:chOff x="0" y="0"/>
          <a:chExt cx="0" cy="0"/>
        </a:xfrm>
      </p:grpSpPr>
      <p:sp>
        <p:nvSpPr>
          <p:cNvPr id="2" name="Kichwa 1">
            <a:extLst>
              <a:ext uri="{FF2B5EF4-FFF2-40B4-BE49-F238E27FC236}">
                <a16:creationId xmlns:a16="http://schemas.microsoft.com/office/drawing/2014/main" id="{D88A2FDD-783C-FCA0-DF37-7B8B3D1502C2}"/>
              </a:ext>
            </a:extLst>
          </p:cNvPr>
          <p:cNvSpPr>
            <a:spLocks noGrp="1"/>
          </p:cNvSpPr>
          <p:nvPr>
            <p:ph type="title"/>
          </p:nvPr>
        </p:nvSpPr>
        <p:spPr>
          <a:xfrm>
            <a:off x="839788" y="365125"/>
            <a:ext cx="10515600" cy="1325563"/>
          </a:xfrm>
        </p:spPr>
        <p:txBody>
          <a:bodyPr/>
          <a:lstStyle/>
          <a:p>
            <a:r>
              <a:rPr lang="sw-KE"/>
              <a:t>Bofya kuhariri Mitindo kichwa Mama</a:t>
            </a:r>
            <a:endParaRPr lang="en-TZ"/>
          </a:p>
        </p:txBody>
      </p:sp>
      <p:sp>
        <p:nvSpPr>
          <p:cNvPr id="3" name="Kishikilia Nafasi cha Matini 2">
            <a:extLst>
              <a:ext uri="{FF2B5EF4-FFF2-40B4-BE49-F238E27FC236}">
                <a16:creationId xmlns:a16="http://schemas.microsoft.com/office/drawing/2014/main" id="{AAEB455A-A650-B062-0AF7-CC0E9E81D3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w-KE"/>
              <a:t>Bofya ili uhariri mitindo ya matini ya Master</a:t>
            </a:r>
          </a:p>
        </p:txBody>
      </p:sp>
      <p:sp>
        <p:nvSpPr>
          <p:cNvPr id="4" name="Kishikilia nafasi Maudhui 3">
            <a:extLst>
              <a:ext uri="{FF2B5EF4-FFF2-40B4-BE49-F238E27FC236}">
                <a16:creationId xmlns:a16="http://schemas.microsoft.com/office/drawing/2014/main" id="{6252189A-730E-55A0-8DFD-B694F5998896}"/>
              </a:ext>
            </a:extLst>
          </p:cNvPr>
          <p:cNvSpPr>
            <a:spLocks noGrp="1"/>
          </p:cNvSpPr>
          <p:nvPr>
            <p:ph sz="half" idx="2"/>
          </p:nvPr>
        </p:nvSpPr>
        <p:spPr>
          <a:xfrm>
            <a:off x="839788" y="2505075"/>
            <a:ext cx="5157787" cy="3684588"/>
          </a:xfrm>
        </p:spPr>
        <p:txBody>
          <a:bodyPr/>
          <a:lstStyle/>
          <a:p>
            <a:pPr lvl="0"/>
            <a:r>
              <a:rPr lang="sw-KE"/>
              <a:t>Bofya ili uhariri mitindo ya matini ya Master</a:t>
            </a:r>
          </a:p>
          <a:p>
            <a:pPr lvl="1"/>
            <a:r>
              <a:rPr lang="sw-KE"/>
              <a:t>Kiwango cha pili</a:t>
            </a:r>
          </a:p>
          <a:p>
            <a:pPr lvl="2"/>
            <a:r>
              <a:rPr lang="sw-KE"/>
              <a:t>Kiwango cha tatu</a:t>
            </a:r>
          </a:p>
          <a:p>
            <a:pPr lvl="3"/>
            <a:r>
              <a:rPr lang="sw-KE"/>
              <a:t>Kiwango cha nne</a:t>
            </a:r>
          </a:p>
          <a:p>
            <a:pPr lvl="4"/>
            <a:r>
              <a:rPr lang="sw-KE"/>
              <a:t>Kiwango cha tano</a:t>
            </a:r>
            <a:endParaRPr lang="en-TZ"/>
          </a:p>
        </p:txBody>
      </p:sp>
      <p:sp>
        <p:nvSpPr>
          <p:cNvPr id="5" name="Kishikilia Nafasi cha Matini 4">
            <a:extLst>
              <a:ext uri="{FF2B5EF4-FFF2-40B4-BE49-F238E27FC236}">
                <a16:creationId xmlns:a16="http://schemas.microsoft.com/office/drawing/2014/main" id="{91B0730D-14E5-4902-E624-4D717AE6F2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w-KE"/>
              <a:t>Bofya ili uhariri mitindo ya matini ya Master</a:t>
            </a:r>
          </a:p>
        </p:txBody>
      </p:sp>
      <p:sp>
        <p:nvSpPr>
          <p:cNvPr id="6" name="Kishikilia nafasi Maudhui 5">
            <a:extLst>
              <a:ext uri="{FF2B5EF4-FFF2-40B4-BE49-F238E27FC236}">
                <a16:creationId xmlns:a16="http://schemas.microsoft.com/office/drawing/2014/main" id="{75D48705-D77F-E48E-2BED-A91B15AC0C84}"/>
              </a:ext>
            </a:extLst>
          </p:cNvPr>
          <p:cNvSpPr>
            <a:spLocks noGrp="1"/>
          </p:cNvSpPr>
          <p:nvPr>
            <p:ph sz="quarter" idx="4"/>
          </p:nvPr>
        </p:nvSpPr>
        <p:spPr>
          <a:xfrm>
            <a:off x="6172200" y="2505075"/>
            <a:ext cx="5183188" cy="3684588"/>
          </a:xfrm>
        </p:spPr>
        <p:txBody>
          <a:bodyPr/>
          <a:lstStyle/>
          <a:p>
            <a:pPr lvl="0"/>
            <a:r>
              <a:rPr lang="sw-KE"/>
              <a:t>Bofya ili uhariri mitindo ya matini ya Master</a:t>
            </a:r>
          </a:p>
          <a:p>
            <a:pPr lvl="1"/>
            <a:r>
              <a:rPr lang="sw-KE"/>
              <a:t>Kiwango cha pili</a:t>
            </a:r>
          </a:p>
          <a:p>
            <a:pPr lvl="2"/>
            <a:r>
              <a:rPr lang="sw-KE"/>
              <a:t>Kiwango cha tatu</a:t>
            </a:r>
          </a:p>
          <a:p>
            <a:pPr lvl="3"/>
            <a:r>
              <a:rPr lang="sw-KE"/>
              <a:t>Kiwango cha nne</a:t>
            </a:r>
          </a:p>
          <a:p>
            <a:pPr lvl="4"/>
            <a:r>
              <a:rPr lang="sw-KE"/>
              <a:t>Kiwango cha tano</a:t>
            </a:r>
            <a:endParaRPr lang="en-TZ"/>
          </a:p>
        </p:txBody>
      </p:sp>
      <p:sp>
        <p:nvSpPr>
          <p:cNvPr id="7" name="Kishikilia Nafasi Tarehe 6">
            <a:extLst>
              <a:ext uri="{FF2B5EF4-FFF2-40B4-BE49-F238E27FC236}">
                <a16:creationId xmlns:a16="http://schemas.microsoft.com/office/drawing/2014/main" id="{54CD6D0F-F2E2-F52B-2337-BBD57348299D}"/>
              </a:ext>
            </a:extLst>
          </p:cNvPr>
          <p:cNvSpPr>
            <a:spLocks noGrp="1"/>
          </p:cNvSpPr>
          <p:nvPr>
            <p:ph type="dt" sz="half" idx="10"/>
          </p:nvPr>
        </p:nvSpPr>
        <p:spPr/>
        <p:txBody>
          <a:bodyPr/>
          <a:lstStyle/>
          <a:p>
            <a:fld id="{19C575ED-700A-43DA-907E-36344BAD2FE0}" type="datetimeFigureOut">
              <a:rPr lang="en-TZ" smtClean="0"/>
              <a:t>02/01/2025</a:t>
            </a:fld>
            <a:endParaRPr lang="en-TZ"/>
          </a:p>
        </p:txBody>
      </p:sp>
      <p:sp>
        <p:nvSpPr>
          <p:cNvPr id="8" name="Kishikilia Nafasi cha Kijachini 7">
            <a:extLst>
              <a:ext uri="{FF2B5EF4-FFF2-40B4-BE49-F238E27FC236}">
                <a16:creationId xmlns:a16="http://schemas.microsoft.com/office/drawing/2014/main" id="{B024F4B1-488C-653B-601F-FA6ABC4E313A}"/>
              </a:ext>
            </a:extLst>
          </p:cNvPr>
          <p:cNvSpPr>
            <a:spLocks noGrp="1"/>
          </p:cNvSpPr>
          <p:nvPr>
            <p:ph type="ftr" sz="quarter" idx="11"/>
          </p:nvPr>
        </p:nvSpPr>
        <p:spPr/>
        <p:txBody>
          <a:bodyPr/>
          <a:lstStyle/>
          <a:p>
            <a:endParaRPr lang="en-TZ"/>
          </a:p>
        </p:txBody>
      </p:sp>
      <p:sp>
        <p:nvSpPr>
          <p:cNvPr id="9" name="Kishikilia Nafasi cha Namba ya Slaidi 8">
            <a:extLst>
              <a:ext uri="{FF2B5EF4-FFF2-40B4-BE49-F238E27FC236}">
                <a16:creationId xmlns:a16="http://schemas.microsoft.com/office/drawing/2014/main" id="{4595BE42-DDA9-C092-D67A-E04F630796B4}"/>
              </a:ext>
            </a:extLst>
          </p:cNvPr>
          <p:cNvSpPr>
            <a:spLocks noGrp="1"/>
          </p:cNvSpPr>
          <p:nvPr>
            <p:ph type="sldNum" sz="quarter" idx="12"/>
          </p:nvPr>
        </p:nvSpPr>
        <p:spPr/>
        <p:txBody>
          <a:bodyPr/>
          <a:lstStyle/>
          <a:p>
            <a:fld id="{A043255C-7221-4A00-8571-E95B9B228B0E}" type="slidenum">
              <a:rPr lang="en-TZ" smtClean="0"/>
              <a:t>‹#›</a:t>
            </a:fld>
            <a:endParaRPr lang="en-TZ"/>
          </a:p>
        </p:txBody>
      </p:sp>
    </p:spTree>
    <p:extLst>
      <p:ext uri="{BB962C8B-B14F-4D97-AF65-F5344CB8AC3E}">
        <p14:creationId xmlns:p14="http://schemas.microsoft.com/office/powerpoint/2010/main" val="1771868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ichwa Tu">
    <p:spTree>
      <p:nvGrpSpPr>
        <p:cNvPr id="1" name=""/>
        <p:cNvGrpSpPr/>
        <p:nvPr/>
      </p:nvGrpSpPr>
      <p:grpSpPr>
        <a:xfrm>
          <a:off x="0" y="0"/>
          <a:ext cx="0" cy="0"/>
          <a:chOff x="0" y="0"/>
          <a:chExt cx="0" cy="0"/>
        </a:xfrm>
      </p:grpSpPr>
      <p:sp>
        <p:nvSpPr>
          <p:cNvPr id="2" name="Kichwa 1">
            <a:extLst>
              <a:ext uri="{FF2B5EF4-FFF2-40B4-BE49-F238E27FC236}">
                <a16:creationId xmlns:a16="http://schemas.microsoft.com/office/drawing/2014/main" id="{148C92F8-F64C-20E3-A98E-47BABBCBA72F}"/>
              </a:ext>
            </a:extLst>
          </p:cNvPr>
          <p:cNvSpPr>
            <a:spLocks noGrp="1"/>
          </p:cNvSpPr>
          <p:nvPr>
            <p:ph type="title"/>
          </p:nvPr>
        </p:nvSpPr>
        <p:spPr/>
        <p:txBody>
          <a:bodyPr/>
          <a:lstStyle/>
          <a:p>
            <a:r>
              <a:rPr lang="sw-KE"/>
              <a:t>Bofya kuhariri Mitindo kichwa Mama</a:t>
            </a:r>
            <a:endParaRPr lang="en-TZ"/>
          </a:p>
        </p:txBody>
      </p:sp>
      <p:sp>
        <p:nvSpPr>
          <p:cNvPr id="3" name="Kishikilia Nafasi Tarehe 2">
            <a:extLst>
              <a:ext uri="{FF2B5EF4-FFF2-40B4-BE49-F238E27FC236}">
                <a16:creationId xmlns:a16="http://schemas.microsoft.com/office/drawing/2014/main" id="{4B3A5CAB-F6E8-86C2-178A-88EDAFD3B6CD}"/>
              </a:ext>
            </a:extLst>
          </p:cNvPr>
          <p:cNvSpPr>
            <a:spLocks noGrp="1"/>
          </p:cNvSpPr>
          <p:nvPr>
            <p:ph type="dt" sz="half" idx="10"/>
          </p:nvPr>
        </p:nvSpPr>
        <p:spPr/>
        <p:txBody>
          <a:bodyPr/>
          <a:lstStyle/>
          <a:p>
            <a:fld id="{19C575ED-700A-43DA-907E-36344BAD2FE0}" type="datetimeFigureOut">
              <a:rPr lang="en-TZ" smtClean="0"/>
              <a:t>02/01/2025</a:t>
            </a:fld>
            <a:endParaRPr lang="en-TZ"/>
          </a:p>
        </p:txBody>
      </p:sp>
      <p:sp>
        <p:nvSpPr>
          <p:cNvPr id="4" name="Kishikilia Nafasi cha Kijachini 3">
            <a:extLst>
              <a:ext uri="{FF2B5EF4-FFF2-40B4-BE49-F238E27FC236}">
                <a16:creationId xmlns:a16="http://schemas.microsoft.com/office/drawing/2014/main" id="{AB0F6412-6481-B54E-86B9-B25E74AA73BC}"/>
              </a:ext>
            </a:extLst>
          </p:cNvPr>
          <p:cNvSpPr>
            <a:spLocks noGrp="1"/>
          </p:cNvSpPr>
          <p:nvPr>
            <p:ph type="ftr" sz="quarter" idx="11"/>
          </p:nvPr>
        </p:nvSpPr>
        <p:spPr/>
        <p:txBody>
          <a:bodyPr/>
          <a:lstStyle/>
          <a:p>
            <a:endParaRPr lang="en-TZ"/>
          </a:p>
        </p:txBody>
      </p:sp>
      <p:sp>
        <p:nvSpPr>
          <p:cNvPr id="5" name="Kishikilia Nafasi cha Namba ya Slaidi 4">
            <a:extLst>
              <a:ext uri="{FF2B5EF4-FFF2-40B4-BE49-F238E27FC236}">
                <a16:creationId xmlns:a16="http://schemas.microsoft.com/office/drawing/2014/main" id="{384A3C9D-3453-95AB-F951-E37F6BB7AED8}"/>
              </a:ext>
            </a:extLst>
          </p:cNvPr>
          <p:cNvSpPr>
            <a:spLocks noGrp="1"/>
          </p:cNvSpPr>
          <p:nvPr>
            <p:ph type="sldNum" sz="quarter" idx="12"/>
          </p:nvPr>
        </p:nvSpPr>
        <p:spPr/>
        <p:txBody>
          <a:bodyPr/>
          <a:lstStyle/>
          <a:p>
            <a:fld id="{A043255C-7221-4A00-8571-E95B9B228B0E}" type="slidenum">
              <a:rPr lang="en-TZ" smtClean="0"/>
              <a:t>‹#›</a:t>
            </a:fld>
            <a:endParaRPr lang="en-TZ"/>
          </a:p>
        </p:txBody>
      </p:sp>
    </p:spTree>
    <p:extLst>
      <p:ext uri="{BB962C8B-B14F-4D97-AF65-F5344CB8AC3E}">
        <p14:creationId xmlns:p14="http://schemas.microsoft.com/office/powerpoint/2010/main" val="328300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pu">
    <p:spTree>
      <p:nvGrpSpPr>
        <p:cNvPr id="1" name=""/>
        <p:cNvGrpSpPr/>
        <p:nvPr/>
      </p:nvGrpSpPr>
      <p:grpSpPr>
        <a:xfrm>
          <a:off x="0" y="0"/>
          <a:ext cx="0" cy="0"/>
          <a:chOff x="0" y="0"/>
          <a:chExt cx="0" cy="0"/>
        </a:xfrm>
      </p:grpSpPr>
      <p:sp>
        <p:nvSpPr>
          <p:cNvPr id="2" name="Kishikilia Nafasi Tarehe 1">
            <a:extLst>
              <a:ext uri="{FF2B5EF4-FFF2-40B4-BE49-F238E27FC236}">
                <a16:creationId xmlns:a16="http://schemas.microsoft.com/office/drawing/2014/main" id="{E4CA6E11-284B-39BF-9F6F-313B69DF35E1}"/>
              </a:ext>
            </a:extLst>
          </p:cNvPr>
          <p:cNvSpPr>
            <a:spLocks noGrp="1"/>
          </p:cNvSpPr>
          <p:nvPr>
            <p:ph type="dt" sz="half" idx="10"/>
          </p:nvPr>
        </p:nvSpPr>
        <p:spPr/>
        <p:txBody>
          <a:bodyPr/>
          <a:lstStyle/>
          <a:p>
            <a:fld id="{19C575ED-700A-43DA-907E-36344BAD2FE0}" type="datetimeFigureOut">
              <a:rPr lang="en-TZ" smtClean="0"/>
              <a:t>02/01/2025</a:t>
            </a:fld>
            <a:endParaRPr lang="en-TZ"/>
          </a:p>
        </p:txBody>
      </p:sp>
      <p:sp>
        <p:nvSpPr>
          <p:cNvPr id="3" name="Kishikilia Nafasi cha Kijachini 2">
            <a:extLst>
              <a:ext uri="{FF2B5EF4-FFF2-40B4-BE49-F238E27FC236}">
                <a16:creationId xmlns:a16="http://schemas.microsoft.com/office/drawing/2014/main" id="{B929A672-1C0C-D683-3E01-5BB878D60B5D}"/>
              </a:ext>
            </a:extLst>
          </p:cNvPr>
          <p:cNvSpPr>
            <a:spLocks noGrp="1"/>
          </p:cNvSpPr>
          <p:nvPr>
            <p:ph type="ftr" sz="quarter" idx="11"/>
          </p:nvPr>
        </p:nvSpPr>
        <p:spPr/>
        <p:txBody>
          <a:bodyPr/>
          <a:lstStyle/>
          <a:p>
            <a:endParaRPr lang="en-TZ"/>
          </a:p>
        </p:txBody>
      </p:sp>
      <p:sp>
        <p:nvSpPr>
          <p:cNvPr id="4" name="Kishikilia Nafasi cha Namba ya Slaidi 3">
            <a:extLst>
              <a:ext uri="{FF2B5EF4-FFF2-40B4-BE49-F238E27FC236}">
                <a16:creationId xmlns:a16="http://schemas.microsoft.com/office/drawing/2014/main" id="{4C669454-AF8E-0FAC-3DF1-EE24A30B2915}"/>
              </a:ext>
            </a:extLst>
          </p:cNvPr>
          <p:cNvSpPr>
            <a:spLocks noGrp="1"/>
          </p:cNvSpPr>
          <p:nvPr>
            <p:ph type="sldNum" sz="quarter" idx="12"/>
          </p:nvPr>
        </p:nvSpPr>
        <p:spPr/>
        <p:txBody>
          <a:bodyPr/>
          <a:lstStyle/>
          <a:p>
            <a:fld id="{A043255C-7221-4A00-8571-E95B9B228B0E}" type="slidenum">
              <a:rPr lang="en-TZ" smtClean="0"/>
              <a:t>‹#›</a:t>
            </a:fld>
            <a:endParaRPr lang="en-TZ"/>
          </a:p>
        </p:txBody>
      </p:sp>
    </p:spTree>
    <p:extLst>
      <p:ext uri="{BB962C8B-B14F-4D97-AF65-F5344CB8AC3E}">
        <p14:creationId xmlns:p14="http://schemas.microsoft.com/office/powerpoint/2010/main" val="942053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Maudhui yenye Manukuu">
    <p:spTree>
      <p:nvGrpSpPr>
        <p:cNvPr id="1" name=""/>
        <p:cNvGrpSpPr/>
        <p:nvPr/>
      </p:nvGrpSpPr>
      <p:grpSpPr>
        <a:xfrm>
          <a:off x="0" y="0"/>
          <a:ext cx="0" cy="0"/>
          <a:chOff x="0" y="0"/>
          <a:chExt cx="0" cy="0"/>
        </a:xfrm>
      </p:grpSpPr>
      <p:sp>
        <p:nvSpPr>
          <p:cNvPr id="2" name="Kichwa 1">
            <a:extLst>
              <a:ext uri="{FF2B5EF4-FFF2-40B4-BE49-F238E27FC236}">
                <a16:creationId xmlns:a16="http://schemas.microsoft.com/office/drawing/2014/main" id="{FAC478D2-9EC3-FFB6-2B2D-B50D5F2C2F96}"/>
              </a:ext>
            </a:extLst>
          </p:cNvPr>
          <p:cNvSpPr>
            <a:spLocks noGrp="1"/>
          </p:cNvSpPr>
          <p:nvPr>
            <p:ph type="title"/>
          </p:nvPr>
        </p:nvSpPr>
        <p:spPr>
          <a:xfrm>
            <a:off x="839788" y="457200"/>
            <a:ext cx="3932237" cy="1600200"/>
          </a:xfrm>
        </p:spPr>
        <p:txBody>
          <a:bodyPr anchor="b"/>
          <a:lstStyle>
            <a:lvl1pPr>
              <a:defRPr sz="3200"/>
            </a:lvl1pPr>
          </a:lstStyle>
          <a:p>
            <a:r>
              <a:rPr lang="sw-KE"/>
              <a:t>Bofya kuhariri Mitindo kichwa Mama</a:t>
            </a:r>
            <a:endParaRPr lang="en-TZ"/>
          </a:p>
        </p:txBody>
      </p:sp>
      <p:sp>
        <p:nvSpPr>
          <p:cNvPr id="3" name="Kishikilia nafasi Maudhui 2">
            <a:extLst>
              <a:ext uri="{FF2B5EF4-FFF2-40B4-BE49-F238E27FC236}">
                <a16:creationId xmlns:a16="http://schemas.microsoft.com/office/drawing/2014/main" id="{65F91BD6-08D3-1ED8-3B26-E943A8BE3C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w-KE"/>
              <a:t>Bofya ili uhariri mitindo ya matini ya Master</a:t>
            </a:r>
          </a:p>
          <a:p>
            <a:pPr lvl="1"/>
            <a:r>
              <a:rPr lang="sw-KE"/>
              <a:t>Kiwango cha pili</a:t>
            </a:r>
          </a:p>
          <a:p>
            <a:pPr lvl="2"/>
            <a:r>
              <a:rPr lang="sw-KE"/>
              <a:t>Kiwango cha tatu</a:t>
            </a:r>
          </a:p>
          <a:p>
            <a:pPr lvl="3"/>
            <a:r>
              <a:rPr lang="sw-KE"/>
              <a:t>Kiwango cha nne</a:t>
            </a:r>
          </a:p>
          <a:p>
            <a:pPr lvl="4"/>
            <a:r>
              <a:rPr lang="sw-KE"/>
              <a:t>Kiwango cha tano</a:t>
            </a:r>
            <a:endParaRPr lang="en-TZ"/>
          </a:p>
        </p:txBody>
      </p:sp>
      <p:sp>
        <p:nvSpPr>
          <p:cNvPr id="4" name="Kishikilia Nafasi cha Matini 3">
            <a:extLst>
              <a:ext uri="{FF2B5EF4-FFF2-40B4-BE49-F238E27FC236}">
                <a16:creationId xmlns:a16="http://schemas.microsoft.com/office/drawing/2014/main" id="{31C6FBDD-1DEE-9EA1-E6EE-36E264548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w-KE"/>
              <a:t>Bofya ili uhariri mitindo ya matini ya Master</a:t>
            </a:r>
          </a:p>
        </p:txBody>
      </p:sp>
      <p:sp>
        <p:nvSpPr>
          <p:cNvPr id="5" name="Kishikilia Nafasi Tarehe 4">
            <a:extLst>
              <a:ext uri="{FF2B5EF4-FFF2-40B4-BE49-F238E27FC236}">
                <a16:creationId xmlns:a16="http://schemas.microsoft.com/office/drawing/2014/main" id="{1B7DDAB7-3ED7-EA76-FAC8-0F1E92BF1F33}"/>
              </a:ext>
            </a:extLst>
          </p:cNvPr>
          <p:cNvSpPr>
            <a:spLocks noGrp="1"/>
          </p:cNvSpPr>
          <p:nvPr>
            <p:ph type="dt" sz="half" idx="10"/>
          </p:nvPr>
        </p:nvSpPr>
        <p:spPr/>
        <p:txBody>
          <a:bodyPr/>
          <a:lstStyle/>
          <a:p>
            <a:fld id="{19C575ED-700A-43DA-907E-36344BAD2FE0}" type="datetimeFigureOut">
              <a:rPr lang="en-TZ" smtClean="0"/>
              <a:t>02/01/2025</a:t>
            </a:fld>
            <a:endParaRPr lang="en-TZ"/>
          </a:p>
        </p:txBody>
      </p:sp>
      <p:sp>
        <p:nvSpPr>
          <p:cNvPr id="6" name="Kishikilia Nafasi cha Kijachini 5">
            <a:extLst>
              <a:ext uri="{FF2B5EF4-FFF2-40B4-BE49-F238E27FC236}">
                <a16:creationId xmlns:a16="http://schemas.microsoft.com/office/drawing/2014/main" id="{44626411-997D-E946-E788-66D5E397EA05}"/>
              </a:ext>
            </a:extLst>
          </p:cNvPr>
          <p:cNvSpPr>
            <a:spLocks noGrp="1"/>
          </p:cNvSpPr>
          <p:nvPr>
            <p:ph type="ftr" sz="quarter" idx="11"/>
          </p:nvPr>
        </p:nvSpPr>
        <p:spPr/>
        <p:txBody>
          <a:bodyPr/>
          <a:lstStyle/>
          <a:p>
            <a:endParaRPr lang="en-TZ"/>
          </a:p>
        </p:txBody>
      </p:sp>
      <p:sp>
        <p:nvSpPr>
          <p:cNvPr id="7" name="Kishikilia Nafasi cha Namba ya Slaidi 6">
            <a:extLst>
              <a:ext uri="{FF2B5EF4-FFF2-40B4-BE49-F238E27FC236}">
                <a16:creationId xmlns:a16="http://schemas.microsoft.com/office/drawing/2014/main" id="{1F07B495-818C-D7E7-6F88-BA36E7166B5E}"/>
              </a:ext>
            </a:extLst>
          </p:cNvPr>
          <p:cNvSpPr>
            <a:spLocks noGrp="1"/>
          </p:cNvSpPr>
          <p:nvPr>
            <p:ph type="sldNum" sz="quarter" idx="12"/>
          </p:nvPr>
        </p:nvSpPr>
        <p:spPr/>
        <p:txBody>
          <a:bodyPr/>
          <a:lstStyle/>
          <a:p>
            <a:fld id="{A043255C-7221-4A00-8571-E95B9B228B0E}" type="slidenum">
              <a:rPr lang="en-TZ" smtClean="0"/>
              <a:t>‹#›</a:t>
            </a:fld>
            <a:endParaRPr lang="en-TZ"/>
          </a:p>
        </p:txBody>
      </p:sp>
    </p:spTree>
    <p:extLst>
      <p:ext uri="{BB962C8B-B14F-4D97-AF65-F5344CB8AC3E}">
        <p14:creationId xmlns:p14="http://schemas.microsoft.com/office/powerpoint/2010/main" val="495130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ha yenye Manukuu">
    <p:spTree>
      <p:nvGrpSpPr>
        <p:cNvPr id="1" name=""/>
        <p:cNvGrpSpPr/>
        <p:nvPr/>
      </p:nvGrpSpPr>
      <p:grpSpPr>
        <a:xfrm>
          <a:off x="0" y="0"/>
          <a:ext cx="0" cy="0"/>
          <a:chOff x="0" y="0"/>
          <a:chExt cx="0" cy="0"/>
        </a:xfrm>
      </p:grpSpPr>
      <p:sp>
        <p:nvSpPr>
          <p:cNvPr id="2" name="Kichwa 1">
            <a:extLst>
              <a:ext uri="{FF2B5EF4-FFF2-40B4-BE49-F238E27FC236}">
                <a16:creationId xmlns:a16="http://schemas.microsoft.com/office/drawing/2014/main" id="{22E3255A-3031-9067-34C0-15A808E8F051}"/>
              </a:ext>
            </a:extLst>
          </p:cNvPr>
          <p:cNvSpPr>
            <a:spLocks noGrp="1"/>
          </p:cNvSpPr>
          <p:nvPr>
            <p:ph type="title"/>
          </p:nvPr>
        </p:nvSpPr>
        <p:spPr>
          <a:xfrm>
            <a:off x="839788" y="457200"/>
            <a:ext cx="3932237" cy="1600200"/>
          </a:xfrm>
        </p:spPr>
        <p:txBody>
          <a:bodyPr anchor="b"/>
          <a:lstStyle>
            <a:lvl1pPr>
              <a:defRPr sz="3200"/>
            </a:lvl1pPr>
          </a:lstStyle>
          <a:p>
            <a:r>
              <a:rPr lang="sw-KE"/>
              <a:t>Bofya kuhariri Mitindo kichwa Mama</a:t>
            </a:r>
            <a:endParaRPr lang="en-TZ"/>
          </a:p>
        </p:txBody>
      </p:sp>
      <p:sp>
        <p:nvSpPr>
          <p:cNvPr id="3" name="Kishikilia Nafasi cha Picha 2">
            <a:extLst>
              <a:ext uri="{FF2B5EF4-FFF2-40B4-BE49-F238E27FC236}">
                <a16:creationId xmlns:a16="http://schemas.microsoft.com/office/drawing/2014/main" id="{B05054D4-5A97-90C1-734A-F69E4A585B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Z"/>
          </a:p>
        </p:txBody>
      </p:sp>
      <p:sp>
        <p:nvSpPr>
          <p:cNvPr id="4" name="Kishikilia Nafasi cha Matini 3">
            <a:extLst>
              <a:ext uri="{FF2B5EF4-FFF2-40B4-BE49-F238E27FC236}">
                <a16:creationId xmlns:a16="http://schemas.microsoft.com/office/drawing/2014/main" id="{19105704-577C-1C5B-E9F4-814ACB447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w-KE"/>
              <a:t>Bofya ili uhariri mitindo ya matini ya Master</a:t>
            </a:r>
          </a:p>
        </p:txBody>
      </p:sp>
      <p:sp>
        <p:nvSpPr>
          <p:cNvPr id="5" name="Kishikilia Nafasi Tarehe 4">
            <a:extLst>
              <a:ext uri="{FF2B5EF4-FFF2-40B4-BE49-F238E27FC236}">
                <a16:creationId xmlns:a16="http://schemas.microsoft.com/office/drawing/2014/main" id="{7E7EFF2A-B42D-C7DA-0F99-1FC70C1A340C}"/>
              </a:ext>
            </a:extLst>
          </p:cNvPr>
          <p:cNvSpPr>
            <a:spLocks noGrp="1"/>
          </p:cNvSpPr>
          <p:nvPr>
            <p:ph type="dt" sz="half" idx="10"/>
          </p:nvPr>
        </p:nvSpPr>
        <p:spPr/>
        <p:txBody>
          <a:bodyPr/>
          <a:lstStyle/>
          <a:p>
            <a:fld id="{19C575ED-700A-43DA-907E-36344BAD2FE0}" type="datetimeFigureOut">
              <a:rPr lang="en-TZ" smtClean="0"/>
              <a:t>02/01/2025</a:t>
            </a:fld>
            <a:endParaRPr lang="en-TZ"/>
          </a:p>
        </p:txBody>
      </p:sp>
      <p:sp>
        <p:nvSpPr>
          <p:cNvPr id="6" name="Kishikilia Nafasi cha Kijachini 5">
            <a:extLst>
              <a:ext uri="{FF2B5EF4-FFF2-40B4-BE49-F238E27FC236}">
                <a16:creationId xmlns:a16="http://schemas.microsoft.com/office/drawing/2014/main" id="{275CE2E5-95A7-D625-495D-DE71AB8478B6}"/>
              </a:ext>
            </a:extLst>
          </p:cNvPr>
          <p:cNvSpPr>
            <a:spLocks noGrp="1"/>
          </p:cNvSpPr>
          <p:nvPr>
            <p:ph type="ftr" sz="quarter" idx="11"/>
          </p:nvPr>
        </p:nvSpPr>
        <p:spPr/>
        <p:txBody>
          <a:bodyPr/>
          <a:lstStyle/>
          <a:p>
            <a:endParaRPr lang="en-TZ"/>
          </a:p>
        </p:txBody>
      </p:sp>
      <p:sp>
        <p:nvSpPr>
          <p:cNvPr id="7" name="Kishikilia Nafasi cha Namba ya Slaidi 6">
            <a:extLst>
              <a:ext uri="{FF2B5EF4-FFF2-40B4-BE49-F238E27FC236}">
                <a16:creationId xmlns:a16="http://schemas.microsoft.com/office/drawing/2014/main" id="{37FF50D8-F9CA-7A3E-9732-63C11F963F5D}"/>
              </a:ext>
            </a:extLst>
          </p:cNvPr>
          <p:cNvSpPr>
            <a:spLocks noGrp="1"/>
          </p:cNvSpPr>
          <p:nvPr>
            <p:ph type="sldNum" sz="quarter" idx="12"/>
          </p:nvPr>
        </p:nvSpPr>
        <p:spPr/>
        <p:txBody>
          <a:bodyPr/>
          <a:lstStyle/>
          <a:p>
            <a:fld id="{A043255C-7221-4A00-8571-E95B9B228B0E}" type="slidenum">
              <a:rPr lang="en-TZ" smtClean="0"/>
              <a:t>‹#›</a:t>
            </a:fld>
            <a:endParaRPr lang="en-TZ"/>
          </a:p>
        </p:txBody>
      </p:sp>
    </p:spTree>
    <p:extLst>
      <p:ext uri="{BB962C8B-B14F-4D97-AF65-F5344CB8AC3E}">
        <p14:creationId xmlns:p14="http://schemas.microsoft.com/office/powerpoint/2010/main" val="3356277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ishikilia Nafasi cha Kichwa 1">
            <a:extLst>
              <a:ext uri="{FF2B5EF4-FFF2-40B4-BE49-F238E27FC236}">
                <a16:creationId xmlns:a16="http://schemas.microsoft.com/office/drawing/2014/main" id="{7FE55D3D-9A9F-3A4B-EC4C-F855B96699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w-KE"/>
              <a:t>Bofya kuhariri Mitindo kichwa Mama</a:t>
            </a:r>
            <a:endParaRPr lang="en-TZ"/>
          </a:p>
        </p:txBody>
      </p:sp>
      <p:sp>
        <p:nvSpPr>
          <p:cNvPr id="3" name="Kishikilia Nafasi cha Matini 2">
            <a:extLst>
              <a:ext uri="{FF2B5EF4-FFF2-40B4-BE49-F238E27FC236}">
                <a16:creationId xmlns:a16="http://schemas.microsoft.com/office/drawing/2014/main" id="{DDF2A4EC-DC53-35DF-0D74-9D197FD42B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w-KE"/>
              <a:t>Bofya ili uhariri mitindo ya matini ya Master</a:t>
            </a:r>
          </a:p>
          <a:p>
            <a:pPr lvl="1"/>
            <a:r>
              <a:rPr lang="sw-KE"/>
              <a:t>Kiwango cha pili</a:t>
            </a:r>
          </a:p>
          <a:p>
            <a:pPr lvl="2"/>
            <a:r>
              <a:rPr lang="sw-KE"/>
              <a:t>Kiwango cha tatu</a:t>
            </a:r>
          </a:p>
          <a:p>
            <a:pPr lvl="3"/>
            <a:r>
              <a:rPr lang="sw-KE"/>
              <a:t>Kiwango cha nne</a:t>
            </a:r>
          </a:p>
          <a:p>
            <a:pPr lvl="4"/>
            <a:r>
              <a:rPr lang="sw-KE"/>
              <a:t>Kiwango cha tano</a:t>
            </a:r>
            <a:endParaRPr lang="en-TZ"/>
          </a:p>
        </p:txBody>
      </p:sp>
      <p:sp>
        <p:nvSpPr>
          <p:cNvPr id="4" name="Kishikilia Nafasi Tarehe 3">
            <a:extLst>
              <a:ext uri="{FF2B5EF4-FFF2-40B4-BE49-F238E27FC236}">
                <a16:creationId xmlns:a16="http://schemas.microsoft.com/office/drawing/2014/main" id="{F9D907A7-2B70-A2E7-6D09-AF2900B2F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C575ED-700A-43DA-907E-36344BAD2FE0}" type="datetimeFigureOut">
              <a:rPr lang="en-TZ" smtClean="0"/>
              <a:t>02/01/2025</a:t>
            </a:fld>
            <a:endParaRPr lang="en-TZ"/>
          </a:p>
        </p:txBody>
      </p:sp>
      <p:sp>
        <p:nvSpPr>
          <p:cNvPr id="5" name="Kishikilia Nafasi cha Kijachini 4">
            <a:extLst>
              <a:ext uri="{FF2B5EF4-FFF2-40B4-BE49-F238E27FC236}">
                <a16:creationId xmlns:a16="http://schemas.microsoft.com/office/drawing/2014/main" id="{138C0943-6F0A-CBC4-9FE1-B322C3319A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Z"/>
          </a:p>
        </p:txBody>
      </p:sp>
      <p:sp>
        <p:nvSpPr>
          <p:cNvPr id="6" name="Kishikilia Nafasi cha Namba ya Slaidi 5">
            <a:extLst>
              <a:ext uri="{FF2B5EF4-FFF2-40B4-BE49-F238E27FC236}">
                <a16:creationId xmlns:a16="http://schemas.microsoft.com/office/drawing/2014/main" id="{E044C4AC-54BD-83E2-8F62-1FAC20FB7A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3255C-7221-4A00-8571-E95B9B228B0E}" type="slidenum">
              <a:rPr lang="en-TZ" smtClean="0"/>
              <a:t>‹#›</a:t>
            </a:fld>
            <a:endParaRPr lang="en-TZ"/>
          </a:p>
        </p:txBody>
      </p:sp>
    </p:spTree>
    <p:extLst>
      <p:ext uri="{BB962C8B-B14F-4D97-AF65-F5344CB8AC3E}">
        <p14:creationId xmlns:p14="http://schemas.microsoft.com/office/powerpoint/2010/main" val="806200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ichwa 1">
            <a:extLst>
              <a:ext uri="{FF2B5EF4-FFF2-40B4-BE49-F238E27FC236}">
                <a16:creationId xmlns:a16="http://schemas.microsoft.com/office/drawing/2014/main" id="{FE658B62-5118-F16F-7E56-1A658C08144C}"/>
              </a:ext>
            </a:extLst>
          </p:cNvPr>
          <p:cNvSpPr>
            <a:spLocks noGrp="1"/>
          </p:cNvSpPr>
          <p:nvPr>
            <p:ph type="ctrTitle"/>
          </p:nvPr>
        </p:nvSpPr>
        <p:spPr/>
        <p:txBody>
          <a:bodyPr/>
          <a:lstStyle/>
          <a:p>
            <a:r>
              <a:rPr lang="en-US" dirty="0"/>
              <a:t>in</a:t>
            </a:r>
            <a:endParaRPr lang="en-TZ" dirty="0"/>
          </a:p>
        </p:txBody>
      </p:sp>
      <p:sp>
        <p:nvSpPr>
          <p:cNvPr id="3" name="Kichwa kidogo 2">
            <a:extLst>
              <a:ext uri="{FF2B5EF4-FFF2-40B4-BE49-F238E27FC236}">
                <a16:creationId xmlns:a16="http://schemas.microsoft.com/office/drawing/2014/main" id="{8DE2A1BC-C449-DC96-BB42-AC23BCDB1ECB}"/>
              </a:ext>
            </a:extLst>
          </p:cNvPr>
          <p:cNvSpPr>
            <a:spLocks noGrp="1"/>
          </p:cNvSpPr>
          <p:nvPr>
            <p:ph type="subTitle" idx="1"/>
          </p:nvPr>
        </p:nvSpPr>
        <p:spPr/>
        <p:txBody>
          <a:bodyPr/>
          <a:lstStyle/>
          <a:p>
            <a:endParaRPr lang="en-TZ"/>
          </a:p>
        </p:txBody>
      </p:sp>
    </p:spTree>
    <p:extLst>
      <p:ext uri="{BB962C8B-B14F-4D97-AF65-F5344CB8AC3E}">
        <p14:creationId xmlns:p14="http://schemas.microsoft.com/office/powerpoint/2010/main" val="707178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ichwa 1">
            <a:extLst>
              <a:ext uri="{FF2B5EF4-FFF2-40B4-BE49-F238E27FC236}">
                <a16:creationId xmlns:a16="http://schemas.microsoft.com/office/drawing/2014/main" id="{83E4862F-840B-AC82-41E6-A1672107A2F9}"/>
              </a:ext>
            </a:extLst>
          </p:cNvPr>
          <p:cNvSpPr>
            <a:spLocks noGrp="1"/>
          </p:cNvSpPr>
          <p:nvPr>
            <p:ph type="title"/>
          </p:nvPr>
        </p:nvSpPr>
        <p:spPr/>
        <p:txBody>
          <a:bodyPr/>
          <a:lstStyle/>
          <a:p>
            <a:r>
              <a:rPr lang="en-US" dirty="0"/>
              <a:t>Level of innovation road map</a:t>
            </a:r>
            <a:endParaRPr lang="en-TZ" dirty="0"/>
          </a:p>
        </p:txBody>
      </p:sp>
      <p:sp>
        <p:nvSpPr>
          <p:cNvPr id="3" name="Kishikilia nafasi Maudhui 2">
            <a:extLst>
              <a:ext uri="{FF2B5EF4-FFF2-40B4-BE49-F238E27FC236}">
                <a16:creationId xmlns:a16="http://schemas.microsoft.com/office/drawing/2014/main" id="{F6728A2E-1ABA-8558-20E1-3040398EB39D}"/>
              </a:ext>
            </a:extLst>
          </p:cNvPr>
          <p:cNvSpPr>
            <a:spLocks noGrp="1"/>
          </p:cNvSpPr>
          <p:nvPr>
            <p:ph idx="1"/>
          </p:nvPr>
        </p:nvSpPr>
        <p:spPr/>
        <p:txBody>
          <a:bodyPr/>
          <a:lstStyle/>
          <a:p>
            <a:r>
              <a:rPr lang="en-US" b="1" dirty="0"/>
              <a:t>Operational Level:</a:t>
            </a:r>
            <a:endParaRPr lang="en-US" dirty="0"/>
          </a:p>
          <a:p>
            <a:pPr>
              <a:buFont typeface="Arial" panose="020B0604020202020204" pitchFamily="34" charset="0"/>
              <a:buChar char="•"/>
            </a:pPr>
            <a:r>
              <a:rPr lang="en-US" b="1" dirty="0"/>
              <a:t>Explanation:</a:t>
            </a:r>
            <a:r>
              <a:rPr lang="en-US" dirty="0"/>
              <a:t> This level focuses on short-term tasks and daily activities necessary to achieve the tactical and strategic goals. It includes detailed action plans, resource allocation, and performance monitoring.</a:t>
            </a:r>
          </a:p>
          <a:p>
            <a:pPr>
              <a:buFont typeface="Arial" panose="020B0604020202020204" pitchFamily="34" charset="0"/>
              <a:buChar char="•"/>
            </a:pPr>
            <a:r>
              <a:rPr lang="en-US" b="1" dirty="0"/>
              <a:t>Example:</a:t>
            </a:r>
            <a:r>
              <a:rPr lang="en-US" dirty="0"/>
              <a:t> A company might outline the specific steps, such as research, development, and testing, required to create the new solar panel technology within the next six months.</a:t>
            </a:r>
          </a:p>
          <a:p>
            <a:endParaRPr lang="en-TZ" dirty="0"/>
          </a:p>
        </p:txBody>
      </p:sp>
    </p:spTree>
    <p:extLst>
      <p:ext uri="{BB962C8B-B14F-4D97-AF65-F5344CB8AC3E}">
        <p14:creationId xmlns:p14="http://schemas.microsoft.com/office/powerpoint/2010/main" val="496455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ichwa 1">
            <a:extLst>
              <a:ext uri="{FF2B5EF4-FFF2-40B4-BE49-F238E27FC236}">
                <a16:creationId xmlns:a16="http://schemas.microsoft.com/office/drawing/2014/main" id="{EC071163-AF93-53B1-A590-FB18D981CF2D}"/>
              </a:ext>
            </a:extLst>
          </p:cNvPr>
          <p:cNvSpPr>
            <a:spLocks noGrp="1"/>
          </p:cNvSpPr>
          <p:nvPr>
            <p:ph type="title"/>
          </p:nvPr>
        </p:nvSpPr>
        <p:spPr/>
        <p:txBody>
          <a:bodyPr/>
          <a:lstStyle/>
          <a:p>
            <a:r>
              <a:rPr lang="en-US" dirty="0"/>
              <a:t>Steps for developing innovation road map</a:t>
            </a:r>
            <a:endParaRPr lang="en-TZ" dirty="0"/>
          </a:p>
        </p:txBody>
      </p:sp>
      <p:sp>
        <p:nvSpPr>
          <p:cNvPr id="3" name="Kishikilia nafasi Maudhui 2">
            <a:extLst>
              <a:ext uri="{FF2B5EF4-FFF2-40B4-BE49-F238E27FC236}">
                <a16:creationId xmlns:a16="http://schemas.microsoft.com/office/drawing/2014/main" id="{CDE84131-69AF-D14C-1144-D95EF9F713EB}"/>
              </a:ext>
            </a:extLst>
          </p:cNvPr>
          <p:cNvSpPr>
            <a:spLocks noGrp="1"/>
          </p:cNvSpPr>
          <p:nvPr>
            <p:ph idx="1"/>
          </p:nvPr>
        </p:nvSpPr>
        <p:spPr/>
        <p:txBody>
          <a:bodyPr/>
          <a:lstStyle/>
          <a:p>
            <a:r>
              <a:rPr lang="en-US" dirty="0"/>
              <a:t>Define Objectives: Clearly outline the goals and what success looks like.</a:t>
            </a:r>
          </a:p>
          <a:p>
            <a:r>
              <a:rPr lang="en-US" dirty="0"/>
              <a:t>Research and Analysis: Conduct thorough research on market trends, technological advancements, and competitor activities.</a:t>
            </a:r>
          </a:p>
          <a:p>
            <a:r>
              <a:rPr lang="en-US" dirty="0"/>
              <a:t>Ideation: Brainstorm and generate innovative ideas that align with the objectives</a:t>
            </a:r>
          </a:p>
          <a:p>
            <a:r>
              <a:rPr lang="en-US" dirty="0"/>
              <a:t>Prioritization: Prioritize the ideas based on feasibility, impact, and alignment with goals.</a:t>
            </a:r>
            <a:endParaRPr lang="en-TZ" dirty="0"/>
          </a:p>
        </p:txBody>
      </p:sp>
    </p:spTree>
    <p:extLst>
      <p:ext uri="{BB962C8B-B14F-4D97-AF65-F5344CB8AC3E}">
        <p14:creationId xmlns:p14="http://schemas.microsoft.com/office/powerpoint/2010/main" val="1310553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ichwa 1">
            <a:extLst>
              <a:ext uri="{FF2B5EF4-FFF2-40B4-BE49-F238E27FC236}">
                <a16:creationId xmlns:a16="http://schemas.microsoft.com/office/drawing/2014/main" id="{C92D9BA4-DEFC-05A5-42F7-8FDE82B5FAE6}"/>
              </a:ext>
            </a:extLst>
          </p:cNvPr>
          <p:cNvSpPr>
            <a:spLocks noGrp="1"/>
          </p:cNvSpPr>
          <p:nvPr>
            <p:ph type="title"/>
          </p:nvPr>
        </p:nvSpPr>
        <p:spPr/>
        <p:txBody>
          <a:bodyPr/>
          <a:lstStyle/>
          <a:p>
            <a:r>
              <a:rPr lang="en-US" dirty="0"/>
              <a:t>Steps for developing innovation road map</a:t>
            </a:r>
            <a:endParaRPr lang="en-TZ" dirty="0"/>
          </a:p>
        </p:txBody>
      </p:sp>
      <p:sp>
        <p:nvSpPr>
          <p:cNvPr id="3" name="Kishikilia nafasi Maudhui 2">
            <a:extLst>
              <a:ext uri="{FF2B5EF4-FFF2-40B4-BE49-F238E27FC236}">
                <a16:creationId xmlns:a16="http://schemas.microsoft.com/office/drawing/2014/main" id="{54968DCF-C561-3F04-43E1-9B4DD4083789}"/>
              </a:ext>
            </a:extLst>
          </p:cNvPr>
          <p:cNvSpPr>
            <a:spLocks noGrp="1"/>
          </p:cNvSpPr>
          <p:nvPr>
            <p:ph idx="1"/>
          </p:nvPr>
        </p:nvSpPr>
        <p:spPr/>
        <p:txBody>
          <a:bodyPr/>
          <a:lstStyle/>
          <a:p>
            <a:r>
              <a:rPr lang="en-US" dirty="0"/>
              <a:t>Planning: Develop a detailed plan, including resource allocation, milestones, and timeline</a:t>
            </a:r>
          </a:p>
          <a:p>
            <a:r>
              <a:rPr lang="en-US" dirty="0"/>
              <a:t>Implementation: Execute the plan and begin working on the innovative projects.</a:t>
            </a:r>
          </a:p>
          <a:p>
            <a:r>
              <a:rPr lang="en-US" b="1" dirty="0"/>
              <a:t>Evaluation:</a:t>
            </a:r>
            <a:r>
              <a:rPr lang="en-US" dirty="0"/>
              <a:t> Continuously monitor progress and evaluate the results against the defined metrics.</a:t>
            </a:r>
            <a:endParaRPr lang="en-TZ" dirty="0"/>
          </a:p>
        </p:txBody>
      </p:sp>
    </p:spTree>
    <p:extLst>
      <p:ext uri="{BB962C8B-B14F-4D97-AF65-F5344CB8AC3E}">
        <p14:creationId xmlns:p14="http://schemas.microsoft.com/office/powerpoint/2010/main" val="3486930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ichwa 1">
            <a:extLst>
              <a:ext uri="{FF2B5EF4-FFF2-40B4-BE49-F238E27FC236}">
                <a16:creationId xmlns:a16="http://schemas.microsoft.com/office/drawing/2014/main" id="{0F1BC49E-BA0F-80A8-ABFD-56E6979D1793}"/>
              </a:ext>
            </a:extLst>
          </p:cNvPr>
          <p:cNvSpPr>
            <a:spLocks noGrp="1"/>
          </p:cNvSpPr>
          <p:nvPr>
            <p:ph type="title"/>
          </p:nvPr>
        </p:nvSpPr>
        <p:spPr/>
        <p:txBody>
          <a:bodyPr/>
          <a:lstStyle/>
          <a:p>
            <a:r>
              <a:rPr lang="en-US" dirty="0"/>
              <a:t>Benefit of innovation road map</a:t>
            </a:r>
            <a:endParaRPr lang="en-TZ" dirty="0"/>
          </a:p>
        </p:txBody>
      </p:sp>
      <p:sp>
        <p:nvSpPr>
          <p:cNvPr id="3" name="Kishikilia nafasi Maudhui 2">
            <a:extLst>
              <a:ext uri="{FF2B5EF4-FFF2-40B4-BE49-F238E27FC236}">
                <a16:creationId xmlns:a16="http://schemas.microsoft.com/office/drawing/2014/main" id="{96FE8108-1D70-5437-BABE-8024A5F5746A}"/>
              </a:ext>
            </a:extLst>
          </p:cNvPr>
          <p:cNvSpPr>
            <a:spLocks noGrp="1"/>
          </p:cNvSpPr>
          <p:nvPr>
            <p:ph idx="1"/>
          </p:nvPr>
        </p:nvSpPr>
        <p:spPr>
          <a:xfrm>
            <a:off x="838200" y="1825624"/>
            <a:ext cx="10515600" cy="4473575"/>
          </a:xfrm>
        </p:spPr>
        <p:txBody>
          <a:bodyPr>
            <a:normAutofit fontScale="92500"/>
          </a:bodyPr>
          <a:lstStyle/>
          <a:p>
            <a:r>
              <a:rPr lang="en-US" b="1" dirty="0"/>
              <a:t>Strategic Alignment:</a:t>
            </a:r>
            <a:r>
              <a:rPr lang="en-US" dirty="0"/>
              <a:t> Ensures that innovation efforts are aligned with the organization's overall strategic goals and vision.</a:t>
            </a:r>
          </a:p>
          <a:p>
            <a:r>
              <a:rPr lang="en-US" b="1" dirty="0"/>
              <a:t>Resource Efficiency:</a:t>
            </a:r>
            <a:r>
              <a:rPr lang="en-US" dirty="0"/>
              <a:t> Helps optimize the use of resources by prioritizing high-impact projects and allocating resources effectively.</a:t>
            </a:r>
          </a:p>
          <a:p>
            <a:r>
              <a:rPr lang="en-US" b="1" dirty="0"/>
              <a:t>Risk Management:</a:t>
            </a:r>
            <a:r>
              <a:rPr lang="en-US" dirty="0"/>
              <a:t> Anticipates potential risks and develops strategies to mitigate them, reducing the likelihood of setbacks.</a:t>
            </a:r>
          </a:p>
          <a:p>
            <a:r>
              <a:rPr lang="en-US" b="1" dirty="0"/>
              <a:t>Enhanced Communication:</a:t>
            </a:r>
            <a:r>
              <a:rPr lang="en-US" dirty="0"/>
              <a:t> Facilitates communication and collaboration across teams and stakeholders, ensuring everyone is on the same page.</a:t>
            </a:r>
          </a:p>
          <a:p>
            <a:r>
              <a:rPr lang="en-US" b="1" dirty="0"/>
              <a:t>Measurement and Evaluation:</a:t>
            </a:r>
            <a:r>
              <a:rPr lang="en-US" dirty="0"/>
              <a:t> Provides a clear framework for measuring success, tracking progress, and identifying areas for improvement.</a:t>
            </a:r>
            <a:endParaRPr lang="en-TZ" dirty="0"/>
          </a:p>
        </p:txBody>
      </p:sp>
    </p:spTree>
    <p:extLst>
      <p:ext uri="{BB962C8B-B14F-4D97-AF65-F5344CB8AC3E}">
        <p14:creationId xmlns:p14="http://schemas.microsoft.com/office/powerpoint/2010/main" val="165627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ichwa 1">
            <a:extLst>
              <a:ext uri="{FF2B5EF4-FFF2-40B4-BE49-F238E27FC236}">
                <a16:creationId xmlns:a16="http://schemas.microsoft.com/office/drawing/2014/main" id="{1B4835F7-F409-0BD1-A6F5-A8706582F517}"/>
              </a:ext>
            </a:extLst>
          </p:cNvPr>
          <p:cNvSpPr>
            <a:spLocks noGrp="1"/>
          </p:cNvSpPr>
          <p:nvPr>
            <p:ph type="title"/>
          </p:nvPr>
        </p:nvSpPr>
        <p:spPr/>
        <p:txBody>
          <a:bodyPr/>
          <a:lstStyle/>
          <a:p>
            <a:endParaRPr lang="en-TZ"/>
          </a:p>
        </p:txBody>
      </p:sp>
      <p:sp>
        <p:nvSpPr>
          <p:cNvPr id="3" name="Kishikilia nafasi Maudhui 2">
            <a:extLst>
              <a:ext uri="{FF2B5EF4-FFF2-40B4-BE49-F238E27FC236}">
                <a16:creationId xmlns:a16="http://schemas.microsoft.com/office/drawing/2014/main" id="{AD3F1C96-6795-7842-3DBD-F43590AF6D6E}"/>
              </a:ext>
            </a:extLst>
          </p:cNvPr>
          <p:cNvSpPr>
            <a:spLocks noGrp="1"/>
          </p:cNvSpPr>
          <p:nvPr>
            <p:ph idx="1"/>
          </p:nvPr>
        </p:nvSpPr>
        <p:spPr/>
        <p:txBody>
          <a:bodyPr/>
          <a:lstStyle/>
          <a:p>
            <a:endParaRPr lang="en-TZ" dirty="0"/>
          </a:p>
        </p:txBody>
      </p:sp>
    </p:spTree>
    <p:extLst>
      <p:ext uri="{BB962C8B-B14F-4D97-AF65-F5344CB8AC3E}">
        <p14:creationId xmlns:p14="http://schemas.microsoft.com/office/powerpoint/2010/main" val="3621158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ichwa 1">
            <a:extLst>
              <a:ext uri="{FF2B5EF4-FFF2-40B4-BE49-F238E27FC236}">
                <a16:creationId xmlns:a16="http://schemas.microsoft.com/office/drawing/2014/main" id="{4C5034E5-4F80-9496-5E93-01160E3B1EC1}"/>
              </a:ext>
            </a:extLst>
          </p:cNvPr>
          <p:cNvSpPr>
            <a:spLocks noGrp="1"/>
          </p:cNvSpPr>
          <p:nvPr>
            <p:ph type="title"/>
          </p:nvPr>
        </p:nvSpPr>
        <p:spPr/>
        <p:txBody>
          <a:bodyPr/>
          <a:lstStyle/>
          <a:p>
            <a:r>
              <a:rPr lang="en-US" dirty="0"/>
              <a:t>What is innovation roadmap</a:t>
            </a:r>
            <a:endParaRPr lang="en-TZ" dirty="0"/>
          </a:p>
        </p:txBody>
      </p:sp>
      <p:sp>
        <p:nvSpPr>
          <p:cNvPr id="3" name="Kishikilia nafasi Maudhui 2">
            <a:extLst>
              <a:ext uri="{FF2B5EF4-FFF2-40B4-BE49-F238E27FC236}">
                <a16:creationId xmlns:a16="http://schemas.microsoft.com/office/drawing/2014/main" id="{6FD596B4-9EB4-E63E-55B9-49EEE72DCAD1}"/>
              </a:ext>
            </a:extLst>
          </p:cNvPr>
          <p:cNvSpPr>
            <a:spLocks noGrp="1"/>
          </p:cNvSpPr>
          <p:nvPr>
            <p:ph idx="1"/>
          </p:nvPr>
        </p:nvSpPr>
        <p:spPr/>
        <p:txBody>
          <a:bodyPr/>
          <a:lstStyle/>
          <a:p>
            <a:r>
              <a:rPr lang="en-US" dirty="0"/>
              <a:t>Innovation roadmap. Is  the strategic plan that help the organization to outline steps needed to achieve common innovation goals. It helps organizations align their resources and strategies toward technological and innovative growth </a:t>
            </a:r>
          </a:p>
        </p:txBody>
      </p:sp>
    </p:spTree>
    <p:extLst>
      <p:ext uri="{BB962C8B-B14F-4D97-AF65-F5344CB8AC3E}">
        <p14:creationId xmlns:p14="http://schemas.microsoft.com/office/powerpoint/2010/main" val="4034169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ichwa 1">
            <a:extLst>
              <a:ext uri="{FF2B5EF4-FFF2-40B4-BE49-F238E27FC236}">
                <a16:creationId xmlns:a16="http://schemas.microsoft.com/office/drawing/2014/main" id="{E5D76C17-B9E0-22F1-B5B9-48213FDE156A}"/>
              </a:ext>
            </a:extLst>
          </p:cNvPr>
          <p:cNvSpPr>
            <a:spLocks noGrp="1"/>
          </p:cNvSpPr>
          <p:nvPr>
            <p:ph type="title"/>
          </p:nvPr>
        </p:nvSpPr>
        <p:spPr/>
        <p:txBody>
          <a:bodyPr/>
          <a:lstStyle/>
          <a:p>
            <a:r>
              <a:rPr lang="en-US" dirty="0"/>
              <a:t>Key concept of innovation road map</a:t>
            </a:r>
            <a:endParaRPr lang="en-TZ" dirty="0"/>
          </a:p>
        </p:txBody>
      </p:sp>
      <p:sp>
        <p:nvSpPr>
          <p:cNvPr id="3" name="Kishikilia nafasi Maudhui 2">
            <a:extLst>
              <a:ext uri="{FF2B5EF4-FFF2-40B4-BE49-F238E27FC236}">
                <a16:creationId xmlns:a16="http://schemas.microsoft.com/office/drawing/2014/main" id="{7B9BFB53-5806-7BE8-6948-6EDEEC77540A}"/>
              </a:ext>
            </a:extLst>
          </p:cNvPr>
          <p:cNvSpPr>
            <a:spLocks noGrp="1"/>
          </p:cNvSpPr>
          <p:nvPr>
            <p:ph idx="1"/>
          </p:nvPr>
        </p:nvSpPr>
        <p:spPr/>
        <p:txBody>
          <a:bodyPr/>
          <a:lstStyle/>
          <a:p>
            <a:r>
              <a:rPr lang="en-US" dirty="0"/>
              <a:t>2. Key componets of innovation road map</a:t>
            </a:r>
          </a:p>
          <a:p>
            <a:pPr marL="0" indent="0">
              <a:buNone/>
            </a:pPr>
            <a:r>
              <a:rPr lang="en-US" b="1" dirty="0" err="1"/>
              <a:t>i</a:t>
            </a:r>
            <a:r>
              <a:rPr lang="en-US" b="1" dirty="0"/>
              <a:t>. Vision and Goals:</a:t>
            </a:r>
            <a:endParaRPr lang="en-US" dirty="0"/>
          </a:p>
          <a:p>
            <a:pPr>
              <a:buFont typeface="Arial" panose="020B0604020202020204" pitchFamily="34" charset="0"/>
              <a:buChar char="•"/>
            </a:pPr>
            <a:r>
              <a:rPr lang="en-US" b="1" dirty="0"/>
              <a:t>Explanation:</a:t>
            </a:r>
            <a:r>
              <a:rPr lang="en-US" dirty="0"/>
              <a:t> This component articulates the overarching purpose and desired outcomes of the innovation efforts.</a:t>
            </a:r>
          </a:p>
          <a:p>
            <a:pPr>
              <a:buFont typeface="Arial" panose="020B0604020202020204" pitchFamily="34" charset="0"/>
              <a:buChar char="•"/>
            </a:pPr>
            <a:r>
              <a:rPr lang="en-US" b="1" dirty="0"/>
              <a:t>Example:</a:t>
            </a:r>
            <a:r>
              <a:rPr lang="en-US" dirty="0"/>
              <a:t> A company might set a vision to become a leader in renewable energy technologies within the next decade, with goals such as developing new solar panel technologies and reducing production costs.</a:t>
            </a:r>
          </a:p>
          <a:p>
            <a:pPr marL="0" indent="0">
              <a:buNone/>
            </a:pPr>
            <a:endParaRPr lang="en-TZ" dirty="0"/>
          </a:p>
          <a:p>
            <a:endParaRPr lang="en-TZ" dirty="0"/>
          </a:p>
        </p:txBody>
      </p:sp>
    </p:spTree>
    <p:extLst>
      <p:ext uri="{BB962C8B-B14F-4D97-AF65-F5344CB8AC3E}">
        <p14:creationId xmlns:p14="http://schemas.microsoft.com/office/powerpoint/2010/main" val="1390566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ichwa 1">
            <a:extLst>
              <a:ext uri="{FF2B5EF4-FFF2-40B4-BE49-F238E27FC236}">
                <a16:creationId xmlns:a16="http://schemas.microsoft.com/office/drawing/2014/main" id="{87CFF1D9-632A-CB85-E88B-018F6055177C}"/>
              </a:ext>
            </a:extLst>
          </p:cNvPr>
          <p:cNvSpPr>
            <a:spLocks noGrp="1"/>
          </p:cNvSpPr>
          <p:nvPr>
            <p:ph type="title"/>
          </p:nvPr>
        </p:nvSpPr>
        <p:spPr/>
        <p:txBody>
          <a:bodyPr/>
          <a:lstStyle/>
          <a:p>
            <a:r>
              <a:rPr lang="en-US" dirty="0"/>
              <a:t>Key concept of innovation road map</a:t>
            </a:r>
            <a:endParaRPr lang="en-TZ" dirty="0"/>
          </a:p>
        </p:txBody>
      </p:sp>
      <p:sp>
        <p:nvSpPr>
          <p:cNvPr id="3" name="Kishikilia nafasi Maudhui 2">
            <a:extLst>
              <a:ext uri="{FF2B5EF4-FFF2-40B4-BE49-F238E27FC236}">
                <a16:creationId xmlns:a16="http://schemas.microsoft.com/office/drawing/2014/main" id="{34BF65C1-B1F4-F5A6-2F64-E4574E0FCBE0}"/>
              </a:ext>
            </a:extLst>
          </p:cNvPr>
          <p:cNvSpPr>
            <a:spLocks noGrp="1"/>
          </p:cNvSpPr>
          <p:nvPr>
            <p:ph idx="1"/>
          </p:nvPr>
        </p:nvSpPr>
        <p:spPr/>
        <p:txBody>
          <a:bodyPr/>
          <a:lstStyle/>
          <a:p>
            <a:pPr marL="0" indent="0">
              <a:buNone/>
            </a:pPr>
            <a:r>
              <a:rPr lang="en-US" b="1" dirty="0"/>
              <a:t>ii. Market and Competitive Analysis:</a:t>
            </a:r>
            <a:endParaRPr lang="en-US" dirty="0"/>
          </a:p>
          <a:p>
            <a:pPr>
              <a:buFont typeface="Arial" panose="020B0604020202020204" pitchFamily="34" charset="0"/>
              <a:buChar char="•"/>
            </a:pPr>
            <a:r>
              <a:rPr lang="en-US" b="1" dirty="0"/>
              <a:t>Explanation:</a:t>
            </a:r>
            <a:r>
              <a:rPr lang="en-US" dirty="0"/>
              <a:t> This involves studying current market trends, customer needs, and competitive landscapes. Understanding these factors helps identify opportunities for innovation and potential threats from competitors</a:t>
            </a:r>
          </a:p>
          <a:p>
            <a:pPr>
              <a:buFont typeface="Arial" panose="020B0604020202020204" pitchFamily="34" charset="0"/>
              <a:buChar char="•"/>
            </a:pPr>
            <a:r>
              <a:rPr lang="en-US" b="1" dirty="0"/>
              <a:t>Example:</a:t>
            </a:r>
            <a:r>
              <a:rPr lang="en-US" dirty="0"/>
              <a:t> A tech company might analyze emerging trends in artificial intelligence and identify a growing demand for AI-powered healthcare solutions.</a:t>
            </a:r>
          </a:p>
          <a:p>
            <a:endParaRPr lang="en-TZ" dirty="0"/>
          </a:p>
        </p:txBody>
      </p:sp>
    </p:spTree>
    <p:extLst>
      <p:ext uri="{BB962C8B-B14F-4D97-AF65-F5344CB8AC3E}">
        <p14:creationId xmlns:p14="http://schemas.microsoft.com/office/powerpoint/2010/main" val="332625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ichwa 1">
            <a:extLst>
              <a:ext uri="{FF2B5EF4-FFF2-40B4-BE49-F238E27FC236}">
                <a16:creationId xmlns:a16="http://schemas.microsoft.com/office/drawing/2014/main" id="{D9DEF5F4-D56E-6253-74A0-711FE6D59524}"/>
              </a:ext>
            </a:extLst>
          </p:cNvPr>
          <p:cNvSpPr>
            <a:spLocks noGrp="1"/>
          </p:cNvSpPr>
          <p:nvPr>
            <p:ph type="title"/>
          </p:nvPr>
        </p:nvSpPr>
        <p:spPr/>
        <p:txBody>
          <a:bodyPr/>
          <a:lstStyle/>
          <a:p>
            <a:r>
              <a:rPr lang="en-US" dirty="0"/>
              <a:t>Key concept of innovation road map</a:t>
            </a:r>
            <a:endParaRPr lang="en-TZ" dirty="0"/>
          </a:p>
        </p:txBody>
      </p:sp>
      <p:sp>
        <p:nvSpPr>
          <p:cNvPr id="3" name="Kishikilia nafasi Maudhui 2">
            <a:extLst>
              <a:ext uri="{FF2B5EF4-FFF2-40B4-BE49-F238E27FC236}">
                <a16:creationId xmlns:a16="http://schemas.microsoft.com/office/drawing/2014/main" id="{2B4EEA16-52FC-8C5A-CAF6-415A47D5C9DF}"/>
              </a:ext>
            </a:extLst>
          </p:cNvPr>
          <p:cNvSpPr>
            <a:spLocks noGrp="1"/>
          </p:cNvSpPr>
          <p:nvPr>
            <p:ph idx="1"/>
          </p:nvPr>
        </p:nvSpPr>
        <p:spPr/>
        <p:txBody>
          <a:bodyPr/>
          <a:lstStyle/>
          <a:p>
            <a:pPr marL="0" indent="0">
              <a:buNone/>
            </a:pPr>
            <a:r>
              <a:rPr lang="en-US" b="1" dirty="0"/>
              <a:t>iii. Technological Opportunities:</a:t>
            </a:r>
            <a:endParaRPr lang="en-US" dirty="0"/>
          </a:p>
          <a:p>
            <a:pPr>
              <a:buFont typeface="Arial" panose="020B0604020202020204" pitchFamily="34" charset="0"/>
              <a:buChar char="•"/>
            </a:pPr>
            <a:r>
              <a:rPr lang="en-US" b="1" dirty="0"/>
              <a:t>Explanation:</a:t>
            </a:r>
            <a:r>
              <a:rPr lang="en-US" dirty="0"/>
              <a:t> This component focuses on identifying and evaluating technological advancements that can be leveraged to drive innovation</a:t>
            </a:r>
          </a:p>
          <a:p>
            <a:pPr>
              <a:buFont typeface="Arial" panose="020B0604020202020204" pitchFamily="34" charset="0"/>
              <a:buChar char="•"/>
            </a:pPr>
            <a:r>
              <a:rPr lang="en-US" b="1" dirty="0"/>
              <a:t>Example:</a:t>
            </a:r>
            <a:r>
              <a:rPr lang="en-US" dirty="0"/>
              <a:t> A company in the automotive industry might explore the use of electric vehicle technology and autonomous driving systems to innovate their product lineup.</a:t>
            </a:r>
          </a:p>
          <a:p>
            <a:endParaRPr lang="en-TZ" dirty="0"/>
          </a:p>
        </p:txBody>
      </p:sp>
    </p:spTree>
    <p:extLst>
      <p:ext uri="{BB962C8B-B14F-4D97-AF65-F5344CB8AC3E}">
        <p14:creationId xmlns:p14="http://schemas.microsoft.com/office/powerpoint/2010/main" val="414586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ichwa 1">
            <a:extLst>
              <a:ext uri="{FF2B5EF4-FFF2-40B4-BE49-F238E27FC236}">
                <a16:creationId xmlns:a16="http://schemas.microsoft.com/office/drawing/2014/main" id="{BC2F8FD0-8845-CFF2-457F-30C3EE3A2467}"/>
              </a:ext>
            </a:extLst>
          </p:cNvPr>
          <p:cNvSpPr>
            <a:spLocks noGrp="1"/>
          </p:cNvSpPr>
          <p:nvPr>
            <p:ph type="title"/>
          </p:nvPr>
        </p:nvSpPr>
        <p:spPr/>
        <p:txBody>
          <a:bodyPr/>
          <a:lstStyle/>
          <a:p>
            <a:r>
              <a:rPr lang="en-US" dirty="0"/>
              <a:t>Key concept of innovation road map</a:t>
            </a:r>
            <a:endParaRPr lang="en-TZ" dirty="0"/>
          </a:p>
        </p:txBody>
      </p:sp>
      <p:sp>
        <p:nvSpPr>
          <p:cNvPr id="3" name="Kishikilia nafasi Maudhui 2">
            <a:extLst>
              <a:ext uri="{FF2B5EF4-FFF2-40B4-BE49-F238E27FC236}">
                <a16:creationId xmlns:a16="http://schemas.microsoft.com/office/drawing/2014/main" id="{167067A1-F540-478C-66AC-8F4CF9C20C2B}"/>
              </a:ext>
            </a:extLst>
          </p:cNvPr>
          <p:cNvSpPr>
            <a:spLocks noGrp="1"/>
          </p:cNvSpPr>
          <p:nvPr>
            <p:ph idx="1"/>
          </p:nvPr>
        </p:nvSpPr>
        <p:spPr/>
        <p:txBody>
          <a:bodyPr/>
          <a:lstStyle/>
          <a:p>
            <a:pPr marL="0" indent="0">
              <a:buNone/>
            </a:pPr>
            <a:r>
              <a:rPr lang="en-US" b="1" dirty="0"/>
              <a:t>iv. Resource Allocation:</a:t>
            </a:r>
            <a:endParaRPr lang="en-US" dirty="0"/>
          </a:p>
          <a:p>
            <a:pPr>
              <a:buFont typeface="Arial" panose="020B0604020202020204" pitchFamily="34" charset="0"/>
              <a:buChar char="•"/>
            </a:pPr>
            <a:r>
              <a:rPr lang="en-US" b="1" dirty="0"/>
              <a:t>Explanation:</a:t>
            </a:r>
            <a:r>
              <a:rPr lang="en-US" dirty="0"/>
              <a:t> Planning and allocating the necessary resources—such as budget, talent, and time—is crucial for supporting innovation projects</a:t>
            </a:r>
          </a:p>
          <a:p>
            <a:r>
              <a:rPr lang="en-US" b="1" dirty="0"/>
              <a:t>Example:</a:t>
            </a:r>
            <a:r>
              <a:rPr lang="en-US" dirty="0"/>
              <a:t> An organization might allocate $5 million annually for research and development and assemble a team of experts in relevant fields to work on innovative project</a:t>
            </a:r>
            <a:endParaRPr lang="en-TZ" dirty="0"/>
          </a:p>
        </p:txBody>
      </p:sp>
    </p:spTree>
    <p:extLst>
      <p:ext uri="{BB962C8B-B14F-4D97-AF65-F5344CB8AC3E}">
        <p14:creationId xmlns:p14="http://schemas.microsoft.com/office/powerpoint/2010/main" val="4224540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ichwa 1">
            <a:extLst>
              <a:ext uri="{FF2B5EF4-FFF2-40B4-BE49-F238E27FC236}">
                <a16:creationId xmlns:a16="http://schemas.microsoft.com/office/drawing/2014/main" id="{207328B8-93BD-7D5B-C6FF-C17CB29C6219}"/>
              </a:ext>
            </a:extLst>
          </p:cNvPr>
          <p:cNvSpPr>
            <a:spLocks noGrp="1"/>
          </p:cNvSpPr>
          <p:nvPr>
            <p:ph type="title"/>
          </p:nvPr>
        </p:nvSpPr>
        <p:spPr/>
        <p:txBody>
          <a:bodyPr/>
          <a:lstStyle/>
          <a:p>
            <a:r>
              <a:rPr lang="en-US" dirty="0"/>
              <a:t>Key concept of innovation roadmap</a:t>
            </a:r>
            <a:endParaRPr lang="en-TZ" dirty="0"/>
          </a:p>
        </p:txBody>
      </p:sp>
      <p:sp>
        <p:nvSpPr>
          <p:cNvPr id="3" name="Kishikilia nafasi Maudhui 2">
            <a:extLst>
              <a:ext uri="{FF2B5EF4-FFF2-40B4-BE49-F238E27FC236}">
                <a16:creationId xmlns:a16="http://schemas.microsoft.com/office/drawing/2014/main" id="{8F7CC237-B36F-75D1-876A-935592AFB737}"/>
              </a:ext>
            </a:extLst>
          </p:cNvPr>
          <p:cNvSpPr>
            <a:spLocks noGrp="1"/>
          </p:cNvSpPr>
          <p:nvPr>
            <p:ph idx="1"/>
          </p:nvPr>
        </p:nvSpPr>
        <p:spPr/>
        <p:txBody>
          <a:bodyPr/>
          <a:lstStyle/>
          <a:p>
            <a:pPr marL="0" indent="0">
              <a:buNone/>
            </a:pPr>
            <a:r>
              <a:rPr lang="en-US" b="1" dirty="0"/>
              <a:t>v. Risk Management:</a:t>
            </a:r>
            <a:endParaRPr lang="en-US" dirty="0"/>
          </a:p>
          <a:p>
            <a:pPr>
              <a:buFont typeface="Arial" panose="020B0604020202020204" pitchFamily="34" charset="0"/>
              <a:buChar char="•"/>
            </a:pPr>
            <a:r>
              <a:rPr lang="en-US" b="1" dirty="0"/>
              <a:t>Explanation:</a:t>
            </a:r>
            <a:r>
              <a:rPr lang="en-US" dirty="0"/>
              <a:t> Anticipating potential risks and developing strategies to mitigate them is essential for the success of innovation projects</a:t>
            </a:r>
          </a:p>
          <a:p>
            <a:r>
              <a:rPr lang="en-US" b="1" dirty="0"/>
              <a:t>Example:</a:t>
            </a:r>
            <a:r>
              <a:rPr lang="en-US" dirty="0"/>
              <a:t> A tech startup might identify risks such as regulatory challenges and data privacy concerns and develop contingency plans to navigate these issues.</a:t>
            </a:r>
            <a:endParaRPr lang="en-TZ" dirty="0"/>
          </a:p>
        </p:txBody>
      </p:sp>
    </p:spTree>
    <p:extLst>
      <p:ext uri="{BB962C8B-B14F-4D97-AF65-F5344CB8AC3E}">
        <p14:creationId xmlns:p14="http://schemas.microsoft.com/office/powerpoint/2010/main" val="3780763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ichwa 1">
            <a:extLst>
              <a:ext uri="{FF2B5EF4-FFF2-40B4-BE49-F238E27FC236}">
                <a16:creationId xmlns:a16="http://schemas.microsoft.com/office/drawing/2014/main" id="{2AA39757-5024-C1FC-2773-6821429D0BC7}"/>
              </a:ext>
            </a:extLst>
          </p:cNvPr>
          <p:cNvSpPr>
            <a:spLocks noGrp="1"/>
          </p:cNvSpPr>
          <p:nvPr>
            <p:ph type="title"/>
          </p:nvPr>
        </p:nvSpPr>
        <p:spPr/>
        <p:txBody>
          <a:bodyPr/>
          <a:lstStyle/>
          <a:p>
            <a:r>
              <a:rPr lang="en-US" dirty="0"/>
              <a:t>Levels of innovation road map</a:t>
            </a:r>
            <a:endParaRPr lang="en-TZ" dirty="0"/>
          </a:p>
        </p:txBody>
      </p:sp>
      <p:sp>
        <p:nvSpPr>
          <p:cNvPr id="3" name="Kishikilia nafasi Maudhui 2">
            <a:extLst>
              <a:ext uri="{FF2B5EF4-FFF2-40B4-BE49-F238E27FC236}">
                <a16:creationId xmlns:a16="http://schemas.microsoft.com/office/drawing/2014/main" id="{29473ADE-F2D0-3843-13A4-0191B3304F9A}"/>
              </a:ext>
            </a:extLst>
          </p:cNvPr>
          <p:cNvSpPr>
            <a:spLocks noGrp="1"/>
          </p:cNvSpPr>
          <p:nvPr>
            <p:ph idx="1"/>
          </p:nvPr>
        </p:nvSpPr>
        <p:spPr/>
        <p:txBody>
          <a:bodyPr/>
          <a:lstStyle/>
          <a:p>
            <a:r>
              <a:rPr lang="en-US" b="1" dirty="0"/>
              <a:t>Strategic Level:</a:t>
            </a:r>
            <a:endParaRPr lang="en-US" dirty="0"/>
          </a:p>
          <a:p>
            <a:pPr>
              <a:buFont typeface="Arial" panose="020B0604020202020204" pitchFamily="34" charset="0"/>
              <a:buChar char="•"/>
            </a:pPr>
            <a:r>
              <a:rPr lang="en-US" b="1" dirty="0"/>
              <a:t>Explanation:</a:t>
            </a:r>
            <a:r>
              <a:rPr lang="en-US" dirty="0"/>
              <a:t> This level focuses on the long-term vision and overarching goals of the organization. It sets the direction for innovation and aligns it with the company's overall strategy.</a:t>
            </a:r>
          </a:p>
          <a:p>
            <a:pPr>
              <a:buFont typeface="Arial" panose="020B0604020202020204" pitchFamily="34" charset="0"/>
              <a:buChar char="•"/>
            </a:pPr>
            <a:r>
              <a:rPr lang="en-US" b="1" dirty="0"/>
              <a:t>Example:</a:t>
            </a:r>
            <a:r>
              <a:rPr lang="en-US" dirty="0"/>
              <a:t> A company might aim to become a leader in renewable energy solutions over the next decade.</a:t>
            </a:r>
          </a:p>
          <a:p>
            <a:endParaRPr lang="en-TZ" dirty="0"/>
          </a:p>
        </p:txBody>
      </p:sp>
    </p:spTree>
    <p:extLst>
      <p:ext uri="{BB962C8B-B14F-4D97-AF65-F5344CB8AC3E}">
        <p14:creationId xmlns:p14="http://schemas.microsoft.com/office/powerpoint/2010/main" val="2703272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ichwa 1">
            <a:extLst>
              <a:ext uri="{FF2B5EF4-FFF2-40B4-BE49-F238E27FC236}">
                <a16:creationId xmlns:a16="http://schemas.microsoft.com/office/drawing/2014/main" id="{8E014E2C-DC4C-096B-41F1-722803912806}"/>
              </a:ext>
            </a:extLst>
          </p:cNvPr>
          <p:cNvSpPr>
            <a:spLocks noGrp="1"/>
          </p:cNvSpPr>
          <p:nvPr>
            <p:ph type="title"/>
          </p:nvPr>
        </p:nvSpPr>
        <p:spPr/>
        <p:txBody>
          <a:bodyPr/>
          <a:lstStyle/>
          <a:p>
            <a:r>
              <a:rPr lang="en-US" dirty="0"/>
              <a:t>Level of innovation roadmap</a:t>
            </a:r>
            <a:endParaRPr lang="en-TZ" dirty="0"/>
          </a:p>
        </p:txBody>
      </p:sp>
      <p:sp>
        <p:nvSpPr>
          <p:cNvPr id="3" name="Kishikilia nafasi Maudhui 2">
            <a:extLst>
              <a:ext uri="{FF2B5EF4-FFF2-40B4-BE49-F238E27FC236}">
                <a16:creationId xmlns:a16="http://schemas.microsoft.com/office/drawing/2014/main" id="{EFAFFF6D-997A-8886-C3BF-9698C70CFA4A}"/>
              </a:ext>
            </a:extLst>
          </p:cNvPr>
          <p:cNvSpPr>
            <a:spLocks noGrp="1"/>
          </p:cNvSpPr>
          <p:nvPr>
            <p:ph idx="1"/>
          </p:nvPr>
        </p:nvSpPr>
        <p:spPr/>
        <p:txBody>
          <a:bodyPr/>
          <a:lstStyle/>
          <a:p>
            <a:r>
              <a:rPr lang="en-US" b="1" dirty="0"/>
              <a:t>Tactical Level:</a:t>
            </a:r>
            <a:endParaRPr lang="en-US" dirty="0"/>
          </a:p>
          <a:p>
            <a:pPr>
              <a:buFont typeface="Arial" panose="020B0604020202020204" pitchFamily="34" charset="0"/>
              <a:buChar char="•"/>
            </a:pPr>
            <a:r>
              <a:rPr lang="en-US" b="1" dirty="0"/>
              <a:t>Explanation:</a:t>
            </a:r>
            <a:r>
              <a:rPr lang="en-US" dirty="0"/>
              <a:t> This level involves mid-term objectives and specific projects or initiatives that contribute to the strategic goals. It bridges the gap between the long-term vision and day-to-day activities.</a:t>
            </a:r>
          </a:p>
          <a:p>
            <a:pPr>
              <a:buFont typeface="Arial" panose="020B0604020202020204" pitchFamily="34" charset="0"/>
              <a:buChar char="•"/>
            </a:pPr>
            <a:r>
              <a:rPr lang="en-US" b="1" dirty="0"/>
              <a:t>Example:</a:t>
            </a:r>
            <a:r>
              <a:rPr lang="en-US" dirty="0"/>
              <a:t> An organization might plan to develop and launch a new solar panel technology within the next three years.</a:t>
            </a:r>
          </a:p>
          <a:p>
            <a:endParaRPr lang="en-TZ" dirty="0"/>
          </a:p>
        </p:txBody>
      </p:sp>
    </p:spTree>
    <p:extLst>
      <p:ext uri="{BB962C8B-B14F-4D97-AF65-F5344CB8AC3E}">
        <p14:creationId xmlns:p14="http://schemas.microsoft.com/office/powerpoint/2010/main" val="3419422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751</Words>
  <Application>Microsoft Office PowerPoint</Application>
  <PresentationFormat>Skrini pana</PresentationFormat>
  <Paragraphs>51</Paragraphs>
  <Slides>14</Slides>
  <Notes>0</Notes>
  <HiddenSlides>0</HiddenSlides>
  <MMClips>0</MMClips>
  <ScaleCrop>false</ScaleCrop>
  <HeadingPairs>
    <vt:vector size="6" baseType="variant">
      <vt:variant>
        <vt:lpstr>Fonti Zilizotumika</vt:lpstr>
      </vt:variant>
      <vt:variant>
        <vt:i4>3</vt:i4>
      </vt:variant>
      <vt:variant>
        <vt:lpstr>Maandhari</vt:lpstr>
      </vt:variant>
      <vt:variant>
        <vt:i4>1</vt:i4>
      </vt:variant>
      <vt:variant>
        <vt:lpstr>Vichwa vya Slaidi</vt:lpstr>
      </vt:variant>
      <vt:variant>
        <vt:i4>14</vt:i4>
      </vt:variant>
    </vt:vector>
  </HeadingPairs>
  <TitlesOfParts>
    <vt:vector size="18" baseType="lpstr">
      <vt:lpstr>Arial</vt:lpstr>
      <vt:lpstr>Calibri</vt:lpstr>
      <vt:lpstr>Calibri Light</vt:lpstr>
      <vt:lpstr>Office Theme</vt:lpstr>
      <vt:lpstr>in</vt:lpstr>
      <vt:lpstr>What is innovation roadmap</vt:lpstr>
      <vt:lpstr>Key concept of innovation road map</vt:lpstr>
      <vt:lpstr>Key concept of innovation road map</vt:lpstr>
      <vt:lpstr>Key concept of innovation road map</vt:lpstr>
      <vt:lpstr>Key concept of innovation road map</vt:lpstr>
      <vt:lpstr>Key concept of innovation roadmap</vt:lpstr>
      <vt:lpstr>Levels of innovation road map</vt:lpstr>
      <vt:lpstr>Level of innovation roadmap</vt:lpstr>
      <vt:lpstr>Level of innovation road map</vt:lpstr>
      <vt:lpstr>Steps for developing innovation road map</vt:lpstr>
      <vt:lpstr>Steps for developing innovation road map</vt:lpstr>
      <vt:lpstr>Benefit of innovation road map</vt:lpstr>
      <vt:lpstr>Maonyesho ya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Jacob Mwansambe</dc:creator>
  <cp:lastModifiedBy>Jacob Mwansambe</cp:lastModifiedBy>
  <cp:revision>22</cp:revision>
  <dcterms:created xsi:type="dcterms:W3CDTF">2025-01-02T13:24:31Z</dcterms:created>
  <dcterms:modified xsi:type="dcterms:W3CDTF">2025-01-02T14:14:02Z</dcterms:modified>
</cp:coreProperties>
</file>