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0"/>
  </p:notesMasterIdLst>
  <p:handoutMasterIdLst>
    <p:handoutMasterId r:id="rId21"/>
  </p:handoutMasterIdLst>
  <p:sldIdLst>
    <p:sldId id="256" r:id="rId3"/>
    <p:sldId id="270" r:id="rId4"/>
    <p:sldId id="263" r:id="rId5"/>
    <p:sldId id="278" r:id="rId6"/>
    <p:sldId id="277" r:id="rId7"/>
    <p:sldId id="266" r:id="rId8"/>
    <p:sldId id="279" r:id="rId9"/>
    <p:sldId id="275" r:id="rId10"/>
    <p:sldId id="260" r:id="rId11"/>
    <p:sldId id="267" r:id="rId12"/>
    <p:sldId id="281" r:id="rId13"/>
    <p:sldId id="280" r:id="rId14"/>
    <p:sldId id="274" r:id="rId15"/>
    <p:sldId id="273" r:id="rId16"/>
    <p:sldId id="271" r:id="rId17"/>
    <p:sldId id="282" r:id="rId18"/>
    <p:sldId id="261" r:id="rId19"/>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4"/>
  </p:normalViewPr>
  <p:slideViewPr>
    <p:cSldViewPr snapToGrid="0">
      <p:cViewPr varScale="1">
        <p:scale>
          <a:sx n="98" d="100"/>
          <a:sy n="98" d="100"/>
        </p:scale>
        <p:origin x="1686" y="66"/>
      </p:cViewPr>
      <p:guideLst>
        <p:guide orient="horz" pos="2160"/>
        <p:guide pos="2880"/>
      </p:guideLst>
    </p:cSldViewPr>
  </p:slideViewPr>
  <p:notesTextViewPr>
    <p:cViewPr>
      <p:scale>
        <a:sx n="1" d="1"/>
        <a:sy n="1" d="1"/>
      </p:scale>
      <p:origin x="0" y="0"/>
    </p:cViewPr>
  </p:notesTextViewPr>
  <p:notesViewPr>
    <p:cSldViewPr snapToGrid="0">
      <p:cViewPr varScale="1">
        <p:scale>
          <a:sx n="48" d="100"/>
          <a:sy n="48" d="100"/>
        </p:scale>
        <p:origin x="-29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18FF8BB6-0BFB-4A11-A54D-A754AFE1A43D}" type="datetimeFigureOut">
              <a:rPr lang="en-IN" smtClean="0"/>
              <a:t>19-03-2025</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466198A6-8D7A-4FFE-A56D-1AA476DD72F2}" type="slidenum">
              <a:rPr lang="en-IN" smtClean="0"/>
              <a:t>‹#›</a:t>
            </a:fld>
            <a:endParaRPr lang="en-IN"/>
          </a:p>
        </p:txBody>
      </p:sp>
    </p:spTree>
    <p:extLst>
      <p:ext uri="{BB962C8B-B14F-4D97-AF65-F5344CB8AC3E}">
        <p14:creationId xmlns:p14="http://schemas.microsoft.com/office/powerpoint/2010/main" val="258374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488954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6</a:t>
            </a:fld>
            <a:endParaRPr sz="1400" b="0" i="0" u="none" strike="noStrike" cap="none">
              <a:solidFill>
                <a:srgbClr val="000000"/>
              </a:solidFill>
              <a:latin typeface="Arial"/>
              <a:ea typeface="Arial"/>
              <a:cs typeface="Arial"/>
              <a:sym typeface="Arial"/>
            </a:endParaRPr>
          </a:p>
        </p:txBody>
      </p:sp>
      <p:sp>
        <p:nvSpPr>
          <p:cNvPr id="308" name="Google Shape;30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9" name="Google Shape;309;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9</a:t>
            </a:fld>
            <a:endParaRPr sz="1400" b="0" i="0" u="none" strike="noStrike" cap="none">
              <a:solidFill>
                <a:srgbClr val="000000"/>
              </a:solidFill>
              <a:latin typeface="Arial"/>
              <a:ea typeface="Arial"/>
              <a:cs typeface="Arial"/>
              <a:sym typeface="Arial"/>
            </a:endParaRPr>
          </a:p>
        </p:txBody>
      </p:sp>
      <p:sp>
        <p:nvSpPr>
          <p:cNvPr id="316" name="Google Shape;316;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7" name="Google Shape;317;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17</a:t>
            </a:fld>
            <a:endParaRPr/>
          </a:p>
        </p:txBody>
      </p:sp>
      <p:sp>
        <p:nvSpPr>
          <p:cNvPr id="295" name="Google Shape;295;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6" name="Google Shape;296;p1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2" name="Google Shape;112;p14"/>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4" name="Google Shape;114;p14"/>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1" name="Google Shape;121;p15"/>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2" name="Google Shape;122;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409"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764"/>
              <a:buNone/>
              <a:defRPr sz="2205">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28" name="Google Shape;128;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rot="5400000">
            <a:off x="4234694" y="3026822"/>
            <a:ext cx="5788800" cy="107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5"/>
          <p:cNvSpPr txBox="1">
            <a:spLocks noGrp="1"/>
          </p:cNvSpPr>
          <p:nvPr>
            <p:ph type="body" idx="1"/>
          </p:nvPr>
        </p:nvSpPr>
        <p:spPr>
          <a:xfrm rot="5400000">
            <a:off x="641146" y="702722"/>
            <a:ext cx="5788800" cy="5727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8" name="Google Shape;58;p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chemeClr val="accent1"/>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1" name="Google Shape;71;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7" name="Google Shape;77;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83" name="Google Shape;83;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646"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800" cy="4239300"/>
          </a:xfrm>
          <a:prstGeom prst="rect">
            <a:avLst/>
          </a:prstGeom>
          <a:noFill/>
          <a:ln>
            <a:noFill/>
          </a:ln>
        </p:spPr>
      </p:sp>
      <p:sp>
        <p:nvSpPr>
          <p:cNvPr id="89" name="Google Shape;89;p10"/>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058"/>
              <a:buNone/>
              <a:defRPr sz="1323"/>
            </a:lvl1pPr>
            <a:lvl2pPr marL="914400" lvl="1" indent="-228600" algn="l" rtl="0">
              <a:spcBef>
                <a:spcPts val="1100"/>
              </a:spcBef>
              <a:spcAft>
                <a:spcPts val="0"/>
              </a:spcAft>
              <a:buSzPts val="1058"/>
              <a:buNone/>
              <a:defRPr sz="1323"/>
            </a:lvl2pPr>
            <a:lvl3pPr marL="1371600" lvl="2" indent="-228600" algn="l" rtl="0">
              <a:spcBef>
                <a:spcPts val="1100"/>
              </a:spcBef>
              <a:spcAft>
                <a:spcPts val="0"/>
              </a:spcAft>
              <a:buSzPts val="882"/>
              <a:buNone/>
              <a:defRPr sz="1102"/>
            </a:lvl3pPr>
            <a:lvl4pPr marL="1828800" lvl="3" indent="-228600" algn="l" rtl="0">
              <a:spcBef>
                <a:spcPts val="1100"/>
              </a:spcBef>
              <a:spcAft>
                <a:spcPts val="0"/>
              </a:spcAft>
              <a:buSzPts val="794"/>
              <a:buNone/>
              <a:defRPr sz="992"/>
            </a:lvl4pPr>
            <a:lvl5pPr marL="2286000" lvl="4" indent="-228600" algn="l" rtl="0">
              <a:spcBef>
                <a:spcPts val="1100"/>
              </a:spcBef>
              <a:spcAft>
                <a:spcPts val="0"/>
              </a:spcAft>
              <a:buSzPts val="794"/>
              <a:buNone/>
              <a:defRPr sz="992"/>
            </a:lvl5pPr>
            <a:lvl6pPr marL="2743200" lvl="5" indent="-228600" algn="l" rtl="0">
              <a:spcBef>
                <a:spcPts val="1102"/>
              </a:spcBef>
              <a:spcAft>
                <a:spcPts val="0"/>
              </a:spcAft>
              <a:buSzPts val="794"/>
              <a:buNone/>
              <a:defRPr sz="992"/>
            </a:lvl6pPr>
            <a:lvl7pPr marL="3200400" lvl="6" indent="-228600" algn="l" rtl="0">
              <a:spcBef>
                <a:spcPts val="1102"/>
              </a:spcBef>
              <a:spcAft>
                <a:spcPts val="0"/>
              </a:spcAft>
              <a:buSzPts val="794"/>
              <a:buNone/>
              <a:defRPr sz="992"/>
            </a:lvl7pPr>
            <a:lvl8pPr marL="3657600" lvl="7" indent="-228600" algn="l" rtl="0">
              <a:spcBef>
                <a:spcPts val="1102"/>
              </a:spcBef>
              <a:spcAft>
                <a:spcPts val="0"/>
              </a:spcAft>
              <a:buSzPts val="794"/>
              <a:buNone/>
              <a:defRPr sz="992"/>
            </a:lvl8pPr>
            <a:lvl9pPr marL="4114800" lvl="8" indent="-228600" algn="l" rtl="0">
              <a:spcBef>
                <a:spcPts val="1102"/>
              </a:spcBef>
              <a:spcAft>
                <a:spcPts val="0"/>
              </a:spcAft>
              <a:buSzPts val="794"/>
              <a:buNone/>
              <a:defRPr sz="992"/>
            </a:lvl9pPr>
          </a:lstStyle>
          <a:p>
            <a:endParaRPr/>
          </a:p>
        </p:txBody>
      </p:sp>
      <p:sp>
        <p:nvSpPr>
          <p:cNvPr id="90" name="Google Shape;90;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205"/>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234"/>
              <a:buNone/>
              <a:defRPr sz="1543"/>
            </a:lvl1pPr>
            <a:lvl2pPr marL="914400" lvl="1" indent="-228600" algn="l" rtl="0">
              <a:spcBef>
                <a:spcPts val="1100"/>
              </a:spcBef>
              <a:spcAft>
                <a:spcPts val="0"/>
              </a:spcAft>
              <a:buSzPts val="926"/>
              <a:buNone/>
              <a:defRPr sz="1157"/>
            </a:lvl2pPr>
            <a:lvl3pPr marL="1371600" lvl="2" indent="-228600" algn="l" rtl="0">
              <a:spcBef>
                <a:spcPts val="1100"/>
              </a:spcBef>
              <a:spcAft>
                <a:spcPts val="0"/>
              </a:spcAft>
              <a:buSzPts val="794"/>
              <a:buNone/>
              <a:defRPr sz="992"/>
            </a:lvl3pPr>
            <a:lvl4pPr marL="1828800" lvl="3" indent="-228600" algn="l" rtl="0">
              <a:spcBef>
                <a:spcPts val="1100"/>
              </a:spcBef>
              <a:spcAft>
                <a:spcPts val="0"/>
              </a:spcAft>
              <a:buSzPts val="662"/>
              <a:buNone/>
              <a:defRPr sz="827"/>
            </a:lvl4pPr>
            <a:lvl5pPr marL="2286000" lvl="4" indent="-228600" algn="l" rtl="0">
              <a:spcBef>
                <a:spcPts val="1100"/>
              </a:spcBef>
              <a:spcAft>
                <a:spcPts val="0"/>
              </a:spcAft>
              <a:buSzPts val="662"/>
              <a:buNone/>
              <a:defRPr sz="827"/>
            </a:lvl5pPr>
            <a:lvl6pPr marL="2743200" lvl="5" indent="-228600" algn="l" rtl="0">
              <a:spcBef>
                <a:spcPts val="1102"/>
              </a:spcBef>
              <a:spcAft>
                <a:spcPts val="0"/>
              </a:spcAft>
              <a:buSzPts val="662"/>
              <a:buNone/>
              <a:defRPr sz="827"/>
            </a:lvl6pPr>
            <a:lvl7pPr marL="3200400" lvl="6" indent="-228600" algn="l" rtl="0">
              <a:spcBef>
                <a:spcPts val="1102"/>
              </a:spcBef>
              <a:spcAft>
                <a:spcPts val="0"/>
              </a:spcAft>
              <a:buSzPts val="662"/>
              <a:buNone/>
              <a:defRPr sz="827"/>
            </a:lvl7pPr>
            <a:lvl8pPr marL="3657600" lvl="7" indent="-228600" algn="l" rtl="0">
              <a:spcBef>
                <a:spcPts val="1102"/>
              </a:spcBef>
              <a:spcAft>
                <a:spcPts val="0"/>
              </a:spcAft>
              <a:buSzPts val="662"/>
              <a:buNone/>
              <a:defRPr sz="827"/>
            </a:lvl8pPr>
            <a:lvl9pPr marL="4114800" lvl="8" indent="-228600" algn="l" rtl="0">
              <a:spcBef>
                <a:spcPts val="1102"/>
              </a:spcBef>
              <a:spcAft>
                <a:spcPts val="0"/>
              </a:spcAft>
              <a:buSzPts val="662"/>
              <a:buNone/>
              <a:defRPr sz="827"/>
            </a:lvl9pPr>
          </a:lstStyle>
          <a:p>
            <a:endParaRPr/>
          </a:p>
        </p:txBody>
      </p:sp>
      <p:sp>
        <p:nvSpPr>
          <p:cNvPr id="97" name="Google Shape;97;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08886" cy="7579449"/>
            <a:chOff x="-8467" y="-8468"/>
            <a:chExt cx="9169889" cy="6875407"/>
          </a:xfrm>
        </p:grpSpPr>
        <p:sp>
          <p:nvSpPr>
            <p:cNvPr id="11" name="Google Shape;11;p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 name="Google Shape;13;p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4" name="Google Shape;14;p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08886" cy="7579449"/>
            <a:chOff x="-8467" y="-8468"/>
            <a:chExt cx="9169889" cy="6875407"/>
          </a:xfrm>
        </p:grpSpPr>
        <p:sp>
          <p:nvSpPr>
            <p:cNvPr id="34" name="Google Shape;34;p3"/>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3"/>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36" name="Google Shape;36;p3"/>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37" name="Google Shape;37;p3"/>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3"/>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3"/>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3"/>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3"/>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3"/>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3"/>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3"/>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UMRUOXfz8PkZzffbKYi9Yr-C4Cu1t1VW/view?usp=drive_link" TargetMode="External"/><Relationship Id="rId2" Type="http://schemas.openxmlformats.org/officeDocument/2006/relationships/hyperlink" Target="https://drive.google.com/file/d/1EuF_fT43h20ok2wMkFB2FGsgQVVcTEh_/view?usp=drive_link" TargetMode="External"/><Relationship Id="rId1" Type="http://schemas.openxmlformats.org/officeDocument/2006/relationships/slideLayout" Target="../slideLayouts/slideLayout10.xml"/><Relationship Id="rId6" Type="http://schemas.openxmlformats.org/officeDocument/2006/relationships/hyperlink" Target="https://drive.google.com/file/d/18xmyvHehW6b_d8mVt40h4dmvlYbKZT14/view?usp=drive_link" TargetMode="External"/><Relationship Id="rId5" Type="http://schemas.openxmlformats.org/officeDocument/2006/relationships/hyperlink" Target="https://drive.google.com/file/d/1QdD1uXSLoSyDKS5V5dS9ToipkocNyF_r/view?usp=drive_link" TargetMode="External"/><Relationship Id="rId4" Type="http://schemas.openxmlformats.org/officeDocument/2006/relationships/hyperlink" Target="https://drive.google.com/file/d/1yBbOR6ffz0DT5AWzpjeLdwy7A2SYxhOA/view?usp=drive_lin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
          <p:cNvSpPr txBox="1"/>
          <p:nvPr/>
        </p:nvSpPr>
        <p:spPr>
          <a:xfrm>
            <a:off x="503236" y="2341418"/>
            <a:ext cx="8696181" cy="5060811"/>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dirty="0">
                <a:latin typeface="Times New Roman" panose="02020603050405020304" pitchFamily="18" charset="0"/>
                <a:cs typeface="Times New Roman" panose="02020603050405020304" pitchFamily="18" charset="0"/>
                <a:sym typeface="Times New Roman"/>
              </a:rPr>
              <a:t>UPSC EXAM PREPARATION SITE !</a:t>
            </a:r>
            <a:r>
              <a:rPr lang="en-US" sz="3600" dirty="0">
                <a:latin typeface="Times New Roman" panose="02020603050405020304" pitchFamily="18" charset="0"/>
                <a:cs typeface="Times New Roman" panose="02020603050405020304" pitchFamily="18" charset="0"/>
                <a:sym typeface="Times New Roman"/>
              </a:rPr>
              <a:t> </a:t>
            </a:r>
            <a:endParaRPr lang="en-US" sz="3200" b="1" dirty="0">
              <a:latin typeface="Times New Roman" panose="02020603050405020304" pitchFamily="18" charset="0"/>
              <a:cs typeface="Times New Roman" panose="02020603050405020304" pitchFamily="18" charset="0"/>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1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0" algn="ctr">
              <a:lnSpc>
                <a:spcPct val="93000"/>
              </a:lnSpc>
              <a:buSzPts val="3200"/>
            </a:pPr>
            <a:r>
              <a:rPr lang="en-IN" sz="3200" dirty="0" err="1">
                <a:solidFill>
                  <a:schemeClr val="tx1"/>
                </a:solidFill>
                <a:latin typeface="Times New Roman" panose="02020603050405020304" pitchFamily="18" charset="0"/>
                <a:cs typeface="Times New Roman" panose="02020603050405020304" pitchFamily="18" charset="0"/>
              </a:rPr>
              <a:t>Sagar</a:t>
            </a:r>
            <a:r>
              <a:rPr lang="en-IN" sz="3200" dirty="0">
                <a:solidFill>
                  <a:schemeClr val="tx1"/>
                </a:solidFill>
                <a:latin typeface="Times New Roman" panose="02020603050405020304" pitchFamily="18" charset="0"/>
                <a:cs typeface="Times New Roman" panose="02020603050405020304" pitchFamily="18" charset="0"/>
              </a:rPr>
              <a:t> Mane:- 23106032</a:t>
            </a:r>
          </a:p>
          <a:p>
            <a:pPr lvl="0" algn="ctr">
              <a:lnSpc>
                <a:spcPct val="93000"/>
              </a:lnSpc>
              <a:buSzPts val="3200"/>
            </a:pPr>
            <a:r>
              <a:rPr lang="en-IN" sz="3200" dirty="0" err="1">
                <a:solidFill>
                  <a:schemeClr val="tx1"/>
                </a:solidFill>
                <a:latin typeface="Times New Roman" panose="02020603050405020304" pitchFamily="18" charset="0"/>
                <a:cs typeface="Times New Roman" panose="02020603050405020304" pitchFamily="18" charset="0"/>
              </a:rPr>
              <a:t>Rajanya</a:t>
            </a:r>
            <a:r>
              <a:rPr lang="en-IN" sz="3200" dirty="0">
                <a:solidFill>
                  <a:schemeClr val="tx1"/>
                </a:solidFill>
                <a:latin typeface="Times New Roman" panose="02020603050405020304" pitchFamily="18" charset="0"/>
                <a:cs typeface="Times New Roman" panose="02020603050405020304" pitchFamily="18" charset="0"/>
              </a:rPr>
              <a:t> Kshatriya:- 23106096</a:t>
            </a:r>
          </a:p>
          <a:p>
            <a:pPr lvl="0" algn="ctr">
              <a:lnSpc>
                <a:spcPct val="93000"/>
              </a:lnSpc>
              <a:buSzPts val="3200"/>
            </a:pPr>
            <a:r>
              <a:rPr lang="en-IN" sz="3200" dirty="0">
                <a:solidFill>
                  <a:schemeClr val="tx1"/>
                </a:solidFill>
                <a:latin typeface="Times New Roman" panose="02020603050405020304" pitchFamily="18" charset="0"/>
                <a:cs typeface="Times New Roman" panose="02020603050405020304" pitchFamily="18" charset="0"/>
              </a:rPr>
              <a:t>Bhagya Gandhi:- 23106101</a:t>
            </a:r>
          </a:p>
          <a:p>
            <a:pPr lvl="0" algn="ctr">
              <a:lnSpc>
                <a:spcPct val="93000"/>
              </a:lnSpc>
              <a:buSzPts val="3200"/>
            </a:pPr>
            <a:r>
              <a:rPr lang="en-IN" sz="3200" dirty="0">
                <a:solidFill>
                  <a:schemeClr val="tx1"/>
                </a:solidFill>
                <a:latin typeface="Times New Roman" panose="02020603050405020304" pitchFamily="18" charset="0"/>
                <a:ea typeface="Times New Roman"/>
                <a:cs typeface="Times New Roman" panose="02020603050405020304" pitchFamily="18" charset="0"/>
                <a:sym typeface="Times New Roman"/>
              </a:rPr>
              <a:t>Sarvesh </a:t>
            </a:r>
            <a:r>
              <a:rPr lang="en-IN" sz="3200" dirty="0" err="1">
                <a:solidFill>
                  <a:schemeClr val="tx1"/>
                </a:solidFill>
                <a:latin typeface="Times New Roman" panose="02020603050405020304" pitchFamily="18" charset="0"/>
                <a:ea typeface="Times New Roman"/>
                <a:cs typeface="Times New Roman" panose="02020603050405020304" pitchFamily="18" charset="0"/>
                <a:sym typeface="Times New Roman"/>
              </a:rPr>
              <a:t>Bhartu</a:t>
            </a:r>
            <a:r>
              <a:rPr lang="en-IN" sz="3200" dirty="0">
                <a:solidFill>
                  <a:schemeClr val="tx1"/>
                </a:solidFill>
                <a:latin typeface="Times New Roman" panose="02020603050405020304" pitchFamily="18" charset="0"/>
                <a:ea typeface="Times New Roman"/>
                <a:cs typeface="Times New Roman" panose="02020603050405020304" pitchFamily="18" charset="0"/>
                <a:sym typeface="Times New Roman"/>
              </a:rPr>
              <a:t>:- 23106055</a:t>
            </a: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lvl="0" algn="ctr">
              <a:lnSpc>
                <a:spcPct val="93000"/>
              </a:lnSpc>
              <a:buSzPts val="2800"/>
            </a:pPr>
            <a:r>
              <a:rPr lang="en-US" sz="3200" b="1" dirty="0">
                <a:latin typeface="Times New Roman" panose="02020603050405020304" pitchFamily="18" charset="0"/>
                <a:ea typeface="Times New Roman"/>
                <a:cs typeface="Times New Roman" panose="02020603050405020304" pitchFamily="18" charset="0"/>
                <a:sym typeface="Times New Roman"/>
              </a:rPr>
              <a:t>Project Guide</a:t>
            </a:r>
          </a:p>
          <a:p>
            <a:pPr lvl="0" algn="ctr">
              <a:lnSpc>
                <a:spcPct val="93000"/>
              </a:lnSpc>
              <a:buSzPts val="2800"/>
            </a:pPr>
            <a:r>
              <a:rPr lang="en-US" sz="3200" b="1" dirty="0">
                <a:latin typeface="Times New Roman" panose="02020603050405020304" pitchFamily="18" charset="0"/>
                <a:ea typeface="Times New Roman"/>
                <a:cs typeface="Times New Roman" panose="02020603050405020304" pitchFamily="18" charset="0"/>
                <a:sym typeface="Times New Roman"/>
              </a:rPr>
              <a:t>Prof. Monali Korde</a:t>
            </a:r>
            <a:endParaRPr lang="en-US" sz="2800" b="1" dirty="0">
              <a:latin typeface="Times New Roman" panose="02020603050405020304" pitchFamily="18" charset="0"/>
              <a:ea typeface="Times New Roman"/>
              <a:cs typeface="Times New Roman" panose="02020603050405020304" pitchFamily="18" charset="0"/>
              <a:sym typeface="Times New Roman"/>
            </a:endParaRPr>
          </a:p>
          <a:p>
            <a:pPr lvl="0" algn="ctr">
              <a:lnSpc>
                <a:spcPct val="93000"/>
              </a:lnSpc>
              <a:buSzPts val="2800"/>
              <a:defRPr/>
            </a:pPr>
            <a:r>
              <a:rPr lang="en-US" sz="3200" b="1" dirty="0">
                <a:latin typeface="Times New Roman" panose="02020603050405020304" pitchFamily="18" charset="0"/>
                <a:cs typeface="Times New Roman" panose="02020603050405020304" pitchFamily="18" charset="0"/>
                <a:sym typeface="Times New Roman"/>
              </a:rPr>
              <a:t>Academic year 2024-25</a:t>
            </a:r>
            <a:endParaRPr lang="en-US" sz="1600" dirty="0">
              <a:latin typeface="Times New Roman" panose="02020603050405020304" pitchFamily="18" charset="0"/>
              <a:cs typeface="Times New Roman" panose="02020603050405020304" pitchFamily="18" charset="0"/>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302" name="Google Shape;302;p1"/>
          <p:cNvCxnSpPr/>
          <p:nvPr/>
        </p:nvCxnSpPr>
        <p:spPr>
          <a:xfrm>
            <a:off x="0" y="1743075"/>
            <a:ext cx="10080600" cy="0"/>
          </a:xfrm>
          <a:prstGeom prst="straightConnector1">
            <a:avLst/>
          </a:prstGeom>
          <a:noFill/>
          <a:ln w="25400" cap="rnd" cmpd="sng">
            <a:solidFill>
              <a:schemeClr val="dk1"/>
            </a:solidFill>
            <a:prstDash val="solid"/>
            <a:miter lim="800000"/>
            <a:headEnd type="none" w="sm" len="sm"/>
            <a:tailEnd type="none" w="sm" len="sm"/>
          </a:ln>
          <a:effectLst>
            <a:outerShdw blurRad="63500" dist="25400" dir="5400000">
              <a:srgbClr val="000000">
                <a:alpha val="34510"/>
              </a:srgbClr>
            </a:outerShdw>
          </a:effectLst>
        </p:spPr>
      </p:cxnSp>
      <p:pic>
        <p:nvPicPr>
          <p:cNvPr id="303" name="Google Shape;303;p1"/>
          <p:cNvPicPr preferRelativeResize="0"/>
          <p:nvPr/>
        </p:nvPicPr>
        <p:blipFill rotWithShape="1">
          <a:blip r:embed="rId3">
            <a:alphaModFix/>
          </a:blip>
          <a:srcRect/>
          <a:stretch/>
        </p:blipFill>
        <p:spPr>
          <a:xfrm>
            <a:off x="863600" y="179387"/>
            <a:ext cx="7705724"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899C7-68F8-8F01-52AA-4817663EEDA4}"/>
              </a:ext>
            </a:extLst>
          </p:cNvPr>
          <p:cNvSpPr txBox="1"/>
          <p:nvPr/>
        </p:nvSpPr>
        <p:spPr>
          <a:xfrm>
            <a:off x="771181" y="451692"/>
            <a:ext cx="6257580" cy="646331"/>
          </a:xfrm>
          <a:prstGeom prst="rect">
            <a:avLst/>
          </a:prstGeom>
          <a:noFill/>
        </p:spPr>
        <p:txBody>
          <a:bodyPr wrap="square" rtlCol="0">
            <a:spAutoFit/>
          </a:bodyPr>
          <a:lstStyle/>
          <a:p>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 Screenshots</a:t>
            </a:r>
            <a:endParaRPr lang="en-US" sz="3600" dirty="0"/>
          </a:p>
        </p:txBody>
      </p:sp>
      <p:sp>
        <p:nvSpPr>
          <p:cNvPr id="3" name="TextBox 2">
            <a:extLst>
              <a:ext uri="{FF2B5EF4-FFF2-40B4-BE49-F238E27FC236}">
                <a16:creationId xmlns:a16="http://schemas.microsoft.com/office/drawing/2014/main" id="{F28D604F-E38E-A0C2-1911-55BC026B2C56}"/>
              </a:ext>
            </a:extLst>
          </p:cNvPr>
          <p:cNvSpPr txBox="1"/>
          <p:nvPr/>
        </p:nvSpPr>
        <p:spPr>
          <a:xfrm>
            <a:off x="3693031" y="6449437"/>
            <a:ext cx="4250988" cy="369332"/>
          </a:xfrm>
          <a:prstGeom prst="rect">
            <a:avLst/>
          </a:prstGeom>
          <a:noFill/>
        </p:spPr>
        <p:txBody>
          <a:bodyPr wrap="square" rtlCol="0">
            <a:spAutoFit/>
          </a:bodyPr>
          <a:lstStyle/>
          <a:p>
            <a:r>
              <a:rPr lang="en-US" sz="1800" dirty="0"/>
              <a:t>Fig. 2 : </a:t>
            </a:r>
            <a:r>
              <a:rPr lang="en-US" sz="1800" dirty="0">
                <a:effectLst/>
                <a:latin typeface="Times New Roman" panose="02020603050405020304" pitchFamily="18" charset="0"/>
                <a:ea typeface="Times New Roman" panose="02020603050405020304" pitchFamily="18" charset="0"/>
              </a:rPr>
              <a:t>Homepage</a:t>
            </a:r>
            <a:endParaRPr lang="en-US" sz="1800" dirty="0"/>
          </a:p>
        </p:txBody>
      </p:sp>
      <p:pic>
        <p:nvPicPr>
          <p:cNvPr id="6" name="Picture 5">
            <a:extLst>
              <a:ext uri="{FF2B5EF4-FFF2-40B4-BE49-F238E27FC236}">
                <a16:creationId xmlns:a16="http://schemas.microsoft.com/office/drawing/2014/main" id="{59B1163B-56C2-CA5F-0316-17DB91AE4790}"/>
              </a:ext>
            </a:extLst>
          </p:cNvPr>
          <p:cNvPicPr>
            <a:picLocks noChangeAspect="1"/>
          </p:cNvPicPr>
          <p:nvPr/>
        </p:nvPicPr>
        <p:blipFill>
          <a:blip r:embed="rId2"/>
          <a:stretch>
            <a:fillRect/>
          </a:stretch>
        </p:blipFill>
        <p:spPr>
          <a:xfrm>
            <a:off x="1215957" y="1521690"/>
            <a:ext cx="7869677" cy="4769214"/>
          </a:xfrm>
          <a:prstGeom prst="rect">
            <a:avLst/>
          </a:prstGeom>
        </p:spPr>
      </p:pic>
    </p:spTree>
    <p:extLst>
      <p:ext uri="{BB962C8B-B14F-4D97-AF65-F5344CB8AC3E}">
        <p14:creationId xmlns:p14="http://schemas.microsoft.com/office/powerpoint/2010/main" val="215898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9AB94B-9300-495C-21EA-52C0CE7397DB}"/>
              </a:ext>
            </a:extLst>
          </p:cNvPr>
          <p:cNvSpPr txBox="1"/>
          <p:nvPr/>
        </p:nvSpPr>
        <p:spPr>
          <a:xfrm>
            <a:off x="3848673" y="6131449"/>
            <a:ext cx="4250988" cy="369332"/>
          </a:xfrm>
          <a:prstGeom prst="rect">
            <a:avLst/>
          </a:prstGeom>
          <a:noFill/>
        </p:spPr>
        <p:txBody>
          <a:bodyPr wrap="square" rtlCol="0">
            <a:spAutoFit/>
          </a:bodyPr>
          <a:lstStyle/>
          <a:p>
            <a:r>
              <a:rPr lang="en-US" sz="1800" dirty="0"/>
              <a:t>Fig. 3 : </a:t>
            </a:r>
            <a:r>
              <a:rPr lang="en-US" sz="1800" dirty="0">
                <a:latin typeface="Times New Roman" panose="02020603050405020304" pitchFamily="18" charset="0"/>
              </a:rPr>
              <a:t>Notes Section</a:t>
            </a:r>
            <a:r>
              <a:rPr lang="en-US" sz="1800" dirty="0"/>
              <a:t> </a:t>
            </a:r>
          </a:p>
        </p:txBody>
      </p:sp>
      <p:pic>
        <p:nvPicPr>
          <p:cNvPr id="4" name="Picture 3">
            <a:extLst>
              <a:ext uri="{FF2B5EF4-FFF2-40B4-BE49-F238E27FC236}">
                <a16:creationId xmlns:a16="http://schemas.microsoft.com/office/drawing/2014/main" id="{CB205521-642A-B36C-D9F0-DF2B5F379C7E}"/>
              </a:ext>
            </a:extLst>
          </p:cNvPr>
          <p:cNvPicPr>
            <a:picLocks noChangeAspect="1"/>
          </p:cNvPicPr>
          <p:nvPr/>
        </p:nvPicPr>
        <p:blipFill>
          <a:blip r:embed="rId2"/>
          <a:stretch>
            <a:fillRect/>
          </a:stretch>
        </p:blipFill>
        <p:spPr>
          <a:xfrm>
            <a:off x="910920" y="1058894"/>
            <a:ext cx="8258783" cy="4819316"/>
          </a:xfrm>
          <a:prstGeom prst="rect">
            <a:avLst/>
          </a:prstGeom>
        </p:spPr>
      </p:pic>
    </p:spTree>
    <p:extLst>
      <p:ext uri="{BB962C8B-B14F-4D97-AF65-F5344CB8AC3E}">
        <p14:creationId xmlns:p14="http://schemas.microsoft.com/office/powerpoint/2010/main" val="374251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D9D3E-0BA8-1842-BDE4-BD700C8F8037}"/>
              </a:ext>
            </a:extLst>
          </p:cNvPr>
          <p:cNvSpPr txBox="1"/>
          <p:nvPr/>
        </p:nvSpPr>
        <p:spPr>
          <a:xfrm>
            <a:off x="3877856" y="6459166"/>
            <a:ext cx="4250988" cy="369332"/>
          </a:xfrm>
          <a:prstGeom prst="rect">
            <a:avLst/>
          </a:prstGeom>
          <a:noFill/>
        </p:spPr>
        <p:txBody>
          <a:bodyPr wrap="square" rtlCol="0">
            <a:spAutoFit/>
          </a:bodyPr>
          <a:lstStyle/>
          <a:p>
            <a:r>
              <a:rPr lang="en-US" sz="1800" dirty="0"/>
              <a:t>Fig. 4 : </a:t>
            </a:r>
            <a:r>
              <a:rPr lang="en-US" sz="1800" dirty="0">
                <a:effectLst/>
                <a:latin typeface="Times New Roman" panose="02020603050405020304" pitchFamily="18" charset="0"/>
                <a:ea typeface="Times New Roman" panose="02020603050405020304" pitchFamily="18" charset="0"/>
              </a:rPr>
              <a:t>AI Chatbot</a:t>
            </a:r>
            <a:endParaRPr lang="en-US" sz="1800" dirty="0"/>
          </a:p>
        </p:txBody>
      </p:sp>
      <p:pic>
        <p:nvPicPr>
          <p:cNvPr id="5" name="Picture 4">
            <a:extLst>
              <a:ext uri="{FF2B5EF4-FFF2-40B4-BE49-F238E27FC236}">
                <a16:creationId xmlns:a16="http://schemas.microsoft.com/office/drawing/2014/main" id="{68778C49-0B41-64A3-A5EB-82F6242AEAAD}"/>
              </a:ext>
            </a:extLst>
          </p:cNvPr>
          <p:cNvPicPr>
            <a:picLocks noChangeAspect="1"/>
          </p:cNvPicPr>
          <p:nvPr/>
        </p:nvPicPr>
        <p:blipFill>
          <a:blip r:embed="rId2"/>
          <a:stretch>
            <a:fillRect/>
          </a:stretch>
        </p:blipFill>
        <p:spPr>
          <a:xfrm>
            <a:off x="1079769" y="1375750"/>
            <a:ext cx="8317149" cy="4808175"/>
          </a:xfrm>
          <a:prstGeom prst="rect">
            <a:avLst/>
          </a:prstGeom>
        </p:spPr>
      </p:pic>
    </p:spTree>
    <p:extLst>
      <p:ext uri="{BB962C8B-B14F-4D97-AF65-F5344CB8AC3E}">
        <p14:creationId xmlns:p14="http://schemas.microsoft.com/office/powerpoint/2010/main" val="51233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DEB37-DC7C-949D-483C-382D75C511D2}"/>
              </a:ext>
            </a:extLst>
          </p:cNvPr>
          <p:cNvSpPr txBox="1"/>
          <p:nvPr/>
        </p:nvSpPr>
        <p:spPr>
          <a:xfrm>
            <a:off x="3279630" y="5922688"/>
            <a:ext cx="4250988" cy="369332"/>
          </a:xfrm>
          <a:prstGeom prst="rect">
            <a:avLst/>
          </a:prstGeom>
          <a:noFill/>
        </p:spPr>
        <p:txBody>
          <a:bodyPr wrap="square" rtlCol="0">
            <a:spAutoFit/>
          </a:bodyPr>
          <a:lstStyle/>
          <a:p>
            <a:r>
              <a:rPr lang="en-US" sz="1800" dirty="0"/>
              <a:t>Fig. 5 : </a:t>
            </a:r>
            <a:r>
              <a:rPr lang="en-US" sz="1800" dirty="0">
                <a:effectLst/>
                <a:latin typeface="Times New Roman" panose="02020603050405020304" pitchFamily="18" charset="0"/>
                <a:ea typeface="Times New Roman" panose="02020603050405020304" pitchFamily="18" charset="0"/>
              </a:rPr>
              <a:t>Quiz Section</a:t>
            </a:r>
            <a:endParaRPr lang="en-US" sz="1800" dirty="0"/>
          </a:p>
        </p:txBody>
      </p:sp>
      <p:pic>
        <p:nvPicPr>
          <p:cNvPr id="4" name="Picture 3">
            <a:extLst>
              <a:ext uri="{FF2B5EF4-FFF2-40B4-BE49-F238E27FC236}">
                <a16:creationId xmlns:a16="http://schemas.microsoft.com/office/drawing/2014/main" id="{7C61AEDD-0286-A55F-9BE4-327446425624}"/>
              </a:ext>
            </a:extLst>
          </p:cNvPr>
          <p:cNvPicPr>
            <a:picLocks noChangeAspect="1"/>
          </p:cNvPicPr>
          <p:nvPr/>
        </p:nvPicPr>
        <p:blipFill>
          <a:blip r:embed="rId2"/>
          <a:stretch>
            <a:fillRect/>
          </a:stretch>
        </p:blipFill>
        <p:spPr>
          <a:xfrm>
            <a:off x="770867" y="798319"/>
            <a:ext cx="3295295" cy="5124369"/>
          </a:xfrm>
          <a:prstGeom prst="rect">
            <a:avLst/>
          </a:prstGeom>
        </p:spPr>
      </p:pic>
      <p:pic>
        <p:nvPicPr>
          <p:cNvPr id="6" name="Picture 5">
            <a:extLst>
              <a:ext uri="{FF2B5EF4-FFF2-40B4-BE49-F238E27FC236}">
                <a16:creationId xmlns:a16="http://schemas.microsoft.com/office/drawing/2014/main" id="{AF66DF42-0AB5-AB5E-FE64-A53DBCABBF24}"/>
              </a:ext>
            </a:extLst>
          </p:cNvPr>
          <p:cNvPicPr>
            <a:picLocks noChangeAspect="1"/>
          </p:cNvPicPr>
          <p:nvPr/>
        </p:nvPicPr>
        <p:blipFill>
          <a:blip r:embed="rId3"/>
          <a:stretch>
            <a:fillRect/>
          </a:stretch>
        </p:blipFill>
        <p:spPr>
          <a:xfrm>
            <a:off x="4317713" y="895359"/>
            <a:ext cx="3295294" cy="4946573"/>
          </a:xfrm>
          <a:prstGeom prst="rect">
            <a:avLst/>
          </a:prstGeom>
        </p:spPr>
      </p:pic>
    </p:spTree>
    <p:extLst>
      <p:ext uri="{BB962C8B-B14F-4D97-AF65-F5344CB8AC3E}">
        <p14:creationId xmlns:p14="http://schemas.microsoft.com/office/powerpoint/2010/main" val="365961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3202C3-2FDD-3B6A-7FFB-3EAF3A949BA2}"/>
              </a:ext>
            </a:extLst>
          </p:cNvPr>
          <p:cNvPicPr>
            <a:picLocks noChangeAspect="1"/>
          </p:cNvPicPr>
          <p:nvPr/>
        </p:nvPicPr>
        <p:blipFill>
          <a:blip r:embed="rId2"/>
          <a:stretch>
            <a:fillRect/>
          </a:stretch>
        </p:blipFill>
        <p:spPr>
          <a:xfrm>
            <a:off x="1104416" y="1228364"/>
            <a:ext cx="7871791" cy="4463045"/>
          </a:xfrm>
          <a:prstGeom prst="rect">
            <a:avLst/>
          </a:prstGeom>
        </p:spPr>
      </p:pic>
      <p:sp>
        <p:nvSpPr>
          <p:cNvPr id="2" name="TextBox 1">
            <a:extLst>
              <a:ext uri="{FF2B5EF4-FFF2-40B4-BE49-F238E27FC236}">
                <a16:creationId xmlns:a16="http://schemas.microsoft.com/office/drawing/2014/main" id="{287B3A47-7F2A-86E0-49C7-D8B7D876E20E}"/>
              </a:ext>
            </a:extLst>
          </p:cNvPr>
          <p:cNvSpPr txBox="1"/>
          <p:nvPr/>
        </p:nvSpPr>
        <p:spPr>
          <a:xfrm>
            <a:off x="3566572" y="6146645"/>
            <a:ext cx="4250988" cy="369332"/>
          </a:xfrm>
          <a:prstGeom prst="rect">
            <a:avLst/>
          </a:prstGeom>
          <a:noFill/>
        </p:spPr>
        <p:txBody>
          <a:bodyPr wrap="square" rtlCol="0">
            <a:spAutoFit/>
          </a:bodyPr>
          <a:lstStyle/>
          <a:p>
            <a:r>
              <a:rPr lang="en-US" sz="1800" dirty="0"/>
              <a:t>Fig. 6 : </a:t>
            </a:r>
            <a:r>
              <a:rPr lang="en-US" sz="1800" dirty="0">
                <a:effectLst/>
                <a:latin typeface="Times New Roman" panose="02020603050405020304" pitchFamily="18" charset="0"/>
                <a:ea typeface="Times New Roman" panose="02020603050405020304" pitchFamily="18" charset="0"/>
              </a:rPr>
              <a:t>Geography Section</a:t>
            </a:r>
            <a:endParaRPr lang="en-US" sz="1800" dirty="0"/>
          </a:p>
        </p:txBody>
      </p:sp>
    </p:spTree>
    <p:extLst>
      <p:ext uri="{BB962C8B-B14F-4D97-AF65-F5344CB8AC3E}">
        <p14:creationId xmlns:p14="http://schemas.microsoft.com/office/powerpoint/2010/main" val="162995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7DD4A9-8642-AEDD-0D80-0C2415B6A00E}"/>
              </a:ext>
            </a:extLst>
          </p:cNvPr>
          <p:cNvSpPr txBox="1"/>
          <p:nvPr/>
        </p:nvSpPr>
        <p:spPr>
          <a:xfrm>
            <a:off x="1484243" y="445461"/>
            <a:ext cx="5062330" cy="6463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Conclusion </a:t>
            </a:r>
          </a:p>
        </p:txBody>
      </p:sp>
      <p:sp>
        <p:nvSpPr>
          <p:cNvPr id="9" name="TextBox 8">
            <a:extLst>
              <a:ext uri="{FF2B5EF4-FFF2-40B4-BE49-F238E27FC236}">
                <a16:creationId xmlns:a16="http://schemas.microsoft.com/office/drawing/2014/main" id="{3F8B5F99-4049-95A5-C441-A613E20A7819}"/>
              </a:ext>
            </a:extLst>
          </p:cNvPr>
          <p:cNvSpPr txBox="1"/>
          <p:nvPr/>
        </p:nvSpPr>
        <p:spPr>
          <a:xfrm>
            <a:off x="662608" y="1376354"/>
            <a:ext cx="7275162" cy="2951064"/>
          </a:xfrm>
          <a:prstGeom prst="rect">
            <a:avLst/>
          </a:prstGeom>
          <a:noFill/>
        </p:spPr>
        <p:txBody>
          <a:bodyPr wrap="square">
            <a:spAutoFit/>
          </a:bodyPr>
          <a:lstStyle/>
          <a:p>
            <a:pPr algn="just">
              <a:lnSpc>
                <a:spcPct val="150000"/>
              </a:lnSpc>
            </a:pPr>
            <a:r>
              <a:rPr lang="en-US" sz="1800" kern="1200" dirty="0">
                <a:latin typeface="Times New Roman" panose="02020603050405020304" pitchFamily="18" charset="0"/>
                <a:ea typeface="+mn-ea"/>
                <a:cs typeface="Times New Roman" panose="02020603050405020304" pitchFamily="18" charset="0"/>
              </a:rPr>
              <a:t>Our UPSC exam preparation platform is designed to provide aspirants with a structured, efficient, and personalized learning experience. By integrating AI-driven insights, comprehensive resources, and interactive tools, we aim to streamline the preparation process and enhance success rates. With a focus on holistic learning, real-time progress tracking, and adaptive study plans, the platform empowers candidates to achieve their goals with confidence and precision.</a:t>
            </a:r>
          </a:p>
        </p:txBody>
      </p:sp>
    </p:spTree>
    <p:extLst>
      <p:ext uri="{BB962C8B-B14F-4D97-AF65-F5344CB8AC3E}">
        <p14:creationId xmlns:p14="http://schemas.microsoft.com/office/powerpoint/2010/main" val="84427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9ACA-13D4-FEC9-E1B5-A71D707CC8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0DEFDF-E5D1-6D0C-D23E-63A6E0245A91}"/>
              </a:ext>
            </a:extLst>
          </p:cNvPr>
          <p:cNvSpPr txBox="1"/>
          <p:nvPr/>
        </p:nvSpPr>
        <p:spPr>
          <a:xfrm>
            <a:off x="649356" y="558104"/>
            <a:ext cx="5062330"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References</a:t>
            </a:r>
          </a:p>
        </p:txBody>
      </p:sp>
      <p:sp>
        <p:nvSpPr>
          <p:cNvPr id="5" name="TextBox 4">
            <a:extLst>
              <a:ext uri="{FF2B5EF4-FFF2-40B4-BE49-F238E27FC236}">
                <a16:creationId xmlns:a16="http://schemas.microsoft.com/office/drawing/2014/main" id="{9B32B296-3926-2B1B-F89F-37720B40D3AB}"/>
              </a:ext>
            </a:extLst>
          </p:cNvPr>
          <p:cNvSpPr txBox="1"/>
          <p:nvPr/>
        </p:nvSpPr>
        <p:spPr>
          <a:xfrm>
            <a:off x="-170444" y="1334025"/>
            <a:ext cx="8857244" cy="5547481"/>
          </a:xfrm>
          <a:prstGeom prst="rect">
            <a:avLst/>
          </a:prstGeom>
          <a:noFill/>
        </p:spPr>
        <p:txBody>
          <a:bodyPr wrap="square">
            <a:spAutoFit/>
          </a:bodyPr>
          <a:lstStyle/>
          <a:p>
            <a:pPr marL="724535" marR="786765" algn="just">
              <a:lnSpc>
                <a:spcPct val="150000"/>
              </a:lnSpc>
              <a:buNone/>
              <a:tabLst>
                <a:tab pos="953135" algn="l"/>
              </a:tabLst>
            </a:pPr>
            <a:r>
              <a:rPr lang="en-US" dirty="0">
                <a:effectLst/>
                <a:latin typeface="Times New Roman" panose="02020603050405020304" pitchFamily="18" charset="0"/>
                <a:ea typeface="Times New Roman" panose="02020603050405020304" pitchFamily="18" charset="0"/>
              </a:rPr>
              <a:t>[1</a:t>
            </a:r>
            <a:r>
              <a:rPr lang="en-US" u="sng" dirty="0">
                <a:solidFill>
                  <a:srgbClr val="0000FF"/>
                </a:solidFill>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Gamification and AI: Enhancing User Engagement through Intelligent Systems -Carlos J. Costa, Joao Tiago Aparicio, Manuela Aparicio, Sofia Aparicio (2024)</a:t>
            </a:r>
          </a:p>
          <a:p>
            <a:pPr marL="724535" marR="786765" algn="just">
              <a:lnSpc>
                <a:spcPct val="150000"/>
              </a:lnSpc>
              <a:buNone/>
              <a:tabLst>
                <a:tab pos="953135" algn="l"/>
              </a:tabLst>
            </a:pPr>
            <a:r>
              <a:rPr lang="en-US" u="sng" dirty="0">
                <a:solidFill>
                  <a:srgbClr val="0000FF"/>
                </a:solidFill>
                <a:effectLst/>
                <a:latin typeface="Times New Roman" panose="02020603050405020304" pitchFamily="18" charset="0"/>
                <a:ea typeface="Times New Roman" panose="02020603050405020304" pitchFamily="18" charset="0"/>
                <a:hlinkClick r:id="rId2"/>
              </a:rPr>
              <a:t>https://drive.google.com/file/d/1EuF_fT43h20ok2wMkFB2FGsgQVVcTEh_/view?usp=drive_link</a:t>
            </a:r>
            <a:r>
              <a:rPr lang="en-US" u="sng" dirty="0">
                <a:solidFill>
                  <a:srgbClr val="0000FF"/>
                </a:solidFill>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724535" marR="786765" algn="just">
              <a:lnSpc>
                <a:spcPct val="150000"/>
              </a:lnSpc>
              <a:buNone/>
              <a:tabLst>
                <a:tab pos="953135" algn="l"/>
              </a:tabLst>
            </a:pPr>
            <a:r>
              <a:rPr lang="en-US" dirty="0">
                <a:effectLst/>
                <a:latin typeface="Times New Roman" panose="02020603050405020304" pitchFamily="18" charset="0"/>
                <a:ea typeface="Times New Roman" panose="02020603050405020304" pitchFamily="18" charset="0"/>
              </a:rPr>
              <a:t>[2] Adaptive Learning Using Artificial Intelligence in e-Learning: A Literature Review - Ilie </a:t>
            </a:r>
            <a:r>
              <a:rPr lang="en-US" dirty="0" err="1">
                <a:effectLst/>
                <a:latin typeface="Times New Roman" panose="02020603050405020304" pitchFamily="18" charset="0"/>
                <a:ea typeface="Times New Roman" panose="02020603050405020304" pitchFamily="18" charset="0"/>
              </a:rPr>
              <a:t>Gligorea</a:t>
            </a:r>
            <a:r>
              <a:rPr lang="en-US" dirty="0">
                <a:effectLst/>
                <a:latin typeface="Times New Roman" panose="02020603050405020304" pitchFamily="18" charset="0"/>
                <a:ea typeface="Times New Roman" panose="02020603050405020304" pitchFamily="18" charset="0"/>
              </a:rPr>
              <a:t> , Marius </a:t>
            </a:r>
            <a:r>
              <a:rPr lang="en-US" dirty="0" err="1">
                <a:effectLst/>
                <a:latin typeface="Times New Roman" panose="02020603050405020304" pitchFamily="18" charset="0"/>
                <a:ea typeface="Times New Roman" panose="02020603050405020304" pitchFamily="18" charset="0"/>
              </a:rPr>
              <a:t>Cioca</a:t>
            </a:r>
            <a:r>
              <a:rPr lang="en-US" dirty="0">
                <a:effectLst/>
                <a:latin typeface="Times New Roman" panose="02020603050405020304" pitchFamily="18" charset="0"/>
                <a:ea typeface="Times New Roman" panose="02020603050405020304" pitchFamily="18" charset="0"/>
              </a:rPr>
              <a:t>, Romana Oancea, Andra-Teodora Gorski, Hortensia Gorski and Paul Tudorache (2024)</a:t>
            </a:r>
          </a:p>
          <a:p>
            <a:pPr marL="724535" marR="786765" algn="just">
              <a:lnSpc>
                <a:spcPct val="150000"/>
              </a:lnSpc>
              <a:buNone/>
              <a:tabLst>
                <a:tab pos="953135" algn="l"/>
              </a:tabLst>
            </a:pPr>
            <a:r>
              <a:rPr lang="en-US" u="sng" dirty="0">
                <a:solidFill>
                  <a:srgbClr val="0000FF"/>
                </a:solidFill>
                <a:latin typeface="Times New Roman" panose="02020603050405020304" pitchFamily="18" charset="0"/>
                <a:ea typeface="Times New Roman" panose="02020603050405020304" pitchFamily="18" charset="0"/>
                <a:hlinkClick r:id="rId3"/>
              </a:rPr>
              <a:t>https://drive.google.com/file/d/1UMRUOXfz8PkZzffbKYi9Yr-C4Cu1t1VW/view?usp=drive_link</a:t>
            </a:r>
            <a:r>
              <a:rPr lang="en-US" u="sng" dirty="0">
                <a:solidFill>
                  <a:srgbClr val="0000FF"/>
                </a:solidFill>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724535" marR="786765" algn="just">
              <a:lnSpc>
                <a:spcPct val="150000"/>
              </a:lnSpc>
              <a:buNone/>
              <a:tabLst>
                <a:tab pos="953135" algn="l"/>
              </a:tabLst>
            </a:pPr>
            <a:r>
              <a:rPr lang="en-US" dirty="0">
                <a:effectLst/>
                <a:latin typeface="Times New Roman" panose="02020603050405020304" pitchFamily="18" charset="0"/>
                <a:ea typeface="Times New Roman" panose="02020603050405020304" pitchFamily="18" charset="0"/>
              </a:rPr>
              <a:t>[3] Gamified AI-Driven Assessments - Namya Joshi , Monica Joshi (2024)</a:t>
            </a:r>
          </a:p>
          <a:p>
            <a:pPr marL="724535" marR="786765" algn="just">
              <a:lnSpc>
                <a:spcPct val="150000"/>
              </a:lnSpc>
              <a:buNone/>
              <a:tabLst>
                <a:tab pos="953135" algn="l"/>
              </a:tabLst>
            </a:pPr>
            <a:r>
              <a:rPr lang="en-US" u="sng" dirty="0">
                <a:solidFill>
                  <a:srgbClr val="0000FF"/>
                </a:solidFill>
                <a:effectLst/>
                <a:latin typeface="Times New Roman" panose="02020603050405020304" pitchFamily="18" charset="0"/>
                <a:ea typeface="Times New Roman" panose="02020603050405020304" pitchFamily="18" charset="0"/>
                <a:hlinkClick r:id="rId4"/>
              </a:rPr>
              <a:t>https://drive.google.com/file/d/1yBbOR6ffz0DT5AWzpjeLdwy7A2SYxhOA/view?usp=drive_link</a:t>
            </a:r>
            <a:r>
              <a:rPr lang="en-US" dirty="0">
                <a:effectLst/>
                <a:latin typeface="Times New Roman" panose="02020603050405020304" pitchFamily="18" charset="0"/>
                <a:ea typeface="Times New Roman" panose="02020603050405020304" pitchFamily="18" charset="0"/>
              </a:rPr>
              <a:t> </a:t>
            </a:r>
          </a:p>
          <a:p>
            <a:pPr marL="724535" marR="786765" algn="just">
              <a:lnSpc>
                <a:spcPct val="150000"/>
              </a:lnSpc>
              <a:buNone/>
              <a:tabLst>
                <a:tab pos="953135" algn="l"/>
              </a:tabLst>
            </a:pPr>
            <a:r>
              <a:rPr lang="en-US" dirty="0">
                <a:effectLst/>
                <a:latin typeface="Times New Roman" panose="02020603050405020304" pitchFamily="18" charset="0"/>
                <a:ea typeface="Times New Roman" panose="02020603050405020304" pitchFamily="18" charset="0"/>
              </a:rPr>
              <a:t>[4] Leveraging AI in E-Learning: Personalized Learning and Adaptive Assessment through Cognitive Neuropsychology—A Systematic Analysis - Constantinos </a:t>
            </a:r>
            <a:r>
              <a:rPr lang="en-US" dirty="0" err="1">
                <a:effectLst/>
                <a:latin typeface="Times New Roman" panose="02020603050405020304" pitchFamily="18" charset="0"/>
                <a:ea typeface="Times New Roman" panose="02020603050405020304" pitchFamily="18" charset="0"/>
              </a:rPr>
              <a:t>Halkiopoulos</a:t>
            </a:r>
            <a:r>
              <a:rPr lang="en-US" dirty="0">
                <a:effectLst/>
                <a:latin typeface="Times New Roman" panose="02020603050405020304" pitchFamily="18" charset="0"/>
                <a:ea typeface="Times New Roman" panose="02020603050405020304" pitchFamily="18" charset="0"/>
              </a:rPr>
              <a:t> and Evgenia </a:t>
            </a:r>
            <a:r>
              <a:rPr lang="en-US" dirty="0" err="1">
                <a:effectLst/>
                <a:latin typeface="Times New Roman" panose="02020603050405020304" pitchFamily="18" charset="0"/>
                <a:ea typeface="Times New Roman" panose="02020603050405020304" pitchFamily="18" charset="0"/>
              </a:rPr>
              <a:t>Gkintoni</a:t>
            </a:r>
            <a:r>
              <a:rPr lang="en-US" dirty="0">
                <a:effectLst/>
                <a:latin typeface="Times New Roman" panose="02020603050405020304" pitchFamily="18" charset="0"/>
                <a:ea typeface="Times New Roman" panose="02020603050405020304" pitchFamily="18" charset="0"/>
              </a:rPr>
              <a:t> (2024)</a:t>
            </a:r>
          </a:p>
          <a:p>
            <a:pPr marL="724535" marR="786765" algn="just">
              <a:lnSpc>
                <a:spcPct val="150000"/>
              </a:lnSpc>
              <a:buNone/>
              <a:tabLst>
                <a:tab pos="953135" algn="l"/>
              </a:tabLst>
            </a:pPr>
            <a:r>
              <a:rPr lang="en-US" u="sng" dirty="0">
                <a:solidFill>
                  <a:srgbClr val="0000FF"/>
                </a:solidFill>
                <a:effectLst/>
                <a:latin typeface="Times New Roman" panose="02020603050405020304" pitchFamily="18" charset="0"/>
                <a:ea typeface="Times New Roman" panose="02020603050405020304" pitchFamily="18" charset="0"/>
                <a:hlinkClick r:id="rId5"/>
              </a:rPr>
              <a:t>https://drive.google.com/file/d/1QdD1uXSLoSyDKS5V5dS9ToipkocNyF_r/view?usp=drive_link</a:t>
            </a:r>
            <a:r>
              <a:rPr lang="en-US" dirty="0">
                <a:effectLst/>
                <a:latin typeface="Times New Roman" panose="02020603050405020304" pitchFamily="18" charset="0"/>
                <a:ea typeface="Times New Roman" panose="02020603050405020304" pitchFamily="18" charset="0"/>
              </a:rPr>
              <a:t>  </a:t>
            </a:r>
          </a:p>
          <a:p>
            <a:pPr marL="724535" marR="786765" algn="just">
              <a:lnSpc>
                <a:spcPct val="150000"/>
              </a:lnSpc>
              <a:buNone/>
              <a:tabLst>
                <a:tab pos="953135" algn="l"/>
              </a:tabLst>
            </a:pPr>
            <a:r>
              <a:rPr lang="en-US" dirty="0">
                <a:effectLst/>
                <a:latin typeface="Times New Roman" panose="02020603050405020304" pitchFamily="18" charset="0"/>
                <a:ea typeface="Times New Roman" panose="02020603050405020304" pitchFamily="18" charset="0"/>
              </a:rPr>
              <a:t>[5] Analyzing the Impact of Gamification Techniques on Enhancing Learner Engagement, Motivation, and Knowledge Retention: A Structural Equation Modeling Approach - </a:t>
            </a:r>
            <a:r>
              <a:rPr lang="en-US" dirty="0" err="1">
                <a:effectLst/>
                <a:latin typeface="Times New Roman" panose="02020603050405020304" pitchFamily="18" charset="0"/>
                <a:ea typeface="Times New Roman" panose="02020603050405020304" pitchFamily="18" charset="0"/>
              </a:rPr>
              <a:t>Lassaad</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Smirani</a:t>
            </a:r>
            <a:r>
              <a:rPr lang="en-US" dirty="0">
                <a:effectLst/>
                <a:latin typeface="Times New Roman" panose="02020603050405020304" pitchFamily="18" charset="0"/>
                <a:ea typeface="Times New Roman" panose="02020603050405020304" pitchFamily="18" charset="0"/>
              </a:rPr>
              <a:t> and Hanaa Yamani (2024)</a:t>
            </a:r>
          </a:p>
          <a:p>
            <a:pPr marL="724535" marR="786765" algn="just">
              <a:lnSpc>
                <a:spcPct val="150000"/>
              </a:lnSpc>
              <a:tabLst>
                <a:tab pos="953135" algn="l"/>
              </a:tabLst>
            </a:pPr>
            <a:r>
              <a:rPr lang="en-US" u="sng" dirty="0">
                <a:solidFill>
                  <a:srgbClr val="0000FF"/>
                </a:solidFill>
                <a:effectLst/>
                <a:latin typeface="Times New Roman" panose="02020603050405020304" pitchFamily="18" charset="0"/>
                <a:ea typeface="Times New Roman" panose="02020603050405020304" pitchFamily="18" charset="0"/>
                <a:hlinkClick r:id="rId6"/>
              </a:rPr>
              <a:t>https://drive.google.com/file/d/18xmyvHehW6b_d8mVt40h4dmvlYbKZT14/view?usp=drive_link</a:t>
            </a:r>
            <a:r>
              <a:rPr lang="en-US"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21721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7"/>
        <p:cNvGrpSpPr/>
        <p:nvPr/>
      </p:nvGrpSpPr>
      <p:grpSpPr>
        <a:xfrm>
          <a:off x="0" y="0"/>
          <a:ext cx="0" cy="0"/>
          <a:chOff x="0" y="0"/>
          <a:chExt cx="0" cy="0"/>
        </a:xfrm>
      </p:grpSpPr>
      <p:sp>
        <p:nvSpPr>
          <p:cNvPr id="298" name="Google Shape;298;p35"/>
          <p:cNvSpPr txBox="1"/>
          <p:nvPr/>
        </p:nvSpPr>
        <p:spPr>
          <a:xfrm>
            <a:off x="386113" y="4761633"/>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Thank You...!!</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133" y="2111701"/>
            <a:ext cx="4256088" cy="24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1F52-1DC8-FCBA-2611-A04616893E98}"/>
              </a:ext>
            </a:extLst>
          </p:cNvPr>
          <p:cNvSpPr>
            <a:spLocks noGrp="1"/>
          </p:cNvSpPr>
          <p:nvPr>
            <p:ph type="title"/>
          </p:nvPr>
        </p:nvSpPr>
        <p:spPr/>
        <p:txBody>
          <a:bodyPr/>
          <a:lstStyle/>
          <a:p>
            <a:pPr algn="ctr"/>
            <a:r>
              <a:rPr lang="en-US" sz="3600" b="1" kern="1200" dirty="0">
                <a:solidFill>
                  <a:srgbClr val="000000"/>
                </a:solidFill>
                <a:latin typeface="Times New Roman" panose="02020603050405020304" pitchFamily="18" charset="0"/>
                <a:ea typeface="+mn-ea"/>
              </a:rPr>
              <a:t>Outline</a:t>
            </a:r>
          </a:p>
        </p:txBody>
      </p:sp>
      <p:sp>
        <p:nvSpPr>
          <p:cNvPr id="6" name="TextBox 5">
            <a:extLst>
              <a:ext uri="{FF2B5EF4-FFF2-40B4-BE49-F238E27FC236}">
                <a16:creationId xmlns:a16="http://schemas.microsoft.com/office/drawing/2014/main" id="{64CF0EAE-6412-E3FE-8DBA-0D2050ED9E35}"/>
              </a:ext>
            </a:extLst>
          </p:cNvPr>
          <p:cNvSpPr txBox="1"/>
          <p:nvPr/>
        </p:nvSpPr>
        <p:spPr>
          <a:xfrm>
            <a:off x="768626" y="1399921"/>
            <a:ext cx="7103165" cy="4457952"/>
          </a:xfrm>
          <a:prstGeom prst="rect">
            <a:avLst/>
          </a:prstGeom>
          <a:noFill/>
        </p:spPr>
        <p:txBody>
          <a:bodyPr wrap="square">
            <a:spAutoFit/>
          </a:bodyPr>
          <a:lstStyle/>
          <a:p>
            <a:pPr lvl="4"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  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  Literature Survey</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  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  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  Technologies and Methodologies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  Implementation Screenshots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  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  References</a:t>
            </a:r>
            <a:endParaRPr lang="en-IN" alt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81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Introduction</a:t>
            </a:r>
            <a:endParaRPr dirty="0"/>
          </a:p>
        </p:txBody>
      </p:sp>
      <p:sp>
        <p:nvSpPr>
          <p:cNvPr id="2" name="Rectangle 1"/>
          <p:cNvSpPr/>
          <p:nvPr/>
        </p:nvSpPr>
        <p:spPr>
          <a:xfrm>
            <a:off x="406255" y="1328197"/>
            <a:ext cx="6728836" cy="1429622"/>
          </a:xfrm>
          <a:prstGeom prst="rect">
            <a:avLst/>
          </a:prstGeom>
        </p:spPr>
        <p:txBody>
          <a:bodyPr wrap="square">
            <a:spAutoFit/>
          </a:bodyPr>
          <a:lstStyle/>
          <a:p>
            <a:pPr lvl="1">
              <a:lnSpc>
                <a:spcPct val="150000"/>
              </a:lnSpc>
            </a:pPr>
            <a:endParaRPr lang="en-US" sz="2000" dirty="0">
              <a:latin typeface="Artifakt Element Book" pitchFamily="34" charset="0"/>
              <a:ea typeface="Artifakt Element Book" pitchFamily="34" charset="0"/>
            </a:endParaRPr>
          </a:p>
          <a:p>
            <a:pPr marL="342900" lvl="1" indent="-342900">
              <a:lnSpc>
                <a:spcPct val="150000"/>
              </a:lnSpc>
              <a:buFont typeface="Wingdings" pitchFamily="2" charset="2"/>
              <a:buChar char="Ø"/>
            </a:pPr>
            <a:endParaRPr lang="en-US" sz="2000" dirty="0"/>
          </a:p>
          <a:p>
            <a:pPr marL="342900" lvl="1" indent="-342900">
              <a:lnSpc>
                <a:spcPct val="150000"/>
              </a:lnSpc>
              <a:buFont typeface="Wingdings" pitchFamily="2" charset="2"/>
              <a:buChar char="Ø"/>
            </a:pPr>
            <a:endParaRPr lang="en-US" sz="2000" dirty="0">
              <a:latin typeface="Artifakt Element Book" pitchFamily="34" charset="0"/>
              <a:ea typeface="Artifakt Element Book" pitchFamily="34" charset="0"/>
            </a:endParaRPr>
          </a:p>
        </p:txBody>
      </p:sp>
      <p:sp>
        <p:nvSpPr>
          <p:cNvPr id="4" name="Rectangle 2">
            <a:extLst>
              <a:ext uri="{FF2B5EF4-FFF2-40B4-BE49-F238E27FC236}">
                <a16:creationId xmlns:a16="http://schemas.microsoft.com/office/drawing/2014/main" id="{63039FFE-6185-F242-51F3-2FAF779F14DE}"/>
              </a:ext>
            </a:extLst>
          </p:cNvPr>
          <p:cNvSpPr>
            <a:spLocks noChangeArrowheads="1"/>
          </p:cNvSpPr>
          <p:nvPr/>
        </p:nvSpPr>
        <p:spPr bwMode="auto">
          <a:xfrm>
            <a:off x="406255" y="3522247"/>
            <a:ext cx="6919962"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tabLst/>
            </a:pP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38B6A24-D7BE-71B8-DCAC-C5294BDFE879}"/>
              </a:ext>
            </a:extLst>
          </p:cNvPr>
          <p:cNvSpPr>
            <a:spLocks noChangeArrowheads="1"/>
          </p:cNvSpPr>
          <p:nvPr/>
        </p:nvSpPr>
        <p:spPr bwMode="auto">
          <a:xfrm>
            <a:off x="406255" y="1671223"/>
            <a:ext cx="7968343" cy="263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platform is designed to assist UPSC aspirants with structured study materials, interactive tools, and essential resources. The website provides current affairs updates, mock tests, PYQs, and syllabus tracking, ensuring holistic preparation. E-learning fulfills the thirst of knowledge and features offers online content that can be delivered for the learner at anywhere. Personalized dashboards, AI-driven recommendations, and progress tracking help cater to individual learning styles effectively.</a:t>
            </a:r>
          </a:p>
        </p:txBody>
      </p:sp>
    </p:spTree>
    <p:extLst>
      <p:ext uri="{BB962C8B-B14F-4D97-AF65-F5344CB8AC3E}">
        <p14:creationId xmlns:p14="http://schemas.microsoft.com/office/powerpoint/2010/main" val="378867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88EF-6486-FB89-3958-A2FD15182306}"/>
              </a:ext>
            </a:extLst>
          </p:cNvPr>
          <p:cNvSpPr>
            <a:spLocks noGrp="1"/>
          </p:cNvSpPr>
          <p:nvPr>
            <p:ph type="title"/>
          </p:nvPr>
        </p:nvSpPr>
        <p:spPr>
          <a:xfrm>
            <a:off x="302659" y="266202"/>
            <a:ext cx="6997800" cy="1455900"/>
          </a:xfrm>
        </p:spPr>
        <p:txBody>
          <a:bodyPr/>
          <a:lstStyle/>
          <a:p>
            <a:r>
              <a:rPr lang="en-US" sz="3600" b="1" kern="1200"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Literature</a:t>
            </a:r>
            <a:r>
              <a:rPr lang="en-US" dirty="0"/>
              <a:t> </a:t>
            </a:r>
            <a:r>
              <a:rPr lang="en-US" sz="3600" b="1" kern="1200"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Survey</a:t>
            </a:r>
          </a:p>
        </p:txBody>
      </p:sp>
      <p:graphicFrame>
        <p:nvGraphicFramePr>
          <p:cNvPr id="8" name="Table 7">
            <a:extLst>
              <a:ext uri="{FF2B5EF4-FFF2-40B4-BE49-F238E27FC236}">
                <a16:creationId xmlns:a16="http://schemas.microsoft.com/office/drawing/2014/main" id="{668F2A2C-ACA0-8D56-FB40-0CE68E71AF1D}"/>
              </a:ext>
            </a:extLst>
          </p:cNvPr>
          <p:cNvGraphicFramePr>
            <a:graphicFrameLocks noGrp="1"/>
          </p:cNvGraphicFramePr>
          <p:nvPr>
            <p:extLst>
              <p:ext uri="{D42A27DB-BD31-4B8C-83A1-F6EECF244321}">
                <p14:modId xmlns:p14="http://schemas.microsoft.com/office/powerpoint/2010/main" val="777732421"/>
              </p:ext>
            </p:extLst>
          </p:nvPr>
        </p:nvGraphicFramePr>
        <p:xfrm>
          <a:off x="856033" y="1585610"/>
          <a:ext cx="7908588" cy="5707863"/>
        </p:xfrm>
        <a:graphic>
          <a:graphicData uri="http://schemas.openxmlformats.org/drawingml/2006/table">
            <a:tbl>
              <a:tblPr firstRow="1">
                <a:tableStyleId>{5C22544A-7EE6-4342-B048-85BDC9FD1C3A}</a:tableStyleId>
              </a:tblPr>
              <a:tblGrid>
                <a:gridCol w="1977147">
                  <a:extLst>
                    <a:ext uri="{9D8B030D-6E8A-4147-A177-3AD203B41FA5}">
                      <a16:colId xmlns:a16="http://schemas.microsoft.com/office/drawing/2014/main" val="3579868000"/>
                    </a:ext>
                  </a:extLst>
                </a:gridCol>
                <a:gridCol w="1977147">
                  <a:extLst>
                    <a:ext uri="{9D8B030D-6E8A-4147-A177-3AD203B41FA5}">
                      <a16:colId xmlns:a16="http://schemas.microsoft.com/office/drawing/2014/main" val="4125187728"/>
                    </a:ext>
                  </a:extLst>
                </a:gridCol>
                <a:gridCol w="1977147">
                  <a:extLst>
                    <a:ext uri="{9D8B030D-6E8A-4147-A177-3AD203B41FA5}">
                      <a16:colId xmlns:a16="http://schemas.microsoft.com/office/drawing/2014/main" val="3346638277"/>
                    </a:ext>
                  </a:extLst>
                </a:gridCol>
                <a:gridCol w="1977147">
                  <a:extLst>
                    <a:ext uri="{9D8B030D-6E8A-4147-A177-3AD203B41FA5}">
                      <a16:colId xmlns:a16="http://schemas.microsoft.com/office/drawing/2014/main" val="1218878884"/>
                    </a:ext>
                  </a:extLst>
                </a:gridCol>
              </a:tblGrid>
              <a:tr h="196508">
                <a:tc>
                  <a:txBody>
                    <a:bodyPr/>
                    <a:lstStyle/>
                    <a:p>
                      <a:pPr algn="ctr">
                        <a:buNone/>
                        <a:tabLst>
                          <a:tab pos="701675" algn="l"/>
                        </a:tabLst>
                      </a:pPr>
                      <a:r>
                        <a:rPr lang="en-US" sz="1200">
                          <a:effectLst/>
                        </a:rPr>
                        <a:t>Paper Title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nchor="ctr"/>
                </a:tc>
                <a:tc>
                  <a:txBody>
                    <a:bodyPr/>
                    <a:lstStyle/>
                    <a:p>
                      <a:pPr algn="ctr">
                        <a:buNone/>
                        <a:tabLst>
                          <a:tab pos="701675" algn="l"/>
                        </a:tabLst>
                      </a:pPr>
                      <a:r>
                        <a:rPr lang="en-US" sz="1200">
                          <a:effectLst/>
                        </a:rPr>
                        <a:t>Advantages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nchor="ctr"/>
                </a:tc>
                <a:tc>
                  <a:txBody>
                    <a:bodyPr/>
                    <a:lstStyle/>
                    <a:p>
                      <a:pPr algn="ctr">
                        <a:buNone/>
                        <a:tabLst>
                          <a:tab pos="701675" algn="l"/>
                        </a:tabLst>
                      </a:pPr>
                      <a:r>
                        <a:rPr lang="en-US" sz="1200" dirty="0">
                          <a:effectLst/>
                        </a:rPr>
                        <a:t>Disadvantages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nchor="ctr"/>
                </a:tc>
                <a:tc>
                  <a:txBody>
                    <a:bodyPr/>
                    <a:lstStyle/>
                    <a:p>
                      <a:pPr algn="ctr">
                        <a:buNone/>
                        <a:tabLst>
                          <a:tab pos="701675" algn="l"/>
                        </a:tabLst>
                      </a:pPr>
                      <a:r>
                        <a:rPr lang="en-US" sz="1200" dirty="0">
                          <a:effectLst/>
                        </a:rPr>
                        <a:t>Technologies Used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nchor="ctr"/>
                </a:tc>
                <a:extLst>
                  <a:ext uri="{0D108BD9-81ED-4DB2-BD59-A6C34878D82A}">
                    <a16:rowId xmlns:a16="http://schemas.microsoft.com/office/drawing/2014/main" val="3256982793"/>
                  </a:ext>
                </a:extLst>
              </a:tr>
              <a:tr h="920053">
                <a:tc>
                  <a:txBody>
                    <a:bodyPr/>
                    <a:lstStyle/>
                    <a:p>
                      <a:pPr algn="l">
                        <a:buNone/>
                        <a:tabLst>
                          <a:tab pos="701675" algn="l"/>
                        </a:tabLst>
                      </a:pPr>
                      <a:r>
                        <a:rPr lang="en-US" sz="1200">
                          <a:effectLst/>
                        </a:rPr>
                        <a:t>Gamification and AI: Enhancing User Engagement through Intelligent Systems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Improves engagement with AI-driven gamification</a:t>
                      </a:r>
                    </a:p>
                    <a:p>
                      <a:pPr marL="171450" indent="-171450" algn="l">
                        <a:buFontTx/>
                        <a:buChar char="-"/>
                        <a:tabLst>
                          <a:tab pos="701675" algn="l"/>
                        </a:tabLst>
                      </a:pPr>
                      <a:r>
                        <a:rPr lang="en-US" sz="1200" dirty="0">
                          <a:effectLst/>
                        </a:rPr>
                        <a:t>Personalizes learning experiences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Complex implementation</a:t>
                      </a:r>
                    </a:p>
                    <a:p>
                      <a:pPr marL="171450" indent="-171450" algn="l">
                        <a:buFontTx/>
                        <a:buChar char="-"/>
                        <a:tabLst>
                          <a:tab pos="701675" algn="l"/>
                        </a:tabLst>
                      </a:pPr>
                      <a:r>
                        <a:rPr lang="en-US" sz="1200" dirty="0">
                          <a:effectLst/>
                        </a:rPr>
                        <a:t>Requires continuous monitoring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Artificial Intelligence</a:t>
                      </a:r>
                    </a:p>
                    <a:p>
                      <a:pPr marL="171450" indent="-171450" algn="l">
                        <a:buFontTx/>
                        <a:buChar char="-"/>
                        <a:tabLst>
                          <a:tab pos="701675" algn="l"/>
                        </a:tabLst>
                      </a:pPr>
                      <a:r>
                        <a:rPr lang="en-US" sz="1200" dirty="0">
                          <a:effectLst/>
                        </a:rPr>
                        <a:t>Gamification frameworks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extLst>
                  <a:ext uri="{0D108BD9-81ED-4DB2-BD59-A6C34878D82A}">
                    <a16:rowId xmlns:a16="http://schemas.microsoft.com/office/drawing/2014/main" val="3962156500"/>
                  </a:ext>
                </a:extLst>
              </a:tr>
              <a:tr h="920053">
                <a:tc>
                  <a:txBody>
                    <a:bodyPr/>
                    <a:lstStyle/>
                    <a:p>
                      <a:pPr algn="l">
                        <a:buNone/>
                        <a:tabLst>
                          <a:tab pos="701675" algn="l"/>
                        </a:tabLst>
                      </a:pPr>
                      <a:r>
                        <a:rPr lang="en-US" sz="1200">
                          <a:effectLst/>
                        </a:rPr>
                        <a:t>Adaptive Learning Using Artificial Intelligence in e-Learning: A Literature Review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Reviews AI’s role in adaptive learning</a:t>
                      </a:r>
                    </a:p>
                    <a:p>
                      <a:pPr marL="171450" indent="-171450" algn="l">
                        <a:buFontTx/>
                        <a:buChar char="-"/>
                        <a:tabLst>
                          <a:tab pos="701675" algn="l"/>
                        </a:tabLst>
                      </a:pPr>
                      <a:r>
                        <a:rPr lang="en-US" sz="1200" dirty="0">
                          <a:effectLst/>
                        </a:rPr>
                        <a:t>Identifies key challenges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Limited empirical data </a:t>
                      </a:r>
                    </a:p>
                    <a:p>
                      <a:pPr marL="171450" indent="-171450" algn="l">
                        <a:buFontTx/>
                        <a:buChar char="-"/>
                        <a:tabLst>
                          <a:tab pos="701675" algn="l"/>
                        </a:tabLst>
                      </a:pPr>
                      <a:r>
                        <a:rPr lang="en-US" sz="1200" dirty="0">
                          <a:effectLst/>
                        </a:rPr>
                        <a:t>No new experiments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Artificial Intelligence</a:t>
                      </a:r>
                    </a:p>
                    <a:p>
                      <a:pPr marL="171450" indent="-171450" algn="l">
                        <a:buFontTx/>
                        <a:buChar char="-"/>
                        <a:tabLst>
                          <a:tab pos="701675" algn="l"/>
                        </a:tabLst>
                      </a:pPr>
                      <a:r>
                        <a:rPr lang="en-US" sz="1200" dirty="0">
                          <a:effectLst/>
                        </a:rPr>
                        <a:t>Machine Learning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extLst>
                  <a:ext uri="{0D108BD9-81ED-4DB2-BD59-A6C34878D82A}">
                    <a16:rowId xmlns:a16="http://schemas.microsoft.com/office/drawing/2014/main" val="4104178017"/>
                  </a:ext>
                </a:extLst>
              </a:tr>
              <a:tr h="920053">
                <a:tc>
                  <a:txBody>
                    <a:bodyPr/>
                    <a:lstStyle/>
                    <a:p>
                      <a:pPr algn="l">
                        <a:buNone/>
                        <a:tabLst>
                          <a:tab pos="701675" algn="l"/>
                        </a:tabLst>
                      </a:pPr>
                      <a:r>
                        <a:rPr lang="en-US" sz="1200">
                          <a:effectLst/>
                        </a:rPr>
                        <a:t>Gamified AI-Driven Assessments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Enhances engagement in assessments </a:t>
                      </a:r>
                    </a:p>
                    <a:p>
                      <a:pPr marL="171450" indent="-171450" algn="l">
                        <a:buFontTx/>
                        <a:buChar char="-"/>
                        <a:tabLst>
                          <a:tab pos="701675" algn="l"/>
                        </a:tabLst>
                      </a:pPr>
                      <a:r>
                        <a:rPr lang="en-US" sz="1200" dirty="0">
                          <a:effectLst/>
                        </a:rPr>
                        <a:t>Improves evaluation accuracy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AI bias risk</a:t>
                      </a:r>
                    </a:p>
                    <a:p>
                      <a:pPr marL="171450" indent="-171450" algn="l">
                        <a:buFontTx/>
                        <a:buChar char="-"/>
                        <a:tabLst>
                          <a:tab pos="701675" algn="l"/>
                        </a:tabLst>
                      </a:pPr>
                      <a:r>
                        <a:rPr lang="en-US" sz="1200" dirty="0">
                          <a:effectLst/>
                        </a:rPr>
                        <a:t>Needs strong infrastructure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Artificial Intelligence </a:t>
                      </a:r>
                    </a:p>
                    <a:p>
                      <a:pPr marL="171450" indent="-171450" algn="l">
                        <a:buFontTx/>
                        <a:buChar char="-"/>
                        <a:tabLst>
                          <a:tab pos="701675" algn="l"/>
                        </a:tabLst>
                      </a:pPr>
                      <a:r>
                        <a:rPr lang="en-US" sz="1200" dirty="0">
                          <a:effectLst/>
                        </a:rPr>
                        <a:t>Gamification elements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extLst>
                  <a:ext uri="{0D108BD9-81ED-4DB2-BD59-A6C34878D82A}">
                    <a16:rowId xmlns:a16="http://schemas.microsoft.com/office/drawing/2014/main" val="3196675779"/>
                  </a:ext>
                </a:extLst>
              </a:tr>
              <a:tr h="1375598">
                <a:tc>
                  <a:txBody>
                    <a:bodyPr/>
                    <a:lstStyle/>
                    <a:p>
                      <a:pPr algn="l">
                        <a:buNone/>
                        <a:tabLst>
                          <a:tab pos="701675" algn="l"/>
                        </a:tabLst>
                      </a:pPr>
                      <a:r>
                        <a:rPr lang="en-US" sz="1200">
                          <a:effectLst/>
                        </a:rPr>
                        <a:t>Leveraging AI in E-Learning: Personalized Learning and Adaptive Assessment through Cognitive Neuropsychology—A Systematic Analysis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Uses AI for personalized learning </a:t>
                      </a:r>
                    </a:p>
                    <a:p>
                      <a:pPr marL="171450" indent="-171450" algn="l">
                        <a:buFontTx/>
                        <a:buChar char="-"/>
                        <a:tabLst>
                          <a:tab pos="701675" algn="l"/>
                        </a:tabLst>
                      </a:pPr>
                      <a:r>
                        <a:rPr lang="en-US" sz="1200" dirty="0">
                          <a:effectLst/>
                        </a:rPr>
                        <a:t>Enhances adaptive assessments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Ethical concerns</a:t>
                      </a:r>
                    </a:p>
                    <a:p>
                      <a:pPr marL="171450" indent="-171450" algn="l">
                        <a:buFontTx/>
                        <a:buChar char="-"/>
                        <a:tabLst>
                          <a:tab pos="701675" algn="l"/>
                        </a:tabLst>
                      </a:pPr>
                      <a:r>
                        <a:rPr lang="en-US" sz="1200" dirty="0">
                          <a:effectLst/>
                        </a:rPr>
                        <a:t>AI bias issues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Artificial Intelligence</a:t>
                      </a:r>
                    </a:p>
                    <a:p>
                      <a:pPr marL="171450" indent="-171450" algn="l">
                        <a:buFontTx/>
                        <a:buChar char="-"/>
                        <a:tabLst>
                          <a:tab pos="701675" algn="l"/>
                        </a:tabLst>
                      </a:pPr>
                      <a:r>
                        <a:rPr lang="en-US" sz="1200" dirty="0">
                          <a:effectLst/>
                        </a:rPr>
                        <a:t>Adaptive Learning Systems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extLst>
                  <a:ext uri="{0D108BD9-81ED-4DB2-BD59-A6C34878D82A}">
                    <a16:rowId xmlns:a16="http://schemas.microsoft.com/office/drawing/2014/main" val="3144185540"/>
                  </a:ext>
                </a:extLst>
              </a:tr>
              <a:tr h="1375598">
                <a:tc>
                  <a:txBody>
                    <a:bodyPr/>
                    <a:lstStyle/>
                    <a:p>
                      <a:pPr algn="l">
                        <a:buNone/>
                        <a:tabLst>
                          <a:tab pos="701675" algn="l"/>
                        </a:tabLst>
                      </a:pPr>
                      <a:r>
                        <a:rPr lang="en-US" sz="1200">
                          <a:effectLst/>
                        </a:rPr>
                        <a:t>Analysing the Impact of Gamification Techniques on Enhancing Learner Engagement, Motivation, and Knowledge Retention: A Structural Equation Modelling Approach (2024)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Boosts motivation and engagement</a:t>
                      </a:r>
                    </a:p>
                    <a:p>
                      <a:pPr marL="171450" indent="-171450" algn="l">
                        <a:buFontTx/>
                        <a:buChar char="-"/>
                        <a:tabLst>
                          <a:tab pos="701675" algn="l"/>
                        </a:tabLst>
                      </a:pPr>
                      <a:r>
                        <a:rPr lang="en-US" sz="1200" dirty="0">
                          <a:effectLst/>
                        </a:rPr>
                        <a:t>Improves knowledge retention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Overfocus on competition</a:t>
                      </a:r>
                    </a:p>
                    <a:p>
                      <a:pPr marL="171450" indent="-171450" algn="l">
                        <a:buFontTx/>
                        <a:buChar char="-"/>
                        <a:tabLst>
                          <a:tab pos="701675" algn="l"/>
                        </a:tabLst>
                      </a:pPr>
                      <a:r>
                        <a:rPr lang="en-US" sz="1200" dirty="0">
                          <a:effectLst/>
                        </a:rPr>
                        <a:t>Learning differences not addressed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tc>
                  <a:txBody>
                    <a:bodyPr/>
                    <a:lstStyle/>
                    <a:p>
                      <a:pPr marL="171450" indent="-171450" algn="l">
                        <a:buFontTx/>
                        <a:buChar char="-"/>
                        <a:tabLst>
                          <a:tab pos="701675" algn="l"/>
                        </a:tabLst>
                      </a:pPr>
                      <a:r>
                        <a:rPr lang="en-US" sz="1200" dirty="0">
                          <a:effectLst/>
                        </a:rPr>
                        <a:t>Gamification techniques </a:t>
                      </a:r>
                    </a:p>
                    <a:p>
                      <a:pPr marL="171450" indent="-171450" algn="l">
                        <a:buFontTx/>
                        <a:buChar char="-"/>
                        <a:tabLst>
                          <a:tab pos="701675" algn="l"/>
                        </a:tabLst>
                      </a:pPr>
                      <a:r>
                        <a:rPr lang="en-US" sz="1200" dirty="0">
                          <a:effectLst/>
                        </a:rPr>
                        <a:t>Structural Equation Modeling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446" marR="40446" marT="0" marB="0"/>
                </a:tc>
                <a:extLst>
                  <a:ext uri="{0D108BD9-81ED-4DB2-BD59-A6C34878D82A}">
                    <a16:rowId xmlns:a16="http://schemas.microsoft.com/office/drawing/2014/main" val="92686235"/>
                  </a:ext>
                </a:extLst>
              </a:tr>
            </a:tbl>
          </a:graphicData>
        </a:graphic>
      </p:graphicFrame>
      <p:sp>
        <p:nvSpPr>
          <p:cNvPr id="9" name="TextBox 8">
            <a:extLst>
              <a:ext uri="{FF2B5EF4-FFF2-40B4-BE49-F238E27FC236}">
                <a16:creationId xmlns:a16="http://schemas.microsoft.com/office/drawing/2014/main" id="{7041F8CB-0A86-0356-5C11-71F061EB9C90}"/>
              </a:ext>
            </a:extLst>
          </p:cNvPr>
          <p:cNvSpPr txBox="1"/>
          <p:nvPr/>
        </p:nvSpPr>
        <p:spPr>
          <a:xfrm>
            <a:off x="3536002" y="1178825"/>
            <a:ext cx="4095345" cy="311285"/>
          </a:xfrm>
          <a:prstGeom prst="rect">
            <a:avLst/>
          </a:prstGeom>
          <a:noFill/>
        </p:spPr>
        <p:txBody>
          <a:bodyPr wrap="square" rtlCol="0">
            <a:spAutoFit/>
          </a:bodyPr>
          <a:lstStyle/>
          <a:p>
            <a:r>
              <a:rPr lang="en-US" dirty="0"/>
              <a:t>Table 1 : Literature Survey</a:t>
            </a:r>
          </a:p>
        </p:txBody>
      </p:sp>
    </p:spTree>
    <p:extLst>
      <p:ext uri="{BB962C8B-B14F-4D97-AF65-F5344CB8AC3E}">
        <p14:creationId xmlns:p14="http://schemas.microsoft.com/office/powerpoint/2010/main" val="58661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FD5E79-C028-11A4-1F77-1724C162AF7E}"/>
              </a:ext>
            </a:extLst>
          </p:cNvPr>
          <p:cNvSpPr txBox="1"/>
          <p:nvPr/>
        </p:nvSpPr>
        <p:spPr>
          <a:xfrm>
            <a:off x="543339" y="1611675"/>
            <a:ext cx="7474226" cy="2131289"/>
          </a:xfrm>
          <a:prstGeom prst="rect">
            <a:avLst/>
          </a:prstGeom>
          <a:noFill/>
        </p:spPr>
        <p:txBody>
          <a:bodyPr wrap="square">
            <a:spAutoFit/>
          </a:bodyPr>
          <a:lstStyle/>
          <a:p>
            <a:pPr algn="just">
              <a:lnSpc>
                <a:spcPct val="150000"/>
              </a:lnSpc>
            </a:pPr>
            <a:r>
              <a:rPr lang="en-US" sz="1800" dirty="0"/>
              <a:t>UPSC aspirants face challenges such as lack of access to organized study materials, inefficient time management, and limited opportunities for personalized guidance. There is a need for a comprehensive, user-friendly website that provides curated resources, mock tests and progress tracking to streamline and enhance the preparation process.</a:t>
            </a:r>
            <a:endParaRPr lang="en-IN" sz="1800" dirty="0">
              <a:latin typeface="Artifakt Element Book" pitchFamily="34" charset="0"/>
              <a:ea typeface="Artifakt Element Book" pitchFamily="34" charset="0"/>
            </a:endParaRPr>
          </a:p>
        </p:txBody>
      </p:sp>
      <p:sp>
        <p:nvSpPr>
          <p:cNvPr id="9" name="TextBox 8">
            <a:extLst>
              <a:ext uri="{FF2B5EF4-FFF2-40B4-BE49-F238E27FC236}">
                <a16:creationId xmlns:a16="http://schemas.microsoft.com/office/drawing/2014/main" id="{B7F8CF98-6486-B819-1E01-A9D58E4E7161}"/>
              </a:ext>
            </a:extLst>
          </p:cNvPr>
          <p:cNvSpPr txBox="1"/>
          <p:nvPr/>
        </p:nvSpPr>
        <p:spPr>
          <a:xfrm>
            <a:off x="543339" y="629435"/>
            <a:ext cx="5062330" cy="646331"/>
          </a:xfrm>
          <a:prstGeom prst="rect">
            <a:avLst/>
          </a:prstGeom>
          <a:noFill/>
        </p:spPr>
        <p:txBody>
          <a:bodyPr wrap="square">
            <a:spAutoFit/>
          </a:bodyPr>
          <a:lstStyle/>
          <a:p>
            <a:r>
              <a:rPr kumimoji="0" lang="en-US" sz="36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Problem statement </a:t>
            </a:r>
            <a:endParaRPr lang="en-US" dirty="0"/>
          </a:p>
        </p:txBody>
      </p:sp>
      <p:pic>
        <p:nvPicPr>
          <p:cNvPr id="2" name="Picture 12">
            <a:extLst>
              <a:ext uri="{FF2B5EF4-FFF2-40B4-BE49-F238E27FC236}">
                <a16:creationId xmlns:a16="http://schemas.microsoft.com/office/drawing/2014/main" id="{09E8B42D-42B3-EEE7-642D-B27585901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583" y="4078873"/>
            <a:ext cx="2968982" cy="3124261"/>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79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Overview of </a:t>
            </a:r>
            <a:r>
              <a:rPr lang="en-US" sz="3600" b="1" i="0" u="none" strike="noStrike" cap="none" dirty="0">
                <a:solidFill>
                  <a:srgbClr val="000000"/>
                </a:solidFill>
                <a:latin typeface="Times New Roman"/>
                <a:ea typeface="Times New Roman"/>
                <a:cs typeface="Times New Roman"/>
                <a:sym typeface="Times New Roman"/>
              </a:rPr>
              <a:t>System Design</a:t>
            </a:r>
            <a:endParaRPr sz="1400" b="0" i="0" u="none" strike="noStrike" cap="none" dirty="0">
              <a:solidFill>
                <a:srgbClr val="000000"/>
              </a:solidFill>
              <a:latin typeface="Arial"/>
              <a:ea typeface="Arial"/>
              <a:cs typeface="Arial"/>
              <a:sym typeface="Arial"/>
            </a:endParaRPr>
          </a:p>
        </p:txBody>
      </p:sp>
      <p:sp>
        <p:nvSpPr>
          <p:cNvPr id="5" name="TextBox 4"/>
          <p:cNvSpPr txBox="1"/>
          <p:nvPr/>
        </p:nvSpPr>
        <p:spPr>
          <a:xfrm>
            <a:off x="148023" y="1427017"/>
            <a:ext cx="9319637" cy="1015663"/>
          </a:xfrm>
          <a:prstGeom prst="rect">
            <a:avLst/>
          </a:prstGeom>
          <a:noFill/>
        </p:spPr>
        <p:txBody>
          <a:bodyPr wrap="square" rtlCol="0">
            <a:spAutoFit/>
          </a:bodyPr>
          <a:lstStyle/>
          <a:p>
            <a:endParaRPr lang="en-US" sz="2000" dirty="0">
              <a:latin typeface="Artifakt Element Book" pitchFamily="34" charset="0"/>
              <a:ea typeface="Artifakt Element Book" pitchFamily="34" charset="0"/>
            </a:endParaRPr>
          </a:p>
          <a:p>
            <a:endParaRPr lang="en-US" sz="2000" dirty="0">
              <a:latin typeface="Artifakt Element Book" pitchFamily="34" charset="0"/>
              <a:ea typeface="Artifakt Element Book" pitchFamily="34" charset="0"/>
            </a:endParaRPr>
          </a:p>
          <a:p>
            <a:endParaRPr lang="en-IN" sz="2000" dirty="0"/>
          </a:p>
        </p:txBody>
      </p:sp>
      <p:sp>
        <p:nvSpPr>
          <p:cNvPr id="10" name="TextBox 9"/>
          <p:cNvSpPr txBox="1"/>
          <p:nvPr/>
        </p:nvSpPr>
        <p:spPr>
          <a:xfrm>
            <a:off x="6428509" y="4405745"/>
            <a:ext cx="184731" cy="307777"/>
          </a:xfrm>
          <a:prstGeom prst="rect">
            <a:avLst/>
          </a:prstGeom>
          <a:noFill/>
        </p:spPr>
        <p:txBody>
          <a:bodyPr wrap="none" rtlCol="0">
            <a:spAutoFit/>
          </a:bodyPr>
          <a:lstStyle/>
          <a:p>
            <a:endParaRPr lang="en-IN"/>
          </a:p>
        </p:txBody>
      </p:sp>
      <p:sp>
        <p:nvSpPr>
          <p:cNvPr id="2" name="Rectangle 1"/>
          <p:cNvSpPr/>
          <p:nvPr/>
        </p:nvSpPr>
        <p:spPr>
          <a:xfrm>
            <a:off x="349418" y="1229377"/>
            <a:ext cx="8474212" cy="967957"/>
          </a:xfrm>
          <a:prstGeom prst="rect">
            <a:avLst/>
          </a:prstGeom>
        </p:spPr>
        <p:txBody>
          <a:bodyPr wrap="square">
            <a:spAutoFit/>
          </a:bodyPr>
          <a:lstStyle/>
          <a:p>
            <a:pPr>
              <a:lnSpc>
                <a:spcPct val="150000"/>
              </a:lnSpc>
            </a:pPr>
            <a:r>
              <a:rPr lang="en-IN" sz="2000" b="1" dirty="0">
                <a:latin typeface="Artifakt Element Book" pitchFamily="34" charset="0"/>
                <a:ea typeface="Artifakt Element Book" pitchFamily="34" charset="0"/>
              </a:rPr>
              <a:t>Homepage Components</a:t>
            </a:r>
            <a:r>
              <a:rPr lang="en-IN" sz="2000" dirty="0">
                <a:latin typeface="Artifakt Element Book" pitchFamily="34" charset="0"/>
                <a:ea typeface="Artifakt Element Book" pitchFamily="34" charset="0"/>
              </a:rPr>
              <a:t>:</a:t>
            </a:r>
          </a:p>
          <a:p>
            <a:pPr>
              <a:lnSpc>
                <a:spcPct val="150000"/>
              </a:lnSpc>
            </a:pPr>
            <a:endParaRPr lang="en-IN" sz="2000" dirty="0">
              <a:latin typeface="Artifakt Element Book" pitchFamily="34" charset="0"/>
              <a:ea typeface="Artifakt Element Book" pitchFamily="34" charset="0"/>
            </a:endParaRPr>
          </a:p>
        </p:txBody>
      </p:sp>
      <p:sp>
        <p:nvSpPr>
          <p:cNvPr id="15" name="Rectangle 5"/>
          <p:cNvSpPr>
            <a:spLocks noChangeArrowheads="1"/>
          </p:cNvSpPr>
          <p:nvPr/>
        </p:nvSpPr>
        <p:spPr bwMode="auto">
          <a:xfrm>
            <a:off x="148023" y="1704016"/>
            <a:ext cx="9140231"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50000"/>
              </a:lnSpc>
              <a:spcBef>
                <a:spcPct val="0"/>
              </a:spcBef>
              <a:spcAft>
                <a:spcPct val="0"/>
              </a:spcAft>
              <a:buClrTx/>
              <a:buSzTx/>
              <a:buFont typeface="Wingdings" pitchFamily="2" charset="2"/>
              <a:buChar char="ü"/>
              <a:tabLst/>
            </a:pPr>
            <a:r>
              <a:rPr lang="en-US" sz="2000" dirty="0">
                <a:solidFill>
                  <a:schemeClr val="tx1"/>
                </a:solidFill>
                <a:latin typeface="Artifakt Element Book" pitchFamily="34" charset="0"/>
                <a:ea typeface="Artifakt Element Book" pitchFamily="34" charset="0"/>
                <a:cs typeface="Arial" charset="0"/>
              </a:rPr>
              <a:t>Login page.</a:t>
            </a: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342900" marR="0" lvl="0" indent="-342900" algn="l" defTabSz="914400" rtl="0" eaLnBrk="1" fontAlgn="base" latinLnBrk="0" hangingPunct="1">
              <a:lnSpc>
                <a:spcPct val="150000"/>
              </a:lnSpc>
              <a:spcBef>
                <a:spcPct val="0"/>
              </a:spcBef>
              <a:spcAft>
                <a:spcPct val="0"/>
              </a:spcAft>
              <a:buClrTx/>
              <a:buSzTx/>
              <a:buFont typeface="Wingdings" pitchFamily="2" charset="2"/>
              <a:buChar char="ü"/>
              <a:tabLst/>
            </a:pPr>
            <a:r>
              <a:rPr lang="en-US" sz="2000" dirty="0">
                <a:solidFill>
                  <a:schemeClr val="tx1"/>
                </a:solidFill>
                <a:latin typeface="Artifakt Element Book" pitchFamily="34" charset="0"/>
                <a:ea typeface="Artifakt Element Book" pitchFamily="34" charset="0"/>
                <a:cs typeface="Arial" charset="0"/>
              </a:rPr>
              <a:t>Select exam.</a:t>
            </a:r>
            <a:r>
              <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rPr>
              <a:t> </a:t>
            </a:r>
          </a:p>
          <a:p>
            <a:pPr marL="342900" marR="0" lvl="0" indent="-342900" algn="l" defTabSz="914400" rtl="0" eaLnBrk="1" fontAlgn="base" latinLnBrk="0" hangingPunct="1">
              <a:lnSpc>
                <a:spcPct val="150000"/>
              </a:lnSpc>
              <a:spcBef>
                <a:spcPct val="0"/>
              </a:spcBef>
              <a:spcAft>
                <a:spcPct val="0"/>
              </a:spcAft>
              <a:buClrTx/>
              <a:buSzTx/>
              <a:buFont typeface="Wingdings" pitchFamily="2" charset="2"/>
              <a:buChar char="ü"/>
              <a:tabLst/>
            </a:pPr>
            <a:r>
              <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rPr>
              <a:t>Subject selection</a:t>
            </a:r>
          </a:p>
          <a:p>
            <a:pPr marL="342900" marR="0" lvl="0" indent="-342900" algn="l" defTabSz="914400" rtl="0" eaLnBrk="1" fontAlgn="base" latinLnBrk="0" hangingPunct="1">
              <a:lnSpc>
                <a:spcPct val="150000"/>
              </a:lnSpc>
              <a:spcBef>
                <a:spcPct val="0"/>
              </a:spcBef>
              <a:spcAft>
                <a:spcPct val="0"/>
              </a:spcAft>
              <a:buClrTx/>
              <a:buSzTx/>
              <a:buFont typeface="Wingdings" pitchFamily="2" charset="2"/>
              <a:buChar char="ü"/>
              <a:tabLst/>
            </a:pPr>
            <a:r>
              <a:rPr lang="en-US" sz="2000" dirty="0">
                <a:solidFill>
                  <a:schemeClr val="tx1"/>
                </a:solidFill>
                <a:latin typeface="Artifakt Element Book" pitchFamily="34" charset="0"/>
                <a:ea typeface="Artifakt Element Book" pitchFamily="34" charset="0"/>
                <a:cs typeface="Arial" charset="0"/>
              </a:rPr>
              <a:t>AI Chatbot</a:t>
            </a: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342900" lvl="0" indent="-342900" eaLnBrk="0" fontAlgn="base" hangingPunct="0">
              <a:lnSpc>
                <a:spcPct val="150000"/>
              </a:lnSpc>
              <a:spcBef>
                <a:spcPct val="0"/>
              </a:spcBef>
              <a:spcAft>
                <a:spcPct val="0"/>
              </a:spcAft>
              <a:buClrTx/>
              <a:buFont typeface="Wingdings" pitchFamily="2" charset="2"/>
              <a:buChar char="ü"/>
            </a:pPr>
            <a:r>
              <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rPr>
              <a:t>Quiz section</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PYQ section.</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Mock test section(To track performance)</a:t>
            </a:r>
          </a:p>
          <a:p>
            <a:pPr>
              <a:lnSpc>
                <a:spcPct val="150000"/>
              </a:lnSpc>
            </a:pPr>
            <a:endParaRPr lang="en-US" sz="2000" dirty="0">
              <a:latin typeface="Artifakt Element Book" pitchFamily="34" charset="0"/>
              <a:ea typeface="Artifakt Element Book" pitchFamily="34" charset="0"/>
            </a:endParaRPr>
          </a:p>
          <a:p>
            <a:pPr lvl="0" eaLnBrk="0" fontAlgn="base" hangingPunct="0">
              <a:lnSpc>
                <a:spcPct val="150000"/>
              </a:lnSpc>
              <a:spcBef>
                <a:spcPct val="0"/>
              </a:spcBef>
              <a:spcAft>
                <a:spcPct val="0"/>
              </a:spcAft>
              <a:buClrTx/>
              <a:buFontTx/>
              <a:buChar char="•"/>
            </a:pPr>
            <a:endParaRPr kumimoji="0" lang="en-US" sz="2000" b="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12483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7E5FC-6D5E-3A35-7877-1C2EC9CC978A}"/>
              </a:ext>
            </a:extLst>
          </p:cNvPr>
          <p:cNvPicPr>
            <a:picLocks noChangeAspect="1"/>
          </p:cNvPicPr>
          <p:nvPr/>
        </p:nvPicPr>
        <p:blipFill>
          <a:blip r:embed="rId2"/>
          <a:stretch>
            <a:fillRect/>
          </a:stretch>
        </p:blipFill>
        <p:spPr>
          <a:xfrm>
            <a:off x="574418" y="593388"/>
            <a:ext cx="8564582" cy="5636448"/>
          </a:xfrm>
          <a:prstGeom prst="rect">
            <a:avLst/>
          </a:prstGeom>
        </p:spPr>
      </p:pic>
      <p:sp>
        <p:nvSpPr>
          <p:cNvPr id="2" name="TextBox 1">
            <a:extLst>
              <a:ext uri="{FF2B5EF4-FFF2-40B4-BE49-F238E27FC236}">
                <a16:creationId xmlns:a16="http://schemas.microsoft.com/office/drawing/2014/main" id="{F3A4130A-CF59-0EA6-EEF5-DE9B64798665}"/>
              </a:ext>
            </a:extLst>
          </p:cNvPr>
          <p:cNvSpPr txBox="1"/>
          <p:nvPr/>
        </p:nvSpPr>
        <p:spPr>
          <a:xfrm>
            <a:off x="2914818" y="6313251"/>
            <a:ext cx="4250988" cy="369332"/>
          </a:xfrm>
          <a:prstGeom prst="rect">
            <a:avLst/>
          </a:prstGeom>
          <a:noFill/>
        </p:spPr>
        <p:txBody>
          <a:bodyPr wrap="square" rtlCol="0">
            <a:spAutoFit/>
          </a:bodyPr>
          <a:lstStyle/>
          <a:p>
            <a:r>
              <a:rPr lang="en-US" sz="1800" dirty="0"/>
              <a:t>Fig. 1 : </a:t>
            </a:r>
            <a:r>
              <a:rPr lang="en-US" sz="1800" dirty="0">
                <a:effectLst/>
                <a:latin typeface="Times New Roman" panose="02020603050405020304" pitchFamily="18" charset="0"/>
                <a:ea typeface="Times New Roman" panose="02020603050405020304" pitchFamily="18" charset="0"/>
              </a:rPr>
              <a:t>Block</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proposed</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system</a:t>
            </a:r>
            <a:r>
              <a:rPr lang="en-US" sz="1800" dirty="0"/>
              <a:t> </a:t>
            </a:r>
          </a:p>
        </p:txBody>
      </p:sp>
    </p:spTree>
    <p:extLst>
      <p:ext uri="{BB962C8B-B14F-4D97-AF65-F5344CB8AC3E}">
        <p14:creationId xmlns:p14="http://schemas.microsoft.com/office/powerpoint/2010/main" val="4081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8E26C0-3A41-C115-26A4-10FD1F6FBB9A}"/>
              </a:ext>
            </a:extLst>
          </p:cNvPr>
          <p:cNvSpPr txBox="1"/>
          <p:nvPr/>
        </p:nvSpPr>
        <p:spPr>
          <a:xfrm>
            <a:off x="662609" y="728869"/>
            <a:ext cx="8685672" cy="5858014"/>
          </a:xfrm>
          <a:prstGeom prst="rect">
            <a:avLst/>
          </a:prstGeom>
          <a:noFill/>
        </p:spPr>
        <p:txBody>
          <a:bodyPr wrap="square">
            <a:spAutoFit/>
          </a:bodyPr>
          <a:lstStyle/>
          <a:p>
            <a:pPr algn="just">
              <a:lnSpc>
                <a:spcPct val="150000"/>
              </a:lnSpc>
              <a:buFont typeface="+mj-lt"/>
              <a:buAutoNum type="arabicPeriod"/>
            </a:pPr>
            <a:r>
              <a:rPr lang="en-US" sz="1800" b="1" dirty="0"/>
              <a:t> User Authentication &amp; Login System</a:t>
            </a:r>
            <a:endParaRPr lang="en-US" sz="1800" dirty="0"/>
          </a:p>
          <a:p>
            <a:pPr marL="457200" lvl="1" algn="just">
              <a:lnSpc>
                <a:spcPct val="150000"/>
              </a:lnSpc>
            </a:pPr>
            <a:r>
              <a:rPr lang="en-US" sz="1800" dirty="0"/>
              <a:t>Secure login and registration using </a:t>
            </a:r>
            <a:r>
              <a:rPr lang="en-US" sz="1800" dirty="0">
                <a:solidFill>
                  <a:schemeClr val="tx1"/>
                </a:solidFill>
                <a:latin typeface="Arial" panose="020B0604020202020204" pitchFamily="34" charset="0"/>
              </a:rPr>
              <a:t>MySQL</a:t>
            </a:r>
            <a:r>
              <a:rPr lang="en-US" sz="1800" dirty="0"/>
              <a:t>.</a:t>
            </a:r>
          </a:p>
          <a:p>
            <a:pPr algn="just">
              <a:lnSpc>
                <a:spcPct val="150000"/>
              </a:lnSpc>
              <a:buFont typeface="+mj-lt"/>
              <a:buAutoNum type="arabicPeriod"/>
            </a:pPr>
            <a:r>
              <a:rPr lang="en-US" sz="1800" b="1" dirty="0"/>
              <a:t> Exam Selection Module</a:t>
            </a:r>
            <a:endParaRPr lang="en-US" sz="1800" dirty="0"/>
          </a:p>
          <a:p>
            <a:pPr marL="457200" lvl="1" algn="just">
              <a:lnSpc>
                <a:spcPct val="150000"/>
              </a:lnSpc>
            </a:pPr>
            <a:r>
              <a:rPr lang="en-US" sz="1800" dirty="0"/>
              <a:t>Users select the desired UPSC exam category (Prelims, Mains, Optional).</a:t>
            </a:r>
          </a:p>
          <a:p>
            <a:pPr algn="just">
              <a:lnSpc>
                <a:spcPct val="150000"/>
              </a:lnSpc>
              <a:buFont typeface="+mj-lt"/>
              <a:buAutoNum type="arabicPeriod"/>
            </a:pPr>
            <a:r>
              <a:rPr lang="en-US" sz="1800" b="1" dirty="0"/>
              <a:t> Subject Selection &amp; Study Material</a:t>
            </a:r>
            <a:endParaRPr lang="en-US" sz="1800" dirty="0"/>
          </a:p>
          <a:p>
            <a:pPr marL="457200" lvl="1" algn="just">
              <a:lnSpc>
                <a:spcPct val="150000"/>
              </a:lnSpc>
            </a:pPr>
            <a:r>
              <a:rPr lang="en-US" sz="1800" dirty="0"/>
              <a:t>Organized subject-wise syllabus with categorized study resources.</a:t>
            </a:r>
          </a:p>
          <a:p>
            <a:pPr algn="just">
              <a:lnSpc>
                <a:spcPct val="150000"/>
              </a:lnSpc>
              <a:buFont typeface="+mj-lt"/>
              <a:buAutoNum type="arabicPeriod"/>
            </a:pPr>
            <a:r>
              <a:rPr lang="en-US" sz="1800" b="1" dirty="0"/>
              <a:t> AI Chatbot Assistance</a:t>
            </a:r>
            <a:endParaRPr lang="en-US" sz="1800" dirty="0"/>
          </a:p>
          <a:p>
            <a:pPr marL="457200" lvl="1" algn="just">
              <a:lnSpc>
                <a:spcPct val="150000"/>
              </a:lnSpc>
            </a:pPr>
            <a:r>
              <a:rPr lang="en-US" sz="1800" dirty="0"/>
              <a:t>AI-driven chatbot for instant query resolution.</a:t>
            </a:r>
          </a:p>
          <a:p>
            <a:pPr marR="0" lvl="0" algn="just"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Arial" panose="020B0604020202020204" pitchFamily="34" charset="0"/>
              </a:rPr>
              <a:t>5.</a:t>
            </a:r>
            <a:r>
              <a:rPr kumimoji="0" lang="en-US" altLang="en-US" sz="1800" b="1" i="0" u="none" strike="noStrike" cap="none" normalizeH="0" baseline="0" dirty="0">
                <a:ln>
                  <a:noFill/>
                </a:ln>
                <a:solidFill>
                  <a:schemeClr val="tx1"/>
                </a:solidFill>
                <a:effectLst/>
                <a:latin typeface="Arial" panose="020B0604020202020204" pitchFamily="34" charset="0"/>
              </a:rPr>
              <a:t> Quiz Section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2" algn="just" eaLnBrk="0" fontAlgn="base" hangingPunct="0">
              <a:lnSpc>
                <a:spcPct val="15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       Topic-wise quizzes with instant feedback. </a:t>
            </a:r>
          </a:p>
          <a:p>
            <a:pPr marL="0" marR="0" lvl="0" indent="0" algn="just"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Arial" panose="020B0604020202020204" pitchFamily="34" charset="0"/>
              </a:rPr>
              <a:t>7</a:t>
            </a:r>
            <a:r>
              <a:rPr kumimoji="0" lang="en-US" altLang="en-US" sz="1800" b="1" i="0" u="none" strike="noStrike" cap="none" normalizeH="0" baseline="0" dirty="0">
                <a:ln>
                  <a:noFill/>
                </a:ln>
                <a:solidFill>
                  <a:schemeClr val="tx1"/>
                </a:solidFill>
                <a:effectLst/>
                <a:latin typeface="Arial" panose="020B0604020202020204" pitchFamily="34" charset="0"/>
              </a:rPr>
              <a:t>. Database &amp; Cloud Storage	</a:t>
            </a: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a:t>
            </a:r>
            <a:r>
              <a:rPr lang="en-US" sz="1800" dirty="0">
                <a:solidFill>
                  <a:schemeClr val="tx1"/>
                </a:solidFill>
                <a:latin typeface="Arial" panose="020B0604020202020204" pitchFamily="34" charset="0"/>
              </a:rPr>
              <a:t>etting up a local web development environment using XAMPP, which </a:t>
            </a:r>
          </a:p>
          <a:p>
            <a:pPr marL="0" marR="0" lvl="0" indent="0" algn="just" defTabSz="914400" rtl="0" eaLnBrk="0" fontAlgn="base" latinLnBrk="0" hangingPunct="0">
              <a:lnSpc>
                <a:spcPct val="150000"/>
              </a:lnSpc>
              <a:spcBef>
                <a:spcPct val="0"/>
              </a:spcBef>
              <a:spcAft>
                <a:spcPct val="0"/>
              </a:spcAft>
              <a:buClrTx/>
              <a:buSzTx/>
              <a:tabLst/>
            </a:pPr>
            <a:r>
              <a:rPr lang="en-US" sz="1800" dirty="0">
                <a:solidFill>
                  <a:schemeClr val="tx1"/>
                </a:solidFill>
                <a:latin typeface="Arial" panose="020B0604020202020204" pitchFamily="34" charset="0"/>
              </a:rPr>
              <a:t>        includes Apache (web server) and MySQL (database server) to manage user </a:t>
            </a:r>
          </a:p>
          <a:p>
            <a:pPr marL="0" marR="0" lvl="0" indent="0" algn="just" defTabSz="914400" rtl="0" eaLnBrk="0" fontAlgn="base" latinLnBrk="0" hangingPunct="0">
              <a:lnSpc>
                <a:spcPct val="150000"/>
              </a:lnSpc>
              <a:spcBef>
                <a:spcPct val="0"/>
              </a:spcBef>
              <a:spcAft>
                <a:spcPct val="0"/>
              </a:spcAft>
              <a:buClrTx/>
              <a:buSzTx/>
              <a:tabLst/>
            </a:pPr>
            <a:r>
              <a:rPr lang="en-US" sz="1800" dirty="0">
                <a:solidFill>
                  <a:schemeClr val="tx1"/>
                </a:solidFill>
                <a:latin typeface="Arial" panose="020B0604020202020204" pitchFamily="34" charset="0"/>
              </a:rPr>
              <a:t>        credentials.</a:t>
            </a:r>
          </a:p>
        </p:txBody>
      </p:sp>
    </p:spTree>
    <p:extLst>
      <p:ext uri="{BB962C8B-B14F-4D97-AF65-F5344CB8AC3E}">
        <p14:creationId xmlns:p14="http://schemas.microsoft.com/office/powerpoint/2010/main" val="120153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sp>
        <p:nvSpPr>
          <p:cNvPr id="319" name="Google Shape;319;p3"/>
          <p:cNvSpPr txBox="1"/>
          <p:nvPr/>
        </p:nvSpPr>
        <p:spPr>
          <a:xfrm>
            <a:off x="333825" y="360454"/>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Technology Stack</a:t>
            </a:r>
            <a:endParaRPr sz="1400" b="0" i="0" u="none" strike="noStrike" cap="none" dirty="0">
              <a:solidFill>
                <a:srgbClr val="000000"/>
              </a:solidFill>
              <a:latin typeface="Arial"/>
              <a:ea typeface="Arial"/>
              <a:cs typeface="Arial"/>
              <a:sym typeface="Arial"/>
            </a:endParaRPr>
          </a:p>
        </p:txBody>
      </p:sp>
      <p:sp>
        <p:nvSpPr>
          <p:cNvPr id="2" name="Rectangle 1"/>
          <p:cNvSpPr>
            <a:spLocks noChangeArrowheads="1"/>
          </p:cNvSpPr>
          <p:nvPr/>
        </p:nvSpPr>
        <p:spPr bwMode="auto">
          <a:xfrm>
            <a:off x="143865" y="3892344"/>
            <a:ext cx="9430472" cy="142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Courier New" pitchFamily="49" charset="0"/>
              <a:buChar char="o"/>
            </a:pPr>
            <a:endParaRPr lang="en-IN" sz="2000" dirty="0">
              <a:latin typeface="Artifakt Element Book" pitchFamily="34" charset="0"/>
              <a:ea typeface="Artifakt Element Book" pitchFamily="34" charset="0"/>
            </a:endParaRPr>
          </a:p>
          <a:p>
            <a:pPr marL="0" marR="0" lvl="0" indent="0" algn="l" defTabSz="914400" rtl="0" eaLnBrk="1" fontAlgn="base" latinLnBrk="0" hangingPunct="1">
              <a:lnSpc>
                <a:spcPct val="150000"/>
              </a:lnSpc>
              <a:spcBef>
                <a:spcPct val="0"/>
              </a:spcBef>
              <a:spcAft>
                <a:spcPct val="0"/>
              </a:spcAft>
              <a:buClrTx/>
              <a:buSzTx/>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p:txBody>
      </p:sp>
      <p:sp>
        <p:nvSpPr>
          <p:cNvPr id="5" name="Rectangle 3">
            <a:extLst>
              <a:ext uri="{FF2B5EF4-FFF2-40B4-BE49-F238E27FC236}">
                <a16:creationId xmlns:a16="http://schemas.microsoft.com/office/drawing/2014/main" id="{4AA0482A-FF6F-BF1F-DAFC-BC6C24519E72}"/>
              </a:ext>
            </a:extLst>
          </p:cNvPr>
          <p:cNvSpPr>
            <a:spLocks noChangeArrowheads="1"/>
          </p:cNvSpPr>
          <p:nvPr/>
        </p:nvSpPr>
        <p:spPr bwMode="auto">
          <a:xfrm>
            <a:off x="486796" y="2028020"/>
            <a:ext cx="8259639"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Frontend: HTML, CSS and </a:t>
            </a:r>
            <a:r>
              <a:rPr kumimoji="0" lang="en-US" altLang="en-US" sz="2000" b="1" i="0" u="none" strike="noStrike" cap="none" normalizeH="0" baseline="0" dirty="0" err="1">
                <a:ln>
                  <a:noFill/>
                </a:ln>
                <a:solidFill>
                  <a:schemeClr val="tx1"/>
                </a:solidFill>
                <a:effectLst/>
                <a:latin typeface="Arial" panose="020B0604020202020204" pitchFamily="34" charset="0"/>
              </a:rPr>
              <a:t>Javascript</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sz="2000" dirty="0">
                <a:solidFill>
                  <a:schemeClr val="tx1"/>
                </a:solidFill>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Building the graphical user interface (GUI) with HTML for structure, CSS for styling and </a:t>
            </a:r>
            <a:r>
              <a:rPr kumimoji="0" lang="en-US" altLang="en-US" sz="2000" b="0" i="0" u="none" strike="noStrike" cap="none" normalizeH="0" baseline="0" dirty="0" err="1">
                <a:ln>
                  <a:noFill/>
                </a:ln>
                <a:solidFill>
                  <a:schemeClr val="tx1"/>
                </a:solidFill>
                <a:effectLst/>
                <a:latin typeface="Arial" panose="020B0604020202020204" pitchFamily="34" charset="0"/>
              </a:rPr>
              <a:t>Javascript</a:t>
            </a:r>
            <a:r>
              <a:rPr kumimoji="0" lang="en-US" altLang="en-US" sz="2000" b="0" i="0" u="none" strike="noStrike" cap="none" normalizeH="0" baseline="0" dirty="0">
                <a:ln>
                  <a:noFill/>
                </a:ln>
                <a:solidFill>
                  <a:schemeClr val="tx1"/>
                </a:solidFill>
                <a:effectLst/>
                <a:latin typeface="Arial" panose="020B0604020202020204" pitchFamily="34" charset="0"/>
              </a:rPr>
              <a:t> for interactivity, ensuring simplicity and responsiveness.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1" i="0" u="none" strike="noStrike" cap="none" normalizeH="0" baseline="0" dirty="0">
                <a:ln>
                  <a:noFill/>
                </a:ln>
                <a:solidFill>
                  <a:schemeClr val="tx1"/>
                </a:solidFill>
                <a:effectLst/>
                <a:latin typeface="Arial" panose="020B0604020202020204" pitchFamily="34" charset="0"/>
              </a:rPr>
              <a:t>Backend: </a:t>
            </a:r>
            <a:r>
              <a:rPr lang="en-US" sz="2000" dirty="0">
                <a:solidFill>
                  <a:schemeClr val="tx1"/>
                </a:solidFill>
                <a:latin typeface="Arial" panose="020B0604020202020204" pitchFamily="34" charset="0"/>
              </a:rPr>
              <a:t>PHP → Handles the backend by processing data, managing user authentication, and interacting with MySQL</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ensuring robustness and compatibility across platforms.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1" i="0" u="none" strike="noStrike" cap="none" normalizeH="0" baseline="0" dirty="0">
                <a:ln>
                  <a:noFill/>
                </a:ln>
                <a:solidFill>
                  <a:schemeClr val="tx1"/>
                </a:solidFill>
                <a:effectLst/>
                <a:latin typeface="Arial" panose="020B0604020202020204" pitchFamily="34" charset="0"/>
              </a:rPr>
              <a:t>Database: </a:t>
            </a:r>
            <a:r>
              <a:rPr lang="en-US" sz="2000" dirty="0">
                <a:solidFill>
                  <a:schemeClr val="tx1"/>
                </a:solidFill>
                <a:latin typeface="Arial" panose="020B0604020202020204" pitchFamily="34" charset="0"/>
              </a:rPr>
              <a:t>MySQL → Acts as the database to store and retrieve user credentials.</a:t>
            </a:r>
            <a:endParaRPr lang="en-US" altLang="en-US" sz="2000" dirty="0">
              <a:solidFill>
                <a:schemeClr val="tx1"/>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3808</TotalTime>
  <Words>963</Words>
  <Application>Microsoft Office PowerPoint</Application>
  <PresentationFormat>Custom</PresentationFormat>
  <Paragraphs>121</Paragraphs>
  <Slides>17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Artifakt Element Book</vt:lpstr>
      <vt:lpstr>Courier New</vt:lpstr>
      <vt:lpstr>Noto Sans Symbols</vt:lpstr>
      <vt:lpstr>Times New Roman</vt:lpstr>
      <vt:lpstr>Trebuchet MS</vt:lpstr>
      <vt:lpstr>Wingdings</vt:lpstr>
      <vt:lpstr>Facet</vt:lpstr>
      <vt:lpstr>Facet</vt:lpstr>
      <vt:lpstr>PowerPoint Presentation</vt:lpstr>
      <vt:lpstr>Outline</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AVADHOOT NITEEN BHARTU</cp:lastModifiedBy>
  <cp:revision>93</cp:revision>
  <dcterms:modified xsi:type="dcterms:W3CDTF">2025-03-19T04:20:17Z</dcterms:modified>
</cp:coreProperties>
</file>