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40"/>
      </p:cViewPr>
      <p:guideLst>
        <p:guide orient="horz" pos="219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ref.com/java11-zh/index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idu.com/" TargetMode="External"/><Relationship Id="rId4" Type="http://schemas.openxmlformats.org/officeDocument/2006/relationships/hyperlink" Target="https://mvnrepository.com/artifact/mysql/mysql-connector-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video" Target="../media/media1.mp4"/><Relationship Id="rId7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tags" Target="../tags/tag68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09930" y="267335"/>
            <a:ext cx="9799320" cy="1207770"/>
          </a:xfrm>
        </p:spPr>
        <p:txBody>
          <a:bodyPr/>
          <a:lstStyle/>
          <a:p>
            <a:r>
              <a:rPr lang="zh-CN" altLang="zh-CN" dirty="0"/>
              <a:t>课程设计分享会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5763" y="3151874"/>
            <a:ext cx="7869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2.</a:t>
            </a:r>
            <a:r>
              <a:rPr lang="zh-CN" altLang="en-US" sz="4800" b="1" dirty="0"/>
              <a:t>设计思路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4005" y="4182745"/>
            <a:ext cx="704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3.</a:t>
            </a:r>
            <a:r>
              <a:rPr lang="zh-CN" altLang="en-US" sz="4800" b="1" dirty="0"/>
              <a:t>程序分析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4005" y="5301615"/>
            <a:ext cx="7237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4.</a:t>
            </a:r>
            <a:r>
              <a:rPr lang="zh-CN" altLang="en-US" sz="4800" b="1" dirty="0"/>
              <a:t>心得体会与分享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34005" y="1908492"/>
            <a:ext cx="8094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1.</a:t>
            </a:r>
            <a:r>
              <a:rPr lang="zh-CN" altLang="en-US" sz="4800" b="1" dirty="0"/>
              <a:t>题目需求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/>
              <a:t>心得体会与分享：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490345"/>
            <a:ext cx="10822940" cy="963930"/>
          </a:xfrm>
        </p:spPr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在这个课程设计中遇到的难题及其解决方案：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0160" y="2343150"/>
            <a:ext cx="8901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1.</a:t>
            </a:r>
            <a:r>
              <a:rPr lang="zh-CN" altLang="en-US" b="1">
                <a:solidFill>
                  <a:schemeClr val="tx1"/>
                </a:solidFill>
              </a:rPr>
              <a:t>导包错误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这个课程设计中使用到了</a:t>
            </a:r>
            <a:r>
              <a:rPr lang="en-US" altLang="zh-CN" b="1">
                <a:solidFill>
                  <a:schemeClr val="tx1"/>
                </a:solidFill>
              </a:rPr>
              <a:t>java</a:t>
            </a:r>
            <a:r>
              <a:rPr lang="zh-CN" altLang="en-US" b="1">
                <a:solidFill>
                  <a:schemeClr val="tx1"/>
                </a:solidFill>
              </a:rPr>
              <a:t>中的计时器类</a:t>
            </a:r>
            <a:r>
              <a:rPr lang="en-US" altLang="zh-CN" b="1">
                <a:solidFill>
                  <a:schemeClr val="tx1"/>
                </a:solidFill>
              </a:rPr>
              <a:t>(Timer)</a:t>
            </a:r>
            <a:r>
              <a:rPr lang="zh-CN" altLang="en-US" b="1">
                <a:solidFill>
                  <a:schemeClr val="tx1"/>
                </a:solidFill>
              </a:rPr>
              <a:t>，但是由于之前没有接触过这个类，所以是通过一些视频，及百度才知道了这个类，使用这个类是需要导包的，但是不止一个包含有这个类，当时我下意识的导了</a:t>
            </a:r>
            <a:r>
              <a:rPr lang="en-US" altLang="zh-CN" b="1">
                <a:solidFill>
                  <a:schemeClr val="tx1"/>
                </a:solidFill>
              </a:rPr>
              <a:t>java.swing</a:t>
            </a:r>
            <a:r>
              <a:rPr lang="zh-CN" altLang="en-US" b="1">
                <a:solidFill>
                  <a:schemeClr val="tx1"/>
                </a:solidFill>
              </a:rPr>
              <a:t>这个包，因为这个课程设计很多都用到了</a:t>
            </a:r>
            <a:r>
              <a:rPr lang="en-US" altLang="zh-CN" b="1">
                <a:solidFill>
                  <a:schemeClr val="tx1"/>
                </a:solidFill>
              </a:rPr>
              <a:t>swing</a:t>
            </a:r>
            <a:r>
              <a:rPr lang="zh-CN" altLang="en-US" b="1">
                <a:solidFill>
                  <a:schemeClr val="tx1"/>
                </a:solidFill>
              </a:rPr>
              <a:t>，导致程序报错（见下图），但是明明我和百度和视频上的几乎一模一样，在漫长的折磨下，我才想到可能是导错包了。</a:t>
            </a:r>
          </a:p>
        </p:txBody>
      </p:sp>
      <p:pic>
        <p:nvPicPr>
          <p:cNvPr id="5" name="图片 4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4205605"/>
            <a:ext cx="10214610" cy="1485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9855" y="5885815"/>
            <a:ext cx="8702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解决方案：在</a:t>
            </a:r>
            <a:r>
              <a:rPr lang="en-US" altLang="zh-CN" b="1">
                <a:solidFill>
                  <a:schemeClr val="tx1"/>
                </a:solidFill>
              </a:rPr>
              <a:t>java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API</a:t>
            </a:r>
            <a:r>
              <a:rPr lang="zh-CN" altLang="en-US" b="1">
                <a:solidFill>
                  <a:schemeClr val="tx1"/>
                </a:solidFill>
              </a:rPr>
              <a:t>文档和百度搜索上比较详细的了解了这个类在不同包下的使用之后，挑选了一个比较合适的包导入，并且修改</a:t>
            </a:r>
            <a:r>
              <a:rPr lang="en-US" altLang="zh-CN" b="1">
                <a:solidFill>
                  <a:schemeClr val="tx1"/>
                </a:solidFill>
              </a:rPr>
              <a:t>java</a:t>
            </a:r>
            <a:r>
              <a:rPr lang="zh-CN" altLang="en-US" b="1">
                <a:solidFill>
                  <a:schemeClr val="tx1"/>
                </a:solidFill>
              </a:rPr>
              <a:t>语句，尝试完成自己让指针转动的需求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>
                <a:sym typeface="+mn-ea"/>
              </a:rPr>
              <a:t>心得体会与分享：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409065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版本不匹配问题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700" b="1" dirty="0">
                <a:solidFill>
                  <a:schemeClr val="tx1"/>
                </a:solidFill>
              </a:rPr>
              <a:t>     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我在电脑上配置的</a:t>
            </a:r>
            <a:r>
              <a:rPr lang="en-US" altLang="zh-CN" b="1" dirty="0" err="1">
                <a:solidFill>
                  <a:schemeClr val="tx1"/>
                </a:solidFill>
              </a:rPr>
              <a:t>mysql</a:t>
            </a:r>
            <a:r>
              <a:rPr lang="zh-CN" altLang="en-US" b="1" dirty="0">
                <a:solidFill>
                  <a:schemeClr val="tx1"/>
                </a:solidFill>
              </a:rPr>
              <a:t>的版本是</a:t>
            </a:r>
            <a:r>
              <a:rPr lang="en-US" altLang="zh-CN" b="1" dirty="0">
                <a:solidFill>
                  <a:schemeClr val="tx1"/>
                </a:solidFill>
              </a:rPr>
              <a:t>5.7.36</a:t>
            </a:r>
            <a:r>
              <a:rPr lang="zh-CN" altLang="en-US" b="1" dirty="0">
                <a:solidFill>
                  <a:schemeClr val="tx1"/>
                </a:solidFill>
              </a:rPr>
              <a:t>，然后用到的</a:t>
            </a:r>
            <a:r>
              <a:rPr lang="en-US" altLang="zh-CN" b="1" dirty="0" err="1">
                <a:solidFill>
                  <a:schemeClr val="tx1"/>
                </a:solidFill>
              </a:rPr>
              <a:t>jdbc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en-US" altLang="zh-CN" b="1" dirty="0">
                <a:solidFill>
                  <a:schemeClr val="tx1"/>
                </a:solidFill>
              </a:rPr>
              <a:t>jar</a:t>
            </a:r>
            <a:r>
              <a:rPr lang="zh-CN" altLang="en-US" b="1" dirty="0">
                <a:solidFill>
                  <a:schemeClr val="tx1"/>
                </a:solidFill>
              </a:rPr>
              <a:t>是最新的</a:t>
            </a:r>
            <a:r>
              <a:rPr lang="en-US" altLang="zh-CN" b="1" dirty="0">
                <a:solidFill>
                  <a:schemeClr val="tx1"/>
                </a:solidFill>
              </a:rPr>
              <a:t>8.0.27</a:t>
            </a:r>
            <a:r>
              <a:rPr lang="zh-CN" altLang="en-US" b="1" dirty="0">
                <a:solidFill>
                  <a:schemeClr val="tx1"/>
                </a:solidFill>
              </a:rPr>
              <a:t>版本的，所以在起初看视频学习</a:t>
            </a:r>
            <a:r>
              <a:rPr lang="en-US" altLang="zh-CN" b="1" dirty="0" err="1">
                <a:solidFill>
                  <a:schemeClr val="tx1"/>
                </a:solidFill>
              </a:rPr>
              <a:t>jdbc</a:t>
            </a:r>
            <a:r>
              <a:rPr lang="zh-CN" altLang="en-US" b="1" dirty="0">
                <a:solidFill>
                  <a:schemeClr val="tx1"/>
                </a:solidFill>
              </a:rPr>
              <a:t>技术时，敲着一模一样的代码，但是我这里会报错（见下图），这就让人十分苦恼，难以继续学习下去</a:t>
            </a:r>
            <a:r>
              <a:rPr lang="en-US" altLang="zh-CN" b="1" dirty="0">
                <a:solidFill>
                  <a:schemeClr val="tx1"/>
                </a:solidFill>
              </a:rPr>
              <a:t>  </a:t>
            </a:r>
            <a:r>
              <a:rPr lang="en-US" altLang="zh-CN" sz="1700" b="1" dirty="0">
                <a:solidFill>
                  <a:schemeClr val="tx1"/>
                </a:solidFill>
              </a:rPr>
              <a:t>   </a:t>
            </a:r>
          </a:p>
          <a:p>
            <a:endParaRPr lang="en-US" altLang="zh-CN" sz="17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7535"/>
            <a:ext cx="12192000" cy="1823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0900" y="5238115"/>
            <a:ext cx="1052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解决方案：在官网上找到对应版本的</a:t>
            </a:r>
            <a:r>
              <a:rPr lang="en-US" altLang="zh-CN" b="1">
                <a:solidFill>
                  <a:schemeClr val="tx1"/>
                </a:solidFill>
              </a:rPr>
              <a:t>jdbc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jar</a:t>
            </a:r>
            <a:r>
              <a:rPr lang="zh-CN" altLang="en-US" b="1">
                <a:solidFill>
                  <a:schemeClr val="tx1"/>
                </a:solidFill>
              </a:rPr>
              <a:t>文件（即</a:t>
            </a:r>
            <a:r>
              <a:rPr lang="en-US" altLang="zh-CN" b="1">
                <a:solidFill>
                  <a:schemeClr val="tx1"/>
                </a:solidFill>
              </a:rPr>
              <a:t>5.7.36</a:t>
            </a:r>
            <a:r>
              <a:rPr lang="zh-CN" altLang="en-US" b="1">
                <a:solidFill>
                  <a:schemeClr val="tx1"/>
                </a:solidFill>
              </a:rPr>
              <a:t>版本的</a:t>
            </a:r>
            <a:r>
              <a:rPr lang="en-US" altLang="zh-CN" b="1">
                <a:solidFill>
                  <a:schemeClr val="tx1"/>
                </a:solidFill>
              </a:rPr>
              <a:t>jdbc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jar</a:t>
            </a:r>
            <a:r>
              <a:rPr lang="zh-CN" altLang="en-US" b="1">
                <a:solidFill>
                  <a:schemeClr val="tx1"/>
                </a:solidFill>
              </a:rPr>
              <a:t>文件），然后把这个文件配置到运行环境中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9D227A-19FF-4D8A-BF67-E19BB0DA4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46"/>
            <a:ext cx="12224512" cy="685253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EC2940-4780-4DE6-9880-5E8FA6FE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>
                <a:sym typeface="+mn-ea"/>
              </a:rPr>
              <a:t>心得体会与分享：</a:t>
            </a:r>
            <a:endParaRPr lang="zh-CN" altLang="en-US" sz="5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BE5FFA-FD6B-4F09-A67E-1242015E02BC}"/>
              </a:ext>
            </a:extLst>
          </p:cNvPr>
          <p:cNvSpPr txBox="1"/>
          <p:nvPr/>
        </p:nvSpPr>
        <p:spPr>
          <a:xfrm>
            <a:off x="586092" y="2209761"/>
            <a:ext cx="1105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https://www.apiref.com/java11-zh/index.html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/>
              <a:t>Java</a:t>
            </a:r>
            <a:r>
              <a:rPr lang="zh-CN" altLang="en-US" sz="2400" b="1" dirty="0"/>
              <a:t>中文在线帮助文档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https://mvnrepository.com/artifact/mysql/mysql-connector-java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/>
              <a:t>可以很容易获取</a:t>
            </a:r>
            <a:r>
              <a:rPr lang="en-US" altLang="zh-CN" sz="2400" b="1" dirty="0" err="1"/>
              <a:t>Jdbc</a:t>
            </a:r>
            <a:r>
              <a:rPr lang="zh-CN" altLang="en-US" sz="2400" b="1" dirty="0"/>
              <a:t>中任意版本的</a:t>
            </a:r>
            <a:r>
              <a:rPr lang="en-US" altLang="zh-CN" sz="2400" b="1" dirty="0"/>
              <a:t>jar</a:t>
            </a:r>
            <a:r>
              <a:rPr lang="zh-CN" altLang="en-US" sz="2400" b="1" dirty="0"/>
              <a:t>包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altLang="zh-CN" sz="2400" b="1" dirty="0">
                <a:hlinkClick r:id="rId5"/>
              </a:rPr>
              <a:t>https://www.baidu.com/</a:t>
            </a:r>
            <a:endParaRPr lang="en-US" altLang="zh-CN" sz="2400" b="1" dirty="0"/>
          </a:p>
          <a:p>
            <a:r>
              <a:rPr lang="zh-CN" altLang="en-US" sz="2400" b="1" dirty="0"/>
              <a:t>可以解答我们目前为止在编程上遇到的</a:t>
            </a:r>
            <a:r>
              <a:rPr lang="en-US" altLang="zh-CN" sz="2400" b="1" dirty="0"/>
              <a:t>90%</a:t>
            </a:r>
            <a:r>
              <a:rPr lang="zh-CN" altLang="en-US" sz="2400" b="1" dirty="0"/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345130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我的分享到此结束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365" y="2098730"/>
            <a:ext cx="10969200" cy="4759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b="1" dirty="0">
                <a:solidFill>
                  <a:schemeClr val="tx1"/>
                </a:solidFill>
              </a:rPr>
              <a:t>    </a:t>
            </a:r>
            <a:r>
              <a:rPr lang="zh-CN" altLang="en-US" sz="9600" b="1" dirty="0">
                <a:solidFill>
                  <a:schemeClr val="tx1"/>
                </a:solidFill>
              </a:rPr>
              <a:t>谢谢大家！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/>
              <a:t>题目需求：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8020"/>
            <a:ext cx="10969200" cy="475920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设计一个与手机秒表类似的计时器，以钟表图形的方式呈现。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1、当用户用鼠标单击界面的“开始”按钮或图标时，秒表开始计时，表及数字都自动发生变化；当用户再次点击按钮，秒表暂停计时，按钮字样变为“继续”；当用户用鼠标点击“继续”按钮，秒表继续计时。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2、界面上还有一个“复位”按钮，当未点击“开始”按钮，没有进入计时状态时，“复位”按钮为灰色不可选，当开始计时后，“复位”按钮变为可选状态，当用户点击复位按钮时，秒表计时清零。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/>
              <a:t>设计思路：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75740"/>
            <a:ext cx="11504930" cy="741680"/>
          </a:xfrm>
        </p:spPr>
        <p:txBody>
          <a:bodyPr>
            <a:no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首先利用</a:t>
            </a:r>
            <a:r>
              <a:rPr lang="en-US" altLang="zh-CN" sz="2400" b="1">
                <a:solidFill>
                  <a:schemeClr val="tx1"/>
                </a:solidFill>
              </a:rPr>
              <a:t>java</a:t>
            </a:r>
            <a:r>
              <a:rPr lang="zh-CN" altLang="en-US" sz="2400" b="1">
                <a:solidFill>
                  <a:schemeClr val="tx1"/>
                </a:solidFill>
              </a:rPr>
              <a:t>中的</a:t>
            </a:r>
            <a:r>
              <a:rPr lang="en-US" altLang="zh-CN" sz="2400" b="1">
                <a:solidFill>
                  <a:schemeClr val="tx1"/>
                </a:solidFill>
              </a:rPr>
              <a:t>swing</a:t>
            </a:r>
            <a:r>
              <a:rPr lang="zh-CN" altLang="en-US" sz="2400" b="1">
                <a:solidFill>
                  <a:schemeClr val="tx1"/>
                </a:solidFill>
              </a:rPr>
              <a:t>创建窗口，及其相关的组件，构造出大概的图像</a:t>
            </a:r>
          </a:p>
        </p:txBody>
      </p:sp>
      <p:pic>
        <p:nvPicPr>
          <p:cNvPr id="4" name="图片 3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62075" y="2087671"/>
            <a:ext cx="4635500" cy="4692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61440" y="2419458"/>
            <a:ext cx="3742055" cy="4029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157341" y="3893034"/>
            <a:ext cx="812165" cy="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786" y="3708884"/>
            <a:ext cx="113855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jp_one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1440" y="6457399"/>
            <a:ext cx="4634230" cy="363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3175" y="2379160"/>
            <a:ext cx="957580" cy="4156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>
          <a:xfrm>
            <a:off x="5995670" y="6639009"/>
            <a:ext cx="1088390" cy="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07594" y="2505344"/>
            <a:ext cx="1203960" cy="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84060" y="6412021"/>
            <a:ext cx="149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jp_two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9865" y="2321194"/>
            <a:ext cx="193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jp_three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737801-3A64-4BAF-B228-35FB1128D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47" y="2943635"/>
            <a:ext cx="4915153" cy="32640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设计思路：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695" y="1490345"/>
            <a:ext cx="10969625" cy="995045"/>
          </a:xfrm>
        </p:spPr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然后利用</a:t>
            </a:r>
            <a:r>
              <a:rPr lang="en-US" altLang="zh-CN" sz="2400" b="1">
                <a:solidFill>
                  <a:schemeClr val="tx1"/>
                </a:solidFill>
              </a:rPr>
              <a:t>java</a:t>
            </a:r>
            <a:r>
              <a:rPr lang="zh-CN" altLang="en-US" sz="2400" b="1">
                <a:solidFill>
                  <a:schemeClr val="tx1"/>
                </a:solidFill>
              </a:rPr>
              <a:t>中的计时器类</a:t>
            </a:r>
            <a:r>
              <a:rPr lang="en-US" altLang="zh-CN" sz="2400" b="1">
                <a:solidFill>
                  <a:schemeClr val="tx1"/>
                </a:solidFill>
              </a:rPr>
              <a:t>(Timer)</a:t>
            </a:r>
            <a:r>
              <a:rPr lang="zh-CN" altLang="en-US" sz="2400" b="1">
                <a:solidFill>
                  <a:schemeClr val="tx1"/>
                </a:solidFill>
              </a:rPr>
              <a:t>，让指针随着时间转动</a:t>
            </a:r>
          </a:p>
        </p:txBody>
      </p:sp>
      <p:pic>
        <p:nvPicPr>
          <p:cNvPr id="4" name="20211209_194016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0" y="2029461"/>
            <a:ext cx="4635500" cy="4686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0EA232-6AC7-4AEA-BB82-621F96BB8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06" y="5095024"/>
            <a:ext cx="6543336" cy="776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5B76B0-E0F6-4AE4-93C6-41ED993FD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05" y="2029461"/>
            <a:ext cx="5823249" cy="28576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723265"/>
            <a:ext cx="10968990" cy="986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6000">
                <a:sym typeface="+mn-ea"/>
              </a:rPr>
              <a:t>设计思路</a:t>
            </a:r>
            <a:r>
              <a:rPr lang="zh-CN" altLang="en-US">
                <a:sym typeface="+mn-ea"/>
              </a:rPr>
              <a:t>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584305" cy="877570"/>
          </a:xfrm>
        </p:spPr>
        <p:txBody>
          <a:bodyPr>
            <a:no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接着声明一些变量（例如</a:t>
            </a:r>
            <a:r>
              <a:rPr lang="en-US" altLang="zh-CN" sz="2400" b="1">
                <a:solidFill>
                  <a:schemeClr val="tx1"/>
                </a:solidFill>
              </a:rPr>
              <a:t>haveStart,isStop,number</a:t>
            </a:r>
            <a:r>
              <a:rPr lang="zh-CN" altLang="en-US" sz="2400" b="1">
                <a:solidFill>
                  <a:schemeClr val="tx1"/>
                </a:solidFill>
              </a:rPr>
              <a:t>）来帮助判断秒表的状态</a:t>
            </a: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0" y="2304415"/>
            <a:ext cx="11822430" cy="4224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>
                <a:sym typeface="+mn-ea"/>
              </a:rPr>
              <a:t>设计思路：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893445"/>
          </a:xfrm>
        </p:spPr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结合静态变量，给三个按钮添加事件监听</a:t>
            </a: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" y="2383790"/>
            <a:ext cx="5104765" cy="1819910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" y="4427855"/>
            <a:ext cx="5105400" cy="218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48EC36-E957-48C0-9F58-B894084B7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5" y="2063782"/>
            <a:ext cx="4480921" cy="45484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>
                <a:sym typeface="+mn-ea"/>
              </a:rPr>
              <a:t>设计思路：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648970"/>
          </a:xfrm>
        </p:spPr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使用</a:t>
            </a:r>
            <a:r>
              <a:rPr lang="en-US" altLang="zh-CN" sz="2400" b="1">
                <a:solidFill>
                  <a:schemeClr val="tx1"/>
                </a:solidFill>
              </a:rPr>
              <a:t>jdbc</a:t>
            </a:r>
            <a:r>
              <a:rPr lang="zh-CN" altLang="en-US" sz="2400" b="1">
                <a:solidFill>
                  <a:schemeClr val="tx1"/>
                </a:solidFill>
              </a:rPr>
              <a:t>技术连接</a:t>
            </a:r>
            <a:r>
              <a:rPr lang="en-US" altLang="zh-CN" sz="2400" b="1">
                <a:solidFill>
                  <a:schemeClr val="tx1"/>
                </a:solidFill>
              </a:rPr>
              <a:t>java</a:t>
            </a:r>
            <a:r>
              <a:rPr lang="zh-CN" altLang="en-US" sz="2400" b="1">
                <a:solidFill>
                  <a:schemeClr val="tx1"/>
                </a:solidFill>
              </a:rPr>
              <a:t>程序和</a:t>
            </a:r>
            <a:r>
              <a:rPr lang="en-US" altLang="zh-CN" sz="2400" b="1">
                <a:solidFill>
                  <a:schemeClr val="tx1"/>
                </a:solidFill>
              </a:rPr>
              <a:t>mysql</a:t>
            </a:r>
            <a:r>
              <a:rPr lang="zh-CN" altLang="en-US" sz="2400" b="1">
                <a:solidFill>
                  <a:schemeClr val="tx1"/>
                </a:solidFill>
              </a:rPr>
              <a:t>数据库</a:t>
            </a: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" y="2050415"/>
            <a:ext cx="6216015" cy="2850515"/>
          </a:xfrm>
          <a:prstGeom prst="rect">
            <a:avLst/>
          </a:prstGeom>
        </p:spPr>
      </p:pic>
      <p:pic>
        <p:nvPicPr>
          <p:cNvPr id="5" name="图片 4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" y="5130800"/>
            <a:ext cx="6136005" cy="1727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9.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662940"/>
            <a:ext cx="11967845" cy="5394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/>
              <a:t>程序分析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程序能够符合题目的所有要求，并且结合实际考虑，在题目要求之外添加了如下几个功能：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1.在未点击开始按钮时，暂停按钮也设置成灰色不可点击的状态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2.在未点击开始前，点击暂停或者复位按钮的话，会有弹窗提醒，告诉使用者“程序未开始，此按钮不可选！”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3.在窗口右侧添加了多行文本域，可以展示在一次使用中的多次记录的次序和时长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4.使用了JDBC技术连接了java程序和mysql数据库，可以在点击复位按钮时自动把每次记录的次序，时长，记录的时间存入数据库中，便于数据的保存和查询。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程序的不足之处：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1.因为采用了Java Swing中的组件来构造钟表，所以钟表图形简陋，窗口上的单行文本域和多行文本域也显得有些呆滞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90,&quot;width&quot;:730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818</Words>
  <Application>Microsoft Office PowerPoint</Application>
  <PresentationFormat>宽屏</PresentationFormat>
  <Paragraphs>48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Wingdings</vt:lpstr>
      <vt:lpstr>Office 主题​​</vt:lpstr>
      <vt:lpstr>课程设计分享会</vt:lpstr>
      <vt:lpstr>题目需求：</vt:lpstr>
      <vt:lpstr>设计思路：</vt:lpstr>
      <vt:lpstr>设计思路：</vt:lpstr>
      <vt:lpstr>设计思路： </vt:lpstr>
      <vt:lpstr>设计思路：</vt:lpstr>
      <vt:lpstr>设计思路： </vt:lpstr>
      <vt:lpstr>PowerPoint 演示文稿</vt:lpstr>
      <vt:lpstr>程序分析</vt:lpstr>
      <vt:lpstr>心得体会与分享：</vt:lpstr>
      <vt:lpstr>心得体会与分享： </vt:lpstr>
      <vt:lpstr>心得体会与分享：</vt:lpstr>
      <vt:lpstr>我的分享到此结束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课程设计分享会</dc:title>
  <dc:creator>Administrator</dc:creator>
  <cp:lastModifiedBy>wang hailun</cp:lastModifiedBy>
  <cp:revision>187</cp:revision>
  <dcterms:created xsi:type="dcterms:W3CDTF">2019-06-19T02:08:00Z</dcterms:created>
  <dcterms:modified xsi:type="dcterms:W3CDTF">2021-12-22T16:29:33Z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D1439D4623D34414808195626D80972D</vt:lpwstr>
  </property>
</Properties>
</file>