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331" r:id="rId3"/>
    <p:sldId id="257" r:id="rId4"/>
    <p:sldId id="262" r:id="rId5"/>
    <p:sldId id="259" r:id="rId6"/>
    <p:sldId id="263" r:id="rId7"/>
    <p:sldId id="260" r:id="rId8"/>
    <p:sldId id="294" r:id="rId9"/>
    <p:sldId id="267" r:id="rId10"/>
    <p:sldId id="261" r:id="rId11"/>
    <p:sldId id="266" r:id="rId12"/>
    <p:sldId id="271" r:id="rId13"/>
    <p:sldId id="272" r:id="rId14"/>
    <p:sldId id="268" r:id="rId15"/>
    <p:sldId id="264" r:id="rId16"/>
    <p:sldId id="265" r:id="rId17"/>
    <p:sldId id="274" r:id="rId18"/>
    <p:sldId id="287" r:id="rId19"/>
    <p:sldId id="288" r:id="rId20"/>
    <p:sldId id="285" r:id="rId21"/>
    <p:sldId id="286" r:id="rId22"/>
    <p:sldId id="289" r:id="rId23"/>
    <p:sldId id="270" r:id="rId24"/>
    <p:sldId id="275" r:id="rId25"/>
    <p:sldId id="290" r:id="rId26"/>
    <p:sldId id="291" r:id="rId27"/>
    <p:sldId id="292" r:id="rId28"/>
    <p:sldId id="293" r:id="rId29"/>
    <p:sldId id="269" r:id="rId30"/>
    <p:sldId id="326" r:id="rId31"/>
    <p:sldId id="273" r:id="rId32"/>
    <p:sldId id="279" r:id="rId33"/>
    <p:sldId id="278" r:id="rId34"/>
    <p:sldId id="297" r:id="rId35"/>
    <p:sldId id="299" r:id="rId36"/>
    <p:sldId id="329" r:id="rId37"/>
    <p:sldId id="296" r:id="rId38"/>
    <p:sldId id="298" r:id="rId39"/>
    <p:sldId id="300" r:id="rId40"/>
    <p:sldId id="301" r:id="rId41"/>
    <p:sldId id="328" r:id="rId42"/>
    <p:sldId id="276" r:id="rId43"/>
    <p:sldId id="280" r:id="rId44"/>
    <p:sldId id="277" r:id="rId45"/>
    <p:sldId id="295" r:id="rId46"/>
    <p:sldId id="302" r:id="rId47"/>
    <p:sldId id="303" r:id="rId48"/>
    <p:sldId id="306" r:id="rId49"/>
    <p:sldId id="305" r:id="rId50"/>
    <p:sldId id="304" r:id="rId51"/>
    <p:sldId id="307" r:id="rId52"/>
    <p:sldId id="308" r:id="rId53"/>
    <p:sldId id="309" r:id="rId54"/>
    <p:sldId id="311" r:id="rId55"/>
    <p:sldId id="324" r:id="rId56"/>
    <p:sldId id="310" r:id="rId57"/>
    <p:sldId id="312" r:id="rId58"/>
    <p:sldId id="314" r:id="rId59"/>
    <p:sldId id="315" r:id="rId60"/>
    <p:sldId id="316" r:id="rId61"/>
    <p:sldId id="317" r:id="rId62"/>
    <p:sldId id="318" r:id="rId63"/>
    <p:sldId id="313" r:id="rId64"/>
    <p:sldId id="319" r:id="rId65"/>
    <p:sldId id="320" r:id="rId66"/>
    <p:sldId id="321" r:id="rId67"/>
    <p:sldId id="322" r:id="rId68"/>
    <p:sldId id="330" r:id="rId69"/>
    <p:sldId id="323"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03" autoAdjust="0"/>
  </p:normalViewPr>
  <p:slideViewPr>
    <p:cSldViewPr>
      <p:cViewPr varScale="1">
        <p:scale>
          <a:sx n="88" d="100"/>
          <a:sy n="88" d="100"/>
        </p:scale>
        <p:origin x="-229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53319A-95B5-4774-937F-E1563C7A33A8}" type="datetimeFigureOut">
              <a:rPr lang="zh-CN" altLang="en-US" smtClean="0"/>
              <a:t>2014/7/16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866018-4E27-47EB-B72A-718488542B45}" type="slidenum">
              <a:rPr lang="zh-CN" altLang="en-US" smtClean="0"/>
              <a:t>‹#›</a:t>
            </a:fld>
            <a:endParaRPr lang="zh-CN" altLang="en-US"/>
          </a:p>
        </p:txBody>
      </p:sp>
    </p:spTree>
    <p:extLst>
      <p:ext uri="{BB962C8B-B14F-4D97-AF65-F5344CB8AC3E}">
        <p14:creationId xmlns:p14="http://schemas.microsoft.com/office/powerpoint/2010/main" val="1070931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1</a:t>
            </a:fld>
            <a:endParaRPr lang="zh-CN" altLang="en-US"/>
          </a:p>
        </p:txBody>
      </p:sp>
    </p:spTree>
    <p:extLst>
      <p:ext uri="{BB962C8B-B14F-4D97-AF65-F5344CB8AC3E}">
        <p14:creationId xmlns:p14="http://schemas.microsoft.com/office/powerpoint/2010/main" val="1910409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a:t>
            </a:r>
            <a:r>
              <a:rPr lang="zh-CN" altLang="en-US" dirty="0" smtClean="0"/>
              <a:t>有多种类型，主要包括</a:t>
            </a:r>
            <a:r>
              <a:rPr lang="en-US" altLang="zh-CN" dirty="0" smtClean="0"/>
              <a:t>file channel</a:t>
            </a:r>
            <a:r>
              <a:rPr lang="en-US" altLang="zh-CN" baseline="0" dirty="0" smtClean="0"/>
              <a:t> </a:t>
            </a:r>
            <a:r>
              <a:rPr lang="zh-CN" altLang="en-US" baseline="0" dirty="0" smtClean="0"/>
              <a:t>和 </a:t>
            </a:r>
            <a:r>
              <a:rPr lang="en-US" altLang="zh-CN" baseline="0" dirty="0" smtClean="0"/>
              <a:t>memory channel</a:t>
            </a:r>
            <a:r>
              <a:rPr lang="zh-CN" altLang="en-US" baseline="0" dirty="0" smtClean="0"/>
              <a:t>。</a:t>
            </a:r>
            <a:endParaRPr lang="en-US" altLang="zh-CN" baseline="0" dirty="0" smtClean="0"/>
          </a:p>
          <a:p>
            <a:r>
              <a:rPr lang="en-US" altLang="zh-CN" dirty="0" err="1" smtClean="0"/>
              <a:t>MemoryChannel</a:t>
            </a:r>
            <a:r>
              <a:rPr lang="zh-CN" altLang="en-US" dirty="0" smtClean="0"/>
              <a:t>可以实现高速的吞吐，但是无法保证数据的完整性。</a:t>
            </a:r>
            <a:endParaRPr lang="en-US" altLang="zh-CN" dirty="0" smtClean="0"/>
          </a:p>
          <a:p>
            <a:r>
              <a:rPr lang="en-US" altLang="zh-CN" dirty="0" err="1" smtClean="0"/>
              <a:t>FileChannel</a:t>
            </a:r>
            <a:r>
              <a:rPr lang="zh-CN" altLang="en-US" dirty="0" smtClean="0"/>
              <a:t>保证数据的完整性与一致性。</a:t>
            </a:r>
            <a:endParaRPr lang="en-US" altLang="zh-CN" dirty="0" smtClean="0"/>
          </a:p>
          <a:p>
            <a:endParaRPr lang="en-US" altLang="zh-CN" dirty="0" smtClean="0"/>
          </a:p>
          <a:p>
            <a:r>
              <a:rPr lang="zh-CN" altLang="en-US" dirty="0" smtClean="0"/>
              <a:t>参数说明：</a:t>
            </a:r>
            <a:endParaRPr lang="en-US" altLang="zh-CN" dirty="0" smtClean="0"/>
          </a:p>
          <a:p>
            <a:r>
              <a:rPr lang="en-US" altLang="zh-CN" dirty="0" smtClean="0"/>
              <a:t>keep-alive</a:t>
            </a:r>
            <a:r>
              <a:rPr lang="zh-CN" altLang="en-US" dirty="0" smtClean="0"/>
              <a:t>：向</a:t>
            </a:r>
            <a:r>
              <a:rPr lang="en-US" altLang="zh-CN" dirty="0" smtClean="0"/>
              <a:t>channel</a:t>
            </a:r>
            <a:r>
              <a:rPr lang="zh-CN" altLang="en-US" dirty="0" smtClean="0"/>
              <a:t>中添加或移除</a:t>
            </a:r>
            <a:r>
              <a:rPr lang="en-US" altLang="zh-CN" dirty="0" smtClean="0"/>
              <a:t>event</a:t>
            </a:r>
            <a:r>
              <a:rPr lang="zh-CN" altLang="en-US" dirty="0" smtClean="0"/>
              <a:t>的超时时间；</a:t>
            </a:r>
            <a:endParaRPr lang="en-US" altLang="zh-CN" dirty="0" smtClean="0"/>
          </a:p>
          <a:p>
            <a:r>
              <a:rPr lang="en-US" altLang="zh-CN" dirty="0" err="1" smtClean="0"/>
              <a:t>Capacity:channel</a:t>
            </a:r>
            <a:r>
              <a:rPr lang="zh-CN" altLang="en-US" dirty="0" smtClean="0"/>
              <a:t>中</a:t>
            </a:r>
            <a:r>
              <a:rPr lang="en-US" altLang="zh-CN" dirty="0" smtClean="0"/>
              <a:t>event</a:t>
            </a:r>
            <a:r>
              <a:rPr lang="zh-CN" altLang="en-US" dirty="0" smtClean="0"/>
              <a:t>的最大数。</a:t>
            </a:r>
            <a:endParaRPr lang="en-US" altLang="zh-CN" dirty="0" smtClean="0"/>
          </a:p>
          <a:p>
            <a:r>
              <a:rPr lang="en-US" altLang="zh-CN" dirty="0" err="1" smtClean="0"/>
              <a:t>TransactionCapacity</a:t>
            </a:r>
            <a:r>
              <a:rPr lang="zh-CN" altLang="en-US" dirty="0" smtClean="0"/>
              <a:t>：每次从</a:t>
            </a:r>
            <a:r>
              <a:rPr lang="en-US" altLang="zh-CN" dirty="0" smtClean="0"/>
              <a:t>source</a:t>
            </a:r>
            <a:r>
              <a:rPr lang="zh-CN" altLang="en-US" dirty="0" smtClean="0"/>
              <a:t>到</a:t>
            </a:r>
            <a:r>
              <a:rPr lang="en-US" altLang="zh-CN" dirty="0" smtClean="0"/>
              <a:t>channel</a:t>
            </a:r>
            <a:r>
              <a:rPr lang="zh-CN" altLang="en-US" dirty="0" smtClean="0"/>
              <a:t>或者</a:t>
            </a:r>
            <a:r>
              <a:rPr lang="en-US" altLang="zh-CN" dirty="0" smtClean="0"/>
              <a:t>channel</a:t>
            </a:r>
            <a:r>
              <a:rPr lang="zh-CN" altLang="en-US" dirty="0" smtClean="0"/>
              <a:t>到</a:t>
            </a:r>
            <a:r>
              <a:rPr lang="en-US" altLang="zh-CN" dirty="0" smtClean="0"/>
              <a:t>sink</a:t>
            </a:r>
            <a:r>
              <a:rPr lang="zh-CN" altLang="en-US" dirty="0" smtClean="0"/>
              <a:t>的最大</a:t>
            </a:r>
            <a:r>
              <a:rPr lang="en-US" altLang="zh-CN" dirty="0" smtClean="0"/>
              <a:t>event</a:t>
            </a:r>
            <a:r>
              <a:rPr lang="zh-CN" altLang="en-US" dirty="0" smtClean="0"/>
              <a:t>数。</a:t>
            </a:r>
            <a:endParaRPr lang="en-US" altLang="zh-CN" dirty="0" smtClean="0"/>
          </a:p>
          <a:p>
            <a:r>
              <a:rPr lang="en-US" altLang="zh-CN" dirty="0" err="1" smtClean="0"/>
              <a:t>byteCapacity</a:t>
            </a:r>
            <a:r>
              <a:rPr lang="zh-CN" altLang="en-US" dirty="0" smtClean="0"/>
              <a:t>：</a:t>
            </a:r>
            <a:r>
              <a:rPr lang="en-US" altLang="zh-CN" dirty="0" smtClean="0"/>
              <a:t>channel</a:t>
            </a:r>
            <a:r>
              <a:rPr lang="zh-CN" altLang="en-US" dirty="0" smtClean="0"/>
              <a:t>中的</a:t>
            </a:r>
            <a:r>
              <a:rPr lang="en-US" altLang="zh-CN" dirty="0" smtClean="0"/>
              <a:t>events</a:t>
            </a:r>
            <a:r>
              <a:rPr lang="zh-CN" altLang="en-US" dirty="0" smtClean="0"/>
              <a:t>最大字节数；</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E866018-4E27-47EB-B72A-718488542B45}" type="slidenum">
              <a:rPr lang="zh-CN" altLang="en-US" smtClean="0"/>
              <a:t>20</a:t>
            </a:fld>
            <a:endParaRPr lang="zh-CN" altLang="en-US"/>
          </a:p>
        </p:txBody>
      </p:sp>
    </p:spTree>
    <p:extLst>
      <p:ext uri="{BB962C8B-B14F-4D97-AF65-F5344CB8AC3E}">
        <p14:creationId xmlns:p14="http://schemas.microsoft.com/office/powerpoint/2010/main" val="3476934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batch-size : </a:t>
            </a:r>
            <a:r>
              <a:rPr lang="zh-CN" altLang="en-US" dirty="0" smtClean="0"/>
              <a:t>每次传出</a:t>
            </a:r>
            <a:r>
              <a:rPr lang="en-US" altLang="zh-CN" baseline="0" dirty="0" smtClean="0"/>
              <a:t>event</a:t>
            </a:r>
            <a:r>
              <a:rPr lang="zh-CN" altLang="en-US" baseline="0" dirty="0" smtClean="0"/>
              <a:t>的数量；</a:t>
            </a:r>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21</a:t>
            </a:fld>
            <a:endParaRPr lang="zh-CN" altLang="en-US"/>
          </a:p>
        </p:txBody>
      </p:sp>
    </p:spTree>
    <p:extLst>
      <p:ext uri="{BB962C8B-B14F-4D97-AF65-F5344CB8AC3E}">
        <p14:creationId xmlns:p14="http://schemas.microsoft.com/office/powerpoint/2010/main" val="860780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Backoff</a:t>
            </a:r>
            <a:r>
              <a:rPr lang="zh-CN" altLang="en-US" dirty="0" smtClean="0"/>
              <a:t>：失败回退</a:t>
            </a:r>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22</a:t>
            </a:fld>
            <a:endParaRPr lang="zh-CN" altLang="en-US"/>
          </a:p>
        </p:txBody>
      </p:sp>
    </p:spTree>
    <p:extLst>
      <p:ext uri="{BB962C8B-B14F-4D97-AF65-F5344CB8AC3E}">
        <p14:creationId xmlns:p14="http://schemas.microsoft.com/office/powerpoint/2010/main" val="1285981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关键类：</a:t>
            </a:r>
            <a:endParaRPr lang="en-US" altLang="zh-CN" dirty="0" smtClean="0"/>
          </a:p>
          <a:p>
            <a:r>
              <a:rPr lang="en-US" altLang="zh-CN" dirty="0" err="1" smtClean="0"/>
              <a:t>IuniLogHbaseSerializer</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IuniRowKeyGenerator</a:t>
            </a:r>
            <a:endParaRPr lang="en-US" altLang="zh-CN" dirty="0" smtClean="0"/>
          </a:p>
          <a:p>
            <a:r>
              <a:rPr lang="en-US" altLang="zh-CN" dirty="0" err="1" smtClean="0"/>
              <a:t>IuniLogTextSerializer</a:t>
            </a:r>
            <a:endParaRPr lang="en-US" altLang="zh-CN" dirty="0" smtClean="0"/>
          </a:p>
        </p:txBody>
      </p:sp>
      <p:sp>
        <p:nvSpPr>
          <p:cNvPr id="4" name="灯片编号占位符 3"/>
          <p:cNvSpPr>
            <a:spLocks noGrp="1"/>
          </p:cNvSpPr>
          <p:nvPr>
            <p:ph type="sldNum" sz="quarter" idx="10"/>
          </p:nvPr>
        </p:nvSpPr>
        <p:spPr/>
        <p:txBody>
          <a:bodyPr/>
          <a:lstStyle/>
          <a:p>
            <a:fld id="{2E866018-4E27-47EB-B72A-718488542B45}" type="slidenum">
              <a:rPr lang="zh-CN" altLang="en-US" smtClean="0"/>
              <a:t>23</a:t>
            </a:fld>
            <a:endParaRPr lang="zh-CN" altLang="en-US"/>
          </a:p>
        </p:txBody>
      </p:sp>
    </p:spTree>
    <p:extLst>
      <p:ext uri="{BB962C8B-B14F-4D97-AF65-F5344CB8AC3E}">
        <p14:creationId xmlns:p14="http://schemas.microsoft.com/office/powerpoint/2010/main" val="1414408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smtClean="0"/>
              <a:t>关键命令：</a:t>
            </a:r>
            <a:endParaRPr lang="en-US" altLang="zh-CN" dirty="0" smtClean="0"/>
          </a:p>
          <a:p>
            <a:pPr marL="109728" lvl="0" indent="0">
              <a:buNone/>
            </a:pPr>
            <a:r>
              <a:rPr lang="en-US" altLang="zh-CN" dirty="0" smtClean="0"/>
              <a:t>	</a:t>
            </a:r>
            <a:r>
              <a:rPr lang="en-US" altLang="zh-CN" dirty="0" err="1" smtClean="0"/>
              <a:t>ps</a:t>
            </a:r>
            <a:r>
              <a:rPr lang="en-US" altLang="zh-CN" dirty="0" smtClean="0"/>
              <a:t> -C </a:t>
            </a:r>
            <a:r>
              <a:rPr lang="en-US" altLang="zh-CN" dirty="0" err="1" smtClean="0"/>
              <a:t>logNode</a:t>
            </a:r>
            <a:r>
              <a:rPr lang="en-US" altLang="zh-CN" dirty="0" smtClean="0"/>
              <a:t> --no-header</a:t>
            </a:r>
          </a:p>
          <a:p>
            <a:pPr marL="109728" lvl="0" indent="0">
              <a:buNone/>
            </a:pPr>
            <a:r>
              <a:rPr lang="en-US" altLang="zh-CN" dirty="0" smtClean="0"/>
              <a:t>	</a:t>
            </a:r>
            <a:r>
              <a:rPr lang="en-US" altLang="zh-CN" dirty="0" err="1" smtClean="0"/>
              <a:t>ps</a:t>
            </a:r>
            <a:r>
              <a:rPr lang="en-US" altLang="zh-CN" dirty="0" smtClean="0"/>
              <a:t> –</a:t>
            </a:r>
            <a:r>
              <a:rPr lang="en-US" altLang="zh-CN" dirty="0" err="1" smtClean="0"/>
              <a:t>eo</a:t>
            </a:r>
            <a:r>
              <a:rPr lang="en-US" altLang="zh-CN" dirty="0" smtClean="0"/>
              <a:t> </a:t>
            </a:r>
            <a:r>
              <a:rPr lang="en-US" altLang="zh-CN" dirty="0" err="1" smtClean="0"/>
              <a:t>state,pid,cmd</a:t>
            </a:r>
            <a:r>
              <a:rPr lang="en-US" altLang="zh-CN" dirty="0" smtClean="0"/>
              <a:t> | </a:t>
            </a:r>
            <a:r>
              <a:rPr lang="en-US" altLang="zh-CN" dirty="0" err="1" smtClean="0"/>
              <a:t>grep</a:t>
            </a:r>
            <a:r>
              <a:rPr lang="en-US" altLang="zh-CN" dirty="0" smtClean="0"/>
              <a:t> </a:t>
            </a:r>
            <a:r>
              <a:rPr lang="en-US" altLang="zh-CN" dirty="0" err="1" smtClean="0"/>
              <a:t>logNode</a:t>
            </a:r>
            <a:r>
              <a:rPr lang="en-US" altLang="zh-CN" dirty="0" smtClean="0"/>
              <a:t> | </a:t>
            </a:r>
            <a:r>
              <a:rPr lang="en-US" altLang="zh-CN" dirty="0" err="1" smtClean="0"/>
              <a:t>grep</a:t>
            </a:r>
            <a:r>
              <a:rPr lang="en-US" altLang="zh-CN" dirty="0" smtClean="0"/>
              <a:t> ‘^Z’</a:t>
            </a:r>
          </a:p>
          <a:p>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29</a:t>
            </a:fld>
            <a:endParaRPr lang="zh-CN" altLang="en-US"/>
          </a:p>
        </p:txBody>
      </p:sp>
    </p:spTree>
    <p:extLst>
      <p:ext uri="{BB962C8B-B14F-4D97-AF65-F5344CB8AC3E}">
        <p14:creationId xmlns:p14="http://schemas.microsoft.com/office/powerpoint/2010/main" val="3726926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flume-ng agent -c </a:t>
            </a:r>
            <a:r>
              <a:rPr lang="en-US" altLang="zh-CN" dirty="0" err="1" smtClean="0"/>
              <a:t>conf</a:t>
            </a:r>
            <a:r>
              <a:rPr lang="en-US" altLang="zh-CN" dirty="0" smtClean="0"/>
              <a:t> -f </a:t>
            </a:r>
            <a:r>
              <a:rPr lang="en-US" altLang="zh-CN" dirty="0" err="1" smtClean="0"/>
              <a:t>yanshi.conf</a:t>
            </a:r>
            <a:r>
              <a:rPr lang="en-US" altLang="zh-CN" dirty="0" smtClean="0"/>
              <a:t> -n collector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flume-ng agent -c </a:t>
            </a:r>
            <a:r>
              <a:rPr lang="en-US" altLang="zh-CN" dirty="0" err="1" smtClean="0"/>
              <a:t>conf</a:t>
            </a:r>
            <a:r>
              <a:rPr lang="en-US" altLang="zh-CN" dirty="0" smtClean="0"/>
              <a:t> -f </a:t>
            </a:r>
            <a:r>
              <a:rPr lang="en-US" altLang="zh-CN" dirty="0" err="1" smtClean="0"/>
              <a:t>yanshi.conf</a:t>
            </a:r>
            <a:r>
              <a:rPr lang="en-US" altLang="zh-CN" dirty="0" smtClean="0"/>
              <a:t> -n node</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查看</a:t>
            </a:r>
            <a:r>
              <a:rPr lang="en-US" altLang="zh-CN" dirty="0" smtClean="0"/>
              <a:t>HDFS</a:t>
            </a:r>
            <a:r>
              <a:rPr lang="zh-CN" altLang="en-US" dirty="0" smtClean="0"/>
              <a:t>中的日志文件是否为</a:t>
            </a:r>
            <a:r>
              <a:rPr lang="en-US" altLang="zh-CN" dirty="0" smtClean="0"/>
              <a:t>10</a:t>
            </a:r>
            <a:r>
              <a:rPr lang="zh-CN" altLang="en-US" dirty="0" smtClean="0"/>
              <a:t>行每文件；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查看</a:t>
            </a:r>
            <a:r>
              <a:rPr lang="en-US" altLang="zh-CN" dirty="0" smtClean="0"/>
              <a:t>HBASE</a:t>
            </a:r>
            <a:r>
              <a:rPr lang="zh-CN" altLang="en-US" dirty="0" smtClean="0"/>
              <a:t>表中的日志总行数；</a:t>
            </a:r>
            <a:r>
              <a:rPr lang="en-US" altLang="zh-CN" dirty="0" err="1" smtClean="0"/>
              <a:t>get_counter</a:t>
            </a:r>
            <a:r>
              <a:rPr lang="en-US" altLang="zh-CN" dirty="0" smtClean="0"/>
              <a:t> 'demo', '</a:t>
            </a:r>
            <a:r>
              <a:rPr lang="en-US" altLang="zh-CN" dirty="0" err="1" smtClean="0"/>
              <a:t>totalRow</a:t>
            </a:r>
            <a:r>
              <a:rPr lang="en-US" altLang="zh-CN" dirty="0" smtClean="0"/>
              <a:t>', '</a:t>
            </a:r>
            <a:r>
              <a:rPr lang="en-US" altLang="zh-CN" dirty="0" err="1" smtClean="0"/>
              <a:t>f:iCol</a:t>
            </a:r>
            <a:r>
              <a:rPr lang="en-US" altLang="zh-CN" dirty="0" smtClean="0"/>
              <a:t>' , 0</a:t>
            </a:r>
          </a:p>
        </p:txBody>
      </p:sp>
      <p:sp>
        <p:nvSpPr>
          <p:cNvPr id="4" name="灯片编号占位符 3"/>
          <p:cNvSpPr>
            <a:spLocks noGrp="1"/>
          </p:cNvSpPr>
          <p:nvPr>
            <p:ph type="sldNum" sz="quarter" idx="10"/>
          </p:nvPr>
        </p:nvSpPr>
        <p:spPr/>
        <p:txBody>
          <a:bodyPr/>
          <a:lstStyle/>
          <a:p>
            <a:fld id="{2E866018-4E27-47EB-B72A-718488542B45}" type="slidenum">
              <a:rPr lang="zh-CN" altLang="en-US" smtClean="0"/>
              <a:t>30</a:t>
            </a:fld>
            <a:endParaRPr lang="zh-CN" altLang="en-US"/>
          </a:p>
        </p:txBody>
      </p:sp>
    </p:spTree>
    <p:extLst>
      <p:ext uri="{BB962C8B-B14F-4D97-AF65-F5344CB8AC3E}">
        <p14:creationId xmlns:p14="http://schemas.microsoft.com/office/powerpoint/2010/main" val="1910923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a:t>
            </a:r>
            <a:r>
              <a:rPr lang="en-US" altLang="zh-CN" dirty="0" err="1" smtClean="0"/>
              <a:t>UniformSplit</a:t>
            </a:r>
            <a:r>
              <a:rPr lang="zh-CN" altLang="en-US" dirty="0" smtClean="0"/>
              <a:t>的</a:t>
            </a:r>
            <a:r>
              <a:rPr lang="en-US" altLang="zh-CN" dirty="0" err="1" smtClean="0"/>
              <a:t>startkey</a:t>
            </a:r>
            <a:r>
              <a:rPr lang="zh-CN" altLang="en-US" dirty="0" smtClean="0"/>
              <a:t>和</a:t>
            </a:r>
            <a:r>
              <a:rPr lang="en-US" altLang="zh-CN" dirty="0" err="1" smtClean="0"/>
              <a:t>endkey</a:t>
            </a:r>
            <a:r>
              <a:rPr lang="zh-CN" altLang="en-US" dirty="0" smtClean="0"/>
              <a:t>没有意义，故不推荐使用。</a:t>
            </a:r>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35</a:t>
            </a:fld>
            <a:endParaRPr lang="zh-CN" altLang="en-US"/>
          </a:p>
        </p:txBody>
      </p:sp>
    </p:spTree>
    <p:extLst>
      <p:ext uri="{BB962C8B-B14F-4D97-AF65-F5344CB8AC3E}">
        <p14:creationId xmlns:p14="http://schemas.microsoft.com/office/powerpoint/2010/main" val="3702149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Command</a:t>
            </a:r>
            <a:r>
              <a:rPr lang="en-US" altLang="zh-CN"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hbase</a:t>
            </a:r>
            <a:r>
              <a:rPr lang="en-US" altLang="zh-CN" dirty="0" smtClean="0"/>
              <a:t> </a:t>
            </a:r>
            <a:r>
              <a:rPr lang="en-US" altLang="zh-CN" dirty="0" err="1" smtClean="0"/>
              <a:t>org.apache.hadoop.hbase.util.RegionSplitter</a:t>
            </a:r>
            <a:r>
              <a:rPr lang="en-US" altLang="zh-CN" dirty="0" smtClean="0"/>
              <a:t> demo1 </a:t>
            </a:r>
            <a:r>
              <a:rPr lang="en-US" altLang="zh-CN" dirty="0" err="1" smtClean="0"/>
              <a:t>HexStringSplit</a:t>
            </a:r>
            <a:r>
              <a:rPr lang="en-US" altLang="zh-CN" dirty="0" smtClean="0"/>
              <a:t> -c 50 -f </a:t>
            </a:r>
            <a:r>
              <a:rPr lang="en-US" altLang="zh-CN" dirty="0" err="1" smtClean="0"/>
              <a:t>f</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Hbase</a:t>
            </a:r>
            <a:r>
              <a:rPr lang="en-US" altLang="zh-CN" baseline="0" dirty="0" smtClean="0"/>
              <a:t> shell:</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create 'demo2', 'f', {NUMREGIONS =&gt; 100, SPLITALGO =&gt; '</a:t>
            </a:r>
            <a:r>
              <a:rPr lang="en-US" altLang="zh-CN" dirty="0" err="1" smtClean="0"/>
              <a:t>HexStringSplit</a:t>
            </a:r>
            <a:r>
              <a:rPr lang="en-US" altLang="zh-CN" dirty="0" smtClean="0"/>
              <a:t>'}</a:t>
            </a:r>
          </a:p>
          <a:p>
            <a:endParaRPr lang="en-US" altLang="zh-CN" dirty="0" smtClean="0"/>
          </a:p>
          <a:p>
            <a:r>
              <a:rPr lang="en-US" altLang="zh-CN" dirty="0" smtClean="0"/>
              <a:t>http://18.8.0.245:60010/master-status</a:t>
            </a:r>
          </a:p>
        </p:txBody>
      </p:sp>
      <p:sp>
        <p:nvSpPr>
          <p:cNvPr id="4" name="灯片编号占位符 3"/>
          <p:cNvSpPr>
            <a:spLocks noGrp="1"/>
          </p:cNvSpPr>
          <p:nvPr>
            <p:ph type="sldNum" sz="quarter" idx="10"/>
          </p:nvPr>
        </p:nvSpPr>
        <p:spPr/>
        <p:txBody>
          <a:bodyPr/>
          <a:lstStyle/>
          <a:p>
            <a:fld id="{2E866018-4E27-47EB-B72A-718488542B45}" type="slidenum">
              <a:rPr lang="zh-CN" altLang="en-US" smtClean="0"/>
              <a:t>36</a:t>
            </a:fld>
            <a:endParaRPr lang="zh-CN" altLang="en-US"/>
          </a:p>
        </p:txBody>
      </p:sp>
    </p:spTree>
    <p:extLst>
      <p:ext uri="{BB962C8B-B14F-4D97-AF65-F5344CB8AC3E}">
        <p14:creationId xmlns:p14="http://schemas.microsoft.com/office/powerpoint/2010/main" val="2170596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行键的设计会直接影响到</a:t>
            </a:r>
            <a:r>
              <a:rPr lang="en-US" altLang="zh-CN" dirty="0" smtClean="0"/>
              <a:t>HBASE</a:t>
            </a:r>
            <a:r>
              <a:rPr lang="zh-CN" altLang="en-US" dirty="0" smtClean="0"/>
              <a:t>的读写性能。</a:t>
            </a:r>
            <a:endParaRPr lang="en-US" altLang="zh-CN" dirty="0" smtClean="0"/>
          </a:p>
          <a:p>
            <a:r>
              <a:rPr lang="zh-CN" altLang="en-US" dirty="0" smtClean="0"/>
              <a:t>行键设计原因：</a:t>
            </a:r>
            <a:endParaRPr lang="en-US" altLang="zh-CN" dirty="0" smtClean="0"/>
          </a:p>
          <a:p>
            <a:r>
              <a:rPr lang="zh-CN" altLang="en-US" dirty="0" smtClean="0"/>
              <a:t>当前时间戳</a:t>
            </a:r>
            <a:r>
              <a:rPr lang="en-US" altLang="zh-CN" dirty="0" smtClean="0"/>
              <a:t>16</a:t>
            </a:r>
            <a:r>
              <a:rPr lang="zh-CN" altLang="en-US" dirty="0" smtClean="0"/>
              <a:t>进制化后反转，其形式为</a:t>
            </a:r>
            <a:r>
              <a:rPr lang="en-US" altLang="zh-CN" dirty="0" smtClean="0"/>
              <a:t>028f5c28</a:t>
            </a:r>
            <a:r>
              <a:rPr lang="zh-CN" altLang="en-US" dirty="0" smtClean="0"/>
              <a:t>，对应预分区的格式，可将数据均匀分散到各个</a:t>
            </a:r>
            <a:r>
              <a:rPr lang="en-US" altLang="zh-CN" dirty="0" smtClean="0"/>
              <a:t>region</a:t>
            </a:r>
            <a:r>
              <a:rPr lang="zh-CN" altLang="en-US" dirty="0" smtClean="0"/>
              <a:t>，以免对某个</a:t>
            </a:r>
            <a:r>
              <a:rPr lang="en-US" altLang="zh-CN" dirty="0" smtClean="0"/>
              <a:t>region</a:t>
            </a:r>
            <a:r>
              <a:rPr lang="zh-CN" altLang="en-US" dirty="0" smtClean="0"/>
              <a:t>造成写压力，负载均衡并可提高写入速度；</a:t>
            </a:r>
            <a:endParaRPr lang="en-US" altLang="zh-CN" dirty="0" smtClean="0"/>
          </a:p>
          <a:p>
            <a:r>
              <a:rPr lang="zh-CN" altLang="en-US" dirty="0" smtClean="0"/>
              <a:t>日志产生的时间戳，方便根据时间戳进行查询；</a:t>
            </a:r>
            <a:endParaRPr lang="en-US" altLang="zh-CN" dirty="0" smtClean="0"/>
          </a:p>
          <a:p>
            <a:r>
              <a:rPr lang="zh-CN" altLang="en-US" dirty="0" smtClean="0"/>
              <a:t>自增长的整数，防止出现重复行键</a:t>
            </a:r>
            <a:r>
              <a:rPr lang="zh-CN" altLang="en-US" baseline="0" dirty="0" smtClean="0"/>
              <a:t>；</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37</a:t>
            </a:fld>
            <a:endParaRPr lang="zh-CN" altLang="en-US"/>
          </a:p>
        </p:txBody>
      </p:sp>
    </p:spTree>
    <p:extLst>
      <p:ext uri="{BB962C8B-B14F-4D97-AF65-F5344CB8AC3E}">
        <p14:creationId xmlns:p14="http://schemas.microsoft.com/office/powerpoint/2010/main" val="3047373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40</a:t>
            </a:fld>
            <a:endParaRPr lang="zh-CN" altLang="en-US"/>
          </a:p>
        </p:txBody>
      </p:sp>
    </p:spTree>
    <p:extLst>
      <p:ext uri="{BB962C8B-B14F-4D97-AF65-F5344CB8AC3E}">
        <p14:creationId xmlns:p14="http://schemas.microsoft.com/office/powerpoint/2010/main" val="1500193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3</a:t>
            </a:fld>
            <a:endParaRPr lang="zh-CN" altLang="en-US"/>
          </a:p>
        </p:txBody>
      </p:sp>
    </p:spTree>
    <p:extLst>
      <p:ext uri="{BB962C8B-B14F-4D97-AF65-F5344CB8AC3E}">
        <p14:creationId xmlns:p14="http://schemas.microsoft.com/office/powerpoint/2010/main" val="2943766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create '</a:t>
            </a:r>
            <a:r>
              <a:rPr lang="en-US" altLang="zh-CN" dirty="0" smtClean="0"/>
              <a:t>tab1</a:t>
            </a:r>
            <a:r>
              <a:rPr lang="en-US" altLang="zh-CN" dirty="0" smtClean="0"/>
              <a:t>',‘cf1‘</a:t>
            </a:r>
          </a:p>
          <a:p>
            <a:r>
              <a:rPr lang="en-US" altLang="zh-CN" dirty="0" smtClean="0"/>
              <a:t>create '</a:t>
            </a:r>
            <a:r>
              <a:rPr lang="en-US" altLang="zh-CN" dirty="0" err="1" smtClean="0"/>
              <a:t>logIndex</a:t>
            </a:r>
            <a:r>
              <a:rPr lang="en-US" altLang="zh-CN" dirty="0" smtClean="0"/>
              <a:t>', 'f'</a:t>
            </a:r>
          </a:p>
          <a:p>
            <a:r>
              <a:rPr lang="en-US" altLang="zh-CN" dirty="0" smtClean="0"/>
              <a:t>disable</a:t>
            </a:r>
            <a:r>
              <a:rPr lang="en-US" altLang="zh-CN" baseline="0" dirty="0" smtClean="0"/>
              <a:t> demo3</a:t>
            </a:r>
            <a:endParaRPr lang="en-US" altLang="zh-CN" dirty="0" smtClean="0"/>
          </a:p>
          <a:p>
            <a:r>
              <a:rPr lang="en-US" altLang="zh-CN" dirty="0" smtClean="0"/>
              <a:t>alter 'demo3','method'=&gt;'</a:t>
            </a:r>
            <a:r>
              <a:rPr lang="en-US" altLang="zh-CN" dirty="0" err="1" smtClean="0"/>
              <a:t>tmethod</a:t>
            </a:r>
            <a:r>
              <a:rPr lang="en-US" altLang="zh-CN" dirty="0" smtClean="0"/>
              <a:t>','coprocessor'=&gt;'</a:t>
            </a:r>
            <a:r>
              <a:rPr lang="en-US" altLang="zh-CN" dirty="0" err="1" smtClean="0"/>
              <a:t>hdfs</a:t>
            </a:r>
            <a:r>
              <a:rPr lang="en-US" altLang="zh-CN" dirty="0" smtClean="0"/>
              <a:t>:///demo/analyze-1.0-SNAPSHOT.jar|com.iuni.data.analyze.hbase.sindex.IuniIndexRegionObserve|1001'</a:t>
            </a:r>
          </a:p>
          <a:p>
            <a:r>
              <a:rPr lang="en-US" altLang="zh-CN" dirty="0" smtClean="0"/>
              <a:t>describe 'demo3'</a:t>
            </a:r>
          </a:p>
          <a:p>
            <a:r>
              <a:rPr lang="en-US" altLang="zh-CN" dirty="0" smtClean="0"/>
              <a:t>enable 'demo3’</a:t>
            </a:r>
          </a:p>
          <a:p>
            <a:r>
              <a:rPr lang="en-US" altLang="zh-CN" dirty="0" smtClean="0"/>
              <a:t>put '</a:t>
            </a:r>
            <a:r>
              <a:rPr lang="en-US" altLang="zh-CN" dirty="0" err="1" smtClean="0"/>
              <a:t>demoxxx</a:t>
            </a:r>
            <a:r>
              <a:rPr lang="en-US" altLang="zh-CN" dirty="0" smtClean="0"/>
              <a:t>', 'row1', '</a:t>
            </a:r>
            <a:r>
              <a:rPr lang="en-US" altLang="zh-CN" dirty="0" err="1" smtClean="0"/>
              <a:t>f:a</a:t>
            </a:r>
            <a:r>
              <a:rPr lang="en-US" altLang="zh-CN" dirty="0" smtClean="0"/>
              <a:t>', 123  </a:t>
            </a:r>
          </a:p>
          <a:p>
            <a:r>
              <a:rPr lang="en-US" altLang="zh-CN" dirty="0" smtClean="0"/>
              <a:t>get '</a:t>
            </a:r>
            <a:r>
              <a:rPr lang="en-US" altLang="zh-CN" dirty="0" err="1" smtClean="0"/>
              <a:t>demoxxx</a:t>
            </a:r>
            <a:r>
              <a:rPr lang="en-US" altLang="zh-CN" dirty="0" smtClean="0"/>
              <a:t>', 'row1'</a:t>
            </a:r>
          </a:p>
        </p:txBody>
      </p:sp>
      <p:sp>
        <p:nvSpPr>
          <p:cNvPr id="4" name="灯片编号占位符 3"/>
          <p:cNvSpPr>
            <a:spLocks noGrp="1"/>
          </p:cNvSpPr>
          <p:nvPr>
            <p:ph type="sldNum" sz="quarter" idx="10"/>
          </p:nvPr>
        </p:nvSpPr>
        <p:spPr/>
        <p:txBody>
          <a:bodyPr/>
          <a:lstStyle/>
          <a:p>
            <a:fld id="{2E866018-4E27-47EB-B72A-718488542B45}" type="slidenum">
              <a:rPr lang="zh-CN" altLang="en-US" smtClean="0"/>
              <a:t>41</a:t>
            </a:fld>
            <a:endParaRPr lang="zh-CN" altLang="en-US"/>
          </a:p>
        </p:txBody>
      </p:sp>
    </p:spTree>
    <p:extLst>
      <p:ext uri="{BB962C8B-B14F-4D97-AF65-F5344CB8AC3E}">
        <p14:creationId xmlns:p14="http://schemas.microsoft.com/office/powerpoint/2010/main" val="1460622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hive</a:t>
            </a:r>
            <a:r>
              <a:rPr lang="zh-CN" altLang="en-US" dirty="0" smtClean="0"/>
              <a:t>是基于</a:t>
            </a:r>
            <a:r>
              <a:rPr lang="en-US" altLang="zh-CN" dirty="0" smtClean="0"/>
              <a:t>Hadoop</a:t>
            </a:r>
            <a:r>
              <a:rPr lang="zh-CN" altLang="en-US" dirty="0" smtClean="0"/>
              <a:t>的一个数据仓库工具，可以将结构化的数据文件映射为一张数据库表，并提供简单的</a:t>
            </a:r>
            <a:r>
              <a:rPr lang="en-US" altLang="zh-CN" dirty="0" err="1" smtClean="0"/>
              <a:t>sql</a:t>
            </a:r>
            <a:r>
              <a:rPr lang="zh-CN" altLang="en-US" dirty="0" smtClean="0"/>
              <a:t>查询功能，可以将</a:t>
            </a:r>
            <a:r>
              <a:rPr lang="en-US" altLang="zh-CN" dirty="0" err="1" smtClean="0"/>
              <a:t>sql</a:t>
            </a:r>
            <a:r>
              <a:rPr lang="zh-CN" altLang="en-US" dirty="0" smtClean="0"/>
              <a:t>语句转换为</a:t>
            </a:r>
            <a:r>
              <a:rPr lang="en-US" altLang="zh-CN" dirty="0" err="1" smtClean="0"/>
              <a:t>MapReduce</a:t>
            </a:r>
            <a:r>
              <a:rPr lang="zh-CN" altLang="en-US" dirty="0" smtClean="0"/>
              <a:t>任务进行运行。 其优点是学习成本低，可以通过类</a:t>
            </a:r>
            <a:r>
              <a:rPr lang="en-US" altLang="zh-CN" dirty="0" smtClean="0"/>
              <a:t>SQL</a:t>
            </a:r>
            <a:r>
              <a:rPr lang="zh-CN" altLang="en-US" dirty="0" smtClean="0"/>
              <a:t>语句快速实现简单的</a:t>
            </a:r>
            <a:r>
              <a:rPr lang="en-US" altLang="zh-CN" dirty="0" err="1" smtClean="0"/>
              <a:t>MapReduce</a:t>
            </a:r>
            <a:r>
              <a:rPr lang="zh-CN" altLang="en-US" dirty="0" smtClean="0"/>
              <a:t>统计，不必开发专门的</a:t>
            </a:r>
            <a:r>
              <a:rPr lang="en-US" altLang="zh-CN" dirty="0" err="1" smtClean="0"/>
              <a:t>MapReduce</a:t>
            </a:r>
            <a:r>
              <a:rPr lang="zh-CN" altLang="en-US" dirty="0" smtClean="0"/>
              <a:t>应用，十分适合数据仓库的统计分析。</a:t>
            </a:r>
            <a:endParaRPr lang="en-US" altLang="zh-CN" dirty="0" smtClean="0"/>
          </a:p>
          <a:p>
            <a:endParaRPr lang="en-US" altLang="zh-CN" dirty="0" smtClean="0"/>
          </a:p>
          <a:p>
            <a:r>
              <a:rPr lang="zh-CN" altLang="en-US" dirty="0" smtClean="0"/>
              <a:t>将</a:t>
            </a:r>
            <a:r>
              <a:rPr lang="en-US" altLang="zh-CN" dirty="0" err="1" smtClean="0"/>
              <a:t>hql</a:t>
            </a:r>
            <a:r>
              <a:rPr lang="zh-CN" altLang="en-US" dirty="0" smtClean="0"/>
              <a:t>转换成</a:t>
            </a:r>
            <a:r>
              <a:rPr lang="en-US" altLang="zh-CN" dirty="0" err="1" smtClean="0"/>
              <a:t>mapreduce</a:t>
            </a:r>
            <a:r>
              <a:rPr lang="zh-CN" altLang="en-US" dirty="0" smtClean="0"/>
              <a:t>执行，不需要专门开发</a:t>
            </a:r>
            <a:r>
              <a:rPr lang="en-US" altLang="zh-CN" dirty="0" err="1" smtClean="0"/>
              <a:t>mapreduce</a:t>
            </a:r>
            <a:r>
              <a:rPr lang="zh-CN" altLang="en-US" dirty="0" smtClean="0"/>
              <a:t>应用；</a:t>
            </a:r>
            <a:endParaRPr lang="en-US" altLang="zh-CN" dirty="0" smtClean="0"/>
          </a:p>
          <a:p>
            <a:r>
              <a:rPr lang="zh-CN" altLang="en-US" dirty="0" smtClean="0"/>
              <a:t>学习成本低；</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43</a:t>
            </a:fld>
            <a:endParaRPr lang="zh-CN" altLang="en-US"/>
          </a:p>
        </p:txBody>
      </p:sp>
    </p:spTree>
    <p:extLst>
      <p:ext uri="{BB962C8B-B14F-4D97-AF65-F5344CB8AC3E}">
        <p14:creationId xmlns:p14="http://schemas.microsoft.com/office/powerpoint/2010/main" val="299839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Hive</a:t>
            </a:r>
            <a:r>
              <a:rPr lang="zh-CN" altLang="en-US" dirty="0" smtClean="0"/>
              <a:t>支持的数据类型如下</a:t>
            </a:r>
            <a:r>
              <a:rPr lang="en-US" altLang="zh-CN" dirty="0" smtClean="0"/>
              <a:t>:</a:t>
            </a:r>
          </a:p>
          <a:p>
            <a:r>
              <a:rPr lang="zh-CN" altLang="en-US" dirty="0" smtClean="0"/>
              <a:t>原生类型</a:t>
            </a:r>
            <a:r>
              <a:rPr lang="en-US" altLang="zh-CN" dirty="0" smtClean="0"/>
              <a:t>:</a:t>
            </a:r>
          </a:p>
          <a:p>
            <a:r>
              <a:rPr lang="en-US" altLang="zh-CN" dirty="0" smtClean="0"/>
              <a:t>TINYINT</a:t>
            </a:r>
          </a:p>
          <a:p>
            <a:r>
              <a:rPr lang="en-US" altLang="zh-CN" dirty="0" smtClean="0"/>
              <a:t>SMALLINT</a:t>
            </a:r>
          </a:p>
          <a:p>
            <a:r>
              <a:rPr lang="en-US" altLang="zh-CN" dirty="0" smtClean="0"/>
              <a:t>INT</a:t>
            </a:r>
          </a:p>
          <a:p>
            <a:r>
              <a:rPr lang="en-US" altLang="zh-CN" dirty="0" smtClean="0"/>
              <a:t>BIGINT</a:t>
            </a:r>
          </a:p>
          <a:p>
            <a:r>
              <a:rPr lang="en-US" altLang="zh-CN" dirty="0" smtClean="0"/>
              <a:t>BOOLEAN</a:t>
            </a:r>
          </a:p>
          <a:p>
            <a:r>
              <a:rPr lang="en-US" altLang="zh-CN" dirty="0" smtClean="0"/>
              <a:t>FLOAT</a:t>
            </a:r>
          </a:p>
          <a:p>
            <a:r>
              <a:rPr lang="en-US" altLang="zh-CN" dirty="0" smtClean="0"/>
              <a:t>DOUBLE</a:t>
            </a:r>
          </a:p>
          <a:p>
            <a:r>
              <a:rPr lang="en-US" altLang="zh-CN" dirty="0" smtClean="0"/>
              <a:t>STRING</a:t>
            </a:r>
          </a:p>
          <a:p>
            <a:r>
              <a:rPr lang="en-US" altLang="zh-CN" dirty="0" smtClean="0"/>
              <a:t>BINARY (Hive 0.8.0</a:t>
            </a:r>
            <a:r>
              <a:rPr lang="zh-CN" altLang="en-US" dirty="0" smtClean="0"/>
              <a:t>以上才可用</a:t>
            </a:r>
            <a:r>
              <a:rPr lang="en-US" altLang="zh-CN" dirty="0" smtClean="0"/>
              <a:t>)</a:t>
            </a:r>
          </a:p>
          <a:p>
            <a:r>
              <a:rPr lang="en-US" altLang="zh-CN" dirty="0" smtClean="0"/>
              <a:t>TIMESTAMP (Hive 0.8.0</a:t>
            </a:r>
            <a:r>
              <a:rPr lang="zh-CN" altLang="en-US" dirty="0" smtClean="0"/>
              <a:t>以上才可用</a:t>
            </a:r>
            <a:r>
              <a:rPr lang="en-US" altLang="zh-CN" dirty="0" smtClean="0"/>
              <a:t>)</a:t>
            </a:r>
          </a:p>
          <a:p>
            <a:r>
              <a:rPr lang="zh-CN" altLang="en-US" dirty="0" smtClean="0"/>
              <a:t>复合类型</a:t>
            </a:r>
            <a:r>
              <a:rPr lang="en-US" altLang="zh-CN" dirty="0" smtClean="0"/>
              <a:t>:</a:t>
            </a:r>
          </a:p>
          <a:p>
            <a:r>
              <a:rPr lang="en-US" altLang="zh-CN" dirty="0" smtClean="0"/>
              <a:t>arrays: ARRAY&lt;</a:t>
            </a:r>
            <a:r>
              <a:rPr lang="en-US" altLang="zh-CN" dirty="0" err="1" smtClean="0"/>
              <a:t>data_type</a:t>
            </a:r>
            <a:r>
              <a:rPr lang="en-US" altLang="zh-CN" dirty="0" smtClean="0"/>
              <a:t>&gt;</a:t>
            </a:r>
          </a:p>
          <a:p>
            <a:r>
              <a:rPr lang="en-US" altLang="zh-CN" dirty="0" smtClean="0"/>
              <a:t>maps: MAP&lt;</a:t>
            </a:r>
            <a:r>
              <a:rPr lang="en-US" altLang="zh-CN" dirty="0" err="1" smtClean="0"/>
              <a:t>primitive_type</a:t>
            </a:r>
            <a:r>
              <a:rPr lang="en-US" altLang="zh-CN" dirty="0" smtClean="0"/>
              <a:t>, </a:t>
            </a:r>
            <a:r>
              <a:rPr lang="en-US" altLang="zh-CN" dirty="0" err="1" smtClean="0"/>
              <a:t>data_type</a:t>
            </a:r>
            <a:r>
              <a:rPr lang="en-US" altLang="zh-CN" dirty="0" smtClean="0"/>
              <a:t>&gt;</a:t>
            </a:r>
          </a:p>
          <a:p>
            <a:r>
              <a:rPr lang="en-US" altLang="zh-CN" dirty="0" err="1" smtClean="0"/>
              <a:t>structs</a:t>
            </a:r>
            <a:r>
              <a:rPr lang="en-US" altLang="zh-CN" dirty="0" smtClean="0"/>
              <a:t>: STRUCT&lt;</a:t>
            </a:r>
            <a:r>
              <a:rPr lang="en-US" altLang="zh-CN" dirty="0" err="1" smtClean="0"/>
              <a:t>col_name</a:t>
            </a:r>
            <a:r>
              <a:rPr lang="en-US" altLang="zh-CN" dirty="0" smtClean="0"/>
              <a:t> : </a:t>
            </a:r>
            <a:r>
              <a:rPr lang="en-US" altLang="zh-CN" dirty="0" err="1" smtClean="0"/>
              <a:t>data_type</a:t>
            </a:r>
            <a:r>
              <a:rPr lang="en-US" altLang="zh-CN" dirty="0" smtClean="0"/>
              <a:t> [COMMENT </a:t>
            </a:r>
            <a:r>
              <a:rPr lang="en-US" altLang="zh-CN" dirty="0" err="1" smtClean="0"/>
              <a:t>col_comment</a:t>
            </a:r>
            <a:r>
              <a:rPr lang="en-US" altLang="zh-CN" dirty="0" smtClean="0"/>
              <a:t>], ...&gt;</a:t>
            </a:r>
          </a:p>
          <a:p>
            <a:r>
              <a:rPr lang="en-US" altLang="zh-CN" dirty="0" smtClean="0"/>
              <a:t>union: UNIONTYPE&lt;</a:t>
            </a:r>
            <a:r>
              <a:rPr lang="en-US" altLang="zh-CN" dirty="0" err="1" smtClean="0"/>
              <a:t>data_type</a:t>
            </a:r>
            <a:r>
              <a:rPr lang="en-US" altLang="zh-CN" dirty="0" smtClean="0"/>
              <a:t>, </a:t>
            </a:r>
            <a:r>
              <a:rPr lang="en-US" altLang="zh-CN" dirty="0" err="1" smtClean="0"/>
              <a:t>data_type</a:t>
            </a:r>
            <a:r>
              <a:rPr lang="en-US" altLang="zh-CN" dirty="0" smtClean="0"/>
              <a:t>, ...</a:t>
            </a:r>
          </a:p>
        </p:txBody>
      </p:sp>
      <p:sp>
        <p:nvSpPr>
          <p:cNvPr id="4" name="灯片编号占位符 3"/>
          <p:cNvSpPr>
            <a:spLocks noGrp="1"/>
          </p:cNvSpPr>
          <p:nvPr>
            <p:ph type="sldNum" sz="quarter" idx="10"/>
          </p:nvPr>
        </p:nvSpPr>
        <p:spPr/>
        <p:txBody>
          <a:bodyPr/>
          <a:lstStyle/>
          <a:p>
            <a:fld id="{2E866018-4E27-47EB-B72A-718488542B45}" type="slidenum">
              <a:rPr lang="zh-CN" altLang="en-US" smtClean="0"/>
              <a:t>46</a:t>
            </a:fld>
            <a:endParaRPr lang="zh-CN" altLang="en-US"/>
          </a:p>
        </p:txBody>
      </p:sp>
    </p:spTree>
    <p:extLst>
      <p:ext uri="{BB962C8B-B14F-4D97-AF65-F5344CB8AC3E}">
        <p14:creationId xmlns:p14="http://schemas.microsoft.com/office/powerpoint/2010/main" val="7371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49</a:t>
            </a:fld>
            <a:endParaRPr lang="zh-CN" altLang="en-US"/>
          </a:p>
        </p:txBody>
      </p:sp>
    </p:spTree>
    <p:extLst>
      <p:ext uri="{BB962C8B-B14F-4D97-AF65-F5344CB8AC3E}">
        <p14:creationId xmlns:p14="http://schemas.microsoft.com/office/powerpoint/2010/main" val="4137011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Avro</a:t>
            </a:r>
            <a:r>
              <a:rPr lang="zh-CN" altLang="en-US" dirty="0" smtClean="0"/>
              <a:t>依赖于模式</a:t>
            </a:r>
            <a:r>
              <a:rPr lang="en-US" altLang="zh-CN" dirty="0" smtClean="0"/>
              <a:t>(Schema)</a:t>
            </a:r>
            <a:r>
              <a:rPr lang="zh-CN" altLang="en-US" dirty="0" smtClean="0"/>
              <a:t>。</a:t>
            </a:r>
            <a:endParaRPr lang="en-US" altLang="zh-CN" dirty="0" smtClean="0"/>
          </a:p>
          <a:p>
            <a:r>
              <a:rPr lang="en-US" altLang="zh-CN" dirty="0" smtClean="0"/>
              <a:t>Avro</a:t>
            </a:r>
            <a:r>
              <a:rPr lang="zh-CN" altLang="en-US" dirty="0" smtClean="0"/>
              <a:t>模式是用</a:t>
            </a:r>
            <a:r>
              <a:rPr lang="en-US" altLang="zh-CN" dirty="0" smtClean="0"/>
              <a:t>JSON</a:t>
            </a:r>
            <a:r>
              <a:rPr lang="zh-CN" altLang="en-US" dirty="0" smtClean="0"/>
              <a:t>（一种轻量级的数据交换模式）定义的，这样对于已经拥有</a:t>
            </a:r>
            <a:r>
              <a:rPr lang="en-US" altLang="zh-CN" dirty="0" smtClean="0"/>
              <a:t>JSON</a:t>
            </a:r>
            <a:r>
              <a:rPr lang="zh-CN" altLang="en-US" dirty="0" smtClean="0"/>
              <a:t>库的语言可以容易实现。</a:t>
            </a:r>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56</a:t>
            </a:fld>
            <a:endParaRPr lang="zh-CN" altLang="en-US"/>
          </a:p>
        </p:txBody>
      </p:sp>
    </p:spTree>
    <p:extLst>
      <p:ext uri="{BB962C8B-B14F-4D97-AF65-F5344CB8AC3E}">
        <p14:creationId xmlns:p14="http://schemas.microsoft.com/office/powerpoint/2010/main" val="375111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5</a:t>
            </a:fld>
            <a:endParaRPr lang="zh-CN" altLang="en-US"/>
          </a:p>
        </p:txBody>
      </p:sp>
    </p:spTree>
    <p:extLst>
      <p:ext uri="{BB962C8B-B14F-4D97-AF65-F5344CB8AC3E}">
        <p14:creationId xmlns:p14="http://schemas.microsoft.com/office/powerpoint/2010/main" val="1288835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8</a:t>
            </a:fld>
            <a:endParaRPr lang="zh-CN" altLang="en-US"/>
          </a:p>
        </p:txBody>
      </p:sp>
    </p:spTree>
    <p:extLst>
      <p:ext uri="{BB962C8B-B14F-4D97-AF65-F5344CB8AC3E}">
        <p14:creationId xmlns:p14="http://schemas.microsoft.com/office/powerpoint/2010/main" val="296457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支持如下数据源：</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Avro Source</a:t>
            </a:r>
            <a:r>
              <a:rPr lang="zh-CN" altLang="en-US" b="0" dirty="0" smtClean="0"/>
              <a:t>：</a:t>
            </a:r>
            <a:r>
              <a:rPr lang="en-US" altLang="zh-CN" b="0" dirty="0" err="1" smtClean="0"/>
              <a:t>avro</a:t>
            </a:r>
            <a:r>
              <a:rPr lang="zh-CN" altLang="en-US" b="0" dirty="0" smtClean="0"/>
              <a:t>源；</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Thrift Source</a:t>
            </a:r>
            <a:r>
              <a:rPr lang="zh-CN" altLang="en-US" b="0" dirty="0" smtClean="0"/>
              <a:t>：</a:t>
            </a:r>
            <a:r>
              <a:rPr lang="en-US" altLang="zh-CN" b="0" dirty="0" smtClean="0"/>
              <a:t>thrift</a:t>
            </a:r>
            <a:r>
              <a:rPr lang="zh-CN" altLang="en-US" b="0" dirty="0" smtClean="0"/>
              <a:t>源；</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Exec Source</a:t>
            </a:r>
            <a:r>
              <a:rPr lang="zh-CN" altLang="en-US" b="0" dirty="0" smtClean="0"/>
              <a:t>：可执行命令；</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JMS Source</a:t>
            </a:r>
            <a:r>
              <a:rPr lang="zh-CN" altLang="en-US" b="0" dirty="0" smtClean="0"/>
              <a:t>：</a:t>
            </a:r>
            <a:r>
              <a:rPr lang="en-US" altLang="zh-CN" b="0" dirty="0" smtClean="0"/>
              <a:t>JAVA</a:t>
            </a:r>
            <a:r>
              <a:rPr lang="zh-CN" altLang="en-US" b="0" dirty="0" smtClean="0"/>
              <a:t>消息服务；</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Spooling Directory Source</a:t>
            </a:r>
            <a:r>
              <a:rPr lang="zh-CN" altLang="en-US" b="0" dirty="0" smtClean="0"/>
              <a:t>：目录；</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Syslog Sources</a:t>
            </a:r>
            <a:r>
              <a:rPr lang="en-US" altLang="zh-CN" b="0" baseline="0" dirty="0" smtClean="0"/>
              <a:t> / </a:t>
            </a:r>
            <a:r>
              <a:rPr lang="en-US" altLang="zh-CN" b="0" dirty="0" smtClean="0"/>
              <a:t>Syslog TCP Source / Multiport Syslog TCP Source / Syslog UDP Source</a:t>
            </a:r>
            <a:r>
              <a:rPr lang="zh-CN" altLang="en-US" b="0" dirty="0" smtClean="0"/>
              <a:t>：分别是系统</a:t>
            </a:r>
            <a:r>
              <a:rPr lang="zh-CN" altLang="en-US" b="0" baseline="0" dirty="0" smtClean="0"/>
              <a:t>日志；</a:t>
            </a:r>
            <a:r>
              <a:rPr lang="en-US" altLang="zh-CN" b="0" baseline="0" dirty="0" smtClean="0"/>
              <a:t>TCP</a:t>
            </a:r>
            <a:r>
              <a:rPr lang="zh-CN" altLang="en-US" b="0" baseline="0" dirty="0" smtClean="0"/>
              <a:t>的系统日志，需要绑定</a:t>
            </a:r>
            <a:r>
              <a:rPr lang="en-US" altLang="zh-CN" b="0" baseline="0" dirty="0" smtClean="0"/>
              <a:t>host</a:t>
            </a:r>
            <a:r>
              <a:rPr lang="zh-CN" altLang="en-US" b="0" baseline="0" dirty="0" smtClean="0"/>
              <a:t>和</a:t>
            </a:r>
            <a:r>
              <a:rPr lang="en-US" altLang="zh-CN" b="0" baseline="0" dirty="0" smtClean="0"/>
              <a:t>port</a:t>
            </a:r>
            <a:r>
              <a:rPr lang="zh-CN" altLang="en-US" b="0" baseline="0" dirty="0" smtClean="0"/>
              <a:t>；多个</a:t>
            </a:r>
            <a:r>
              <a:rPr lang="en-US" altLang="zh-CN" b="0" baseline="0" dirty="0" smtClean="0"/>
              <a:t>TCP</a:t>
            </a:r>
            <a:r>
              <a:rPr lang="zh-CN" altLang="en-US" b="0" baseline="0" dirty="0" smtClean="0"/>
              <a:t>的系统日志，需要绑定多个</a:t>
            </a:r>
            <a:r>
              <a:rPr lang="en-US" altLang="zh-CN" b="0" baseline="0" dirty="0" smtClean="0"/>
              <a:t>port</a:t>
            </a:r>
            <a:r>
              <a:rPr lang="zh-CN" altLang="en-US" b="0" baseline="0" dirty="0" smtClean="0"/>
              <a:t>；</a:t>
            </a:r>
            <a:r>
              <a:rPr lang="en-US" altLang="zh-CN" b="0" baseline="0" dirty="0" smtClean="0"/>
              <a:t>UDP</a:t>
            </a:r>
            <a:r>
              <a:rPr lang="zh-CN" altLang="en-US" b="0" baseline="0" dirty="0" smtClean="0"/>
              <a:t>的系统日志；</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HTTP Source</a:t>
            </a:r>
            <a:r>
              <a:rPr lang="zh-CN" altLang="en-US" b="0" dirty="0" smtClean="0"/>
              <a:t>：通过</a:t>
            </a:r>
            <a:r>
              <a:rPr lang="en-US" altLang="zh-CN" b="0" dirty="0" smtClean="0"/>
              <a:t>http</a:t>
            </a:r>
            <a:r>
              <a:rPr lang="en-US" altLang="zh-CN" b="0" baseline="0" dirty="0" smtClean="0"/>
              <a:t> post</a:t>
            </a:r>
            <a:r>
              <a:rPr lang="zh-CN" altLang="en-US" b="0" baseline="0" dirty="0" smtClean="0"/>
              <a:t>和</a:t>
            </a:r>
            <a:r>
              <a:rPr lang="en-US" altLang="zh-CN" b="0" baseline="0" dirty="0" smtClean="0"/>
              <a:t>get</a:t>
            </a:r>
            <a:r>
              <a:rPr lang="zh-CN" altLang="en-US" b="0" baseline="0" dirty="0" smtClean="0"/>
              <a:t>方法来接收</a:t>
            </a:r>
            <a:r>
              <a:rPr lang="en-US" altLang="zh-CN" b="0" baseline="0" dirty="0" smtClean="0"/>
              <a:t>flume event</a:t>
            </a:r>
            <a:r>
              <a:rPr lang="zh-CN" altLang="en-US" b="0" baseline="0" dirty="0" smtClean="0"/>
              <a:t>；</a:t>
            </a:r>
            <a:r>
              <a:rPr lang="zh-CN" altLang="en-US" b="0" dirty="0" smtClean="0"/>
              <a:t>必须</a:t>
            </a:r>
            <a:r>
              <a:rPr lang="zh-CN" altLang="en-US" b="0" baseline="0" dirty="0" smtClean="0"/>
              <a:t>由实现了</a:t>
            </a:r>
            <a:r>
              <a:rPr lang="en-US" altLang="zh-CN" b="0" dirty="0" err="1" smtClean="0"/>
              <a:t>HTTPSourceHandler</a:t>
            </a:r>
            <a:r>
              <a:rPr lang="zh-CN" altLang="en-US" b="0" dirty="0" smtClean="0"/>
              <a:t>的插件来将</a:t>
            </a:r>
            <a:r>
              <a:rPr lang="en-US" altLang="zh-CN" b="0" dirty="0" smtClean="0"/>
              <a:t>HTTP requests</a:t>
            </a:r>
            <a:r>
              <a:rPr lang="zh-CN" altLang="en-US" b="0" dirty="0" smtClean="0"/>
              <a:t>转化为</a:t>
            </a:r>
            <a:r>
              <a:rPr lang="en-US" altLang="zh-CN" b="0" dirty="0" smtClean="0"/>
              <a:t>flume events</a:t>
            </a:r>
            <a:r>
              <a:rPr lang="zh-CN" altLang="en-US" b="0" dirty="0" smtClean="0"/>
              <a:t>；</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Custom Source</a:t>
            </a:r>
            <a:r>
              <a:rPr lang="zh-CN" altLang="en-US" b="0" dirty="0" smtClean="0"/>
              <a:t>：自定义数据源，需实现</a:t>
            </a:r>
            <a:r>
              <a:rPr lang="en-US" altLang="zh-CN" b="0" dirty="0" smtClean="0"/>
              <a:t>Source</a:t>
            </a:r>
            <a:r>
              <a:rPr lang="zh-CN" altLang="en-US" b="0" dirty="0" smtClean="0"/>
              <a:t>接口；</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p:txBody>
      </p:sp>
      <p:sp>
        <p:nvSpPr>
          <p:cNvPr id="4" name="灯片编号占位符 3"/>
          <p:cNvSpPr>
            <a:spLocks noGrp="1"/>
          </p:cNvSpPr>
          <p:nvPr>
            <p:ph type="sldNum" sz="quarter" idx="10"/>
          </p:nvPr>
        </p:nvSpPr>
        <p:spPr/>
        <p:txBody>
          <a:bodyPr/>
          <a:lstStyle/>
          <a:p>
            <a:fld id="{2E866018-4E27-47EB-B72A-718488542B45}" type="slidenum">
              <a:rPr lang="zh-CN" altLang="en-US" smtClean="0"/>
              <a:t>9</a:t>
            </a:fld>
            <a:endParaRPr lang="zh-CN" altLang="en-US"/>
          </a:p>
        </p:txBody>
      </p:sp>
    </p:spTree>
    <p:extLst>
      <p:ext uri="{BB962C8B-B14F-4D97-AF65-F5344CB8AC3E}">
        <p14:creationId xmlns:p14="http://schemas.microsoft.com/office/powerpoint/2010/main" val="2541621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将匹配正则表达式配置的日志存入</a:t>
            </a:r>
            <a:r>
              <a:rPr lang="en-US" altLang="zh-CN" sz="1200" kern="1200" dirty="0" err="1" smtClean="0">
                <a:solidFill>
                  <a:schemeClr val="tx1"/>
                </a:solidFill>
                <a:effectLst/>
                <a:latin typeface="+mn-lt"/>
                <a:ea typeface="+mn-ea"/>
                <a:cs typeface="+mn-cs"/>
              </a:rPr>
              <a:t>usefull</a:t>
            </a:r>
            <a:r>
              <a:rPr lang="zh-CN" altLang="zh-CN" sz="1200" kern="1200" dirty="0" smtClean="0">
                <a:solidFill>
                  <a:schemeClr val="tx1"/>
                </a:solidFill>
                <a:effectLst/>
                <a:latin typeface="+mn-lt"/>
                <a:ea typeface="+mn-ea"/>
                <a:cs typeface="+mn-cs"/>
              </a:rPr>
              <a:t>文件，不匹配的日志保存到</a:t>
            </a:r>
            <a:r>
              <a:rPr lang="en-US" altLang="zh-CN" sz="1200" kern="1200" dirty="0" smtClean="0">
                <a:solidFill>
                  <a:schemeClr val="tx1"/>
                </a:solidFill>
                <a:effectLst/>
                <a:latin typeface="+mn-lt"/>
                <a:ea typeface="+mn-ea"/>
                <a:cs typeface="+mn-cs"/>
              </a:rPr>
              <a:t>useless</a:t>
            </a:r>
            <a:r>
              <a:rPr lang="zh-CN" altLang="zh-CN" sz="1200" kern="1200" dirty="0" smtClean="0">
                <a:solidFill>
                  <a:schemeClr val="tx1"/>
                </a:solidFill>
                <a:effectLst/>
                <a:latin typeface="+mn-lt"/>
                <a:ea typeface="+mn-ea"/>
                <a:cs typeface="+mn-cs"/>
              </a:rPr>
              <a:t>文件。</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eg</a:t>
            </a:r>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status</a:t>
            </a:r>
            <a:r>
              <a:rPr lang="zh-CN" altLang="zh-CN" sz="1200" kern="1200" dirty="0" smtClean="0">
                <a:solidFill>
                  <a:schemeClr val="tx1"/>
                </a:solidFill>
                <a:effectLst/>
                <a:latin typeface="+mn-lt"/>
                <a:ea typeface="+mn-ea"/>
                <a:cs typeface="+mn-cs"/>
              </a:rPr>
              <a:t>值为</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开头的文件存入</a:t>
            </a:r>
            <a:r>
              <a:rPr lang="en-US" altLang="zh-CN" sz="1200" kern="1200" dirty="0" err="1" smtClean="0">
                <a:solidFill>
                  <a:schemeClr val="tx1"/>
                </a:solidFill>
                <a:effectLst/>
                <a:latin typeface="+mn-lt"/>
                <a:ea typeface="+mn-ea"/>
                <a:cs typeface="+mn-cs"/>
              </a:rPr>
              <a:t>usefull</a:t>
            </a:r>
            <a:r>
              <a:rPr lang="zh-CN" altLang="zh-CN" sz="1200" kern="1200" dirty="0" smtClean="0">
                <a:solidFill>
                  <a:schemeClr val="tx1"/>
                </a:solidFill>
                <a:effectLst/>
                <a:latin typeface="+mn-lt"/>
                <a:ea typeface="+mn-ea"/>
                <a:cs typeface="+mn-cs"/>
              </a:rPr>
              <a:t>文件，配置正则表达式为：</a:t>
            </a:r>
            <a:r>
              <a:rPr lang="en-US" altLang="zh-CN" sz="1200" kern="1200" dirty="0" smtClean="0">
                <a:solidFill>
                  <a:schemeClr val="tx1"/>
                </a:solidFill>
                <a:effectLst/>
                <a:latin typeface="+mn-lt"/>
                <a:ea typeface="+mn-ea"/>
                <a:cs typeface="+mn-cs"/>
              </a:rPr>
              <a:t>^2[0-9]{2}$</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文件需要保存为</a:t>
            </a:r>
            <a:r>
              <a:rPr lang="en-US" altLang="zh-CN" sz="1200" kern="1200" dirty="0" smtClean="0">
                <a:solidFill>
                  <a:schemeClr val="tx1"/>
                </a:solidFill>
                <a:effectLst/>
                <a:latin typeface="+mn-lt"/>
                <a:ea typeface="+mn-ea"/>
                <a:cs typeface="+mn-cs"/>
              </a:rPr>
              <a:t>text</a:t>
            </a:r>
            <a:r>
              <a:rPr lang="zh-CN" altLang="zh-CN" sz="1200" kern="1200" dirty="0" smtClean="0">
                <a:solidFill>
                  <a:schemeClr val="tx1"/>
                </a:solidFill>
                <a:effectLst/>
                <a:latin typeface="+mn-lt"/>
                <a:ea typeface="+mn-ea"/>
                <a:cs typeface="+mn-cs"/>
              </a:rPr>
              <a:t>格式。</a:t>
            </a:r>
          </a:p>
          <a:p>
            <a:r>
              <a:rPr lang="zh-CN" altLang="zh-CN" sz="1200" kern="1200" dirty="0" smtClean="0">
                <a:solidFill>
                  <a:schemeClr val="tx1"/>
                </a:solidFill>
                <a:effectLst/>
                <a:latin typeface="+mn-lt"/>
                <a:ea typeface="+mn-ea"/>
                <a:cs typeface="+mn-cs"/>
              </a:rPr>
              <a:t>可配置为按时间（单位秒，一天即为</a:t>
            </a:r>
            <a:r>
              <a:rPr lang="en-US" altLang="zh-CN" sz="1200" kern="1200" dirty="0" smtClean="0">
                <a:solidFill>
                  <a:schemeClr val="tx1"/>
                </a:solidFill>
                <a:effectLst/>
                <a:latin typeface="+mn-lt"/>
                <a:ea typeface="+mn-ea"/>
                <a:cs typeface="+mn-cs"/>
              </a:rPr>
              <a:t>86400</a:t>
            </a:r>
            <a:r>
              <a:rPr lang="zh-CN" altLang="zh-CN" sz="1200" kern="1200" dirty="0" smtClean="0">
                <a:solidFill>
                  <a:schemeClr val="tx1"/>
                </a:solidFill>
                <a:effectLst/>
                <a:latin typeface="+mn-lt"/>
                <a:ea typeface="+mn-ea"/>
                <a:cs typeface="+mn-cs"/>
              </a:rPr>
              <a:t>秒），生成日志文件。</a:t>
            </a:r>
          </a:p>
          <a:p>
            <a:r>
              <a:rPr lang="zh-CN" altLang="zh-CN" sz="1200" kern="1200" dirty="0" smtClean="0">
                <a:solidFill>
                  <a:schemeClr val="tx1"/>
                </a:solidFill>
                <a:effectLst/>
                <a:latin typeface="+mn-lt"/>
                <a:ea typeface="+mn-ea"/>
                <a:cs typeface="+mn-cs"/>
              </a:rPr>
              <a:t>可配置文件名前缀后缀，以便按照日志内容保存到不同的文件。</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eg</a:t>
            </a:r>
            <a:r>
              <a:rPr lang="zh-CN" altLang="zh-CN" sz="1200" kern="1200" dirty="0" smtClean="0">
                <a:solidFill>
                  <a:schemeClr val="tx1"/>
                </a:solidFill>
                <a:effectLst/>
                <a:latin typeface="+mn-lt"/>
                <a:ea typeface="+mn-ea"/>
                <a:cs typeface="+mn-cs"/>
              </a:rPr>
              <a:t>：按服务器名保存</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filePrefix</a:t>
            </a:r>
            <a:r>
              <a:rPr lang="en-US" altLang="zh-CN" sz="1200" kern="1200" dirty="0" smtClean="0">
                <a:solidFill>
                  <a:schemeClr val="tx1"/>
                </a:solidFill>
                <a:effectLst/>
                <a:latin typeface="+mn-lt"/>
                <a:ea typeface="+mn-ea"/>
                <a:cs typeface="+mn-cs"/>
              </a:rPr>
              <a:t> = test-%{hostname}</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日志文件行数限制，当日志文件达到配置的数量时，便产生新日志文件。</a:t>
            </a:r>
          </a:p>
        </p:txBody>
      </p:sp>
      <p:sp>
        <p:nvSpPr>
          <p:cNvPr id="4" name="灯片编号占位符 3"/>
          <p:cNvSpPr>
            <a:spLocks noGrp="1"/>
          </p:cNvSpPr>
          <p:nvPr>
            <p:ph type="sldNum" sz="quarter" idx="10"/>
          </p:nvPr>
        </p:nvSpPr>
        <p:spPr/>
        <p:txBody>
          <a:bodyPr/>
          <a:lstStyle/>
          <a:p>
            <a:fld id="{2E866018-4E27-47EB-B72A-718488542B45}" type="slidenum">
              <a:rPr lang="zh-CN" altLang="en-US" smtClean="0"/>
              <a:t>12</a:t>
            </a:fld>
            <a:endParaRPr lang="zh-CN" altLang="en-US"/>
          </a:p>
        </p:txBody>
      </p:sp>
    </p:spTree>
    <p:extLst>
      <p:ext uri="{BB962C8B-B14F-4D97-AF65-F5344CB8AC3E}">
        <p14:creationId xmlns:p14="http://schemas.microsoft.com/office/powerpoint/2010/main" val="3581026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status</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开头的，同</a:t>
            </a:r>
            <a:r>
              <a:rPr lang="zh-CN" altLang="en-US" sz="1200" kern="1200" dirty="0" smtClean="0">
                <a:solidFill>
                  <a:schemeClr val="tx1"/>
                </a:solidFill>
                <a:effectLst/>
                <a:latin typeface="+mn-lt"/>
                <a:ea typeface="+mn-ea"/>
                <a:cs typeface="+mn-cs"/>
              </a:rPr>
              <a:t>存入</a:t>
            </a:r>
            <a:r>
              <a:rPr lang="en-US" altLang="zh-CN" sz="1200" kern="1200" dirty="0" smtClean="0">
                <a:solidFill>
                  <a:schemeClr val="tx1"/>
                </a:solidFill>
                <a:effectLst/>
                <a:latin typeface="+mn-lt"/>
                <a:ea typeface="+mn-ea"/>
                <a:cs typeface="+mn-cs"/>
              </a:rPr>
              <a:t>HDFS</a:t>
            </a:r>
            <a:r>
              <a:rPr lang="zh-CN" altLang="en-US" sz="1200" kern="1200" dirty="0" smtClean="0">
                <a:solidFill>
                  <a:schemeClr val="tx1"/>
                </a:solidFill>
                <a:effectLst/>
                <a:latin typeface="+mn-lt"/>
                <a:ea typeface="+mn-ea"/>
                <a:cs typeface="+mn-cs"/>
              </a:rPr>
              <a:t>规则</a:t>
            </a:r>
            <a:r>
              <a:rPr lang="zh-CN"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请求非静态资源，由配置项</a:t>
            </a:r>
            <a:r>
              <a:rPr lang="en-US" altLang="zh-CN" sz="1200" kern="1200" dirty="0" err="1" smtClean="0">
                <a:solidFill>
                  <a:schemeClr val="tx1"/>
                </a:solidFill>
                <a:effectLst/>
                <a:latin typeface="+mn-lt"/>
                <a:ea typeface="+mn-ea"/>
                <a:cs typeface="+mn-cs"/>
              </a:rPr>
              <a:t>staticRes</a:t>
            </a:r>
            <a:r>
              <a:rPr lang="zh-CN" altLang="zh-CN" sz="1200" kern="1200" dirty="0" smtClean="0">
                <a:solidFill>
                  <a:schemeClr val="tx1"/>
                </a:solidFill>
                <a:effectLst/>
                <a:latin typeface="+mn-lt"/>
                <a:ea typeface="+mn-ea"/>
                <a:cs typeface="+mn-cs"/>
              </a:rPr>
              <a:t>指定静态资源，多种静态资源类型由空格分开；</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eg:staticRes</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css</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js</a:t>
            </a:r>
            <a:r>
              <a:rPr lang="en-US" altLang="zh-CN" sz="1200" kern="1200" dirty="0" smtClean="0">
                <a:solidFill>
                  <a:schemeClr val="tx1"/>
                </a:solidFill>
                <a:effectLst/>
                <a:latin typeface="+mn-lt"/>
                <a:ea typeface="+mn-ea"/>
                <a:cs typeface="+mn-cs"/>
              </a:rPr>
              <a:t> jpg jpeg </a:t>
            </a:r>
            <a:r>
              <a:rPr lang="en-US" altLang="zh-CN" sz="1200" kern="1200" dirty="0" err="1" smtClean="0">
                <a:solidFill>
                  <a:schemeClr val="tx1"/>
                </a:solidFill>
                <a:effectLst/>
                <a:latin typeface="+mn-lt"/>
                <a:ea typeface="+mn-ea"/>
                <a:cs typeface="+mn-cs"/>
              </a:rPr>
              <a:t>png</a:t>
            </a:r>
            <a:r>
              <a:rPr lang="en-US" altLang="zh-CN" sz="1200" kern="1200" dirty="0" smtClean="0">
                <a:solidFill>
                  <a:schemeClr val="tx1"/>
                </a:solidFill>
                <a:effectLst/>
                <a:latin typeface="+mn-lt"/>
                <a:ea typeface="+mn-ea"/>
                <a:cs typeface="+mn-cs"/>
              </a:rPr>
              <a:t> gif </a:t>
            </a:r>
            <a:r>
              <a:rPr lang="en-US" altLang="zh-CN" sz="1200" kern="1200" dirty="0" err="1" smtClean="0">
                <a:solidFill>
                  <a:schemeClr val="tx1"/>
                </a:solidFill>
                <a:effectLst/>
                <a:latin typeface="+mn-lt"/>
                <a:ea typeface="+mn-ea"/>
                <a:cs typeface="+mn-cs"/>
              </a:rPr>
              <a:t>ico</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img</a:t>
            </a:r>
            <a:r>
              <a:rPr lang="en-US" altLang="zh-CN" sz="1200" kern="1200" dirty="0" smtClean="0">
                <a:solidFill>
                  <a:schemeClr val="tx1"/>
                </a:solidFill>
                <a:effectLst/>
                <a:latin typeface="+mn-lt"/>
                <a:ea typeface="+mn-ea"/>
                <a:cs typeface="+mn-cs"/>
              </a:rPr>
              <a:t> bmp min small</a:t>
            </a:r>
            <a:r>
              <a:rPr lang="zh-CN" altLang="zh-CN" sz="1200" kern="1200" dirty="0" smtClean="0">
                <a:solidFill>
                  <a:schemeClr val="tx1"/>
                </a:solidFill>
                <a:effectLst/>
                <a:latin typeface="+mn-lt"/>
                <a:ea typeface="+mn-ea"/>
                <a:cs typeface="+mn-cs"/>
              </a:rPr>
              <a:t>，表示</a:t>
            </a:r>
            <a:r>
              <a:rPr lang="en-US" altLang="zh-CN" sz="1200" kern="1200" dirty="0" err="1"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为</a:t>
            </a:r>
            <a:r>
              <a:rPr lang="en-US" altLang="zh-CN" sz="1200" kern="1200" dirty="0" err="1" smtClean="0">
                <a:solidFill>
                  <a:schemeClr val="tx1"/>
                </a:solidFill>
                <a:effectLst/>
                <a:latin typeface="+mn-lt"/>
                <a:ea typeface="+mn-ea"/>
                <a:cs typeface="+mn-cs"/>
              </a:rPr>
              <a:t>css</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js</a:t>
            </a:r>
            <a:r>
              <a:rPr lang="en-US" altLang="zh-CN" sz="1200" kern="1200" dirty="0" smtClean="0">
                <a:solidFill>
                  <a:schemeClr val="tx1"/>
                </a:solidFill>
                <a:effectLst/>
                <a:latin typeface="+mn-lt"/>
                <a:ea typeface="+mn-ea"/>
                <a:cs typeface="+mn-cs"/>
              </a:rPr>
              <a:t> jpg jpeg </a:t>
            </a:r>
            <a:r>
              <a:rPr lang="en-US" altLang="zh-CN" sz="1200" kern="1200" dirty="0" err="1" smtClean="0">
                <a:solidFill>
                  <a:schemeClr val="tx1"/>
                </a:solidFill>
                <a:effectLst/>
                <a:latin typeface="+mn-lt"/>
                <a:ea typeface="+mn-ea"/>
                <a:cs typeface="+mn-cs"/>
              </a:rPr>
              <a:t>png</a:t>
            </a:r>
            <a:r>
              <a:rPr lang="en-US" altLang="zh-CN" sz="1200" kern="1200" dirty="0" smtClean="0">
                <a:solidFill>
                  <a:schemeClr val="tx1"/>
                </a:solidFill>
                <a:effectLst/>
                <a:latin typeface="+mn-lt"/>
                <a:ea typeface="+mn-ea"/>
                <a:cs typeface="+mn-cs"/>
              </a:rPr>
              <a:t> gif </a:t>
            </a:r>
            <a:r>
              <a:rPr lang="en-US" altLang="zh-CN" sz="1200" kern="1200" dirty="0" err="1" smtClean="0">
                <a:solidFill>
                  <a:schemeClr val="tx1"/>
                </a:solidFill>
                <a:effectLst/>
                <a:latin typeface="+mn-lt"/>
                <a:ea typeface="+mn-ea"/>
                <a:cs typeface="+mn-cs"/>
              </a:rPr>
              <a:t>ico</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img</a:t>
            </a:r>
            <a:r>
              <a:rPr lang="en-US" altLang="zh-CN" sz="1200" kern="1200" dirty="0" smtClean="0">
                <a:solidFill>
                  <a:schemeClr val="tx1"/>
                </a:solidFill>
                <a:effectLst/>
                <a:latin typeface="+mn-lt"/>
                <a:ea typeface="+mn-ea"/>
                <a:cs typeface="+mn-cs"/>
              </a:rPr>
              <a:t> bmp min small</a:t>
            </a:r>
            <a:r>
              <a:rPr lang="zh-CN" altLang="zh-CN" sz="1200" kern="1200" dirty="0" smtClean="0">
                <a:solidFill>
                  <a:schemeClr val="tx1"/>
                </a:solidFill>
                <a:effectLst/>
                <a:latin typeface="+mn-lt"/>
                <a:ea typeface="+mn-ea"/>
                <a:cs typeface="+mn-cs"/>
              </a:rPr>
              <a:t>的静态资源请求都不存入</a:t>
            </a:r>
            <a:r>
              <a:rPr lang="en-US" altLang="zh-CN" sz="1200" kern="1200" dirty="0" err="1"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配置文件中指定的特殊的</a:t>
            </a:r>
            <a:r>
              <a:rPr lang="en-US" altLang="zh-CN" sz="1200" kern="1200" dirty="0"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的静态资源请求，</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eg:staticRes.jpg.specialUrl</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specialUrl</a:t>
            </a:r>
            <a:r>
              <a:rPr lang="zh-CN" altLang="zh-CN" sz="1200" kern="1200" dirty="0" smtClean="0">
                <a:solidFill>
                  <a:schemeClr val="tx1"/>
                </a:solidFill>
                <a:effectLst/>
                <a:latin typeface="+mn-lt"/>
                <a:ea typeface="+mn-ea"/>
                <a:cs typeface="+mn-cs"/>
              </a:rPr>
              <a:t>，表示</a:t>
            </a:r>
            <a:r>
              <a:rPr lang="en-US" altLang="zh-CN" sz="1200" kern="1200" dirty="0" err="1"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中包含</a:t>
            </a:r>
            <a:r>
              <a:rPr lang="en-US" altLang="zh-CN" sz="1200" kern="1200" dirty="0" err="1" smtClean="0">
                <a:solidFill>
                  <a:schemeClr val="tx1"/>
                </a:solidFill>
                <a:effectLst/>
                <a:latin typeface="+mn-lt"/>
                <a:ea typeface="+mn-ea"/>
                <a:cs typeface="+mn-cs"/>
              </a:rPr>
              <a:t>specialUrl</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jpg</a:t>
            </a:r>
            <a:r>
              <a:rPr lang="zh-CN" altLang="zh-CN" sz="1200" kern="1200" dirty="0" smtClean="0">
                <a:solidFill>
                  <a:schemeClr val="tx1"/>
                </a:solidFill>
                <a:effectLst/>
                <a:latin typeface="+mn-lt"/>
                <a:ea typeface="+mn-ea"/>
                <a:cs typeface="+mn-cs"/>
              </a:rPr>
              <a:t>请求需要存入</a:t>
            </a:r>
            <a:r>
              <a:rPr lang="en-US" altLang="zh-CN" sz="1200" kern="1200" dirty="0" err="1"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13</a:t>
            </a:fld>
            <a:endParaRPr lang="zh-CN" altLang="en-US"/>
          </a:p>
        </p:txBody>
      </p:sp>
    </p:spTree>
    <p:extLst>
      <p:ext uri="{BB962C8B-B14F-4D97-AF65-F5344CB8AC3E}">
        <p14:creationId xmlns:p14="http://schemas.microsoft.com/office/powerpoint/2010/main" val="341959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关键类：</a:t>
            </a:r>
            <a:endParaRPr lang="en-US" altLang="zh-CN" dirty="0" smtClean="0"/>
          </a:p>
          <a:p>
            <a:r>
              <a:rPr lang="en-US" altLang="zh-CN" dirty="0" err="1" smtClean="0"/>
              <a:t>IuniLogInterceptor</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16</a:t>
            </a:fld>
            <a:endParaRPr lang="zh-CN" altLang="en-US"/>
          </a:p>
        </p:txBody>
      </p:sp>
    </p:spTree>
    <p:extLst>
      <p:ext uri="{BB962C8B-B14F-4D97-AF65-F5344CB8AC3E}">
        <p14:creationId xmlns:p14="http://schemas.microsoft.com/office/powerpoint/2010/main" val="695262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t>com.iuni.analyze.flume.IuniLogInterceptor$Builder</a:t>
            </a:r>
            <a:r>
              <a:rPr lang="zh-CN" altLang="en-US" sz="1200" dirty="0" smtClean="0"/>
              <a:t>是过滤器实现</a:t>
            </a:r>
            <a:r>
              <a:rPr lang="zh-CN" altLang="en-US" sz="1200" baseline="0" dirty="0" smtClean="0"/>
              <a:t>类</a:t>
            </a:r>
            <a:r>
              <a:rPr lang="en-US" altLang="zh-CN" sz="1200" dirty="0" err="1" smtClean="0"/>
              <a:t>com.iuni.analyze.flume.IuniLogInterceptor</a:t>
            </a:r>
            <a:r>
              <a:rPr lang="zh-CN" altLang="en-US" sz="1200" dirty="0" smtClean="0"/>
              <a:t>中的一个静态内部类，主要提供了一个</a:t>
            </a:r>
            <a:r>
              <a:rPr lang="en-US" altLang="zh-CN" sz="1200" dirty="0" smtClean="0"/>
              <a:t>configure</a:t>
            </a:r>
            <a:r>
              <a:rPr lang="zh-CN" altLang="en-US" sz="1200" dirty="0" smtClean="0"/>
              <a:t>方法和</a:t>
            </a:r>
            <a:r>
              <a:rPr lang="en-US" altLang="zh-CN" sz="1200" dirty="0" smtClean="0"/>
              <a:t>build</a:t>
            </a:r>
            <a:r>
              <a:rPr lang="zh-CN" altLang="en-US" sz="1200" dirty="0" smtClean="0"/>
              <a:t>方法，</a:t>
            </a:r>
            <a:r>
              <a:rPr lang="en-US" altLang="zh-CN" sz="1200" dirty="0" err="1" smtClean="0"/>
              <a:t>config</a:t>
            </a:r>
            <a:r>
              <a:rPr lang="zh-CN" altLang="en-US" sz="1200" dirty="0" smtClean="0"/>
              <a:t>方法根据配置上下文读取配置文件信息，</a:t>
            </a:r>
            <a:r>
              <a:rPr lang="en-US" altLang="zh-CN" sz="1200" dirty="0" smtClean="0"/>
              <a:t>build</a:t>
            </a:r>
            <a:r>
              <a:rPr lang="zh-CN" altLang="en-US" sz="1200" dirty="0" smtClean="0"/>
              <a:t>方法构建一个过滤器。</a:t>
            </a:r>
            <a:endParaRPr lang="en-US" altLang="zh-CN" sz="1200" dirty="0" smtClean="0"/>
          </a:p>
          <a:p>
            <a:r>
              <a:rPr lang="en-US" altLang="zh-CN" sz="1200" dirty="0" err="1" smtClean="0"/>
              <a:t>com.iuni.analyze.flume.IuniLogInterceptor</a:t>
            </a:r>
            <a:r>
              <a:rPr lang="zh-CN" altLang="en-US" sz="1200" dirty="0" smtClean="0"/>
              <a:t>器类中的主要方法是</a:t>
            </a:r>
            <a:r>
              <a:rPr lang="en-US" altLang="zh-CN" sz="1200" dirty="0" smtClean="0"/>
              <a:t>intercept</a:t>
            </a:r>
            <a:r>
              <a:rPr lang="zh-CN" altLang="en-US" sz="1200" dirty="0" smtClean="0"/>
              <a:t>，实现过滤的业务逻辑。</a:t>
            </a:r>
            <a:endParaRPr lang="zh-CN" altLang="en-US" dirty="0"/>
          </a:p>
        </p:txBody>
      </p:sp>
      <p:sp>
        <p:nvSpPr>
          <p:cNvPr id="4" name="灯片编号占位符 3"/>
          <p:cNvSpPr>
            <a:spLocks noGrp="1"/>
          </p:cNvSpPr>
          <p:nvPr>
            <p:ph type="sldNum" sz="quarter" idx="10"/>
          </p:nvPr>
        </p:nvSpPr>
        <p:spPr/>
        <p:txBody>
          <a:bodyPr/>
          <a:lstStyle/>
          <a:p>
            <a:fld id="{2E866018-4E27-47EB-B72A-718488542B45}" type="slidenum">
              <a:rPr lang="zh-CN" altLang="en-US" smtClean="0"/>
              <a:t>18</a:t>
            </a:fld>
            <a:endParaRPr lang="zh-CN" altLang="en-US"/>
          </a:p>
        </p:txBody>
      </p:sp>
    </p:spTree>
    <p:extLst>
      <p:ext uri="{BB962C8B-B14F-4D97-AF65-F5344CB8AC3E}">
        <p14:creationId xmlns:p14="http://schemas.microsoft.com/office/powerpoint/2010/main" val="891737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t>2014/7/16 Wednesday</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2014/7/16 Wednesday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2014/7/16 Wednesday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2014/7/16 Wednesday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2014/7/16 Wednesday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2014/7/16 Wednesday</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2014/7/16 Wednesday</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2014/7/16 Wednesday</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2014/7/16 Wednesday</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t>2014/7/16 Wednesday</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t>2014/7/16 Wednesday</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t>2014/7/16 Wednesday</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18.8.0.24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18.8.0.245:7180/" TargetMode="External"/><Relationship Id="rId2" Type="http://schemas.openxmlformats.org/officeDocument/2006/relationships/hyperlink" Target="http://IP&#65306;7180/"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iuni.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iuni.com&#25130;&#27490;7&#26376;8/" TargetMode="External"/><Relationship Id="rId4" Type="http://schemas.openxmlformats.org/officeDocument/2006/relationships/hyperlink" Target="http://www.iunios.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kern="0" dirty="0">
                <a:solidFill>
                  <a:schemeClr val="tx2"/>
                </a:solidFill>
              </a:rPr>
              <a:t>IUNI</a:t>
            </a:r>
            <a:r>
              <a:rPr lang="zh-CN" altLang="en-US" kern="0" dirty="0">
                <a:solidFill>
                  <a:schemeClr val="tx2"/>
                </a:solidFill>
              </a:rPr>
              <a:t>数据分析平台架构分享</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01385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日志采集</a:t>
            </a:r>
            <a:endParaRPr lang="zh-CN" altLang="en-US" dirty="0"/>
          </a:p>
        </p:txBody>
      </p:sp>
      <p:sp>
        <p:nvSpPr>
          <p:cNvPr id="3" name="文本占位符 2"/>
          <p:cNvSpPr>
            <a:spLocks noGrp="1"/>
          </p:cNvSpPr>
          <p:nvPr>
            <p:ph type="body" idx="1"/>
          </p:nvPr>
        </p:nvSpPr>
        <p:spPr/>
        <p:txBody>
          <a:bodyPr/>
          <a:lstStyle/>
          <a:p>
            <a:r>
              <a:rPr lang="zh-CN" altLang="zh-CN" dirty="0"/>
              <a:t>清洗规则</a:t>
            </a:r>
            <a:endParaRPr lang="zh-CN" altLang="en-US" dirty="0"/>
          </a:p>
        </p:txBody>
      </p:sp>
    </p:spTree>
    <p:extLst>
      <p:ext uri="{BB962C8B-B14F-4D97-AF65-F5344CB8AC3E}">
        <p14:creationId xmlns:p14="http://schemas.microsoft.com/office/powerpoint/2010/main" val="789327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日志格式需匹配</a:t>
            </a:r>
            <a:r>
              <a:rPr lang="zh-CN" altLang="zh-CN" dirty="0" smtClean="0"/>
              <a:t>正则表达式</a:t>
            </a:r>
            <a:r>
              <a:rPr lang="zh-CN" altLang="en-US" dirty="0" smtClean="0"/>
              <a:t>；</a:t>
            </a:r>
            <a:endParaRPr lang="en-US" altLang="zh-CN" dirty="0" smtClean="0"/>
          </a:p>
          <a:p>
            <a:pPr marL="109728" indent="0">
              <a:buNone/>
            </a:pPr>
            <a:r>
              <a:rPr lang="en-US" altLang="zh-CN" dirty="0"/>
              <a:t>	</a:t>
            </a:r>
            <a:r>
              <a:rPr lang="en-US" altLang="zh-CN" dirty="0" err="1" smtClean="0"/>
              <a:t>eg</a:t>
            </a:r>
            <a:r>
              <a:rPr lang="zh-CN" altLang="en-US" dirty="0" smtClean="0"/>
              <a:t>：</a:t>
            </a:r>
            <a:r>
              <a:rPr lang="en-US" altLang="zh-CN" dirty="0"/>
              <a:t>^((.*)\{\]){17}(.*)$</a:t>
            </a:r>
            <a:endParaRPr lang="en-US" altLang="zh-CN" dirty="0" smtClean="0"/>
          </a:p>
          <a:p>
            <a:pPr marL="109728" indent="0">
              <a:buNone/>
            </a:pPr>
            <a:r>
              <a:rPr lang="en-US" altLang="zh-CN" dirty="0"/>
              <a:t>	</a:t>
            </a:r>
            <a:r>
              <a:rPr lang="zh-CN" altLang="en-US" dirty="0" smtClean="0"/>
              <a:t>匹配由</a:t>
            </a:r>
            <a:r>
              <a:rPr lang="en-US" altLang="zh-CN" dirty="0" smtClean="0"/>
              <a:t>{]</a:t>
            </a:r>
            <a:r>
              <a:rPr lang="zh-CN" altLang="en-US" dirty="0" smtClean="0"/>
              <a:t>分隔的</a:t>
            </a:r>
            <a:r>
              <a:rPr lang="en-US" altLang="zh-CN" dirty="0" smtClean="0"/>
              <a:t>18</a:t>
            </a:r>
            <a:r>
              <a:rPr lang="zh-CN" altLang="en-US" dirty="0" smtClean="0"/>
              <a:t>个字段；</a:t>
            </a:r>
            <a:endParaRPr lang="en-US" altLang="zh-CN" dirty="0"/>
          </a:p>
          <a:p>
            <a:r>
              <a:rPr lang="zh-CN" altLang="zh-CN" dirty="0" smtClean="0"/>
              <a:t>正则表达式</a:t>
            </a:r>
            <a:r>
              <a:rPr lang="zh-CN" altLang="en-US" dirty="0"/>
              <a:t>在</a:t>
            </a:r>
            <a:r>
              <a:rPr lang="zh-CN" altLang="zh-CN" dirty="0" smtClean="0"/>
              <a:t>配置文件</a:t>
            </a:r>
            <a:r>
              <a:rPr lang="zh-CN" altLang="zh-CN" dirty="0"/>
              <a:t>配置；</a:t>
            </a:r>
            <a:endParaRPr lang="zh-CN" altLang="en-US" dirty="0"/>
          </a:p>
        </p:txBody>
      </p:sp>
      <p:sp>
        <p:nvSpPr>
          <p:cNvPr id="3" name="标题 2"/>
          <p:cNvSpPr>
            <a:spLocks noGrp="1"/>
          </p:cNvSpPr>
          <p:nvPr>
            <p:ph type="title"/>
          </p:nvPr>
        </p:nvSpPr>
        <p:spPr/>
        <p:txBody>
          <a:bodyPr/>
          <a:lstStyle/>
          <a:p>
            <a:r>
              <a:rPr lang="zh-CN" altLang="en-US" dirty="0" smtClean="0"/>
              <a:t>通用规则</a:t>
            </a:r>
            <a:endParaRPr lang="zh-CN" altLang="en-US" dirty="0"/>
          </a:p>
        </p:txBody>
      </p:sp>
    </p:spTree>
    <p:extLst>
      <p:ext uri="{BB962C8B-B14F-4D97-AF65-F5344CB8AC3E}">
        <p14:creationId xmlns:p14="http://schemas.microsoft.com/office/powerpoint/2010/main" val="435505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zh-CN" sz="2800" dirty="0" smtClean="0"/>
              <a:t>将</a:t>
            </a:r>
            <a:r>
              <a:rPr lang="en-US" altLang="zh-CN" sz="2800" dirty="0"/>
              <a:t>status</a:t>
            </a:r>
            <a:r>
              <a:rPr lang="zh-CN" altLang="zh-CN" sz="2800" dirty="0"/>
              <a:t>为</a:t>
            </a:r>
            <a:r>
              <a:rPr lang="en-US" altLang="zh-CN" sz="2800" dirty="0"/>
              <a:t>2</a:t>
            </a:r>
            <a:r>
              <a:rPr lang="zh-CN" altLang="zh-CN" sz="2800" dirty="0" smtClean="0"/>
              <a:t>开头</a:t>
            </a:r>
            <a:r>
              <a:rPr lang="zh-CN" altLang="en-US" sz="2800" dirty="0" smtClean="0"/>
              <a:t>（</a:t>
            </a:r>
            <a:r>
              <a:rPr lang="zh-CN" altLang="zh-CN" sz="2800" dirty="0" smtClean="0"/>
              <a:t>匹配配置</a:t>
            </a:r>
            <a:r>
              <a:rPr lang="zh-CN" altLang="en-US" sz="2800" dirty="0"/>
              <a:t>的</a:t>
            </a:r>
            <a:r>
              <a:rPr lang="zh-CN" altLang="zh-CN" sz="2800" dirty="0" smtClean="0"/>
              <a:t>正则表达式</a:t>
            </a:r>
            <a:r>
              <a:rPr lang="en-US" altLang="zh-CN" sz="2800" dirty="0"/>
              <a:t>^2[0-9]{2</a:t>
            </a:r>
            <a:r>
              <a:rPr lang="en-US" altLang="zh-CN" sz="2800" dirty="0" smtClean="0"/>
              <a:t>}$</a:t>
            </a:r>
            <a:r>
              <a:rPr lang="zh-CN" altLang="en-US" sz="2800" dirty="0" smtClean="0"/>
              <a:t>）</a:t>
            </a:r>
            <a:r>
              <a:rPr lang="zh-CN" altLang="zh-CN" sz="2800" dirty="0" smtClean="0"/>
              <a:t>的</a:t>
            </a:r>
            <a:r>
              <a:rPr lang="zh-CN" altLang="zh-CN" sz="2800" dirty="0"/>
              <a:t>日志存入</a:t>
            </a:r>
            <a:r>
              <a:rPr lang="en-US" altLang="zh-CN" sz="2800" dirty="0" err="1"/>
              <a:t>usefull</a:t>
            </a:r>
            <a:r>
              <a:rPr lang="zh-CN" altLang="zh-CN" sz="2800" dirty="0"/>
              <a:t>文件，不匹配的日志保存到</a:t>
            </a:r>
            <a:r>
              <a:rPr lang="en-US" altLang="zh-CN" sz="2800" dirty="0"/>
              <a:t>useless</a:t>
            </a:r>
            <a:r>
              <a:rPr lang="zh-CN" altLang="zh-CN" sz="2800" dirty="0"/>
              <a:t>文件</a:t>
            </a:r>
            <a:r>
              <a:rPr lang="zh-CN" altLang="zh-CN" sz="2800" dirty="0" smtClean="0"/>
              <a:t>。</a:t>
            </a:r>
            <a:endParaRPr lang="en-US" altLang="zh-CN" sz="2800" dirty="0" smtClean="0"/>
          </a:p>
          <a:p>
            <a:r>
              <a:rPr lang="zh-CN" altLang="zh-CN" sz="2800" dirty="0" smtClean="0"/>
              <a:t>需要</a:t>
            </a:r>
            <a:r>
              <a:rPr lang="zh-CN" altLang="zh-CN" sz="2800" dirty="0"/>
              <a:t>保存为</a:t>
            </a:r>
            <a:r>
              <a:rPr lang="en-US" altLang="zh-CN" sz="2800" dirty="0"/>
              <a:t>text</a:t>
            </a:r>
            <a:r>
              <a:rPr lang="zh-CN" altLang="zh-CN" sz="2800" dirty="0"/>
              <a:t>格式</a:t>
            </a:r>
            <a:r>
              <a:rPr lang="zh-CN" altLang="zh-CN" sz="2800" dirty="0" smtClean="0"/>
              <a:t>。</a:t>
            </a:r>
            <a:endParaRPr lang="en-US" altLang="zh-CN" sz="2800" dirty="0" smtClean="0"/>
          </a:p>
          <a:p>
            <a:r>
              <a:rPr lang="zh-CN" altLang="zh-CN" sz="2800" dirty="0" smtClean="0"/>
              <a:t>可</a:t>
            </a:r>
            <a:r>
              <a:rPr lang="zh-CN" altLang="zh-CN" sz="2800" dirty="0"/>
              <a:t>配置为按时间（单位秒，一天即为</a:t>
            </a:r>
            <a:r>
              <a:rPr lang="en-US" altLang="zh-CN" sz="2800" dirty="0"/>
              <a:t>86400</a:t>
            </a:r>
            <a:r>
              <a:rPr lang="zh-CN" altLang="zh-CN" sz="2800" dirty="0"/>
              <a:t>秒），生成日志文件</a:t>
            </a:r>
            <a:r>
              <a:rPr lang="zh-CN" altLang="zh-CN" sz="2800" dirty="0" smtClean="0"/>
              <a:t>。</a:t>
            </a:r>
          </a:p>
          <a:p>
            <a:r>
              <a:rPr lang="zh-CN" altLang="zh-CN" sz="2800" dirty="0" smtClean="0"/>
              <a:t>可配置文件名前缀后缀，以便按照日志内容保存到不同的文件。</a:t>
            </a:r>
            <a:endParaRPr lang="en-US" altLang="zh-CN" sz="2800" dirty="0" smtClean="0"/>
          </a:p>
          <a:p>
            <a:r>
              <a:rPr lang="zh-CN" altLang="en-US" sz="2800" dirty="0" smtClean="0"/>
              <a:t>可配置</a:t>
            </a:r>
            <a:r>
              <a:rPr lang="zh-CN" altLang="zh-CN" sz="2800" dirty="0" smtClean="0"/>
              <a:t>日志文件</a:t>
            </a:r>
            <a:r>
              <a:rPr lang="zh-CN" altLang="zh-CN" sz="2800" dirty="0"/>
              <a:t>行数限制，当日志文件达到配置的数量时，便产生新日志文件</a:t>
            </a:r>
            <a:r>
              <a:rPr lang="zh-CN" altLang="zh-CN" sz="2800" dirty="0" smtClean="0"/>
              <a:t>。</a:t>
            </a:r>
            <a:endParaRPr lang="zh-CN" altLang="zh-CN" sz="2800" dirty="0"/>
          </a:p>
        </p:txBody>
      </p:sp>
      <p:sp>
        <p:nvSpPr>
          <p:cNvPr id="3" name="标题 2"/>
          <p:cNvSpPr>
            <a:spLocks noGrp="1"/>
          </p:cNvSpPr>
          <p:nvPr>
            <p:ph type="title"/>
          </p:nvPr>
        </p:nvSpPr>
        <p:spPr/>
        <p:txBody>
          <a:bodyPr/>
          <a:lstStyle/>
          <a:p>
            <a:r>
              <a:rPr lang="zh-CN" altLang="zh-CN" dirty="0" smtClean="0">
                <a:effectLst/>
              </a:rPr>
              <a:t>存入</a:t>
            </a:r>
            <a:r>
              <a:rPr lang="en-US" altLang="zh-CN" dirty="0">
                <a:effectLst/>
              </a:rPr>
              <a:t>HDFS</a:t>
            </a:r>
            <a:r>
              <a:rPr lang="zh-CN" altLang="zh-CN" dirty="0">
                <a:effectLst/>
              </a:rPr>
              <a:t>规则</a:t>
            </a:r>
            <a:endParaRPr lang="zh-CN" altLang="en-US" dirty="0"/>
          </a:p>
        </p:txBody>
      </p:sp>
    </p:spTree>
    <p:extLst>
      <p:ext uri="{BB962C8B-B14F-4D97-AF65-F5344CB8AC3E}">
        <p14:creationId xmlns:p14="http://schemas.microsoft.com/office/powerpoint/2010/main" val="4183335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status</a:t>
            </a:r>
            <a:r>
              <a:rPr lang="zh-CN" altLang="zh-CN" dirty="0"/>
              <a:t>为</a:t>
            </a:r>
            <a:r>
              <a:rPr lang="en-US" altLang="zh-CN" dirty="0"/>
              <a:t>2</a:t>
            </a:r>
            <a:r>
              <a:rPr lang="zh-CN" altLang="zh-CN" dirty="0"/>
              <a:t>开头的，</a:t>
            </a:r>
            <a:r>
              <a:rPr lang="zh-CN" altLang="zh-CN" dirty="0" smtClean="0"/>
              <a:t>同</a:t>
            </a:r>
            <a:r>
              <a:rPr lang="zh-CN" altLang="en-US" dirty="0" smtClean="0"/>
              <a:t>存入</a:t>
            </a:r>
            <a:r>
              <a:rPr lang="en-US" altLang="zh-CN" dirty="0" smtClean="0"/>
              <a:t>HDFS</a:t>
            </a:r>
            <a:r>
              <a:rPr lang="zh-CN" altLang="en-US" dirty="0" smtClean="0"/>
              <a:t>规则一样；</a:t>
            </a:r>
            <a:endParaRPr lang="en-US" altLang="zh-CN" dirty="0" smtClean="0"/>
          </a:p>
          <a:p>
            <a:r>
              <a:rPr lang="en-US" altLang="zh-CN" dirty="0"/>
              <a:t>URL</a:t>
            </a:r>
            <a:r>
              <a:rPr lang="zh-CN" altLang="zh-CN" dirty="0"/>
              <a:t>请求非静态资源，由配置项</a:t>
            </a:r>
            <a:r>
              <a:rPr lang="en-US" altLang="zh-CN" dirty="0" err="1"/>
              <a:t>staticRes</a:t>
            </a:r>
            <a:r>
              <a:rPr lang="zh-CN" altLang="zh-CN" dirty="0"/>
              <a:t>指定静态资源，多种静态资源类型由空格分开</a:t>
            </a:r>
            <a:r>
              <a:rPr lang="zh-CN" altLang="zh-CN" dirty="0" smtClean="0"/>
              <a:t>；</a:t>
            </a:r>
            <a:endParaRPr lang="en-US" altLang="zh-CN" dirty="0" smtClean="0"/>
          </a:p>
          <a:p>
            <a:r>
              <a:rPr lang="zh-CN" altLang="zh-CN" dirty="0"/>
              <a:t>配置文件中指定的特殊的</a:t>
            </a:r>
            <a:r>
              <a:rPr lang="en-US" altLang="zh-CN" dirty="0"/>
              <a:t>URL</a:t>
            </a:r>
            <a:r>
              <a:rPr lang="zh-CN" altLang="zh-CN" dirty="0"/>
              <a:t>的静态资源请求；</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normAutofit/>
          </a:bodyPr>
          <a:lstStyle/>
          <a:p>
            <a:pPr lvl="0"/>
            <a:r>
              <a:rPr lang="zh-CN" altLang="zh-CN" dirty="0" smtClean="0">
                <a:effectLst/>
              </a:rPr>
              <a:t>存入</a:t>
            </a:r>
            <a:r>
              <a:rPr lang="en-US" altLang="zh-CN" dirty="0">
                <a:effectLst/>
              </a:rPr>
              <a:t>HBASE</a:t>
            </a:r>
            <a:r>
              <a:rPr lang="zh-CN" altLang="zh-CN" dirty="0" smtClean="0">
                <a:effectLst/>
              </a:rPr>
              <a:t>规则</a:t>
            </a:r>
            <a:endParaRPr lang="zh-CN" altLang="en-US" dirty="0"/>
          </a:p>
        </p:txBody>
      </p:sp>
    </p:spTree>
    <p:extLst>
      <p:ext uri="{BB962C8B-B14F-4D97-AF65-F5344CB8AC3E}">
        <p14:creationId xmlns:p14="http://schemas.microsoft.com/office/powerpoint/2010/main" val="1734109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日志采集</a:t>
            </a:r>
          </a:p>
        </p:txBody>
      </p:sp>
      <p:sp>
        <p:nvSpPr>
          <p:cNvPr id="3" name="文本占位符 2"/>
          <p:cNvSpPr>
            <a:spLocks noGrp="1"/>
          </p:cNvSpPr>
          <p:nvPr>
            <p:ph type="body" idx="1"/>
          </p:nvPr>
        </p:nvSpPr>
        <p:spPr/>
        <p:txBody>
          <a:bodyPr/>
          <a:lstStyle/>
          <a:p>
            <a:r>
              <a:rPr lang="zh-CN" altLang="zh-CN" dirty="0"/>
              <a:t>收集步骤</a:t>
            </a:r>
            <a:endParaRPr lang="zh-CN" altLang="en-US" dirty="0"/>
          </a:p>
        </p:txBody>
      </p:sp>
    </p:spTree>
    <p:extLst>
      <p:ext uri="{BB962C8B-B14F-4D97-AF65-F5344CB8AC3E}">
        <p14:creationId xmlns:p14="http://schemas.microsoft.com/office/powerpoint/2010/main" val="2219422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IUNI</a:t>
            </a:r>
            <a:r>
              <a:rPr lang="zh-CN" altLang="en-US" dirty="0" smtClean="0"/>
              <a:t>日志采集处理流程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63694535"/>
              </p:ext>
            </p:extLst>
          </p:nvPr>
        </p:nvGraphicFramePr>
        <p:xfrm>
          <a:off x="1549641" y="836712"/>
          <a:ext cx="6044718" cy="6336704"/>
        </p:xfrm>
        <a:graphic>
          <a:graphicData uri="http://schemas.openxmlformats.org/presentationml/2006/ole">
            <mc:AlternateContent xmlns:mc="http://schemas.openxmlformats.org/markup-compatibility/2006">
              <mc:Choice xmlns:v="urn:schemas-microsoft-com:vml" Requires="v">
                <p:oleObj spid="_x0000_s2443" name="Visio" r:id="rId3" imgW="6552885" imgH="8218260" progId="Visio.Drawing.11">
                  <p:embed/>
                </p:oleObj>
              </mc:Choice>
              <mc:Fallback>
                <p:oleObj name="Visio" r:id="rId3" imgW="6552885" imgH="8218260" progId="Visio.Drawing.11">
                  <p:embed/>
                  <p:pic>
                    <p:nvPicPr>
                      <p:cNvPr id="0" name="Object 1"/>
                      <p:cNvPicPr>
                        <a:picLocks noChangeAspect="1" noChangeArrowheads="1"/>
                      </p:cNvPicPr>
                      <p:nvPr/>
                    </p:nvPicPr>
                    <p:blipFill>
                      <a:blip r:embed="rId4"/>
                      <a:srcRect/>
                      <a:stretch>
                        <a:fillRect/>
                      </a:stretch>
                    </p:blipFill>
                    <p:spPr bwMode="auto">
                      <a:xfrm>
                        <a:off x="1549641" y="836712"/>
                        <a:ext cx="6044718" cy="6336704"/>
                      </a:xfrm>
                      <a:prstGeom prst="rect">
                        <a:avLst/>
                      </a:prstGeom>
                      <a:noFill/>
                    </p:spPr>
                  </p:pic>
                </p:oleObj>
              </mc:Fallback>
            </mc:AlternateContent>
          </a:graphicData>
        </a:graphic>
      </p:graphicFrame>
    </p:spTree>
    <p:extLst>
      <p:ext uri="{BB962C8B-B14F-4D97-AF65-F5344CB8AC3E}">
        <p14:creationId xmlns:p14="http://schemas.microsoft.com/office/powerpoint/2010/main" val="2852864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zh-CN" dirty="0" smtClean="0"/>
              <a:t>实时</a:t>
            </a:r>
            <a:r>
              <a:rPr lang="zh-CN" altLang="zh-CN" dirty="0"/>
              <a:t>监控业务服务器日志文件收集</a:t>
            </a:r>
            <a:r>
              <a:rPr lang="zh-CN" altLang="zh-CN" dirty="0" smtClean="0"/>
              <a:t>日志</a:t>
            </a:r>
            <a:r>
              <a:rPr lang="zh-CN" altLang="en-US" dirty="0"/>
              <a:t>；</a:t>
            </a:r>
            <a:endParaRPr lang="en-US" altLang="zh-CN" dirty="0" smtClean="0"/>
          </a:p>
          <a:p>
            <a:pPr lvl="0"/>
            <a:r>
              <a:rPr lang="zh-CN" altLang="zh-CN" dirty="0" smtClean="0"/>
              <a:t>验证</a:t>
            </a:r>
            <a:r>
              <a:rPr lang="zh-CN" altLang="zh-CN" dirty="0"/>
              <a:t>日志格式是否</a:t>
            </a:r>
            <a:r>
              <a:rPr lang="zh-CN" altLang="zh-CN" dirty="0" smtClean="0"/>
              <a:t>正确</a:t>
            </a:r>
            <a:r>
              <a:rPr lang="zh-CN" altLang="en-US" dirty="0" smtClean="0"/>
              <a:t>；</a:t>
            </a:r>
            <a:endParaRPr lang="en-US" altLang="zh-CN" dirty="0" smtClean="0"/>
          </a:p>
          <a:p>
            <a:pPr lvl="0"/>
            <a:r>
              <a:rPr lang="zh-CN" altLang="en-US" dirty="0" smtClean="0"/>
              <a:t>日志预处理：写入</a:t>
            </a:r>
            <a:r>
              <a:rPr lang="zh-CN" altLang="zh-CN" dirty="0" smtClean="0"/>
              <a:t>日志</a:t>
            </a:r>
            <a:r>
              <a:rPr lang="zh-CN" altLang="zh-CN" dirty="0"/>
              <a:t>产生时间（时间戳形式）、服务器</a:t>
            </a:r>
            <a:r>
              <a:rPr lang="en-US" altLang="zh-CN" dirty="0"/>
              <a:t>IP</a:t>
            </a:r>
            <a:r>
              <a:rPr lang="zh-CN" altLang="zh-CN" dirty="0"/>
              <a:t>地址、响应时间（若日志记录为</a:t>
            </a:r>
            <a:r>
              <a:rPr lang="en-US" altLang="zh-CN" dirty="0"/>
              <a:t>0</a:t>
            </a:r>
            <a:r>
              <a:rPr lang="zh-CN" altLang="zh-CN" dirty="0"/>
              <a:t>，则写为</a:t>
            </a:r>
            <a:r>
              <a:rPr lang="en-US" altLang="zh-CN" dirty="0"/>
              <a:t>0.001</a:t>
            </a:r>
            <a:r>
              <a:rPr lang="zh-CN" altLang="zh-CN" dirty="0"/>
              <a:t>，表示</a:t>
            </a:r>
            <a:r>
              <a:rPr lang="en-US" altLang="zh-CN" dirty="0"/>
              <a:t>1ms</a:t>
            </a:r>
            <a:r>
              <a:rPr lang="zh-CN" altLang="zh-CN" dirty="0"/>
              <a:t>），访问速度（消息大小</a:t>
            </a:r>
            <a:r>
              <a:rPr lang="en-US" altLang="zh-CN" dirty="0"/>
              <a:t> / </a:t>
            </a:r>
            <a:r>
              <a:rPr lang="zh-CN" altLang="zh-CN" dirty="0"/>
              <a:t>响应时间），</a:t>
            </a:r>
            <a:r>
              <a:rPr lang="en-US" altLang="zh-CN" dirty="0" err="1"/>
              <a:t>ad_id</a:t>
            </a:r>
            <a:r>
              <a:rPr lang="zh-CN" altLang="zh-CN" dirty="0"/>
              <a:t>，用户</a:t>
            </a:r>
            <a:r>
              <a:rPr lang="en-US" altLang="zh-CN" dirty="0" smtClean="0"/>
              <a:t>ID</a:t>
            </a:r>
            <a:r>
              <a:rPr lang="zh-CN" altLang="en-US" dirty="0" smtClean="0"/>
              <a:t>等信息；</a:t>
            </a:r>
            <a:endParaRPr lang="en-US" altLang="zh-CN" dirty="0"/>
          </a:p>
          <a:p>
            <a:pPr lvl="0"/>
            <a:r>
              <a:rPr lang="zh-CN" altLang="zh-CN" dirty="0" smtClean="0"/>
              <a:t>清洗日志</a:t>
            </a:r>
            <a:r>
              <a:rPr lang="zh-CN" altLang="en-US" dirty="0" smtClean="0"/>
              <a:t>；</a:t>
            </a:r>
            <a:endParaRPr lang="en-US" altLang="zh-CN" dirty="0" smtClean="0"/>
          </a:p>
          <a:p>
            <a:pPr lvl="0"/>
            <a:r>
              <a:rPr lang="zh-CN" altLang="en-US" dirty="0" smtClean="0"/>
              <a:t>发送日志到</a:t>
            </a:r>
            <a:r>
              <a:rPr lang="en-US" altLang="zh-CN" dirty="0" smtClean="0"/>
              <a:t>collector</a:t>
            </a:r>
            <a:r>
              <a:rPr lang="zh-CN" altLang="en-US" dirty="0"/>
              <a:t>；</a:t>
            </a:r>
            <a:endParaRPr lang="zh-CN" altLang="zh-CN" dirty="0"/>
          </a:p>
        </p:txBody>
      </p:sp>
      <p:sp>
        <p:nvSpPr>
          <p:cNvPr id="3" name="标题 2"/>
          <p:cNvSpPr>
            <a:spLocks noGrp="1"/>
          </p:cNvSpPr>
          <p:nvPr>
            <p:ph type="title"/>
          </p:nvPr>
        </p:nvSpPr>
        <p:spPr/>
        <p:txBody>
          <a:bodyPr/>
          <a:lstStyle/>
          <a:p>
            <a:r>
              <a:rPr lang="en-US" altLang="zh-CN" dirty="0" smtClean="0"/>
              <a:t>Agent</a:t>
            </a:r>
            <a:endParaRPr lang="zh-CN" altLang="en-US" dirty="0"/>
          </a:p>
        </p:txBody>
      </p:sp>
    </p:spTree>
    <p:extLst>
      <p:ext uri="{BB962C8B-B14F-4D97-AF65-F5344CB8AC3E}">
        <p14:creationId xmlns:p14="http://schemas.microsoft.com/office/powerpoint/2010/main" val="2517321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647" y="1268760"/>
            <a:ext cx="7488832" cy="470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en-US" altLang="zh-CN" dirty="0" smtClean="0"/>
              <a:t>Agent</a:t>
            </a:r>
            <a:r>
              <a:rPr lang="zh-CN" altLang="en-US" dirty="0" smtClean="0"/>
              <a:t>处理流程图</a:t>
            </a:r>
            <a:endParaRPr lang="zh-CN" altLang="en-US" dirty="0"/>
          </a:p>
        </p:txBody>
      </p:sp>
    </p:spTree>
    <p:extLst>
      <p:ext uri="{BB962C8B-B14F-4D97-AF65-F5344CB8AC3E}">
        <p14:creationId xmlns:p14="http://schemas.microsoft.com/office/powerpoint/2010/main" val="3238271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altLang="zh-CN" sz="2800" dirty="0" err="1"/>
              <a:t>node.sources</a:t>
            </a:r>
            <a:r>
              <a:rPr lang="en-US" altLang="zh-CN" sz="2800" dirty="0"/>
              <a:t> = hdfssrc1 hbasesrc1</a:t>
            </a:r>
          </a:p>
          <a:p>
            <a:endParaRPr lang="en-US" altLang="zh-CN" sz="2800" dirty="0"/>
          </a:p>
          <a:p>
            <a:r>
              <a:rPr lang="en-US" altLang="zh-CN" sz="2800" dirty="0"/>
              <a:t>node.sources.hdfssrc1.type = exec</a:t>
            </a:r>
          </a:p>
          <a:p>
            <a:r>
              <a:rPr lang="en-US" altLang="zh-CN" sz="2800" dirty="0"/>
              <a:t>node.sources.hdfssrc1.command = tail -fn0 /</a:t>
            </a:r>
            <a:r>
              <a:rPr lang="en-US" altLang="zh-CN" sz="2800" dirty="0" err="1"/>
              <a:t>usr</a:t>
            </a:r>
            <a:r>
              <a:rPr lang="en-US" altLang="zh-CN" sz="2800" dirty="0"/>
              <a:t>/local/nginx-1.4.4/logs/www.example.com_access.log</a:t>
            </a:r>
          </a:p>
          <a:p>
            <a:r>
              <a:rPr lang="en-US" altLang="zh-CN" sz="2800" dirty="0"/>
              <a:t>node.sources.hdfssrc1.interceptors = i1</a:t>
            </a:r>
          </a:p>
          <a:p>
            <a:r>
              <a:rPr lang="en-US" altLang="zh-CN" sz="2800" dirty="0"/>
              <a:t>node.sources.hdfssrc1.interceptors.i1.type = </a:t>
            </a:r>
            <a:r>
              <a:rPr lang="en-US" altLang="zh-CN" sz="2800" dirty="0" err="1"/>
              <a:t>com.iuni.analyze.flume.IuniLogInterceptor$Builder</a:t>
            </a:r>
            <a:endParaRPr lang="en-US" altLang="zh-CN" sz="2800" dirty="0"/>
          </a:p>
          <a:p>
            <a:r>
              <a:rPr lang="en-US" altLang="zh-CN" sz="2800" dirty="0"/>
              <a:t>node.sources.hdfssrc1.interceptors.i1.preserveExisting = true</a:t>
            </a:r>
          </a:p>
          <a:p>
            <a:r>
              <a:rPr lang="en-US" altLang="zh-CN" sz="2800" dirty="0"/>
              <a:t>node.sources.hdfssrc1.interceptors.i1.useIP = false</a:t>
            </a:r>
          </a:p>
          <a:p>
            <a:r>
              <a:rPr lang="en-US" altLang="zh-CN" sz="2800" dirty="0"/>
              <a:t>node.sources.hdfssrc1.interceptors.i1.hostHeader = hostname</a:t>
            </a:r>
          </a:p>
          <a:p>
            <a:r>
              <a:rPr lang="en-US" altLang="zh-CN" sz="2800" dirty="0"/>
              <a:t>node.sources.hdfssrc1.interceptors.i1.regex = ^((.*)\{\]){17}(.*)$</a:t>
            </a:r>
          </a:p>
          <a:p>
            <a:r>
              <a:rPr lang="en-US" altLang="zh-CN" sz="2800" dirty="0"/>
              <a:t>node.sources.hdfssrc1.interceptors.i1.requestTimeIndex = </a:t>
            </a:r>
            <a:r>
              <a:rPr lang="en-US" altLang="zh-CN" sz="2800" dirty="0" smtClean="0"/>
              <a:t>3</a:t>
            </a:r>
          </a:p>
          <a:p>
            <a:endParaRPr lang="en-US" altLang="zh-CN" sz="2800" dirty="0" smtClean="0"/>
          </a:p>
          <a:p>
            <a:r>
              <a:rPr lang="en-US" altLang="zh-CN" sz="2800" dirty="0"/>
              <a:t>node.sources.hdfssrc1.channels = </a:t>
            </a:r>
            <a:r>
              <a:rPr lang="en-US" altLang="zh-CN" sz="2800" dirty="0" err="1" smtClean="0"/>
              <a:t>hdfschannel</a:t>
            </a:r>
            <a:endParaRPr lang="en-US" altLang="zh-CN" sz="2800" dirty="0"/>
          </a:p>
        </p:txBody>
      </p:sp>
      <p:sp>
        <p:nvSpPr>
          <p:cNvPr id="3" name="标题 2"/>
          <p:cNvSpPr>
            <a:spLocks noGrp="1"/>
          </p:cNvSpPr>
          <p:nvPr>
            <p:ph type="title"/>
          </p:nvPr>
        </p:nvSpPr>
        <p:spPr/>
        <p:txBody>
          <a:bodyPr/>
          <a:lstStyle/>
          <a:p>
            <a:r>
              <a:rPr lang="zh-CN" altLang="en-US" dirty="0" smtClean="0"/>
              <a:t>配置文件示例</a:t>
            </a:r>
            <a:r>
              <a:rPr lang="en-US" altLang="zh-CN" dirty="0" smtClean="0"/>
              <a:t>——source(1)</a:t>
            </a:r>
            <a:endParaRPr lang="zh-CN" altLang="en-US" dirty="0"/>
          </a:p>
        </p:txBody>
      </p:sp>
    </p:spTree>
    <p:extLst>
      <p:ext uri="{BB962C8B-B14F-4D97-AF65-F5344CB8AC3E}">
        <p14:creationId xmlns:p14="http://schemas.microsoft.com/office/powerpoint/2010/main" val="373946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32048"/>
          </a:xfrm>
        </p:spPr>
        <p:txBody>
          <a:bodyPr>
            <a:normAutofit fontScale="55000" lnSpcReduction="20000"/>
          </a:bodyPr>
          <a:lstStyle/>
          <a:p>
            <a:r>
              <a:rPr lang="en-US" altLang="zh-CN" sz="2800" dirty="0"/>
              <a:t>node.sources.hbasesrc1.type = exec</a:t>
            </a:r>
          </a:p>
          <a:p>
            <a:r>
              <a:rPr lang="en-US" altLang="zh-CN" sz="2800" dirty="0"/>
              <a:t>node.sources.hbasesrc1.command = tail -fn0 /</a:t>
            </a:r>
            <a:r>
              <a:rPr lang="en-US" altLang="zh-CN" sz="2800" dirty="0" err="1"/>
              <a:t>usr</a:t>
            </a:r>
            <a:r>
              <a:rPr lang="en-US" altLang="zh-CN" sz="2800" dirty="0"/>
              <a:t>/local/nginx-1.4.4/logs/www.example.com_access.log</a:t>
            </a:r>
          </a:p>
          <a:p>
            <a:r>
              <a:rPr lang="en-US" altLang="zh-CN" sz="2800" dirty="0"/>
              <a:t>node.sources.hbasesrc1.interceptors = i2</a:t>
            </a:r>
          </a:p>
          <a:p>
            <a:r>
              <a:rPr lang="en-US" altLang="zh-CN" sz="2800" dirty="0"/>
              <a:t>node.sources.hbasesrc1.interceptors.i2.type = </a:t>
            </a:r>
            <a:r>
              <a:rPr lang="en-US" altLang="zh-CN" sz="2800" dirty="0" err="1"/>
              <a:t>com.iuni.analyze.flume.IuniLogInterceptor$Builder</a:t>
            </a:r>
            <a:endParaRPr lang="en-US" altLang="zh-CN" sz="2800" dirty="0"/>
          </a:p>
          <a:p>
            <a:r>
              <a:rPr lang="en-US" altLang="zh-CN" sz="2800" dirty="0"/>
              <a:t>node.sources.hbasesrc1.interceptors.i2.preserveExisting = true</a:t>
            </a:r>
          </a:p>
          <a:p>
            <a:r>
              <a:rPr lang="en-US" altLang="zh-CN" sz="2800" dirty="0"/>
              <a:t>node.sources.hbasesrc1.interceptors.i2.useIP = false</a:t>
            </a:r>
          </a:p>
          <a:p>
            <a:r>
              <a:rPr lang="en-US" altLang="zh-CN" sz="2800" dirty="0"/>
              <a:t>node.sources.hbasesrc1.interceptors.i2.hostHeader = hostname</a:t>
            </a:r>
          </a:p>
          <a:p>
            <a:r>
              <a:rPr lang="en-US" altLang="zh-CN" sz="2800" dirty="0"/>
              <a:t>node.sources.hbasesrc1.interceptors.i2.regex = ^((.*)\{\]){17</a:t>
            </a:r>
            <a:r>
              <a:rPr lang="en-US" altLang="zh-CN" sz="2800" dirty="0" smtClean="0"/>
              <a:t>}(.*)$</a:t>
            </a:r>
          </a:p>
          <a:p>
            <a:r>
              <a:rPr lang="en-US" altLang="zh-CN" sz="2800" dirty="0"/>
              <a:t>node.sources.hbasesrc1.interceptors.i2.statusError = false</a:t>
            </a:r>
          </a:p>
          <a:p>
            <a:r>
              <a:rPr lang="en-US" altLang="zh-CN" sz="2800" dirty="0"/>
              <a:t>node.sources.hbasesrc1.interceptors.i2.static = </a:t>
            </a:r>
            <a:r>
              <a:rPr lang="en-US" altLang="zh-CN" sz="2800" dirty="0" smtClean="0"/>
              <a:t>false</a:t>
            </a:r>
            <a:endParaRPr lang="en-US" altLang="zh-CN" sz="2800" dirty="0"/>
          </a:p>
          <a:p>
            <a:r>
              <a:rPr lang="en-US" altLang="zh-CN" sz="2800" dirty="0"/>
              <a:t>node.sources.hbasesrc1.interceptors.i2.urlIndex = 7</a:t>
            </a:r>
          </a:p>
          <a:p>
            <a:r>
              <a:rPr lang="en-US" altLang="zh-CN" sz="2800" dirty="0"/>
              <a:t>node.sources.hbasesrc1.interceptors.i2.statusIndex = 8</a:t>
            </a:r>
          </a:p>
          <a:p>
            <a:r>
              <a:rPr lang="en-US" altLang="zh-CN" sz="2800" dirty="0" smtClean="0"/>
              <a:t>node.sources.hbasesrc1.interceptors.i2.requestTimeIndex </a:t>
            </a:r>
            <a:r>
              <a:rPr lang="en-US" altLang="zh-CN" sz="2800" dirty="0"/>
              <a:t>= 3</a:t>
            </a:r>
          </a:p>
          <a:p>
            <a:r>
              <a:rPr lang="en-US" altLang="zh-CN" sz="2800" dirty="0"/>
              <a:t>node.sources.hbasesrc1.interceptors.i2.statusRegex = ^2[0-9]{2}$</a:t>
            </a:r>
          </a:p>
          <a:p>
            <a:r>
              <a:rPr lang="en-US" altLang="zh-CN" sz="2800" dirty="0" smtClean="0"/>
              <a:t>node.sources.hbasesrc1.interceptors.i2.staticRes </a:t>
            </a:r>
            <a:r>
              <a:rPr lang="en-US" altLang="zh-CN" sz="2800" dirty="0"/>
              <a:t>= </a:t>
            </a:r>
            <a:r>
              <a:rPr lang="en-US" altLang="zh-CN" sz="2800" dirty="0" err="1"/>
              <a:t>css</a:t>
            </a:r>
            <a:r>
              <a:rPr lang="en-US" altLang="zh-CN" sz="2800" dirty="0"/>
              <a:t> </a:t>
            </a:r>
            <a:r>
              <a:rPr lang="en-US" altLang="zh-CN" sz="2800" dirty="0" err="1"/>
              <a:t>js</a:t>
            </a:r>
            <a:r>
              <a:rPr lang="en-US" altLang="zh-CN" sz="2800" dirty="0"/>
              <a:t> jpg jpeg </a:t>
            </a:r>
            <a:r>
              <a:rPr lang="en-US" altLang="zh-CN" sz="2800" dirty="0" err="1"/>
              <a:t>png</a:t>
            </a:r>
            <a:r>
              <a:rPr lang="en-US" altLang="zh-CN" sz="2800" dirty="0"/>
              <a:t> gif </a:t>
            </a:r>
            <a:r>
              <a:rPr lang="en-US" altLang="zh-CN" sz="2800" dirty="0" err="1"/>
              <a:t>ico</a:t>
            </a:r>
            <a:r>
              <a:rPr lang="en-US" altLang="zh-CN" sz="2800" dirty="0"/>
              <a:t> </a:t>
            </a:r>
            <a:r>
              <a:rPr lang="en-US" altLang="zh-CN" sz="2800" dirty="0" err="1"/>
              <a:t>img</a:t>
            </a:r>
            <a:r>
              <a:rPr lang="en-US" altLang="zh-CN" sz="2800" dirty="0"/>
              <a:t> bmp min small</a:t>
            </a:r>
          </a:p>
          <a:p>
            <a:r>
              <a:rPr lang="en-US" altLang="zh-CN" sz="2800" dirty="0"/>
              <a:t>node.sources.hbasesrc1.interceptors.i2.jpg.specialUrl = </a:t>
            </a:r>
            <a:r>
              <a:rPr lang="en-US" altLang="zh-CN" sz="2800" dirty="0" err="1" smtClean="0"/>
              <a:t>specialUrl</a:t>
            </a:r>
            <a:endParaRPr lang="en-US" altLang="zh-CN" sz="2800" dirty="0" smtClean="0"/>
          </a:p>
          <a:p>
            <a:endParaRPr lang="en-US" altLang="zh-CN" sz="2800" dirty="0"/>
          </a:p>
          <a:p>
            <a:r>
              <a:rPr lang="en-US" altLang="zh-CN" sz="2800" dirty="0" err="1"/>
              <a:t>node.sources</a:t>
            </a:r>
            <a:r>
              <a:rPr lang="en-US" altLang="zh-CN" sz="2800" dirty="0" smtClean="0"/>
              <a:t>.</a:t>
            </a:r>
            <a:r>
              <a:rPr lang="en-US" altLang="zh-CN" sz="2800" dirty="0"/>
              <a:t> hbasesrc1</a:t>
            </a:r>
            <a:r>
              <a:rPr lang="en-US" altLang="zh-CN" sz="2800" dirty="0" smtClean="0"/>
              <a:t>.channels </a:t>
            </a:r>
            <a:r>
              <a:rPr lang="en-US" altLang="zh-CN" sz="2800" dirty="0"/>
              <a:t>= </a:t>
            </a:r>
            <a:r>
              <a:rPr lang="en-US" altLang="zh-CN" sz="2800" dirty="0" err="1" smtClean="0"/>
              <a:t>hbasechannel</a:t>
            </a:r>
            <a:endParaRPr lang="en-US" altLang="zh-CN" sz="2800" dirty="0"/>
          </a:p>
        </p:txBody>
      </p:sp>
      <p:sp>
        <p:nvSpPr>
          <p:cNvPr id="3" name="标题 2"/>
          <p:cNvSpPr>
            <a:spLocks noGrp="1"/>
          </p:cNvSpPr>
          <p:nvPr>
            <p:ph type="title"/>
          </p:nvPr>
        </p:nvSpPr>
        <p:spPr/>
        <p:txBody>
          <a:bodyPr/>
          <a:lstStyle/>
          <a:p>
            <a:r>
              <a:rPr lang="zh-CN" altLang="en-US" dirty="0" smtClean="0"/>
              <a:t>配置文件</a:t>
            </a:r>
            <a:r>
              <a:rPr lang="zh-CN" altLang="en-US" dirty="0"/>
              <a:t>示例</a:t>
            </a:r>
            <a:r>
              <a:rPr lang="en-US" altLang="zh-CN" dirty="0"/>
              <a:t>——</a:t>
            </a:r>
            <a:r>
              <a:rPr lang="en-US" altLang="zh-CN" dirty="0" smtClean="0"/>
              <a:t>source(2)</a:t>
            </a:r>
            <a:endParaRPr lang="zh-CN" altLang="en-US" dirty="0"/>
          </a:p>
        </p:txBody>
      </p:sp>
    </p:spTree>
    <p:extLst>
      <p:ext uri="{BB962C8B-B14F-4D97-AF65-F5344CB8AC3E}">
        <p14:creationId xmlns:p14="http://schemas.microsoft.com/office/powerpoint/2010/main" val="375386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a:t>“大数据”在互联网行业指的是这样一种现象：互联网公司在日常运营中生成、累积的用户网络行为数据。这些数据的规模是如此庞大，以至于不能用</a:t>
            </a:r>
            <a:r>
              <a:rPr lang="en-US" altLang="zh-CN" dirty="0"/>
              <a:t>G</a:t>
            </a:r>
            <a:r>
              <a:rPr lang="zh-CN" altLang="en-US" dirty="0"/>
              <a:t>或</a:t>
            </a:r>
            <a:r>
              <a:rPr lang="en-US" altLang="zh-CN" dirty="0"/>
              <a:t>T</a:t>
            </a:r>
            <a:r>
              <a:rPr lang="zh-CN" altLang="en-US" dirty="0"/>
              <a:t>来衡量。</a:t>
            </a:r>
          </a:p>
          <a:p>
            <a:r>
              <a:rPr lang="zh-CN" altLang="en-US" dirty="0"/>
              <a:t>大数据到底有多大？一组名为“互联网上一天”的数据告诉我们，一天之中，互联网产生的全部内容可以刻满</a:t>
            </a:r>
            <a:r>
              <a:rPr lang="en-US" altLang="zh-CN" dirty="0"/>
              <a:t>1.68</a:t>
            </a:r>
            <a:r>
              <a:rPr lang="zh-CN" altLang="en-US" dirty="0"/>
              <a:t>亿张</a:t>
            </a:r>
            <a:r>
              <a:rPr lang="en-US" altLang="zh-CN" dirty="0"/>
              <a:t>DVD</a:t>
            </a:r>
            <a:r>
              <a:rPr lang="zh-CN" altLang="en-US" dirty="0"/>
              <a:t>；发出的邮件有</a:t>
            </a:r>
            <a:r>
              <a:rPr lang="en-US" altLang="zh-CN" dirty="0"/>
              <a:t>2940</a:t>
            </a:r>
            <a:r>
              <a:rPr lang="zh-CN" altLang="en-US" dirty="0"/>
              <a:t>亿封之多（相当于美国两年的纸质信件数量）；发出的社区帖子达</a:t>
            </a:r>
            <a:r>
              <a:rPr lang="en-US" altLang="zh-CN" dirty="0"/>
              <a:t>200</a:t>
            </a:r>
            <a:r>
              <a:rPr lang="zh-CN" altLang="en-US" dirty="0"/>
              <a:t>万个（相当于</a:t>
            </a:r>
            <a:r>
              <a:rPr lang="en-US" altLang="zh-CN" dirty="0"/>
              <a:t>《</a:t>
            </a:r>
            <a:r>
              <a:rPr lang="zh-CN" altLang="en-US" dirty="0"/>
              <a:t>时代</a:t>
            </a:r>
            <a:r>
              <a:rPr lang="en-US" altLang="zh-CN" dirty="0"/>
              <a:t>》</a:t>
            </a:r>
            <a:r>
              <a:rPr lang="zh-CN" altLang="en-US" dirty="0"/>
              <a:t>杂志</a:t>
            </a:r>
            <a:r>
              <a:rPr lang="en-US" altLang="zh-CN" dirty="0"/>
              <a:t>770</a:t>
            </a:r>
            <a:r>
              <a:rPr lang="zh-CN" altLang="en-US" dirty="0"/>
              <a:t>年的文字量）；卖出的手机为</a:t>
            </a:r>
            <a:r>
              <a:rPr lang="en-US" altLang="zh-CN" dirty="0"/>
              <a:t>37.8</a:t>
            </a:r>
            <a:r>
              <a:rPr lang="zh-CN" altLang="en-US" dirty="0"/>
              <a:t>万台，高于全球每天出生的婴儿数量</a:t>
            </a:r>
            <a:r>
              <a:rPr lang="en-US" altLang="zh-CN" dirty="0"/>
              <a:t>37.1</a:t>
            </a:r>
            <a:r>
              <a:rPr lang="zh-CN" altLang="en-US" dirty="0"/>
              <a:t>万</a:t>
            </a:r>
            <a:r>
              <a:rPr lang="en-US" altLang="zh-CN" dirty="0"/>
              <a:t>……</a:t>
            </a:r>
          </a:p>
          <a:p>
            <a:r>
              <a:rPr lang="zh-CN" altLang="en-US" dirty="0"/>
              <a:t>截止到</a:t>
            </a:r>
            <a:r>
              <a:rPr lang="en-US" altLang="zh-CN" dirty="0"/>
              <a:t>2012</a:t>
            </a:r>
            <a:r>
              <a:rPr lang="zh-CN" altLang="en-US" dirty="0"/>
              <a:t>年，数据量已经从</a:t>
            </a:r>
            <a:r>
              <a:rPr lang="en-US" altLang="zh-CN" dirty="0"/>
              <a:t>TB</a:t>
            </a:r>
            <a:r>
              <a:rPr lang="zh-CN" altLang="en-US" dirty="0"/>
              <a:t>（</a:t>
            </a:r>
            <a:r>
              <a:rPr lang="en-US" altLang="zh-CN" dirty="0"/>
              <a:t>1024GB=1TB</a:t>
            </a:r>
            <a:r>
              <a:rPr lang="zh-CN" altLang="en-US" dirty="0"/>
              <a:t>）级别跃升到</a:t>
            </a:r>
            <a:r>
              <a:rPr lang="en-US" altLang="zh-CN" dirty="0"/>
              <a:t>PB</a:t>
            </a:r>
            <a:r>
              <a:rPr lang="zh-CN" altLang="en-US" dirty="0"/>
              <a:t>（</a:t>
            </a:r>
            <a:r>
              <a:rPr lang="en-US" altLang="zh-CN" dirty="0"/>
              <a:t>1024TB=1PB</a:t>
            </a:r>
            <a:r>
              <a:rPr lang="zh-CN" altLang="en-US" dirty="0"/>
              <a:t>）、</a:t>
            </a:r>
            <a:r>
              <a:rPr lang="en-US" altLang="zh-CN" dirty="0"/>
              <a:t>EB</a:t>
            </a:r>
            <a:r>
              <a:rPr lang="zh-CN" altLang="en-US" dirty="0"/>
              <a:t>（</a:t>
            </a:r>
            <a:r>
              <a:rPr lang="en-US" altLang="zh-CN" dirty="0"/>
              <a:t>1024PB=1EB</a:t>
            </a:r>
            <a:r>
              <a:rPr lang="zh-CN" altLang="en-US" dirty="0"/>
              <a:t>）乃至</a:t>
            </a:r>
            <a:r>
              <a:rPr lang="en-US" altLang="zh-CN" dirty="0"/>
              <a:t>ZB(1024EB=1ZB) </a:t>
            </a:r>
            <a:r>
              <a:rPr lang="zh-CN" altLang="en-US" dirty="0"/>
              <a:t>级别。国际数据公司（</a:t>
            </a:r>
            <a:r>
              <a:rPr lang="en-US" altLang="zh-CN" dirty="0"/>
              <a:t>IDC</a:t>
            </a:r>
            <a:r>
              <a:rPr lang="zh-CN" altLang="en-US" dirty="0"/>
              <a:t>）的研究结果表明，</a:t>
            </a:r>
            <a:r>
              <a:rPr lang="en-US" altLang="zh-CN" dirty="0"/>
              <a:t>2008</a:t>
            </a:r>
            <a:r>
              <a:rPr lang="zh-CN" altLang="en-US" dirty="0"/>
              <a:t>年全球产生的数据量为</a:t>
            </a:r>
            <a:r>
              <a:rPr lang="en-US" altLang="zh-CN" dirty="0"/>
              <a:t>0.49ZB</a:t>
            </a:r>
            <a:r>
              <a:rPr lang="zh-CN" altLang="en-US" dirty="0"/>
              <a:t>，</a:t>
            </a:r>
            <a:r>
              <a:rPr lang="en-US" altLang="zh-CN" dirty="0"/>
              <a:t>2009</a:t>
            </a:r>
            <a:r>
              <a:rPr lang="zh-CN" altLang="en-US" dirty="0"/>
              <a:t>年的数据量为</a:t>
            </a:r>
            <a:r>
              <a:rPr lang="en-US" altLang="zh-CN" dirty="0"/>
              <a:t>0.8ZB</a:t>
            </a:r>
            <a:r>
              <a:rPr lang="zh-CN" altLang="en-US" dirty="0"/>
              <a:t>，</a:t>
            </a:r>
            <a:r>
              <a:rPr lang="en-US" altLang="zh-CN" dirty="0"/>
              <a:t>2010</a:t>
            </a:r>
            <a:r>
              <a:rPr lang="zh-CN" altLang="en-US" dirty="0"/>
              <a:t>年增长为 </a:t>
            </a:r>
            <a:r>
              <a:rPr lang="en-US" altLang="zh-CN" dirty="0"/>
              <a:t>1.2ZB</a:t>
            </a:r>
            <a:r>
              <a:rPr lang="zh-CN" altLang="en-US" dirty="0"/>
              <a:t>，</a:t>
            </a:r>
            <a:r>
              <a:rPr lang="en-US" altLang="zh-CN" dirty="0"/>
              <a:t>2011</a:t>
            </a:r>
            <a:r>
              <a:rPr lang="zh-CN" altLang="en-US" dirty="0"/>
              <a:t>年的数量更是高达</a:t>
            </a:r>
            <a:r>
              <a:rPr lang="en-US" altLang="zh-CN" dirty="0"/>
              <a:t>1.82ZB</a:t>
            </a:r>
            <a:r>
              <a:rPr lang="zh-CN" altLang="en-US" dirty="0"/>
              <a:t>，相当于全球每人产生</a:t>
            </a:r>
            <a:r>
              <a:rPr lang="en-US" altLang="zh-CN" dirty="0"/>
              <a:t>200GB</a:t>
            </a:r>
            <a:r>
              <a:rPr lang="zh-CN" altLang="en-US" dirty="0"/>
              <a:t>以上的数据。而到</a:t>
            </a:r>
            <a:r>
              <a:rPr lang="en-US" altLang="zh-CN" dirty="0"/>
              <a:t>2012</a:t>
            </a:r>
            <a:r>
              <a:rPr lang="zh-CN" altLang="en-US" dirty="0"/>
              <a:t>年为止，人类生产的所有印刷材料的数据量是 </a:t>
            </a:r>
            <a:r>
              <a:rPr lang="en-US" altLang="zh-CN" dirty="0"/>
              <a:t>200PB</a:t>
            </a:r>
            <a:r>
              <a:rPr lang="zh-CN" altLang="en-US" dirty="0"/>
              <a:t>，全人类历史上说过的所有话的数据量大约是</a:t>
            </a:r>
            <a:r>
              <a:rPr lang="en-US" altLang="zh-CN" dirty="0"/>
              <a:t>5EB</a:t>
            </a:r>
            <a:r>
              <a:rPr lang="zh-CN" altLang="en-US" dirty="0"/>
              <a:t>。</a:t>
            </a:r>
            <a:r>
              <a:rPr lang="en-US" altLang="zh-CN" dirty="0"/>
              <a:t>IBM</a:t>
            </a:r>
            <a:r>
              <a:rPr lang="zh-CN" altLang="en-US" dirty="0"/>
              <a:t>的研究称，整个人类文明所获得的全部数据中，有</a:t>
            </a:r>
            <a:r>
              <a:rPr lang="en-US" altLang="zh-CN" dirty="0"/>
              <a:t>90%</a:t>
            </a:r>
            <a:r>
              <a:rPr lang="zh-CN" altLang="en-US" dirty="0"/>
              <a:t>是过去两年内产生的。而到了</a:t>
            </a:r>
            <a:r>
              <a:rPr lang="en-US" altLang="zh-CN" dirty="0"/>
              <a:t>2020</a:t>
            </a:r>
            <a:r>
              <a:rPr lang="zh-CN" altLang="en-US" dirty="0"/>
              <a:t>年，全世界所产生的数据规模将达到今天的</a:t>
            </a:r>
            <a:r>
              <a:rPr lang="en-US" altLang="zh-CN" dirty="0"/>
              <a:t>44</a:t>
            </a:r>
            <a:r>
              <a:rPr lang="zh-CN" altLang="en-US" dirty="0"/>
              <a:t>倍。</a:t>
            </a:r>
          </a:p>
          <a:p>
            <a:endParaRPr lang="zh-CN" altLang="en-US" dirty="0"/>
          </a:p>
        </p:txBody>
      </p:sp>
      <p:sp>
        <p:nvSpPr>
          <p:cNvPr id="3" name="标题 2"/>
          <p:cNvSpPr>
            <a:spLocks noGrp="1"/>
          </p:cNvSpPr>
          <p:nvPr>
            <p:ph type="title"/>
          </p:nvPr>
        </p:nvSpPr>
        <p:spPr/>
        <p:txBody>
          <a:bodyPr/>
          <a:lstStyle/>
          <a:p>
            <a:r>
              <a:rPr lang="zh-CN" altLang="en-US" dirty="0" smtClean="0"/>
              <a:t>大数据时代</a:t>
            </a:r>
            <a:endParaRPr lang="zh-CN" altLang="en-US" dirty="0"/>
          </a:p>
        </p:txBody>
      </p:sp>
    </p:spTree>
    <p:extLst>
      <p:ext uri="{BB962C8B-B14F-4D97-AF65-F5344CB8AC3E}">
        <p14:creationId xmlns:p14="http://schemas.microsoft.com/office/powerpoint/2010/main" val="1092056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altLang="zh-CN" dirty="0" err="1"/>
              <a:t>node.channels</a:t>
            </a:r>
            <a:r>
              <a:rPr lang="en-US" altLang="zh-CN" dirty="0"/>
              <a:t> = </a:t>
            </a:r>
            <a:r>
              <a:rPr lang="en-US" altLang="zh-CN" dirty="0" err="1"/>
              <a:t>hdfschannel</a:t>
            </a:r>
            <a:r>
              <a:rPr lang="en-US" altLang="zh-CN" dirty="0"/>
              <a:t> </a:t>
            </a:r>
            <a:r>
              <a:rPr lang="en-US" altLang="zh-CN" dirty="0" err="1" smtClean="0"/>
              <a:t>hbasechannel</a:t>
            </a:r>
            <a:endParaRPr lang="en-US" altLang="zh-CN" dirty="0" smtClean="0"/>
          </a:p>
          <a:p>
            <a:endParaRPr lang="en-US" altLang="zh-CN" dirty="0"/>
          </a:p>
          <a:p>
            <a:r>
              <a:rPr lang="en-US" altLang="zh-CN" dirty="0" err="1" smtClean="0"/>
              <a:t>node.channels.hdfschannel.type</a:t>
            </a:r>
            <a:r>
              <a:rPr lang="en-US" altLang="zh-CN" dirty="0" smtClean="0"/>
              <a:t> </a:t>
            </a:r>
            <a:r>
              <a:rPr lang="en-US" altLang="zh-CN" dirty="0"/>
              <a:t>= memory</a:t>
            </a:r>
          </a:p>
          <a:p>
            <a:r>
              <a:rPr lang="en-US" altLang="zh-CN" dirty="0" err="1"/>
              <a:t>node.channels.hdfschannel.keep</a:t>
            </a:r>
            <a:r>
              <a:rPr lang="en-US" altLang="zh-CN" dirty="0"/>
              <a:t>-alive = 30</a:t>
            </a:r>
          </a:p>
          <a:p>
            <a:r>
              <a:rPr lang="en-US" altLang="zh-CN" dirty="0" err="1"/>
              <a:t>node.channels.hdfschannel.capacity</a:t>
            </a:r>
            <a:r>
              <a:rPr lang="en-US" altLang="zh-CN" dirty="0"/>
              <a:t> = 500000</a:t>
            </a:r>
          </a:p>
          <a:p>
            <a:r>
              <a:rPr lang="en-US" altLang="zh-CN" dirty="0" err="1"/>
              <a:t>node.channels.hdfschannel.transactionCapacity</a:t>
            </a:r>
            <a:r>
              <a:rPr lang="en-US" altLang="zh-CN" dirty="0"/>
              <a:t> = 5000</a:t>
            </a:r>
          </a:p>
          <a:p>
            <a:r>
              <a:rPr lang="en-US" altLang="zh-CN" dirty="0" err="1"/>
              <a:t>node.channels.hdfschannel.byteCapacity</a:t>
            </a:r>
            <a:r>
              <a:rPr lang="en-US" altLang="zh-CN" dirty="0"/>
              <a:t> = 50000000</a:t>
            </a:r>
          </a:p>
          <a:p>
            <a:endParaRPr lang="en-US" altLang="zh-CN" dirty="0"/>
          </a:p>
          <a:p>
            <a:r>
              <a:rPr lang="en-US" altLang="zh-CN" dirty="0" err="1"/>
              <a:t>node.channels.hbasechannel.type</a:t>
            </a:r>
            <a:r>
              <a:rPr lang="en-US" altLang="zh-CN" dirty="0"/>
              <a:t> = memory</a:t>
            </a:r>
          </a:p>
          <a:p>
            <a:r>
              <a:rPr lang="en-US" altLang="zh-CN" dirty="0" err="1"/>
              <a:t>node.channels.hbasechannel.keep</a:t>
            </a:r>
            <a:r>
              <a:rPr lang="en-US" altLang="zh-CN" dirty="0"/>
              <a:t>-alive = 30</a:t>
            </a:r>
          </a:p>
          <a:p>
            <a:r>
              <a:rPr lang="en-US" altLang="zh-CN" dirty="0" err="1"/>
              <a:t>node.channels.hbasechannel.capacity</a:t>
            </a:r>
            <a:r>
              <a:rPr lang="en-US" altLang="zh-CN" dirty="0"/>
              <a:t> = 500000</a:t>
            </a:r>
          </a:p>
          <a:p>
            <a:r>
              <a:rPr lang="en-US" altLang="zh-CN" dirty="0" err="1"/>
              <a:t>node.channels.hbasechannel.transactionCapacity</a:t>
            </a:r>
            <a:r>
              <a:rPr lang="en-US" altLang="zh-CN" dirty="0"/>
              <a:t> = 5000</a:t>
            </a:r>
          </a:p>
          <a:p>
            <a:r>
              <a:rPr lang="en-US" altLang="zh-CN" dirty="0" err="1"/>
              <a:t>node.channels.hbasechannel.byteCapacity</a:t>
            </a:r>
            <a:r>
              <a:rPr lang="en-US" altLang="zh-CN" dirty="0"/>
              <a:t> = 50000000</a:t>
            </a:r>
            <a:endParaRPr lang="zh-CN" altLang="en-US" dirty="0"/>
          </a:p>
        </p:txBody>
      </p:sp>
      <p:sp>
        <p:nvSpPr>
          <p:cNvPr id="3" name="标题 2"/>
          <p:cNvSpPr>
            <a:spLocks noGrp="1"/>
          </p:cNvSpPr>
          <p:nvPr>
            <p:ph type="title"/>
          </p:nvPr>
        </p:nvSpPr>
        <p:spPr/>
        <p:txBody>
          <a:bodyPr/>
          <a:lstStyle/>
          <a:p>
            <a:r>
              <a:rPr lang="zh-CN" altLang="en-US" dirty="0" smtClean="0"/>
              <a:t>配置文件示例</a:t>
            </a:r>
            <a:r>
              <a:rPr lang="en-US" altLang="zh-CN" dirty="0" smtClean="0"/>
              <a:t>——channel</a:t>
            </a:r>
            <a:endParaRPr lang="zh-CN" altLang="en-US" dirty="0"/>
          </a:p>
        </p:txBody>
      </p:sp>
    </p:spTree>
    <p:extLst>
      <p:ext uri="{BB962C8B-B14F-4D97-AF65-F5344CB8AC3E}">
        <p14:creationId xmlns:p14="http://schemas.microsoft.com/office/powerpoint/2010/main" val="606333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0000" lnSpcReduction="20000"/>
          </a:bodyPr>
          <a:lstStyle/>
          <a:p>
            <a:r>
              <a:rPr lang="en-US" altLang="zh-CN" dirty="0" err="1"/>
              <a:t>node.sinks</a:t>
            </a:r>
            <a:r>
              <a:rPr lang="en-US" altLang="zh-CN" dirty="0"/>
              <a:t> = hdfssink1 hdfssink2 hbasesink1 </a:t>
            </a:r>
            <a:r>
              <a:rPr lang="en-US" altLang="zh-CN" dirty="0" smtClean="0"/>
              <a:t>hbasesink2</a:t>
            </a:r>
          </a:p>
          <a:p>
            <a:pPr marL="109728" indent="0">
              <a:buNone/>
            </a:pPr>
            <a:endParaRPr lang="en-US" altLang="zh-CN" dirty="0"/>
          </a:p>
          <a:p>
            <a:r>
              <a:rPr lang="en-US" altLang="zh-CN" dirty="0" smtClean="0"/>
              <a:t>node.sinks.hdfssink1.type=</a:t>
            </a:r>
            <a:r>
              <a:rPr lang="en-US" altLang="zh-CN" dirty="0" err="1" smtClean="0"/>
              <a:t>avro</a:t>
            </a:r>
            <a:endParaRPr lang="en-US" altLang="zh-CN" dirty="0"/>
          </a:p>
          <a:p>
            <a:r>
              <a:rPr lang="en-US" altLang="zh-CN" dirty="0"/>
              <a:t>node.sinks.hdfssink1.hostname = 18.8.5.130</a:t>
            </a:r>
          </a:p>
          <a:p>
            <a:r>
              <a:rPr lang="en-US" altLang="zh-CN" dirty="0"/>
              <a:t>node.sinks.hdfssink1.port = 4141</a:t>
            </a:r>
          </a:p>
          <a:p>
            <a:r>
              <a:rPr lang="en-US" altLang="zh-CN" dirty="0"/>
              <a:t>node.sinks.hdfssink1.batch-size = 1000</a:t>
            </a:r>
          </a:p>
          <a:p>
            <a:endParaRPr lang="en-US" altLang="zh-CN" dirty="0"/>
          </a:p>
          <a:p>
            <a:r>
              <a:rPr lang="en-US" altLang="zh-CN" dirty="0"/>
              <a:t>node.sinks.hdfssink2.type=</a:t>
            </a:r>
            <a:r>
              <a:rPr lang="en-US" altLang="zh-CN" dirty="0" err="1"/>
              <a:t>avro</a:t>
            </a:r>
            <a:endParaRPr lang="en-US" altLang="zh-CN" dirty="0"/>
          </a:p>
          <a:p>
            <a:r>
              <a:rPr lang="en-US" altLang="zh-CN" dirty="0"/>
              <a:t>node.sinks.hdfssink2.hostname = </a:t>
            </a:r>
            <a:r>
              <a:rPr lang="en-US" altLang="zh-CN" dirty="0" smtClean="0"/>
              <a:t>18.8.5.132</a:t>
            </a:r>
            <a:endParaRPr lang="en-US" altLang="zh-CN" dirty="0"/>
          </a:p>
          <a:p>
            <a:r>
              <a:rPr lang="en-US" altLang="zh-CN" dirty="0"/>
              <a:t>node.sinks.hdfssink2.port = 4141</a:t>
            </a:r>
          </a:p>
          <a:p>
            <a:r>
              <a:rPr lang="en-US" altLang="zh-CN" dirty="0"/>
              <a:t>node.sinks.hdfssink2.batch-size = 1000</a:t>
            </a:r>
          </a:p>
          <a:p>
            <a:endParaRPr lang="en-US" altLang="zh-CN" dirty="0"/>
          </a:p>
          <a:p>
            <a:r>
              <a:rPr lang="en-US" altLang="zh-CN" dirty="0"/>
              <a:t>node.sinks.hbasesink1.type=</a:t>
            </a:r>
            <a:r>
              <a:rPr lang="en-US" altLang="zh-CN" dirty="0" err="1"/>
              <a:t>avro</a:t>
            </a:r>
            <a:endParaRPr lang="en-US" altLang="zh-CN" dirty="0"/>
          </a:p>
          <a:p>
            <a:r>
              <a:rPr lang="en-US" altLang="zh-CN" dirty="0"/>
              <a:t>node.sinks.hbasesink1.hostname = 18.8.5.130</a:t>
            </a:r>
          </a:p>
          <a:p>
            <a:r>
              <a:rPr lang="en-US" altLang="zh-CN" dirty="0"/>
              <a:t>node.sinks.hbasesink1.port = 4142</a:t>
            </a:r>
          </a:p>
          <a:p>
            <a:r>
              <a:rPr lang="en-US" altLang="zh-CN" dirty="0"/>
              <a:t>node.sinks.hbasesink1.batch-size = 1000</a:t>
            </a:r>
          </a:p>
          <a:p>
            <a:endParaRPr lang="en-US" altLang="zh-CN" dirty="0"/>
          </a:p>
          <a:p>
            <a:r>
              <a:rPr lang="en-US" altLang="zh-CN" dirty="0"/>
              <a:t>node.sinks.hbasesink2.type=</a:t>
            </a:r>
            <a:r>
              <a:rPr lang="en-US" altLang="zh-CN" dirty="0" err="1"/>
              <a:t>avro</a:t>
            </a:r>
            <a:endParaRPr lang="en-US" altLang="zh-CN" dirty="0"/>
          </a:p>
          <a:p>
            <a:r>
              <a:rPr lang="en-US" altLang="zh-CN" dirty="0"/>
              <a:t>node.sinks.hbasesink2.hostname = </a:t>
            </a:r>
            <a:r>
              <a:rPr lang="en-US" altLang="zh-CN" dirty="0" smtClean="0"/>
              <a:t>18.8.5.132</a:t>
            </a:r>
          </a:p>
          <a:p>
            <a:r>
              <a:rPr lang="en-US" altLang="zh-CN" dirty="0" smtClean="0"/>
              <a:t>node.sinks.hbasesink2.port </a:t>
            </a:r>
            <a:r>
              <a:rPr lang="en-US" altLang="zh-CN" dirty="0"/>
              <a:t>= 4142</a:t>
            </a:r>
          </a:p>
          <a:p>
            <a:r>
              <a:rPr lang="en-US" altLang="zh-CN" dirty="0"/>
              <a:t>node.sinks.hbasesink2.batch-size = </a:t>
            </a:r>
            <a:r>
              <a:rPr lang="en-US" altLang="zh-CN" dirty="0" smtClean="0"/>
              <a:t>1000</a:t>
            </a:r>
          </a:p>
          <a:p>
            <a:endParaRPr lang="en-US" altLang="zh-CN" dirty="0"/>
          </a:p>
          <a:p>
            <a:r>
              <a:rPr lang="en-US" altLang="zh-CN" dirty="0"/>
              <a:t>node.sources.hdfssrc1.channels = </a:t>
            </a:r>
            <a:r>
              <a:rPr lang="en-US" altLang="zh-CN" dirty="0" err="1" smtClean="0"/>
              <a:t>hdfschannel</a:t>
            </a:r>
            <a:endParaRPr lang="en-US" altLang="zh-CN" dirty="0" smtClean="0"/>
          </a:p>
          <a:p>
            <a:r>
              <a:rPr lang="en-US" altLang="zh-CN" dirty="0"/>
              <a:t>node.sinks.hdfssink1.channel = </a:t>
            </a:r>
            <a:r>
              <a:rPr lang="en-US" altLang="zh-CN" dirty="0" err="1"/>
              <a:t>hdfschannel</a:t>
            </a:r>
            <a:endParaRPr lang="en-US" altLang="zh-CN" dirty="0" smtClean="0"/>
          </a:p>
          <a:p>
            <a:pPr marL="109728" indent="0">
              <a:buNone/>
            </a:pPr>
            <a:endParaRPr lang="en-US" altLang="zh-CN" dirty="0"/>
          </a:p>
        </p:txBody>
      </p:sp>
      <p:sp>
        <p:nvSpPr>
          <p:cNvPr id="3" name="标题 2"/>
          <p:cNvSpPr>
            <a:spLocks noGrp="1"/>
          </p:cNvSpPr>
          <p:nvPr>
            <p:ph type="title"/>
          </p:nvPr>
        </p:nvSpPr>
        <p:spPr/>
        <p:txBody>
          <a:bodyPr/>
          <a:lstStyle/>
          <a:p>
            <a:r>
              <a:rPr lang="zh-CN" altLang="en-US" dirty="0" smtClean="0"/>
              <a:t>配置文件示例</a:t>
            </a:r>
            <a:r>
              <a:rPr lang="en-US" altLang="zh-CN" dirty="0" smtClean="0"/>
              <a:t>——sink(1)</a:t>
            </a:r>
            <a:endParaRPr lang="zh-CN" altLang="en-US" dirty="0"/>
          </a:p>
        </p:txBody>
      </p:sp>
    </p:spTree>
    <p:extLst>
      <p:ext uri="{BB962C8B-B14F-4D97-AF65-F5344CB8AC3E}">
        <p14:creationId xmlns:p14="http://schemas.microsoft.com/office/powerpoint/2010/main" val="3644760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altLang="zh-CN" dirty="0" err="1" smtClean="0"/>
              <a:t>node.sinkgroups</a:t>
            </a:r>
            <a:r>
              <a:rPr lang="en-US" altLang="zh-CN" dirty="0" smtClean="0"/>
              <a:t> </a:t>
            </a:r>
            <a:r>
              <a:rPr lang="en-US" altLang="zh-CN" dirty="0"/>
              <a:t>= </a:t>
            </a:r>
            <a:r>
              <a:rPr lang="en-US" altLang="zh-CN" dirty="0" err="1"/>
              <a:t>hdfssinkgroup</a:t>
            </a:r>
            <a:r>
              <a:rPr lang="en-US" altLang="zh-CN" dirty="0"/>
              <a:t> </a:t>
            </a:r>
            <a:r>
              <a:rPr lang="en-US" altLang="zh-CN" dirty="0" err="1" smtClean="0"/>
              <a:t>hbasesinkgroup</a:t>
            </a:r>
            <a:endParaRPr lang="en-US" altLang="zh-CN" dirty="0" smtClean="0"/>
          </a:p>
          <a:p>
            <a:endParaRPr lang="en-US" altLang="zh-CN" dirty="0"/>
          </a:p>
          <a:p>
            <a:r>
              <a:rPr lang="en-US" altLang="zh-CN" dirty="0" err="1"/>
              <a:t>node.sinkgroups.hdfssinkgroup.sinks</a:t>
            </a:r>
            <a:r>
              <a:rPr lang="en-US" altLang="zh-CN" dirty="0"/>
              <a:t> = hdfssink1 hdfssink2</a:t>
            </a:r>
          </a:p>
          <a:p>
            <a:r>
              <a:rPr lang="en-US" altLang="zh-CN" dirty="0" err="1"/>
              <a:t>node.sinkgroups.hdfssinkgroup.processor.type</a:t>
            </a:r>
            <a:r>
              <a:rPr lang="en-US" altLang="zh-CN" dirty="0"/>
              <a:t> = </a:t>
            </a:r>
            <a:r>
              <a:rPr lang="en-US" altLang="zh-CN" dirty="0" err="1"/>
              <a:t>load_balance</a:t>
            </a:r>
            <a:endParaRPr lang="en-US" altLang="zh-CN" dirty="0"/>
          </a:p>
          <a:p>
            <a:r>
              <a:rPr lang="en-US" altLang="zh-CN" dirty="0" err="1"/>
              <a:t>node.sinkgroups.hdfssinkgroup.processor.selector</a:t>
            </a:r>
            <a:r>
              <a:rPr lang="en-US" altLang="zh-CN" dirty="0"/>
              <a:t> = </a:t>
            </a:r>
            <a:r>
              <a:rPr lang="en-US" altLang="zh-CN" dirty="0" err="1"/>
              <a:t>round_robin</a:t>
            </a:r>
            <a:endParaRPr lang="en-US" altLang="zh-CN" dirty="0"/>
          </a:p>
          <a:p>
            <a:r>
              <a:rPr lang="en-US" altLang="zh-CN" dirty="0" err="1"/>
              <a:t>node.sinkgroups.hdfssinkgroup.processor.backoff</a:t>
            </a:r>
            <a:r>
              <a:rPr lang="en-US" altLang="zh-CN" dirty="0"/>
              <a:t> = </a:t>
            </a:r>
            <a:r>
              <a:rPr lang="en-US" altLang="zh-CN" dirty="0" smtClean="0"/>
              <a:t>true</a:t>
            </a:r>
          </a:p>
          <a:p>
            <a:endParaRPr lang="en-US" altLang="zh-CN" dirty="0"/>
          </a:p>
          <a:p>
            <a:r>
              <a:rPr lang="en-US" altLang="zh-CN" dirty="0" err="1"/>
              <a:t>node.sinkgroups.hbasesinkgroup.sinks</a:t>
            </a:r>
            <a:r>
              <a:rPr lang="en-US" altLang="zh-CN" dirty="0"/>
              <a:t> = hbasesink1 hbasesink2</a:t>
            </a:r>
          </a:p>
          <a:p>
            <a:r>
              <a:rPr lang="en-US" altLang="zh-CN" dirty="0" err="1"/>
              <a:t>node.sinkgroups.hbasesinkgroup.processor.type</a:t>
            </a:r>
            <a:r>
              <a:rPr lang="en-US" altLang="zh-CN" dirty="0"/>
              <a:t> = </a:t>
            </a:r>
            <a:r>
              <a:rPr lang="en-US" altLang="zh-CN" dirty="0" err="1"/>
              <a:t>load_balance</a:t>
            </a:r>
            <a:endParaRPr lang="en-US" altLang="zh-CN" dirty="0"/>
          </a:p>
          <a:p>
            <a:r>
              <a:rPr lang="en-US" altLang="zh-CN" dirty="0" err="1"/>
              <a:t>node.sinkgroups.hbasesinkgroup.processor.selector</a:t>
            </a:r>
            <a:r>
              <a:rPr lang="en-US" altLang="zh-CN" dirty="0"/>
              <a:t> = </a:t>
            </a:r>
            <a:r>
              <a:rPr lang="en-US" altLang="zh-CN" dirty="0" err="1"/>
              <a:t>round_robin</a:t>
            </a:r>
            <a:endParaRPr lang="en-US" altLang="zh-CN" dirty="0"/>
          </a:p>
          <a:p>
            <a:r>
              <a:rPr lang="en-US" altLang="zh-CN" dirty="0" err="1"/>
              <a:t>node.sinkgroups.hbasesinkgroup.processor.backoff</a:t>
            </a:r>
            <a:r>
              <a:rPr lang="en-US" altLang="zh-CN" dirty="0"/>
              <a:t> = true</a:t>
            </a:r>
            <a:endParaRPr lang="zh-CN" altLang="en-US" dirty="0"/>
          </a:p>
        </p:txBody>
      </p:sp>
      <p:sp>
        <p:nvSpPr>
          <p:cNvPr id="3" name="标题 2"/>
          <p:cNvSpPr>
            <a:spLocks noGrp="1"/>
          </p:cNvSpPr>
          <p:nvPr>
            <p:ph type="title"/>
          </p:nvPr>
        </p:nvSpPr>
        <p:spPr/>
        <p:txBody>
          <a:bodyPr/>
          <a:lstStyle/>
          <a:p>
            <a:r>
              <a:rPr lang="zh-CN" altLang="en-US" dirty="0" smtClean="0"/>
              <a:t>配置文件示例</a:t>
            </a:r>
            <a:r>
              <a:rPr lang="en-US" altLang="zh-CN" dirty="0" smtClean="0"/>
              <a:t>——sink(2)</a:t>
            </a:r>
            <a:endParaRPr lang="zh-CN" altLang="en-US" dirty="0"/>
          </a:p>
        </p:txBody>
      </p:sp>
    </p:spTree>
    <p:extLst>
      <p:ext uri="{BB962C8B-B14F-4D97-AF65-F5344CB8AC3E}">
        <p14:creationId xmlns:p14="http://schemas.microsoft.com/office/powerpoint/2010/main" val="360145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dirty="0" smtClean="0"/>
              <a:t>接收日志；</a:t>
            </a:r>
            <a:endParaRPr lang="en-US" altLang="zh-CN" dirty="0" smtClean="0"/>
          </a:p>
          <a:p>
            <a:pPr lvl="0"/>
            <a:r>
              <a:rPr lang="zh-CN" altLang="en-US" dirty="0" smtClean="0"/>
              <a:t>写入日志到</a:t>
            </a:r>
            <a:r>
              <a:rPr lang="en-US" altLang="zh-CN" dirty="0" err="1" smtClean="0"/>
              <a:t>hdfs</a:t>
            </a:r>
            <a:r>
              <a:rPr lang="zh-CN" altLang="en-US" dirty="0" smtClean="0"/>
              <a:t>；</a:t>
            </a:r>
            <a:endParaRPr lang="en-US" altLang="zh-CN" dirty="0" smtClean="0"/>
          </a:p>
          <a:p>
            <a:pPr lvl="0"/>
            <a:r>
              <a:rPr lang="zh-CN" altLang="en-US" dirty="0" smtClean="0"/>
              <a:t>写入日志到</a:t>
            </a:r>
            <a:r>
              <a:rPr lang="en-US" altLang="zh-CN" dirty="0" err="1" smtClean="0"/>
              <a:t>hbase</a:t>
            </a:r>
            <a:r>
              <a:rPr lang="zh-CN" altLang="en-US" dirty="0"/>
              <a:t>；</a:t>
            </a:r>
            <a:endParaRPr lang="zh-CN" altLang="zh-CN" dirty="0"/>
          </a:p>
        </p:txBody>
      </p:sp>
      <p:sp>
        <p:nvSpPr>
          <p:cNvPr id="3" name="标题 2"/>
          <p:cNvSpPr>
            <a:spLocks noGrp="1"/>
          </p:cNvSpPr>
          <p:nvPr>
            <p:ph type="title"/>
          </p:nvPr>
        </p:nvSpPr>
        <p:spPr/>
        <p:txBody>
          <a:bodyPr>
            <a:normAutofit/>
          </a:bodyPr>
          <a:lstStyle/>
          <a:p>
            <a:r>
              <a:rPr lang="en-US" altLang="zh-CN" dirty="0" smtClean="0"/>
              <a:t>Collector</a:t>
            </a:r>
            <a:endParaRPr lang="zh-CN" altLang="en-US" dirty="0"/>
          </a:p>
        </p:txBody>
      </p:sp>
    </p:spTree>
    <p:extLst>
      <p:ext uri="{BB962C8B-B14F-4D97-AF65-F5344CB8AC3E}">
        <p14:creationId xmlns:p14="http://schemas.microsoft.com/office/powerpoint/2010/main" val="2635467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Collector</a:t>
            </a:r>
            <a:r>
              <a:rPr lang="zh-CN" altLang="en-US" dirty="0" smtClean="0"/>
              <a:t>处理流程图</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37" y="1412776"/>
            <a:ext cx="7848872" cy="4561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7404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en-US" altLang="zh-CN" dirty="0" err="1"/>
              <a:t>collector.sources</a:t>
            </a:r>
            <a:r>
              <a:rPr lang="en-US" altLang="zh-CN" dirty="0"/>
              <a:t> = </a:t>
            </a:r>
            <a:r>
              <a:rPr lang="en-US" altLang="zh-CN" dirty="0" err="1"/>
              <a:t>hdfssrc</a:t>
            </a:r>
            <a:r>
              <a:rPr lang="en-US" altLang="zh-CN" dirty="0"/>
              <a:t> </a:t>
            </a:r>
            <a:r>
              <a:rPr lang="en-US" altLang="zh-CN" dirty="0" err="1" smtClean="0"/>
              <a:t>hbasesrc</a:t>
            </a:r>
            <a:endParaRPr lang="en-US" altLang="zh-CN" dirty="0" smtClean="0"/>
          </a:p>
          <a:p>
            <a:endParaRPr lang="en-US" altLang="zh-CN" dirty="0" smtClean="0"/>
          </a:p>
          <a:p>
            <a:r>
              <a:rPr lang="en-US" altLang="zh-CN" dirty="0" err="1"/>
              <a:t>collector.sources.hdfssrc.type</a:t>
            </a:r>
            <a:r>
              <a:rPr lang="en-US" altLang="zh-CN" dirty="0"/>
              <a:t> = </a:t>
            </a:r>
            <a:r>
              <a:rPr lang="en-US" altLang="zh-CN" dirty="0" err="1"/>
              <a:t>avro</a:t>
            </a:r>
            <a:endParaRPr lang="en-US" altLang="zh-CN" dirty="0"/>
          </a:p>
          <a:p>
            <a:r>
              <a:rPr lang="en-US" altLang="zh-CN" dirty="0" err="1"/>
              <a:t>collector.sources.hdfssrc.bind</a:t>
            </a:r>
            <a:r>
              <a:rPr lang="en-US" altLang="zh-CN" dirty="0"/>
              <a:t> = 0.0.0.0</a:t>
            </a:r>
          </a:p>
          <a:p>
            <a:r>
              <a:rPr lang="en-US" altLang="zh-CN" dirty="0" err="1"/>
              <a:t>collector.sources.hdfssrc.port</a:t>
            </a:r>
            <a:r>
              <a:rPr lang="en-US" altLang="zh-CN" dirty="0"/>
              <a:t> = </a:t>
            </a:r>
            <a:r>
              <a:rPr lang="en-US" altLang="zh-CN" dirty="0" smtClean="0"/>
              <a:t>4141</a:t>
            </a:r>
          </a:p>
          <a:p>
            <a:endParaRPr lang="en-US" altLang="zh-CN" dirty="0"/>
          </a:p>
          <a:p>
            <a:r>
              <a:rPr lang="en-US" altLang="zh-CN" dirty="0" err="1"/>
              <a:t>collector.sources.hbasesrc.type</a:t>
            </a:r>
            <a:r>
              <a:rPr lang="en-US" altLang="zh-CN" dirty="0"/>
              <a:t> = </a:t>
            </a:r>
            <a:r>
              <a:rPr lang="en-US" altLang="zh-CN" dirty="0" err="1"/>
              <a:t>avro</a:t>
            </a:r>
            <a:endParaRPr lang="en-US" altLang="zh-CN" dirty="0"/>
          </a:p>
          <a:p>
            <a:r>
              <a:rPr lang="en-US" altLang="zh-CN" dirty="0" err="1"/>
              <a:t>collector.sources.hbasesrc.bind</a:t>
            </a:r>
            <a:r>
              <a:rPr lang="en-US" altLang="zh-CN" dirty="0"/>
              <a:t> = 0.0.0.0</a:t>
            </a:r>
          </a:p>
          <a:p>
            <a:r>
              <a:rPr lang="en-US" altLang="zh-CN" dirty="0" err="1"/>
              <a:t>collector.sources.hbasesrc.port</a:t>
            </a:r>
            <a:r>
              <a:rPr lang="en-US" altLang="zh-CN" dirty="0"/>
              <a:t> = </a:t>
            </a:r>
            <a:r>
              <a:rPr lang="en-US" altLang="zh-CN" dirty="0" smtClean="0"/>
              <a:t>4142</a:t>
            </a:r>
          </a:p>
          <a:p>
            <a:endParaRPr lang="en-US" altLang="zh-CN" dirty="0"/>
          </a:p>
          <a:p>
            <a:r>
              <a:rPr lang="en-US" altLang="zh-CN" dirty="0" err="1"/>
              <a:t>collector.sources.hdfssrc.channels</a:t>
            </a:r>
            <a:r>
              <a:rPr lang="en-US" altLang="zh-CN" dirty="0"/>
              <a:t> = </a:t>
            </a:r>
            <a:r>
              <a:rPr lang="en-US" altLang="zh-CN" dirty="0" err="1" smtClean="0"/>
              <a:t>hdfschannel</a:t>
            </a:r>
            <a:endParaRPr lang="en-US" altLang="zh-CN" dirty="0"/>
          </a:p>
          <a:p>
            <a:r>
              <a:rPr lang="en-US" altLang="zh-CN" dirty="0" err="1"/>
              <a:t>collector.sources.hbasesrc.channels</a:t>
            </a:r>
            <a:r>
              <a:rPr lang="en-US" altLang="zh-CN" dirty="0"/>
              <a:t> = </a:t>
            </a:r>
            <a:r>
              <a:rPr lang="en-US" altLang="zh-CN" dirty="0" err="1"/>
              <a:t>hbasechannel</a:t>
            </a:r>
            <a:endParaRPr lang="zh-CN" altLang="en-US" dirty="0"/>
          </a:p>
        </p:txBody>
      </p:sp>
      <p:sp>
        <p:nvSpPr>
          <p:cNvPr id="3" name="标题 2"/>
          <p:cNvSpPr>
            <a:spLocks noGrp="1"/>
          </p:cNvSpPr>
          <p:nvPr>
            <p:ph type="title"/>
          </p:nvPr>
        </p:nvSpPr>
        <p:spPr/>
        <p:txBody>
          <a:bodyPr/>
          <a:lstStyle/>
          <a:p>
            <a:r>
              <a:rPr lang="zh-CN" altLang="en-US" dirty="0" smtClean="0"/>
              <a:t>配置文件示例</a:t>
            </a:r>
            <a:r>
              <a:rPr lang="en-US" altLang="zh-CN" dirty="0" smtClean="0"/>
              <a:t>——source</a:t>
            </a:r>
            <a:endParaRPr lang="zh-CN" altLang="en-US" dirty="0"/>
          </a:p>
        </p:txBody>
      </p:sp>
    </p:spTree>
    <p:extLst>
      <p:ext uri="{BB962C8B-B14F-4D97-AF65-F5344CB8AC3E}">
        <p14:creationId xmlns:p14="http://schemas.microsoft.com/office/powerpoint/2010/main" val="193142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altLang="zh-CN" dirty="0" err="1"/>
              <a:t>collector.channels</a:t>
            </a:r>
            <a:r>
              <a:rPr lang="en-US" altLang="zh-CN" dirty="0"/>
              <a:t> = </a:t>
            </a:r>
            <a:r>
              <a:rPr lang="en-US" altLang="zh-CN" dirty="0" err="1"/>
              <a:t>hdfschannel</a:t>
            </a:r>
            <a:r>
              <a:rPr lang="en-US" altLang="zh-CN" dirty="0"/>
              <a:t> </a:t>
            </a:r>
            <a:r>
              <a:rPr lang="en-US" altLang="zh-CN" dirty="0" err="1" smtClean="0"/>
              <a:t>hbasechannel</a:t>
            </a:r>
            <a:endParaRPr lang="en-US" altLang="zh-CN" dirty="0" smtClean="0"/>
          </a:p>
          <a:p>
            <a:endParaRPr lang="en-US" altLang="zh-CN" dirty="0" smtClean="0"/>
          </a:p>
          <a:p>
            <a:r>
              <a:rPr lang="en-US" altLang="zh-CN" dirty="0" err="1"/>
              <a:t>collector.channels.hdfschannel.type</a:t>
            </a:r>
            <a:r>
              <a:rPr lang="en-US" altLang="zh-CN" dirty="0"/>
              <a:t> = memory</a:t>
            </a:r>
          </a:p>
          <a:p>
            <a:r>
              <a:rPr lang="en-US" altLang="zh-CN" dirty="0" err="1"/>
              <a:t>collector.channels.hdfschannel.keep</a:t>
            </a:r>
            <a:r>
              <a:rPr lang="en-US" altLang="zh-CN" dirty="0"/>
              <a:t>-alive = 30</a:t>
            </a:r>
          </a:p>
          <a:p>
            <a:r>
              <a:rPr lang="en-US" altLang="zh-CN" dirty="0" err="1"/>
              <a:t>collector.channels.hdfschannel.capacity</a:t>
            </a:r>
            <a:r>
              <a:rPr lang="en-US" altLang="zh-CN" dirty="0"/>
              <a:t> = 500000</a:t>
            </a:r>
          </a:p>
          <a:p>
            <a:r>
              <a:rPr lang="en-US" altLang="zh-CN" dirty="0" err="1"/>
              <a:t>collector.channels.hdfschannel.transactionCapacity</a:t>
            </a:r>
            <a:r>
              <a:rPr lang="en-US" altLang="zh-CN" dirty="0"/>
              <a:t> = 5000</a:t>
            </a:r>
          </a:p>
          <a:p>
            <a:r>
              <a:rPr lang="en-US" altLang="zh-CN" dirty="0" err="1"/>
              <a:t>collector.channels.hdfschannel.byteCapacity</a:t>
            </a:r>
            <a:r>
              <a:rPr lang="en-US" altLang="zh-CN" dirty="0"/>
              <a:t> = 50000000</a:t>
            </a:r>
          </a:p>
          <a:p>
            <a:endParaRPr lang="en-US" altLang="zh-CN" dirty="0"/>
          </a:p>
          <a:p>
            <a:r>
              <a:rPr lang="en-US" altLang="zh-CN" dirty="0" err="1"/>
              <a:t>collector.channels.hbasechannel.type</a:t>
            </a:r>
            <a:r>
              <a:rPr lang="en-US" altLang="zh-CN" dirty="0"/>
              <a:t> = memory</a:t>
            </a:r>
          </a:p>
          <a:p>
            <a:r>
              <a:rPr lang="en-US" altLang="zh-CN" dirty="0" err="1"/>
              <a:t>collector.channels.hbasechannel.keep</a:t>
            </a:r>
            <a:r>
              <a:rPr lang="en-US" altLang="zh-CN" dirty="0"/>
              <a:t>-alive = 30</a:t>
            </a:r>
          </a:p>
          <a:p>
            <a:r>
              <a:rPr lang="en-US" altLang="zh-CN" dirty="0" err="1"/>
              <a:t>collector.channels.hbasechannel.capacity</a:t>
            </a:r>
            <a:r>
              <a:rPr lang="en-US" altLang="zh-CN" dirty="0"/>
              <a:t> = 500000</a:t>
            </a:r>
          </a:p>
          <a:p>
            <a:r>
              <a:rPr lang="en-US" altLang="zh-CN" dirty="0" err="1"/>
              <a:t>collector.channels.hbasechannel.transactionCapacity</a:t>
            </a:r>
            <a:r>
              <a:rPr lang="en-US" altLang="zh-CN" dirty="0"/>
              <a:t> = 5000</a:t>
            </a:r>
          </a:p>
          <a:p>
            <a:r>
              <a:rPr lang="en-US" altLang="zh-CN" dirty="0" err="1"/>
              <a:t>collector.channels.hbasechannel.byteCapacity</a:t>
            </a:r>
            <a:r>
              <a:rPr lang="en-US" altLang="zh-CN" dirty="0"/>
              <a:t> = 50000000</a:t>
            </a:r>
            <a:endParaRPr lang="zh-CN" altLang="en-US" dirty="0"/>
          </a:p>
        </p:txBody>
      </p:sp>
      <p:sp>
        <p:nvSpPr>
          <p:cNvPr id="3" name="标题 2"/>
          <p:cNvSpPr>
            <a:spLocks noGrp="1"/>
          </p:cNvSpPr>
          <p:nvPr>
            <p:ph type="title"/>
          </p:nvPr>
        </p:nvSpPr>
        <p:spPr/>
        <p:txBody>
          <a:bodyPr/>
          <a:lstStyle/>
          <a:p>
            <a:r>
              <a:rPr lang="zh-CN" altLang="en-US" dirty="0" smtClean="0"/>
              <a:t>配置文件示例</a:t>
            </a:r>
            <a:r>
              <a:rPr lang="en-US" altLang="zh-CN" dirty="0" smtClean="0"/>
              <a:t>——channel</a:t>
            </a:r>
            <a:endParaRPr lang="zh-CN" altLang="en-US" dirty="0"/>
          </a:p>
        </p:txBody>
      </p:sp>
    </p:spTree>
    <p:extLst>
      <p:ext uri="{BB962C8B-B14F-4D97-AF65-F5344CB8AC3E}">
        <p14:creationId xmlns:p14="http://schemas.microsoft.com/office/powerpoint/2010/main" val="3304473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altLang="zh-CN" dirty="0" err="1"/>
              <a:t>collector.sinks</a:t>
            </a:r>
            <a:r>
              <a:rPr lang="en-US" altLang="zh-CN" dirty="0"/>
              <a:t> = </a:t>
            </a:r>
            <a:r>
              <a:rPr lang="en-US" altLang="zh-CN" dirty="0" err="1"/>
              <a:t>hdfssink</a:t>
            </a:r>
            <a:r>
              <a:rPr lang="en-US" altLang="zh-CN" dirty="0"/>
              <a:t> </a:t>
            </a:r>
            <a:r>
              <a:rPr lang="en-US" altLang="zh-CN" dirty="0" err="1" smtClean="0"/>
              <a:t>hbasesink</a:t>
            </a:r>
            <a:endParaRPr lang="en-US" altLang="zh-CN" dirty="0" smtClean="0"/>
          </a:p>
          <a:p>
            <a:endParaRPr lang="en-US" altLang="zh-CN" dirty="0"/>
          </a:p>
          <a:p>
            <a:r>
              <a:rPr lang="en-US" altLang="zh-CN" dirty="0" err="1" smtClean="0"/>
              <a:t>collector.sinks.hdfssink.type</a:t>
            </a:r>
            <a:r>
              <a:rPr lang="en-US" altLang="zh-CN" dirty="0" smtClean="0"/>
              <a:t> </a:t>
            </a:r>
            <a:r>
              <a:rPr lang="en-US" altLang="zh-CN" dirty="0"/>
              <a:t>= </a:t>
            </a:r>
            <a:r>
              <a:rPr lang="en-US" altLang="zh-CN" dirty="0" err="1"/>
              <a:t>hdfs</a:t>
            </a:r>
            <a:endParaRPr lang="en-US" altLang="zh-CN" dirty="0"/>
          </a:p>
          <a:p>
            <a:r>
              <a:rPr lang="en-US" altLang="zh-CN" dirty="0" err="1"/>
              <a:t>collector.sinks.hdfssink.hdfs.path</a:t>
            </a:r>
            <a:r>
              <a:rPr lang="en-US" altLang="zh-CN" dirty="0"/>
              <a:t> = hdfs://physical.hadoop:8020/flume/test/%Y%m%d/</a:t>
            </a:r>
          </a:p>
          <a:p>
            <a:r>
              <a:rPr lang="en-US" altLang="zh-CN" dirty="0" err="1"/>
              <a:t>collector.sinks.hdfssink.hdfs.fileType</a:t>
            </a:r>
            <a:r>
              <a:rPr lang="en-US" altLang="zh-CN" dirty="0"/>
              <a:t> = DataStream</a:t>
            </a:r>
          </a:p>
          <a:p>
            <a:r>
              <a:rPr lang="en-US" altLang="zh-CN" dirty="0" err="1"/>
              <a:t>collector.sinks.hdfssink.hdfs.filePrefix</a:t>
            </a:r>
            <a:r>
              <a:rPr lang="en-US" altLang="zh-CN" dirty="0"/>
              <a:t> = </a:t>
            </a:r>
            <a:r>
              <a:rPr lang="en-US" altLang="zh-CN" dirty="0" err="1"/>
              <a:t>iuni</a:t>
            </a:r>
            <a:r>
              <a:rPr lang="en-US" altLang="zh-CN" dirty="0"/>
              <a:t>-</a:t>
            </a:r>
          </a:p>
          <a:p>
            <a:r>
              <a:rPr lang="en-US" altLang="zh-CN" dirty="0" err="1"/>
              <a:t>collector.sinks.hdfssink.hdfs.fileSuffix</a:t>
            </a:r>
            <a:r>
              <a:rPr lang="en-US" altLang="zh-CN" dirty="0"/>
              <a:t> = .log</a:t>
            </a:r>
          </a:p>
          <a:p>
            <a:r>
              <a:rPr lang="en-US" altLang="zh-CN" dirty="0" err="1"/>
              <a:t>collector.sinks.hdfssink.hdfs.round</a:t>
            </a:r>
            <a:r>
              <a:rPr lang="en-US" altLang="zh-CN" dirty="0"/>
              <a:t> = true</a:t>
            </a:r>
          </a:p>
          <a:p>
            <a:r>
              <a:rPr lang="en-US" altLang="zh-CN" dirty="0" err="1"/>
              <a:t>collector.sinks.hdfssink.hdfs.roundValue</a:t>
            </a:r>
            <a:r>
              <a:rPr lang="en-US" altLang="zh-CN" dirty="0"/>
              <a:t> = 24</a:t>
            </a:r>
          </a:p>
          <a:p>
            <a:r>
              <a:rPr lang="en-US" altLang="zh-CN" dirty="0" err="1"/>
              <a:t>collector.sinks.hdfssink.hdfs.roundUnit</a:t>
            </a:r>
            <a:r>
              <a:rPr lang="en-US" altLang="zh-CN" dirty="0"/>
              <a:t> = hour</a:t>
            </a:r>
          </a:p>
          <a:p>
            <a:r>
              <a:rPr lang="en-US" altLang="zh-CN" dirty="0" err="1"/>
              <a:t>collector.sinks.hdfssink.hdfs.batchSize</a:t>
            </a:r>
            <a:r>
              <a:rPr lang="en-US" altLang="zh-CN" dirty="0"/>
              <a:t> = 100</a:t>
            </a:r>
          </a:p>
          <a:p>
            <a:r>
              <a:rPr lang="en-US" altLang="zh-CN" dirty="0" err="1"/>
              <a:t>collector.sinks.hdfssink.hdfs.useLocalTimeStamp</a:t>
            </a:r>
            <a:r>
              <a:rPr lang="en-US" altLang="zh-CN" dirty="0"/>
              <a:t> = true</a:t>
            </a:r>
          </a:p>
          <a:p>
            <a:r>
              <a:rPr lang="en-US" altLang="zh-CN" dirty="0" err="1"/>
              <a:t>collector.sinks.hdfssink.hdfs.rollInterval</a:t>
            </a:r>
            <a:r>
              <a:rPr lang="en-US" altLang="zh-CN" dirty="0"/>
              <a:t> = 0</a:t>
            </a:r>
          </a:p>
          <a:p>
            <a:r>
              <a:rPr lang="en-US" altLang="zh-CN" dirty="0" err="1"/>
              <a:t>collector.sinks.hdfssink.hdfs.rollSize</a:t>
            </a:r>
            <a:r>
              <a:rPr lang="en-US" altLang="zh-CN" dirty="0"/>
              <a:t> = 64000000</a:t>
            </a:r>
          </a:p>
          <a:p>
            <a:r>
              <a:rPr lang="en-US" altLang="zh-CN" dirty="0" err="1"/>
              <a:t>collector.sinks.hdfssink.hdfs.rollCount</a:t>
            </a:r>
            <a:r>
              <a:rPr lang="en-US" altLang="zh-CN" dirty="0"/>
              <a:t> = 0</a:t>
            </a:r>
          </a:p>
          <a:p>
            <a:r>
              <a:rPr lang="en-US" altLang="zh-CN" dirty="0" err="1"/>
              <a:t>collector.sinks.hdfssink.batchSize</a:t>
            </a:r>
            <a:r>
              <a:rPr lang="en-US" altLang="zh-CN" dirty="0"/>
              <a:t> = 10000</a:t>
            </a:r>
          </a:p>
          <a:p>
            <a:r>
              <a:rPr lang="en-US" altLang="zh-CN" dirty="0" err="1"/>
              <a:t>collector.sinks.hdfssink.serializer</a:t>
            </a:r>
            <a:r>
              <a:rPr lang="en-US" altLang="zh-CN" dirty="0"/>
              <a:t> = </a:t>
            </a:r>
            <a:r>
              <a:rPr lang="en-US" altLang="zh-CN" dirty="0" err="1"/>
              <a:t>com.iuni.analyze.flume.IuniLogTextSerializer$Builder</a:t>
            </a:r>
            <a:endParaRPr lang="en-US" altLang="zh-CN" dirty="0" smtClean="0"/>
          </a:p>
        </p:txBody>
      </p:sp>
      <p:sp>
        <p:nvSpPr>
          <p:cNvPr id="3" name="标题 2"/>
          <p:cNvSpPr>
            <a:spLocks noGrp="1"/>
          </p:cNvSpPr>
          <p:nvPr>
            <p:ph type="title"/>
          </p:nvPr>
        </p:nvSpPr>
        <p:spPr/>
        <p:txBody>
          <a:bodyPr/>
          <a:lstStyle/>
          <a:p>
            <a:r>
              <a:rPr lang="zh-CN" altLang="en-US" dirty="0" smtClean="0"/>
              <a:t>配置文件示例</a:t>
            </a:r>
            <a:r>
              <a:rPr lang="en-US" altLang="zh-CN" dirty="0" smtClean="0"/>
              <a:t>——sink(1)</a:t>
            </a:r>
            <a:endParaRPr lang="zh-CN" altLang="en-US" dirty="0"/>
          </a:p>
        </p:txBody>
      </p:sp>
    </p:spTree>
    <p:extLst>
      <p:ext uri="{BB962C8B-B14F-4D97-AF65-F5344CB8AC3E}">
        <p14:creationId xmlns:p14="http://schemas.microsoft.com/office/powerpoint/2010/main" val="3623876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err="1"/>
              <a:t>collector.sinks.hbasesink.type</a:t>
            </a:r>
            <a:r>
              <a:rPr lang="en-US" altLang="zh-CN" dirty="0"/>
              <a:t> = </a:t>
            </a:r>
            <a:r>
              <a:rPr lang="en-US" altLang="zh-CN" dirty="0" err="1"/>
              <a:t>hbase</a:t>
            </a:r>
            <a:endParaRPr lang="en-US" altLang="zh-CN" dirty="0"/>
          </a:p>
          <a:p>
            <a:r>
              <a:rPr lang="en-US" altLang="zh-CN" dirty="0" err="1"/>
              <a:t>collector.sinks.hbasesink.table</a:t>
            </a:r>
            <a:r>
              <a:rPr lang="en-US" altLang="zh-CN" dirty="0"/>
              <a:t> = </a:t>
            </a:r>
            <a:r>
              <a:rPr lang="en-US" altLang="zh-CN" dirty="0" err="1"/>
              <a:t>tc</a:t>
            </a:r>
            <a:endParaRPr lang="en-US" altLang="zh-CN" dirty="0"/>
          </a:p>
          <a:p>
            <a:r>
              <a:rPr lang="en-US" altLang="zh-CN" dirty="0" err="1"/>
              <a:t>collector.sinks.hbasesink.columnFamily</a:t>
            </a:r>
            <a:r>
              <a:rPr lang="en-US" altLang="zh-CN" dirty="0"/>
              <a:t> = </a:t>
            </a:r>
            <a:r>
              <a:rPr lang="en-US" altLang="zh-CN" dirty="0" err="1"/>
              <a:t>fu</a:t>
            </a:r>
            <a:endParaRPr lang="en-US" altLang="zh-CN" dirty="0"/>
          </a:p>
          <a:p>
            <a:r>
              <a:rPr lang="en-US" altLang="zh-CN" dirty="0" err="1"/>
              <a:t>collector.sinks.hbasesink.batchSize</a:t>
            </a:r>
            <a:r>
              <a:rPr lang="en-US" altLang="zh-CN" dirty="0"/>
              <a:t> = 10000</a:t>
            </a:r>
          </a:p>
          <a:p>
            <a:r>
              <a:rPr lang="en-US" altLang="zh-CN" dirty="0" err="1" smtClean="0"/>
              <a:t>collector.sinks.hbasesink.serializer</a:t>
            </a:r>
            <a:r>
              <a:rPr lang="en-US" altLang="zh-CN" dirty="0" smtClean="0"/>
              <a:t> </a:t>
            </a:r>
            <a:r>
              <a:rPr lang="en-US" altLang="zh-CN" dirty="0"/>
              <a:t>= </a:t>
            </a:r>
            <a:r>
              <a:rPr lang="en-US" altLang="zh-CN" dirty="0" err="1"/>
              <a:t>com.iuni.analyze.flume.IuniLogHbaseSerializer</a:t>
            </a:r>
            <a:endParaRPr lang="en-US" altLang="zh-CN" dirty="0"/>
          </a:p>
          <a:p>
            <a:r>
              <a:rPr lang="en-US" altLang="zh-CN" dirty="0" err="1"/>
              <a:t>collector.sinks.hbasesink.serializer.colNames</a:t>
            </a:r>
            <a:r>
              <a:rPr lang="en-US" altLang="zh-CN" dirty="0"/>
              <a:t> = </a:t>
            </a:r>
            <a:r>
              <a:rPr lang="en-US" altLang="zh-CN" dirty="0" smtClean="0"/>
              <a:t>c1,c2,c3,c4,c5,c6,c7,c8,c9,c10,c11,c12,c13,c14,c15,c16,c17</a:t>
            </a:r>
          </a:p>
          <a:p>
            <a:endParaRPr lang="en-US" altLang="zh-CN" dirty="0"/>
          </a:p>
          <a:p>
            <a:r>
              <a:rPr lang="en-US" altLang="zh-CN" dirty="0" err="1"/>
              <a:t>collector.sinks.hdfssink.channel</a:t>
            </a:r>
            <a:r>
              <a:rPr lang="en-US" altLang="zh-CN" dirty="0"/>
              <a:t> = </a:t>
            </a:r>
            <a:r>
              <a:rPr lang="en-US" altLang="zh-CN" dirty="0" err="1" smtClean="0"/>
              <a:t>hdfschannel</a:t>
            </a:r>
            <a:endParaRPr lang="en-US" altLang="zh-CN" dirty="0" smtClean="0"/>
          </a:p>
          <a:p>
            <a:r>
              <a:rPr lang="en-US" altLang="zh-CN" dirty="0" err="1"/>
              <a:t>collector.sinks.hbasesink.channel</a:t>
            </a:r>
            <a:r>
              <a:rPr lang="en-US" altLang="zh-CN" dirty="0"/>
              <a:t> = </a:t>
            </a:r>
            <a:r>
              <a:rPr lang="en-US" altLang="zh-CN" dirty="0" err="1"/>
              <a:t>hbasechannel</a:t>
            </a:r>
            <a:endParaRPr lang="en-US" altLang="zh-CN" dirty="0" smtClean="0"/>
          </a:p>
        </p:txBody>
      </p:sp>
      <p:sp>
        <p:nvSpPr>
          <p:cNvPr id="3" name="标题 2"/>
          <p:cNvSpPr>
            <a:spLocks noGrp="1"/>
          </p:cNvSpPr>
          <p:nvPr>
            <p:ph type="title"/>
          </p:nvPr>
        </p:nvSpPr>
        <p:spPr/>
        <p:txBody>
          <a:bodyPr/>
          <a:lstStyle/>
          <a:p>
            <a:r>
              <a:rPr lang="zh-CN" altLang="en-US" dirty="0" smtClean="0"/>
              <a:t>配置文件示例</a:t>
            </a:r>
            <a:r>
              <a:rPr lang="en-US" altLang="zh-CN" dirty="0" smtClean="0"/>
              <a:t>——sink(2)</a:t>
            </a:r>
            <a:endParaRPr lang="zh-CN" altLang="en-US" dirty="0"/>
          </a:p>
        </p:txBody>
      </p:sp>
    </p:spTree>
    <p:extLst>
      <p:ext uri="{BB962C8B-B14F-4D97-AF65-F5344CB8AC3E}">
        <p14:creationId xmlns:p14="http://schemas.microsoft.com/office/powerpoint/2010/main" val="3525324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dirty="0" smtClean="0"/>
              <a:t>定时检查，间隔</a:t>
            </a:r>
            <a:r>
              <a:rPr lang="en-US" altLang="zh-CN" dirty="0" smtClean="0"/>
              <a:t>10</a:t>
            </a:r>
            <a:r>
              <a:rPr lang="zh-CN" altLang="en-US" dirty="0" smtClean="0"/>
              <a:t>秒；</a:t>
            </a:r>
            <a:endParaRPr lang="en-US" altLang="zh-CN" dirty="0" smtClean="0"/>
          </a:p>
          <a:p>
            <a:pPr lvl="0"/>
            <a:r>
              <a:rPr lang="zh-CN" altLang="en-US" dirty="0" smtClean="0"/>
              <a:t>检查</a:t>
            </a:r>
            <a:r>
              <a:rPr lang="en-US" altLang="zh-CN" dirty="0" smtClean="0"/>
              <a:t>flume-ng</a:t>
            </a:r>
            <a:r>
              <a:rPr lang="zh-CN" altLang="en-US" dirty="0" smtClean="0"/>
              <a:t>进程是否运行，若未运行，则启动；</a:t>
            </a:r>
            <a:endParaRPr lang="en-US" altLang="zh-CN" dirty="0" smtClean="0"/>
          </a:p>
          <a:p>
            <a:pPr lvl="0"/>
            <a:r>
              <a:rPr lang="zh-CN" altLang="en-US" dirty="0" smtClean="0"/>
              <a:t>检查</a:t>
            </a:r>
            <a:r>
              <a:rPr lang="en-US" altLang="zh-CN" dirty="0" smtClean="0"/>
              <a:t>flume-ng</a:t>
            </a:r>
            <a:r>
              <a:rPr lang="zh-CN" altLang="en-US" dirty="0" smtClean="0"/>
              <a:t>进程是否僵死，若僵死，则先杀掉再将其启动；</a:t>
            </a:r>
            <a:endParaRPr lang="en-US" altLang="zh-CN" dirty="0" smtClean="0"/>
          </a:p>
        </p:txBody>
      </p:sp>
      <p:sp>
        <p:nvSpPr>
          <p:cNvPr id="3" name="标题 2"/>
          <p:cNvSpPr>
            <a:spLocks noGrp="1"/>
          </p:cNvSpPr>
          <p:nvPr>
            <p:ph type="title"/>
          </p:nvPr>
        </p:nvSpPr>
        <p:spPr/>
        <p:txBody>
          <a:bodyPr/>
          <a:lstStyle/>
          <a:p>
            <a:r>
              <a:rPr lang="en-US" altLang="zh-CN" dirty="0" smtClean="0"/>
              <a:t>Guard</a:t>
            </a:r>
            <a:endParaRPr lang="zh-CN" altLang="en-US" dirty="0"/>
          </a:p>
        </p:txBody>
      </p:sp>
    </p:spTree>
    <p:extLst>
      <p:ext uri="{BB962C8B-B14F-4D97-AF65-F5344CB8AC3E}">
        <p14:creationId xmlns:p14="http://schemas.microsoft.com/office/powerpoint/2010/main" val="559763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spcBef>
                <a:spcPct val="0"/>
              </a:spcBef>
              <a:buNone/>
            </a:pPr>
            <a:r>
              <a:rPr lang="zh-CN" altLang="en-US" sz="3600" kern="0" dirty="0" smtClean="0">
                <a:solidFill>
                  <a:schemeClr val="tx2"/>
                </a:solidFill>
                <a:latin typeface="+mj-lt"/>
                <a:ea typeface="+mj-ea"/>
                <a:cs typeface="+mj-cs"/>
              </a:rPr>
              <a:t>整体</a:t>
            </a:r>
            <a:r>
              <a:rPr lang="zh-CN" altLang="en-US" sz="3600" kern="0" dirty="0">
                <a:solidFill>
                  <a:schemeClr val="tx2"/>
                </a:solidFill>
                <a:latin typeface="+mj-lt"/>
                <a:ea typeface="+mj-ea"/>
                <a:cs typeface="+mj-cs"/>
              </a:rPr>
              <a:t>架构</a:t>
            </a:r>
            <a:endParaRPr lang="en-US" altLang="zh-CN" sz="3600" kern="0" dirty="0">
              <a:solidFill>
                <a:schemeClr val="tx2"/>
              </a:solidFill>
              <a:latin typeface="+mj-lt"/>
              <a:ea typeface="+mj-ea"/>
              <a:cs typeface="+mj-cs"/>
            </a:endParaRPr>
          </a:p>
          <a:p>
            <a:pPr marL="0" indent="0">
              <a:spcBef>
                <a:spcPct val="0"/>
              </a:spcBef>
              <a:buNone/>
            </a:pPr>
            <a:r>
              <a:rPr lang="zh-CN" altLang="en-US" sz="3600" kern="0" dirty="0" smtClean="0">
                <a:solidFill>
                  <a:schemeClr val="tx2"/>
                </a:solidFill>
                <a:latin typeface="+mj-lt"/>
                <a:ea typeface="+mj-ea"/>
                <a:cs typeface="+mj-cs"/>
              </a:rPr>
              <a:t>日志</a:t>
            </a:r>
            <a:r>
              <a:rPr lang="zh-CN" altLang="en-US" sz="3600" kern="0" dirty="0">
                <a:solidFill>
                  <a:schemeClr val="tx2"/>
                </a:solidFill>
                <a:latin typeface="+mj-lt"/>
                <a:ea typeface="+mj-ea"/>
                <a:cs typeface="+mj-cs"/>
              </a:rPr>
              <a:t>采集</a:t>
            </a:r>
            <a:endParaRPr lang="en-US" altLang="zh-CN" sz="3600" kern="0" dirty="0">
              <a:solidFill>
                <a:schemeClr val="tx2"/>
              </a:solidFill>
              <a:latin typeface="+mj-lt"/>
              <a:ea typeface="+mj-ea"/>
              <a:cs typeface="+mj-cs"/>
            </a:endParaRPr>
          </a:p>
          <a:p>
            <a:pPr marL="0" indent="0">
              <a:spcBef>
                <a:spcPct val="0"/>
              </a:spcBef>
              <a:buNone/>
            </a:pPr>
            <a:r>
              <a:rPr lang="zh-CN" altLang="en-US" sz="3600" kern="0" dirty="0" smtClean="0">
                <a:solidFill>
                  <a:schemeClr val="tx2"/>
                </a:solidFill>
                <a:latin typeface="+mj-lt"/>
                <a:ea typeface="+mj-ea"/>
                <a:cs typeface="+mj-cs"/>
              </a:rPr>
              <a:t>数据仓库</a:t>
            </a:r>
            <a:endParaRPr lang="en-US" altLang="zh-CN" sz="3600" kern="0" dirty="0">
              <a:solidFill>
                <a:schemeClr val="tx2"/>
              </a:solidFill>
              <a:latin typeface="+mj-lt"/>
              <a:ea typeface="+mj-ea"/>
              <a:cs typeface="+mj-cs"/>
            </a:endParaRPr>
          </a:p>
          <a:p>
            <a:pPr marL="0" indent="0">
              <a:spcBef>
                <a:spcPct val="0"/>
              </a:spcBef>
              <a:buNone/>
            </a:pPr>
            <a:r>
              <a:rPr lang="zh-CN" altLang="en-US" sz="3600" kern="0" dirty="0" smtClean="0">
                <a:solidFill>
                  <a:schemeClr val="tx2"/>
                </a:solidFill>
                <a:latin typeface="+mj-lt"/>
                <a:ea typeface="+mj-ea"/>
                <a:cs typeface="+mj-cs"/>
              </a:rPr>
              <a:t>数据分析</a:t>
            </a:r>
            <a:endParaRPr lang="en-US" altLang="zh-CN" sz="3600" kern="0" dirty="0">
              <a:solidFill>
                <a:schemeClr val="tx2"/>
              </a:solidFill>
              <a:latin typeface="+mj-lt"/>
              <a:ea typeface="+mj-ea"/>
              <a:cs typeface="+mj-cs"/>
            </a:endParaRPr>
          </a:p>
          <a:p>
            <a:pPr marL="0" indent="0">
              <a:spcBef>
                <a:spcPct val="0"/>
              </a:spcBef>
              <a:buNone/>
            </a:pPr>
            <a:r>
              <a:rPr lang="zh-CN" altLang="en-US" sz="3600" kern="0" dirty="0" smtClean="0">
                <a:solidFill>
                  <a:schemeClr val="tx2"/>
                </a:solidFill>
                <a:latin typeface="+mj-lt"/>
                <a:ea typeface="+mj-ea"/>
                <a:cs typeface="+mj-cs"/>
              </a:rPr>
              <a:t>数据</a:t>
            </a:r>
            <a:r>
              <a:rPr lang="zh-CN" altLang="en-US" sz="3600" kern="0" dirty="0">
                <a:solidFill>
                  <a:schemeClr val="tx2"/>
                </a:solidFill>
                <a:latin typeface="+mj-lt"/>
                <a:ea typeface="+mj-ea"/>
                <a:cs typeface="+mj-cs"/>
              </a:rPr>
              <a:t>接口</a:t>
            </a:r>
            <a:endParaRPr lang="en-US" altLang="zh-CN" sz="3600" kern="0" dirty="0">
              <a:solidFill>
                <a:schemeClr val="tx2"/>
              </a:solidFill>
              <a:latin typeface="+mj-lt"/>
              <a:ea typeface="+mj-ea"/>
              <a:cs typeface="+mj-cs"/>
            </a:endParaRPr>
          </a:p>
          <a:p>
            <a:pPr marL="0" indent="0">
              <a:spcBef>
                <a:spcPct val="0"/>
              </a:spcBef>
              <a:buNone/>
            </a:pPr>
            <a:r>
              <a:rPr lang="zh-CN" altLang="en-US" sz="3600" kern="0" dirty="0" smtClean="0">
                <a:solidFill>
                  <a:schemeClr val="tx2"/>
                </a:solidFill>
                <a:latin typeface="+mj-lt"/>
                <a:ea typeface="+mj-ea"/>
                <a:cs typeface="+mj-cs"/>
              </a:rPr>
              <a:t>部署与</a:t>
            </a:r>
            <a:r>
              <a:rPr lang="zh-CN" altLang="en-US" sz="3600" kern="0" dirty="0">
                <a:solidFill>
                  <a:schemeClr val="tx2"/>
                </a:solidFill>
                <a:latin typeface="+mj-lt"/>
                <a:ea typeface="+mj-ea"/>
                <a:cs typeface="+mj-cs"/>
              </a:rPr>
              <a:t>监控</a:t>
            </a:r>
            <a:endParaRPr lang="en-US" altLang="zh-CN" sz="3600" kern="0" dirty="0" smtClean="0">
              <a:solidFill>
                <a:schemeClr val="tx2"/>
              </a:solidFill>
              <a:latin typeface="+mj-lt"/>
              <a:ea typeface="+mj-ea"/>
              <a:cs typeface="+mj-cs"/>
            </a:endParaRPr>
          </a:p>
        </p:txBody>
      </p:sp>
      <p:sp>
        <p:nvSpPr>
          <p:cNvPr id="2" name="标题 1"/>
          <p:cNvSpPr>
            <a:spLocks noGrp="1"/>
          </p:cNvSpPr>
          <p:nvPr>
            <p:ph type="title"/>
          </p:nvPr>
        </p:nvSpPr>
        <p:spPr/>
        <p:txBody>
          <a:bodyPr>
            <a:normAutofit/>
          </a:bodyPr>
          <a:lstStyle/>
          <a:p>
            <a:r>
              <a:rPr lang="zh-CN" altLang="en-US" kern="0" dirty="0">
                <a:solidFill>
                  <a:schemeClr val="tx2"/>
                </a:solidFill>
              </a:rPr>
              <a:t>主要内容</a:t>
            </a:r>
          </a:p>
        </p:txBody>
      </p:sp>
    </p:spTree>
    <p:extLst>
      <p:ext uri="{BB962C8B-B14F-4D97-AF65-F5344CB8AC3E}">
        <p14:creationId xmlns:p14="http://schemas.microsoft.com/office/powerpoint/2010/main" val="27002291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启动</a:t>
            </a:r>
            <a:r>
              <a:rPr lang="en-US" altLang="zh-CN" dirty="0" smtClean="0"/>
              <a:t>connector</a:t>
            </a:r>
          </a:p>
          <a:p>
            <a:endParaRPr lang="en-US" altLang="zh-CN" dirty="0" smtClean="0"/>
          </a:p>
          <a:p>
            <a:endParaRPr lang="en-US" altLang="zh-CN" dirty="0" smtClean="0"/>
          </a:p>
          <a:p>
            <a:r>
              <a:rPr lang="zh-CN" altLang="en-US" dirty="0" smtClean="0"/>
              <a:t>启动</a:t>
            </a:r>
            <a:r>
              <a:rPr lang="en-US" altLang="zh-CN" dirty="0" smtClean="0"/>
              <a:t>agent</a:t>
            </a:r>
          </a:p>
          <a:p>
            <a:endParaRPr lang="en-US" altLang="zh-CN" dirty="0" smtClean="0"/>
          </a:p>
          <a:p>
            <a:endParaRPr lang="en-US" altLang="zh-CN" dirty="0" smtClean="0"/>
          </a:p>
          <a:p>
            <a:r>
              <a:rPr lang="zh-CN" altLang="en-US" dirty="0" smtClean="0"/>
              <a:t>访问测试网址</a:t>
            </a:r>
            <a:r>
              <a:rPr lang="en-US" altLang="zh-CN" dirty="0">
                <a:hlinkClick r:id="rId3"/>
              </a:rPr>
              <a:t>http://18.8.0.245/</a:t>
            </a:r>
            <a:r>
              <a:rPr lang="zh-CN" altLang="en-US" dirty="0" smtClean="0"/>
              <a:t>模拟用户访问</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Flume</a:t>
            </a:r>
            <a:r>
              <a:rPr lang="zh-CN" altLang="en-US" dirty="0" smtClean="0"/>
              <a:t>日志采集演示</a:t>
            </a:r>
            <a:endParaRPr lang="zh-CN" alt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443286"/>
            <a:ext cx="60960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637" y="1988840"/>
            <a:ext cx="62579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6972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数据仓库</a:t>
            </a:r>
            <a:endParaRPr lang="zh-CN" altLang="en-US" dirty="0"/>
          </a:p>
        </p:txBody>
      </p:sp>
      <p:sp>
        <p:nvSpPr>
          <p:cNvPr id="3" name="文本占位符 2"/>
          <p:cNvSpPr>
            <a:spLocks noGrp="1"/>
          </p:cNvSpPr>
          <p:nvPr>
            <p:ph type="body" idx="1"/>
          </p:nvPr>
        </p:nvSpPr>
        <p:spPr/>
        <p:txBody>
          <a:bodyPr/>
          <a:lstStyle/>
          <a:p>
            <a:r>
              <a:rPr lang="zh-CN" altLang="en-US" dirty="0" smtClean="0"/>
              <a:t>概述</a:t>
            </a:r>
            <a:endParaRPr lang="zh-CN" altLang="en-US" dirty="0"/>
          </a:p>
        </p:txBody>
      </p:sp>
    </p:spTree>
    <p:extLst>
      <p:ext uri="{BB962C8B-B14F-4D97-AF65-F5344CB8AC3E}">
        <p14:creationId xmlns:p14="http://schemas.microsoft.com/office/powerpoint/2010/main" val="1945529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HBASE</a:t>
            </a:r>
            <a:r>
              <a:rPr lang="zh-CN" altLang="en-US" dirty="0"/>
              <a:t>存储</a:t>
            </a:r>
            <a:r>
              <a:rPr lang="zh-CN" altLang="en-US" dirty="0" smtClean="0"/>
              <a:t>数据；</a:t>
            </a:r>
            <a:endParaRPr lang="en-US" altLang="zh-CN" dirty="0" smtClean="0"/>
          </a:p>
          <a:p>
            <a:r>
              <a:rPr lang="en-US" altLang="zh-CN" dirty="0" smtClean="0"/>
              <a:t>HIVE</a:t>
            </a:r>
            <a:r>
              <a:rPr lang="zh-CN" altLang="en-US" dirty="0" smtClean="0"/>
              <a:t>对数据进行</a:t>
            </a:r>
            <a:r>
              <a:rPr lang="zh-CN" altLang="zh-CN" dirty="0" smtClean="0"/>
              <a:t>管理</a:t>
            </a:r>
            <a:r>
              <a:rPr lang="zh-CN" altLang="zh-CN" dirty="0"/>
              <a:t>和</a:t>
            </a:r>
            <a:r>
              <a:rPr lang="zh-CN" altLang="zh-CN" dirty="0" smtClean="0"/>
              <a:t>查询。</a:t>
            </a:r>
            <a:endParaRPr lang="zh-CN" altLang="zh-CN" dirty="0"/>
          </a:p>
          <a:p>
            <a:endParaRPr lang="zh-CN" altLang="en-US" dirty="0"/>
          </a:p>
        </p:txBody>
      </p:sp>
      <p:sp>
        <p:nvSpPr>
          <p:cNvPr id="3" name="标题 2"/>
          <p:cNvSpPr>
            <a:spLocks noGrp="1"/>
          </p:cNvSpPr>
          <p:nvPr>
            <p:ph type="title"/>
          </p:nvPr>
        </p:nvSpPr>
        <p:spPr/>
        <p:txBody>
          <a:bodyPr/>
          <a:lstStyle/>
          <a:p>
            <a:r>
              <a:rPr lang="zh-CN" altLang="en-US" dirty="0" smtClean="0"/>
              <a:t>概述</a:t>
            </a:r>
            <a:endParaRPr lang="zh-CN" altLang="en-US" dirty="0"/>
          </a:p>
        </p:txBody>
      </p:sp>
    </p:spTree>
    <p:extLst>
      <p:ext uri="{BB962C8B-B14F-4D97-AF65-F5344CB8AC3E}">
        <p14:creationId xmlns:p14="http://schemas.microsoft.com/office/powerpoint/2010/main" val="4662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数据仓库</a:t>
            </a:r>
            <a:endParaRPr lang="zh-CN" altLang="en-US" dirty="0"/>
          </a:p>
        </p:txBody>
      </p:sp>
      <p:sp>
        <p:nvSpPr>
          <p:cNvPr id="3" name="文本占位符 2"/>
          <p:cNvSpPr>
            <a:spLocks noGrp="1"/>
          </p:cNvSpPr>
          <p:nvPr>
            <p:ph type="body" idx="1"/>
          </p:nvPr>
        </p:nvSpPr>
        <p:spPr/>
        <p:txBody>
          <a:bodyPr/>
          <a:lstStyle/>
          <a:p>
            <a:r>
              <a:rPr lang="en-US" altLang="zh-CN" dirty="0" err="1" smtClean="0"/>
              <a:t>hbase</a:t>
            </a:r>
            <a:endParaRPr lang="zh-CN" altLang="en-US" dirty="0"/>
          </a:p>
        </p:txBody>
      </p:sp>
    </p:spTree>
    <p:extLst>
      <p:ext uri="{BB962C8B-B14F-4D97-AF65-F5344CB8AC3E}">
        <p14:creationId xmlns:p14="http://schemas.microsoft.com/office/powerpoint/2010/main" val="942047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683976"/>
          </a:xfrm>
        </p:spPr>
        <p:txBody>
          <a:bodyPr>
            <a:noAutofit/>
          </a:bodyPr>
          <a:lstStyle/>
          <a:p>
            <a:r>
              <a:rPr lang="en-US" altLang="zh-CN" sz="2100" dirty="0" err="1"/>
              <a:t>HBase</a:t>
            </a:r>
            <a:r>
              <a:rPr lang="en-US" altLang="zh-CN" sz="2100" dirty="0"/>
              <a:t> – Hadoop Database</a:t>
            </a:r>
            <a:r>
              <a:rPr lang="zh-CN" altLang="en-US" sz="2100" dirty="0"/>
              <a:t>，是一个高可靠性、高性能、面向列、可伸缩的分布式存储系统，利用</a:t>
            </a:r>
            <a:r>
              <a:rPr lang="en-US" altLang="zh-CN" sz="2100" dirty="0" err="1"/>
              <a:t>HBase</a:t>
            </a:r>
            <a:r>
              <a:rPr lang="zh-CN" altLang="en-US" sz="2100" dirty="0"/>
              <a:t>技术可在廉价</a:t>
            </a:r>
            <a:r>
              <a:rPr lang="en-US" altLang="zh-CN" sz="2100" dirty="0"/>
              <a:t>PC Server</a:t>
            </a:r>
            <a:r>
              <a:rPr lang="zh-CN" altLang="en-US" sz="2100" dirty="0"/>
              <a:t>上搭建起大规模结构化存储集群。</a:t>
            </a:r>
            <a:endParaRPr lang="en-US" altLang="zh-CN" sz="2100" dirty="0" smtClean="0"/>
          </a:p>
          <a:p>
            <a:r>
              <a:rPr lang="en-US" altLang="zh-CN" sz="2100" dirty="0" err="1" smtClean="0"/>
              <a:t>hbase</a:t>
            </a:r>
            <a:r>
              <a:rPr lang="zh-CN" altLang="en-US" sz="2100" dirty="0" smtClean="0"/>
              <a:t>是</a:t>
            </a:r>
            <a:r>
              <a:rPr lang="en-US" altLang="zh-CN" sz="2100" dirty="0"/>
              <a:t>Google </a:t>
            </a:r>
            <a:r>
              <a:rPr lang="en-US" altLang="zh-CN" sz="2100" dirty="0" err="1"/>
              <a:t>Bigtable</a:t>
            </a:r>
            <a:r>
              <a:rPr lang="zh-CN" altLang="en-US" sz="2100" dirty="0"/>
              <a:t>的开源</a:t>
            </a:r>
            <a:r>
              <a:rPr lang="zh-CN" altLang="en-US" sz="2100" dirty="0" smtClean="0"/>
              <a:t>实现，类似</a:t>
            </a:r>
            <a:r>
              <a:rPr lang="en-US" altLang="zh-CN" sz="2100" dirty="0"/>
              <a:t>Google </a:t>
            </a:r>
            <a:r>
              <a:rPr lang="en-US" altLang="zh-CN" sz="2100" dirty="0" err="1"/>
              <a:t>Bigtable</a:t>
            </a:r>
            <a:r>
              <a:rPr lang="zh-CN" altLang="en-US" sz="2100" dirty="0"/>
              <a:t>利用</a:t>
            </a:r>
            <a:r>
              <a:rPr lang="en-US" altLang="zh-CN" sz="2100" dirty="0"/>
              <a:t>GFS</a:t>
            </a:r>
            <a:r>
              <a:rPr lang="zh-CN" altLang="en-US" sz="2100" dirty="0"/>
              <a:t>作为其文件存储系统，</a:t>
            </a:r>
            <a:r>
              <a:rPr lang="en-US" altLang="zh-CN" sz="2100" dirty="0" err="1"/>
              <a:t>HBase</a:t>
            </a:r>
            <a:r>
              <a:rPr lang="zh-CN" altLang="en-US" sz="2100" dirty="0"/>
              <a:t>利用</a:t>
            </a:r>
            <a:r>
              <a:rPr lang="en-US" altLang="zh-CN" sz="2100" dirty="0"/>
              <a:t>Hadoop HDFS</a:t>
            </a:r>
            <a:r>
              <a:rPr lang="zh-CN" altLang="en-US" sz="2100" dirty="0"/>
              <a:t>作为其文件存储系统</a:t>
            </a:r>
            <a:r>
              <a:rPr lang="zh-CN" altLang="en-US" sz="2100" dirty="0" smtClean="0"/>
              <a:t>；</a:t>
            </a:r>
            <a:r>
              <a:rPr lang="en-US" altLang="zh-CN" sz="2100" dirty="0"/>
              <a:t> Google</a:t>
            </a:r>
            <a:r>
              <a:rPr lang="zh-CN" altLang="en-US" sz="2100" dirty="0"/>
              <a:t>运行</a:t>
            </a:r>
            <a:r>
              <a:rPr lang="en-US" altLang="zh-CN" sz="2100" dirty="0" err="1"/>
              <a:t>MapReduce</a:t>
            </a:r>
            <a:r>
              <a:rPr lang="zh-CN" altLang="en-US" sz="2100" dirty="0"/>
              <a:t>来处理</a:t>
            </a:r>
            <a:r>
              <a:rPr lang="en-US" altLang="zh-CN" sz="2100" dirty="0" err="1"/>
              <a:t>Bigtable</a:t>
            </a:r>
            <a:r>
              <a:rPr lang="zh-CN" altLang="en-US" sz="2100" dirty="0"/>
              <a:t>中的海量数据，</a:t>
            </a:r>
            <a:r>
              <a:rPr lang="en-US" altLang="zh-CN" sz="2100" dirty="0" err="1"/>
              <a:t>HBase</a:t>
            </a:r>
            <a:r>
              <a:rPr lang="zh-CN" altLang="en-US" sz="2100" dirty="0"/>
              <a:t>同样利用</a:t>
            </a:r>
            <a:r>
              <a:rPr lang="en-US" altLang="zh-CN" sz="2100" dirty="0"/>
              <a:t>Hadoop </a:t>
            </a:r>
            <a:r>
              <a:rPr lang="en-US" altLang="zh-CN" sz="2100" dirty="0" err="1"/>
              <a:t>MapReduce</a:t>
            </a:r>
            <a:r>
              <a:rPr lang="zh-CN" altLang="en-US" sz="2100" dirty="0"/>
              <a:t>来处理</a:t>
            </a:r>
            <a:r>
              <a:rPr lang="en-US" altLang="zh-CN" sz="2100" dirty="0" err="1"/>
              <a:t>HBase</a:t>
            </a:r>
            <a:r>
              <a:rPr lang="zh-CN" altLang="en-US" sz="2100" dirty="0"/>
              <a:t>中的海量数据；</a:t>
            </a:r>
            <a:r>
              <a:rPr lang="en-US" altLang="zh-CN" sz="2100" dirty="0"/>
              <a:t>Google </a:t>
            </a:r>
            <a:r>
              <a:rPr lang="en-US" altLang="zh-CN" sz="2100" dirty="0" err="1"/>
              <a:t>Bigtable</a:t>
            </a:r>
            <a:r>
              <a:rPr lang="zh-CN" altLang="en-US" sz="2100" dirty="0"/>
              <a:t>利用 </a:t>
            </a:r>
            <a:r>
              <a:rPr lang="en-US" altLang="zh-CN" sz="2100" dirty="0"/>
              <a:t>Chubby</a:t>
            </a:r>
            <a:r>
              <a:rPr lang="zh-CN" altLang="en-US" sz="2100" dirty="0"/>
              <a:t>作为协同服务，</a:t>
            </a:r>
            <a:r>
              <a:rPr lang="en-US" altLang="zh-CN" sz="2100" dirty="0" err="1"/>
              <a:t>HBase</a:t>
            </a:r>
            <a:r>
              <a:rPr lang="zh-CN" altLang="en-US" sz="2100" dirty="0"/>
              <a:t>利用</a:t>
            </a:r>
            <a:r>
              <a:rPr lang="en-US" altLang="zh-CN" sz="2100" dirty="0"/>
              <a:t>Zookeeper</a:t>
            </a:r>
            <a:r>
              <a:rPr lang="zh-CN" altLang="en-US" sz="2100" dirty="0"/>
              <a:t>作为对应</a:t>
            </a:r>
            <a:r>
              <a:rPr lang="zh-CN" altLang="en-US" sz="2100" dirty="0" smtClean="0"/>
              <a:t>。</a:t>
            </a:r>
            <a:endParaRPr lang="zh-CN" altLang="en-US" sz="2100" dirty="0"/>
          </a:p>
          <a:p>
            <a:r>
              <a:rPr lang="zh-CN" altLang="en-US" sz="2100" dirty="0"/>
              <a:t>它介于</a:t>
            </a:r>
            <a:r>
              <a:rPr lang="en-US" altLang="zh-CN" sz="2100" dirty="0" err="1"/>
              <a:t>nosql</a:t>
            </a:r>
            <a:r>
              <a:rPr lang="zh-CN" altLang="en-US" sz="2100" dirty="0"/>
              <a:t>和</a:t>
            </a:r>
            <a:r>
              <a:rPr lang="en-US" altLang="zh-CN" sz="2100" dirty="0"/>
              <a:t>RDBMS</a:t>
            </a:r>
            <a:r>
              <a:rPr lang="zh-CN" altLang="en-US" sz="2100" dirty="0"/>
              <a:t>之间，仅能通过主键</a:t>
            </a:r>
            <a:r>
              <a:rPr lang="en-US" altLang="zh-CN" sz="2100" dirty="0"/>
              <a:t>(row key)</a:t>
            </a:r>
            <a:r>
              <a:rPr lang="zh-CN" altLang="en-US" sz="2100" dirty="0"/>
              <a:t>和主键的</a:t>
            </a:r>
            <a:r>
              <a:rPr lang="en-US" altLang="zh-CN" sz="2100" dirty="0"/>
              <a:t>range</a:t>
            </a:r>
            <a:r>
              <a:rPr lang="zh-CN" altLang="en-US" sz="2100" dirty="0"/>
              <a:t>来检索数据，仅支持单行事务</a:t>
            </a:r>
            <a:r>
              <a:rPr lang="en-US" altLang="zh-CN" sz="2100" dirty="0"/>
              <a:t>(</a:t>
            </a:r>
            <a:r>
              <a:rPr lang="zh-CN" altLang="en-US" sz="2100" dirty="0"/>
              <a:t>可通过</a:t>
            </a:r>
            <a:r>
              <a:rPr lang="en-US" altLang="zh-CN" sz="2100" dirty="0"/>
              <a:t>hive</a:t>
            </a:r>
            <a:r>
              <a:rPr lang="zh-CN" altLang="en-US" sz="2100" dirty="0"/>
              <a:t>支持来实现多表</a:t>
            </a:r>
            <a:r>
              <a:rPr lang="en-US" altLang="zh-CN" sz="2100" dirty="0"/>
              <a:t>join</a:t>
            </a:r>
            <a:r>
              <a:rPr lang="zh-CN" altLang="en-US" sz="2100" dirty="0"/>
              <a:t>等复杂操作</a:t>
            </a:r>
            <a:r>
              <a:rPr lang="en-US" altLang="zh-CN" sz="2100" dirty="0"/>
              <a:t>)</a:t>
            </a:r>
            <a:r>
              <a:rPr lang="zh-CN" altLang="en-US" sz="2100" dirty="0"/>
              <a:t>。主要用来存储非结构化和半结构化的松散数据。</a:t>
            </a:r>
          </a:p>
          <a:p>
            <a:r>
              <a:rPr lang="zh-CN" altLang="en-US" sz="2100" dirty="0"/>
              <a:t>与</a:t>
            </a:r>
            <a:r>
              <a:rPr lang="en-US" altLang="zh-CN" sz="2100" dirty="0" err="1"/>
              <a:t>hadoop</a:t>
            </a:r>
            <a:r>
              <a:rPr lang="zh-CN" altLang="en-US" sz="2100" dirty="0"/>
              <a:t>一样，</a:t>
            </a:r>
            <a:r>
              <a:rPr lang="en-US" altLang="zh-CN" sz="2100" dirty="0" err="1"/>
              <a:t>Hbase</a:t>
            </a:r>
            <a:r>
              <a:rPr lang="zh-CN" altLang="en-US" sz="2100" dirty="0"/>
              <a:t>目标主要依靠横向扩展，通过不断增加廉价的商用服务器，来增加计算和存储能力</a:t>
            </a:r>
            <a:r>
              <a:rPr lang="zh-CN" altLang="en-US" sz="2100" dirty="0" smtClean="0"/>
              <a:t>。</a:t>
            </a:r>
            <a:endParaRPr lang="zh-CN" altLang="en-US" sz="2100" dirty="0"/>
          </a:p>
        </p:txBody>
      </p:sp>
      <p:sp>
        <p:nvSpPr>
          <p:cNvPr id="3" name="标题 2"/>
          <p:cNvSpPr>
            <a:spLocks noGrp="1"/>
          </p:cNvSpPr>
          <p:nvPr>
            <p:ph type="title"/>
          </p:nvPr>
        </p:nvSpPr>
        <p:spPr/>
        <p:txBody>
          <a:bodyPr/>
          <a:lstStyle/>
          <a:p>
            <a:r>
              <a:rPr lang="en-US" altLang="zh-CN" dirty="0" err="1" smtClean="0"/>
              <a:t>Hbase</a:t>
            </a:r>
            <a:r>
              <a:rPr lang="zh-CN" altLang="en-US" dirty="0" smtClean="0"/>
              <a:t>简介</a:t>
            </a:r>
            <a:endParaRPr lang="zh-CN" altLang="en-US" dirty="0"/>
          </a:p>
        </p:txBody>
      </p:sp>
    </p:spTree>
    <p:extLst>
      <p:ext uri="{BB962C8B-B14F-4D97-AF65-F5344CB8AC3E}">
        <p14:creationId xmlns:p14="http://schemas.microsoft.com/office/powerpoint/2010/main" val="322902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新建立的表通常只有一个</a:t>
            </a:r>
            <a:r>
              <a:rPr lang="en-US" altLang="zh-CN" dirty="0" smtClean="0"/>
              <a:t>region</a:t>
            </a:r>
            <a:r>
              <a:rPr lang="zh-CN" altLang="en-US" dirty="0" smtClean="0"/>
              <a:t>，</a:t>
            </a:r>
            <a:r>
              <a:rPr lang="zh-CN" altLang="en-US" dirty="0"/>
              <a:t>当导入数据的时候，所有的</a:t>
            </a:r>
            <a:r>
              <a:rPr lang="en-US" altLang="zh-CN" dirty="0" err="1"/>
              <a:t>HBase</a:t>
            </a:r>
            <a:r>
              <a:rPr lang="zh-CN" altLang="en-US" dirty="0"/>
              <a:t>客户端都向这一个</a:t>
            </a:r>
            <a:r>
              <a:rPr lang="en-US" altLang="zh-CN" dirty="0"/>
              <a:t>region</a:t>
            </a:r>
            <a:r>
              <a:rPr lang="zh-CN" altLang="en-US" dirty="0"/>
              <a:t>写数据，直到这个</a:t>
            </a:r>
            <a:r>
              <a:rPr lang="en-US" altLang="zh-CN" dirty="0"/>
              <a:t>region</a:t>
            </a:r>
            <a:r>
              <a:rPr lang="zh-CN" altLang="en-US" dirty="0"/>
              <a:t>足够大了才进行</a:t>
            </a:r>
            <a:r>
              <a:rPr lang="zh-CN" altLang="en-US" dirty="0" smtClean="0"/>
              <a:t>切分；</a:t>
            </a:r>
            <a:endParaRPr lang="en-US" altLang="zh-CN" dirty="0" smtClean="0"/>
          </a:p>
          <a:p>
            <a:r>
              <a:rPr lang="zh-CN" altLang="en-US" dirty="0" smtClean="0"/>
              <a:t>在表创建时，预分配较大数量的</a:t>
            </a:r>
            <a:r>
              <a:rPr lang="en-US" altLang="zh-CN" dirty="0" smtClean="0"/>
              <a:t>region</a:t>
            </a:r>
            <a:r>
              <a:rPr lang="zh-CN" altLang="en-US" dirty="0" smtClean="0"/>
              <a:t>，</a:t>
            </a:r>
            <a:r>
              <a:rPr lang="zh-CN" altLang="en-US" dirty="0"/>
              <a:t>可以加快批量写入</a:t>
            </a:r>
            <a:r>
              <a:rPr lang="zh-CN" altLang="en-US" dirty="0" smtClean="0"/>
              <a:t>速度，且在集群内做负载均衡；</a:t>
            </a:r>
            <a:endParaRPr lang="en-US" altLang="zh-CN" dirty="0" smtClean="0"/>
          </a:p>
          <a:p>
            <a:r>
              <a:rPr lang="en-US" altLang="zh-CN" dirty="0" smtClean="0"/>
              <a:t>HBASE</a:t>
            </a:r>
            <a:r>
              <a:rPr lang="zh-CN" altLang="en-US" dirty="0" smtClean="0"/>
              <a:t>提供了两种预分区的方法：</a:t>
            </a:r>
            <a:r>
              <a:rPr lang="en-US" altLang="zh-CN" dirty="0"/>
              <a:t> </a:t>
            </a:r>
            <a:r>
              <a:rPr lang="en-US" altLang="zh-CN" dirty="0" err="1" smtClean="0"/>
              <a:t>HexStringSplit</a:t>
            </a:r>
            <a:r>
              <a:rPr lang="zh-CN" altLang="en-US" dirty="0" smtClean="0"/>
              <a:t>和 </a:t>
            </a:r>
            <a:r>
              <a:rPr lang="en-US" altLang="zh-CN" dirty="0" err="1" smtClean="0"/>
              <a:t>UniformSplit</a:t>
            </a:r>
            <a:endParaRPr lang="en-US" altLang="zh-CN" dirty="0" smtClean="0"/>
          </a:p>
          <a:p>
            <a:pPr marL="109728" indent="0">
              <a:buNone/>
            </a:pPr>
            <a:r>
              <a:rPr lang="en-US" altLang="zh-CN" dirty="0" smtClean="0"/>
              <a:t>    </a:t>
            </a:r>
            <a:r>
              <a:rPr lang="en-US" altLang="zh-CN" dirty="0" err="1" smtClean="0"/>
              <a:t>HexStringSplit</a:t>
            </a:r>
            <a:r>
              <a:rPr lang="zh-CN" altLang="en-US" dirty="0" smtClean="0"/>
              <a:t>：分割成</a:t>
            </a:r>
            <a:r>
              <a:rPr lang="en-US" altLang="zh-CN" dirty="0" smtClean="0"/>
              <a:t>16</a:t>
            </a:r>
            <a:r>
              <a:rPr lang="zh-CN" altLang="en-US" dirty="0" smtClean="0"/>
              <a:t>进制字符串形式，如</a:t>
            </a:r>
            <a:endParaRPr lang="en-US" altLang="zh-CN" dirty="0" smtClean="0"/>
          </a:p>
          <a:p>
            <a:pPr marL="109728" indent="0">
              <a:buNone/>
            </a:pPr>
            <a:r>
              <a:rPr lang="en-US" altLang="zh-CN" dirty="0" smtClean="0"/>
              <a:t>    startkey:028f5c28, </a:t>
            </a:r>
            <a:r>
              <a:rPr lang="en-US" altLang="zh-CN" dirty="0" err="1" smtClean="0"/>
              <a:t>endkey</a:t>
            </a:r>
            <a:r>
              <a:rPr lang="en-US" altLang="zh-CN" dirty="0"/>
              <a:t>: </a:t>
            </a:r>
            <a:r>
              <a:rPr lang="en-US" altLang="zh-CN" dirty="0" smtClean="0"/>
              <a:t>051eb850</a:t>
            </a:r>
            <a:r>
              <a:rPr lang="zh-CN" altLang="en-US" dirty="0" smtClean="0"/>
              <a:t>；</a:t>
            </a:r>
            <a:endParaRPr lang="en-US" altLang="zh-CN" dirty="0" smtClean="0"/>
          </a:p>
          <a:p>
            <a:pPr marL="109728" indent="0">
              <a:buNone/>
            </a:pPr>
            <a:r>
              <a:rPr lang="en-US" altLang="zh-CN" dirty="0" smtClean="0"/>
              <a:t>    </a:t>
            </a:r>
            <a:r>
              <a:rPr lang="en-US" altLang="zh-CN" dirty="0" err="1" smtClean="0"/>
              <a:t>UniformSplit</a:t>
            </a:r>
            <a:r>
              <a:rPr lang="zh-CN" altLang="en-US" dirty="0" smtClean="0"/>
              <a:t>：分割成字节形式，如</a:t>
            </a:r>
            <a:endParaRPr lang="en-US" altLang="zh-CN" dirty="0" smtClean="0"/>
          </a:p>
          <a:p>
            <a:pPr marL="109728" indent="0">
              <a:buNone/>
            </a:pPr>
            <a:r>
              <a:rPr lang="en-US" altLang="zh-CN" dirty="0" smtClean="0"/>
              <a:t>    </a:t>
            </a:r>
            <a:r>
              <a:rPr lang="en-US" altLang="zh-CN" dirty="0" err="1" smtClean="0"/>
              <a:t>startkey</a:t>
            </a:r>
            <a:r>
              <a:rPr lang="en-US" altLang="zh-CN" dirty="0"/>
              <a:t>: \x02\x8F\x5C(\xF5\xC2\x8F\x5C </a:t>
            </a:r>
            <a:r>
              <a:rPr lang="en-US" altLang="zh-CN" dirty="0" smtClean="0"/>
              <a:t>,</a:t>
            </a:r>
          </a:p>
          <a:p>
            <a:pPr marL="109728" indent="0">
              <a:buNone/>
            </a:pPr>
            <a:r>
              <a:rPr lang="en-US" altLang="zh-CN" dirty="0"/>
              <a:t> </a:t>
            </a:r>
            <a:r>
              <a:rPr lang="en-US" altLang="zh-CN" dirty="0" smtClean="0"/>
              <a:t>   </a:t>
            </a:r>
            <a:r>
              <a:rPr lang="en-US" altLang="zh-CN" dirty="0" err="1" smtClean="0"/>
              <a:t>endkey</a:t>
            </a:r>
            <a:r>
              <a:rPr lang="en-US" altLang="zh-CN" dirty="0"/>
              <a:t>: \x05\x1E\xB8Q\</a:t>
            </a:r>
            <a:r>
              <a:rPr lang="en-US" altLang="zh-CN" dirty="0" err="1"/>
              <a:t>xEB</a:t>
            </a:r>
            <a:r>
              <a:rPr lang="en-US" altLang="zh-CN" dirty="0"/>
              <a:t>\x85\x1E\xB8 </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REGION</a:t>
            </a:r>
            <a:r>
              <a:rPr lang="zh-CN" altLang="en-US" dirty="0" smtClean="0"/>
              <a:t>预分</a:t>
            </a:r>
            <a:r>
              <a:rPr lang="zh-CN" altLang="en-US" dirty="0"/>
              <a:t>配</a:t>
            </a:r>
          </a:p>
        </p:txBody>
      </p:sp>
    </p:spTree>
    <p:extLst>
      <p:ext uri="{BB962C8B-B14F-4D97-AF65-F5344CB8AC3E}">
        <p14:creationId xmlns:p14="http://schemas.microsoft.com/office/powerpoint/2010/main" val="1768721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使用命令行：</a:t>
            </a:r>
            <a:endParaRPr lang="en-US" altLang="zh-CN" dirty="0" smtClean="0"/>
          </a:p>
          <a:p>
            <a:endParaRPr lang="en-US" altLang="zh-CN" dirty="0" smtClean="0"/>
          </a:p>
          <a:p>
            <a:r>
              <a:rPr lang="zh-CN" altLang="en-US" dirty="0" smtClean="0"/>
              <a:t>使用</a:t>
            </a:r>
            <a:r>
              <a:rPr lang="en-US" altLang="zh-CN" dirty="0" smtClean="0"/>
              <a:t>HBASE SHELL</a:t>
            </a:r>
            <a:r>
              <a:rPr lang="zh-CN" altLang="en-US" dirty="0" smtClean="0"/>
              <a:t>：</a:t>
            </a:r>
            <a:endParaRPr lang="en-US" altLang="zh-CN" dirty="0" smtClean="0"/>
          </a:p>
          <a:p>
            <a:endParaRPr lang="en-US" altLang="zh-CN" dirty="0" smtClean="0"/>
          </a:p>
          <a:p>
            <a:r>
              <a:rPr lang="zh-CN" altLang="en-US" dirty="0" smtClean="0"/>
              <a:t>使用</a:t>
            </a:r>
            <a:r>
              <a:rPr lang="en-US" altLang="zh-CN" dirty="0" err="1" smtClean="0"/>
              <a:t>hbase</a:t>
            </a:r>
            <a:r>
              <a:rPr lang="zh-CN" altLang="en-US" dirty="0" smtClean="0"/>
              <a:t>管理页面查看</a:t>
            </a:r>
            <a:r>
              <a:rPr lang="en-US" altLang="zh-CN" dirty="0" smtClean="0"/>
              <a:t>region</a:t>
            </a:r>
            <a:r>
              <a:rPr lang="zh-CN" altLang="en-US" dirty="0" smtClean="0"/>
              <a:t>预分配情况：</a:t>
            </a:r>
            <a:endParaRPr lang="en-US" altLang="zh-CN" dirty="0" smtClean="0"/>
          </a:p>
          <a:p>
            <a:endParaRPr lang="en-US" altLang="zh-CN" dirty="0" smtClean="0"/>
          </a:p>
          <a:p>
            <a:pPr marL="109728" indent="0">
              <a:buNone/>
            </a:pPr>
            <a:endParaRPr lang="zh-CN" altLang="en-US" dirty="0"/>
          </a:p>
        </p:txBody>
      </p:sp>
      <p:sp>
        <p:nvSpPr>
          <p:cNvPr id="3" name="标题 2"/>
          <p:cNvSpPr>
            <a:spLocks noGrp="1"/>
          </p:cNvSpPr>
          <p:nvPr>
            <p:ph type="title"/>
          </p:nvPr>
        </p:nvSpPr>
        <p:spPr/>
        <p:txBody>
          <a:bodyPr/>
          <a:lstStyle/>
          <a:p>
            <a:r>
              <a:rPr lang="en-US" altLang="zh-CN" dirty="0" smtClean="0"/>
              <a:t>Region</a:t>
            </a:r>
            <a:r>
              <a:rPr lang="zh-CN" altLang="en-US" dirty="0" smtClean="0"/>
              <a:t>预分配示例</a:t>
            </a:r>
            <a:endParaRPr lang="zh-CN" altLang="en-US" dirty="0"/>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924944"/>
            <a:ext cx="689610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988840"/>
            <a:ext cx="780097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3848100"/>
            <a:ext cx="46386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7272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Long.toHexString</a:t>
            </a:r>
            <a:r>
              <a:rPr lang="en-US" altLang="zh-CN" dirty="0" smtClean="0"/>
              <a:t>(current </a:t>
            </a:r>
            <a:r>
              <a:rPr lang="en-US" altLang="zh-CN" dirty="0"/>
              <a:t>timestamp). Reverse() + log </a:t>
            </a:r>
            <a:r>
              <a:rPr lang="en-US" altLang="zh-CN" dirty="0" smtClean="0"/>
              <a:t>timestamp </a:t>
            </a:r>
            <a:r>
              <a:rPr lang="en-US" altLang="zh-CN" dirty="0"/>
              <a:t>+ auto increment </a:t>
            </a:r>
            <a:r>
              <a:rPr lang="en-US" altLang="zh-CN" dirty="0" smtClean="0"/>
              <a:t>id</a:t>
            </a:r>
          </a:p>
          <a:p>
            <a:r>
              <a:rPr lang="zh-CN" altLang="en-US" dirty="0" smtClean="0"/>
              <a:t>说明：</a:t>
            </a:r>
            <a:endParaRPr lang="en-US" altLang="zh-CN" dirty="0" smtClean="0"/>
          </a:p>
          <a:p>
            <a:r>
              <a:rPr lang="en-US" altLang="zh-CN" dirty="0" err="1"/>
              <a:t>Long.toHexString</a:t>
            </a:r>
            <a:r>
              <a:rPr lang="en-US" altLang="zh-CN" dirty="0"/>
              <a:t>(current timestamp). Reverse</a:t>
            </a:r>
            <a:r>
              <a:rPr lang="en-US" altLang="zh-CN" dirty="0" smtClean="0"/>
              <a:t>()</a:t>
            </a:r>
            <a:r>
              <a:rPr lang="zh-CN" altLang="en-US" dirty="0" smtClean="0"/>
              <a:t>：当前</a:t>
            </a:r>
            <a:r>
              <a:rPr lang="zh-CN" altLang="en-US" dirty="0"/>
              <a:t>时间戳</a:t>
            </a:r>
            <a:r>
              <a:rPr lang="en-US" altLang="zh-CN" dirty="0"/>
              <a:t>16</a:t>
            </a:r>
            <a:r>
              <a:rPr lang="zh-CN" altLang="en-US" dirty="0"/>
              <a:t>进制化后</a:t>
            </a:r>
            <a:r>
              <a:rPr lang="zh-CN" altLang="en-US" dirty="0" smtClean="0"/>
              <a:t>反转；</a:t>
            </a:r>
            <a:endParaRPr lang="en-US" altLang="zh-CN" dirty="0" smtClean="0"/>
          </a:p>
          <a:p>
            <a:r>
              <a:rPr lang="en-US" altLang="zh-CN" dirty="0"/>
              <a:t>log </a:t>
            </a:r>
            <a:r>
              <a:rPr lang="en-US" altLang="zh-CN" dirty="0" smtClean="0"/>
              <a:t>timestamp</a:t>
            </a:r>
            <a:r>
              <a:rPr lang="zh-CN" altLang="en-US" dirty="0" smtClean="0"/>
              <a:t>：日志产生时间戳；</a:t>
            </a:r>
            <a:endParaRPr lang="en-US" altLang="zh-CN" dirty="0" smtClean="0"/>
          </a:p>
          <a:p>
            <a:r>
              <a:rPr lang="en-US" altLang="zh-CN" dirty="0"/>
              <a:t>auto increment </a:t>
            </a:r>
            <a:r>
              <a:rPr lang="en-US" altLang="zh-CN" dirty="0" smtClean="0"/>
              <a:t>id</a:t>
            </a:r>
            <a:r>
              <a:rPr lang="zh-CN" altLang="en-US" dirty="0" smtClean="0"/>
              <a:t>：自增长的整数；</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smtClean="0"/>
              <a:t>行键设计</a:t>
            </a:r>
            <a:endParaRPr lang="zh-CN" altLang="en-US" dirty="0"/>
          </a:p>
        </p:txBody>
      </p:sp>
    </p:spTree>
    <p:extLst>
      <p:ext uri="{BB962C8B-B14F-4D97-AF65-F5344CB8AC3E}">
        <p14:creationId xmlns:p14="http://schemas.microsoft.com/office/powerpoint/2010/main" val="1897914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使用协处理器做辅助索引；</a:t>
            </a:r>
            <a:endParaRPr lang="en-US" altLang="zh-CN" dirty="0" smtClean="0"/>
          </a:p>
          <a:p>
            <a:r>
              <a:rPr lang="zh-CN" altLang="en-US" dirty="0" smtClean="0"/>
              <a:t>数据写入：在写入数据的同时，根据要做索引的字段和字段值维护一张索引表；</a:t>
            </a:r>
            <a:endParaRPr lang="en-US" altLang="zh-CN" dirty="0" smtClean="0"/>
          </a:p>
          <a:p>
            <a:r>
              <a:rPr lang="zh-CN" altLang="en-US" dirty="0" smtClean="0"/>
              <a:t>数据查询：查询时先查找索引表，在索引表中查找到具体的</a:t>
            </a:r>
            <a:r>
              <a:rPr lang="en-US" altLang="zh-CN" dirty="0" err="1" smtClean="0"/>
              <a:t>rowkey</a:t>
            </a:r>
            <a:r>
              <a:rPr lang="zh-CN" altLang="en-US" dirty="0" smtClean="0"/>
              <a:t>后，再查询数据表；</a:t>
            </a:r>
            <a:endParaRPr lang="zh-CN" altLang="en-US" dirty="0"/>
          </a:p>
        </p:txBody>
      </p:sp>
      <p:sp>
        <p:nvSpPr>
          <p:cNvPr id="3" name="标题 2"/>
          <p:cNvSpPr>
            <a:spLocks noGrp="1"/>
          </p:cNvSpPr>
          <p:nvPr>
            <p:ph type="title"/>
          </p:nvPr>
        </p:nvSpPr>
        <p:spPr/>
        <p:txBody>
          <a:bodyPr/>
          <a:lstStyle/>
          <a:p>
            <a:r>
              <a:rPr lang="zh-CN" altLang="en-US" dirty="0" smtClean="0"/>
              <a:t>辅助索引</a:t>
            </a:r>
            <a:endParaRPr lang="zh-CN" altLang="en-US" dirty="0"/>
          </a:p>
        </p:txBody>
      </p:sp>
    </p:spTree>
    <p:extLst>
      <p:ext uri="{BB962C8B-B14F-4D97-AF65-F5344CB8AC3E}">
        <p14:creationId xmlns:p14="http://schemas.microsoft.com/office/powerpoint/2010/main" val="3544765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149080"/>
            <a:ext cx="8229600" cy="2088232"/>
          </a:xfrm>
        </p:spPr>
        <p:txBody>
          <a:bodyPr>
            <a:normAutofit fontScale="47500" lnSpcReduction="20000"/>
          </a:bodyPr>
          <a:lstStyle/>
          <a:p>
            <a:r>
              <a:rPr lang="en-US" altLang="zh-CN" dirty="0"/>
              <a:t>user table </a:t>
            </a:r>
            <a:r>
              <a:rPr lang="zh-CN" altLang="en-US" dirty="0"/>
              <a:t>：　　　</a:t>
            </a:r>
            <a:r>
              <a:rPr lang="en-US" altLang="zh-CN" dirty="0"/>
              <a:t>tab1 ,   family -&gt; cf1,  qualifier -&gt; c1,c2</a:t>
            </a:r>
          </a:p>
          <a:p>
            <a:r>
              <a:rPr lang="zh-CN" altLang="en-US" dirty="0"/>
              <a:t>需要建立的索引：   </a:t>
            </a:r>
            <a:r>
              <a:rPr lang="en-US" altLang="zh-CN" dirty="0"/>
              <a:t>idx1 on cf1:c1 </a:t>
            </a:r>
            <a:r>
              <a:rPr lang="zh-CN" altLang="en-US" dirty="0"/>
              <a:t>，</a:t>
            </a:r>
            <a:r>
              <a:rPr lang="en-US" altLang="zh-CN" dirty="0"/>
              <a:t>idx2 on cf1:c2</a:t>
            </a:r>
          </a:p>
          <a:p>
            <a:r>
              <a:rPr lang="en-US" altLang="zh-CN" dirty="0"/>
              <a:t>index  table </a:t>
            </a:r>
            <a:r>
              <a:rPr lang="zh-CN" altLang="en-US" dirty="0"/>
              <a:t>：　　 </a:t>
            </a:r>
            <a:r>
              <a:rPr lang="en-US" altLang="zh-CN" dirty="0" smtClean="0"/>
              <a:t>tab1_idx</a:t>
            </a:r>
          </a:p>
          <a:p>
            <a:endParaRPr lang="en-US" altLang="zh-CN" dirty="0" smtClean="0"/>
          </a:p>
          <a:p>
            <a:r>
              <a:rPr lang="zh-CN" altLang="en-US" dirty="0" smtClean="0"/>
              <a:t>操作</a:t>
            </a:r>
            <a:r>
              <a:rPr lang="zh-CN" altLang="en-US" dirty="0"/>
              <a:t>：</a:t>
            </a:r>
            <a:r>
              <a:rPr lang="en-US" altLang="zh-CN" dirty="0"/>
              <a:t>put  ‘tab1’, ’</a:t>
            </a:r>
            <a:r>
              <a:rPr lang="en-US" altLang="zh-CN" dirty="0" err="1"/>
              <a:t>abd</a:t>
            </a:r>
            <a:r>
              <a:rPr lang="en-US" altLang="zh-CN" dirty="0"/>
              <a:t>’, ’cf1:c1’, ’5’    put  ‘tab1’, ’</a:t>
            </a:r>
            <a:r>
              <a:rPr lang="en-US" altLang="zh-CN" dirty="0" err="1"/>
              <a:t>abd</a:t>
            </a:r>
            <a:r>
              <a:rPr lang="en-US" altLang="zh-CN" dirty="0"/>
              <a:t>’, ’cf1:c2’, ’z1’</a:t>
            </a:r>
          </a:p>
          <a:p>
            <a:r>
              <a:rPr lang="zh-CN" altLang="en-US" dirty="0"/>
              <a:t>写入</a:t>
            </a:r>
            <a:r>
              <a:rPr lang="en-US" altLang="zh-CN" dirty="0"/>
              <a:t>index table</a:t>
            </a:r>
            <a:r>
              <a:rPr lang="zh-CN" altLang="en-US" dirty="0"/>
              <a:t>时，组合</a:t>
            </a:r>
            <a:r>
              <a:rPr lang="en-US" altLang="zh-CN" dirty="0" err="1"/>
              <a:t>rowkey</a:t>
            </a:r>
            <a:r>
              <a:rPr lang="zh-CN" altLang="en-US" dirty="0"/>
              <a:t>的规则是：</a:t>
            </a:r>
            <a:r>
              <a:rPr lang="en-US" altLang="zh-CN" dirty="0"/>
              <a:t>region </a:t>
            </a:r>
            <a:r>
              <a:rPr lang="en-US" altLang="zh-CN" dirty="0" err="1"/>
              <a:t>startkey</a:t>
            </a:r>
            <a:r>
              <a:rPr lang="en-US" altLang="zh-CN" dirty="0"/>
              <a:t> + index name + indexed column value + user table </a:t>
            </a:r>
            <a:r>
              <a:rPr lang="en-US" altLang="zh-CN" dirty="0" err="1" smtClean="0"/>
              <a:t>rowkey</a:t>
            </a:r>
            <a:endParaRPr lang="en-US" altLang="zh-CN" dirty="0" smtClean="0"/>
          </a:p>
          <a:p>
            <a:r>
              <a:rPr lang="en-US" altLang="zh-CN" dirty="0"/>
              <a:t>coprocessor</a:t>
            </a:r>
            <a:r>
              <a:rPr lang="zh-CN" altLang="en-US" dirty="0"/>
              <a:t>获取</a:t>
            </a:r>
            <a:r>
              <a:rPr lang="en-US" altLang="zh-CN" dirty="0"/>
              <a:t>user table</a:t>
            </a:r>
            <a:r>
              <a:rPr lang="zh-CN" altLang="en-US" dirty="0"/>
              <a:t>的</a:t>
            </a:r>
            <a:r>
              <a:rPr lang="en-US" altLang="zh-CN" dirty="0"/>
              <a:t>put</a:t>
            </a:r>
            <a:r>
              <a:rPr lang="zh-CN" altLang="en-US" dirty="0"/>
              <a:t>信息后插入</a:t>
            </a:r>
            <a:r>
              <a:rPr lang="en-US" altLang="zh-CN" dirty="0"/>
              <a:t>index table</a:t>
            </a:r>
            <a:r>
              <a:rPr lang="zh-CN" altLang="en-US" dirty="0"/>
              <a:t>的操作如下：</a:t>
            </a:r>
          </a:p>
          <a:p>
            <a:r>
              <a:rPr lang="en-US" altLang="zh-CN" dirty="0"/>
              <a:t>put ‘tab1_idx’, ‘aaidx15abd’             put ‘tab1_idx’, ‘aaidx2z1abd</a:t>
            </a:r>
            <a:r>
              <a:rPr lang="en-US" altLang="zh-CN" dirty="0" smtClean="0"/>
              <a:t>’</a:t>
            </a:r>
            <a:endParaRPr lang="en-US" altLang="zh-CN" dirty="0"/>
          </a:p>
          <a:p>
            <a:pPr marL="109728" indent="0">
              <a:buNone/>
            </a:pPr>
            <a:endParaRPr lang="zh-CN" altLang="en-US" dirty="0"/>
          </a:p>
        </p:txBody>
      </p:sp>
      <p:sp>
        <p:nvSpPr>
          <p:cNvPr id="3" name="标题 2"/>
          <p:cNvSpPr>
            <a:spLocks noGrp="1"/>
          </p:cNvSpPr>
          <p:nvPr>
            <p:ph type="title"/>
          </p:nvPr>
        </p:nvSpPr>
        <p:spPr/>
        <p:txBody>
          <a:bodyPr/>
          <a:lstStyle/>
          <a:p>
            <a:r>
              <a:rPr lang="zh-CN" altLang="en-US" dirty="0" smtClean="0"/>
              <a:t>辅助索引</a:t>
            </a:r>
            <a:r>
              <a:rPr lang="en-US" altLang="zh-CN" dirty="0" smtClean="0"/>
              <a:t>——</a:t>
            </a:r>
            <a:r>
              <a:rPr lang="zh-CN" altLang="en-US" dirty="0" smtClean="0"/>
              <a:t>写入数据</a:t>
            </a:r>
            <a:endParaRPr lang="zh-CN" altLang="en-US" dirty="0"/>
          </a:p>
        </p:txBody>
      </p:sp>
      <p:pic>
        <p:nvPicPr>
          <p:cNvPr id="10244" name="Picture 4" descr="C:\Users\ADMINI~1\AppData\Local\Temp\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348730"/>
            <a:ext cx="597217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61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a:bodyPr>
          <a:lstStyle/>
          <a:p>
            <a:r>
              <a:rPr lang="zh-CN" altLang="en-US" sz="4000" dirty="0" smtClean="0"/>
              <a:t>整体架构</a:t>
            </a:r>
            <a:endParaRPr lang="zh-CN" altLang="en-US" sz="4000" dirty="0"/>
          </a:p>
        </p:txBody>
      </p:sp>
    </p:spTree>
    <p:extLst>
      <p:ext uri="{BB962C8B-B14F-4D97-AF65-F5344CB8AC3E}">
        <p14:creationId xmlns:p14="http://schemas.microsoft.com/office/powerpoint/2010/main" val="56166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678584"/>
            <a:ext cx="8229600" cy="2558727"/>
          </a:xfrm>
        </p:spPr>
        <p:txBody>
          <a:bodyPr>
            <a:normAutofit fontScale="85000" lnSpcReduction="20000"/>
          </a:bodyPr>
          <a:lstStyle/>
          <a:p>
            <a:r>
              <a:rPr lang="zh-CN" altLang="en-US" dirty="0" smtClean="0"/>
              <a:t>查找</a:t>
            </a:r>
            <a:r>
              <a:rPr lang="en-US" altLang="zh-CN" dirty="0"/>
              <a:t> c1 = </a:t>
            </a:r>
            <a:r>
              <a:rPr lang="en-US" altLang="zh-CN" dirty="0" smtClean="0"/>
              <a:t>5</a:t>
            </a:r>
            <a:r>
              <a:rPr lang="zh-CN" altLang="en-US" dirty="0" smtClean="0"/>
              <a:t>的数据步骤：</a:t>
            </a:r>
            <a:endParaRPr lang="en-US" altLang="zh-CN" dirty="0" smtClean="0"/>
          </a:p>
          <a:p>
            <a:r>
              <a:rPr lang="zh-CN" altLang="en-US" dirty="0"/>
              <a:t>通 过</a:t>
            </a:r>
            <a:r>
              <a:rPr lang="en-US" altLang="zh-CN" dirty="0"/>
              <a:t>coprocessor</a:t>
            </a:r>
            <a:r>
              <a:rPr lang="zh-CN" altLang="en-US" dirty="0"/>
              <a:t>在某个</a:t>
            </a:r>
            <a:r>
              <a:rPr lang="en-US" altLang="zh-CN" dirty="0"/>
              <a:t>index region</a:t>
            </a:r>
            <a:r>
              <a:rPr lang="zh-CN" altLang="en-US" dirty="0"/>
              <a:t>上创建</a:t>
            </a:r>
            <a:r>
              <a:rPr lang="en-US" altLang="zh-CN" dirty="0"/>
              <a:t>scanner, </a:t>
            </a:r>
            <a:r>
              <a:rPr lang="en-US" altLang="zh-CN" dirty="0" err="1"/>
              <a:t>startrow,endrow</a:t>
            </a:r>
            <a:r>
              <a:rPr lang="zh-CN" altLang="en-US" dirty="0"/>
              <a:t>为：</a:t>
            </a:r>
            <a:r>
              <a:rPr lang="en-US" altLang="zh-CN" dirty="0"/>
              <a:t>[aaidx15, aaindx16 </a:t>
            </a:r>
            <a:r>
              <a:rPr lang="en-US" altLang="zh-CN" dirty="0" smtClean="0"/>
              <a:t>)</a:t>
            </a:r>
            <a:r>
              <a:rPr lang="zh-CN" altLang="en-US" dirty="0" smtClean="0"/>
              <a:t>；</a:t>
            </a:r>
            <a:endParaRPr lang="en-US" altLang="zh-CN" dirty="0"/>
          </a:p>
          <a:p>
            <a:r>
              <a:rPr lang="zh-CN" altLang="en-US" dirty="0"/>
              <a:t>在</a:t>
            </a:r>
            <a:r>
              <a:rPr lang="en-US" altLang="zh-CN" dirty="0"/>
              <a:t>index region</a:t>
            </a:r>
            <a:r>
              <a:rPr lang="zh-CN" altLang="en-US" dirty="0"/>
              <a:t>上查找到具体的</a:t>
            </a:r>
            <a:r>
              <a:rPr lang="en-US" altLang="zh-CN" dirty="0" err="1" smtClean="0"/>
              <a:t>rowkey</a:t>
            </a:r>
            <a:r>
              <a:rPr lang="zh-CN" altLang="en-US" dirty="0" smtClean="0"/>
              <a:t>；</a:t>
            </a:r>
            <a:endParaRPr lang="en-US" altLang="zh-CN" dirty="0"/>
          </a:p>
          <a:p>
            <a:r>
              <a:rPr lang="zh-CN" altLang="en-US" dirty="0" smtClean="0"/>
              <a:t>根据</a:t>
            </a:r>
            <a:r>
              <a:rPr lang="zh-CN" altLang="en-US" dirty="0" smtClean="0"/>
              <a:t>索引表的</a:t>
            </a:r>
            <a:r>
              <a:rPr lang="en-US" altLang="zh-CN" dirty="0" err="1" smtClean="0"/>
              <a:t>rowkey</a:t>
            </a:r>
            <a:r>
              <a:rPr lang="zh-CN" altLang="en-US" dirty="0"/>
              <a:t>可以解析出具体</a:t>
            </a:r>
            <a:r>
              <a:rPr lang="zh-CN" altLang="en-US" dirty="0" smtClean="0"/>
              <a:t>的数据表</a:t>
            </a:r>
            <a:r>
              <a:rPr lang="zh-CN" altLang="en-US" dirty="0" smtClean="0"/>
              <a:t>的</a:t>
            </a:r>
            <a:r>
              <a:rPr lang="en-US" altLang="zh-CN" dirty="0"/>
              <a:t>exact </a:t>
            </a:r>
            <a:r>
              <a:rPr lang="en-US" altLang="zh-CN" dirty="0" err="1" smtClean="0"/>
              <a:t>rowkey</a:t>
            </a:r>
            <a:r>
              <a:rPr lang="zh-CN" altLang="en-US" dirty="0" smtClean="0"/>
              <a:t>；</a:t>
            </a:r>
            <a:endParaRPr lang="en-US" altLang="zh-CN" dirty="0" smtClean="0"/>
          </a:p>
          <a:p>
            <a:r>
              <a:rPr lang="zh-CN" altLang="en-US" dirty="0"/>
              <a:t>再根据</a:t>
            </a:r>
            <a:r>
              <a:rPr lang="en-US" altLang="zh-CN" dirty="0"/>
              <a:t>exact </a:t>
            </a:r>
            <a:r>
              <a:rPr lang="en-US" altLang="zh-CN" dirty="0" err="1"/>
              <a:t>rowkey</a:t>
            </a:r>
            <a:r>
              <a:rPr lang="zh-CN" altLang="en-US" dirty="0" smtClean="0"/>
              <a:t>在</a:t>
            </a:r>
            <a:r>
              <a:rPr lang="en-US" altLang="zh-CN" dirty="0"/>
              <a:t>user table region</a:t>
            </a:r>
            <a:r>
              <a:rPr lang="zh-CN" altLang="en-US" dirty="0"/>
              <a:t>中查找具体的</a:t>
            </a:r>
            <a:r>
              <a:rPr lang="zh-CN" altLang="en-US" dirty="0" smtClean="0"/>
              <a:t>数据。</a:t>
            </a:r>
            <a:endParaRPr lang="en-US" altLang="zh-CN" dirty="0"/>
          </a:p>
          <a:p>
            <a:endParaRPr lang="en-US" altLang="zh-CN" dirty="0" smtClean="0"/>
          </a:p>
          <a:p>
            <a:endParaRPr lang="en-US" altLang="zh-CN" dirty="0"/>
          </a:p>
        </p:txBody>
      </p:sp>
      <p:sp>
        <p:nvSpPr>
          <p:cNvPr id="3" name="标题 2"/>
          <p:cNvSpPr>
            <a:spLocks noGrp="1"/>
          </p:cNvSpPr>
          <p:nvPr>
            <p:ph type="title"/>
          </p:nvPr>
        </p:nvSpPr>
        <p:spPr/>
        <p:txBody>
          <a:bodyPr/>
          <a:lstStyle/>
          <a:p>
            <a:r>
              <a:rPr lang="zh-CN" altLang="en-US" dirty="0" smtClean="0"/>
              <a:t>辅助索引</a:t>
            </a:r>
            <a:r>
              <a:rPr lang="en-US" altLang="zh-CN" dirty="0" smtClean="0"/>
              <a:t>——</a:t>
            </a:r>
            <a:r>
              <a:rPr lang="zh-CN" altLang="en-US" dirty="0" smtClean="0"/>
              <a:t>查询数据</a:t>
            </a:r>
            <a:endParaRPr lang="zh-CN" altLang="en-US" dirty="0"/>
          </a:p>
        </p:txBody>
      </p:sp>
      <p:pic>
        <p:nvPicPr>
          <p:cNvPr id="11266" name="Picture 2" descr="C:\Users\ADMINI~1\AppData\Local\Temp\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091" y="1268760"/>
            <a:ext cx="531495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890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创建表</a:t>
            </a:r>
            <a:endParaRPr lang="en-US" altLang="zh-CN" dirty="0" smtClean="0"/>
          </a:p>
          <a:p>
            <a:r>
              <a:rPr lang="zh-CN" altLang="en-US" dirty="0" smtClean="0"/>
              <a:t>创建辅助索引，查看辅助索引</a:t>
            </a:r>
            <a:endParaRPr lang="en-US" altLang="zh-CN" dirty="0"/>
          </a:p>
          <a:p>
            <a:r>
              <a:rPr lang="zh-CN" altLang="en-US" dirty="0" smtClean="0"/>
              <a:t>写入数据</a:t>
            </a:r>
            <a:endParaRPr lang="en-US" altLang="zh-CN" dirty="0" smtClean="0"/>
          </a:p>
          <a:p>
            <a:r>
              <a:rPr lang="zh-CN" altLang="en-US" dirty="0" smtClean="0"/>
              <a:t>查询数据</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HBASE</a:t>
            </a:r>
            <a:r>
              <a:rPr lang="zh-CN" altLang="en-US" dirty="0" smtClean="0"/>
              <a:t>示例</a:t>
            </a:r>
            <a:endParaRPr lang="zh-CN" altLang="en-US" dirty="0"/>
          </a:p>
        </p:txBody>
      </p:sp>
    </p:spTree>
    <p:extLst>
      <p:ext uri="{BB962C8B-B14F-4D97-AF65-F5344CB8AC3E}">
        <p14:creationId xmlns:p14="http://schemas.microsoft.com/office/powerpoint/2010/main" val="3550062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数据仓库</a:t>
            </a:r>
          </a:p>
        </p:txBody>
      </p:sp>
      <p:sp>
        <p:nvSpPr>
          <p:cNvPr id="3" name="文本占位符 2"/>
          <p:cNvSpPr>
            <a:spLocks noGrp="1"/>
          </p:cNvSpPr>
          <p:nvPr>
            <p:ph type="body" idx="1"/>
          </p:nvPr>
        </p:nvSpPr>
        <p:spPr/>
        <p:txBody>
          <a:bodyPr/>
          <a:lstStyle/>
          <a:p>
            <a:r>
              <a:rPr lang="en-US" altLang="zh-CN" dirty="0" smtClean="0"/>
              <a:t>hive</a:t>
            </a:r>
            <a:endParaRPr lang="zh-CN" altLang="en-US" dirty="0"/>
          </a:p>
        </p:txBody>
      </p:sp>
    </p:spTree>
    <p:extLst>
      <p:ext uri="{BB962C8B-B14F-4D97-AF65-F5344CB8AC3E}">
        <p14:creationId xmlns:p14="http://schemas.microsoft.com/office/powerpoint/2010/main" val="4243647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FontTx/>
              <a:buNone/>
            </a:pP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构建</a:t>
            </a:r>
            <a:r>
              <a:rPr lang="zh-CN" altLang="en-US" sz="3200" b="1" dirty="0">
                <a:latin typeface="Times New Roman" pitchFamily="18" charset="0"/>
                <a:cs typeface="Times New Roman" pitchFamily="18" charset="0"/>
              </a:rPr>
              <a:t>于</a:t>
            </a:r>
            <a:r>
              <a:rPr lang="en-US" altLang="zh-CN" sz="3200" b="1" dirty="0" err="1">
                <a:latin typeface="Times New Roman" pitchFamily="18" charset="0"/>
                <a:cs typeface="Times New Roman" pitchFamily="18" charset="0"/>
              </a:rPr>
              <a:t>hadoop</a:t>
            </a:r>
            <a:r>
              <a:rPr lang="zh-CN" altLang="en-US" sz="3200" b="1" dirty="0">
                <a:latin typeface="Times New Roman" pitchFamily="18" charset="0"/>
                <a:cs typeface="Times New Roman" pitchFamily="18" charset="0"/>
              </a:rPr>
              <a:t>的</a:t>
            </a:r>
            <a:r>
              <a:rPr lang="en-US" altLang="zh-CN" sz="3200" b="1" dirty="0" err="1">
                <a:latin typeface="Times New Roman" pitchFamily="18" charset="0"/>
                <a:cs typeface="Times New Roman" pitchFamily="18" charset="0"/>
              </a:rPr>
              <a:t>hdfs</a:t>
            </a:r>
            <a:r>
              <a:rPr lang="zh-CN" altLang="en-US" sz="3200" b="1" dirty="0">
                <a:latin typeface="Times New Roman" pitchFamily="18" charset="0"/>
                <a:cs typeface="Times New Roman" pitchFamily="18" charset="0"/>
              </a:rPr>
              <a:t>和</a:t>
            </a:r>
            <a:r>
              <a:rPr lang="en-US" altLang="zh-CN" sz="3200" b="1" dirty="0" err="1">
                <a:latin typeface="Times New Roman" pitchFamily="18" charset="0"/>
                <a:cs typeface="Times New Roman" pitchFamily="18" charset="0"/>
              </a:rPr>
              <a:t>mapred</a:t>
            </a:r>
            <a:r>
              <a:rPr lang="zh-CN" altLang="en-US" sz="3200" b="1" dirty="0">
                <a:latin typeface="Times New Roman" pitchFamily="18" charset="0"/>
                <a:cs typeface="Times New Roman" pitchFamily="18" charset="0"/>
              </a:rPr>
              <a:t>之上，用于管理和</a:t>
            </a:r>
            <a:endParaRPr lang="en-US" altLang="zh-CN" sz="3200" b="1" dirty="0">
              <a:latin typeface="Times New Roman" pitchFamily="18" charset="0"/>
              <a:cs typeface="Times New Roman" pitchFamily="18" charset="0"/>
            </a:endParaRPr>
          </a:p>
          <a:p>
            <a:pPr marL="0" indent="0">
              <a:buFontTx/>
              <a:buNone/>
            </a:pPr>
            <a:endParaRPr lang="en-US" altLang="zh-CN" sz="2800" b="1" dirty="0">
              <a:latin typeface="Times New Roman" pitchFamily="18" charset="0"/>
              <a:cs typeface="Times New Roman" pitchFamily="18" charset="0"/>
            </a:endParaRPr>
          </a:p>
          <a:p>
            <a:pPr marL="0" indent="0"/>
            <a:r>
              <a:rPr lang="zh-CN" altLang="en-US" sz="2800" b="1" dirty="0">
                <a:latin typeface="Times New Roman" pitchFamily="18" charset="0"/>
                <a:cs typeface="Times New Roman" pitchFamily="18" charset="0"/>
              </a:rPr>
              <a:t>使用</a:t>
            </a:r>
            <a:r>
              <a:rPr lang="en-US" altLang="zh-CN" sz="2800" b="1" dirty="0">
                <a:latin typeface="Times New Roman" pitchFamily="18" charset="0"/>
                <a:cs typeface="Times New Roman" pitchFamily="18" charset="0"/>
              </a:rPr>
              <a:t>HQL</a:t>
            </a:r>
            <a:r>
              <a:rPr lang="zh-CN" altLang="en-US" sz="2800" b="1" dirty="0">
                <a:latin typeface="Times New Roman" pitchFamily="18" charset="0"/>
                <a:cs typeface="Times New Roman" pitchFamily="18" charset="0"/>
              </a:rPr>
              <a:t>作为查询接口</a:t>
            </a:r>
            <a:endParaRPr lang="en-US" altLang="zh-CN" sz="2800" b="1" dirty="0">
              <a:latin typeface="Times New Roman" pitchFamily="18" charset="0"/>
              <a:cs typeface="Times New Roman" pitchFamily="18" charset="0"/>
            </a:endParaRPr>
          </a:p>
          <a:p>
            <a:pPr marL="0" indent="0"/>
            <a:r>
              <a:rPr lang="zh-CN" altLang="en-US" sz="2800" b="1" dirty="0">
                <a:latin typeface="Times New Roman" pitchFamily="18" charset="0"/>
                <a:cs typeface="Times New Roman" pitchFamily="18" charset="0"/>
              </a:rPr>
              <a:t>使用</a:t>
            </a:r>
            <a:r>
              <a:rPr lang="en-US" altLang="zh-CN" sz="2800" b="1" dirty="0">
                <a:latin typeface="Times New Roman" pitchFamily="18" charset="0"/>
                <a:cs typeface="Times New Roman" pitchFamily="18" charset="0"/>
              </a:rPr>
              <a:t>HDFS</a:t>
            </a:r>
            <a:r>
              <a:rPr lang="zh-CN" altLang="en-US" sz="2800" b="1" dirty="0">
                <a:latin typeface="Times New Roman" pitchFamily="18" charset="0"/>
                <a:cs typeface="Times New Roman" pitchFamily="18" charset="0"/>
              </a:rPr>
              <a:t>作为底层存储</a:t>
            </a:r>
            <a:endParaRPr lang="en-US" altLang="zh-CN" sz="2800" b="1" dirty="0">
              <a:latin typeface="Times New Roman" pitchFamily="18" charset="0"/>
              <a:cs typeface="Times New Roman" pitchFamily="18" charset="0"/>
            </a:endParaRPr>
          </a:p>
          <a:p>
            <a:pPr marL="0" indent="0"/>
            <a:r>
              <a:rPr lang="zh-CN" altLang="en-US" sz="2800" b="1" dirty="0">
                <a:latin typeface="Times New Roman" pitchFamily="18" charset="0"/>
                <a:cs typeface="Times New Roman" pitchFamily="18" charset="0"/>
              </a:rPr>
              <a:t>使用</a:t>
            </a:r>
            <a:r>
              <a:rPr lang="en-US" altLang="zh-CN" sz="2800" b="1" dirty="0" err="1">
                <a:latin typeface="Times New Roman" pitchFamily="18" charset="0"/>
                <a:cs typeface="Times New Roman" pitchFamily="18" charset="0"/>
              </a:rPr>
              <a:t>MapRed</a:t>
            </a:r>
            <a:r>
              <a:rPr lang="zh-CN" altLang="en-US" sz="2800" b="1" dirty="0">
                <a:latin typeface="Times New Roman" pitchFamily="18" charset="0"/>
                <a:cs typeface="Times New Roman" pitchFamily="18" charset="0"/>
              </a:rPr>
              <a:t>作为执行层</a:t>
            </a:r>
            <a:endParaRPr lang="zh-CN" altLang="en-US" dirty="0"/>
          </a:p>
        </p:txBody>
      </p:sp>
      <p:sp>
        <p:nvSpPr>
          <p:cNvPr id="3" name="标题 2"/>
          <p:cNvSpPr>
            <a:spLocks noGrp="1"/>
          </p:cNvSpPr>
          <p:nvPr>
            <p:ph type="title"/>
          </p:nvPr>
        </p:nvSpPr>
        <p:spPr/>
        <p:txBody>
          <a:bodyPr/>
          <a:lstStyle/>
          <a:p>
            <a:r>
              <a:rPr lang="en-US" altLang="zh-CN" dirty="0" smtClean="0"/>
              <a:t>HIVE</a:t>
            </a:r>
            <a:r>
              <a:rPr lang="zh-CN" altLang="en-US" dirty="0" smtClean="0"/>
              <a:t>简介</a:t>
            </a:r>
            <a:endParaRPr lang="zh-CN" altLang="en-US" dirty="0"/>
          </a:p>
        </p:txBody>
      </p:sp>
    </p:spTree>
    <p:extLst>
      <p:ext uri="{BB962C8B-B14F-4D97-AF65-F5344CB8AC3E}">
        <p14:creationId xmlns:p14="http://schemas.microsoft.com/office/powerpoint/2010/main" val="2441399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a:t>
            </a:r>
            <a:r>
              <a:rPr lang="zh-CN" altLang="en-US" dirty="0" smtClean="0"/>
              <a:t>仓库</a:t>
            </a:r>
            <a:endParaRPr lang="zh-CN" altLang="en-US" dirty="0"/>
          </a:p>
        </p:txBody>
      </p:sp>
      <p:sp>
        <p:nvSpPr>
          <p:cNvPr id="3" name="文本占位符 2"/>
          <p:cNvSpPr>
            <a:spLocks noGrp="1"/>
          </p:cNvSpPr>
          <p:nvPr>
            <p:ph type="body" idx="1"/>
          </p:nvPr>
        </p:nvSpPr>
        <p:spPr/>
        <p:txBody>
          <a:bodyPr/>
          <a:lstStyle/>
          <a:p>
            <a:r>
              <a:rPr lang="en-US" altLang="zh-CN" dirty="0" smtClean="0"/>
              <a:t>Hive</a:t>
            </a:r>
            <a:r>
              <a:rPr lang="zh-CN" altLang="en-US" dirty="0" smtClean="0"/>
              <a:t>与</a:t>
            </a:r>
            <a:r>
              <a:rPr lang="en-US" altLang="zh-CN" dirty="0" err="1" smtClean="0"/>
              <a:t>hbase</a:t>
            </a:r>
            <a:r>
              <a:rPr lang="zh-CN" altLang="en-US" dirty="0" smtClean="0"/>
              <a:t>整合</a:t>
            </a:r>
            <a:endParaRPr lang="zh-CN" altLang="en-US" dirty="0"/>
          </a:p>
        </p:txBody>
      </p:sp>
    </p:spTree>
    <p:extLst>
      <p:ext uri="{BB962C8B-B14F-4D97-AF65-F5344CB8AC3E}">
        <p14:creationId xmlns:p14="http://schemas.microsoft.com/office/powerpoint/2010/main" val="860030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000" dirty="0" err="1" smtClean="0"/>
              <a:t>Hbase</a:t>
            </a:r>
            <a:r>
              <a:rPr lang="zh-CN" altLang="en-US" sz="2000" dirty="0" smtClean="0"/>
              <a:t>提供高性能的数据写入与查询服务；</a:t>
            </a:r>
            <a:endParaRPr lang="en-US" altLang="zh-CN" sz="2000" dirty="0" smtClean="0"/>
          </a:p>
          <a:p>
            <a:r>
              <a:rPr lang="en-US" altLang="zh-CN" sz="2000" dirty="0" smtClean="0"/>
              <a:t>Hive</a:t>
            </a:r>
            <a:r>
              <a:rPr lang="zh-CN" altLang="en-US" sz="2000" dirty="0" smtClean="0"/>
              <a:t>提供类</a:t>
            </a:r>
            <a:r>
              <a:rPr lang="en-US" altLang="zh-CN" sz="2000" dirty="0" smtClean="0"/>
              <a:t>SQL</a:t>
            </a:r>
            <a:r>
              <a:rPr lang="zh-CN" altLang="en-US" sz="2000" dirty="0" smtClean="0"/>
              <a:t>（</a:t>
            </a:r>
            <a:r>
              <a:rPr lang="en-US" altLang="zh-CN" sz="2000" dirty="0" smtClean="0"/>
              <a:t>HQL</a:t>
            </a:r>
            <a:r>
              <a:rPr lang="zh-CN" altLang="en-US" sz="2000" dirty="0" smtClean="0"/>
              <a:t>）的查询语句方便对数据进行操作；</a:t>
            </a:r>
            <a:endParaRPr lang="en-US" altLang="zh-CN" sz="2000" dirty="0" smtClean="0"/>
          </a:p>
          <a:p>
            <a:r>
              <a:rPr lang="en-US" altLang="zh-CN" sz="2000" dirty="0"/>
              <a:t>Hive</a:t>
            </a:r>
            <a:r>
              <a:rPr lang="zh-CN" altLang="en-US" sz="2000" dirty="0"/>
              <a:t>与</a:t>
            </a:r>
            <a:r>
              <a:rPr lang="en-US" altLang="zh-CN" sz="2000" dirty="0" err="1"/>
              <a:t>HBase</a:t>
            </a:r>
            <a:r>
              <a:rPr lang="zh-CN" altLang="en-US" sz="2000" dirty="0"/>
              <a:t>的整合功能的实现是利用两者本身对外的</a:t>
            </a:r>
            <a:r>
              <a:rPr lang="en-US" altLang="zh-CN" sz="2000" dirty="0"/>
              <a:t>API</a:t>
            </a:r>
            <a:r>
              <a:rPr lang="zh-CN" altLang="en-US" sz="2000" dirty="0"/>
              <a:t>接口互相进行通信，相互通信主要是依靠</a:t>
            </a:r>
            <a:r>
              <a:rPr lang="en-US" altLang="zh-CN" sz="2000" dirty="0"/>
              <a:t>hive_hbase-handler.jar</a:t>
            </a:r>
            <a:r>
              <a:rPr lang="zh-CN" altLang="en-US" sz="2000" dirty="0"/>
              <a:t>工具类 </a:t>
            </a:r>
            <a:r>
              <a:rPr lang="en-US" altLang="zh-CN" sz="2000" dirty="0"/>
              <a:t>(</a:t>
            </a:r>
            <a:r>
              <a:rPr lang="en-US" altLang="zh-CN" sz="2000" b="1" dirty="0"/>
              <a:t>Hive Storage </a:t>
            </a:r>
            <a:r>
              <a:rPr lang="en-US" altLang="zh-CN" sz="2000" b="1" dirty="0" smtClean="0"/>
              <a:t>Handlers</a:t>
            </a:r>
            <a:r>
              <a:rPr lang="en-US" altLang="zh-CN" sz="2000" dirty="0" smtClean="0"/>
              <a:t>)</a:t>
            </a:r>
            <a:r>
              <a:rPr lang="zh-CN" altLang="en-US" sz="2000" dirty="0"/>
              <a:t>， </a:t>
            </a:r>
            <a:r>
              <a:rPr lang="zh-CN" altLang="en-US" sz="2000" dirty="0" smtClean="0"/>
              <a:t>如</a:t>
            </a:r>
            <a:r>
              <a:rPr lang="zh-CN" altLang="en-US" sz="2000" dirty="0"/>
              <a:t>图所示：</a:t>
            </a:r>
            <a:endParaRPr lang="en-US" altLang="zh-CN" sz="2000" dirty="0" smtClean="0"/>
          </a:p>
          <a:p>
            <a:endParaRPr lang="zh-CN" altLang="en-US" dirty="0"/>
          </a:p>
        </p:txBody>
      </p:sp>
      <p:sp>
        <p:nvSpPr>
          <p:cNvPr id="3" name="标题 2"/>
          <p:cNvSpPr>
            <a:spLocks noGrp="1"/>
          </p:cNvSpPr>
          <p:nvPr>
            <p:ph type="title"/>
          </p:nvPr>
        </p:nvSpPr>
        <p:spPr/>
        <p:txBody>
          <a:bodyPr/>
          <a:lstStyle/>
          <a:p>
            <a:r>
              <a:rPr lang="en-US" altLang="zh-CN" dirty="0" smtClean="0"/>
              <a:t>Hive</a:t>
            </a:r>
            <a:r>
              <a:rPr lang="zh-CN" altLang="en-US" dirty="0" smtClean="0"/>
              <a:t>与</a:t>
            </a:r>
            <a:r>
              <a:rPr lang="en-US" altLang="zh-CN" dirty="0" err="1" smtClean="0"/>
              <a:t>Hbase</a:t>
            </a:r>
            <a:r>
              <a:rPr lang="zh-CN" altLang="en-US" dirty="0" smtClean="0"/>
              <a:t>整合</a:t>
            </a:r>
            <a:endParaRPr lang="zh-CN" altLang="en-US" dirty="0"/>
          </a:p>
        </p:txBody>
      </p:sp>
      <p:pic>
        <p:nvPicPr>
          <p:cNvPr id="30722" name="Picture 2" descr="http://niaklq.bay.livefilestore.com/y1p0k32w2fi4k43d0uKbLdkCsYMad9JJA444Ss9lLAu3ABPv21dAEhooK_3IY_-XLpusyVIH7JyOPY76-ORy8IX2fhMZ2YYi8qA/hive-hbase-arch.jpg?psi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443" y="3140968"/>
            <a:ext cx="5715000" cy="31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708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smtClean="0"/>
              <a:t>建表语句：</a:t>
            </a:r>
            <a:endParaRPr lang="en-US" altLang="zh-CN" dirty="0" smtClean="0"/>
          </a:p>
          <a:p>
            <a:r>
              <a:rPr lang="en-US" altLang="zh-CN" dirty="0"/>
              <a:t>CREATE EXTERNAL TABLE </a:t>
            </a:r>
            <a:r>
              <a:rPr lang="en-US" altLang="zh-CN" dirty="0" err="1" smtClean="0"/>
              <a:t>demo_hive</a:t>
            </a:r>
            <a:r>
              <a:rPr lang="en-US" altLang="zh-CN" dirty="0" smtClean="0"/>
              <a:t>(key </a:t>
            </a:r>
            <a:r>
              <a:rPr lang="en-US" altLang="zh-CN" dirty="0"/>
              <a:t>string, </a:t>
            </a:r>
            <a:r>
              <a:rPr lang="en-US" altLang="zh-CN" dirty="0" err="1"/>
              <a:t>time_local</a:t>
            </a:r>
            <a:r>
              <a:rPr lang="en-US" altLang="zh-CN" dirty="0"/>
              <a:t> string, connection </a:t>
            </a:r>
            <a:r>
              <a:rPr lang="en-US" altLang="zh-CN" dirty="0" err="1"/>
              <a:t>int</a:t>
            </a:r>
            <a:r>
              <a:rPr lang="en-US" altLang="zh-CN" dirty="0"/>
              <a:t>, </a:t>
            </a:r>
            <a:r>
              <a:rPr lang="en-US" altLang="zh-CN" dirty="0" err="1"/>
              <a:t>connection_requests</a:t>
            </a:r>
            <a:r>
              <a:rPr lang="en-US" altLang="zh-CN" dirty="0"/>
              <a:t> </a:t>
            </a:r>
            <a:r>
              <a:rPr lang="en-US" altLang="zh-CN" dirty="0" err="1"/>
              <a:t>int</a:t>
            </a:r>
            <a:r>
              <a:rPr lang="en-US" altLang="zh-CN" dirty="0"/>
              <a:t>, </a:t>
            </a:r>
            <a:r>
              <a:rPr lang="en-US" altLang="zh-CN" dirty="0" err="1"/>
              <a:t>request_time</a:t>
            </a:r>
            <a:r>
              <a:rPr lang="en-US" altLang="zh-CN" dirty="0"/>
              <a:t> double, </a:t>
            </a:r>
            <a:r>
              <a:rPr lang="en-US" altLang="zh-CN" dirty="0" err="1"/>
              <a:t>remote_addr</a:t>
            </a:r>
            <a:r>
              <a:rPr lang="en-US" altLang="zh-CN" dirty="0"/>
              <a:t> string, </a:t>
            </a:r>
            <a:r>
              <a:rPr lang="en-US" altLang="zh-CN" dirty="0" err="1"/>
              <a:t>remote_user</a:t>
            </a:r>
            <a:r>
              <a:rPr lang="en-US" altLang="zh-CN" dirty="0"/>
              <a:t> string, </a:t>
            </a:r>
          </a:p>
          <a:p>
            <a:r>
              <a:rPr lang="en-US" altLang="zh-CN" dirty="0" err="1"/>
              <a:t>server_name</a:t>
            </a:r>
            <a:r>
              <a:rPr lang="en-US" altLang="zh-CN" dirty="0"/>
              <a:t> string, request string, status </a:t>
            </a:r>
            <a:r>
              <a:rPr lang="en-US" altLang="zh-CN" dirty="0" err="1"/>
              <a:t>int</a:t>
            </a:r>
            <a:r>
              <a:rPr lang="en-US" altLang="zh-CN" dirty="0"/>
              <a:t>, </a:t>
            </a:r>
            <a:r>
              <a:rPr lang="en-US" altLang="zh-CN" dirty="0" err="1"/>
              <a:t>body_bytes_sent</a:t>
            </a:r>
            <a:r>
              <a:rPr lang="en-US" altLang="zh-CN" dirty="0"/>
              <a:t> </a:t>
            </a:r>
            <a:r>
              <a:rPr lang="en-US" altLang="zh-CN" dirty="0" err="1"/>
              <a:t>int</a:t>
            </a:r>
            <a:r>
              <a:rPr lang="en-US" altLang="zh-CN" dirty="0"/>
              <a:t>, </a:t>
            </a:r>
            <a:r>
              <a:rPr lang="en-US" altLang="zh-CN" dirty="0" err="1"/>
              <a:t>bytes_sent</a:t>
            </a:r>
            <a:r>
              <a:rPr lang="en-US" altLang="zh-CN" dirty="0"/>
              <a:t> </a:t>
            </a:r>
            <a:r>
              <a:rPr lang="en-US" altLang="zh-CN" dirty="0" err="1"/>
              <a:t>int</a:t>
            </a:r>
            <a:r>
              <a:rPr lang="en-US" altLang="zh-CN" dirty="0"/>
              <a:t>, </a:t>
            </a:r>
            <a:r>
              <a:rPr lang="en-US" altLang="zh-CN" dirty="0" err="1"/>
              <a:t>sent_http_content_length</a:t>
            </a:r>
            <a:r>
              <a:rPr lang="en-US" altLang="zh-CN" dirty="0"/>
              <a:t> </a:t>
            </a:r>
            <a:r>
              <a:rPr lang="en-US" altLang="zh-CN" dirty="0" err="1"/>
              <a:t>int</a:t>
            </a:r>
            <a:r>
              <a:rPr lang="en-US" altLang="zh-CN" dirty="0"/>
              <a:t>, </a:t>
            </a:r>
            <a:r>
              <a:rPr lang="en-US" altLang="zh-CN" dirty="0" err="1"/>
              <a:t>http_referer</a:t>
            </a:r>
            <a:r>
              <a:rPr lang="en-US" altLang="zh-CN" dirty="0"/>
              <a:t> string, </a:t>
            </a:r>
            <a:r>
              <a:rPr lang="en-US" altLang="zh-CN" dirty="0" err="1"/>
              <a:t>http_user_agent</a:t>
            </a:r>
            <a:r>
              <a:rPr lang="en-US" altLang="zh-CN" dirty="0"/>
              <a:t> string, </a:t>
            </a:r>
            <a:r>
              <a:rPr lang="en-US" altLang="zh-CN" dirty="0" err="1"/>
              <a:t>http_x_forwarded_for</a:t>
            </a:r>
            <a:r>
              <a:rPr lang="en-US" altLang="zh-CN" dirty="0"/>
              <a:t> string, </a:t>
            </a:r>
            <a:r>
              <a:rPr lang="en-US" altLang="zh-CN" dirty="0" err="1"/>
              <a:t>http_cookie</a:t>
            </a:r>
            <a:r>
              <a:rPr lang="en-US" altLang="zh-CN" dirty="0"/>
              <a:t> string, </a:t>
            </a:r>
            <a:r>
              <a:rPr lang="en-US" altLang="zh-CN" dirty="0" err="1"/>
              <a:t>http_via</a:t>
            </a:r>
            <a:r>
              <a:rPr lang="en-US" altLang="zh-CN" dirty="0"/>
              <a:t> string,</a:t>
            </a:r>
          </a:p>
          <a:p>
            <a:r>
              <a:rPr lang="en-US" altLang="zh-CN" dirty="0"/>
              <a:t>host string, timestamp string, </a:t>
            </a:r>
            <a:r>
              <a:rPr lang="en-US" altLang="zh-CN" dirty="0" err="1"/>
              <a:t>time_y</a:t>
            </a:r>
            <a:r>
              <a:rPr lang="en-US" altLang="zh-CN" dirty="0"/>
              <a:t> string, </a:t>
            </a:r>
            <a:r>
              <a:rPr lang="en-US" altLang="zh-CN" dirty="0" err="1"/>
              <a:t>time_m</a:t>
            </a:r>
            <a:r>
              <a:rPr lang="en-US" altLang="zh-CN" dirty="0"/>
              <a:t> string, </a:t>
            </a:r>
            <a:r>
              <a:rPr lang="en-US" altLang="zh-CN" dirty="0" err="1"/>
              <a:t>time_d</a:t>
            </a:r>
            <a:r>
              <a:rPr lang="en-US" altLang="zh-CN" dirty="0"/>
              <a:t> string, </a:t>
            </a:r>
            <a:r>
              <a:rPr lang="en-US" altLang="zh-CN" dirty="0" err="1"/>
              <a:t>time_w</a:t>
            </a:r>
            <a:r>
              <a:rPr lang="en-US" altLang="zh-CN" dirty="0"/>
              <a:t> string, </a:t>
            </a:r>
            <a:r>
              <a:rPr lang="en-US" altLang="zh-CN" dirty="0" err="1"/>
              <a:t>time_hh</a:t>
            </a:r>
            <a:r>
              <a:rPr lang="en-US" altLang="zh-CN" dirty="0"/>
              <a:t> string, </a:t>
            </a:r>
            <a:r>
              <a:rPr lang="en-US" altLang="zh-CN" dirty="0" err="1"/>
              <a:t>time_mm</a:t>
            </a:r>
            <a:r>
              <a:rPr lang="en-US" altLang="zh-CN" dirty="0"/>
              <a:t> string, </a:t>
            </a:r>
            <a:r>
              <a:rPr lang="en-US" altLang="zh-CN" dirty="0" err="1"/>
              <a:t>time_ss</a:t>
            </a:r>
            <a:r>
              <a:rPr lang="en-US" altLang="zh-CN" dirty="0"/>
              <a:t> string)</a:t>
            </a:r>
          </a:p>
          <a:p>
            <a:r>
              <a:rPr lang="en-US" altLang="zh-CN" dirty="0">
                <a:solidFill>
                  <a:srgbClr val="00B0F0"/>
                </a:solidFill>
              </a:rPr>
              <a:t>STORED BY '</a:t>
            </a:r>
            <a:r>
              <a:rPr lang="en-US" altLang="zh-CN" dirty="0" err="1">
                <a:solidFill>
                  <a:srgbClr val="00B0F0"/>
                </a:solidFill>
              </a:rPr>
              <a:t>org.apache.hadoop.hive.hbase.HBaseStorageHandler</a:t>
            </a:r>
            <a:r>
              <a:rPr lang="en-US" altLang="zh-CN" dirty="0">
                <a:solidFill>
                  <a:srgbClr val="00B0F0"/>
                </a:solidFill>
              </a:rPr>
              <a:t>'  </a:t>
            </a:r>
          </a:p>
          <a:p>
            <a:r>
              <a:rPr lang="en-US" altLang="zh-CN" dirty="0">
                <a:solidFill>
                  <a:srgbClr val="C00000"/>
                </a:solidFill>
              </a:rPr>
              <a:t>WITH SERDEPROPERTIES ("</a:t>
            </a:r>
            <a:r>
              <a:rPr lang="en-US" altLang="zh-CN" dirty="0" err="1">
                <a:solidFill>
                  <a:srgbClr val="C00000"/>
                </a:solidFill>
              </a:rPr>
              <a:t>hbase.columns.mapping</a:t>
            </a:r>
            <a:r>
              <a:rPr lang="en-US" altLang="zh-CN" dirty="0">
                <a:solidFill>
                  <a:srgbClr val="C00000"/>
                </a:solidFill>
              </a:rPr>
              <a:t>" = ":key, f:c1, f:c2, f:c3, f:c4, f:c5, f:c6, f:c7, f:c8, f:c9, f:c10, f:c11, f:c12, f:c13, f:c14, f:c15, f:c16, f:c17,</a:t>
            </a:r>
          </a:p>
          <a:p>
            <a:r>
              <a:rPr lang="en-US" altLang="zh-CN" dirty="0">
                <a:solidFill>
                  <a:srgbClr val="C00000"/>
                </a:solidFill>
              </a:rPr>
              <a:t>f:host, f:timestamp, f:time_y, f:time_m, f:time_d, f:time_w, f:time_hh, f:time_mm, f:time_ss")  </a:t>
            </a:r>
          </a:p>
          <a:p>
            <a:r>
              <a:rPr lang="en-US" altLang="zh-CN" dirty="0">
                <a:solidFill>
                  <a:srgbClr val="C00000"/>
                </a:solidFill>
              </a:rPr>
              <a:t>TBLPROPERTIES ("hbase.table.name" = </a:t>
            </a:r>
            <a:r>
              <a:rPr lang="en-US" altLang="zh-CN" dirty="0">
                <a:solidFill>
                  <a:srgbClr val="C00000"/>
                </a:solidFill>
              </a:rPr>
              <a:t>"demo</a:t>
            </a:r>
            <a:r>
              <a:rPr lang="en-US" altLang="zh-CN" dirty="0" smtClean="0">
                <a:solidFill>
                  <a:srgbClr val="C00000"/>
                </a:solidFill>
              </a:rPr>
              <a:t>");</a:t>
            </a:r>
            <a:endParaRPr lang="zh-CN" altLang="en-US" dirty="0">
              <a:solidFill>
                <a:srgbClr val="C00000"/>
              </a:solidFill>
            </a:endParaRPr>
          </a:p>
        </p:txBody>
      </p:sp>
      <p:sp>
        <p:nvSpPr>
          <p:cNvPr id="3" name="标题 2"/>
          <p:cNvSpPr>
            <a:spLocks noGrp="1"/>
          </p:cNvSpPr>
          <p:nvPr>
            <p:ph type="title"/>
          </p:nvPr>
        </p:nvSpPr>
        <p:spPr/>
        <p:txBody>
          <a:bodyPr/>
          <a:lstStyle/>
          <a:p>
            <a:r>
              <a:rPr lang="en-US" altLang="zh-CN" dirty="0" smtClean="0"/>
              <a:t>Hive</a:t>
            </a:r>
            <a:r>
              <a:rPr lang="zh-CN" altLang="en-US" dirty="0" smtClean="0"/>
              <a:t>与</a:t>
            </a:r>
            <a:r>
              <a:rPr lang="en-US" altLang="zh-CN" dirty="0" err="1" smtClean="0"/>
              <a:t>Hbase</a:t>
            </a:r>
            <a:r>
              <a:rPr lang="zh-CN" altLang="en-US" dirty="0" smtClean="0"/>
              <a:t>关联表</a:t>
            </a:r>
            <a:endParaRPr lang="zh-CN" altLang="en-US" dirty="0"/>
          </a:p>
        </p:txBody>
      </p:sp>
    </p:spTree>
    <p:extLst>
      <p:ext uri="{BB962C8B-B14F-4D97-AF65-F5344CB8AC3E}">
        <p14:creationId xmlns:p14="http://schemas.microsoft.com/office/powerpoint/2010/main" val="15312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dirty="0" smtClean="0"/>
              <a:t>数据分析</a:t>
            </a:r>
            <a:endParaRPr lang="zh-CN" altLang="en-US" dirty="0"/>
          </a:p>
        </p:txBody>
      </p:sp>
      <p:sp>
        <p:nvSpPr>
          <p:cNvPr id="3" name="文本占位符 2"/>
          <p:cNvSpPr>
            <a:spLocks noGrp="1"/>
          </p:cNvSpPr>
          <p:nvPr>
            <p:ph type="body" idx="1"/>
          </p:nvPr>
        </p:nvSpPr>
        <p:spPr/>
        <p:txBody>
          <a:bodyPr/>
          <a:lstStyle/>
          <a:p>
            <a:r>
              <a:rPr lang="zh-CN" altLang="en-US" dirty="0" smtClean="0"/>
              <a:t>概述</a:t>
            </a:r>
            <a:endParaRPr lang="zh-CN" altLang="en-US" dirty="0"/>
          </a:p>
        </p:txBody>
      </p:sp>
    </p:spTree>
    <p:extLst>
      <p:ext uri="{BB962C8B-B14F-4D97-AF65-F5344CB8AC3E}">
        <p14:creationId xmlns:p14="http://schemas.microsoft.com/office/powerpoint/2010/main" val="2121598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Cloudera</a:t>
            </a:r>
            <a:r>
              <a:rPr lang="en-US" altLang="zh-CN" dirty="0"/>
              <a:t> Impala </a:t>
            </a:r>
            <a:r>
              <a:rPr lang="zh-CN" altLang="en-US" dirty="0"/>
              <a:t>可以直接为存储在</a:t>
            </a:r>
            <a:r>
              <a:rPr lang="en-US" altLang="zh-CN" dirty="0"/>
              <a:t>HDFS</a:t>
            </a:r>
            <a:r>
              <a:rPr lang="zh-CN" altLang="en-US" dirty="0"/>
              <a:t>或</a:t>
            </a:r>
            <a:r>
              <a:rPr lang="en-US" altLang="zh-CN" dirty="0" err="1"/>
              <a:t>HBase</a:t>
            </a:r>
            <a:r>
              <a:rPr lang="zh-CN" altLang="en-US" dirty="0"/>
              <a:t>中的</a:t>
            </a:r>
            <a:r>
              <a:rPr lang="en-US" altLang="zh-CN" dirty="0"/>
              <a:t>Hadoop</a:t>
            </a:r>
            <a:r>
              <a:rPr lang="zh-CN" altLang="en-US" dirty="0"/>
              <a:t>数据提供快速，交互式的</a:t>
            </a:r>
            <a:r>
              <a:rPr lang="en-US" altLang="zh-CN" dirty="0"/>
              <a:t>SQL</a:t>
            </a:r>
            <a:r>
              <a:rPr lang="zh-CN" altLang="en-US" dirty="0"/>
              <a:t>查询。除了使用相同的存储平台外， </a:t>
            </a:r>
            <a:r>
              <a:rPr lang="en-US" altLang="zh-CN" dirty="0"/>
              <a:t>Impala</a:t>
            </a:r>
            <a:r>
              <a:rPr lang="zh-CN" altLang="en-US" dirty="0"/>
              <a:t>和</a:t>
            </a:r>
            <a:r>
              <a:rPr lang="en-US" altLang="zh-CN" dirty="0"/>
              <a:t>Apache Hive</a:t>
            </a:r>
            <a:r>
              <a:rPr lang="zh-CN" altLang="en-US" dirty="0"/>
              <a:t>一样也使用了相同的元数据，</a:t>
            </a:r>
            <a:r>
              <a:rPr lang="en-US" altLang="zh-CN" dirty="0"/>
              <a:t>SQL</a:t>
            </a:r>
            <a:r>
              <a:rPr lang="zh-CN" altLang="en-US" dirty="0"/>
              <a:t>语法（</a:t>
            </a:r>
            <a:r>
              <a:rPr lang="en-US" altLang="zh-CN" dirty="0"/>
              <a:t>Hive SQL</a:t>
            </a:r>
            <a:r>
              <a:rPr lang="zh-CN" altLang="en-US" dirty="0"/>
              <a:t>），</a:t>
            </a:r>
            <a:r>
              <a:rPr lang="en-US" altLang="zh-CN" dirty="0"/>
              <a:t>ODBC</a:t>
            </a:r>
            <a:r>
              <a:rPr lang="zh-CN" altLang="en-US" dirty="0"/>
              <a:t>驱动和用户接口（</a:t>
            </a:r>
            <a:r>
              <a:rPr lang="en-US" altLang="zh-CN" dirty="0"/>
              <a:t>Hue Beeswax</a:t>
            </a:r>
            <a:r>
              <a:rPr lang="zh-CN" altLang="en-US" dirty="0"/>
              <a:t>），这就很方便的为用户提供了一个相似并且统一的平台来进行批量或实时查询。</a:t>
            </a:r>
          </a:p>
          <a:p>
            <a:r>
              <a:rPr lang="en-US" altLang="zh-CN" dirty="0" err="1"/>
              <a:t>Cloudera</a:t>
            </a:r>
            <a:r>
              <a:rPr lang="en-US" altLang="zh-CN" dirty="0"/>
              <a:t> Impala </a:t>
            </a:r>
            <a:r>
              <a:rPr lang="zh-CN" altLang="en-US" dirty="0"/>
              <a:t>是用来进行大数据查询的补充工具。 </a:t>
            </a:r>
            <a:r>
              <a:rPr lang="en-US" altLang="zh-CN" dirty="0"/>
              <a:t>Impala </a:t>
            </a:r>
            <a:r>
              <a:rPr lang="zh-CN" altLang="en-US" dirty="0"/>
              <a:t>并没有取代像</a:t>
            </a:r>
            <a:r>
              <a:rPr lang="en-US" altLang="zh-CN" dirty="0"/>
              <a:t>Hive</a:t>
            </a:r>
            <a:r>
              <a:rPr lang="zh-CN" altLang="en-US" dirty="0"/>
              <a:t>这样基于</a:t>
            </a:r>
            <a:r>
              <a:rPr lang="en-US" altLang="zh-CN" dirty="0" err="1"/>
              <a:t>MapReduce</a:t>
            </a:r>
            <a:r>
              <a:rPr lang="zh-CN" altLang="en-US" dirty="0"/>
              <a:t>的分布式处理框架</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Impala</a:t>
            </a:r>
            <a:r>
              <a:rPr lang="zh-CN" altLang="en-US" dirty="0" smtClean="0"/>
              <a:t>简介</a:t>
            </a:r>
            <a:endParaRPr lang="zh-CN" altLang="en-US" dirty="0"/>
          </a:p>
        </p:txBody>
      </p:sp>
    </p:spTree>
    <p:extLst>
      <p:ext uri="{BB962C8B-B14F-4D97-AF65-F5344CB8AC3E}">
        <p14:creationId xmlns:p14="http://schemas.microsoft.com/office/powerpoint/2010/main" val="1152774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前提：已经创建好</a:t>
            </a:r>
            <a:r>
              <a:rPr lang="en-US" altLang="zh-CN" dirty="0" smtClean="0"/>
              <a:t>HBASE</a:t>
            </a:r>
            <a:r>
              <a:rPr lang="zh-CN" altLang="en-US" dirty="0" smtClean="0"/>
              <a:t>表、</a:t>
            </a:r>
            <a:r>
              <a:rPr lang="en-US" altLang="zh-CN" dirty="0" smtClean="0"/>
              <a:t>HIVE-HBASE</a:t>
            </a:r>
            <a:r>
              <a:rPr lang="zh-CN" altLang="en-US" dirty="0" smtClean="0"/>
              <a:t>关联表；</a:t>
            </a:r>
            <a:endParaRPr lang="en-US" altLang="zh-CN" dirty="0" smtClean="0"/>
          </a:p>
          <a:p>
            <a:r>
              <a:rPr lang="zh-CN" altLang="en-US" dirty="0" smtClean="0"/>
              <a:t>映射</a:t>
            </a:r>
            <a:r>
              <a:rPr lang="en-US" altLang="zh-CN" dirty="0" smtClean="0"/>
              <a:t>HIVE</a:t>
            </a:r>
            <a:r>
              <a:rPr lang="zh-CN" altLang="en-US" dirty="0" smtClean="0"/>
              <a:t>元数据：</a:t>
            </a:r>
            <a:endParaRPr lang="en-US" altLang="zh-CN" dirty="0" smtClean="0"/>
          </a:p>
          <a:p>
            <a:pPr marL="109728" indent="0">
              <a:buNone/>
            </a:pPr>
            <a:r>
              <a:rPr lang="en-US" altLang="zh-CN" dirty="0"/>
              <a:t>[root@vir-vm1 ~]# impala-shell </a:t>
            </a:r>
            <a:endParaRPr lang="en-US" altLang="zh-CN" dirty="0" smtClean="0"/>
          </a:p>
          <a:p>
            <a:pPr marL="109728" indent="0">
              <a:buNone/>
            </a:pPr>
            <a:r>
              <a:rPr lang="en-US" altLang="zh-CN" dirty="0"/>
              <a:t>[vir-vm1.hadoop:21000] &gt; invalidate metadata</a:t>
            </a:r>
            <a:r>
              <a:rPr lang="en-US" altLang="zh-CN" dirty="0" smtClean="0"/>
              <a:t>;</a:t>
            </a:r>
          </a:p>
          <a:p>
            <a:r>
              <a:rPr lang="zh-CN" altLang="en-US" dirty="0"/>
              <a:t>连接到任意一个</a:t>
            </a:r>
            <a:r>
              <a:rPr lang="en-US" altLang="zh-CN" dirty="0" err="1"/>
              <a:t>impalad</a:t>
            </a:r>
            <a:r>
              <a:rPr lang="zh-CN" altLang="en-US" dirty="0"/>
              <a:t>服务</a:t>
            </a:r>
            <a:endParaRPr lang="en-US" altLang="zh-CN" dirty="0"/>
          </a:p>
          <a:p>
            <a:r>
              <a:rPr lang="zh-CN" altLang="en-US" dirty="0"/>
              <a:t>执行查询；</a:t>
            </a:r>
            <a:endParaRPr lang="en-US" altLang="zh-CN" dirty="0"/>
          </a:p>
          <a:p>
            <a:endParaRPr lang="en-US" altLang="zh-CN" dirty="0" smtClean="0"/>
          </a:p>
          <a:p>
            <a:pPr marL="109728" indent="0">
              <a:buNone/>
            </a:pPr>
            <a:endParaRPr lang="en-US" altLang="zh-CN" dirty="0" smtClean="0"/>
          </a:p>
        </p:txBody>
      </p:sp>
      <p:sp>
        <p:nvSpPr>
          <p:cNvPr id="3" name="标题 2"/>
          <p:cNvSpPr>
            <a:spLocks noGrp="1"/>
          </p:cNvSpPr>
          <p:nvPr>
            <p:ph type="title"/>
          </p:nvPr>
        </p:nvSpPr>
        <p:spPr/>
        <p:txBody>
          <a:bodyPr/>
          <a:lstStyle/>
          <a:p>
            <a:r>
              <a:rPr lang="en-US" altLang="zh-CN" dirty="0" smtClean="0"/>
              <a:t>Impala</a:t>
            </a:r>
            <a:r>
              <a:rPr lang="zh-CN" altLang="en-US" dirty="0" smtClean="0"/>
              <a:t>使用</a:t>
            </a:r>
            <a:endParaRPr lang="zh-CN" altLang="en-US" dirty="0"/>
          </a:p>
        </p:txBody>
      </p:sp>
    </p:spTree>
    <p:extLst>
      <p:ext uri="{BB962C8B-B14F-4D97-AF65-F5344CB8AC3E}">
        <p14:creationId xmlns:p14="http://schemas.microsoft.com/office/powerpoint/2010/main" val="403345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整体架构图</a:t>
            </a:r>
            <a:endParaRPr lang="zh-CN" altLang="en-US" dirty="0"/>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801" y="1484784"/>
            <a:ext cx="60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801" y="1941984"/>
            <a:ext cx="60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401" y="1789584"/>
            <a:ext cx="60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496" y="4438908"/>
            <a:ext cx="121920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2913" y="3545805"/>
            <a:ext cx="1353343"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4001" y="1484784"/>
            <a:ext cx="623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7401" y="1789584"/>
            <a:ext cx="623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5401" y="1941984"/>
            <a:ext cx="623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6417" y="2865512"/>
            <a:ext cx="685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7017" y="2636912"/>
            <a:ext cx="685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4617" y="3171056"/>
            <a:ext cx="685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Bent Arrow 29"/>
          <p:cNvSpPr/>
          <p:nvPr/>
        </p:nvSpPr>
        <p:spPr>
          <a:xfrm rot="5400000">
            <a:off x="6731779" y="1275235"/>
            <a:ext cx="533400" cy="1997075"/>
          </a:xfrm>
          <a:prstGeom prst="bentArrow">
            <a:avLst>
              <a:gd name="adj1" fmla="val 25000"/>
              <a:gd name="adj2" fmla="val 2582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zh-CN">
              <a:solidFill>
                <a:schemeClr val="tx1"/>
              </a:solidFill>
            </a:endParaRPr>
          </a:p>
        </p:txBody>
      </p:sp>
      <p:sp>
        <p:nvSpPr>
          <p:cNvPr id="27" name="Bent Arrow 30"/>
          <p:cNvSpPr/>
          <p:nvPr/>
        </p:nvSpPr>
        <p:spPr>
          <a:xfrm rot="10800000">
            <a:off x="6998478" y="4477221"/>
            <a:ext cx="937847" cy="533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zh-CN">
              <a:solidFill>
                <a:schemeClr val="tx1"/>
              </a:solidFill>
            </a:endParaRPr>
          </a:p>
        </p:txBody>
      </p:sp>
      <p:sp>
        <p:nvSpPr>
          <p:cNvPr id="28" name="TextBox 34"/>
          <p:cNvSpPr txBox="1">
            <a:spLocks noChangeArrowheads="1"/>
          </p:cNvSpPr>
          <p:nvPr/>
        </p:nvSpPr>
        <p:spPr bwMode="auto">
          <a:xfrm>
            <a:off x="1297401" y="2475384"/>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r>
              <a:rPr lang="en-US" altLang="zh-CN" dirty="0">
                <a:latin typeface="Calibri" pitchFamily="34" charset="0"/>
              </a:rPr>
              <a:t>Web Servers</a:t>
            </a:r>
          </a:p>
        </p:txBody>
      </p:sp>
      <p:sp>
        <p:nvSpPr>
          <p:cNvPr id="29" name="TextBox 35"/>
          <p:cNvSpPr txBox="1">
            <a:spLocks noChangeArrowheads="1"/>
          </p:cNvSpPr>
          <p:nvPr/>
        </p:nvSpPr>
        <p:spPr bwMode="auto">
          <a:xfrm>
            <a:off x="4227659" y="2475384"/>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r>
              <a:rPr lang="zh-CN" altLang="en-US" dirty="0" smtClean="0">
                <a:latin typeface="Calibri" pitchFamily="34" charset="0"/>
              </a:rPr>
              <a:t>日志采集服务</a:t>
            </a:r>
            <a:endParaRPr lang="en-US" altLang="zh-CN" dirty="0">
              <a:latin typeface="Calibri" pitchFamily="34" charset="0"/>
            </a:endParaRPr>
          </a:p>
        </p:txBody>
      </p:sp>
      <p:sp>
        <p:nvSpPr>
          <p:cNvPr id="31" name="TextBox 38"/>
          <p:cNvSpPr txBox="1">
            <a:spLocks noChangeArrowheads="1"/>
          </p:cNvSpPr>
          <p:nvPr/>
        </p:nvSpPr>
        <p:spPr bwMode="auto">
          <a:xfrm>
            <a:off x="5132963" y="6023029"/>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r>
              <a:rPr lang="zh-CN" altLang="en-US" dirty="0" smtClean="0">
                <a:latin typeface="Calibri" pitchFamily="34" charset="0"/>
              </a:rPr>
              <a:t>位于</a:t>
            </a:r>
            <a:r>
              <a:rPr lang="en-US" altLang="zh-CN" dirty="0" smtClean="0">
                <a:latin typeface="Calibri" pitchFamily="34" charset="0"/>
              </a:rPr>
              <a:t>HADOOP</a:t>
            </a:r>
          </a:p>
          <a:p>
            <a:pPr algn="ctr" eaLnBrk="1" hangingPunct="1"/>
            <a:r>
              <a:rPr lang="zh-CN" altLang="en-US" dirty="0" smtClean="0">
                <a:latin typeface="Calibri" pitchFamily="34" charset="0"/>
              </a:rPr>
              <a:t>集群上的数据仓库</a:t>
            </a:r>
            <a:endParaRPr lang="en-US" altLang="zh-CN" dirty="0">
              <a:latin typeface="Calibri" pitchFamily="34" charset="0"/>
            </a:endParaRPr>
          </a:p>
        </p:txBody>
      </p:sp>
      <p:sp>
        <p:nvSpPr>
          <p:cNvPr id="32" name="TextBox 39"/>
          <p:cNvSpPr txBox="1">
            <a:spLocks noChangeArrowheads="1"/>
          </p:cNvSpPr>
          <p:nvPr/>
        </p:nvSpPr>
        <p:spPr bwMode="auto">
          <a:xfrm>
            <a:off x="467544" y="6156012"/>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r>
              <a:rPr lang="zh-CN" altLang="en-US" dirty="0" smtClean="0">
                <a:solidFill>
                  <a:schemeClr val="bg1"/>
                </a:solidFill>
                <a:latin typeface="Calibri" pitchFamily="34" charset="0"/>
              </a:rPr>
              <a:t>关系型数据库</a:t>
            </a:r>
            <a:endParaRPr lang="en-US" altLang="zh-CN" dirty="0">
              <a:solidFill>
                <a:schemeClr val="bg1"/>
              </a:solidFill>
              <a:latin typeface="Calibri" pitchFamily="34" charset="0"/>
            </a:endParaRPr>
          </a:p>
        </p:txBody>
      </p:sp>
      <p:sp>
        <p:nvSpPr>
          <p:cNvPr id="33" name="TextBox 40"/>
          <p:cNvSpPr txBox="1">
            <a:spLocks noChangeArrowheads="1"/>
          </p:cNvSpPr>
          <p:nvPr/>
        </p:nvSpPr>
        <p:spPr bwMode="auto">
          <a:xfrm>
            <a:off x="6949447" y="3718773"/>
            <a:ext cx="1871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r>
              <a:rPr lang="en-US" altLang="zh-CN" dirty="0" smtClean="0">
                <a:latin typeface="Calibri" pitchFamily="34" charset="0"/>
              </a:rPr>
              <a:t>HDFS(HADOOP</a:t>
            </a:r>
          </a:p>
          <a:p>
            <a:pPr eaLnBrk="1" hangingPunct="1"/>
            <a:r>
              <a:rPr lang="zh-CN" altLang="en-US" dirty="0" smtClean="0">
                <a:latin typeface="Calibri" pitchFamily="34" charset="0"/>
              </a:rPr>
              <a:t>分布式文件系统</a:t>
            </a:r>
            <a:r>
              <a:rPr lang="en-US" altLang="zh-CN" dirty="0" smtClean="0">
                <a:latin typeface="Calibri" pitchFamily="34" charset="0"/>
              </a:rPr>
              <a:t>)</a:t>
            </a:r>
            <a:endParaRPr lang="en-US" altLang="zh-CN" dirty="0">
              <a:latin typeface="Calibri" pitchFamily="34" charset="0"/>
            </a:endParaRPr>
          </a:p>
        </p:txBody>
      </p:sp>
      <p:sp>
        <p:nvSpPr>
          <p:cNvPr id="34" name="Left Arrow 42"/>
          <p:cNvSpPr/>
          <p:nvPr/>
        </p:nvSpPr>
        <p:spPr>
          <a:xfrm>
            <a:off x="2123728" y="5085184"/>
            <a:ext cx="862012" cy="2555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zh-CN">
              <a:solidFill>
                <a:srgbClr val="FFFFFF"/>
              </a:solidFill>
            </a:endParaRPr>
          </a:p>
        </p:txBody>
      </p:sp>
      <p:sp>
        <p:nvSpPr>
          <p:cNvPr id="36" name="Left Arrow 48"/>
          <p:cNvSpPr/>
          <p:nvPr/>
        </p:nvSpPr>
        <p:spPr>
          <a:xfrm rot="16200000">
            <a:off x="5211143" y="2747193"/>
            <a:ext cx="1202430" cy="2555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zh-CN">
              <a:solidFill>
                <a:srgbClr val="FFFFFF"/>
              </a:solidFill>
            </a:endParaRPr>
          </a:p>
        </p:txBody>
      </p:sp>
      <p:sp>
        <p:nvSpPr>
          <p:cNvPr id="37" name="Left Arrow 49"/>
          <p:cNvSpPr/>
          <p:nvPr/>
        </p:nvSpPr>
        <p:spPr>
          <a:xfrm rot="10800000">
            <a:off x="2897601" y="1941984"/>
            <a:ext cx="1235075" cy="2555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zh-CN">
              <a:solidFill>
                <a:srgbClr val="FFFFFF"/>
              </a:solidFill>
            </a:endParaRPr>
          </a:p>
        </p:txBody>
      </p:sp>
      <p:sp>
        <p:nvSpPr>
          <p:cNvPr id="38" name="Left Arrow 42"/>
          <p:cNvSpPr/>
          <p:nvPr/>
        </p:nvSpPr>
        <p:spPr>
          <a:xfrm>
            <a:off x="2123728" y="3606702"/>
            <a:ext cx="846137" cy="2555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zh-CN">
              <a:solidFill>
                <a:srgbClr val="FFFFFF"/>
              </a:solidFill>
            </a:endParaRPr>
          </a:p>
        </p:txBody>
      </p:sp>
      <p:pic>
        <p:nvPicPr>
          <p:cNvPr id="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53" y="3275692"/>
            <a:ext cx="60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281248"/>
            <a:ext cx="60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34"/>
          <p:cNvSpPr txBox="1">
            <a:spLocks noChangeArrowheads="1"/>
          </p:cNvSpPr>
          <p:nvPr/>
        </p:nvSpPr>
        <p:spPr bwMode="auto">
          <a:xfrm>
            <a:off x="522453" y="3737085"/>
            <a:ext cx="160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r>
              <a:rPr lang="zh-CN" altLang="en-US" dirty="0" smtClean="0">
                <a:latin typeface="Calibri" pitchFamily="34" charset="0"/>
              </a:rPr>
              <a:t>报表系统等需要数据的系统</a:t>
            </a:r>
            <a:endParaRPr lang="en-US" altLang="zh-CN" dirty="0">
              <a:latin typeface="Calibri" pitchFamily="34" charset="0"/>
            </a:endParaRPr>
          </a:p>
        </p:txBody>
      </p:sp>
      <p:pic>
        <p:nvPicPr>
          <p:cNvPr id="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4416" y="3789040"/>
            <a:ext cx="623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7816" y="4093840"/>
            <a:ext cx="623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4246240"/>
            <a:ext cx="623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35"/>
          <p:cNvSpPr txBox="1">
            <a:spLocks noChangeArrowheads="1"/>
          </p:cNvSpPr>
          <p:nvPr/>
        </p:nvSpPr>
        <p:spPr bwMode="auto">
          <a:xfrm>
            <a:off x="2858324" y="4725144"/>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r>
              <a:rPr lang="zh-CN" altLang="en-US" dirty="0" smtClean="0">
                <a:latin typeface="Calibri" pitchFamily="34" charset="0"/>
              </a:rPr>
              <a:t>数据分析服务</a:t>
            </a:r>
            <a:endParaRPr lang="en-US" altLang="zh-CN" dirty="0">
              <a:latin typeface="Calibri" pitchFamily="34" charset="0"/>
            </a:endParaRPr>
          </a:p>
        </p:txBody>
      </p:sp>
      <p:sp>
        <p:nvSpPr>
          <p:cNvPr id="45" name="Left Arrow 42"/>
          <p:cNvSpPr/>
          <p:nvPr/>
        </p:nvSpPr>
        <p:spPr>
          <a:xfrm>
            <a:off x="4499992" y="4248692"/>
            <a:ext cx="846137" cy="2555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zh-CN">
              <a:solidFill>
                <a:srgbClr val="FFFFFF"/>
              </a:solidFill>
            </a:endParaRPr>
          </a:p>
        </p:txBody>
      </p:sp>
    </p:spTree>
    <p:extLst>
      <p:ext uri="{BB962C8B-B14F-4D97-AF65-F5344CB8AC3E}">
        <p14:creationId xmlns:p14="http://schemas.microsoft.com/office/powerpoint/2010/main" val="4993254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目前需要分析的数据主要是</a:t>
            </a:r>
            <a:r>
              <a:rPr lang="zh-CN" altLang="zh-CN" dirty="0"/>
              <a:t>网站访问</a:t>
            </a:r>
            <a:r>
              <a:rPr lang="zh-CN" altLang="en-US" dirty="0" smtClean="0"/>
              <a:t>指标，包括：</a:t>
            </a:r>
            <a:endParaRPr lang="en-US" altLang="zh-CN" dirty="0" smtClean="0"/>
          </a:p>
          <a:p>
            <a:r>
              <a:rPr lang="zh-CN" altLang="zh-CN" dirty="0"/>
              <a:t>访问量</a:t>
            </a:r>
            <a:r>
              <a:rPr lang="zh-CN" altLang="zh-CN" dirty="0" smtClean="0"/>
              <a:t>统计</a:t>
            </a:r>
            <a:r>
              <a:rPr lang="zh-CN" altLang="en-US" dirty="0" smtClean="0"/>
              <a:t>；</a:t>
            </a:r>
            <a:endParaRPr lang="en-US" altLang="zh-CN" dirty="0" smtClean="0"/>
          </a:p>
          <a:p>
            <a:r>
              <a:rPr lang="zh-CN" altLang="zh-CN" dirty="0"/>
              <a:t>独立</a:t>
            </a:r>
            <a:r>
              <a:rPr lang="en-US" altLang="zh-CN" dirty="0"/>
              <a:t>IP</a:t>
            </a:r>
            <a:r>
              <a:rPr lang="zh-CN" altLang="zh-CN" dirty="0" smtClean="0"/>
              <a:t>统计</a:t>
            </a:r>
            <a:r>
              <a:rPr lang="zh-CN" altLang="en-US" dirty="0" smtClean="0"/>
              <a:t>；</a:t>
            </a:r>
            <a:endParaRPr lang="en-US" altLang="zh-CN" dirty="0" smtClean="0"/>
          </a:p>
          <a:p>
            <a:r>
              <a:rPr lang="zh-CN" altLang="zh-CN" dirty="0" smtClean="0"/>
              <a:t>独立</a:t>
            </a:r>
            <a:r>
              <a:rPr lang="zh-CN" altLang="en-US" dirty="0" smtClean="0"/>
              <a:t>用户</a:t>
            </a:r>
            <a:r>
              <a:rPr lang="zh-CN" altLang="zh-CN" dirty="0" smtClean="0"/>
              <a:t>统计</a:t>
            </a:r>
            <a:r>
              <a:rPr lang="zh-CN" altLang="en-US" dirty="0" smtClean="0"/>
              <a:t>；</a:t>
            </a:r>
            <a:endParaRPr lang="en-US" altLang="zh-CN" dirty="0" smtClean="0"/>
          </a:p>
          <a:p>
            <a:r>
              <a:rPr lang="zh-CN" altLang="en-US" dirty="0" smtClean="0"/>
              <a:t>各地区访问速度（精确到市）；</a:t>
            </a:r>
            <a:endParaRPr lang="en-US" altLang="zh-CN" dirty="0" smtClean="0"/>
          </a:p>
          <a:p>
            <a:r>
              <a:rPr lang="zh-CN" altLang="en-US" dirty="0" smtClean="0"/>
              <a:t>各用户访问各页面次数统计；</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需求</a:t>
            </a:r>
            <a:endParaRPr lang="zh-CN" altLang="en-US" dirty="0"/>
          </a:p>
        </p:txBody>
      </p:sp>
    </p:spTree>
    <p:extLst>
      <p:ext uri="{BB962C8B-B14F-4D97-AF65-F5344CB8AC3E}">
        <p14:creationId xmlns:p14="http://schemas.microsoft.com/office/powerpoint/2010/main" val="3506308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通过</a:t>
            </a:r>
            <a:r>
              <a:rPr lang="en-US" altLang="zh-CN" dirty="0" smtClean="0"/>
              <a:t>IMPALA</a:t>
            </a:r>
            <a:r>
              <a:rPr lang="zh-CN" altLang="en-US" dirty="0" smtClean="0"/>
              <a:t>提供的</a:t>
            </a:r>
            <a:r>
              <a:rPr lang="en-US" altLang="zh-CN" dirty="0" smtClean="0"/>
              <a:t>API</a:t>
            </a:r>
            <a:r>
              <a:rPr lang="zh-CN" altLang="en-US" dirty="0" smtClean="0"/>
              <a:t>，向</a:t>
            </a:r>
            <a:r>
              <a:rPr lang="en-US" altLang="zh-CN" dirty="0" smtClean="0"/>
              <a:t>HBASE</a:t>
            </a:r>
            <a:r>
              <a:rPr lang="zh-CN" altLang="en-US" dirty="0" smtClean="0"/>
              <a:t>查询数据，查询语句分别为：</a:t>
            </a:r>
            <a:endParaRPr lang="en-US" altLang="zh-CN" dirty="0" smtClean="0"/>
          </a:p>
          <a:p>
            <a:r>
              <a:rPr lang="en-US" altLang="zh-CN" dirty="0" smtClean="0"/>
              <a:t>select </a:t>
            </a:r>
            <a:r>
              <a:rPr lang="en-US" altLang="zh-CN" dirty="0" err="1"/>
              <a:t>time_d</a:t>
            </a:r>
            <a:r>
              <a:rPr lang="en-US" altLang="zh-CN" dirty="0"/>
              <a:t>, count(*) from </a:t>
            </a:r>
            <a:r>
              <a:rPr lang="en-US" altLang="zh-CN" dirty="0" err="1" smtClean="0"/>
              <a:t>iunilog</a:t>
            </a:r>
            <a:r>
              <a:rPr lang="en-US" altLang="zh-CN" dirty="0" smtClean="0"/>
              <a:t> where </a:t>
            </a:r>
            <a:r>
              <a:rPr lang="en-US" altLang="zh-CN" dirty="0" err="1" smtClean="0"/>
              <a:t>time_m</a:t>
            </a:r>
            <a:r>
              <a:rPr lang="en-US" altLang="zh-CN" dirty="0" smtClean="0"/>
              <a:t> &lt; ‘5’ and </a:t>
            </a:r>
            <a:r>
              <a:rPr lang="en-US" altLang="zh-CN" dirty="0" err="1" smtClean="0"/>
              <a:t>time_m</a:t>
            </a:r>
            <a:r>
              <a:rPr lang="en-US" altLang="zh-CN" dirty="0" smtClean="0"/>
              <a:t> &gt;= ‘4’ </a:t>
            </a:r>
            <a:r>
              <a:rPr lang="en-US" altLang="zh-CN" dirty="0"/>
              <a:t>group by </a:t>
            </a:r>
            <a:r>
              <a:rPr lang="en-US" altLang="zh-CN" dirty="0" err="1" smtClean="0"/>
              <a:t>time_d</a:t>
            </a:r>
            <a:r>
              <a:rPr lang="zh-CN" altLang="en-US" dirty="0" smtClean="0"/>
              <a:t>；</a:t>
            </a:r>
            <a:endParaRPr lang="en-US" altLang="zh-CN" dirty="0" smtClean="0"/>
          </a:p>
          <a:p>
            <a:r>
              <a:rPr lang="en-US" altLang="zh-CN" dirty="0"/>
              <a:t>select </a:t>
            </a:r>
            <a:r>
              <a:rPr lang="en-US" altLang="zh-CN" dirty="0" err="1"/>
              <a:t>time_d</a:t>
            </a:r>
            <a:r>
              <a:rPr lang="en-US" altLang="zh-CN" dirty="0"/>
              <a:t>, </a:t>
            </a:r>
            <a:r>
              <a:rPr lang="en-US" altLang="zh-CN" dirty="0" smtClean="0"/>
              <a:t>count(distinct(</a:t>
            </a:r>
            <a:r>
              <a:rPr lang="en-US" altLang="zh-CN" dirty="0" err="1"/>
              <a:t>remote_addr</a:t>
            </a:r>
            <a:r>
              <a:rPr lang="en-US" altLang="zh-CN" dirty="0" smtClean="0"/>
              <a:t>)) </a:t>
            </a:r>
            <a:r>
              <a:rPr lang="en-US" altLang="zh-CN" dirty="0"/>
              <a:t>from </a:t>
            </a:r>
            <a:r>
              <a:rPr lang="en-US" altLang="zh-CN" dirty="0" err="1"/>
              <a:t>iunilog</a:t>
            </a:r>
            <a:r>
              <a:rPr lang="en-US" altLang="zh-CN" dirty="0"/>
              <a:t> </a:t>
            </a:r>
            <a:r>
              <a:rPr lang="en-US" altLang="zh-CN" dirty="0" smtClean="0"/>
              <a:t>where </a:t>
            </a:r>
            <a:r>
              <a:rPr lang="en-US" altLang="zh-CN" dirty="0" err="1"/>
              <a:t>time_m</a:t>
            </a:r>
            <a:r>
              <a:rPr lang="en-US" altLang="zh-CN" dirty="0"/>
              <a:t> &lt; ‘5’ and </a:t>
            </a:r>
            <a:r>
              <a:rPr lang="en-US" altLang="zh-CN" dirty="0" err="1"/>
              <a:t>time_m</a:t>
            </a:r>
            <a:r>
              <a:rPr lang="en-US" altLang="zh-CN" dirty="0"/>
              <a:t> &gt;= ‘4’ group by </a:t>
            </a:r>
            <a:r>
              <a:rPr lang="en-US" altLang="zh-CN" dirty="0" err="1" smtClean="0"/>
              <a:t>time_d</a:t>
            </a:r>
            <a:r>
              <a:rPr lang="en-US" altLang="zh-CN" dirty="0" smtClean="0"/>
              <a:t>;</a:t>
            </a:r>
          </a:p>
          <a:p>
            <a:r>
              <a:rPr lang="en-US" altLang="zh-CN" dirty="0"/>
              <a:t>select </a:t>
            </a:r>
            <a:r>
              <a:rPr lang="en-US" altLang="zh-CN" dirty="0" err="1"/>
              <a:t>time_d</a:t>
            </a:r>
            <a:r>
              <a:rPr lang="en-US" altLang="zh-CN" dirty="0"/>
              <a:t>, count(distinct(</a:t>
            </a:r>
            <a:r>
              <a:rPr lang="en-US" altLang="zh-CN" dirty="0" err="1"/>
              <a:t>http_cookie</a:t>
            </a:r>
            <a:r>
              <a:rPr lang="en-US" altLang="zh-CN" dirty="0"/>
              <a:t>)) from </a:t>
            </a:r>
            <a:r>
              <a:rPr lang="en-US" altLang="zh-CN" dirty="0" err="1"/>
              <a:t>iunilog</a:t>
            </a:r>
            <a:r>
              <a:rPr lang="en-US" altLang="zh-CN" dirty="0"/>
              <a:t> where </a:t>
            </a:r>
            <a:r>
              <a:rPr lang="en-US" altLang="zh-CN" dirty="0" err="1"/>
              <a:t>time_m</a:t>
            </a:r>
            <a:r>
              <a:rPr lang="en-US" altLang="zh-CN" dirty="0"/>
              <a:t> &lt; ‘5’ and </a:t>
            </a:r>
            <a:r>
              <a:rPr lang="en-US" altLang="zh-CN" dirty="0" err="1"/>
              <a:t>time_m</a:t>
            </a:r>
            <a:r>
              <a:rPr lang="en-US" altLang="zh-CN" dirty="0"/>
              <a:t> &gt;= ‘4’ group by </a:t>
            </a:r>
            <a:r>
              <a:rPr lang="en-US" altLang="zh-CN" dirty="0" err="1"/>
              <a:t>time_d</a:t>
            </a:r>
            <a:r>
              <a:rPr lang="en-US" altLang="zh-CN" dirty="0" smtClean="0"/>
              <a:t>;</a:t>
            </a:r>
          </a:p>
          <a:p>
            <a:r>
              <a:rPr lang="en-US" altLang="zh-CN" dirty="0"/>
              <a:t>select </a:t>
            </a:r>
            <a:r>
              <a:rPr lang="en-US" altLang="zh-CN" dirty="0" err="1"/>
              <a:t>time_d</a:t>
            </a:r>
            <a:r>
              <a:rPr lang="en-US" altLang="zh-CN" dirty="0"/>
              <a:t>, </a:t>
            </a:r>
            <a:r>
              <a:rPr lang="en-US" altLang="zh-CN" dirty="0" err="1" smtClean="0"/>
              <a:t>userid</a:t>
            </a:r>
            <a:r>
              <a:rPr lang="en-US" altLang="zh-CN" dirty="0"/>
              <a:t>, </a:t>
            </a:r>
            <a:r>
              <a:rPr lang="en-US" altLang="zh-CN" dirty="0" err="1" smtClean="0"/>
              <a:t>http_referer</a:t>
            </a:r>
            <a:r>
              <a:rPr lang="en-US" altLang="zh-CN" dirty="0" smtClean="0"/>
              <a:t>, count(*) </a:t>
            </a:r>
            <a:r>
              <a:rPr lang="en-US" altLang="zh-CN" dirty="0"/>
              <a:t>from </a:t>
            </a:r>
            <a:r>
              <a:rPr lang="en-US" altLang="zh-CN" dirty="0" err="1"/>
              <a:t>iunilog</a:t>
            </a:r>
            <a:r>
              <a:rPr lang="en-US" altLang="zh-CN" dirty="0"/>
              <a:t> where </a:t>
            </a:r>
            <a:r>
              <a:rPr lang="en-US" altLang="zh-CN" dirty="0" err="1"/>
              <a:t>time_m</a:t>
            </a:r>
            <a:r>
              <a:rPr lang="en-US" altLang="zh-CN" dirty="0"/>
              <a:t> &lt; ‘5’ and </a:t>
            </a:r>
            <a:r>
              <a:rPr lang="en-US" altLang="zh-CN" dirty="0" err="1"/>
              <a:t>time_m</a:t>
            </a:r>
            <a:r>
              <a:rPr lang="en-US" altLang="zh-CN" dirty="0"/>
              <a:t> &gt;= ‘4’ group by </a:t>
            </a:r>
            <a:r>
              <a:rPr lang="en-US" altLang="zh-CN" dirty="0" err="1" smtClean="0"/>
              <a:t>time_d</a:t>
            </a:r>
            <a:r>
              <a:rPr lang="en-US" altLang="zh-CN" dirty="0" smtClean="0"/>
              <a:t>, </a:t>
            </a:r>
            <a:r>
              <a:rPr lang="en-US" altLang="zh-CN" dirty="0" err="1" smtClean="0"/>
              <a:t>userid</a:t>
            </a:r>
            <a:r>
              <a:rPr lang="en-US" altLang="zh-CN" dirty="0" smtClean="0"/>
              <a:t>, </a:t>
            </a:r>
            <a:r>
              <a:rPr lang="en-US" altLang="zh-CN" dirty="0" err="1"/>
              <a:t>http_referer</a:t>
            </a:r>
            <a:r>
              <a:rPr lang="en-US" altLang="zh-CN" dirty="0" smtClean="0"/>
              <a:t>;</a:t>
            </a:r>
            <a:endParaRPr lang="en-US" altLang="zh-CN" dirty="0"/>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zh-CN" altLang="zh-CN" dirty="0"/>
              <a:t>访问</a:t>
            </a:r>
            <a:r>
              <a:rPr lang="zh-CN" altLang="zh-CN" dirty="0" smtClean="0"/>
              <a:t>量</a:t>
            </a:r>
            <a:r>
              <a:rPr lang="zh-CN" altLang="en-US" dirty="0" smtClean="0"/>
              <a:t>、独立</a:t>
            </a:r>
            <a:r>
              <a:rPr lang="en-US" altLang="zh-CN" dirty="0" smtClean="0"/>
              <a:t>IP</a:t>
            </a:r>
            <a:r>
              <a:rPr lang="zh-CN" altLang="en-US" dirty="0" smtClean="0"/>
              <a:t>、独立用户、用户访问各页面次数</a:t>
            </a:r>
            <a:r>
              <a:rPr lang="zh-CN" altLang="zh-CN" dirty="0" smtClean="0"/>
              <a:t>统计</a:t>
            </a:r>
            <a:endParaRPr lang="zh-CN" altLang="en-US" dirty="0"/>
          </a:p>
        </p:txBody>
      </p:sp>
    </p:spTree>
    <p:extLst>
      <p:ext uri="{BB962C8B-B14F-4D97-AF65-F5344CB8AC3E}">
        <p14:creationId xmlns:p14="http://schemas.microsoft.com/office/powerpoint/2010/main" val="3366211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首先统计出各</a:t>
            </a:r>
            <a:r>
              <a:rPr lang="en-US" altLang="zh-CN" dirty="0" smtClean="0"/>
              <a:t>IP</a:t>
            </a:r>
            <a:r>
              <a:rPr lang="zh-CN" altLang="en-US" dirty="0" smtClean="0"/>
              <a:t>地址访问总时长，总下载大小，语句如下：</a:t>
            </a:r>
            <a:endParaRPr lang="en-US" altLang="zh-CN" dirty="0" smtClean="0"/>
          </a:p>
          <a:p>
            <a:r>
              <a:rPr lang="en-US" altLang="zh-CN" dirty="0"/>
              <a:t>select </a:t>
            </a:r>
            <a:r>
              <a:rPr lang="en-US" altLang="zh-CN" dirty="0" err="1" smtClean="0"/>
              <a:t>time_d,remote_addr,sum</a:t>
            </a:r>
            <a:r>
              <a:rPr lang="en-US" altLang="zh-CN" dirty="0" smtClean="0"/>
              <a:t>(</a:t>
            </a:r>
            <a:r>
              <a:rPr lang="en-US" altLang="zh-CN" dirty="0" err="1" smtClean="0"/>
              <a:t>request_time</a:t>
            </a:r>
            <a:r>
              <a:rPr lang="en-US" altLang="zh-CN" dirty="0"/>
              <a:t>), sum(</a:t>
            </a:r>
            <a:r>
              <a:rPr lang="en-US" altLang="zh-CN" dirty="0" err="1"/>
              <a:t>bytes_sent</a:t>
            </a:r>
            <a:r>
              <a:rPr lang="en-US" altLang="zh-CN" dirty="0"/>
              <a:t>) </a:t>
            </a:r>
            <a:r>
              <a:rPr lang="en-US" altLang="zh-CN" dirty="0" smtClean="0"/>
              <a:t>from </a:t>
            </a:r>
            <a:r>
              <a:rPr lang="en-US" altLang="zh-CN" dirty="0" err="1"/>
              <a:t>iunilog</a:t>
            </a:r>
            <a:r>
              <a:rPr lang="en-US" altLang="zh-CN" dirty="0"/>
              <a:t> </a:t>
            </a:r>
            <a:r>
              <a:rPr lang="en-US" altLang="zh-CN" dirty="0" smtClean="0"/>
              <a:t>where </a:t>
            </a:r>
            <a:r>
              <a:rPr lang="en-US" altLang="zh-CN" dirty="0" err="1" smtClean="0"/>
              <a:t>time_m</a:t>
            </a:r>
            <a:r>
              <a:rPr lang="en-US" altLang="zh-CN" dirty="0" smtClean="0"/>
              <a:t> &lt; ‘5’ and </a:t>
            </a:r>
            <a:r>
              <a:rPr lang="en-US" altLang="zh-CN" dirty="0" err="1" smtClean="0"/>
              <a:t>time_m</a:t>
            </a:r>
            <a:r>
              <a:rPr lang="en-US" altLang="zh-CN" dirty="0" smtClean="0"/>
              <a:t> &gt;= ‘4’ </a:t>
            </a:r>
            <a:r>
              <a:rPr lang="en-US" altLang="zh-CN" dirty="0"/>
              <a:t>group </a:t>
            </a:r>
            <a:r>
              <a:rPr lang="en-US" altLang="zh-CN" dirty="0" smtClean="0"/>
              <a:t>by </a:t>
            </a:r>
            <a:r>
              <a:rPr lang="en-US" altLang="zh-CN" dirty="0" err="1" smtClean="0"/>
              <a:t>time_d</a:t>
            </a:r>
            <a:r>
              <a:rPr lang="en-US" altLang="zh-CN" dirty="0" smtClean="0"/>
              <a:t>, </a:t>
            </a:r>
            <a:r>
              <a:rPr lang="en-US" altLang="zh-CN" dirty="0" err="1" smtClean="0"/>
              <a:t>remote_addr</a:t>
            </a:r>
            <a:r>
              <a:rPr lang="en-US" altLang="zh-CN" dirty="0" smtClean="0"/>
              <a:t>;</a:t>
            </a:r>
          </a:p>
          <a:p>
            <a:r>
              <a:rPr lang="zh-CN" altLang="en-US" dirty="0" smtClean="0"/>
              <a:t>再根据各</a:t>
            </a:r>
            <a:r>
              <a:rPr lang="en-US" altLang="zh-CN" dirty="0" smtClean="0"/>
              <a:t>IP</a:t>
            </a:r>
            <a:r>
              <a:rPr lang="zh-CN" altLang="en-US" dirty="0" smtClean="0"/>
              <a:t>地址查找归属地，统计出各地区访问速度；</a:t>
            </a:r>
            <a:endParaRPr lang="zh-CN" altLang="en-US" dirty="0"/>
          </a:p>
        </p:txBody>
      </p:sp>
      <p:sp>
        <p:nvSpPr>
          <p:cNvPr id="3" name="标题 2"/>
          <p:cNvSpPr>
            <a:spLocks noGrp="1"/>
          </p:cNvSpPr>
          <p:nvPr>
            <p:ph type="title"/>
          </p:nvPr>
        </p:nvSpPr>
        <p:spPr/>
        <p:txBody>
          <a:bodyPr/>
          <a:lstStyle/>
          <a:p>
            <a:r>
              <a:rPr lang="zh-CN" altLang="en-US" dirty="0"/>
              <a:t>各地区访问速度</a:t>
            </a:r>
            <a:r>
              <a:rPr lang="zh-CN" altLang="zh-CN" dirty="0" smtClean="0"/>
              <a:t>统计</a:t>
            </a:r>
            <a:endParaRPr lang="zh-CN" altLang="en-US" dirty="0"/>
          </a:p>
        </p:txBody>
      </p:sp>
    </p:spTree>
    <p:extLst>
      <p:ext uri="{BB962C8B-B14F-4D97-AF65-F5344CB8AC3E}">
        <p14:creationId xmlns:p14="http://schemas.microsoft.com/office/powerpoint/2010/main" val="1488237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包括三个</a:t>
            </a:r>
            <a:r>
              <a:rPr lang="en-US" altLang="zh-CN" dirty="0" smtClean="0"/>
              <a:t>IP</a:t>
            </a:r>
            <a:r>
              <a:rPr lang="zh-CN" altLang="en-US" dirty="0" smtClean="0"/>
              <a:t>库：自定义的</a:t>
            </a:r>
            <a:r>
              <a:rPr lang="en-US" altLang="zh-CN" dirty="0" smtClean="0"/>
              <a:t>IP</a:t>
            </a:r>
            <a:r>
              <a:rPr lang="zh-CN" altLang="en-US" dirty="0" smtClean="0"/>
              <a:t>库、淘宝</a:t>
            </a:r>
            <a:r>
              <a:rPr lang="en-US" altLang="zh-CN" dirty="0" smtClean="0"/>
              <a:t>IP</a:t>
            </a:r>
            <a:r>
              <a:rPr lang="zh-CN" altLang="en-US" dirty="0" smtClean="0"/>
              <a:t>库、纯真</a:t>
            </a:r>
            <a:r>
              <a:rPr lang="en-US" altLang="zh-CN" dirty="0" smtClean="0"/>
              <a:t>IP</a:t>
            </a:r>
            <a:r>
              <a:rPr lang="zh-CN" altLang="en-US" dirty="0" smtClean="0"/>
              <a:t>库；</a:t>
            </a:r>
            <a:endParaRPr lang="en-US" altLang="zh-CN" dirty="0" smtClean="0"/>
          </a:p>
          <a:p>
            <a:r>
              <a:rPr lang="zh-CN" altLang="en-US" dirty="0" smtClean="0"/>
              <a:t>自定义</a:t>
            </a:r>
            <a:r>
              <a:rPr lang="en-US" altLang="zh-CN" dirty="0" smtClean="0"/>
              <a:t>IP</a:t>
            </a:r>
            <a:r>
              <a:rPr lang="zh-CN" altLang="en-US" dirty="0" smtClean="0"/>
              <a:t>库实现逻辑：</a:t>
            </a:r>
            <a:endParaRPr lang="en-US" altLang="zh-CN" dirty="0" smtClean="0"/>
          </a:p>
          <a:p>
            <a:r>
              <a:rPr lang="zh-CN" altLang="en-US" dirty="0" smtClean="0"/>
              <a:t>从</a:t>
            </a:r>
            <a:r>
              <a:rPr lang="en-US" altLang="zh-CN" dirty="0" err="1" smtClean="0"/>
              <a:t>afrinic</a:t>
            </a:r>
            <a:r>
              <a:rPr lang="en-US" altLang="zh-CN" dirty="0" smtClean="0"/>
              <a:t>, </a:t>
            </a:r>
            <a:r>
              <a:rPr lang="en-US" altLang="zh-CN" dirty="0" err="1" smtClean="0"/>
              <a:t>apnic</a:t>
            </a:r>
            <a:r>
              <a:rPr lang="en-US" altLang="zh-CN" dirty="0" smtClean="0"/>
              <a:t>, </a:t>
            </a:r>
            <a:r>
              <a:rPr lang="en-US" altLang="zh-CN" dirty="0" err="1" smtClean="0"/>
              <a:t>arin</a:t>
            </a:r>
            <a:r>
              <a:rPr lang="en-US" altLang="zh-CN" dirty="0" smtClean="0"/>
              <a:t>, </a:t>
            </a:r>
            <a:r>
              <a:rPr lang="en-US" altLang="zh-CN" dirty="0" err="1" smtClean="0"/>
              <a:t>lacnic</a:t>
            </a:r>
            <a:r>
              <a:rPr lang="en-US" altLang="zh-CN" dirty="0" smtClean="0"/>
              <a:t>, </a:t>
            </a:r>
            <a:r>
              <a:rPr lang="en-US" altLang="zh-CN" dirty="0" err="1" smtClean="0"/>
              <a:t>ripencc</a:t>
            </a:r>
            <a:r>
              <a:rPr lang="zh-CN" altLang="en-US" dirty="0" smtClean="0"/>
              <a:t>五大</a:t>
            </a:r>
            <a:r>
              <a:rPr lang="en-US" altLang="zh-CN" dirty="0" smtClean="0"/>
              <a:t>IP</a:t>
            </a:r>
            <a:r>
              <a:rPr lang="zh-CN" altLang="en-US" dirty="0" smtClean="0"/>
              <a:t>地址分配机构上获取最新的</a:t>
            </a:r>
            <a:r>
              <a:rPr lang="en-US" altLang="zh-CN" dirty="0" smtClean="0"/>
              <a:t>IP</a:t>
            </a:r>
            <a:r>
              <a:rPr lang="zh-CN" altLang="en-US" dirty="0" smtClean="0"/>
              <a:t>地址段信息，逐行读取信息，若该</a:t>
            </a:r>
            <a:r>
              <a:rPr lang="en-US" altLang="zh-CN" dirty="0" smtClean="0"/>
              <a:t>IP</a:t>
            </a:r>
            <a:r>
              <a:rPr lang="zh-CN" altLang="en-US" dirty="0" smtClean="0"/>
              <a:t>地址段属于中国，则通过淘宝</a:t>
            </a:r>
            <a:r>
              <a:rPr lang="en-US" altLang="zh-CN" dirty="0" smtClean="0"/>
              <a:t>IP</a:t>
            </a:r>
            <a:r>
              <a:rPr lang="zh-CN" altLang="en-US" dirty="0" smtClean="0"/>
              <a:t>库的</a:t>
            </a:r>
            <a:r>
              <a:rPr lang="en-US" altLang="zh-CN" dirty="0" smtClean="0"/>
              <a:t>API</a:t>
            </a:r>
            <a:r>
              <a:rPr lang="zh-CN" altLang="en-US" dirty="0" smtClean="0"/>
              <a:t>查询该</a:t>
            </a:r>
            <a:r>
              <a:rPr lang="en-US" altLang="zh-CN" dirty="0" smtClean="0"/>
              <a:t>IP</a:t>
            </a:r>
            <a:r>
              <a:rPr lang="zh-CN" altLang="en-US" dirty="0" smtClean="0"/>
              <a:t>段的开始地址，作为该</a:t>
            </a:r>
            <a:r>
              <a:rPr lang="en-US" altLang="zh-CN" dirty="0" smtClean="0"/>
              <a:t>IP</a:t>
            </a:r>
            <a:r>
              <a:rPr lang="zh-CN" altLang="en-US" dirty="0" smtClean="0"/>
              <a:t>段的地址；</a:t>
            </a:r>
            <a:endParaRPr lang="en-US" altLang="zh-CN" dirty="0" smtClean="0"/>
          </a:p>
          <a:p>
            <a:r>
              <a:rPr lang="zh-CN" altLang="en-US" dirty="0" smtClean="0"/>
              <a:t>区别：</a:t>
            </a:r>
            <a:endParaRPr lang="en-US" altLang="zh-CN" dirty="0" smtClean="0"/>
          </a:p>
          <a:p>
            <a:pPr marL="109728" indent="0">
              <a:buNone/>
            </a:pPr>
            <a:r>
              <a:rPr lang="en-US" altLang="zh-CN" dirty="0" smtClean="0"/>
              <a:t>   </a:t>
            </a:r>
            <a:r>
              <a:rPr lang="zh-CN" altLang="en-US" dirty="0" smtClean="0"/>
              <a:t>淘宝</a:t>
            </a:r>
            <a:r>
              <a:rPr lang="en-US" altLang="zh-CN" dirty="0" smtClean="0"/>
              <a:t>IP</a:t>
            </a:r>
            <a:r>
              <a:rPr lang="zh-CN" altLang="en-US" dirty="0" smtClean="0"/>
              <a:t>库因为需要通过网络查询，查询速度慢，且访问有限制，官网</a:t>
            </a:r>
            <a:r>
              <a:rPr lang="zh-CN" altLang="en-US" dirty="0"/>
              <a:t>介绍为每个用户的访问频率需小于</a:t>
            </a:r>
            <a:r>
              <a:rPr lang="en-US" altLang="zh-CN" dirty="0" smtClean="0"/>
              <a:t>10qps</a:t>
            </a:r>
            <a:r>
              <a:rPr lang="zh-CN" altLang="en-US" dirty="0" smtClean="0"/>
              <a:t>；</a:t>
            </a:r>
            <a:endParaRPr lang="en-US" altLang="zh-CN" dirty="0" smtClean="0"/>
          </a:p>
          <a:p>
            <a:pPr marL="109728" indent="0">
              <a:buNone/>
            </a:pPr>
            <a:r>
              <a:rPr lang="en-US" altLang="zh-CN" dirty="0" smtClean="0"/>
              <a:t>   </a:t>
            </a:r>
            <a:r>
              <a:rPr lang="zh-CN" altLang="en-US" dirty="0" smtClean="0"/>
              <a:t>纯真</a:t>
            </a:r>
            <a:r>
              <a:rPr lang="en-US" altLang="zh-CN" dirty="0" smtClean="0"/>
              <a:t>IP</a:t>
            </a:r>
            <a:r>
              <a:rPr lang="zh-CN" altLang="en-US" dirty="0" smtClean="0"/>
              <a:t>库的地址格式不规范，如广东省深圳市，有的</a:t>
            </a:r>
            <a:r>
              <a:rPr lang="en-US" altLang="zh-CN" dirty="0" smtClean="0"/>
              <a:t>IP</a:t>
            </a:r>
            <a:r>
              <a:rPr lang="zh-CN" altLang="en-US" dirty="0" smtClean="0"/>
              <a:t>为广东省</a:t>
            </a:r>
            <a:r>
              <a:rPr lang="zh-CN" altLang="en-US" dirty="0"/>
              <a:t>深圳</a:t>
            </a:r>
            <a:r>
              <a:rPr lang="zh-CN" altLang="en-US" dirty="0" smtClean="0"/>
              <a:t>市，</a:t>
            </a:r>
            <a:r>
              <a:rPr lang="zh-CN" altLang="en-US" dirty="0"/>
              <a:t>有的</a:t>
            </a:r>
            <a:r>
              <a:rPr lang="en-US" altLang="zh-CN" dirty="0" smtClean="0"/>
              <a:t>IP</a:t>
            </a:r>
            <a:r>
              <a:rPr lang="zh-CN" altLang="en-US" dirty="0" smtClean="0"/>
              <a:t>为广东省深圳或广东深圳；</a:t>
            </a:r>
            <a:endParaRPr lang="en-US" altLang="zh-CN" dirty="0" smtClean="0"/>
          </a:p>
          <a:p>
            <a:pPr marL="109728" indent="0">
              <a:buNone/>
            </a:pPr>
            <a:r>
              <a:rPr lang="en-US" altLang="zh-CN" dirty="0"/>
              <a:t> </a:t>
            </a:r>
            <a:r>
              <a:rPr lang="en-US" altLang="zh-CN" dirty="0" smtClean="0"/>
              <a:t>  </a:t>
            </a:r>
            <a:r>
              <a:rPr lang="zh-CN" altLang="en-US" dirty="0" smtClean="0"/>
              <a:t>自定义的</a:t>
            </a:r>
            <a:r>
              <a:rPr lang="en-US" altLang="zh-CN" dirty="0" smtClean="0"/>
              <a:t>IP</a:t>
            </a:r>
            <a:r>
              <a:rPr lang="zh-CN" altLang="en-US" dirty="0" smtClean="0"/>
              <a:t>库精度不够准确，初始化精度较准确的</a:t>
            </a:r>
            <a:r>
              <a:rPr lang="en-US" altLang="zh-CN" dirty="0" smtClean="0"/>
              <a:t>IP</a:t>
            </a:r>
            <a:r>
              <a:rPr lang="zh-CN" altLang="en-US" dirty="0" smtClean="0"/>
              <a:t>库需要较多时间。</a:t>
            </a:r>
            <a:endParaRPr lang="en-US" altLang="zh-CN" dirty="0" smtClean="0"/>
          </a:p>
        </p:txBody>
      </p:sp>
      <p:sp>
        <p:nvSpPr>
          <p:cNvPr id="3" name="标题 2"/>
          <p:cNvSpPr>
            <a:spLocks noGrp="1"/>
          </p:cNvSpPr>
          <p:nvPr>
            <p:ph type="title"/>
          </p:nvPr>
        </p:nvSpPr>
        <p:spPr/>
        <p:txBody>
          <a:bodyPr/>
          <a:lstStyle/>
          <a:p>
            <a:r>
              <a:rPr lang="en-US" altLang="zh-CN" dirty="0" smtClean="0"/>
              <a:t>IP</a:t>
            </a:r>
            <a:r>
              <a:rPr lang="zh-CN" altLang="en-US" dirty="0" smtClean="0"/>
              <a:t>库</a:t>
            </a:r>
            <a:endParaRPr lang="zh-CN" altLang="en-US" dirty="0"/>
          </a:p>
        </p:txBody>
      </p:sp>
    </p:spTree>
    <p:extLst>
      <p:ext uri="{BB962C8B-B14F-4D97-AF65-F5344CB8AC3E}">
        <p14:creationId xmlns:p14="http://schemas.microsoft.com/office/powerpoint/2010/main" val="1488237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数据接口</a:t>
            </a:r>
            <a:endParaRPr lang="zh-CN" altLang="en-US" dirty="0"/>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26935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Avro</a:t>
            </a:r>
            <a:r>
              <a:rPr lang="zh-CN" altLang="en-US" dirty="0"/>
              <a:t>是一个数据序列化的系统，它可以提供：</a:t>
            </a:r>
          </a:p>
          <a:p>
            <a:r>
              <a:rPr lang="en-US" altLang="zh-CN" dirty="0"/>
              <a:t>1 </a:t>
            </a:r>
            <a:r>
              <a:rPr lang="zh-CN" altLang="en-US" dirty="0"/>
              <a:t>丰富的数据结构类型</a:t>
            </a:r>
          </a:p>
          <a:p>
            <a:r>
              <a:rPr lang="en-US" altLang="zh-CN" dirty="0"/>
              <a:t>2 </a:t>
            </a:r>
            <a:r>
              <a:rPr lang="zh-CN" altLang="en-US" dirty="0"/>
              <a:t>快速可压缩的二进制数据形式</a:t>
            </a:r>
          </a:p>
          <a:p>
            <a:r>
              <a:rPr lang="en-US" altLang="zh-CN" dirty="0"/>
              <a:t>3 </a:t>
            </a:r>
            <a:r>
              <a:rPr lang="zh-CN" altLang="en-US" dirty="0"/>
              <a:t>存储持久数据的文件容器</a:t>
            </a:r>
          </a:p>
          <a:p>
            <a:r>
              <a:rPr lang="en-US" altLang="zh-CN" dirty="0"/>
              <a:t>4 </a:t>
            </a:r>
            <a:r>
              <a:rPr lang="zh-CN" altLang="en-US" dirty="0"/>
              <a:t>远程过程调用</a:t>
            </a:r>
            <a:r>
              <a:rPr lang="en-US" altLang="zh-CN" dirty="0"/>
              <a:t>RPC</a:t>
            </a:r>
          </a:p>
          <a:p>
            <a:r>
              <a:rPr lang="en-US" altLang="zh-CN" dirty="0"/>
              <a:t>5 </a:t>
            </a:r>
            <a:r>
              <a:rPr lang="zh-CN" altLang="en-US" dirty="0"/>
              <a:t>简单的动态语言结合功能，</a:t>
            </a:r>
            <a:r>
              <a:rPr lang="en-US" altLang="zh-CN" dirty="0"/>
              <a:t>Avro</a:t>
            </a:r>
            <a:r>
              <a:rPr lang="zh-CN" altLang="en-US" dirty="0"/>
              <a:t>和动态语言结合后，读写数据文件和使用</a:t>
            </a:r>
            <a:r>
              <a:rPr lang="en-US" altLang="zh-CN" dirty="0"/>
              <a:t>RPC</a:t>
            </a:r>
            <a:r>
              <a:rPr lang="zh-CN" altLang="en-US" dirty="0"/>
              <a:t>协议都不需要生成代码，而代码生成作为一种可选的优化只值得在静态类型语言中实现</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Avro</a:t>
            </a:r>
            <a:r>
              <a:rPr lang="zh-CN" altLang="en-US" dirty="0" smtClean="0"/>
              <a:t>简介</a:t>
            </a:r>
            <a:endParaRPr lang="zh-CN" altLang="en-US" dirty="0"/>
          </a:p>
        </p:txBody>
      </p:sp>
    </p:spTree>
    <p:extLst>
      <p:ext uri="{BB962C8B-B14F-4D97-AF65-F5344CB8AC3E}">
        <p14:creationId xmlns:p14="http://schemas.microsoft.com/office/powerpoint/2010/main" val="2873468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5476064"/>
          </a:xfrm>
        </p:spPr>
        <p:txBody>
          <a:bodyPr>
            <a:noAutofit/>
          </a:bodyPr>
          <a:lstStyle/>
          <a:p>
            <a:r>
              <a:rPr lang="en-US" altLang="zh-CN" sz="1000" dirty="0" smtClean="0"/>
              <a:t>{</a:t>
            </a:r>
          </a:p>
          <a:p>
            <a:r>
              <a:rPr lang="en-US" altLang="zh-CN" sz="1000" dirty="0"/>
              <a:t> </a:t>
            </a:r>
            <a:r>
              <a:rPr lang="en-US" altLang="zh-CN" sz="1000" dirty="0" smtClean="0"/>
              <a:t>   "namespace": "</a:t>
            </a:r>
            <a:r>
              <a:rPr lang="en-US" altLang="zh-CN" sz="1000" dirty="0" err="1" smtClean="0"/>
              <a:t>com.iuni.data.analyze</a:t>
            </a:r>
            <a:r>
              <a:rPr lang="en-US" altLang="zh-CN" sz="1000" dirty="0" smtClean="0"/>
              <a:t>",</a:t>
            </a:r>
          </a:p>
          <a:p>
            <a:r>
              <a:rPr lang="en-US" altLang="zh-CN" sz="1000" dirty="0" smtClean="0"/>
              <a:t>    </a:t>
            </a:r>
            <a:r>
              <a:rPr lang="en-US" altLang="zh-CN" sz="1000" dirty="0"/>
              <a:t>"doc": "This is the schema of </a:t>
            </a:r>
            <a:r>
              <a:rPr lang="en-US" altLang="zh-CN" sz="1000" dirty="0" err="1"/>
              <a:t>iuni</a:t>
            </a:r>
            <a:r>
              <a:rPr lang="en-US" altLang="zh-CN" sz="1000" dirty="0"/>
              <a:t> data analyze",</a:t>
            </a:r>
          </a:p>
          <a:p>
            <a:r>
              <a:rPr lang="en-US" altLang="zh-CN" sz="1000" dirty="0"/>
              <a:t>    "protocol": "</a:t>
            </a:r>
            <a:r>
              <a:rPr lang="en-US" altLang="zh-CN" sz="1000" dirty="0" err="1"/>
              <a:t>messageProtocol</a:t>
            </a:r>
            <a:r>
              <a:rPr lang="en-US" altLang="zh-CN" sz="1000" dirty="0"/>
              <a:t>",</a:t>
            </a:r>
          </a:p>
          <a:p>
            <a:r>
              <a:rPr lang="en-US" altLang="zh-CN" sz="1000" dirty="0"/>
              <a:t>    "name": "</a:t>
            </a:r>
            <a:r>
              <a:rPr lang="en-US" altLang="zh-CN" sz="1000" dirty="0" err="1"/>
              <a:t>analyzeData</a:t>
            </a:r>
            <a:r>
              <a:rPr lang="en-US" altLang="zh-CN" sz="1000" dirty="0"/>
              <a:t>",</a:t>
            </a:r>
          </a:p>
          <a:p>
            <a:r>
              <a:rPr lang="en-US" altLang="zh-CN" sz="1000" dirty="0"/>
              <a:t>    "types": [</a:t>
            </a:r>
          </a:p>
          <a:p>
            <a:r>
              <a:rPr lang="en-US" altLang="zh-CN" sz="1000" dirty="0"/>
              <a:t>        {</a:t>
            </a:r>
          </a:p>
          <a:p>
            <a:r>
              <a:rPr lang="en-US" altLang="zh-CN" sz="1000" dirty="0"/>
              <a:t>            "name": "</a:t>
            </a:r>
            <a:r>
              <a:rPr lang="en-US" altLang="zh-CN" sz="1000" dirty="0" err="1"/>
              <a:t>requestEvt</a:t>
            </a:r>
            <a:r>
              <a:rPr lang="en-US" altLang="zh-CN" sz="1000" dirty="0"/>
              <a:t>",</a:t>
            </a:r>
          </a:p>
          <a:p>
            <a:r>
              <a:rPr lang="en-US" altLang="zh-CN" sz="1000" dirty="0"/>
              <a:t>            "type": "</a:t>
            </a:r>
            <a:r>
              <a:rPr lang="en-US" altLang="zh-CN" sz="1000" dirty="0" err="1"/>
              <a:t>com.iuni.data.analyze.RequestEvt</a:t>
            </a:r>
            <a:r>
              <a:rPr lang="en-US" altLang="zh-CN" sz="1000" dirty="0"/>
              <a:t>"</a:t>
            </a:r>
          </a:p>
          <a:p>
            <a:r>
              <a:rPr lang="en-US" altLang="zh-CN" sz="1000" dirty="0"/>
              <a:t>        },</a:t>
            </a:r>
          </a:p>
          <a:p>
            <a:r>
              <a:rPr lang="en-US" altLang="zh-CN" sz="1000" dirty="0"/>
              <a:t>        {</a:t>
            </a:r>
          </a:p>
          <a:p>
            <a:r>
              <a:rPr lang="en-US" altLang="zh-CN" sz="1000" dirty="0"/>
              <a:t>            "name": "</a:t>
            </a:r>
            <a:r>
              <a:rPr lang="en-US" altLang="zh-CN" sz="1000" dirty="0" err="1"/>
              <a:t>responseEvt.json</a:t>
            </a:r>
            <a:r>
              <a:rPr lang="en-US" altLang="zh-CN" sz="1000" dirty="0"/>
              <a:t>",</a:t>
            </a:r>
          </a:p>
          <a:p>
            <a:r>
              <a:rPr lang="en-US" altLang="zh-CN" sz="1000" dirty="0"/>
              <a:t>            "type": "</a:t>
            </a:r>
            <a:r>
              <a:rPr lang="en-US" altLang="zh-CN" sz="1000" dirty="0" err="1"/>
              <a:t>com.iuni.data.analyze.ResponseEvt</a:t>
            </a:r>
            <a:r>
              <a:rPr lang="en-US" altLang="zh-CN" sz="1000" dirty="0"/>
              <a:t>"</a:t>
            </a:r>
          </a:p>
          <a:p>
            <a:r>
              <a:rPr lang="en-US" altLang="zh-CN" sz="1000" dirty="0"/>
              <a:t>        }</a:t>
            </a:r>
          </a:p>
          <a:p>
            <a:r>
              <a:rPr lang="en-US" altLang="zh-CN" sz="1000" dirty="0"/>
              <a:t>    ],</a:t>
            </a:r>
          </a:p>
          <a:p>
            <a:r>
              <a:rPr lang="en-US" altLang="zh-CN" sz="1000" dirty="0"/>
              <a:t>    "messages": {</a:t>
            </a:r>
          </a:p>
          <a:p>
            <a:r>
              <a:rPr lang="en-US" altLang="zh-CN" sz="1000" dirty="0"/>
              <a:t>        "</a:t>
            </a:r>
            <a:r>
              <a:rPr lang="en-US" altLang="zh-CN" sz="1000" dirty="0" err="1"/>
              <a:t>analyzePv</a:t>
            </a:r>
            <a:r>
              <a:rPr lang="en-US" altLang="zh-CN" sz="1000" dirty="0"/>
              <a:t>": {</a:t>
            </a:r>
          </a:p>
          <a:p>
            <a:r>
              <a:rPr lang="en-US" altLang="zh-CN" sz="1000" dirty="0"/>
              <a:t>            "doc": "</a:t>
            </a:r>
            <a:r>
              <a:rPr lang="en-US" altLang="zh-CN" sz="1000" dirty="0" smtClean="0"/>
              <a:t>analyze </a:t>
            </a:r>
            <a:r>
              <a:rPr lang="en-US" altLang="zh-CN" sz="1000" dirty="0" err="1" smtClean="0"/>
              <a:t>pv</a:t>
            </a:r>
            <a:r>
              <a:rPr lang="en-US" altLang="zh-CN" sz="1000" dirty="0" smtClean="0"/>
              <a:t>",</a:t>
            </a:r>
            <a:endParaRPr lang="en-US" altLang="zh-CN" sz="1000" dirty="0"/>
          </a:p>
          <a:p>
            <a:r>
              <a:rPr lang="en-US" altLang="zh-CN" sz="1000" dirty="0"/>
              <a:t>            "request": [</a:t>
            </a:r>
          </a:p>
          <a:p>
            <a:r>
              <a:rPr lang="en-US" altLang="zh-CN" sz="1000" dirty="0"/>
              <a:t>                {</a:t>
            </a:r>
          </a:p>
          <a:p>
            <a:r>
              <a:rPr lang="en-US" altLang="zh-CN" sz="1000" dirty="0"/>
              <a:t>                    "name": "</a:t>
            </a:r>
            <a:r>
              <a:rPr lang="en-US" altLang="zh-CN" sz="1000" dirty="0" err="1"/>
              <a:t>requestEvt</a:t>
            </a:r>
            <a:r>
              <a:rPr lang="en-US" altLang="zh-CN" sz="1000" dirty="0"/>
              <a:t>",</a:t>
            </a:r>
          </a:p>
          <a:p>
            <a:r>
              <a:rPr lang="en-US" altLang="zh-CN" sz="1000" dirty="0"/>
              <a:t>                    "type": "</a:t>
            </a:r>
            <a:r>
              <a:rPr lang="en-US" altLang="zh-CN" sz="1000" dirty="0" err="1"/>
              <a:t>com.iuni.data.analyze.RequestEvt</a:t>
            </a:r>
            <a:r>
              <a:rPr lang="en-US" altLang="zh-CN" sz="1000" dirty="0"/>
              <a:t>"</a:t>
            </a:r>
          </a:p>
          <a:p>
            <a:r>
              <a:rPr lang="en-US" altLang="zh-CN" sz="1000" dirty="0"/>
              <a:t>                }</a:t>
            </a:r>
          </a:p>
          <a:p>
            <a:r>
              <a:rPr lang="en-US" altLang="zh-CN" sz="1000" dirty="0"/>
              <a:t>            ],</a:t>
            </a:r>
          </a:p>
          <a:p>
            <a:r>
              <a:rPr lang="en-US" altLang="zh-CN" sz="1000" dirty="0"/>
              <a:t>            "response": "</a:t>
            </a:r>
            <a:r>
              <a:rPr lang="en-US" altLang="zh-CN" sz="1000" dirty="0" err="1"/>
              <a:t>responseEvtPv</a:t>
            </a:r>
            <a:r>
              <a:rPr lang="en-US" altLang="zh-CN" sz="1000" dirty="0"/>
              <a:t>"</a:t>
            </a:r>
          </a:p>
          <a:p>
            <a:r>
              <a:rPr lang="en-US" altLang="zh-CN" sz="1000" dirty="0"/>
              <a:t>        }</a:t>
            </a:r>
          </a:p>
          <a:p>
            <a:r>
              <a:rPr lang="en-US" altLang="zh-CN" sz="1000" dirty="0"/>
              <a:t>    }</a:t>
            </a:r>
          </a:p>
          <a:p>
            <a:r>
              <a:rPr lang="en-US" altLang="zh-CN" sz="1000" dirty="0"/>
              <a:t>}</a:t>
            </a:r>
          </a:p>
        </p:txBody>
      </p:sp>
      <p:sp>
        <p:nvSpPr>
          <p:cNvPr id="3" name="标题 2"/>
          <p:cNvSpPr>
            <a:spLocks noGrp="1"/>
          </p:cNvSpPr>
          <p:nvPr>
            <p:ph type="title"/>
          </p:nvPr>
        </p:nvSpPr>
        <p:spPr/>
        <p:txBody>
          <a:bodyPr/>
          <a:lstStyle/>
          <a:p>
            <a:r>
              <a:rPr lang="en-US" altLang="zh-CN" dirty="0" smtClean="0"/>
              <a:t>Avro schema</a:t>
            </a:r>
            <a:endParaRPr lang="zh-CN" altLang="en-US" dirty="0"/>
          </a:p>
        </p:txBody>
      </p:sp>
    </p:spTree>
    <p:extLst>
      <p:ext uri="{BB962C8B-B14F-4D97-AF65-F5344CB8AC3E}">
        <p14:creationId xmlns:p14="http://schemas.microsoft.com/office/powerpoint/2010/main" val="2927241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dirty="0"/>
              <a:t>部署与</a:t>
            </a:r>
            <a:r>
              <a:rPr lang="zh-CN" altLang="en-US" kern="0" dirty="0" smtClean="0"/>
              <a:t>监控</a:t>
            </a:r>
            <a:endParaRPr lang="zh-CN" altLang="en-US" dirty="0"/>
          </a:p>
        </p:txBody>
      </p:sp>
      <p:sp>
        <p:nvSpPr>
          <p:cNvPr id="3" name="文本占位符 2"/>
          <p:cNvSpPr>
            <a:spLocks noGrp="1"/>
          </p:cNvSpPr>
          <p:nvPr>
            <p:ph type="body" idx="1"/>
          </p:nvPr>
        </p:nvSpPr>
        <p:spPr/>
        <p:txBody>
          <a:bodyPr/>
          <a:lstStyle/>
          <a:p>
            <a:r>
              <a:rPr lang="zh-CN" altLang="en-US" dirty="0"/>
              <a:t>部署</a:t>
            </a:r>
          </a:p>
        </p:txBody>
      </p:sp>
    </p:spTree>
    <p:extLst>
      <p:ext uri="{BB962C8B-B14F-4D97-AF65-F5344CB8AC3E}">
        <p14:creationId xmlns:p14="http://schemas.microsoft.com/office/powerpoint/2010/main" val="1943793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pPr lvl="0"/>
            <a:r>
              <a:rPr lang="zh-CN" altLang="zh-CN" dirty="0"/>
              <a:t>安装</a:t>
            </a:r>
            <a:r>
              <a:rPr lang="en-US" altLang="zh-CN" dirty="0"/>
              <a:t>JDK</a:t>
            </a:r>
            <a:r>
              <a:rPr lang="zh-CN" altLang="zh-CN" dirty="0"/>
              <a:t>；</a:t>
            </a:r>
          </a:p>
          <a:p>
            <a:pPr lvl="0"/>
            <a:r>
              <a:rPr lang="zh-CN" altLang="zh-CN" dirty="0"/>
              <a:t>关闭</a:t>
            </a:r>
            <a:r>
              <a:rPr lang="en-US" altLang="zh-CN" dirty="0"/>
              <a:t>SELINUX,IPTALES</a:t>
            </a:r>
            <a:r>
              <a:rPr lang="zh-CN" altLang="zh-CN" dirty="0"/>
              <a:t>；</a:t>
            </a:r>
          </a:p>
          <a:p>
            <a:pPr lvl="0"/>
            <a:r>
              <a:rPr lang="zh-CN" altLang="zh-CN" dirty="0"/>
              <a:t>关闭</a:t>
            </a:r>
            <a:r>
              <a:rPr lang="en-US" altLang="zh-CN" dirty="0"/>
              <a:t>SWAP</a:t>
            </a:r>
            <a:r>
              <a:rPr lang="zh-CN" altLang="zh-CN" dirty="0"/>
              <a:t>；</a:t>
            </a:r>
          </a:p>
          <a:p>
            <a:pPr lvl="0"/>
            <a:r>
              <a:rPr lang="zh-CN" altLang="zh-CN" dirty="0"/>
              <a:t>准备本地</a:t>
            </a:r>
            <a:r>
              <a:rPr lang="en-US" altLang="zh-CN" dirty="0" smtClean="0"/>
              <a:t>YUM</a:t>
            </a:r>
            <a:r>
              <a:rPr lang="zh-CN" altLang="en-US" dirty="0" smtClean="0"/>
              <a:t>源；</a:t>
            </a:r>
            <a:endParaRPr lang="en-US" altLang="zh-CN" dirty="0" smtClean="0"/>
          </a:p>
          <a:p>
            <a:pPr lvl="0"/>
            <a:r>
              <a:rPr lang="zh-CN" altLang="zh-CN" dirty="0" smtClean="0"/>
              <a:t>配置</a:t>
            </a:r>
            <a:r>
              <a:rPr lang="zh-CN" altLang="zh-CN" dirty="0"/>
              <a:t>网络，关闭</a:t>
            </a:r>
            <a:r>
              <a:rPr lang="en-US" altLang="zh-CN" dirty="0"/>
              <a:t>IPV6</a:t>
            </a:r>
            <a:r>
              <a:rPr lang="zh-CN" altLang="zh-CN" dirty="0"/>
              <a:t>，修改机器名；</a:t>
            </a:r>
          </a:p>
          <a:p>
            <a:pPr lvl="0"/>
            <a:r>
              <a:rPr lang="zh-CN" altLang="zh-CN" dirty="0"/>
              <a:t>设置</a:t>
            </a:r>
            <a:r>
              <a:rPr lang="en-US" altLang="zh-CN" dirty="0"/>
              <a:t>SSH</a:t>
            </a:r>
            <a:r>
              <a:rPr lang="zh-CN" altLang="zh-CN" dirty="0"/>
              <a:t>，将所有机器的</a:t>
            </a:r>
            <a:r>
              <a:rPr lang="en-US" altLang="zh-CN" dirty="0"/>
              <a:t>root</a:t>
            </a:r>
            <a:r>
              <a:rPr lang="zh-CN" altLang="zh-CN" dirty="0"/>
              <a:t>密码设置为相同的，或者添加一个具有免密码</a:t>
            </a:r>
            <a:r>
              <a:rPr lang="en-US" altLang="zh-CN" dirty="0" err="1"/>
              <a:t>sudo</a:t>
            </a:r>
            <a:r>
              <a:rPr lang="zh-CN" altLang="zh-CN" dirty="0"/>
              <a:t>权限的用户，并设置相同的密码；</a:t>
            </a:r>
          </a:p>
          <a:p>
            <a:pPr lvl="0"/>
            <a:r>
              <a:rPr lang="zh-CN" altLang="zh-CN" dirty="0"/>
              <a:t>安装</a:t>
            </a:r>
            <a:r>
              <a:rPr lang="en-US" altLang="zh-CN" dirty="0"/>
              <a:t>NTP SERVER</a:t>
            </a:r>
            <a:r>
              <a:rPr lang="zh-CN" altLang="zh-CN" dirty="0"/>
              <a:t>以同步时间，或设置</a:t>
            </a:r>
            <a:r>
              <a:rPr lang="en-US" altLang="zh-CN" dirty="0"/>
              <a:t>NTP</a:t>
            </a:r>
            <a:r>
              <a:rPr lang="zh-CN" altLang="zh-CN" dirty="0"/>
              <a:t>到计划任务同步时间；</a:t>
            </a:r>
          </a:p>
          <a:p>
            <a:r>
              <a:rPr lang="zh-CN" altLang="zh-CN" dirty="0"/>
              <a:t>在管理节点上安装</a:t>
            </a:r>
            <a:r>
              <a:rPr lang="en-US" altLang="zh-CN" dirty="0" err="1"/>
              <a:t>mysql</a:t>
            </a:r>
            <a:r>
              <a:rPr lang="en-US" altLang="zh-CN" dirty="0"/>
              <a:t> server</a:t>
            </a:r>
            <a:r>
              <a:rPr lang="zh-CN" altLang="zh-CN" dirty="0"/>
              <a:t>，其他节点上安装</a:t>
            </a:r>
            <a:r>
              <a:rPr lang="en-US" altLang="zh-CN" dirty="0" err="1"/>
              <a:t>mysql</a:t>
            </a:r>
            <a:r>
              <a:rPr lang="en-US" altLang="zh-CN" dirty="0"/>
              <a:t> connector</a:t>
            </a:r>
            <a:r>
              <a:rPr lang="zh-CN" altLang="zh-CN" dirty="0" smtClean="0"/>
              <a:t>；</a:t>
            </a:r>
            <a:endParaRPr lang="en-US" altLang="zh-CN" dirty="0" smtClean="0"/>
          </a:p>
          <a:p>
            <a:r>
              <a:rPr lang="zh-CN" altLang="zh-CN" dirty="0"/>
              <a:t>创建用户及</a:t>
            </a:r>
            <a:r>
              <a:rPr lang="zh-CN" altLang="zh-CN" dirty="0" smtClean="0"/>
              <a:t>数据库</a:t>
            </a:r>
            <a:r>
              <a:rPr lang="zh-CN" altLang="en-US" dirty="0" smtClean="0"/>
              <a:t>；</a:t>
            </a:r>
            <a:endParaRPr lang="en-US" altLang="zh-CN" dirty="0" smtClean="0"/>
          </a:p>
          <a:p>
            <a:r>
              <a:rPr lang="zh-CN" altLang="zh-CN" dirty="0"/>
              <a:t>检查</a:t>
            </a:r>
            <a:r>
              <a:rPr lang="en-US" altLang="zh-CN" dirty="0"/>
              <a:t>FUSE</a:t>
            </a:r>
            <a:r>
              <a:rPr lang="zh-CN" altLang="zh-CN" dirty="0"/>
              <a:t>和</a:t>
            </a:r>
            <a:r>
              <a:rPr lang="en-US" altLang="zh-CN" dirty="0"/>
              <a:t>Python</a:t>
            </a:r>
            <a:r>
              <a:rPr lang="zh-CN" altLang="zh-CN" dirty="0"/>
              <a:t>是否</a:t>
            </a:r>
            <a:r>
              <a:rPr lang="zh-CN" altLang="zh-CN" dirty="0" smtClean="0"/>
              <a:t>安装</a:t>
            </a:r>
            <a:r>
              <a:rPr lang="zh-CN" altLang="en-US" dirty="0" smtClean="0"/>
              <a:t>；</a:t>
            </a:r>
            <a:endParaRPr lang="en-US" altLang="zh-CN" dirty="0" smtClean="0"/>
          </a:p>
          <a:p>
            <a:r>
              <a:rPr lang="zh-CN" altLang="zh-CN" dirty="0"/>
              <a:t>创建用户：</a:t>
            </a:r>
            <a:r>
              <a:rPr lang="en-US" altLang="zh-CN" dirty="0"/>
              <a:t>flume</a:t>
            </a:r>
            <a:r>
              <a:rPr lang="zh-CN" altLang="zh-CN" dirty="0"/>
              <a:t>，</a:t>
            </a:r>
            <a:r>
              <a:rPr lang="en-US" altLang="zh-CN" dirty="0" err="1"/>
              <a:t>hadoop</a:t>
            </a:r>
            <a:r>
              <a:rPr lang="zh-CN" altLang="zh-CN" dirty="0"/>
              <a:t>，</a:t>
            </a:r>
            <a:r>
              <a:rPr lang="en-US" altLang="zh-CN" dirty="0" err="1"/>
              <a:t>hbase</a:t>
            </a:r>
            <a:r>
              <a:rPr lang="zh-CN" altLang="zh-CN" dirty="0"/>
              <a:t>，</a:t>
            </a:r>
            <a:r>
              <a:rPr lang="en-US" altLang="zh-CN" dirty="0" err="1"/>
              <a:t>hdfs</a:t>
            </a:r>
            <a:r>
              <a:rPr lang="zh-CN" altLang="zh-CN" dirty="0"/>
              <a:t>，</a:t>
            </a:r>
            <a:r>
              <a:rPr lang="en-US" altLang="zh-CN" dirty="0"/>
              <a:t>hive</a:t>
            </a:r>
            <a:r>
              <a:rPr lang="zh-CN" altLang="zh-CN" dirty="0"/>
              <a:t>，</a:t>
            </a:r>
            <a:r>
              <a:rPr lang="en-US" altLang="zh-CN" dirty="0" err="1"/>
              <a:t>httpfs</a:t>
            </a:r>
            <a:r>
              <a:rPr lang="zh-CN" altLang="zh-CN" dirty="0"/>
              <a:t>，</a:t>
            </a:r>
            <a:r>
              <a:rPr lang="en-US" altLang="zh-CN" dirty="0"/>
              <a:t>hue</a:t>
            </a:r>
            <a:r>
              <a:rPr lang="zh-CN" altLang="zh-CN" dirty="0"/>
              <a:t>，</a:t>
            </a:r>
            <a:r>
              <a:rPr lang="en-US" altLang="zh-CN" dirty="0"/>
              <a:t>impala</a:t>
            </a:r>
            <a:r>
              <a:rPr lang="zh-CN" altLang="zh-CN" dirty="0"/>
              <a:t>，</a:t>
            </a:r>
            <a:r>
              <a:rPr lang="en-US" altLang="zh-CN" dirty="0"/>
              <a:t>llama</a:t>
            </a:r>
            <a:r>
              <a:rPr lang="zh-CN" altLang="zh-CN" dirty="0"/>
              <a:t>，</a:t>
            </a:r>
            <a:r>
              <a:rPr lang="en-US" altLang="zh-CN" dirty="0" err="1"/>
              <a:t>mapred</a:t>
            </a:r>
            <a:r>
              <a:rPr lang="zh-CN" altLang="zh-CN" dirty="0"/>
              <a:t>，</a:t>
            </a:r>
            <a:r>
              <a:rPr lang="en-US" altLang="zh-CN" dirty="0" err="1"/>
              <a:t>oozie</a:t>
            </a:r>
            <a:r>
              <a:rPr lang="zh-CN" altLang="zh-CN" dirty="0"/>
              <a:t>，</a:t>
            </a:r>
            <a:r>
              <a:rPr lang="en-US" altLang="zh-CN" dirty="0" err="1"/>
              <a:t>solr</a:t>
            </a:r>
            <a:r>
              <a:rPr lang="zh-CN" altLang="zh-CN" dirty="0"/>
              <a:t>，</a:t>
            </a:r>
            <a:r>
              <a:rPr lang="en-US" altLang="zh-CN" dirty="0"/>
              <a:t>spark</a:t>
            </a:r>
            <a:r>
              <a:rPr lang="zh-CN" altLang="zh-CN" dirty="0"/>
              <a:t>，</a:t>
            </a:r>
            <a:r>
              <a:rPr lang="en-US" altLang="zh-CN" dirty="0" err="1"/>
              <a:t>sqoop</a:t>
            </a:r>
            <a:r>
              <a:rPr lang="zh-CN" altLang="zh-CN" dirty="0"/>
              <a:t>，</a:t>
            </a:r>
            <a:r>
              <a:rPr lang="en-US" altLang="zh-CN" dirty="0"/>
              <a:t>sqoop2</a:t>
            </a:r>
            <a:r>
              <a:rPr lang="zh-CN" altLang="zh-CN" dirty="0"/>
              <a:t>，</a:t>
            </a:r>
            <a:r>
              <a:rPr lang="en-US" altLang="zh-CN" dirty="0"/>
              <a:t>yarn</a:t>
            </a:r>
            <a:r>
              <a:rPr lang="zh-CN" altLang="zh-CN" dirty="0"/>
              <a:t>，</a:t>
            </a:r>
            <a:r>
              <a:rPr lang="en-US" altLang="zh-CN" dirty="0"/>
              <a:t>zookeeper</a:t>
            </a:r>
            <a:r>
              <a:rPr lang="zh-CN" altLang="zh-CN" dirty="0"/>
              <a:t>，并将</a:t>
            </a:r>
            <a:r>
              <a:rPr lang="en-US" altLang="zh-CN" dirty="0" err="1"/>
              <a:t>hdfs</a:t>
            </a:r>
            <a:r>
              <a:rPr lang="zh-CN" altLang="zh-CN" dirty="0"/>
              <a:t>，</a:t>
            </a:r>
            <a:r>
              <a:rPr lang="en-US" altLang="zh-CN" dirty="0" err="1"/>
              <a:t>mapred</a:t>
            </a:r>
            <a:r>
              <a:rPr lang="zh-CN" altLang="zh-CN" dirty="0"/>
              <a:t>加入</a:t>
            </a:r>
            <a:r>
              <a:rPr lang="en-US" altLang="zh-CN" dirty="0" err="1"/>
              <a:t>hadoop</a:t>
            </a:r>
            <a:r>
              <a:rPr lang="zh-CN" altLang="zh-CN" dirty="0"/>
              <a:t>组，</a:t>
            </a:r>
            <a:r>
              <a:rPr lang="en-US" altLang="zh-CN" dirty="0"/>
              <a:t>impala</a:t>
            </a:r>
            <a:r>
              <a:rPr lang="zh-CN" altLang="zh-CN" dirty="0"/>
              <a:t>加入</a:t>
            </a:r>
            <a:r>
              <a:rPr lang="en-US" altLang="zh-CN" dirty="0" err="1"/>
              <a:t>hdfs,hive</a:t>
            </a:r>
            <a:r>
              <a:rPr lang="zh-CN" altLang="zh-CN" dirty="0"/>
              <a:t>组，</a:t>
            </a:r>
            <a:r>
              <a:rPr lang="en-US" altLang="zh-CN" dirty="0"/>
              <a:t>sqoop2</a:t>
            </a:r>
            <a:r>
              <a:rPr lang="zh-CN" altLang="zh-CN" dirty="0"/>
              <a:t>加入</a:t>
            </a:r>
            <a:r>
              <a:rPr lang="en-US" altLang="zh-CN" dirty="0" err="1"/>
              <a:t>sqoop</a:t>
            </a:r>
            <a:r>
              <a:rPr lang="zh-CN" altLang="zh-CN" dirty="0" smtClean="0"/>
              <a:t>组</a:t>
            </a:r>
            <a:r>
              <a:rPr lang="zh-CN" altLang="en-US" dirty="0" smtClean="0"/>
              <a:t>；</a:t>
            </a:r>
            <a:endParaRPr lang="zh-CN" altLang="en-US" dirty="0"/>
          </a:p>
        </p:txBody>
      </p:sp>
      <p:sp>
        <p:nvSpPr>
          <p:cNvPr id="3" name="标题 2"/>
          <p:cNvSpPr>
            <a:spLocks noGrp="1"/>
          </p:cNvSpPr>
          <p:nvPr>
            <p:ph type="title"/>
          </p:nvPr>
        </p:nvSpPr>
        <p:spPr/>
        <p:txBody>
          <a:bodyPr/>
          <a:lstStyle/>
          <a:p>
            <a:r>
              <a:rPr lang="zh-CN" altLang="zh-CN" dirty="0">
                <a:effectLst/>
              </a:rPr>
              <a:t>准备工作</a:t>
            </a:r>
            <a:endParaRPr lang="zh-CN" altLang="en-US" dirty="0"/>
          </a:p>
        </p:txBody>
      </p:sp>
    </p:spTree>
    <p:extLst>
      <p:ext uri="{BB962C8B-B14F-4D97-AF65-F5344CB8AC3E}">
        <p14:creationId xmlns:p14="http://schemas.microsoft.com/office/powerpoint/2010/main" val="34306683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执行</a:t>
            </a:r>
            <a:r>
              <a:rPr lang="en-US" altLang="zh-CN" dirty="0" err="1"/>
              <a:t>cloudera</a:t>
            </a:r>
            <a:r>
              <a:rPr lang="en-US" altLang="zh-CN" dirty="0"/>
              <a:t>-manager-</a:t>
            </a:r>
            <a:r>
              <a:rPr lang="en-US" altLang="zh-CN" dirty="0" err="1"/>
              <a:t>installer.bin</a:t>
            </a:r>
            <a:r>
              <a:rPr lang="zh-CN" altLang="zh-CN" dirty="0"/>
              <a:t>安装</a:t>
            </a:r>
            <a:r>
              <a:rPr lang="en-US" altLang="zh-CN" dirty="0" err="1"/>
              <a:t>cloudera</a:t>
            </a:r>
            <a:r>
              <a:rPr lang="en-US" altLang="zh-CN" dirty="0"/>
              <a:t> </a:t>
            </a:r>
            <a:r>
              <a:rPr lang="en-US" altLang="zh-CN" dirty="0" smtClean="0"/>
              <a:t>manager</a:t>
            </a:r>
            <a:r>
              <a:rPr lang="zh-CN" altLang="en-US" dirty="0" smtClean="0"/>
              <a:t>；</a:t>
            </a:r>
            <a:endParaRPr lang="en-US" altLang="zh-CN" dirty="0" smtClean="0"/>
          </a:p>
          <a:p>
            <a:r>
              <a:rPr lang="en-US" altLang="zh-CN" dirty="0" err="1" smtClean="0"/>
              <a:t>Cloudera</a:t>
            </a:r>
            <a:r>
              <a:rPr lang="zh-CN" altLang="en-US" dirty="0" smtClean="0"/>
              <a:t>提供了命令行界面，如下：</a:t>
            </a:r>
            <a:endParaRPr lang="zh-CN" altLang="en-US" dirty="0"/>
          </a:p>
        </p:txBody>
      </p:sp>
      <p:sp>
        <p:nvSpPr>
          <p:cNvPr id="3" name="标题 2"/>
          <p:cNvSpPr>
            <a:spLocks noGrp="1"/>
          </p:cNvSpPr>
          <p:nvPr>
            <p:ph type="title"/>
          </p:nvPr>
        </p:nvSpPr>
        <p:spPr/>
        <p:txBody>
          <a:bodyPr/>
          <a:lstStyle/>
          <a:p>
            <a:r>
              <a:rPr lang="zh-CN" altLang="zh-CN" dirty="0">
                <a:effectLst/>
              </a:rPr>
              <a:t>安装</a:t>
            </a:r>
            <a:r>
              <a:rPr lang="en-US" altLang="zh-CN" dirty="0">
                <a:effectLst/>
              </a:rPr>
              <a:t> </a:t>
            </a:r>
            <a:r>
              <a:rPr lang="en-US" altLang="zh-CN" dirty="0" err="1">
                <a:effectLst/>
              </a:rPr>
              <a:t>Cloudera</a:t>
            </a:r>
            <a:r>
              <a:rPr lang="en-US" altLang="zh-CN" dirty="0">
                <a:effectLst/>
              </a:rPr>
              <a:t> manager</a:t>
            </a:r>
            <a:endParaRPr lang="zh-CN" altLang="en-US" dirty="0"/>
          </a:p>
        </p:txBody>
      </p:sp>
      <p:pic>
        <p:nvPicPr>
          <p:cNvPr id="317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852936"/>
            <a:ext cx="7282450" cy="3271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00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1.Web servers</a:t>
            </a:r>
            <a:r>
              <a:rPr lang="zh-CN" altLang="en-US" dirty="0"/>
              <a:t>包括各业务系统，日志格式遵从</a:t>
            </a:r>
            <a:r>
              <a:rPr lang="en-US" altLang="zh-CN" dirty="0"/>
              <a:t>《</a:t>
            </a:r>
            <a:r>
              <a:rPr lang="en-US" altLang="zh-CN" dirty="0" err="1"/>
              <a:t>Nginx</a:t>
            </a:r>
            <a:r>
              <a:rPr lang="zh-CN" altLang="en-US" dirty="0"/>
              <a:t>日志规范</a:t>
            </a:r>
            <a:r>
              <a:rPr lang="en-US" altLang="zh-CN" dirty="0"/>
              <a:t>_v0.2.docx》</a:t>
            </a:r>
            <a:r>
              <a:rPr lang="zh-CN" altLang="en-US" dirty="0"/>
              <a:t>；</a:t>
            </a:r>
            <a:endParaRPr lang="en-US" altLang="zh-CN" dirty="0"/>
          </a:p>
          <a:p>
            <a:r>
              <a:rPr lang="en-US" altLang="zh-CN" dirty="0"/>
              <a:t>2.</a:t>
            </a:r>
            <a:r>
              <a:rPr lang="zh-CN" altLang="en-US" dirty="0"/>
              <a:t>日志采集服务使用</a:t>
            </a:r>
            <a:r>
              <a:rPr lang="en-US" altLang="zh-CN" dirty="0"/>
              <a:t>FLUME</a:t>
            </a:r>
            <a:r>
              <a:rPr lang="zh-CN" altLang="en-US" dirty="0"/>
              <a:t>实现，包括</a:t>
            </a:r>
            <a:r>
              <a:rPr lang="en-US" altLang="zh-CN" dirty="0"/>
              <a:t>agent</a:t>
            </a:r>
            <a:r>
              <a:rPr lang="zh-CN" altLang="en-US" dirty="0"/>
              <a:t>和</a:t>
            </a:r>
            <a:r>
              <a:rPr lang="en-US" altLang="zh-CN" dirty="0"/>
              <a:t>collector</a:t>
            </a:r>
            <a:r>
              <a:rPr lang="zh-CN" altLang="en-US" dirty="0"/>
              <a:t>，</a:t>
            </a:r>
            <a:r>
              <a:rPr lang="en-US" altLang="zh-CN" dirty="0"/>
              <a:t>agent</a:t>
            </a:r>
            <a:r>
              <a:rPr lang="zh-CN" altLang="en-US" dirty="0"/>
              <a:t>部署在各业务系统所处的服务器上，</a:t>
            </a:r>
            <a:r>
              <a:rPr lang="en-US" altLang="zh-CN" dirty="0"/>
              <a:t>collector</a:t>
            </a:r>
            <a:r>
              <a:rPr lang="zh-CN" altLang="en-US" dirty="0"/>
              <a:t>部署在</a:t>
            </a:r>
            <a:r>
              <a:rPr lang="en-US" altLang="zh-CN" dirty="0" err="1"/>
              <a:t>hadoop</a:t>
            </a:r>
            <a:r>
              <a:rPr lang="zh-CN" altLang="en-US" dirty="0"/>
              <a:t>集群服务器上；</a:t>
            </a:r>
            <a:endParaRPr lang="en-US" altLang="zh-CN" dirty="0"/>
          </a:p>
          <a:p>
            <a:r>
              <a:rPr lang="en-US" altLang="zh-CN" dirty="0"/>
              <a:t>3.</a:t>
            </a:r>
            <a:r>
              <a:rPr lang="zh-CN" altLang="en-US" dirty="0"/>
              <a:t>完整的日志保存到</a:t>
            </a:r>
            <a:r>
              <a:rPr lang="en-US" altLang="zh-CN" dirty="0"/>
              <a:t>HDFS</a:t>
            </a:r>
            <a:r>
              <a:rPr lang="zh-CN" altLang="en-US" dirty="0"/>
              <a:t>，过滤后的日志保存到数据仓库；</a:t>
            </a:r>
            <a:endParaRPr lang="en-US" altLang="zh-CN" dirty="0"/>
          </a:p>
          <a:p>
            <a:r>
              <a:rPr lang="en-US" altLang="zh-CN" dirty="0"/>
              <a:t>4.</a:t>
            </a:r>
            <a:r>
              <a:rPr lang="zh-CN" altLang="en-US" dirty="0"/>
              <a:t>数据仓库使用</a:t>
            </a:r>
            <a:r>
              <a:rPr lang="en-US" altLang="zh-CN" dirty="0"/>
              <a:t>HIVE+HBASE</a:t>
            </a:r>
            <a:r>
              <a:rPr lang="zh-CN" altLang="en-US" dirty="0"/>
              <a:t>实现，使用</a:t>
            </a:r>
            <a:r>
              <a:rPr lang="en-US" altLang="zh-CN" dirty="0"/>
              <a:t>HBASE</a:t>
            </a:r>
            <a:r>
              <a:rPr lang="zh-CN" altLang="en-US" dirty="0"/>
              <a:t>存放具体数据，通过</a:t>
            </a:r>
            <a:r>
              <a:rPr lang="en-US" altLang="zh-CN" dirty="0"/>
              <a:t>HIVE</a:t>
            </a:r>
            <a:r>
              <a:rPr lang="zh-CN" altLang="en-US" dirty="0"/>
              <a:t>与</a:t>
            </a:r>
            <a:r>
              <a:rPr lang="en-US" altLang="zh-CN" dirty="0"/>
              <a:t>HBASE</a:t>
            </a:r>
            <a:r>
              <a:rPr lang="zh-CN" altLang="en-US" dirty="0"/>
              <a:t>做关联表，便于管理；</a:t>
            </a:r>
            <a:endParaRPr lang="en-US" altLang="zh-CN" dirty="0"/>
          </a:p>
          <a:p>
            <a:r>
              <a:rPr lang="en-US" altLang="zh-CN" dirty="0"/>
              <a:t>5.</a:t>
            </a:r>
            <a:r>
              <a:rPr lang="zh-CN" altLang="en-US" dirty="0"/>
              <a:t>数据分析服务通过</a:t>
            </a:r>
            <a:r>
              <a:rPr lang="en-US" altLang="zh-CN" dirty="0"/>
              <a:t>IMPALA</a:t>
            </a:r>
            <a:r>
              <a:rPr lang="zh-CN" altLang="en-US" dirty="0"/>
              <a:t>的</a:t>
            </a:r>
            <a:r>
              <a:rPr lang="en-US" altLang="zh-CN" dirty="0"/>
              <a:t>API</a:t>
            </a:r>
            <a:r>
              <a:rPr lang="zh-CN" altLang="en-US" dirty="0"/>
              <a:t>向数据仓库查询并分析数据，将结果集写入关系型数据库，并提供接</a:t>
            </a:r>
            <a:r>
              <a:rPr lang="zh-CN" altLang="en-US" dirty="0" smtClean="0"/>
              <a:t>口供需要数据的系统</a:t>
            </a:r>
            <a:r>
              <a:rPr lang="zh-CN" altLang="en-US" dirty="0"/>
              <a:t>查询。</a:t>
            </a:r>
          </a:p>
          <a:p>
            <a:endParaRPr lang="zh-CN" altLang="en-US" dirty="0"/>
          </a:p>
        </p:txBody>
      </p:sp>
      <p:sp>
        <p:nvSpPr>
          <p:cNvPr id="3" name="标题 2"/>
          <p:cNvSpPr>
            <a:spLocks noGrp="1"/>
          </p:cNvSpPr>
          <p:nvPr>
            <p:ph type="title"/>
          </p:nvPr>
        </p:nvSpPr>
        <p:spPr/>
        <p:txBody>
          <a:bodyPr>
            <a:normAutofit/>
          </a:bodyPr>
          <a:lstStyle/>
          <a:p>
            <a:r>
              <a:rPr lang="zh-CN" altLang="en-US" dirty="0"/>
              <a:t>整体</a:t>
            </a:r>
            <a:r>
              <a:rPr lang="zh-CN" altLang="en-US" dirty="0" smtClean="0"/>
              <a:t>架构说明</a:t>
            </a:r>
            <a:endParaRPr lang="zh-CN" altLang="en-US" dirty="0"/>
          </a:p>
        </p:txBody>
      </p:sp>
    </p:spTree>
    <p:extLst>
      <p:ext uri="{BB962C8B-B14F-4D97-AF65-F5344CB8AC3E}">
        <p14:creationId xmlns:p14="http://schemas.microsoft.com/office/powerpoint/2010/main" val="26091387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打开浏览器输入</a:t>
            </a:r>
            <a:r>
              <a:rPr lang="en-US" altLang="zh-CN" u="sng" dirty="0">
                <a:hlinkClick r:id="rId2"/>
              </a:rPr>
              <a:t>http</a:t>
            </a:r>
            <a:r>
              <a:rPr lang="en-US" altLang="zh-CN" u="sng" dirty="0" smtClean="0">
                <a:hlinkClick r:id="rId2"/>
              </a:rPr>
              <a:t>://IP：7180</a:t>
            </a:r>
            <a:r>
              <a:rPr lang="en-US" altLang="zh-CN" u="sng" dirty="0">
                <a:hlinkClick r:id="rId2"/>
              </a:rPr>
              <a:t>/</a:t>
            </a:r>
            <a:r>
              <a:rPr lang="zh-CN" altLang="zh-CN" dirty="0"/>
              <a:t>登陆</a:t>
            </a:r>
            <a:r>
              <a:rPr lang="en-US" altLang="zh-CN" dirty="0" err="1"/>
              <a:t>cloudera</a:t>
            </a:r>
            <a:r>
              <a:rPr lang="en-US" altLang="zh-CN" dirty="0"/>
              <a:t> manager</a:t>
            </a:r>
            <a:r>
              <a:rPr lang="zh-CN" altLang="zh-CN" dirty="0"/>
              <a:t>按照向导部署</a:t>
            </a:r>
            <a:r>
              <a:rPr lang="en-US" altLang="zh-CN" dirty="0" err="1"/>
              <a:t>hadoop</a:t>
            </a:r>
            <a:r>
              <a:rPr lang="zh-CN" altLang="zh-CN" dirty="0"/>
              <a:t>生态圈各服务。</a:t>
            </a:r>
          </a:p>
          <a:p>
            <a:r>
              <a:rPr lang="zh-CN" altLang="en-US" dirty="0" smtClean="0"/>
              <a:t>示例地址：</a:t>
            </a:r>
            <a:r>
              <a:rPr lang="en-US" altLang="zh-CN" dirty="0">
                <a:hlinkClick r:id="rId3"/>
              </a:rPr>
              <a:t>http://</a:t>
            </a:r>
            <a:r>
              <a:rPr lang="en-US" altLang="zh-CN" dirty="0" smtClean="0">
                <a:hlinkClick r:id="rId3"/>
              </a:rPr>
              <a:t>18.8.0.245:7180</a:t>
            </a:r>
            <a:r>
              <a:rPr lang="en-US" altLang="zh-CN" dirty="0" smtClean="0"/>
              <a:t> </a:t>
            </a:r>
            <a:r>
              <a:rPr lang="zh-CN" altLang="en-US" dirty="0" smtClean="0"/>
              <a:t>，账号</a:t>
            </a:r>
            <a:r>
              <a:rPr lang="en-US" altLang="zh-CN" dirty="0" smtClean="0"/>
              <a:t>admin</a:t>
            </a:r>
            <a:r>
              <a:rPr lang="zh-CN" altLang="en-US" dirty="0" smtClean="0"/>
              <a:t>，密码</a:t>
            </a:r>
            <a:r>
              <a:rPr lang="en-US" altLang="zh-CN" dirty="0" smtClean="0"/>
              <a:t>admin</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安装</a:t>
            </a:r>
            <a:r>
              <a:rPr lang="en-US" altLang="zh-CN" dirty="0" smtClean="0"/>
              <a:t>HADOOP</a:t>
            </a:r>
            <a:r>
              <a:rPr lang="zh-CN" altLang="en-US" dirty="0" smtClean="0"/>
              <a:t>集群</a:t>
            </a:r>
            <a:endParaRPr lang="zh-CN" altLang="en-US" dirty="0"/>
          </a:p>
        </p:txBody>
      </p:sp>
    </p:spTree>
    <p:extLst>
      <p:ext uri="{BB962C8B-B14F-4D97-AF65-F5344CB8AC3E}">
        <p14:creationId xmlns:p14="http://schemas.microsoft.com/office/powerpoint/2010/main" val="1459145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安装</a:t>
            </a:r>
            <a:r>
              <a:rPr lang="en-US" altLang="zh-CN" dirty="0" smtClean="0"/>
              <a:t>HADOOP</a:t>
            </a:r>
            <a:r>
              <a:rPr lang="zh-CN" altLang="en-US" dirty="0" smtClean="0"/>
              <a:t>集群关键步骤（</a:t>
            </a:r>
            <a:r>
              <a:rPr lang="en-US" altLang="zh-CN" dirty="0" smtClean="0"/>
              <a:t>1</a:t>
            </a:r>
            <a:r>
              <a:rPr lang="zh-CN" altLang="en-US" dirty="0" smtClean="0"/>
              <a:t>）</a:t>
            </a:r>
            <a:endParaRPr lang="zh-CN" altLang="en-US" dirty="0"/>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136904"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5703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安装</a:t>
            </a:r>
            <a:r>
              <a:rPr lang="en-US" altLang="zh-CN" dirty="0" smtClean="0"/>
              <a:t>HADOOP</a:t>
            </a:r>
            <a:r>
              <a:rPr lang="zh-CN" altLang="en-US" dirty="0" smtClean="0"/>
              <a:t>集群</a:t>
            </a:r>
            <a:r>
              <a:rPr lang="zh-CN" altLang="en-US" dirty="0"/>
              <a:t>关键</a:t>
            </a:r>
            <a:r>
              <a:rPr lang="zh-CN" altLang="en-US" dirty="0" smtClean="0"/>
              <a:t>步骤（</a:t>
            </a:r>
            <a:r>
              <a:rPr lang="en-US" altLang="zh-CN" dirty="0"/>
              <a:t>2</a:t>
            </a:r>
            <a:r>
              <a:rPr lang="zh-CN" altLang="en-US" dirty="0" smtClean="0"/>
              <a:t>）</a:t>
            </a:r>
            <a:endParaRPr lang="zh-CN" altLang="en-US" dirty="0"/>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33" y="1196752"/>
            <a:ext cx="8260634" cy="5437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16702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dirty="0"/>
              <a:t>部署与</a:t>
            </a:r>
            <a:r>
              <a:rPr lang="zh-CN" altLang="en-US" kern="0" dirty="0" smtClean="0"/>
              <a:t>监控</a:t>
            </a:r>
            <a:endParaRPr lang="zh-CN" altLang="en-US" dirty="0"/>
          </a:p>
        </p:txBody>
      </p:sp>
      <p:sp>
        <p:nvSpPr>
          <p:cNvPr id="3" name="文本占位符 2"/>
          <p:cNvSpPr>
            <a:spLocks noGrp="1"/>
          </p:cNvSpPr>
          <p:nvPr>
            <p:ph type="body" idx="1"/>
          </p:nvPr>
        </p:nvSpPr>
        <p:spPr/>
        <p:txBody>
          <a:bodyPr/>
          <a:lstStyle/>
          <a:p>
            <a:r>
              <a:rPr lang="zh-CN" altLang="en-US" dirty="0" smtClean="0"/>
              <a:t>监控</a:t>
            </a:r>
            <a:endParaRPr lang="zh-CN" altLang="en-US" dirty="0"/>
          </a:p>
        </p:txBody>
      </p:sp>
    </p:spTree>
    <p:extLst>
      <p:ext uri="{BB962C8B-B14F-4D97-AF65-F5344CB8AC3E}">
        <p14:creationId xmlns:p14="http://schemas.microsoft.com/office/powerpoint/2010/main" val="3325534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集群整体状态</a:t>
            </a:r>
            <a:endParaRPr lang="zh-CN" alt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12371"/>
            <a:ext cx="8532440"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3181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HDFS</a:t>
            </a:r>
            <a:r>
              <a:rPr lang="zh-CN" altLang="en-US" dirty="0" smtClean="0"/>
              <a:t>状态</a:t>
            </a:r>
            <a:endParaRPr lang="zh-CN" altLang="en-US" dirty="0"/>
          </a:p>
        </p:txBody>
      </p:sp>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96752"/>
            <a:ext cx="6351038" cy="5365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24990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dirty="0"/>
              <a:t>结束语</a:t>
            </a:r>
            <a:endParaRPr lang="en-US" altLang="zh-CN" kern="0" dirty="0"/>
          </a:p>
        </p:txBody>
      </p:sp>
      <p:sp>
        <p:nvSpPr>
          <p:cNvPr id="3" name="文本占位符 2"/>
          <p:cNvSpPr>
            <a:spLocks noGrp="1"/>
          </p:cNvSpPr>
          <p:nvPr>
            <p:ph type="body" idx="1"/>
          </p:nvPr>
        </p:nvSpPr>
        <p:spPr/>
        <p:txBody>
          <a:bodyPr/>
          <a:lstStyle/>
          <a:p>
            <a:r>
              <a:rPr lang="en-US" altLang="zh-CN" dirty="0"/>
              <a:t>Future</a:t>
            </a:r>
            <a:endParaRPr lang="zh-CN" altLang="en-US" dirty="0"/>
          </a:p>
        </p:txBody>
      </p:sp>
    </p:spTree>
    <p:extLst>
      <p:ext uri="{BB962C8B-B14F-4D97-AF65-F5344CB8AC3E}">
        <p14:creationId xmlns:p14="http://schemas.microsoft.com/office/powerpoint/2010/main" val="1707285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Hbase</a:t>
            </a:r>
            <a:r>
              <a:rPr lang="zh-CN" altLang="en-US" dirty="0" smtClean="0"/>
              <a:t>辅助索引；</a:t>
            </a:r>
            <a:endParaRPr lang="en-US" altLang="zh-CN" dirty="0" smtClean="0"/>
          </a:p>
          <a:p>
            <a:r>
              <a:rPr lang="en-US" altLang="zh-CN" dirty="0" err="1" smtClean="0"/>
              <a:t>Hbase</a:t>
            </a:r>
            <a:r>
              <a:rPr lang="zh-CN" altLang="en-US" dirty="0" smtClean="0"/>
              <a:t>布隆过滤器；</a:t>
            </a:r>
            <a:endParaRPr lang="en-US" altLang="zh-CN" dirty="0" smtClean="0"/>
          </a:p>
          <a:p>
            <a:r>
              <a:rPr lang="en-US" altLang="zh-CN" dirty="0" err="1" smtClean="0"/>
              <a:t>Hbase</a:t>
            </a:r>
            <a:r>
              <a:rPr lang="zh-CN" altLang="en-US" dirty="0" smtClean="0"/>
              <a:t>压缩；</a:t>
            </a:r>
            <a:endParaRPr lang="en-US" altLang="zh-CN" dirty="0" smtClean="0"/>
          </a:p>
          <a:p>
            <a:r>
              <a:rPr lang="en-US" altLang="zh-CN" dirty="0" smtClean="0"/>
              <a:t>Hive</a:t>
            </a:r>
            <a:r>
              <a:rPr lang="zh-CN" altLang="en-US" dirty="0" smtClean="0"/>
              <a:t>与</a:t>
            </a:r>
            <a:r>
              <a:rPr lang="en-US" altLang="zh-CN" dirty="0" err="1" smtClean="0"/>
              <a:t>Hbase</a:t>
            </a:r>
            <a:r>
              <a:rPr lang="zh-CN" altLang="en-US" dirty="0" smtClean="0"/>
              <a:t>关联分区表；</a:t>
            </a:r>
            <a:endParaRPr lang="en-US" altLang="zh-CN" dirty="0" smtClean="0"/>
          </a:p>
          <a:p>
            <a:r>
              <a:rPr lang="en-US" altLang="zh-CN" dirty="0" smtClean="0"/>
              <a:t>Spark</a:t>
            </a:r>
            <a:r>
              <a:rPr lang="zh-CN" altLang="en-US" dirty="0" smtClean="0"/>
              <a:t>；</a:t>
            </a:r>
            <a:endParaRPr lang="en-US" altLang="zh-CN" dirty="0" smtClean="0"/>
          </a:p>
          <a:p>
            <a:r>
              <a:rPr lang="en-US" altLang="zh-CN" dirty="0" smtClean="0"/>
              <a:t>Mahout</a:t>
            </a:r>
            <a:r>
              <a:rPr lang="zh-CN" altLang="en-US" dirty="0" smtClean="0"/>
              <a:t>；</a:t>
            </a:r>
            <a:endParaRPr lang="en-US" altLang="zh-CN" dirty="0"/>
          </a:p>
          <a:p>
            <a:r>
              <a:rPr lang="zh-CN" altLang="en-US" dirty="0" smtClean="0"/>
              <a:t>。。。</a:t>
            </a:r>
            <a:endParaRPr lang="en-US" altLang="zh-CN" dirty="0" smtClean="0"/>
          </a:p>
          <a:p>
            <a:r>
              <a:rPr lang="zh-CN" altLang="en-US" dirty="0" smtClean="0"/>
              <a:t>。。。。</a:t>
            </a:r>
            <a:endParaRPr lang="en-US" altLang="zh-CN" dirty="0" smtClean="0"/>
          </a:p>
          <a:p>
            <a:r>
              <a:rPr lang="zh-CN" altLang="en-US" dirty="0" smtClean="0"/>
              <a:t>。。。。。。</a:t>
            </a:r>
            <a:endParaRPr lang="en-US" altLang="zh-CN" dirty="0" smtClean="0"/>
          </a:p>
        </p:txBody>
      </p:sp>
      <p:sp>
        <p:nvSpPr>
          <p:cNvPr id="3" name="标题 2"/>
          <p:cNvSpPr>
            <a:spLocks noGrp="1"/>
          </p:cNvSpPr>
          <p:nvPr>
            <p:ph type="title"/>
          </p:nvPr>
        </p:nvSpPr>
        <p:spPr/>
        <p:txBody>
          <a:bodyPr/>
          <a:lstStyle/>
          <a:p>
            <a:r>
              <a:rPr lang="en-US" altLang="zh-CN" dirty="0" smtClean="0"/>
              <a:t>Future</a:t>
            </a:r>
            <a:endParaRPr lang="zh-CN" altLang="en-US" dirty="0"/>
          </a:p>
        </p:txBody>
      </p:sp>
    </p:spTree>
    <p:extLst>
      <p:ext uri="{BB962C8B-B14F-4D97-AF65-F5344CB8AC3E}">
        <p14:creationId xmlns:p14="http://schemas.microsoft.com/office/powerpoint/2010/main" val="36506233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90872" y="2646040"/>
            <a:ext cx="8229600" cy="1143000"/>
          </a:xfrm>
        </p:spPr>
        <p:txBody>
          <a:bodyPr/>
          <a:lstStyle/>
          <a:p>
            <a:pPr algn="ctr"/>
            <a:r>
              <a:rPr lang="en-US" altLang="zh-CN" dirty="0" smtClean="0"/>
              <a:t>Q &amp; A</a:t>
            </a:r>
            <a:endParaRPr lang="zh-CN" altLang="en-US" dirty="0"/>
          </a:p>
        </p:txBody>
      </p:sp>
    </p:spTree>
    <p:extLst>
      <p:ext uri="{BB962C8B-B14F-4D97-AF65-F5344CB8AC3E}">
        <p14:creationId xmlns:p14="http://schemas.microsoft.com/office/powerpoint/2010/main" val="12404283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2636912"/>
            <a:ext cx="8229600" cy="1143000"/>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195255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a:bodyPr>
          <a:lstStyle/>
          <a:p>
            <a:r>
              <a:rPr lang="zh-CN" altLang="en-US" sz="4000" dirty="0"/>
              <a:t>概述</a:t>
            </a:r>
            <a:endParaRPr lang="en-US" altLang="zh-CN" sz="4000" dirty="0" smtClean="0"/>
          </a:p>
        </p:txBody>
      </p:sp>
      <p:sp>
        <p:nvSpPr>
          <p:cNvPr id="5" name="标题 1"/>
          <p:cNvSpPr>
            <a:spLocks noGrp="1"/>
          </p:cNvSpPr>
          <p:nvPr>
            <p:ph type="title"/>
          </p:nvPr>
        </p:nvSpPr>
        <p:spPr>
          <a:xfrm>
            <a:off x="722376" y="1059712"/>
            <a:ext cx="7772400" cy="1828800"/>
          </a:xfrm>
        </p:spPr>
        <p:txBody>
          <a:bodyPr/>
          <a:lstStyle/>
          <a:p>
            <a:r>
              <a:rPr lang="zh-CN" altLang="en-US" dirty="0" smtClean="0"/>
              <a:t>日志采集</a:t>
            </a:r>
            <a:endParaRPr lang="zh-CN" altLang="en-US" dirty="0"/>
          </a:p>
        </p:txBody>
      </p:sp>
    </p:spTree>
    <p:extLst>
      <p:ext uri="{BB962C8B-B14F-4D97-AF65-F5344CB8AC3E}">
        <p14:creationId xmlns:p14="http://schemas.microsoft.com/office/powerpoint/2010/main" val="572545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日志主要</a:t>
            </a:r>
            <a:r>
              <a:rPr lang="zh-CN" altLang="en-US" dirty="0" smtClean="0"/>
              <a:t>由</a:t>
            </a:r>
            <a:r>
              <a:rPr lang="en-US" altLang="zh-CN" dirty="0" smtClean="0"/>
              <a:t>IUNI</a:t>
            </a:r>
            <a:r>
              <a:rPr lang="zh-CN" altLang="en-US" dirty="0" smtClean="0"/>
              <a:t>官网</a:t>
            </a:r>
            <a:r>
              <a:rPr lang="en-US" altLang="zh-CN" dirty="0" smtClean="0">
                <a:hlinkClick r:id="rId3"/>
              </a:rPr>
              <a:t>www.iuni.com</a:t>
            </a:r>
            <a:r>
              <a:rPr lang="en-US" altLang="zh-CN" dirty="0" smtClean="0"/>
              <a:t> </a:t>
            </a:r>
            <a:r>
              <a:rPr lang="zh-CN" altLang="en-US" dirty="0" smtClean="0"/>
              <a:t>和</a:t>
            </a:r>
            <a:r>
              <a:rPr lang="en-US" altLang="zh-CN" dirty="0" smtClean="0"/>
              <a:t>OS</a:t>
            </a:r>
            <a:r>
              <a:rPr lang="zh-CN" altLang="en-US" dirty="0" smtClean="0"/>
              <a:t>官网</a:t>
            </a:r>
            <a:r>
              <a:rPr lang="en-US" altLang="zh-CN" dirty="0" smtClean="0">
                <a:hlinkClick r:id="rId4"/>
              </a:rPr>
              <a:t>www.iunios.com</a:t>
            </a:r>
            <a:r>
              <a:rPr lang="zh-CN" altLang="en-US" dirty="0" smtClean="0"/>
              <a:t>产生；</a:t>
            </a:r>
            <a:endParaRPr lang="en-US" altLang="zh-CN" dirty="0" smtClean="0">
              <a:hlinkClick r:id="rId5"/>
            </a:endParaRPr>
          </a:p>
          <a:p>
            <a:r>
              <a:rPr lang="en-US" altLang="zh-CN" dirty="0" smtClean="0">
                <a:hlinkClick r:id="rId5"/>
              </a:rPr>
              <a:t>www.iuni.com</a:t>
            </a:r>
            <a:r>
              <a:rPr lang="zh-CN" altLang="en-US" dirty="0"/>
              <a:t>截止</a:t>
            </a:r>
            <a:r>
              <a:rPr lang="en-US" altLang="zh-CN" dirty="0"/>
              <a:t>7</a:t>
            </a:r>
            <a:r>
              <a:rPr lang="zh-CN" altLang="en-US" dirty="0"/>
              <a:t>月</a:t>
            </a:r>
            <a:r>
              <a:rPr lang="en-US" altLang="zh-CN" dirty="0" smtClean="0"/>
              <a:t>8</a:t>
            </a:r>
            <a:r>
              <a:rPr lang="zh-CN" altLang="en-US" dirty="0" smtClean="0"/>
              <a:t>日日志总大小为</a:t>
            </a:r>
            <a:r>
              <a:rPr lang="en-US" altLang="zh-CN" dirty="0" smtClean="0"/>
              <a:t>23.8G</a:t>
            </a:r>
            <a:r>
              <a:rPr lang="zh-CN" altLang="en-US" dirty="0" smtClean="0"/>
              <a:t>，约</a:t>
            </a:r>
            <a:r>
              <a:rPr lang="en-US" altLang="zh-CN" dirty="0" smtClean="0"/>
              <a:t>6300W</a:t>
            </a:r>
            <a:r>
              <a:rPr lang="zh-CN" altLang="en-US" dirty="0" smtClean="0"/>
              <a:t>条；</a:t>
            </a:r>
            <a:endParaRPr lang="en-US" altLang="zh-CN" dirty="0" smtClean="0"/>
          </a:p>
          <a:p>
            <a:r>
              <a:rPr lang="en-US" altLang="zh-CN" dirty="0" smtClean="0">
                <a:hlinkClick r:id="rId4"/>
              </a:rPr>
              <a:t>www.iunios.com</a:t>
            </a:r>
            <a:r>
              <a:rPr lang="zh-CN" altLang="en-US" dirty="0" smtClean="0"/>
              <a:t>截止</a:t>
            </a:r>
            <a:r>
              <a:rPr lang="en-US" altLang="zh-CN" dirty="0"/>
              <a:t>7</a:t>
            </a:r>
            <a:r>
              <a:rPr lang="zh-CN" altLang="en-US" dirty="0"/>
              <a:t>月</a:t>
            </a:r>
            <a:r>
              <a:rPr lang="en-US" altLang="zh-CN" dirty="0"/>
              <a:t>8</a:t>
            </a:r>
            <a:r>
              <a:rPr lang="zh-CN" altLang="en-US" dirty="0"/>
              <a:t>日日志总大小</a:t>
            </a:r>
            <a:r>
              <a:rPr lang="zh-CN" altLang="en-US" dirty="0" smtClean="0"/>
              <a:t>为</a:t>
            </a:r>
            <a:r>
              <a:rPr lang="en-US" altLang="zh-CN" dirty="0" smtClean="0"/>
              <a:t>16.3G</a:t>
            </a:r>
            <a:r>
              <a:rPr lang="zh-CN" altLang="en-US" dirty="0" smtClean="0"/>
              <a:t>，约</a:t>
            </a:r>
            <a:r>
              <a:rPr lang="en-US" altLang="zh-CN" dirty="0" smtClean="0"/>
              <a:t>4200W</a:t>
            </a:r>
            <a:r>
              <a:rPr lang="zh-CN" altLang="en-US" dirty="0" smtClean="0"/>
              <a:t>条；</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IUNI</a:t>
            </a:r>
            <a:r>
              <a:rPr lang="zh-CN" altLang="en-US" dirty="0" smtClean="0"/>
              <a:t>日志现状</a:t>
            </a:r>
            <a:endParaRPr lang="zh-CN" altLang="en-US" dirty="0"/>
          </a:p>
        </p:txBody>
      </p:sp>
    </p:spTree>
    <p:extLst>
      <p:ext uri="{BB962C8B-B14F-4D97-AF65-F5344CB8AC3E}">
        <p14:creationId xmlns:p14="http://schemas.microsoft.com/office/powerpoint/2010/main" val="1515652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683976"/>
          </a:xfrm>
        </p:spPr>
        <p:txBody>
          <a:bodyPr/>
          <a:lstStyle/>
          <a:p>
            <a:r>
              <a:rPr lang="en-US" altLang="zh-CN" dirty="0"/>
              <a:t>Flume</a:t>
            </a:r>
            <a:r>
              <a:rPr lang="zh-CN" altLang="en-US" dirty="0"/>
              <a:t>是一个分布式、可靠、和高可用的海量日志采集、聚合和传输的系统，支持在系统中定制各类数据发送方，用于收集数据；同时，</a:t>
            </a:r>
            <a:r>
              <a:rPr lang="en-US" altLang="zh-CN" dirty="0"/>
              <a:t>Flume</a:t>
            </a:r>
            <a:r>
              <a:rPr lang="zh-CN" altLang="en-US" dirty="0"/>
              <a:t>提供对数据进行简单处理，并写到各种数据接受方（可定制）的能力</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en-US" altLang="zh-CN" dirty="0" smtClean="0"/>
              <a:t>Flume</a:t>
            </a:r>
            <a:r>
              <a:rPr lang="zh-CN" altLang="en-US" dirty="0" smtClean="0"/>
              <a:t>简介</a:t>
            </a:r>
            <a:endParaRPr lang="zh-CN" altLang="en-US" dirty="0"/>
          </a:p>
        </p:txBody>
      </p:sp>
      <p:pic>
        <p:nvPicPr>
          <p:cNvPr id="3074" name="Picture 2" descr="Agent component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789040"/>
            <a:ext cx="5905500" cy="21050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34"/>
          <p:cNvSpPr txBox="1">
            <a:spLocks noChangeArrowheads="1"/>
          </p:cNvSpPr>
          <p:nvPr/>
        </p:nvSpPr>
        <p:spPr bwMode="auto">
          <a:xfrm>
            <a:off x="2987824" y="5795416"/>
            <a:ext cx="324036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r>
              <a:rPr lang="zh-CN" altLang="en-US" dirty="0" smtClean="0">
                <a:latin typeface="Calibri" pitchFamily="34" charset="0"/>
              </a:rPr>
              <a:t>简单的</a:t>
            </a:r>
            <a:r>
              <a:rPr lang="en-US" altLang="zh-CN" dirty="0" smtClean="0">
                <a:latin typeface="Calibri" pitchFamily="34" charset="0"/>
              </a:rPr>
              <a:t>Flume</a:t>
            </a:r>
            <a:r>
              <a:rPr lang="zh-CN" altLang="en-US" dirty="0" smtClean="0">
                <a:latin typeface="Calibri" pitchFamily="34" charset="0"/>
              </a:rPr>
              <a:t>采集日志逻辑图</a:t>
            </a:r>
            <a:endParaRPr lang="en-US" altLang="zh-CN" dirty="0">
              <a:latin typeface="Calibri" pitchFamily="34" charset="0"/>
            </a:endParaRPr>
          </a:p>
        </p:txBody>
      </p:sp>
    </p:spTree>
    <p:extLst>
      <p:ext uri="{BB962C8B-B14F-4D97-AF65-F5344CB8AC3E}">
        <p14:creationId xmlns:p14="http://schemas.microsoft.com/office/powerpoint/2010/main" val="21269328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3710</TotalTime>
  <Words>3752</Words>
  <Application>Microsoft Office PowerPoint</Application>
  <PresentationFormat>全屏显示(4:3)</PresentationFormat>
  <Paragraphs>533</Paragraphs>
  <Slides>69</Slides>
  <Notes>24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1" baseType="lpstr">
      <vt:lpstr>聚合</vt:lpstr>
      <vt:lpstr>Visio</vt:lpstr>
      <vt:lpstr>IUNI数据分析平台架构分享</vt:lpstr>
      <vt:lpstr>大数据时代</vt:lpstr>
      <vt:lpstr>主要内容</vt:lpstr>
      <vt:lpstr>PowerPoint 演示文稿</vt:lpstr>
      <vt:lpstr>整体架构图</vt:lpstr>
      <vt:lpstr>整体架构说明</vt:lpstr>
      <vt:lpstr>日志采集</vt:lpstr>
      <vt:lpstr>IUNI日志现状</vt:lpstr>
      <vt:lpstr>Flume简介</vt:lpstr>
      <vt:lpstr>日志采集</vt:lpstr>
      <vt:lpstr>通用规则</vt:lpstr>
      <vt:lpstr>存入HDFS规则</vt:lpstr>
      <vt:lpstr>存入HBASE规则</vt:lpstr>
      <vt:lpstr>日志采集</vt:lpstr>
      <vt:lpstr>IUNI日志采集处理流程</vt:lpstr>
      <vt:lpstr>Agent</vt:lpstr>
      <vt:lpstr>Agent处理流程图</vt:lpstr>
      <vt:lpstr>配置文件示例——source(1)</vt:lpstr>
      <vt:lpstr>配置文件示例——source(2)</vt:lpstr>
      <vt:lpstr>配置文件示例——channel</vt:lpstr>
      <vt:lpstr>配置文件示例——sink(1)</vt:lpstr>
      <vt:lpstr>配置文件示例——sink(2)</vt:lpstr>
      <vt:lpstr>Collector</vt:lpstr>
      <vt:lpstr>Collector处理流程图</vt:lpstr>
      <vt:lpstr>配置文件示例——source</vt:lpstr>
      <vt:lpstr>配置文件示例——channel</vt:lpstr>
      <vt:lpstr>配置文件示例——sink(1)</vt:lpstr>
      <vt:lpstr>配置文件示例——sink(2)</vt:lpstr>
      <vt:lpstr>Guard</vt:lpstr>
      <vt:lpstr>Flume日志采集演示</vt:lpstr>
      <vt:lpstr>数据仓库</vt:lpstr>
      <vt:lpstr>概述</vt:lpstr>
      <vt:lpstr>数据仓库</vt:lpstr>
      <vt:lpstr>Hbase简介</vt:lpstr>
      <vt:lpstr>REGION预分配</vt:lpstr>
      <vt:lpstr>Region预分配示例</vt:lpstr>
      <vt:lpstr>行键设计</vt:lpstr>
      <vt:lpstr>辅助索引</vt:lpstr>
      <vt:lpstr>辅助索引——写入数据</vt:lpstr>
      <vt:lpstr>辅助索引——查询数据</vt:lpstr>
      <vt:lpstr>HBASE示例</vt:lpstr>
      <vt:lpstr>数据仓库</vt:lpstr>
      <vt:lpstr>HIVE简介</vt:lpstr>
      <vt:lpstr>数据仓库</vt:lpstr>
      <vt:lpstr>Hive与Hbase整合</vt:lpstr>
      <vt:lpstr>Hive与Hbase关联表</vt:lpstr>
      <vt:lpstr>数据分析</vt:lpstr>
      <vt:lpstr>Impala简介</vt:lpstr>
      <vt:lpstr>Impala使用</vt:lpstr>
      <vt:lpstr>需求</vt:lpstr>
      <vt:lpstr>访问量、独立IP、独立用户、用户访问各页面次数统计</vt:lpstr>
      <vt:lpstr>各地区访问速度统计</vt:lpstr>
      <vt:lpstr>IP库</vt:lpstr>
      <vt:lpstr>数据接口</vt:lpstr>
      <vt:lpstr>Avro简介</vt:lpstr>
      <vt:lpstr>Avro schema</vt:lpstr>
      <vt:lpstr>部署与监控</vt:lpstr>
      <vt:lpstr>准备工作</vt:lpstr>
      <vt:lpstr>安装 Cloudera manager</vt:lpstr>
      <vt:lpstr>安装HADOOP集群</vt:lpstr>
      <vt:lpstr>安装HADOOP集群关键步骤（1）</vt:lpstr>
      <vt:lpstr>安装HADOOP集群关键步骤（2）</vt:lpstr>
      <vt:lpstr>部署与监控</vt:lpstr>
      <vt:lpstr>集群整体状态</vt:lpstr>
      <vt:lpstr>HDFS状态</vt:lpstr>
      <vt:lpstr>结束语</vt:lpstr>
      <vt:lpstr>Future</vt:lpstr>
      <vt:lpstr>Q &amp; A</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IUNI数据分析平台架构分享</dc:title>
  <dc:creator>Administrator</dc:creator>
  <cp:lastModifiedBy>china</cp:lastModifiedBy>
  <cp:revision>332</cp:revision>
  <dcterms:created xsi:type="dcterms:W3CDTF">2014-07-07T08:02:57Z</dcterms:created>
  <dcterms:modified xsi:type="dcterms:W3CDTF">2014-07-17T05:43:01Z</dcterms:modified>
</cp:coreProperties>
</file>