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53"/>
  </p:notesMasterIdLst>
  <p:sldIdLst>
    <p:sldId id="256" r:id="rId2"/>
    <p:sldId id="259" r:id="rId3"/>
    <p:sldId id="316" r:id="rId4"/>
    <p:sldId id="307" r:id="rId5"/>
    <p:sldId id="275" r:id="rId6"/>
    <p:sldId id="257" r:id="rId7"/>
    <p:sldId id="258" r:id="rId8"/>
    <p:sldId id="261" r:id="rId9"/>
    <p:sldId id="262" r:id="rId10"/>
    <p:sldId id="276" r:id="rId11"/>
    <p:sldId id="263" r:id="rId12"/>
    <p:sldId id="264" r:id="rId13"/>
    <p:sldId id="265" r:id="rId14"/>
    <p:sldId id="267" r:id="rId15"/>
    <p:sldId id="268" r:id="rId16"/>
    <p:sldId id="277" r:id="rId17"/>
    <p:sldId id="271" r:id="rId18"/>
    <p:sldId id="272" r:id="rId19"/>
    <p:sldId id="274" r:id="rId20"/>
    <p:sldId id="278" r:id="rId21"/>
    <p:sldId id="270" r:id="rId22"/>
    <p:sldId id="279" r:id="rId23"/>
    <p:sldId id="317" r:id="rId24"/>
    <p:sldId id="280" r:id="rId25"/>
    <p:sldId id="281" r:id="rId26"/>
    <p:sldId id="312" r:id="rId27"/>
    <p:sldId id="283" r:id="rId28"/>
    <p:sldId id="313" r:id="rId29"/>
    <p:sldId id="287" r:id="rId30"/>
    <p:sldId id="286" r:id="rId31"/>
    <p:sldId id="314" r:id="rId32"/>
    <p:sldId id="289" r:id="rId33"/>
    <p:sldId id="290" r:id="rId34"/>
    <p:sldId id="291" r:id="rId35"/>
    <p:sldId id="301" r:id="rId36"/>
    <p:sldId id="298" r:id="rId37"/>
    <p:sldId id="293" r:id="rId38"/>
    <p:sldId id="294" r:id="rId39"/>
    <p:sldId id="300" r:id="rId40"/>
    <p:sldId id="299" r:id="rId41"/>
    <p:sldId id="315" r:id="rId42"/>
    <p:sldId id="303" r:id="rId43"/>
    <p:sldId id="308" r:id="rId44"/>
    <p:sldId id="309" r:id="rId45"/>
    <p:sldId id="304" r:id="rId46"/>
    <p:sldId id="305" r:id="rId47"/>
    <p:sldId id="306" r:id="rId48"/>
    <p:sldId id="318" r:id="rId49"/>
    <p:sldId id="311" r:id="rId50"/>
    <p:sldId id="310" r:id="rId51"/>
    <p:sldId id="26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41C"/>
    <a:srgbClr val="D02711"/>
    <a:srgbClr val="052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7316" autoAdjust="0"/>
  </p:normalViewPr>
  <p:slideViewPr>
    <p:cSldViewPr>
      <p:cViewPr varScale="1">
        <p:scale>
          <a:sx n="69" d="100"/>
          <a:sy n="69" d="100"/>
        </p:scale>
        <p:origin x="8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D58BE-A65E-4610-98A3-699724393F3E}" type="datetimeFigureOut">
              <a:rPr lang="en-US" smtClean="0"/>
              <a:t>10/1/2015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86B06-56E7-4674-B2CF-4AC52104BDF5}" type="slidenum">
              <a:rPr lang="en-US" smtClean="0"/>
              <a:t>‹#›</a:t>
            </a:fld>
            <a:endParaRPr lang="en-US"/>
          </a:p>
        </p:txBody>
      </p:sp>
    </p:spTree>
    <p:extLst>
      <p:ext uri="{BB962C8B-B14F-4D97-AF65-F5344CB8AC3E}">
        <p14:creationId xmlns:p14="http://schemas.microsoft.com/office/powerpoint/2010/main" val="88085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understand</a:t>
            </a:r>
            <a:r>
              <a:rPr lang="en-US" baseline="0" dirty="0" smtClean="0"/>
              <a:t> what my shirt means, “Only monsters steal children”</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2</a:t>
            </a:fld>
            <a:endParaRPr lang="en-US"/>
          </a:p>
        </p:txBody>
      </p:sp>
    </p:spTree>
    <p:extLst>
      <p:ext uri="{BB962C8B-B14F-4D97-AF65-F5344CB8AC3E}">
        <p14:creationId xmlns:p14="http://schemas.microsoft.com/office/powerpoint/2010/main" val="4237292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if there is not enough parallelism, no scheduler, no matter how good, will get you much speedup.  The scheduler can take advantage of available parallelism, but cannot correct for insufficient parallelism.</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19</a:t>
            </a:fld>
            <a:endParaRPr lang="en-US"/>
          </a:p>
        </p:txBody>
      </p:sp>
    </p:spTree>
    <p:extLst>
      <p:ext uri="{BB962C8B-B14F-4D97-AF65-F5344CB8AC3E}">
        <p14:creationId xmlns:p14="http://schemas.microsoft.com/office/powerpoint/2010/main" val="202671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ration of parallelism/P</a:t>
            </a:r>
            <a:r>
              <a:rPr lang="en-US" baseline="0" dirty="0" smtClean="0"/>
              <a:t> is known as “parallel slackness”.  A parallel slackness of 10 or more will yield speedups close to ideal </a:t>
            </a:r>
            <a:r>
              <a:rPr lang="en-US" baseline="0" dirty="0" err="1" smtClean="0"/>
              <a:t>Px</a:t>
            </a:r>
            <a:r>
              <a:rPr lang="en-US" baseline="0" dirty="0" smtClean="0"/>
              <a:t> – much better than the worst case of P/2 x.</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21</a:t>
            </a:fld>
            <a:endParaRPr lang="en-US"/>
          </a:p>
        </p:txBody>
      </p:sp>
    </p:spTree>
    <p:extLst>
      <p:ext uri="{BB962C8B-B14F-4D97-AF65-F5344CB8AC3E}">
        <p14:creationId xmlns:p14="http://schemas.microsoft.com/office/powerpoint/2010/main" val="161517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problem</a:t>
            </a:r>
            <a:r>
              <a:rPr lang="en-US" baseline="0" dirty="0" smtClean="0"/>
              <a:t> with static scheduling is that it doesn’t nest well.  Nested parallel loops would need to coordinate to share work across cores efficiently (often with the inner loop not going parallel at all) – not very modular.  However, for very balanced loops, the overhead is very low and there can be some affinity benefits.</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22</a:t>
            </a:fld>
            <a:endParaRPr lang="en-US"/>
          </a:p>
        </p:txBody>
      </p:sp>
    </p:spTree>
    <p:extLst>
      <p:ext uri="{BB962C8B-B14F-4D97-AF65-F5344CB8AC3E}">
        <p14:creationId xmlns:p14="http://schemas.microsoft.com/office/powerpoint/2010/main" val="3275644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problem</a:t>
            </a:r>
            <a:r>
              <a:rPr lang="en-US" baseline="0" dirty="0" smtClean="0"/>
              <a:t> with static scheduling is that it doesn’t nest well.  Nested parallel loops would need to coordinate to share work across cores efficiently (often with the inner loop not going parallel at all) – not very modular.  However, for very balanced loops, the overhead is very low and there can be some affinity benefits.</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23</a:t>
            </a:fld>
            <a:endParaRPr lang="en-US"/>
          </a:p>
        </p:txBody>
      </p:sp>
    </p:spTree>
    <p:extLst>
      <p:ext uri="{BB962C8B-B14F-4D97-AF65-F5344CB8AC3E}">
        <p14:creationId xmlns:p14="http://schemas.microsoft.com/office/powerpoint/2010/main" val="533041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situation is not much</a:t>
            </a:r>
            <a:r>
              <a:rPr lang="en-US" baseline="0" dirty="0" smtClean="0"/>
              <a:t> better for </a:t>
            </a:r>
            <a:r>
              <a:rPr lang="en-US" baseline="0" dirty="0" err="1" smtClean="0"/>
              <a:t>std</a:t>
            </a:r>
            <a:r>
              <a:rPr lang="en-US" baseline="0" dirty="0" smtClean="0"/>
              <a:t>::</a:t>
            </a:r>
            <a:r>
              <a:rPr lang="en-US" baseline="0" dirty="0" err="1" smtClean="0"/>
              <a:t>async</a:t>
            </a:r>
            <a:r>
              <a:rPr lang="en-US" baseline="0" dirty="0" smtClean="0"/>
              <a:t> because it is described in the standard as creating threads.  The standard does allow the implementation to avoid oversubscription, but not enough latitude to then avoid undersubscription (which is non-greedy).  Attempts to make </a:t>
            </a:r>
            <a:r>
              <a:rPr lang="en-US" baseline="0" dirty="0" err="1" smtClean="0"/>
              <a:t>std</a:t>
            </a:r>
            <a:r>
              <a:rPr lang="en-US" baseline="0" dirty="0" smtClean="0"/>
              <a:t>::</a:t>
            </a:r>
            <a:r>
              <a:rPr lang="en-US" baseline="0" dirty="0" err="1" smtClean="0"/>
              <a:t>async</a:t>
            </a:r>
            <a:r>
              <a:rPr lang="en-US" baseline="0" dirty="0" smtClean="0"/>
              <a:t> more appropriate for parallel programming would ultimately require a work-stealing scheduler underneath.</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24</a:t>
            </a:fld>
            <a:endParaRPr lang="en-US"/>
          </a:p>
        </p:txBody>
      </p:sp>
    </p:spTree>
    <p:extLst>
      <p:ext uri="{BB962C8B-B14F-4D97-AF65-F5344CB8AC3E}">
        <p14:creationId xmlns:p14="http://schemas.microsoft.com/office/powerpoint/2010/main" val="359367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USES EXTENSIVE ANIMATION.  IT WILL NOT BE USEFUL IN PDF OR OTHER STILL REPRESENTATION.</a:t>
            </a:r>
            <a:endParaRPr lang="en-US" dirty="0" smtClean="0"/>
          </a:p>
          <a:p>
            <a:r>
              <a:rPr lang="en-US" dirty="0" smtClean="0"/>
              <a:t>Assume an urban</a:t>
            </a:r>
            <a:r>
              <a:rPr lang="en-US" baseline="0" dirty="0" smtClean="0"/>
              <a:t> postal-delivery worker starts out in the middle of a street grid with a sack of mail for addresses two blocks in each direction.</a:t>
            </a:r>
          </a:p>
          <a:p>
            <a:r>
              <a:rPr lang="en-US" baseline="0" dirty="0" smtClean="0"/>
              <a:t>Since the sack is big and heavy, she divides it in half based on address, with all of the mail for one half of the route in one sack and all of the mail for the other half in another sack.</a:t>
            </a:r>
          </a:p>
          <a:p>
            <a:r>
              <a:rPr lang="en-US" baseline="0" dirty="0" smtClean="0"/>
              <a:t>She leaves one sack on the corner to deliver later and begins her route with the other half.</a:t>
            </a:r>
          </a:p>
          <a:p>
            <a:r>
              <a:rPr lang="en-US" baseline="0" dirty="0" smtClean="0"/>
              <a:t>At the next intersection, she divides the remaining load in half again.</a:t>
            </a:r>
          </a:p>
          <a:p>
            <a:r>
              <a:rPr lang="en-US" baseline="0" dirty="0" smtClean="0"/>
              <a:t>Meanwhile, another postal worker (represented by the blue) with no work to do finds the sack that the first worker left behind.</a:t>
            </a:r>
          </a:p>
          <a:p>
            <a:r>
              <a:rPr lang="en-US" dirty="0" smtClean="0"/>
              <a:t>He begins a delivering</a:t>
            </a:r>
            <a:r>
              <a:rPr lang="en-US" baseline="0" dirty="0" smtClean="0"/>
              <a:t> mail to a different section of the route while the first worker continues making progress with her portion of the work.</a:t>
            </a:r>
          </a:p>
          <a:p>
            <a:r>
              <a:rPr lang="en-US" baseline="0" dirty="0" smtClean="0"/>
              <a:t>Like the first worker, the second worker divides the load in half again upon reaching the first intersection.</a:t>
            </a:r>
          </a:p>
          <a:p>
            <a:r>
              <a:rPr lang="en-US" baseline="0" dirty="0" smtClean="0"/>
              <a:t>When the first worker goes back to the starting point and finds that there are no more sacks waiting for her, she seeks out other sacks on other corners to “steal back” the work from her coworkers.</a:t>
            </a:r>
          </a:p>
        </p:txBody>
      </p:sp>
      <p:sp>
        <p:nvSpPr>
          <p:cNvPr id="4" name="Slide Number Placeholder 3"/>
          <p:cNvSpPr>
            <a:spLocks noGrp="1"/>
          </p:cNvSpPr>
          <p:nvPr>
            <p:ph type="sldNum" sz="quarter" idx="10"/>
          </p:nvPr>
        </p:nvSpPr>
        <p:spPr/>
        <p:txBody>
          <a:bodyPr/>
          <a:lstStyle/>
          <a:p>
            <a:fld id="{FC886B06-56E7-4674-B2CF-4AC52104BDF5}" type="slidenum">
              <a:rPr lang="en-US" smtClean="0"/>
              <a:t>26</a:t>
            </a:fld>
            <a:endParaRPr lang="en-US"/>
          </a:p>
        </p:txBody>
      </p:sp>
    </p:spTree>
    <p:extLst>
      <p:ext uri="{BB962C8B-B14F-4D97-AF65-F5344CB8AC3E}">
        <p14:creationId xmlns:p14="http://schemas.microsoft.com/office/powerpoint/2010/main" val="1102281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USES EXTENSIVE ANIMATION.  IT WILL NOT BE USEFUL IN PDF OR OTHER STILL REPRESENTATION.</a:t>
            </a:r>
            <a:endParaRPr lang="en-US" dirty="0" smtClean="0"/>
          </a:p>
          <a:p>
            <a:r>
              <a:rPr lang="en-US" dirty="0" smtClean="0"/>
              <a:t>Using the Cilk Plus syntax as an example, we show work-stealing in progress.</a:t>
            </a:r>
          </a:p>
          <a:p>
            <a:r>
              <a:rPr lang="en-US" dirty="0" smtClean="0"/>
              <a:t>This</a:t>
            </a:r>
            <a:r>
              <a:rPr lang="en-US" baseline="0" dirty="0" smtClean="0"/>
              <a:t> animation assumes continuation-stealing. The different kinds of work stealing will be described shortly.</a:t>
            </a:r>
            <a:endParaRPr lang="en-US" dirty="0" smtClean="0"/>
          </a:p>
        </p:txBody>
      </p:sp>
      <p:sp>
        <p:nvSpPr>
          <p:cNvPr id="4" name="Slide Number Placeholder 3"/>
          <p:cNvSpPr>
            <a:spLocks noGrp="1"/>
          </p:cNvSpPr>
          <p:nvPr>
            <p:ph type="sldNum" sz="quarter" idx="10"/>
          </p:nvPr>
        </p:nvSpPr>
        <p:spPr/>
        <p:txBody>
          <a:bodyPr/>
          <a:lstStyle/>
          <a:p>
            <a:fld id="{FC886B06-56E7-4674-B2CF-4AC52104BDF5}" type="slidenum">
              <a:rPr lang="en-US" smtClean="0"/>
              <a:t>28</a:t>
            </a:fld>
            <a:endParaRPr lang="en-US"/>
          </a:p>
        </p:txBody>
      </p:sp>
    </p:spTree>
    <p:extLst>
      <p:ext uri="{BB962C8B-B14F-4D97-AF65-F5344CB8AC3E}">
        <p14:creationId xmlns:p14="http://schemas.microsoft.com/office/powerpoint/2010/main" val="386996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IS HEAVILY RELIANT ON ANIMATION</a:t>
            </a:r>
          </a:p>
          <a:p>
            <a:r>
              <a:rPr lang="en-US" baseline="0" dirty="0" smtClean="0"/>
              <a:t>Here we see tasks pushed and popped from the central work queue.</a:t>
            </a:r>
          </a:p>
          <a:p>
            <a:r>
              <a:rPr lang="en-US" baseline="0" dirty="0" smtClean="0"/>
              <a:t>We start with fib(4) running on processor 0.</a:t>
            </a:r>
          </a:p>
          <a:p>
            <a:r>
              <a:rPr lang="en-US" baseline="0" dirty="0" smtClean="0"/>
              <a:t>It pushes the task “a = fib(3)” onto the task queue.</a:t>
            </a:r>
          </a:p>
          <a:p>
            <a:r>
              <a:rPr lang="en-US" baseline="0" dirty="0" smtClean="0"/>
              <a:t>Then it calls fib(2), which, in tern pushes fib(1) onto the deque.</a:t>
            </a:r>
          </a:p>
          <a:p>
            <a:r>
              <a:rPr lang="en-US" baseline="0" dirty="0" smtClean="0"/>
              <a:t>Meanwhile, processor 1 steals fib(3) from the queue.</a:t>
            </a:r>
          </a:p>
          <a:p>
            <a:r>
              <a:rPr lang="en-US" baseline="0" dirty="0" smtClean="0"/>
              <a:t>It pushes fib(2) onto the queue.</a:t>
            </a:r>
          </a:p>
          <a:p>
            <a:r>
              <a:rPr lang="en-US" baseline="0" dirty="0" smtClean="0"/>
              <a:t>This continues until the queue is empty and the recursive calls all return.</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31</a:t>
            </a:fld>
            <a:endParaRPr lang="en-US"/>
          </a:p>
        </p:txBody>
      </p:sp>
    </p:spTree>
    <p:extLst>
      <p:ext uri="{BB962C8B-B14F-4D97-AF65-F5344CB8AC3E}">
        <p14:creationId xmlns:p14="http://schemas.microsoft.com/office/powerpoint/2010/main" val="2964032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32</a:t>
            </a:fld>
            <a:endParaRPr lang="en-US"/>
          </a:p>
        </p:txBody>
      </p:sp>
    </p:spTree>
    <p:extLst>
      <p:ext uri="{BB962C8B-B14F-4D97-AF65-F5344CB8AC3E}">
        <p14:creationId xmlns:p14="http://schemas.microsoft.com/office/powerpoint/2010/main" val="4147410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HEAVILY RELIANT ON ANIMATION</a:t>
            </a:r>
          </a:p>
          <a:p>
            <a:r>
              <a:rPr lang="en-US" baseline="0" dirty="0" smtClean="0"/>
              <a:t>Here we see tasks pushed and popped from worker-local distributed </a:t>
            </a:r>
            <a:r>
              <a:rPr lang="en-US" baseline="0" dirty="0" err="1" smtClean="0"/>
              <a:t>deques</a:t>
            </a:r>
            <a:r>
              <a:rPr lang="en-US" baseline="0" dirty="0" smtClean="0"/>
              <a:t>.</a:t>
            </a:r>
          </a:p>
          <a:p>
            <a:r>
              <a:rPr lang="en-US" baseline="0" dirty="0" smtClean="0"/>
              <a:t>We start with fib(4) running on processor 0.</a:t>
            </a:r>
          </a:p>
          <a:p>
            <a:r>
              <a:rPr lang="en-US" baseline="0" dirty="0" smtClean="0"/>
              <a:t>It pushes the task “a = fib(3)” onto the tail of its own task deque.</a:t>
            </a:r>
          </a:p>
          <a:p>
            <a:r>
              <a:rPr lang="en-US" baseline="0" dirty="0" smtClean="0"/>
              <a:t>Then it calls fib(2), which, in tern pushes fib(1) onto its deque.</a:t>
            </a:r>
          </a:p>
          <a:p>
            <a:r>
              <a:rPr lang="en-US" baseline="0" dirty="0" smtClean="0"/>
              <a:t>Meanwhile, processor 1 steals fib(3) from the head of P0’s deque</a:t>
            </a:r>
          </a:p>
          <a:p>
            <a:r>
              <a:rPr lang="en-US" baseline="0" dirty="0" smtClean="0"/>
              <a:t>P1 pushes fib(2) onto its own deque.</a:t>
            </a:r>
          </a:p>
          <a:p>
            <a:r>
              <a:rPr lang="en-US" baseline="0" dirty="0" smtClean="0"/>
              <a:t>Back on P0, when fib(0) is complete and it needs to join with the result of fib(1), it finds it still at the tail of its deque.</a:t>
            </a:r>
          </a:p>
          <a:p>
            <a:r>
              <a:rPr lang="en-US" baseline="0" dirty="0" smtClean="0"/>
              <a:t>It pops the task from the TAIL of its own deque, effectively reversing the effects of the last fork, and begins executing the task itself.</a:t>
            </a:r>
          </a:p>
          <a:p>
            <a:r>
              <a:rPr lang="en-US" baseline="0" dirty="0" smtClean="0"/>
              <a:t>This continues until the </a:t>
            </a:r>
            <a:r>
              <a:rPr lang="en-US" baseline="0" dirty="0" err="1" smtClean="0"/>
              <a:t>deques</a:t>
            </a:r>
            <a:r>
              <a:rPr lang="en-US" baseline="0" dirty="0" smtClean="0"/>
              <a:t> are empty and the recursive calls all return.</a:t>
            </a:r>
          </a:p>
          <a:p>
            <a:r>
              <a:rPr lang="en-US" baseline="0" dirty="0" smtClean="0"/>
              <a:t>Finally, P1 completes the task that it stole from P0, becomes idle again, and looks for more work to steal.</a:t>
            </a:r>
          </a:p>
          <a:p>
            <a:r>
              <a:rPr lang="en-US" baseline="0" dirty="0" smtClean="0"/>
              <a:t>This animation assumes a child-stealing scheduler, but a continuation-stealing scheduler would look similar.</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33</a:t>
            </a:fld>
            <a:endParaRPr lang="en-US"/>
          </a:p>
        </p:txBody>
      </p:sp>
    </p:spTree>
    <p:extLst>
      <p:ext uri="{BB962C8B-B14F-4D97-AF65-F5344CB8AC3E}">
        <p14:creationId xmlns:p14="http://schemas.microsoft.com/office/powerpoint/2010/main" val="99183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is heading</a:t>
            </a:r>
            <a:r>
              <a:rPr lang="en-US" baseline="0" dirty="0" smtClean="0"/>
              <a:t> in the direction of a library interfaces for parallelism, unlike Cilk Plus’s keywords.</a:t>
            </a:r>
          </a:p>
          <a:p>
            <a:r>
              <a:rPr lang="en-US" baseline="0" dirty="0" smtClean="0"/>
              <a:t>The parallel </a:t>
            </a:r>
            <a:r>
              <a:rPr lang="en-US" baseline="0" dirty="0" err="1" smtClean="0"/>
              <a:t>for_each</a:t>
            </a:r>
            <a:r>
              <a:rPr lang="en-US" baseline="0" dirty="0" smtClean="0"/>
              <a:t> algorithm applies a function in parallel to each element in the [begin, end) range.</a:t>
            </a:r>
          </a:p>
          <a:p>
            <a:r>
              <a:rPr lang="en-US" baseline="0" dirty="0" smtClean="0"/>
              <a:t>The function in this example can be a lambda expression.</a:t>
            </a:r>
          </a:p>
          <a:p>
            <a:r>
              <a:rPr lang="en-US" baseline="0" dirty="0" smtClean="0"/>
              <a:t>Note that none of these constructs require that the computation be performed concurrently, only that *some* computations *might* be concurrent.</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6</a:t>
            </a:fld>
            <a:endParaRPr lang="en-US"/>
          </a:p>
        </p:txBody>
      </p:sp>
    </p:spTree>
    <p:extLst>
      <p:ext uri="{BB962C8B-B14F-4D97-AF65-F5344CB8AC3E}">
        <p14:creationId xmlns:p14="http://schemas.microsoft.com/office/powerpoint/2010/main" val="2272122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continuation of a fork is the code that runs in parallel with the child.</a:t>
            </a:r>
          </a:p>
          <a:p>
            <a:r>
              <a:rPr lang="en-US" baseline="0" dirty="0" smtClean="0"/>
              <a:t>The continuation of a join is serial code that runs after the child has completed.</a:t>
            </a:r>
          </a:p>
        </p:txBody>
      </p:sp>
      <p:sp>
        <p:nvSpPr>
          <p:cNvPr id="4" name="Slide Number Placeholder 3"/>
          <p:cNvSpPr>
            <a:spLocks noGrp="1"/>
          </p:cNvSpPr>
          <p:nvPr>
            <p:ph type="sldNum" sz="quarter" idx="10"/>
          </p:nvPr>
        </p:nvSpPr>
        <p:spPr/>
        <p:txBody>
          <a:bodyPr/>
          <a:lstStyle/>
          <a:p>
            <a:fld id="{FC886B06-56E7-4674-B2CF-4AC52104BDF5}" type="slidenum">
              <a:rPr lang="en-US" smtClean="0"/>
              <a:t>36</a:t>
            </a:fld>
            <a:endParaRPr lang="en-US"/>
          </a:p>
        </p:txBody>
      </p:sp>
    </p:spTree>
    <p:extLst>
      <p:ext uri="{BB962C8B-B14F-4D97-AF65-F5344CB8AC3E}">
        <p14:creationId xmlns:p14="http://schemas.microsoft.com/office/powerpoint/2010/main" val="274280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TBB and PPL us child stealing.  Cilk and Cilk Plus use continuation stealing.</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38</a:t>
            </a:fld>
            <a:endParaRPr lang="en-US"/>
          </a:p>
        </p:txBody>
      </p:sp>
    </p:spTree>
    <p:extLst>
      <p:ext uri="{BB962C8B-B14F-4D97-AF65-F5344CB8AC3E}">
        <p14:creationId xmlns:p14="http://schemas.microsoft.com/office/powerpoint/2010/main" val="18566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40</a:t>
            </a:fld>
            <a:endParaRPr lang="en-US"/>
          </a:p>
        </p:txBody>
      </p:sp>
    </p:spTree>
    <p:extLst>
      <p:ext uri="{BB962C8B-B14F-4D97-AF65-F5344CB8AC3E}">
        <p14:creationId xmlns:p14="http://schemas.microsoft.com/office/powerpoint/2010/main" val="959613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41</a:t>
            </a:fld>
            <a:endParaRPr lang="en-US"/>
          </a:p>
        </p:txBody>
      </p:sp>
    </p:spTree>
    <p:extLst>
      <p:ext uri="{BB962C8B-B14F-4D97-AF65-F5344CB8AC3E}">
        <p14:creationId xmlns:p14="http://schemas.microsoft.com/office/powerpoint/2010/main" val="130008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a:t>
            </a:r>
            <a:r>
              <a:rPr lang="en-US" baseline="0" dirty="0" smtClean="0"/>
              <a:t> in the case of trees, our cactuses are upside down.</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43</a:t>
            </a:fld>
            <a:endParaRPr lang="en-US"/>
          </a:p>
        </p:txBody>
      </p:sp>
    </p:spTree>
    <p:extLst>
      <p:ext uri="{BB962C8B-B14F-4D97-AF65-F5344CB8AC3E}">
        <p14:creationId xmlns:p14="http://schemas.microsoft.com/office/powerpoint/2010/main" val="1607719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a:t>
            </a:r>
            <a:r>
              <a:rPr lang="en-US" baseline="0" dirty="0" smtClean="0"/>
              <a:t> comes into existence in a block and then is passed to g </a:t>
            </a:r>
            <a:r>
              <a:rPr lang="en-US" i="1" baseline="0" dirty="0" smtClean="0"/>
              <a:t>by reference</a:t>
            </a:r>
            <a:r>
              <a:rPr lang="en-US" i="0" baseline="0" dirty="0" smtClean="0"/>
              <a:t>.</a:t>
            </a:r>
          </a:p>
          <a:p>
            <a:r>
              <a:rPr lang="en-US" i="0" baseline="0" dirty="0" smtClean="0"/>
              <a:t>When the block exits and </a:t>
            </a:r>
            <a:r>
              <a:rPr lang="en-US" i="0" baseline="0" dirty="0" err="1" smtClean="0"/>
              <a:t>str</a:t>
            </a:r>
            <a:r>
              <a:rPr lang="en-US" i="0" baseline="0" dirty="0" smtClean="0"/>
              <a:t> goes out of existence, g() has not yet been joined and therefore has a dangling reference.</a:t>
            </a:r>
          </a:p>
          <a:p>
            <a:r>
              <a:rPr lang="en-US" i="0" baseline="0" dirty="0" smtClean="0"/>
              <a:t>In effect, there is a race condition between the (unseen) destructor for </a:t>
            </a:r>
            <a:r>
              <a:rPr lang="en-US" i="0" baseline="0" dirty="0" err="1" smtClean="0"/>
              <a:t>str</a:t>
            </a:r>
            <a:r>
              <a:rPr lang="en-US" i="0" baseline="0" dirty="0" smtClean="0"/>
              <a:t> and g(</a:t>
            </a:r>
            <a:r>
              <a:rPr lang="en-US" i="0" baseline="0" dirty="0" err="1" smtClean="0"/>
              <a:t>str</a:t>
            </a:r>
            <a:r>
              <a:rPr lang="en-US" i="0" baseline="0" dirty="0" smtClean="0"/>
              <a:t>)</a:t>
            </a:r>
          </a:p>
          <a:p>
            <a:r>
              <a:rPr lang="en-US" i="0" baseline="0" dirty="0" smtClean="0"/>
              <a:t>One fix would be to capture </a:t>
            </a:r>
            <a:r>
              <a:rPr lang="en-US" i="0" baseline="0" dirty="0" err="1" smtClean="0"/>
              <a:t>str</a:t>
            </a:r>
            <a:r>
              <a:rPr lang="en-US" i="0" baseline="0" dirty="0" smtClean="0"/>
              <a:t> by value in the run call.  Another would be to declare </a:t>
            </a:r>
            <a:r>
              <a:rPr lang="en-US" i="0" baseline="0" dirty="0" err="1" smtClean="0"/>
              <a:t>str</a:t>
            </a:r>
            <a:r>
              <a:rPr lang="en-US" i="0" baseline="0" dirty="0" smtClean="0"/>
              <a:t> outside of the ‘if’.</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45</a:t>
            </a:fld>
            <a:endParaRPr lang="en-US"/>
          </a:p>
        </p:txBody>
      </p:sp>
    </p:spTree>
    <p:extLst>
      <p:ext uri="{BB962C8B-B14F-4D97-AF65-F5344CB8AC3E}">
        <p14:creationId xmlns:p14="http://schemas.microsoft.com/office/powerpoint/2010/main" val="54183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Anybody who’s</a:t>
            </a:r>
            <a:r>
              <a:rPr lang="en-US" baseline="0" dirty="0" smtClean="0"/>
              <a:t> seen one of my talks last year knows that I like to harp on the distinction between concurrency and parallelism.</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51</a:t>
            </a:fld>
            <a:endParaRPr lang="en-US"/>
          </a:p>
        </p:txBody>
      </p:sp>
    </p:spTree>
    <p:extLst>
      <p:ext uri="{BB962C8B-B14F-4D97-AF65-F5344CB8AC3E}">
        <p14:creationId xmlns:p14="http://schemas.microsoft.com/office/powerpoint/2010/main" val="33428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task block proposal is not</a:t>
            </a:r>
            <a:r>
              <a:rPr lang="en-US" baseline="0" dirty="0" smtClean="0"/>
              <a:t> yet part of a TS, but it is expected to be adopted soon.</a:t>
            </a:r>
          </a:p>
          <a:p>
            <a:r>
              <a:rPr lang="en-US" baseline="0" dirty="0" smtClean="0"/>
              <a:t>The use of </a:t>
            </a:r>
            <a:r>
              <a:rPr lang="en-US" baseline="0" dirty="0" err="1" smtClean="0"/>
              <a:t>run_and_wait</a:t>
            </a:r>
            <a:r>
              <a:rPr lang="en-US" baseline="0" dirty="0" smtClean="0"/>
              <a:t> in TBB is preferred over run() followed by wait() because of some exception-handling subtleties.</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7</a:t>
            </a:fld>
            <a:endParaRPr lang="en-US"/>
          </a:p>
        </p:txBody>
      </p:sp>
    </p:spTree>
    <p:extLst>
      <p:ext uri="{BB962C8B-B14F-4D97-AF65-F5344CB8AC3E}">
        <p14:creationId xmlns:p14="http://schemas.microsoft.com/office/powerpoint/2010/main" val="348264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886B06-56E7-4674-B2CF-4AC52104BDF5}" type="slidenum">
              <a:rPr lang="en-US" smtClean="0"/>
              <a:t>9</a:t>
            </a:fld>
            <a:endParaRPr lang="en-US"/>
          </a:p>
        </p:txBody>
      </p:sp>
    </p:spTree>
    <p:extLst>
      <p:ext uri="{BB962C8B-B14F-4D97-AF65-F5344CB8AC3E}">
        <p14:creationId xmlns:p14="http://schemas.microsoft.com/office/powerpoint/2010/main" val="72867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Computations are broken into tasks</a:t>
            </a:r>
            <a:r>
              <a:rPr lang="en-US" baseline="0" dirty="0" smtClean="0"/>
              <a:t> that are independent of one another (logically parallel).  It is these independent tasks that are being scheduled..</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11</a:t>
            </a:fld>
            <a:endParaRPr lang="en-US"/>
          </a:p>
        </p:txBody>
      </p:sp>
    </p:spTree>
    <p:extLst>
      <p:ext uri="{BB962C8B-B14F-4D97-AF65-F5344CB8AC3E}">
        <p14:creationId xmlns:p14="http://schemas.microsoft.com/office/powerpoint/2010/main" val="405363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a:t>
            </a:r>
            <a:r>
              <a:rPr lang="en-US" baseline="0" dirty="0" smtClean="0"/>
              <a:t> are intended to be viewed in fairly quick succession, giving the effect of color animation.</a:t>
            </a:r>
          </a:p>
          <a:p>
            <a:r>
              <a:rPr lang="en-US" baseline="0" dirty="0" smtClean="0"/>
              <a:t>Note how some schedules are more balanced than others</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13</a:t>
            </a:fld>
            <a:endParaRPr lang="en-US"/>
          </a:p>
        </p:txBody>
      </p:sp>
    </p:spTree>
    <p:extLst>
      <p:ext uri="{BB962C8B-B14F-4D97-AF65-F5344CB8AC3E}">
        <p14:creationId xmlns:p14="http://schemas.microsoft.com/office/powerpoint/2010/main" val="14348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one is perfectly balanced in terms of work per core (excluding the root node, which is non-parallel). This schedule is fairly</a:t>
            </a:r>
            <a:r>
              <a:rPr lang="en-US" baseline="0" dirty="0" smtClean="0"/>
              <a:t> likely for Cilk. It might be an ideal schedule.</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14</a:t>
            </a:fld>
            <a:endParaRPr lang="en-US"/>
          </a:p>
        </p:txBody>
      </p:sp>
    </p:spTree>
    <p:extLst>
      <p:ext uri="{BB962C8B-B14F-4D97-AF65-F5344CB8AC3E}">
        <p14:creationId xmlns:p14="http://schemas.microsoft.com/office/powerpoint/2010/main" val="368085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work is balanced, but there is a lot of context-switching</a:t>
            </a:r>
            <a:r>
              <a:rPr lang="en-US" baseline="0" dirty="0" smtClean="0"/>
              <a:t> within each worker.  This is a possible schedule for a single-queue scheduler (described later).</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15</a:t>
            </a:fld>
            <a:endParaRPr lang="en-US"/>
          </a:p>
        </p:txBody>
      </p:sp>
    </p:spTree>
    <p:extLst>
      <p:ext uri="{BB962C8B-B14F-4D97-AF65-F5344CB8AC3E}">
        <p14:creationId xmlns:p14="http://schemas.microsoft.com/office/powerpoint/2010/main" val="255213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Inject</a:t>
            </a:r>
            <a:r>
              <a:rPr lang="en-US" baseline="0" dirty="0" smtClean="0"/>
              <a:t> humorous recollection of how Charles always uses this same DAG for his talks, so now it is known as “the” DAG.</a:t>
            </a:r>
            <a:endParaRPr lang="en-US" dirty="0"/>
          </a:p>
        </p:txBody>
      </p:sp>
      <p:sp>
        <p:nvSpPr>
          <p:cNvPr id="4" name="Slide Number Placeholder 3"/>
          <p:cNvSpPr>
            <a:spLocks noGrp="1"/>
          </p:cNvSpPr>
          <p:nvPr>
            <p:ph type="sldNum" sz="quarter" idx="10"/>
          </p:nvPr>
        </p:nvSpPr>
        <p:spPr/>
        <p:txBody>
          <a:bodyPr/>
          <a:lstStyle/>
          <a:p>
            <a:fld id="{FC886B06-56E7-4674-B2CF-4AC52104BDF5}" type="slidenum">
              <a:rPr lang="en-US" smtClean="0"/>
              <a:t>17</a:t>
            </a:fld>
            <a:endParaRPr lang="en-US"/>
          </a:p>
        </p:txBody>
      </p:sp>
    </p:spTree>
    <p:extLst>
      <p:ext uri="{BB962C8B-B14F-4D97-AF65-F5344CB8AC3E}">
        <p14:creationId xmlns:p14="http://schemas.microsoft.com/office/powerpoint/2010/main" val="3551065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1FDE662-BDC7-495D-A516-753ABC0F1744}" type="datetime1">
              <a:rPr lang="en-US" smtClean="0"/>
              <a:t>10/1/2015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3289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53CE0-C5F5-43C7-B173-410699371C5C}"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8718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0A25CEC-0529-48B0-B619-F53A486EEFE0}" type="datetime1">
              <a:rPr lang="en-US" smtClean="0"/>
              <a:t>10/1/2015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33435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6C8CE2-0A5A-44F2-97BF-E3017EF77FAF}" type="datetime1">
              <a:rPr lang="en-US" smtClean="0"/>
              <a:t>10/1/2015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36600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D1A61D3-41B8-4E12-8BB0-84DDB5525461}" type="datetime1">
              <a:rPr lang="en-US" smtClean="0"/>
              <a:t>10/1/2015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98515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4FFED3-4851-4593-B6F1-6A0DB6A9F5DB}"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27146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D8B6921-92D0-4457-A977-767B70186120}"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92451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1E2538-3CAA-4E78-94D4-0D27B6D4A48A}"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6319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F737EF0-E734-4174-BF39-B6C1E961CA7B}" type="datetime1">
              <a:rPr lang="en-US" smtClean="0"/>
              <a:t>10/1/2015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022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9800" y="764373"/>
            <a:ext cx="9296400" cy="129302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595360" y="6333432"/>
            <a:ext cx="2910840" cy="365125"/>
          </a:xfrm>
        </p:spPr>
        <p:txBody>
          <a:bodyPr/>
          <a:lstStyle/>
          <a:p>
            <a:fld id="{766BC844-996F-421E-9B40-A5BF512B6E3B}" type="datetime1">
              <a:rPr lang="en-US" smtClean="0"/>
              <a:t>10/1/2015</a:t>
            </a:fld>
            <a:endParaRPr lang="en-US" dirty="0"/>
          </a:p>
        </p:txBody>
      </p:sp>
      <p:sp>
        <p:nvSpPr>
          <p:cNvPr id="5" name="Footer Placeholder 4"/>
          <p:cNvSpPr>
            <a:spLocks noGrp="1"/>
          </p:cNvSpPr>
          <p:nvPr>
            <p:ph type="ftr" sz="quarter" idx="11"/>
          </p:nvPr>
        </p:nvSpPr>
        <p:spPr>
          <a:xfrm>
            <a:off x="1676400" y="6333432"/>
            <a:ext cx="6781800" cy="365125"/>
          </a:xfrm>
        </p:spPr>
        <p:txBody>
          <a:bodyPr/>
          <a:lstStyle>
            <a:lvl1pPr>
              <a:defRPr sz="1200"/>
            </a:lvl1pPr>
          </a:lstStyle>
          <a:p>
            <a:r>
              <a:rPr lang="en-US" smtClean="0"/>
              <a:t>Pablo Halpern, 2015  (CC BY 4.0)</a:t>
            </a:r>
            <a:endParaRPr lang="en-US" dirty="0" smtClean="0"/>
          </a:p>
        </p:txBody>
      </p:sp>
      <p:sp>
        <p:nvSpPr>
          <p:cNvPr id="6" name="Slide Number Placeholder 5"/>
          <p:cNvSpPr>
            <a:spLocks noGrp="1"/>
          </p:cNvSpPr>
          <p:nvPr>
            <p:ph type="sldNum" sz="quarter" idx="12"/>
          </p:nvPr>
        </p:nvSpPr>
        <p:spPr>
          <a:xfrm>
            <a:off x="685800" y="6333432"/>
            <a:ext cx="853440" cy="365125"/>
          </a:xfrm>
        </p:spPr>
        <p:txBody>
          <a:bodyPr/>
          <a:lstStyle>
            <a:lvl1pPr algn="l">
              <a:defRPr sz="12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92190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B9473A-8800-4CB2-A027-0369C9AADD7B}" type="datetime1">
              <a:rPr lang="en-US" smtClean="0"/>
              <a:t>10/1/2015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7523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764373"/>
            <a:ext cx="9677400" cy="129302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4C36E-ED20-4AAB-A90F-2E5902B65DC1}"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152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00518" y="763450"/>
            <a:ext cx="96012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CBCAE8-49EA-4C46-B9B1-2D0E7220A91B}" type="datetime1">
              <a:rPr lang="en-US" smtClean="0"/>
              <a:t>10/1/2015</a:t>
            </a:fld>
            <a:endParaRPr lang="en-US" dirty="0"/>
          </a:p>
        </p:txBody>
      </p:sp>
      <p:sp>
        <p:nvSpPr>
          <p:cNvPr id="8" name="Footer Placeholder 7"/>
          <p:cNvSpPr>
            <a:spLocks noGrp="1"/>
          </p:cNvSpPr>
          <p:nvPr>
            <p:ph type="ftr" sz="quarter" idx="11"/>
          </p:nvPr>
        </p:nvSpPr>
        <p:spPr/>
        <p:txBody>
          <a:bodyPr/>
          <a:lstStyle/>
          <a:p>
            <a:r>
              <a:rPr lang="en-US" smtClean="0"/>
              <a:t>Pablo Halpern, 2015  (CC BY 4.0)</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5370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05000" y="764373"/>
            <a:ext cx="9601200" cy="129302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91D825-8A0D-43A5-8750-FE789A88B1E0}"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891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5B63B-BCAF-4294-9EA2-706337596A30}" type="datetime1">
              <a:rPr lang="en-US" smtClean="0"/>
              <a:t>10/1/2015</a:t>
            </a:fld>
            <a:endParaRPr lang="en-US" dirty="0"/>
          </a:p>
        </p:txBody>
      </p:sp>
      <p:sp>
        <p:nvSpPr>
          <p:cNvPr id="3" name="Footer Placeholder 2"/>
          <p:cNvSpPr>
            <a:spLocks noGrp="1"/>
          </p:cNvSpPr>
          <p:nvPr>
            <p:ph type="ftr" sz="quarter" idx="11"/>
          </p:nvPr>
        </p:nvSpPr>
        <p:spPr/>
        <p:txBody>
          <a:bodyPr/>
          <a:lstStyle/>
          <a:p>
            <a:r>
              <a:rPr lang="en-US" smtClean="0"/>
              <a:t>Pablo Halpern, 2015  (CC BY 4.0)</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071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9E613-0404-446B-A273-BCBE1E131A0C}"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62250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09F39-165D-4D6D-A3A2-1C45C0C32D79}"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4586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ACB9C4-3AEB-4632-82D1-BB8A710B19DC}" type="datetime1">
              <a:rPr lang="en-US" smtClean="0"/>
              <a:t>10/1/2015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Pablo Halpern, 2015  (CC BY 4.0)</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82710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iming>
    <p:tnLst>
      <p:par>
        <p:cTn id="1" dur="indefinite" restart="never" nodeType="tmRoot"/>
      </p:par>
    </p:tnLst>
  </p:timing>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9.jpe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pertech.csail.mit.edu/papers/stacks.pdf" TargetMode="External"/><Relationship Id="rId3" Type="http://schemas.openxmlformats.org/officeDocument/2006/relationships/hyperlink" Target="http://www.open-std.org/jtc1/sc22/wg21/docs/papers/2015/n4411.pdf" TargetMode="External"/><Relationship Id="rId7" Type="http://schemas.openxmlformats.org/officeDocument/2006/relationships/hyperlink" Target="http://ocw.mit.edu/courses/electrical-engineering-and-computer-science/6-172-performance-engineering-of-software-systems-fall-2010/video-lectures/lecture-13-parallelism-and-performance/MIT6_172F10_lec13.pdf" TargetMode="External"/><Relationship Id="rId2" Type="http://schemas.openxmlformats.org/officeDocument/2006/relationships/hyperlink" Target="http://www.open-std.org/jtc1/sc22/wg21/docs/papers/2015/n4507.pdf" TargetMode="External"/><Relationship Id="rId1" Type="http://schemas.openxmlformats.org/officeDocument/2006/relationships/slideLayout" Target="../slideLayouts/slideLayout2.xml"/><Relationship Id="rId6" Type="http://schemas.openxmlformats.org/officeDocument/2006/relationships/hyperlink" Target="http://supertech.csail.mit.edu/papers/steal.pdf" TargetMode="External"/><Relationship Id="rId5" Type="http://schemas.openxmlformats.org/officeDocument/2006/relationships/hyperlink" Target="http://www.open-std.org/jtc1/sc22/wg21/docs/papers/2014/n3872.pdf" TargetMode="External"/><Relationship Id="rId4" Type="http://schemas.openxmlformats.org/officeDocument/2006/relationships/hyperlink" Target="http://www.cs.cmu.edu/afs/cs/academic/class/15492-f07/www/scribe/lec4/lecture4.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371600"/>
            <a:ext cx="9448800" cy="1825096"/>
          </a:xfrm>
        </p:spPr>
        <p:txBody>
          <a:bodyPr/>
          <a:lstStyle/>
          <a:p>
            <a:r>
              <a:rPr lang="en-US" dirty="0" smtClean="0"/>
              <a:t>Work Stealing</a:t>
            </a:r>
            <a:endParaRPr lang="en-US" dirty="0"/>
          </a:p>
        </p:txBody>
      </p:sp>
      <p:sp>
        <p:nvSpPr>
          <p:cNvPr id="3" name="Subtitle 2"/>
          <p:cNvSpPr>
            <a:spLocks noGrp="1"/>
          </p:cNvSpPr>
          <p:nvPr>
            <p:ph type="subTitle" idx="1"/>
          </p:nvPr>
        </p:nvSpPr>
        <p:spPr>
          <a:xfrm>
            <a:off x="1371600" y="3200395"/>
            <a:ext cx="9448800" cy="1778000"/>
          </a:xfrm>
        </p:spPr>
        <p:txBody>
          <a:bodyPr>
            <a:normAutofit/>
          </a:bodyPr>
          <a:lstStyle/>
          <a:p>
            <a:r>
              <a:rPr lang="en-US" sz="2400" dirty="0"/>
              <a:t>Pablo Halpern &lt;pablo.g.halpern@intel.com&gt;</a:t>
            </a:r>
            <a:br>
              <a:rPr lang="en-US" sz="2400" dirty="0"/>
            </a:br>
            <a:r>
              <a:rPr lang="en-US" dirty="0"/>
              <a:t>Parallel Programming Languages </a:t>
            </a:r>
            <a:r>
              <a:rPr lang="en-US" dirty="0" smtClean="0"/>
              <a:t>Architect, Intel </a:t>
            </a:r>
            <a:r>
              <a:rPr lang="en-US" dirty="0"/>
              <a:t>Corporation</a:t>
            </a:r>
            <a:endParaRPr lang="en-US" sz="2400" dirty="0"/>
          </a:p>
          <a:p>
            <a:r>
              <a:rPr lang="en-US" dirty="0" smtClean="0"/>
              <a:t>22 September 2</a:t>
            </a:r>
            <a:r>
              <a:rPr lang="en-US" dirty="0"/>
              <a:t>015</a:t>
            </a:r>
          </a:p>
          <a:p>
            <a:r>
              <a:rPr lang="en-US" dirty="0" err="1" smtClean="0"/>
              <a:t>CppCon</a:t>
            </a:r>
            <a:r>
              <a:rPr lang="en-US" dirty="0" smtClean="0"/>
              <a:t> 2015</a:t>
            </a:r>
            <a:endParaRPr lang="en-US" dirty="0"/>
          </a:p>
        </p:txBody>
      </p:sp>
      <p:sp>
        <p:nvSpPr>
          <p:cNvPr id="4" name="Date Placeholder 3"/>
          <p:cNvSpPr>
            <a:spLocks noGrp="1"/>
          </p:cNvSpPr>
          <p:nvPr>
            <p:ph type="dt" sz="half" idx="10"/>
          </p:nvPr>
        </p:nvSpPr>
        <p:spPr>
          <a:xfrm>
            <a:off x="8610600" y="6330958"/>
            <a:ext cx="2910840" cy="374642"/>
          </a:xfrm>
        </p:spPr>
        <p:txBody>
          <a:bodyPr/>
          <a:lstStyle/>
          <a:p>
            <a:fld id="{967E9920-88B9-48B7-88E7-9A0E1C91B200}" type="datetime1">
              <a:rPr lang="en-US" smtClean="0"/>
              <a:t>10/1/2015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TextBox 5"/>
          <p:cNvSpPr txBox="1"/>
          <p:nvPr/>
        </p:nvSpPr>
        <p:spPr>
          <a:xfrm>
            <a:off x="3275012" y="6120825"/>
            <a:ext cx="6326188" cy="584775"/>
          </a:xfrm>
          <a:prstGeom prst="rect">
            <a:avLst/>
          </a:prstGeom>
          <a:solidFill>
            <a:schemeClr val="bg1">
              <a:alpha val="71000"/>
            </a:schemeClr>
          </a:solidFill>
        </p:spPr>
        <p:txBody>
          <a:bodyPr wrap="square" rtlCol="0">
            <a:spAutoFit/>
          </a:bodyPr>
          <a:lstStyle/>
          <a:p>
            <a:r>
              <a:rPr lang="en-US" sz="1600" b="1" dirty="0"/>
              <a:t>This work by Pablo Halpern is licensed under a </a:t>
            </a:r>
            <a:r>
              <a:rPr lang="en-US" sz="1600" b="1" dirty="0">
                <a:hlinkClick r:id="rId2"/>
              </a:rPr>
              <a:t>Creative Commons Attribution 4.0 International License</a:t>
            </a:r>
            <a:r>
              <a:rPr lang="en-US" sz="1600" b="1"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134" y="6247164"/>
            <a:ext cx="1117460" cy="393651"/>
          </a:xfrm>
          <a:prstGeom prst="rect">
            <a:avLst/>
          </a:prstGeom>
        </p:spPr>
      </p:pic>
      <p:sp>
        <p:nvSpPr>
          <p:cNvPr id="8" name="Footer Placeholder 7"/>
          <p:cNvSpPr>
            <a:spLocks noGrp="1"/>
          </p:cNvSpPr>
          <p:nvPr>
            <p:ph type="ftr" sz="quarter" idx="11"/>
          </p:nvPr>
        </p:nvSpPr>
        <p:spPr>
          <a:xfrm>
            <a:off x="-20782" y="6523037"/>
            <a:ext cx="6400800" cy="365125"/>
          </a:xfrm>
        </p:spPr>
        <p:txBody>
          <a:bodyPr/>
          <a:lstStyle/>
          <a:p>
            <a:r>
              <a:rPr lang="en-US" dirty="0" smtClean="0"/>
              <a:t>Pablo Halpern, 2015  (CC BY 4.0)</a:t>
            </a:r>
            <a:endParaRPr lang="en-US" dirty="0"/>
          </a:p>
        </p:txBody>
      </p:sp>
    </p:spTree>
    <p:extLst>
      <p:ext uri="{BB962C8B-B14F-4D97-AF65-F5344CB8AC3E}">
        <p14:creationId xmlns:p14="http://schemas.microsoft.com/office/powerpoint/2010/main" val="344867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Tasks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518A62E9-3FD5-46FF-B080-2AC64FF3F11B}"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17158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r>
              <a:rPr lang="en-US" dirty="0"/>
              <a:t> </a:t>
            </a:r>
            <a:r>
              <a:rPr lang="en-US" dirty="0" smtClean="0"/>
              <a:t>is All about Tasks</a:t>
            </a:r>
            <a:endParaRPr lang="en-US" dirty="0"/>
          </a:p>
        </p:txBody>
      </p:sp>
      <p:sp>
        <p:nvSpPr>
          <p:cNvPr id="3" name="Date Placeholder 2"/>
          <p:cNvSpPr>
            <a:spLocks noGrp="1"/>
          </p:cNvSpPr>
          <p:nvPr>
            <p:ph type="dt" sz="half" idx="10"/>
          </p:nvPr>
        </p:nvSpPr>
        <p:spPr/>
        <p:txBody>
          <a:bodyPr/>
          <a:lstStyle/>
          <a:p>
            <a:fld id="{C8FCBB82-1FFC-458E-8A2B-180AFCE07592}"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Oval 7"/>
          <p:cNvSpPr/>
          <p:nvPr/>
        </p:nvSpPr>
        <p:spPr>
          <a:xfrm>
            <a:off x="5715000" y="4156240"/>
            <a:ext cx="1371600" cy="954747"/>
          </a:xfrm>
          <a:prstGeom prst="ellipse">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before fork</a:t>
            </a:r>
            <a:endParaRPr lang="en-US" dirty="0"/>
          </a:p>
        </p:txBody>
      </p:sp>
      <p:sp>
        <p:nvSpPr>
          <p:cNvPr id="9" name="Oval 8"/>
          <p:cNvSpPr/>
          <p:nvPr/>
        </p:nvSpPr>
        <p:spPr>
          <a:xfrm>
            <a:off x="7620000" y="3240822"/>
            <a:ext cx="1371600" cy="954747"/>
          </a:xfrm>
          <a:prstGeom prst="ellipse">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fib(n–1)</a:t>
            </a:r>
            <a:endParaRPr lang="en-US" sz="1600" dirty="0"/>
          </a:p>
        </p:txBody>
      </p:sp>
      <p:sp>
        <p:nvSpPr>
          <p:cNvPr id="10" name="Oval 9"/>
          <p:cNvSpPr/>
          <p:nvPr/>
        </p:nvSpPr>
        <p:spPr>
          <a:xfrm>
            <a:off x="7620000" y="5069621"/>
            <a:ext cx="1371600" cy="954747"/>
          </a:xfrm>
          <a:prstGeom prst="ellipse">
            <a:avLst/>
          </a:prstGeom>
          <a:solidFill>
            <a:srgbClr val="00206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fib(n-2)</a:t>
            </a:r>
            <a:endParaRPr lang="en-US" sz="1600" dirty="0"/>
          </a:p>
        </p:txBody>
      </p:sp>
      <p:sp>
        <p:nvSpPr>
          <p:cNvPr id="11" name="Oval 10"/>
          <p:cNvSpPr/>
          <p:nvPr/>
        </p:nvSpPr>
        <p:spPr>
          <a:xfrm>
            <a:off x="9601200" y="4156240"/>
            <a:ext cx="1371600" cy="954747"/>
          </a:xfrm>
          <a:prstGeom prst="ellipse">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after join</a:t>
            </a:r>
            <a:endParaRPr lang="en-US" dirty="0"/>
          </a:p>
        </p:txBody>
      </p:sp>
      <p:sp>
        <p:nvSpPr>
          <p:cNvPr id="14" name="Rectangle 13"/>
          <p:cNvSpPr/>
          <p:nvPr/>
        </p:nvSpPr>
        <p:spPr>
          <a:xfrm>
            <a:off x="552864" y="1948160"/>
            <a:ext cx="4857336" cy="1176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2864" y="3116523"/>
            <a:ext cx="4857336" cy="26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52864" y="3370542"/>
            <a:ext cx="4857336" cy="2616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52864" y="3624560"/>
            <a:ext cx="4857336" cy="90892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5471" y="1954710"/>
            <a:ext cx="4953000" cy="2585323"/>
          </a:xfrm>
          <a:prstGeom prst="rect">
            <a:avLst/>
          </a:prstGeom>
          <a:solidFill>
            <a:schemeClr val="bg1">
              <a:alpha val="66000"/>
            </a:schemeClr>
          </a:solidFill>
        </p:spPr>
        <p:txBody>
          <a:bodyPr wrap="square" rtlCol="0">
            <a:spAutoFit/>
          </a:bodyPr>
          <a:lstStyle/>
          <a:p>
            <a:r>
              <a:rPr lang="en-US" dirty="0">
                <a:latin typeface="Consolas" panose="020B0609020204030204" pitchFamily="49" charset="0"/>
                <a:cs typeface="Consolas" panose="020B0609020204030204" pitchFamily="49" charset="0"/>
              </a:rPr>
              <a:t>int fib(int n) {</a:t>
            </a:r>
          </a:p>
          <a:p>
            <a:r>
              <a:rPr lang="en-US" dirty="0">
                <a:latin typeface="Consolas" panose="020B0609020204030204" pitchFamily="49" charset="0"/>
                <a:cs typeface="Consolas" panose="020B0609020204030204" pitchFamily="49" charset="0"/>
              </a:rPr>
              <a:t>    if (n &lt; 2) return n;</a:t>
            </a:r>
          </a:p>
          <a:p>
            <a:r>
              <a:rPr lang="en-US" dirty="0">
                <a:latin typeface="Consolas" panose="020B0609020204030204" pitchFamily="49" charset="0"/>
                <a:cs typeface="Consolas" panose="020B0609020204030204" pitchFamily="49" charset="0"/>
              </a:rPr>
              <a:t>    int a,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define_task_block</a:t>
            </a:r>
            <a:r>
              <a:rPr lang="en-US" dirty="0">
                <a:latin typeface="Consolas" panose="020B0609020204030204" pitchFamily="49" charset="0"/>
                <a:cs typeface="Consolas" panose="020B0609020204030204" pitchFamily="49" charset="0"/>
              </a:rPr>
              <a:t>([&amp;](auto&amp; </a:t>
            </a:r>
            <a:r>
              <a:rPr lang="en-US" dirty="0" err="1">
                <a:latin typeface="Consolas" panose="020B0609020204030204" pitchFamily="49" charset="0"/>
                <a:cs typeface="Consolas" panose="020B0609020204030204" pitchFamily="49" charset="0"/>
              </a:rPr>
              <a:t>tb</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tb.run</a:t>
            </a:r>
            <a:r>
              <a:rPr lang="en-US" dirty="0">
                <a:latin typeface="Consolas" panose="020B0609020204030204" pitchFamily="49" charset="0"/>
                <a:cs typeface="Consolas" panose="020B0609020204030204" pitchFamily="49" charset="0"/>
              </a:rPr>
              <a:t>([&amp;]{ a = fib(n-1); });</a:t>
            </a:r>
          </a:p>
          <a:p>
            <a:r>
              <a:rPr lang="en-US" dirty="0">
                <a:latin typeface="Consolas" panose="020B0609020204030204" pitchFamily="49" charset="0"/>
                <a:cs typeface="Consolas" panose="020B0609020204030204" pitchFamily="49" charset="0"/>
              </a:rPr>
              <a:t>        b = fib(n-2);</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return a + b;</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cxnSp>
        <p:nvCxnSpPr>
          <p:cNvPr id="21" name="Straight Arrow Connector 20"/>
          <p:cNvCxnSpPr>
            <a:stCxn id="8" idx="7"/>
          </p:cNvCxnSpPr>
          <p:nvPr/>
        </p:nvCxnSpPr>
        <p:spPr>
          <a:xfrm flipV="1">
            <a:off x="6885734" y="3718195"/>
            <a:ext cx="734266" cy="577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5"/>
          </p:cNvCxnSpPr>
          <p:nvPr/>
        </p:nvCxnSpPr>
        <p:spPr>
          <a:xfrm>
            <a:off x="6885734" y="4971168"/>
            <a:ext cx="734266" cy="577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11" idx="3"/>
          </p:cNvCxnSpPr>
          <p:nvPr/>
        </p:nvCxnSpPr>
        <p:spPr>
          <a:xfrm flipV="1">
            <a:off x="8991600" y="4971168"/>
            <a:ext cx="810466" cy="5758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6"/>
            <a:endCxn id="11" idx="1"/>
          </p:cNvCxnSpPr>
          <p:nvPr/>
        </p:nvCxnSpPr>
        <p:spPr>
          <a:xfrm>
            <a:off x="8991600" y="3718196"/>
            <a:ext cx="810466" cy="5778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05600" y="2438400"/>
            <a:ext cx="3429000" cy="461665"/>
          </a:xfrm>
          <a:prstGeom prst="rect">
            <a:avLst/>
          </a:prstGeom>
          <a:noFill/>
        </p:spPr>
        <p:txBody>
          <a:bodyPr wrap="square" rtlCol="0">
            <a:spAutoFit/>
          </a:bodyPr>
          <a:lstStyle/>
          <a:p>
            <a:pPr algn="ctr"/>
            <a:r>
              <a:rPr lang="en-US" sz="2400" dirty="0" smtClean="0"/>
              <a:t>Task DAG for fib(n)</a:t>
            </a:r>
            <a:endParaRPr lang="en-US" sz="2400" dirty="0"/>
          </a:p>
        </p:txBody>
      </p:sp>
      <p:sp>
        <p:nvSpPr>
          <p:cNvPr id="34" name="TextBox 33"/>
          <p:cNvSpPr txBox="1"/>
          <p:nvPr/>
        </p:nvSpPr>
        <p:spPr>
          <a:xfrm>
            <a:off x="552864" y="4661109"/>
            <a:ext cx="4857336" cy="461665"/>
          </a:xfrm>
          <a:prstGeom prst="rect">
            <a:avLst/>
          </a:prstGeom>
          <a:noFill/>
        </p:spPr>
        <p:txBody>
          <a:bodyPr wrap="square" rtlCol="0">
            <a:spAutoFit/>
          </a:bodyPr>
          <a:lstStyle/>
          <a:p>
            <a:pPr algn="ctr"/>
            <a:r>
              <a:rPr lang="en-US" sz="2400" dirty="0" smtClean="0"/>
              <a:t>Breaking fib(n) into tasks</a:t>
            </a:r>
            <a:endParaRPr lang="en-US" sz="2400" dirty="0"/>
          </a:p>
        </p:txBody>
      </p:sp>
    </p:spTree>
    <p:extLst>
      <p:ext uri="{BB962C8B-B14F-4D97-AF65-F5344CB8AC3E}">
        <p14:creationId xmlns:p14="http://schemas.microsoft.com/office/powerpoint/2010/main" val="259413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in a Recursive Execution</a:t>
            </a:r>
            <a:endParaRPr lang="en-US" dirty="0"/>
          </a:p>
        </p:txBody>
      </p:sp>
      <p:sp>
        <p:nvSpPr>
          <p:cNvPr id="3" name="Date Placeholder 2"/>
          <p:cNvSpPr>
            <a:spLocks noGrp="1"/>
          </p:cNvSpPr>
          <p:nvPr>
            <p:ph type="dt" sz="half" idx="10"/>
          </p:nvPr>
        </p:nvSpPr>
        <p:spPr/>
        <p:txBody>
          <a:bodyPr/>
          <a:lstStyle/>
          <a:p>
            <a:fld id="{88ADD98E-A84C-478F-9BD4-7E8702A238CA}"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6" name="Group 5"/>
          <p:cNvGrpSpPr/>
          <p:nvPr/>
        </p:nvGrpSpPr>
        <p:grpSpPr>
          <a:xfrm>
            <a:off x="4343400" y="3135105"/>
            <a:ext cx="7066620" cy="2900065"/>
            <a:chOff x="733890" y="1371600"/>
            <a:chExt cx="7066620" cy="2900065"/>
          </a:xfrm>
          <a:solidFill>
            <a:srgbClr val="00B0F0"/>
          </a:solidFill>
        </p:grpSpPr>
        <p:cxnSp>
          <p:nvCxnSpPr>
            <p:cNvPr id="7" name="Straight Connector 6"/>
            <p:cNvCxnSpPr>
              <a:stCxn id="17" idx="0"/>
              <a:endCxn id="18" idx="0"/>
            </p:cNvCxnSpPr>
            <p:nvPr/>
          </p:nvCxnSpPr>
          <p:spPr>
            <a:xfrm flipH="1">
              <a:off x="13359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7" idx="0"/>
              <a:endCxn id="19" idx="0"/>
            </p:cNvCxnSpPr>
            <p:nvPr/>
          </p:nvCxnSpPr>
          <p:spPr>
            <a:xfrm>
              <a:off x="20598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1" idx="0"/>
              <a:endCxn id="23" idx="0"/>
            </p:cNvCxnSpPr>
            <p:nvPr/>
          </p:nvCxnSpPr>
          <p:spPr>
            <a:xfrm>
              <a:off x="64745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1" idx="0"/>
              <a:endCxn id="22" idx="0"/>
            </p:cNvCxnSpPr>
            <p:nvPr/>
          </p:nvCxnSpPr>
          <p:spPr>
            <a:xfrm flipH="1">
              <a:off x="57506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6" idx="0"/>
              <a:endCxn id="20" idx="0"/>
            </p:cNvCxnSpPr>
            <p:nvPr/>
          </p:nvCxnSpPr>
          <p:spPr>
            <a:xfrm>
              <a:off x="299332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6" idx="0"/>
              <a:endCxn id="17" idx="0"/>
            </p:cNvCxnSpPr>
            <p:nvPr/>
          </p:nvCxnSpPr>
          <p:spPr>
            <a:xfrm flipH="1">
              <a:off x="205987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5" idx="0"/>
              <a:endCxn id="21" idx="0"/>
            </p:cNvCxnSpPr>
            <p:nvPr/>
          </p:nvCxnSpPr>
          <p:spPr>
            <a:xfrm>
              <a:off x="4733925"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5" idx="0"/>
              <a:endCxn id="16" idx="0"/>
            </p:cNvCxnSpPr>
            <p:nvPr/>
          </p:nvCxnSpPr>
          <p:spPr>
            <a:xfrm flipH="1">
              <a:off x="2993328"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31837" y="13716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fib(4)</a:t>
              </a:r>
            </a:p>
          </p:txBody>
        </p:sp>
        <p:sp>
          <p:nvSpPr>
            <p:cNvPr id="16" name="TextBox 15"/>
            <p:cNvSpPr txBox="1"/>
            <p:nvPr/>
          </p:nvSpPr>
          <p:spPr>
            <a:xfrm>
              <a:off x="2391240" y="21844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fib(3)</a:t>
              </a:r>
            </a:p>
          </p:txBody>
        </p:sp>
        <p:sp>
          <p:nvSpPr>
            <p:cNvPr id="17" name="TextBox 16"/>
            <p:cNvSpPr txBox="1"/>
            <p:nvPr/>
          </p:nvSpPr>
          <p:spPr>
            <a:xfrm>
              <a:off x="1457790"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18" name="TextBox 17"/>
            <p:cNvSpPr txBox="1"/>
            <p:nvPr/>
          </p:nvSpPr>
          <p:spPr>
            <a:xfrm>
              <a:off x="733890" y="38100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19" name="TextBox 18"/>
            <p:cNvSpPr txBox="1"/>
            <p:nvPr/>
          </p:nvSpPr>
          <p:spPr>
            <a:xfrm>
              <a:off x="2181690" y="38100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sp>
          <p:nvSpPr>
            <p:cNvPr id="20" name="TextBox 19"/>
            <p:cNvSpPr txBox="1"/>
            <p:nvPr/>
          </p:nvSpPr>
          <p:spPr>
            <a:xfrm>
              <a:off x="3324690"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21" name="TextBox 20"/>
            <p:cNvSpPr txBox="1"/>
            <p:nvPr/>
          </p:nvSpPr>
          <p:spPr>
            <a:xfrm>
              <a:off x="5872434" y="21844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22" name="TextBox 21"/>
            <p:cNvSpPr txBox="1"/>
            <p:nvPr/>
          </p:nvSpPr>
          <p:spPr>
            <a:xfrm>
              <a:off x="5148534"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23" name="TextBox 22"/>
            <p:cNvSpPr txBox="1"/>
            <p:nvPr/>
          </p:nvSpPr>
          <p:spPr>
            <a:xfrm>
              <a:off x="6596334"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grpSp>
      <p:sp>
        <p:nvSpPr>
          <p:cNvPr id="24" name="Folded Corner 23"/>
          <p:cNvSpPr/>
          <p:nvPr/>
        </p:nvSpPr>
        <p:spPr>
          <a:xfrm>
            <a:off x="609600" y="1874916"/>
            <a:ext cx="4892488" cy="2544684"/>
          </a:xfrm>
          <a:prstGeom prst="foldedCorner">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Consolas" panose="020B0609020204030204" pitchFamily="49" charset="0"/>
                <a:cs typeface="Consolas" panose="020B0609020204030204" pitchFamily="49" charset="0"/>
              </a:rPr>
              <a:t>int fib(int n) {</a:t>
            </a:r>
          </a:p>
          <a:p>
            <a:r>
              <a:rPr lang="en-US" dirty="0" smtClean="0">
                <a:solidFill>
                  <a:schemeClr val="tx1"/>
                </a:solidFill>
                <a:latin typeface="Consolas" panose="020B0609020204030204" pitchFamily="49" charset="0"/>
                <a:cs typeface="Consolas" panose="020B0609020204030204" pitchFamily="49" charset="0"/>
              </a:rPr>
              <a:t>    </a:t>
            </a:r>
            <a:r>
              <a:rPr lang="en-US" dirty="0">
                <a:solidFill>
                  <a:schemeClr val="tx1"/>
                </a:solidFill>
                <a:latin typeface="Consolas" panose="020B0609020204030204" pitchFamily="49" charset="0"/>
                <a:cs typeface="Consolas" panose="020B0609020204030204" pitchFamily="49" charset="0"/>
              </a:rPr>
              <a:t>if (n &lt; 2) return n</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int a, b;</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define_task_block</a:t>
            </a:r>
            <a:r>
              <a:rPr lang="en-US" dirty="0" smtClean="0">
                <a:solidFill>
                  <a:schemeClr val="tx1"/>
                </a:solidFill>
                <a:latin typeface="Consolas" panose="020B0609020204030204" pitchFamily="49" charset="0"/>
                <a:cs typeface="Consolas" panose="020B0609020204030204" pitchFamily="49" charset="0"/>
              </a:rPr>
              <a:t>([&amp;](auto&amp; </a:t>
            </a:r>
            <a:r>
              <a:rPr lang="en-US" dirty="0" err="1" smtClean="0">
                <a:solidFill>
                  <a:schemeClr val="tx1"/>
                </a:solidFill>
                <a:latin typeface="Consolas" panose="020B0609020204030204" pitchFamily="49" charset="0"/>
                <a:cs typeface="Consolas" panose="020B0609020204030204" pitchFamily="49" charset="0"/>
              </a:rPr>
              <a:t>tb</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tb.run</a:t>
            </a:r>
            <a:r>
              <a:rPr lang="en-US" dirty="0" smtClean="0">
                <a:solidFill>
                  <a:schemeClr val="tx1"/>
                </a:solidFill>
                <a:latin typeface="Consolas" panose="020B0609020204030204" pitchFamily="49" charset="0"/>
                <a:cs typeface="Consolas" panose="020B0609020204030204" pitchFamily="49" charset="0"/>
              </a:rPr>
              <a:t>([&amp;]{ a = </a:t>
            </a:r>
            <a:r>
              <a:rPr lang="en-US" dirty="0" smtClean="0">
                <a:solidFill>
                  <a:srgbClr val="00B0F0"/>
                </a:solidFill>
                <a:latin typeface="Consolas" panose="020B0609020204030204" pitchFamily="49" charset="0"/>
                <a:cs typeface="Consolas" panose="020B0609020204030204" pitchFamily="49" charset="0"/>
              </a:rPr>
              <a:t>fib(n-1)</a:t>
            </a:r>
            <a:r>
              <a:rPr lang="en-US" dirty="0" smtClean="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b = </a:t>
            </a:r>
            <a:r>
              <a:rPr lang="en-US" dirty="0" smtClean="0">
                <a:solidFill>
                  <a:srgbClr val="00B0F0"/>
                </a:solidFill>
                <a:latin typeface="Consolas" panose="020B0609020204030204" pitchFamily="49" charset="0"/>
                <a:cs typeface="Consolas" panose="020B0609020204030204" pitchFamily="49" charset="0"/>
              </a:rPr>
              <a:t>fib(n-2)</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return a + b;</a:t>
            </a:r>
          </a:p>
          <a:p>
            <a:r>
              <a:rPr lang="en-US"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85491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Schedules with Two Cores/workers</a:t>
            </a:r>
            <a:endParaRPr lang="en-US" dirty="0"/>
          </a:p>
        </p:txBody>
      </p:sp>
      <p:sp>
        <p:nvSpPr>
          <p:cNvPr id="3" name="Date Placeholder 2"/>
          <p:cNvSpPr>
            <a:spLocks noGrp="1"/>
          </p:cNvSpPr>
          <p:nvPr>
            <p:ph type="dt" sz="half" idx="10"/>
          </p:nvPr>
        </p:nvSpPr>
        <p:spPr/>
        <p:txBody>
          <a:bodyPr/>
          <a:lstStyle/>
          <a:p>
            <a:fld id="{81246D99-86AE-468E-A241-B92A2CE8D86B}"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25" name="TextBox 24"/>
          <p:cNvSpPr txBox="1"/>
          <p:nvPr/>
        </p:nvSpPr>
        <p:spPr>
          <a:xfrm>
            <a:off x="1066800" y="2310155"/>
            <a:ext cx="1752600" cy="461665"/>
          </a:xfrm>
          <a:prstGeom prst="rect">
            <a:avLst/>
          </a:prstGeom>
          <a:solidFill>
            <a:srgbClr val="00B0F0"/>
          </a:solidFill>
          <a:ln w="28575">
            <a:solidFill>
              <a:schemeClr val="tx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Worker 0</a:t>
            </a:r>
          </a:p>
        </p:txBody>
      </p:sp>
      <p:sp>
        <p:nvSpPr>
          <p:cNvPr id="26" name="TextBox 25"/>
          <p:cNvSpPr txBox="1"/>
          <p:nvPr/>
        </p:nvSpPr>
        <p:spPr>
          <a:xfrm>
            <a:off x="1066800" y="3024574"/>
            <a:ext cx="1752600" cy="461665"/>
          </a:xfrm>
          <a:prstGeom prst="rect">
            <a:avLst/>
          </a:prstGeom>
          <a:solidFill>
            <a:srgbClr val="FFFF00"/>
          </a:solidFill>
          <a:ln w="28575">
            <a:solidFill>
              <a:schemeClr val="tx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Worker 1</a:t>
            </a:r>
          </a:p>
        </p:txBody>
      </p:sp>
      <p:grpSp>
        <p:nvGrpSpPr>
          <p:cNvPr id="80" name="Group 79"/>
          <p:cNvGrpSpPr/>
          <p:nvPr/>
        </p:nvGrpSpPr>
        <p:grpSpPr>
          <a:xfrm>
            <a:off x="2438400" y="2741361"/>
            <a:ext cx="7066620" cy="2900065"/>
            <a:chOff x="733890" y="1371600"/>
            <a:chExt cx="7066620" cy="2900065"/>
          </a:xfrm>
          <a:solidFill>
            <a:srgbClr val="00B0F0"/>
          </a:solidFill>
        </p:grpSpPr>
        <p:cxnSp>
          <p:nvCxnSpPr>
            <p:cNvPr id="81" name="Straight Connector 80"/>
            <p:cNvCxnSpPr>
              <a:stCxn id="91" idx="0"/>
              <a:endCxn id="92" idx="0"/>
            </p:cNvCxnSpPr>
            <p:nvPr/>
          </p:nvCxnSpPr>
          <p:spPr>
            <a:xfrm flipH="1">
              <a:off x="13359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91" idx="0"/>
              <a:endCxn id="93" idx="0"/>
            </p:cNvCxnSpPr>
            <p:nvPr/>
          </p:nvCxnSpPr>
          <p:spPr>
            <a:xfrm>
              <a:off x="20598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95" idx="0"/>
              <a:endCxn id="97" idx="0"/>
            </p:cNvCxnSpPr>
            <p:nvPr/>
          </p:nvCxnSpPr>
          <p:spPr>
            <a:xfrm>
              <a:off x="64745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5" idx="0"/>
              <a:endCxn id="96" idx="0"/>
            </p:cNvCxnSpPr>
            <p:nvPr/>
          </p:nvCxnSpPr>
          <p:spPr>
            <a:xfrm flipH="1">
              <a:off x="57506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0" idx="0"/>
              <a:endCxn id="94" idx="0"/>
            </p:cNvCxnSpPr>
            <p:nvPr/>
          </p:nvCxnSpPr>
          <p:spPr>
            <a:xfrm>
              <a:off x="299332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90" idx="0"/>
              <a:endCxn id="91" idx="0"/>
            </p:cNvCxnSpPr>
            <p:nvPr/>
          </p:nvCxnSpPr>
          <p:spPr>
            <a:xfrm flipH="1">
              <a:off x="205987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9" idx="0"/>
              <a:endCxn id="95" idx="0"/>
            </p:cNvCxnSpPr>
            <p:nvPr/>
          </p:nvCxnSpPr>
          <p:spPr>
            <a:xfrm>
              <a:off x="4733925"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9" idx="0"/>
              <a:endCxn id="90" idx="0"/>
            </p:cNvCxnSpPr>
            <p:nvPr/>
          </p:nvCxnSpPr>
          <p:spPr>
            <a:xfrm flipH="1">
              <a:off x="2993328"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131837" y="13716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fib(4)</a:t>
              </a:r>
            </a:p>
          </p:txBody>
        </p:sp>
        <p:sp>
          <p:nvSpPr>
            <p:cNvPr id="90" name="TextBox 89"/>
            <p:cNvSpPr txBox="1"/>
            <p:nvPr/>
          </p:nvSpPr>
          <p:spPr>
            <a:xfrm>
              <a:off x="2391240" y="21844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fib(3)</a:t>
              </a:r>
            </a:p>
          </p:txBody>
        </p:sp>
        <p:sp>
          <p:nvSpPr>
            <p:cNvPr id="91" name="TextBox 90"/>
            <p:cNvSpPr txBox="1"/>
            <p:nvPr/>
          </p:nvSpPr>
          <p:spPr>
            <a:xfrm>
              <a:off x="1457790"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92" name="TextBox 91"/>
            <p:cNvSpPr txBox="1"/>
            <p:nvPr/>
          </p:nvSpPr>
          <p:spPr>
            <a:xfrm>
              <a:off x="733890" y="38100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3" name="TextBox 92"/>
            <p:cNvSpPr txBox="1"/>
            <p:nvPr/>
          </p:nvSpPr>
          <p:spPr>
            <a:xfrm>
              <a:off x="2181690" y="38100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sp>
          <p:nvSpPr>
            <p:cNvPr id="94" name="TextBox 93"/>
            <p:cNvSpPr txBox="1"/>
            <p:nvPr/>
          </p:nvSpPr>
          <p:spPr>
            <a:xfrm>
              <a:off x="3324690"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5" name="TextBox 94"/>
            <p:cNvSpPr txBox="1"/>
            <p:nvPr/>
          </p:nvSpPr>
          <p:spPr>
            <a:xfrm>
              <a:off x="5872434" y="21844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96" name="TextBox 95"/>
            <p:cNvSpPr txBox="1"/>
            <p:nvPr/>
          </p:nvSpPr>
          <p:spPr>
            <a:xfrm>
              <a:off x="5148534"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7" name="TextBox 96"/>
            <p:cNvSpPr txBox="1"/>
            <p:nvPr/>
          </p:nvSpPr>
          <p:spPr>
            <a:xfrm>
              <a:off x="6596334"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grpSp>
    </p:spTree>
    <p:extLst>
      <p:ext uri="{BB962C8B-B14F-4D97-AF65-F5344CB8AC3E}">
        <p14:creationId xmlns:p14="http://schemas.microsoft.com/office/powerpoint/2010/main" val="189716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Schedules with Two Cores/workers</a:t>
            </a:r>
            <a:endParaRPr lang="en-US" dirty="0"/>
          </a:p>
        </p:txBody>
      </p:sp>
      <p:sp>
        <p:nvSpPr>
          <p:cNvPr id="3" name="Date Placeholder 2"/>
          <p:cNvSpPr>
            <a:spLocks noGrp="1"/>
          </p:cNvSpPr>
          <p:nvPr>
            <p:ph type="dt" sz="half" idx="10"/>
          </p:nvPr>
        </p:nvSpPr>
        <p:spPr/>
        <p:txBody>
          <a:bodyPr/>
          <a:lstStyle/>
          <a:p>
            <a:fld id="{B23B944A-BA4B-4D4C-BFD6-C5265D142E3E}"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
        <p:nvSpPr>
          <p:cNvPr id="25" name="TextBox 24"/>
          <p:cNvSpPr txBox="1"/>
          <p:nvPr/>
        </p:nvSpPr>
        <p:spPr>
          <a:xfrm>
            <a:off x="1066800" y="2310155"/>
            <a:ext cx="1752600" cy="461665"/>
          </a:xfrm>
          <a:prstGeom prst="rect">
            <a:avLst/>
          </a:prstGeom>
          <a:solidFill>
            <a:srgbClr val="00B0F0"/>
          </a:solidFill>
          <a:ln w="28575">
            <a:solidFill>
              <a:schemeClr val="tx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Worker 0</a:t>
            </a:r>
          </a:p>
        </p:txBody>
      </p:sp>
      <p:sp>
        <p:nvSpPr>
          <p:cNvPr id="26" name="TextBox 25"/>
          <p:cNvSpPr txBox="1"/>
          <p:nvPr/>
        </p:nvSpPr>
        <p:spPr>
          <a:xfrm>
            <a:off x="1066800" y="3024574"/>
            <a:ext cx="1752600" cy="461665"/>
          </a:xfrm>
          <a:prstGeom prst="rect">
            <a:avLst/>
          </a:prstGeom>
          <a:solidFill>
            <a:srgbClr val="FFFF00"/>
          </a:solidFill>
          <a:ln w="28575">
            <a:solidFill>
              <a:schemeClr val="tx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Worker 1</a:t>
            </a:r>
          </a:p>
        </p:txBody>
      </p:sp>
      <p:grpSp>
        <p:nvGrpSpPr>
          <p:cNvPr id="80" name="Group 79"/>
          <p:cNvGrpSpPr/>
          <p:nvPr/>
        </p:nvGrpSpPr>
        <p:grpSpPr>
          <a:xfrm>
            <a:off x="2438400" y="2741361"/>
            <a:ext cx="7066620" cy="2900065"/>
            <a:chOff x="733890" y="1371600"/>
            <a:chExt cx="7066620" cy="2900065"/>
          </a:xfrm>
          <a:solidFill>
            <a:srgbClr val="00B0F0"/>
          </a:solidFill>
        </p:grpSpPr>
        <p:cxnSp>
          <p:nvCxnSpPr>
            <p:cNvPr id="81" name="Straight Connector 80"/>
            <p:cNvCxnSpPr>
              <a:stCxn id="91" idx="0"/>
              <a:endCxn id="92" idx="0"/>
            </p:cNvCxnSpPr>
            <p:nvPr/>
          </p:nvCxnSpPr>
          <p:spPr>
            <a:xfrm flipH="1">
              <a:off x="13359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91" idx="0"/>
              <a:endCxn id="93" idx="0"/>
            </p:cNvCxnSpPr>
            <p:nvPr/>
          </p:nvCxnSpPr>
          <p:spPr>
            <a:xfrm>
              <a:off x="20598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95" idx="0"/>
              <a:endCxn id="97" idx="0"/>
            </p:cNvCxnSpPr>
            <p:nvPr/>
          </p:nvCxnSpPr>
          <p:spPr>
            <a:xfrm>
              <a:off x="64745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5" idx="0"/>
              <a:endCxn id="96" idx="0"/>
            </p:cNvCxnSpPr>
            <p:nvPr/>
          </p:nvCxnSpPr>
          <p:spPr>
            <a:xfrm flipH="1">
              <a:off x="57506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0" idx="0"/>
              <a:endCxn id="94" idx="0"/>
            </p:cNvCxnSpPr>
            <p:nvPr/>
          </p:nvCxnSpPr>
          <p:spPr>
            <a:xfrm>
              <a:off x="299332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90" idx="0"/>
              <a:endCxn id="91" idx="0"/>
            </p:cNvCxnSpPr>
            <p:nvPr/>
          </p:nvCxnSpPr>
          <p:spPr>
            <a:xfrm flipH="1">
              <a:off x="205987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9" idx="0"/>
              <a:endCxn id="95" idx="0"/>
            </p:cNvCxnSpPr>
            <p:nvPr/>
          </p:nvCxnSpPr>
          <p:spPr>
            <a:xfrm>
              <a:off x="4733925"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9" idx="0"/>
              <a:endCxn id="90" idx="0"/>
            </p:cNvCxnSpPr>
            <p:nvPr/>
          </p:nvCxnSpPr>
          <p:spPr>
            <a:xfrm flipH="1">
              <a:off x="2993328"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131837" y="13716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fib(4)</a:t>
              </a:r>
            </a:p>
          </p:txBody>
        </p:sp>
        <p:sp>
          <p:nvSpPr>
            <p:cNvPr id="90" name="TextBox 89"/>
            <p:cNvSpPr txBox="1"/>
            <p:nvPr/>
          </p:nvSpPr>
          <p:spPr>
            <a:xfrm>
              <a:off x="2391240" y="21844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fib(3)</a:t>
              </a:r>
            </a:p>
          </p:txBody>
        </p:sp>
        <p:sp>
          <p:nvSpPr>
            <p:cNvPr id="91" name="TextBox 90"/>
            <p:cNvSpPr txBox="1"/>
            <p:nvPr/>
          </p:nvSpPr>
          <p:spPr>
            <a:xfrm>
              <a:off x="1457790"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92" name="TextBox 91"/>
            <p:cNvSpPr txBox="1"/>
            <p:nvPr/>
          </p:nvSpPr>
          <p:spPr>
            <a:xfrm>
              <a:off x="733890" y="3810000"/>
              <a:ext cx="1204176" cy="461665"/>
            </a:xfrm>
            <a:prstGeom prst="rect">
              <a:avLst/>
            </a:prstGeom>
            <a:solidFill>
              <a:srgbClr val="00B0F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3" name="TextBox 92"/>
            <p:cNvSpPr txBox="1"/>
            <p:nvPr/>
          </p:nvSpPr>
          <p:spPr>
            <a:xfrm>
              <a:off x="2181690" y="38100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sp>
          <p:nvSpPr>
            <p:cNvPr id="94" name="TextBox 93"/>
            <p:cNvSpPr txBox="1"/>
            <p:nvPr/>
          </p:nvSpPr>
          <p:spPr>
            <a:xfrm>
              <a:off x="3324690"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5" name="TextBox 94"/>
            <p:cNvSpPr txBox="1"/>
            <p:nvPr/>
          </p:nvSpPr>
          <p:spPr>
            <a:xfrm>
              <a:off x="5872434" y="21844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96" name="TextBox 95"/>
            <p:cNvSpPr txBox="1"/>
            <p:nvPr/>
          </p:nvSpPr>
          <p:spPr>
            <a:xfrm>
              <a:off x="5148534"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7" name="TextBox 96"/>
            <p:cNvSpPr txBox="1"/>
            <p:nvPr/>
          </p:nvSpPr>
          <p:spPr>
            <a:xfrm>
              <a:off x="6596334"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grpSp>
    </p:spTree>
    <p:extLst>
      <p:ext uri="{BB962C8B-B14F-4D97-AF65-F5344CB8AC3E}">
        <p14:creationId xmlns:p14="http://schemas.microsoft.com/office/powerpoint/2010/main" val="982323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Schedules with Two Cores/workers</a:t>
            </a:r>
            <a:endParaRPr lang="en-US" dirty="0"/>
          </a:p>
        </p:txBody>
      </p:sp>
      <p:sp>
        <p:nvSpPr>
          <p:cNvPr id="3" name="Date Placeholder 2"/>
          <p:cNvSpPr>
            <a:spLocks noGrp="1"/>
          </p:cNvSpPr>
          <p:nvPr>
            <p:ph type="dt" sz="half" idx="10"/>
          </p:nvPr>
        </p:nvSpPr>
        <p:spPr/>
        <p:txBody>
          <a:bodyPr/>
          <a:lstStyle/>
          <a:p>
            <a:fld id="{788161E2-5DE2-4765-AC86-F9C3CB10A1F2}"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25" name="TextBox 24"/>
          <p:cNvSpPr txBox="1"/>
          <p:nvPr/>
        </p:nvSpPr>
        <p:spPr>
          <a:xfrm>
            <a:off x="1066800" y="2310155"/>
            <a:ext cx="1752600" cy="461665"/>
          </a:xfrm>
          <a:prstGeom prst="rect">
            <a:avLst/>
          </a:prstGeom>
          <a:solidFill>
            <a:srgbClr val="00B0F0"/>
          </a:solidFill>
          <a:ln w="28575">
            <a:solidFill>
              <a:schemeClr val="tx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Worker 0</a:t>
            </a:r>
          </a:p>
        </p:txBody>
      </p:sp>
      <p:sp>
        <p:nvSpPr>
          <p:cNvPr id="26" name="TextBox 25"/>
          <p:cNvSpPr txBox="1"/>
          <p:nvPr/>
        </p:nvSpPr>
        <p:spPr>
          <a:xfrm>
            <a:off x="1066800" y="3024574"/>
            <a:ext cx="1752600" cy="461665"/>
          </a:xfrm>
          <a:prstGeom prst="rect">
            <a:avLst/>
          </a:prstGeom>
          <a:solidFill>
            <a:srgbClr val="FFFF00"/>
          </a:solidFill>
          <a:ln w="28575">
            <a:solidFill>
              <a:schemeClr val="tx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Worker 1</a:t>
            </a:r>
          </a:p>
        </p:txBody>
      </p:sp>
      <p:grpSp>
        <p:nvGrpSpPr>
          <p:cNvPr id="80" name="Group 79"/>
          <p:cNvGrpSpPr/>
          <p:nvPr/>
        </p:nvGrpSpPr>
        <p:grpSpPr>
          <a:xfrm>
            <a:off x="2438400" y="2741361"/>
            <a:ext cx="7066620" cy="2900065"/>
            <a:chOff x="733890" y="1371600"/>
            <a:chExt cx="7066620" cy="2900065"/>
          </a:xfrm>
          <a:solidFill>
            <a:srgbClr val="00B0F0"/>
          </a:solidFill>
        </p:grpSpPr>
        <p:cxnSp>
          <p:nvCxnSpPr>
            <p:cNvPr id="81" name="Straight Connector 80"/>
            <p:cNvCxnSpPr>
              <a:stCxn id="91" idx="0"/>
              <a:endCxn id="92" idx="0"/>
            </p:cNvCxnSpPr>
            <p:nvPr/>
          </p:nvCxnSpPr>
          <p:spPr>
            <a:xfrm flipH="1">
              <a:off x="13359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91" idx="0"/>
              <a:endCxn id="93" idx="0"/>
            </p:cNvCxnSpPr>
            <p:nvPr/>
          </p:nvCxnSpPr>
          <p:spPr>
            <a:xfrm>
              <a:off x="20598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95" idx="0"/>
              <a:endCxn id="97" idx="0"/>
            </p:cNvCxnSpPr>
            <p:nvPr/>
          </p:nvCxnSpPr>
          <p:spPr>
            <a:xfrm>
              <a:off x="64745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5" idx="0"/>
              <a:endCxn id="96" idx="0"/>
            </p:cNvCxnSpPr>
            <p:nvPr/>
          </p:nvCxnSpPr>
          <p:spPr>
            <a:xfrm flipH="1">
              <a:off x="57506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0" idx="0"/>
              <a:endCxn id="94" idx="0"/>
            </p:cNvCxnSpPr>
            <p:nvPr/>
          </p:nvCxnSpPr>
          <p:spPr>
            <a:xfrm>
              <a:off x="299332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90" idx="0"/>
              <a:endCxn id="91" idx="0"/>
            </p:cNvCxnSpPr>
            <p:nvPr/>
          </p:nvCxnSpPr>
          <p:spPr>
            <a:xfrm flipH="1">
              <a:off x="205987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9" idx="0"/>
              <a:endCxn id="95" idx="0"/>
            </p:cNvCxnSpPr>
            <p:nvPr/>
          </p:nvCxnSpPr>
          <p:spPr>
            <a:xfrm>
              <a:off x="4733925"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9" idx="0"/>
              <a:endCxn id="90" idx="0"/>
            </p:cNvCxnSpPr>
            <p:nvPr/>
          </p:nvCxnSpPr>
          <p:spPr>
            <a:xfrm flipH="1">
              <a:off x="2993328"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131837" y="13716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fib(4)</a:t>
              </a:r>
            </a:p>
          </p:txBody>
        </p:sp>
        <p:sp>
          <p:nvSpPr>
            <p:cNvPr id="90" name="TextBox 89"/>
            <p:cNvSpPr txBox="1"/>
            <p:nvPr/>
          </p:nvSpPr>
          <p:spPr>
            <a:xfrm>
              <a:off x="2391240" y="2184400"/>
              <a:ext cx="1204176" cy="461665"/>
            </a:xfrm>
            <a:prstGeom prst="rect">
              <a:avLst/>
            </a:prstGeom>
            <a:solidFill>
              <a:srgbClr val="00B0F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fib(3)</a:t>
              </a:r>
            </a:p>
          </p:txBody>
        </p:sp>
        <p:sp>
          <p:nvSpPr>
            <p:cNvPr id="91" name="TextBox 90"/>
            <p:cNvSpPr txBox="1"/>
            <p:nvPr/>
          </p:nvSpPr>
          <p:spPr>
            <a:xfrm>
              <a:off x="1457790" y="2997200"/>
              <a:ext cx="1204176" cy="461665"/>
            </a:xfrm>
            <a:prstGeom prst="rect">
              <a:avLst/>
            </a:prstGeom>
            <a:solidFill>
              <a:srgbClr val="00B0F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92" name="TextBox 91"/>
            <p:cNvSpPr txBox="1"/>
            <p:nvPr/>
          </p:nvSpPr>
          <p:spPr>
            <a:xfrm>
              <a:off x="733890" y="3810000"/>
              <a:ext cx="1204176" cy="461665"/>
            </a:xfrm>
            <a:prstGeom prst="rect">
              <a:avLst/>
            </a:prstGeom>
            <a:solidFill>
              <a:srgbClr val="00B0F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3" name="TextBox 92"/>
            <p:cNvSpPr txBox="1"/>
            <p:nvPr/>
          </p:nvSpPr>
          <p:spPr>
            <a:xfrm>
              <a:off x="2181690" y="38100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sp>
          <p:nvSpPr>
            <p:cNvPr id="94" name="TextBox 93"/>
            <p:cNvSpPr txBox="1"/>
            <p:nvPr/>
          </p:nvSpPr>
          <p:spPr>
            <a:xfrm>
              <a:off x="3324690"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5" name="TextBox 94"/>
            <p:cNvSpPr txBox="1"/>
            <p:nvPr/>
          </p:nvSpPr>
          <p:spPr>
            <a:xfrm>
              <a:off x="5872434" y="21844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96" name="TextBox 95"/>
            <p:cNvSpPr txBox="1"/>
            <p:nvPr/>
          </p:nvSpPr>
          <p:spPr>
            <a:xfrm>
              <a:off x="5148534"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97" name="TextBox 96"/>
            <p:cNvSpPr txBox="1"/>
            <p:nvPr/>
          </p:nvSpPr>
          <p:spPr>
            <a:xfrm>
              <a:off x="6596334"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grpSp>
    </p:spTree>
    <p:extLst>
      <p:ext uri="{BB962C8B-B14F-4D97-AF65-F5344CB8AC3E}">
        <p14:creationId xmlns:p14="http://schemas.microsoft.com/office/powerpoint/2010/main" val="3208498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Quantifying Parallelism</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91921A0-AE4F-4FC9-9B75-19ABF6F1DFC2}"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77901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and Speedup: Work</a:t>
            </a:r>
            <a:endParaRPr lang="en-US" dirty="0"/>
          </a:p>
        </p:txBody>
      </p:sp>
      <p:sp>
        <p:nvSpPr>
          <p:cNvPr id="67" name="Content Placeholder 66"/>
          <p:cNvSpPr>
            <a:spLocks noGrp="1"/>
          </p:cNvSpPr>
          <p:nvPr>
            <p:ph sz="half" idx="2"/>
          </p:nvPr>
        </p:nvSpPr>
        <p:spPr>
          <a:xfrm>
            <a:off x="6172200" y="3022096"/>
            <a:ext cx="5334000" cy="3196588"/>
          </a:xfrm>
        </p:spPr>
        <p:txBody>
          <a:bodyPr>
            <a:normAutofit/>
          </a:bodyPr>
          <a:lstStyle/>
          <a:p>
            <a:pPr marL="914400" indent="-914400">
              <a:buNone/>
            </a:pPr>
            <a:r>
              <a:rPr lang="en-US" sz="2800" b="1" i="1" dirty="0" smtClean="0">
                <a:solidFill>
                  <a:srgbClr val="FF841C"/>
                </a:solidFill>
              </a:rPr>
              <a:t>Work</a:t>
            </a:r>
            <a:r>
              <a:rPr lang="en-US" sz="2800" dirty="0" smtClean="0">
                <a:solidFill>
                  <a:srgbClr val="FF841C"/>
                </a:solidFill>
              </a:rPr>
              <a:t> </a:t>
            </a:r>
            <a:r>
              <a:rPr lang="en-US" sz="2800" dirty="0" smtClean="0"/>
              <a:t>= </a:t>
            </a:r>
            <a:r>
              <a:rPr lang="en-US" sz="2800" dirty="0"/>
              <a:t>T</a:t>
            </a:r>
            <a:r>
              <a:rPr lang="en-US" sz="2800" baseline="-25000" dirty="0"/>
              <a:t>1</a:t>
            </a:r>
            <a:r>
              <a:rPr lang="en-US" sz="2800" dirty="0"/>
              <a:t> = </a:t>
            </a:r>
            <a:r>
              <a:rPr lang="en-US" sz="2800" dirty="0" smtClean="0"/>
              <a:t>The time needed for one processor to perform all of the tasks in a computation.</a:t>
            </a:r>
            <a:endParaRPr lang="en-US" sz="2800" i="1" dirty="0" smtClean="0"/>
          </a:p>
        </p:txBody>
      </p:sp>
      <p:sp>
        <p:nvSpPr>
          <p:cNvPr id="4" name="Date Placeholder 3"/>
          <p:cNvSpPr>
            <a:spLocks noGrp="1"/>
          </p:cNvSpPr>
          <p:nvPr>
            <p:ph type="dt" sz="half" idx="10"/>
          </p:nvPr>
        </p:nvSpPr>
        <p:spPr/>
        <p:txBody>
          <a:bodyPr/>
          <a:lstStyle/>
          <a:p>
            <a:fld id="{AA64D5F4-F2A2-4504-95A7-39BAECBE8C22}"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grpSp>
        <p:nvGrpSpPr>
          <p:cNvPr id="7" name="Group 43"/>
          <p:cNvGrpSpPr>
            <a:grpSpLocks/>
          </p:cNvGrpSpPr>
          <p:nvPr/>
        </p:nvGrpSpPr>
        <p:grpSpPr bwMode="auto">
          <a:xfrm>
            <a:off x="762000" y="1828800"/>
            <a:ext cx="3733800" cy="4648200"/>
            <a:chOff x="240" y="1152"/>
            <a:chExt cx="2352" cy="2928"/>
          </a:xfrm>
        </p:grpSpPr>
        <p:sp>
          <p:nvSpPr>
            <p:cNvPr id="8" name="Oval 4"/>
            <p:cNvSpPr>
              <a:spLocks noChangeArrowheads="1"/>
            </p:cNvSpPr>
            <p:nvPr/>
          </p:nvSpPr>
          <p:spPr bwMode="auto">
            <a:xfrm>
              <a:off x="2100" y="217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9" name="Oval 5"/>
            <p:cNvSpPr>
              <a:spLocks noChangeArrowheads="1"/>
            </p:cNvSpPr>
            <p:nvPr/>
          </p:nvSpPr>
          <p:spPr bwMode="auto">
            <a:xfrm>
              <a:off x="1800"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0" name="Oval 6"/>
            <p:cNvSpPr>
              <a:spLocks noChangeArrowheads="1"/>
            </p:cNvSpPr>
            <p:nvPr/>
          </p:nvSpPr>
          <p:spPr bwMode="auto">
            <a:xfrm>
              <a:off x="1800" y="3204"/>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1" name="Oval 7"/>
            <p:cNvSpPr>
              <a:spLocks noChangeArrowheads="1"/>
            </p:cNvSpPr>
            <p:nvPr/>
          </p:nvSpPr>
          <p:spPr bwMode="auto">
            <a:xfrm>
              <a:off x="240" y="217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2" name="Oval 8"/>
            <p:cNvSpPr>
              <a:spLocks noChangeArrowheads="1"/>
            </p:cNvSpPr>
            <p:nvPr/>
          </p:nvSpPr>
          <p:spPr bwMode="auto">
            <a:xfrm>
              <a:off x="240"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3" name="Oval 9"/>
            <p:cNvSpPr>
              <a:spLocks noChangeArrowheads="1"/>
            </p:cNvSpPr>
            <p:nvPr/>
          </p:nvSpPr>
          <p:spPr bwMode="auto">
            <a:xfrm>
              <a:off x="1224" y="115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4" name="Oval 10"/>
            <p:cNvSpPr>
              <a:spLocks noChangeArrowheads="1"/>
            </p:cNvSpPr>
            <p:nvPr/>
          </p:nvSpPr>
          <p:spPr bwMode="auto">
            <a:xfrm>
              <a:off x="1224" y="1494"/>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5" name="Oval 12"/>
            <p:cNvSpPr>
              <a:spLocks noChangeArrowheads="1"/>
            </p:cNvSpPr>
            <p:nvPr/>
          </p:nvSpPr>
          <p:spPr bwMode="auto">
            <a:xfrm>
              <a:off x="1824" y="388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6" name="Oval 13"/>
            <p:cNvSpPr>
              <a:spLocks noChangeArrowheads="1"/>
            </p:cNvSpPr>
            <p:nvPr/>
          </p:nvSpPr>
          <p:spPr bwMode="auto">
            <a:xfrm>
              <a:off x="624" y="1836"/>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7" name="Oval 14"/>
            <p:cNvSpPr>
              <a:spLocks noChangeArrowheads="1"/>
            </p:cNvSpPr>
            <p:nvPr/>
          </p:nvSpPr>
          <p:spPr bwMode="auto">
            <a:xfrm>
              <a:off x="624"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8" name="Oval 15"/>
            <p:cNvSpPr>
              <a:spLocks noChangeArrowheads="1"/>
            </p:cNvSpPr>
            <p:nvPr/>
          </p:nvSpPr>
          <p:spPr bwMode="auto">
            <a:xfrm>
              <a:off x="624" y="3204"/>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19" name="Oval 16"/>
            <p:cNvSpPr>
              <a:spLocks noChangeArrowheads="1"/>
            </p:cNvSpPr>
            <p:nvPr/>
          </p:nvSpPr>
          <p:spPr bwMode="auto">
            <a:xfrm>
              <a:off x="624" y="3546"/>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0" name="Oval 17"/>
            <p:cNvSpPr>
              <a:spLocks noChangeArrowheads="1"/>
            </p:cNvSpPr>
            <p:nvPr/>
          </p:nvSpPr>
          <p:spPr bwMode="auto">
            <a:xfrm>
              <a:off x="624"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1" name="Oval 18"/>
            <p:cNvSpPr>
              <a:spLocks noChangeArrowheads="1"/>
            </p:cNvSpPr>
            <p:nvPr/>
          </p:nvSpPr>
          <p:spPr bwMode="auto">
            <a:xfrm>
              <a:off x="1200"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2" name="Oval 19"/>
            <p:cNvSpPr>
              <a:spLocks noChangeArrowheads="1"/>
            </p:cNvSpPr>
            <p:nvPr/>
          </p:nvSpPr>
          <p:spPr bwMode="auto">
            <a:xfrm>
              <a:off x="2400"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3" name="Oval 20"/>
            <p:cNvSpPr>
              <a:spLocks noChangeArrowheads="1"/>
            </p:cNvSpPr>
            <p:nvPr/>
          </p:nvSpPr>
          <p:spPr bwMode="auto">
            <a:xfrm>
              <a:off x="2400"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4" name="Oval 28"/>
            <p:cNvSpPr>
              <a:spLocks noChangeArrowheads="1"/>
            </p:cNvSpPr>
            <p:nvPr/>
          </p:nvSpPr>
          <p:spPr bwMode="auto">
            <a:xfrm>
              <a:off x="1200"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5" name="Oval 11"/>
            <p:cNvSpPr>
              <a:spLocks noChangeArrowheads="1"/>
            </p:cNvSpPr>
            <p:nvPr/>
          </p:nvSpPr>
          <p:spPr bwMode="auto">
            <a:xfrm>
              <a:off x="924" y="217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cxnSp>
          <p:nvCxnSpPr>
            <p:cNvPr id="26" name="AutoShape 21"/>
            <p:cNvCxnSpPr>
              <a:cxnSpLocks noChangeShapeType="1"/>
            </p:cNvCxnSpPr>
            <p:nvPr/>
          </p:nvCxnSpPr>
          <p:spPr bwMode="auto">
            <a:xfrm>
              <a:off x="1388" y="1658"/>
              <a:ext cx="808" cy="52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7" name="AutoShape 22"/>
            <p:cNvCxnSpPr>
              <a:cxnSpLocks noChangeShapeType="1"/>
            </p:cNvCxnSpPr>
            <p:nvPr/>
          </p:nvCxnSpPr>
          <p:spPr bwMode="auto">
            <a:xfrm flipH="1">
              <a:off x="336" y="2000"/>
              <a:ext cx="316"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8" name="AutoShape 23"/>
            <p:cNvCxnSpPr>
              <a:cxnSpLocks noChangeShapeType="1"/>
            </p:cNvCxnSpPr>
            <p:nvPr/>
          </p:nvCxnSpPr>
          <p:spPr bwMode="auto">
            <a:xfrm>
              <a:off x="336" y="2370"/>
              <a:ext cx="0" cy="492"/>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9" name="AutoShape 24"/>
            <p:cNvCxnSpPr>
              <a:cxnSpLocks noChangeShapeType="1"/>
            </p:cNvCxnSpPr>
            <p:nvPr/>
          </p:nvCxnSpPr>
          <p:spPr bwMode="auto">
            <a:xfrm>
              <a:off x="1088" y="2342"/>
              <a:ext cx="208"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0" name="AutoShape 25"/>
            <p:cNvCxnSpPr>
              <a:cxnSpLocks noChangeShapeType="1"/>
            </p:cNvCxnSpPr>
            <p:nvPr/>
          </p:nvCxnSpPr>
          <p:spPr bwMode="auto">
            <a:xfrm>
              <a:off x="404" y="3026"/>
              <a:ext cx="248" cy="206"/>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1" name="AutoShape 26"/>
            <p:cNvCxnSpPr>
              <a:cxnSpLocks noChangeShapeType="1"/>
            </p:cNvCxnSpPr>
            <p:nvPr/>
          </p:nvCxnSpPr>
          <p:spPr bwMode="auto">
            <a:xfrm>
              <a:off x="2264" y="2342"/>
              <a:ext cx="232"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2" name="AutoShape 27"/>
            <p:cNvCxnSpPr>
              <a:cxnSpLocks noChangeShapeType="1"/>
            </p:cNvCxnSpPr>
            <p:nvPr/>
          </p:nvCxnSpPr>
          <p:spPr bwMode="auto">
            <a:xfrm flipH="1">
              <a:off x="788" y="3026"/>
              <a:ext cx="440" cy="206"/>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3" name="AutoShape 29"/>
            <p:cNvCxnSpPr>
              <a:cxnSpLocks noChangeShapeType="1"/>
            </p:cNvCxnSpPr>
            <p:nvPr/>
          </p:nvCxnSpPr>
          <p:spPr bwMode="auto">
            <a:xfrm>
              <a:off x="1296" y="2712"/>
              <a:ext cx="0" cy="1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4" name="AutoShape 30"/>
            <p:cNvCxnSpPr>
              <a:cxnSpLocks noChangeShapeType="1"/>
            </p:cNvCxnSpPr>
            <p:nvPr/>
          </p:nvCxnSpPr>
          <p:spPr bwMode="auto">
            <a:xfrm flipH="1">
              <a:off x="1896" y="2342"/>
              <a:ext cx="232"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5" name="AutoShape 31"/>
            <p:cNvCxnSpPr>
              <a:cxnSpLocks noChangeShapeType="1"/>
            </p:cNvCxnSpPr>
            <p:nvPr/>
          </p:nvCxnSpPr>
          <p:spPr bwMode="auto">
            <a:xfrm>
              <a:off x="1896" y="2712"/>
              <a:ext cx="0" cy="492"/>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6" name="AutoShape 32"/>
            <p:cNvCxnSpPr>
              <a:cxnSpLocks noChangeShapeType="1"/>
            </p:cNvCxnSpPr>
            <p:nvPr/>
          </p:nvCxnSpPr>
          <p:spPr bwMode="auto">
            <a:xfrm>
              <a:off x="2496" y="2712"/>
              <a:ext cx="0" cy="1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7" name="AutoShape 33"/>
            <p:cNvCxnSpPr>
              <a:cxnSpLocks noChangeShapeType="1"/>
            </p:cNvCxnSpPr>
            <p:nvPr/>
          </p:nvCxnSpPr>
          <p:spPr bwMode="auto">
            <a:xfrm flipH="1">
              <a:off x="1988" y="3054"/>
              <a:ext cx="508" cy="862"/>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8" name="AutoShape 34"/>
            <p:cNvCxnSpPr>
              <a:cxnSpLocks noChangeShapeType="1"/>
            </p:cNvCxnSpPr>
            <p:nvPr/>
          </p:nvCxnSpPr>
          <p:spPr bwMode="auto">
            <a:xfrm>
              <a:off x="1896" y="3396"/>
              <a:ext cx="24" cy="492"/>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39" name="AutoShape 35"/>
            <p:cNvCxnSpPr>
              <a:cxnSpLocks noChangeShapeType="1"/>
            </p:cNvCxnSpPr>
            <p:nvPr/>
          </p:nvCxnSpPr>
          <p:spPr bwMode="auto">
            <a:xfrm>
              <a:off x="1320" y="1344"/>
              <a:ext cx="0" cy="1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 name="AutoShape 36"/>
            <p:cNvCxnSpPr>
              <a:cxnSpLocks noChangeShapeType="1"/>
            </p:cNvCxnSpPr>
            <p:nvPr/>
          </p:nvCxnSpPr>
          <p:spPr bwMode="auto">
            <a:xfrm flipH="1">
              <a:off x="720" y="1658"/>
              <a:ext cx="532"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1" name="AutoShape 37"/>
            <p:cNvCxnSpPr>
              <a:cxnSpLocks noChangeShapeType="1"/>
            </p:cNvCxnSpPr>
            <p:nvPr/>
          </p:nvCxnSpPr>
          <p:spPr bwMode="auto">
            <a:xfrm>
              <a:off x="788" y="2000"/>
              <a:ext cx="232"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2" name="AutoShape 38"/>
            <p:cNvCxnSpPr>
              <a:cxnSpLocks noChangeShapeType="1"/>
            </p:cNvCxnSpPr>
            <p:nvPr/>
          </p:nvCxnSpPr>
          <p:spPr bwMode="auto">
            <a:xfrm flipH="1">
              <a:off x="720" y="2342"/>
              <a:ext cx="232" cy="178"/>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3" name="AutoShape 39"/>
            <p:cNvCxnSpPr>
              <a:cxnSpLocks noChangeShapeType="1"/>
            </p:cNvCxnSpPr>
            <p:nvPr/>
          </p:nvCxnSpPr>
          <p:spPr bwMode="auto">
            <a:xfrm>
              <a:off x="720" y="2712"/>
              <a:ext cx="0" cy="1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4" name="AutoShape 40"/>
            <p:cNvCxnSpPr>
              <a:cxnSpLocks noChangeShapeType="1"/>
            </p:cNvCxnSpPr>
            <p:nvPr/>
          </p:nvCxnSpPr>
          <p:spPr bwMode="auto">
            <a:xfrm>
              <a:off x="720" y="3054"/>
              <a:ext cx="0" cy="1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5" name="AutoShape 41"/>
            <p:cNvCxnSpPr>
              <a:cxnSpLocks noChangeShapeType="1"/>
            </p:cNvCxnSpPr>
            <p:nvPr/>
          </p:nvCxnSpPr>
          <p:spPr bwMode="auto">
            <a:xfrm>
              <a:off x="720" y="3396"/>
              <a:ext cx="0" cy="1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6" name="AutoShape 42"/>
            <p:cNvCxnSpPr>
              <a:cxnSpLocks noChangeShapeType="1"/>
            </p:cNvCxnSpPr>
            <p:nvPr/>
          </p:nvCxnSpPr>
          <p:spPr bwMode="auto">
            <a:xfrm>
              <a:off x="788" y="3710"/>
              <a:ext cx="1064" cy="206"/>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grpSp>
      <p:sp>
        <p:nvSpPr>
          <p:cNvPr id="47" name="Oval 4"/>
          <p:cNvSpPr>
            <a:spLocks noChangeArrowheads="1"/>
          </p:cNvSpPr>
          <p:nvPr/>
        </p:nvSpPr>
        <p:spPr bwMode="auto">
          <a:xfrm>
            <a:off x="37147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8" name="Oval 5"/>
          <p:cNvSpPr>
            <a:spLocks noChangeArrowheads="1"/>
          </p:cNvSpPr>
          <p:nvPr/>
        </p:nvSpPr>
        <p:spPr bwMode="auto">
          <a:xfrm>
            <a:off x="32385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9" name="Oval 6"/>
          <p:cNvSpPr>
            <a:spLocks noChangeArrowheads="1"/>
          </p:cNvSpPr>
          <p:nvPr/>
        </p:nvSpPr>
        <p:spPr bwMode="auto">
          <a:xfrm>
            <a:off x="32385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0" name="Oval 7"/>
          <p:cNvSpPr>
            <a:spLocks noChangeArrowheads="1"/>
          </p:cNvSpPr>
          <p:nvPr/>
        </p:nvSpPr>
        <p:spPr bwMode="auto">
          <a:xfrm>
            <a:off x="76200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1" name="Oval 8"/>
          <p:cNvSpPr>
            <a:spLocks noChangeArrowheads="1"/>
          </p:cNvSpPr>
          <p:nvPr/>
        </p:nvSpPr>
        <p:spPr bwMode="auto">
          <a:xfrm>
            <a:off x="7620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2" name="Oval 9"/>
          <p:cNvSpPr>
            <a:spLocks noChangeArrowheads="1"/>
          </p:cNvSpPr>
          <p:nvPr/>
        </p:nvSpPr>
        <p:spPr bwMode="auto">
          <a:xfrm>
            <a:off x="2324100" y="18288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3" name="Oval 10"/>
          <p:cNvSpPr>
            <a:spLocks noChangeArrowheads="1"/>
          </p:cNvSpPr>
          <p:nvPr/>
        </p:nvSpPr>
        <p:spPr bwMode="auto">
          <a:xfrm>
            <a:off x="2324100" y="23717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4" name="Oval 12"/>
          <p:cNvSpPr>
            <a:spLocks noChangeArrowheads="1"/>
          </p:cNvSpPr>
          <p:nvPr/>
        </p:nvSpPr>
        <p:spPr bwMode="auto">
          <a:xfrm>
            <a:off x="3276600" y="61722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5" name="Oval 13"/>
          <p:cNvSpPr>
            <a:spLocks noChangeArrowheads="1"/>
          </p:cNvSpPr>
          <p:nvPr/>
        </p:nvSpPr>
        <p:spPr bwMode="auto">
          <a:xfrm>
            <a:off x="1371600" y="29146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6" name="Oval 14"/>
          <p:cNvSpPr>
            <a:spLocks noChangeArrowheads="1"/>
          </p:cNvSpPr>
          <p:nvPr/>
        </p:nvSpPr>
        <p:spPr bwMode="auto">
          <a:xfrm>
            <a:off x="13716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7" name="Oval 15"/>
          <p:cNvSpPr>
            <a:spLocks noChangeArrowheads="1"/>
          </p:cNvSpPr>
          <p:nvPr/>
        </p:nvSpPr>
        <p:spPr bwMode="auto">
          <a:xfrm>
            <a:off x="13716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8" name="Oval 16"/>
          <p:cNvSpPr>
            <a:spLocks noChangeArrowheads="1"/>
          </p:cNvSpPr>
          <p:nvPr/>
        </p:nvSpPr>
        <p:spPr bwMode="auto">
          <a:xfrm>
            <a:off x="1371600" y="56292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9" name="Oval 17"/>
          <p:cNvSpPr>
            <a:spLocks noChangeArrowheads="1"/>
          </p:cNvSpPr>
          <p:nvPr/>
        </p:nvSpPr>
        <p:spPr bwMode="auto">
          <a:xfrm>
            <a:off x="13716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0" name="Oval 18"/>
          <p:cNvSpPr>
            <a:spLocks noChangeArrowheads="1"/>
          </p:cNvSpPr>
          <p:nvPr/>
        </p:nvSpPr>
        <p:spPr bwMode="auto">
          <a:xfrm>
            <a:off x="22860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1" name="Oval 19"/>
          <p:cNvSpPr>
            <a:spLocks noChangeArrowheads="1"/>
          </p:cNvSpPr>
          <p:nvPr/>
        </p:nvSpPr>
        <p:spPr bwMode="auto">
          <a:xfrm>
            <a:off x="41910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2" name="Oval 20"/>
          <p:cNvSpPr>
            <a:spLocks noChangeArrowheads="1"/>
          </p:cNvSpPr>
          <p:nvPr/>
        </p:nvSpPr>
        <p:spPr bwMode="auto">
          <a:xfrm>
            <a:off x="41910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3" name="Oval 28"/>
          <p:cNvSpPr>
            <a:spLocks noChangeArrowheads="1"/>
          </p:cNvSpPr>
          <p:nvPr/>
        </p:nvSpPr>
        <p:spPr bwMode="auto">
          <a:xfrm>
            <a:off x="22860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4" name="Oval 11"/>
          <p:cNvSpPr>
            <a:spLocks noChangeArrowheads="1"/>
          </p:cNvSpPr>
          <p:nvPr/>
        </p:nvSpPr>
        <p:spPr bwMode="auto">
          <a:xfrm>
            <a:off x="18478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5" name="Oval 9"/>
          <p:cNvSpPr>
            <a:spLocks noChangeArrowheads="1"/>
          </p:cNvSpPr>
          <p:nvPr/>
        </p:nvSpPr>
        <p:spPr bwMode="auto">
          <a:xfrm>
            <a:off x="6172200" y="21336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8" name="TextBox 67"/>
          <p:cNvSpPr txBox="1"/>
          <p:nvPr/>
        </p:nvSpPr>
        <p:spPr>
          <a:xfrm>
            <a:off x="6667500" y="2075649"/>
            <a:ext cx="1927860" cy="369332"/>
          </a:xfrm>
          <a:prstGeom prst="rect">
            <a:avLst/>
          </a:prstGeom>
          <a:noFill/>
        </p:spPr>
        <p:txBody>
          <a:bodyPr wrap="square" rtlCol="0">
            <a:spAutoFit/>
          </a:bodyPr>
          <a:lstStyle/>
          <a:p>
            <a:r>
              <a:rPr lang="en-US" dirty="0" smtClean="0"/>
              <a:t>= 1 unit of work</a:t>
            </a:r>
            <a:endParaRPr lang="en-US" dirty="0"/>
          </a:p>
        </p:txBody>
      </p:sp>
      <p:sp>
        <p:nvSpPr>
          <p:cNvPr id="69" name="TextBox 68"/>
          <p:cNvSpPr txBox="1"/>
          <p:nvPr/>
        </p:nvSpPr>
        <p:spPr>
          <a:xfrm>
            <a:off x="0" y="1295400"/>
            <a:ext cx="369332" cy="5181600"/>
          </a:xfrm>
          <a:prstGeom prst="rect">
            <a:avLst/>
          </a:prstGeom>
          <a:noFill/>
        </p:spPr>
        <p:txBody>
          <a:bodyPr vert="vert270" wrap="square" rtlCol="0">
            <a:spAutoFit/>
          </a:bodyPr>
          <a:lstStyle/>
          <a:p>
            <a:r>
              <a:rPr lang="en-US" sz="1200" dirty="0" smtClean="0">
                <a:solidFill>
                  <a:schemeClr val="bg1">
                    <a:lumMod val="50000"/>
                  </a:schemeClr>
                </a:solidFill>
              </a:rPr>
              <a:t>Portions of this section © 2010 Charles Leiserson, used by permission</a:t>
            </a:r>
            <a:endParaRPr lang="en-US" sz="1200" dirty="0">
              <a:solidFill>
                <a:schemeClr val="bg1">
                  <a:lumMod val="50000"/>
                </a:schemeClr>
              </a:solidFill>
            </a:endParaRPr>
          </a:p>
        </p:txBody>
      </p:sp>
    </p:spTree>
    <p:extLst>
      <p:ext uri="{BB962C8B-B14F-4D97-AF65-F5344CB8AC3E}">
        <p14:creationId xmlns:p14="http://schemas.microsoft.com/office/powerpoint/2010/main" val="251267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6000"/>
                            </p:stCondLst>
                            <p:childTnLst>
                              <p:par>
                                <p:cTn id="49" presetID="10" presetClass="entr" presetSubtype="0" fill="hold"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par>
                          <p:cTn id="52" fill="hold">
                            <p:stCondLst>
                              <p:cond delay="6500"/>
                            </p:stCondLst>
                            <p:childTnLst>
                              <p:par>
                                <p:cTn id="53" presetID="10" presetClass="entr" presetSubtype="0"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7000"/>
                            </p:stCondLst>
                            <p:childTnLst>
                              <p:par>
                                <p:cTn id="57" presetID="10" presetClass="entr" presetSubtype="0" fill="hold"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7500"/>
                            </p:stCondLst>
                            <p:childTnLst>
                              <p:par>
                                <p:cTn id="61" presetID="10" presetClass="entr" presetSubtype="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par>
                          <p:cTn id="64" fill="hold">
                            <p:stCondLst>
                              <p:cond delay="8000"/>
                            </p:stCondLst>
                            <p:childTnLst>
                              <p:par>
                                <p:cTn id="65" presetID="10" presetClass="entr" presetSubtype="0" fill="hold"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childTnLst>
                          </p:cTn>
                        </p:par>
                        <p:par>
                          <p:cTn id="68" fill="hold">
                            <p:stCondLst>
                              <p:cond delay="8500"/>
                            </p:stCondLst>
                            <p:childTnLst>
                              <p:par>
                                <p:cTn id="69" presetID="10" presetClass="entr" presetSubtype="0" fill="hold"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childTnLst>
                          </p:cTn>
                        </p:par>
                        <p:par>
                          <p:cTn id="72" fill="hold">
                            <p:stCondLst>
                              <p:cond delay="9000"/>
                            </p:stCondLst>
                            <p:childTnLst>
                              <p:par>
                                <p:cTn id="73" presetID="10" presetClass="entr" presetSubtype="0" fill="hold"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 and </a:t>
            </a:r>
            <a:r>
              <a:rPr lang="en-US" dirty="0" smtClean="0"/>
              <a:t>Speedup: Span</a:t>
            </a:r>
            <a:endParaRPr lang="en-US" dirty="0"/>
          </a:p>
        </p:txBody>
      </p:sp>
      <p:sp>
        <p:nvSpPr>
          <p:cNvPr id="4" name="Content Placeholder 3"/>
          <p:cNvSpPr>
            <a:spLocks noGrp="1"/>
          </p:cNvSpPr>
          <p:nvPr>
            <p:ph sz="half" idx="2"/>
          </p:nvPr>
        </p:nvSpPr>
        <p:spPr/>
        <p:txBody>
          <a:bodyPr>
            <a:normAutofit/>
          </a:bodyPr>
          <a:lstStyle/>
          <a:p>
            <a:pPr marL="914400" indent="-914400">
              <a:buNone/>
            </a:pPr>
            <a:r>
              <a:rPr lang="en-US" sz="2400" b="1" i="1" dirty="0" smtClean="0">
                <a:solidFill>
                  <a:srgbClr val="FF841C"/>
                </a:solidFill>
              </a:rPr>
              <a:t>Span</a:t>
            </a:r>
            <a:r>
              <a:rPr lang="en-US" sz="2400" b="1" i="1" dirty="0" smtClean="0">
                <a:solidFill>
                  <a:srgbClr val="00B0F0"/>
                </a:solidFill>
              </a:rPr>
              <a:t>*</a:t>
            </a:r>
            <a:r>
              <a:rPr lang="en-US" sz="2400" b="1" i="1" dirty="0" smtClean="0">
                <a:solidFill>
                  <a:srgbClr val="FF841C"/>
                </a:solidFill>
              </a:rPr>
              <a:t> </a:t>
            </a:r>
            <a:r>
              <a:rPr lang="en-US" sz="2400" dirty="0" smtClean="0"/>
              <a:t>= T</a:t>
            </a:r>
            <a:r>
              <a:rPr lang="en-US" sz="2400" baseline="-25000" dirty="0"/>
              <a:t>∞</a:t>
            </a:r>
            <a:r>
              <a:rPr lang="en-US" sz="2400" dirty="0" smtClean="0"/>
              <a:t> </a:t>
            </a:r>
            <a:r>
              <a:rPr lang="en-US" sz="2400" dirty="0"/>
              <a:t>= The time needed </a:t>
            </a:r>
            <a:r>
              <a:rPr lang="en-US" sz="2400" dirty="0" smtClean="0"/>
              <a:t>for an infinite number processors </a:t>
            </a:r>
            <a:r>
              <a:rPr lang="en-US" sz="2400" dirty="0"/>
              <a:t>to perform all of the tasks in a </a:t>
            </a:r>
            <a:r>
              <a:rPr lang="en-US" sz="2400" dirty="0" smtClean="0"/>
              <a:t>computation; i.e., the time needed for one processor to take the longest serial path through the computation.</a:t>
            </a:r>
          </a:p>
          <a:p>
            <a:pPr marL="914400" indent="-914400">
              <a:buNone/>
            </a:pPr>
            <a:endParaRPr lang="en-US" sz="2400" i="1" dirty="0"/>
          </a:p>
          <a:p>
            <a:pPr marL="914400" indent="-914400">
              <a:buNone/>
            </a:pPr>
            <a:r>
              <a:rPr lang="en-US" sz="2400" i="1" dirty="0" smtClean="0">
                <a:solidFill>
                  <a:srgbClr val="00B0F0"/>
                </a:solidFill>
              </a:rPr>
              <a:t>*</a:t>
            </a:r>
            <a:r>
              <a:rPr lang="en-US" sz="2400" dirty="0" smtClean="0"/>
              <a:t>Also called </a:t>
            </a:r>
            <a:r>
              <a:rPr lang="en-US" sz="2400" i="1" dirty="0" smtClean="0">
                <a:solidFill>
                  <a:srgbClr val="FF841C"/>
                </a:solidFill>
              </a:rPr>
              <a:t>critical-path length</a:t>
            </a:r>
            <a:r>
              <a:rPr lang="en-US" sz="2400" dirty="0" smtClean="0">
                <a:solidFill>
                  <a:srgbClr val="FF841C"/>
                </a:solidFill>
              </a:rPr>
              <a:t> </a:t>
            </a:r>
            <a:r>
              <a:rPr lang="en-US" sz="2400" dirty="0" smtClean="0"/>
              <a:t>or </a:t>
            </a:r>
            <a:r>
              <a:rPr lang="en-US" sz="2400" i="1" dirty="0" smtClean="0">
                <a:solidFill>
                  <a:srgbClr val="FF841C"/>
                </a:solidFill>
              </a:rPr>
              <a:t>computational depth</a:t>
            </a:r>
            <a:r>
              <a:rPr lang="en-US" sz="2400" i="1" dirty="0" smtClean="0"/>
              <a:t>.</a:t>
            </a:r>
            <a:endParaRPr lang="en-US" sz="2400" dirty="0"/>
          </a:p>
        </p:txBody>
      </p:sp>
      <p:sp>
        <p:nvSpPr>
          <p:cNvPr id="5" name="Date Placeholder 4"/>
          <p:cNvSpPr>
            <a:spLocks noGrp="1"/>
          </p:cNvSpPr>
          <p:nvPr>
            <p:ph type="dt" sz="half" idx="10"/>
          </p:nvPr>
        </p:nvSpPr>
        <p:spPr/>
        <p:txBody>
          <a:bodyPr/>
          <a:lstStyle/>
          <a:p>
            <a:fld id="{885866FA-F0F0-4376-9EAE-AA785A91F7BE}"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18</a:t>
            </a:fld>
            <a:endParaRPr lang="en-US" dirty="0"/>
          </a:p>
        </p:txBody>
      </p:sp>
      <p:cxnSp>
        <p:nvCxnSpPr>
          <p:cNvPr id="9" name="AutoShape 35"/>
          <p:cNvCxnSpPr>
            <a:cxnSpLocks noChangeShapeType="1"/>
          </p:cNvCxnSpPr>
          <p:nvPr/>
        </p:nvCxnSpPr>
        <p:spPr bwMode="auto">
          <a:xfrm>
            <a:off x="2476500" y="2133600"/>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0" name="AutoShape 36"/>
          <p:cNvCxnSpPr>
            <a:cxnSpLocks noChangeShapeType="1"/>
          </p:cNvCxnSpPr>
          <p:nvPr/>
        </p:nvCxnSpPr>
        <p:spPr bwMode="auto">
          <a:xfrm flipH="1">
            <a:off x="1524000" y="2632075"/>
            <a:ext cx="844550" cy="28257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1" name="AutoShape 37"/>
          <p:cNvCxnSpPr>
            <a:cxnSpLocks noChangeShapeType="1"/>
          </p:cNvCxnSpPr>
          <p:nvPr/>
        </p:nvCxnSpPr>
        <p:spPr bwMode="auto">
          <a:xfrm>
            <a:off x="1631950" y="3175000"/>
            <a:ext cx="368300" cy="28257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2" name="AutoShape 38"/>
          <p:cNvCxnSpPr>
            <a:cxnSpLocks noChangeShapeType="1"/>
          </p:cNvCxnSpPr>
          <p:nvPr/>
        </p:nvCxnSpPr>
        <p:spPr bwMode="auto">
          <a:xfrm flipH="1">
            <a:off x="1524000" y="3717925"/>
            <a:ext cx="368300" cy="28257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3" name="AutoShape 39"/>
          <p:cNvCxnSpPr>
            <a:cxnSpLocks noChangeShapeType="1"/>
          </p:cNvCxnSpPr>
          <p:nvPr/>
        </p:nvCxnSpPr>
        <p:spPr bwMode="auto">
          <a:xfrm>
            <a:off x="1524000" y="4305300"/>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4" name="AutoShape 40"/>
          <p:cNvCxnSpPr>
            <a:cxnSpLocks noChangeShapeType="1"/>
          </p:cNvCxnSpPr>
          <p:nvPr/>
        </p:nvCxnSpPr>
        <p:spPr bwMode="auto">
          <a:xfrm>
            <a:off x="1524000" y="4848225"/>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5" name="AutoShape 41"/>
          <p:cNvCxnSpPr>
            <a:cxnSpLocks noChangeShapeType="1"/>
          </p:cNvCxnSpPr>
          <p:nvPr/>
        </p:nvCxnSpPr>
        <p:spPr bwMode="auto">
          <a:xfrm>
            <a:off x="1524000" y="5391150"/>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6" name="AutoShape 42"/>
          <p:cNvCxnSpPr>
            <a:cxnSpLocks noChangeShapeType="1"/>
          </p:cNvCxnSpPr>
          <p:nvPr/>
        </p:nvCxnSpPr>
        <p:spPr bwMode="auto">
          <a:xfrm>
            <a:off x="1631950" y="5889625"/>
            <a:ext cx="1689100" cy="3270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sp>
        <p:nvSpPr>
          <p:cNvPr id="17" name="Oval 9"/>
          <p:cNvSpPr>
            <a:spLocks noChangeArrowheads="1"/>
          </p:cNvSpPr>
          <p:nvPr/>
        </p:nvSpPr>
        <p:spPr bwMode="auto">
          <a:xfrm>
            <a:off x="2324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cxnSp>
        <p:nvCxnSpPr>
          <p:cNvPr id="18" name="AutoShape 35"/>
          <p:cNvCxnSpPr>
            <a:cxnSpLocks noChangeShapeType="1"/>
          </p:cNvCxnSpPr>
          <p:nvPr/>
        </p:nvCxnSpPr>
        <p:spPr bwMode="auto">
          <a:xfrm>
            <a:off x="2476500" y="21336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9" name="AutoShape 36"/>
          <p:cNvCxnSpPr>
            <a:cxnSpLocks noChangeShapeType="1"/>
          </p:cNvCxnSpPr>
          <p:nvPr/>
        </p:nvCxnSpPr>
        <p:spPr bwMode="auto">
          <a:xfrm flipH="1">
            <a:off x="1524000" y="2632075"/>
            <a:ext cx="84455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0" name="AutoShape 37"/>
          <p:cNvCxnSpPr>
            <a:cxnSpLocks noChangeShapeType="1"/>
          </p:cNvCxnSpPr>
          <p:nvPr/>
        </p:nvCxnSpPr>
        <p:spPr bwMode="auto">
          <a:xfrm>
            <a:off x="1631950" y="3175000"/>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1" name="AutoShape 38"/>
          <p:cNvCxnSpPr>
            <a:cxnSpLocks noChangeShapeType="1"/>
          </p:cNvCxnSpPr>
          <p:nvPr/>
        </p:nvCxnSpPr>
        <p:spPr bwMode="auto">
          <a:xfrm flipH="1">
            <a:off x="1524000" y="3717925"/>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2" name="AutoShape 39"/>
          <p:cNvCxnSpPr>
            <a:cxnSpLocks noChangeShapeType="1"/>
          </p:cNvCxnSpPr>
          <p:nvPr/>
        </p:nvCxnSpPr>
        <p:spPr bwMode="auto">
          <a:xfrm>
            <a:off x="1524000" y="43053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3" name="AutoShape 40"/>
          <p:cNvCxnSpPr>
            <a:cxnSpLocks noChangeShapeType="1"/>
          </p:cNvCxnSpPr>
          <p:nvPr/>
        </p:nvCxnSpPr>
        <p:spPr bwMode="auto">
          <a:xfrm>
            <a:off x="1524000" y="4848225"/>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4" name="AutoShape 41"/>
          <p:cNvCxnSpPr>
            <a:cxnSpLocks noChangeShapeType="1"/>
          </p:cNvCxnSpPr>
          <p:nvPr/>
        </p:nvCxnSpPr>
        <p:spPr bwMode="auto">
          <a:xfrm>
            <a:off x="1524000" y="539115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5" name="AutoShape 42"/>
          <p:cNvCxnSpPr>
            <a:cxnSpLocks noChangeShapeType="1"/>
          </p:cNvCxnSpPr>
          <p:nvPr/>
        </p:nvCxnSpPr>
        <p:spPr bwMode="auto">
          <a:xfrm>
            <a:off x="1631950" y="5889625"/>
            <a:ext cx="1689100" cy="3270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26" name="Oval 4"/>
          <p:cNvSpPr>
            <a:spLocks noChangeArrowheads="1"/>
          </p:cNvSpPr>
          <p:nvPr/>
        </p:nvSpPr>
        <p:spPr bwMode="auto">
          <a:xfrm>
            <a:off x="3714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7" name="Oval 5"/>
          <p:cNvSpPr>
            <a:spLocks noChangeArrowheads="1"/>
          </p:cNvSpPr>
          <p:nvPr/>
        </p:nvSpPr>
        <p:spPr bwMode="auto">
          <a:xfrm>
            <a:off x="3238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8" name="Oval 6"/>
          <p:cNvSpPr>
            <a:spLocks noChangeArrowheads="1"/>
          </p:cNvSpPr>
          <p:nvPr/>
        </p:nvSpPr>
        <p:spPr bwMode="auto">
          <a:xfrm>
            <a:off x="3238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9" name="Oval 7"/>
          <p:cNvSpPr>
            <a:spLocks noChangeArrowheads="1"/>
          </p:cNvSpPr>
          <p:nvPr/>
        </p:nvSpPr>
        <p:spPr bwMode="auto">
          <a:xfrm>
            <a:off x="762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0" name="Oval 8"/>
          <p:cNvSpPr>
            <a:spLocks noChangeArrowheads="1"/>
          </p:cNvSpPr>
          <p:nvPr/>
        </p:nvSpPr>
        <p:spPr bwMode="auto">
          <a:xfrm>
            <a:off x="762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1" name="Oval 10"/>
          <p:cNvSpPr>
            <a:spLocks noChangeArrowheads="1"/>
          </p:cNvSpPr>
          <p:nvPr/>
        </p:nvSpPr>
        <p:spPr bwMode="auto">
          <a:xfrm>
            <a:off x="2324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2" name="Oval 12"/>
          <p:cNvSpPr>
            <a:spLocks noChangeArrowheads="1"/>
          </p:cNvSpPr>
          <p:nvPr/>
        </p:nvSpPr>
        <p:spPr bwMode="auto">
          <a:xfrm>
            <a:off x="3276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3" name="Oval 13"/>
          <p:cNvSpPr>
            <a:spLocks noChangeArrowheads="1"/>
          </p:cNvSpPr>
          <p:nvPr/>
        </p:nvSpPr>
        <p:spPr bwMode="auto">
          <a:xfrm>
            <a:off x="1371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4" name="Oval 14"/>
          <p:cNvSpPr>
            <a:spLocks noChangeArrowheads="1"/>
          </p:cNvSpPr>
          <p:nvPr/>
        </p:nvSpPr>
        <p:spPr bwMode="auto">
          <a:xfrm>
            <a:off x="1371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5" name="Oval 15"/>
          <p:cNvSpPr>
            <a:spLocks noChangeArrowheads="1"/>
          </p:cNvSpPr>
          <p:nvPr/>
        </p:nvSpPr>
        <p:spPr bwMode="auto">
          <a:xfrm>
            <a:off x="1371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6" name="Oval 16"/>
          <p:cNvSpPr>
            <a:spLocks noChangeArrowheads="1"/>
          </p:cNvSpPr>
          <p:nvPr/>
        </p:nvSpPr>
        <p:spPr bwMode="auto">
          <a:xfrm>
            <a:off x="1371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7" name="Oval 17"/>
          <p:cNvSpPr>
            <a:spLocks noChangeArrowheads="1"/>
          </p:cNvSpPr>
          <p:nvPr/>
        </p:nvSpPr>
        <p:spPr bwMode="auto">
          <a:xfrm>
            <a:off x="1371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8" name="Oval 18"/>
          <p:cNvSpPr>
            <a:spLocks noChangeArrowheads="1"/>
          </p:cNvSpPr>
          <p:nvPr/>
        </p:nvSpPr>
        <p:spPr bwMode="auto">
          <a:xfrm>
            <a:off x="2286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9" name="Oval 19"/>
          <p:cNvSpPr>
            <a:spLocks noChangeArrowheads="1"/>
          </p:cNvSpPr>
          <p:nvPr/>
        </p:nvSpPr>
        <p:spPr bwMode="auto">
          <a:xfrm>
            <a:off x="4191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0" name="Oval 20"/>
          <p:cNvSpPr>
            <a:spLocks noChangeArrowheads="1"/>
          </p:cNvSpPr>
          <p:nvPr/>
        </p:nvSpPr>
        <p:spPr bwMode="auto">
          <a:xfrm>
            <a:off x="419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1" name="Oval 28"/>
          <p:cNvSpPr>
            <a:spLocks noChangeArrowheads="1"/>
          </p:cNvSpPr>
          <p:nvPr/>
        </p:nvSpPr>
        <p:spPr bwMode="auto">
          <a:xfrm>
            <a:off x="2286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2" name="Oval 11"/>
          <p:cNvSpPr>
            <a:spLocks noChangeArrowheads="1"/>
          </p:cNvSpPr>
          <p:nvPr/>
        </p:nvSpPr>
        <p:spPr bwMode="auto">
          <a:xfrm>
            <a:off x="1847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cxnSp>
        <p:nvCxnSpPr>
          <p:cNvPr id="43" name="AutoShape 21"/>
          <p:cNvCxnSpPr>
            <a:cxnSpLocks noChangeShapeType="1"/>
          </p:cNvCxnSpPr>
          <p:nvPr/>
        </p:nvCxnSpPr>
        <p:spPr bwMode="auto">
          <a:xfrm>
            <a:off x="2584450" y="2632075"/>
            <a:ext cx="1282700" cy="82550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4" name="AutoShape 22"/>
          <p:cNvCxnSpPr>
            <a:cxnSpLocks noChangeShapeType="1"/>
          </p:cNvCxnSpPr>
          <p:nvPr/>
        </p:nvCxnSpPr>
        <p:spPr bwMode="auto">
          <a:xfrm flipH="1">
            <a:off x="914400" y="3175000"/>
            <a:ext cx="50165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5" name="AutoShape 23"/>
          <p:cNvCxnSpPr>
            <a:cxnSpLocks noChangeShapeType="1"/>
          </p:cNvCxnSpPr>
          <p:nvPr/>
        </p:nvCxnSpPr>
        <p:spPr bwMode="auto">
          <a:xfrm>
            <a:off x="914400" y="3762375"/>
            <a:ext cx="0" cy="7810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6" name="AutoShape 24"/>
          <p:cNvCxnSpPr>
            <a:cxnSpLocks noChangeShapeType="1"/>
          </p:cNvCxnSpPr>
          <p:nvPr/>
        </p:nvCxnSpPr>
        <p:spPr bwMode="auto">
          <a:xfrm>
            <a:off x="2108200" y="3717925"/>
            <a:ext cx="3302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7" name="AutoShape 25"/>
          <p:cNvCxnSpPr>
            <a:cxnSpLocks noChangeShapeType="1"/>
          </p:cNvCxnSpPr>
          <p:nvPr/>
        </p:nvCxnSpPr>
        <p:spPr bwMode="auto">
          <a:xfrm>
            <a:off x="1022350" y="4803775"/>
            <a:ext cx="393700" cy="3270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8" name="AutoShape 26"/>
          <p:cNvCxnSpPr>
            <a:cxnSpLocks noChangeShapeType="1"/>
          </p:cNvCxnSpPr>
          <p:nvPr/>
        </p:nvCxnSpPr>
        <p:spPr bwMode="auto">
          <a:xfrm>
            <a:off x="3975100" y="3717925"/>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9" name="AutoShape 27"/>
          <p:cNvCxnSpPr>
            <a:cxnSpLocks noChangeShapeType="1"/>
          </p:cNvCxnSpPr>
          <p:nvPr/>
        </p:nvCxnSpPr>
        <p:spPr bwMode="auto">
          <a:xfrm flipH="1">
            <a:off x="1631950" y="4803775"/>
            <a:ext cx="698500" cy="3270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0" name="AutoShape 29"/>
          <p:cNvCxnSpPr>
            <a:cxnSpLocks noChangeShapeType="1"/>
          </p:cNvCxnSpPr>
          <p:nvPr/>
        </p:nvCxnSpPr>
        <p:spPr bwMode="auto">
          <a:xfrm>
            <a:off x="2438400" y="43053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1" name="AutoShape 30"/>
          <p:cNvCxnSpPr>
            <a:cxnSpLocks noChangeShapeType="1"/>
          </p:cNvCxnSpPr>
          <p:nvPr/>
        </p:nvCxnSpPr>
        <p:spPr bwMode="auto">
          <a:xfrm flipH="1">
            <a:off x="3390900" y="3717925"/>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2" name="AutoShape 31"/>
          <p:cNvCxnSpPr>
            <a:cxnSpLocks noChangeShapeType="1"/>
          </p:cNvCxnSpPr>
          <p:nvPr/>
        </p:nvCxnSpPr>
        <p:spPr bwMode="auto">
          <a:xfrm>
            <a:off x="3390900" y="4305300"/>
            <a:ext cx="0" cy="7810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3" name="AutoShape 32"/>
          <p:cNvCxnSpPr>
            <a:cxnSpLocks noChangeShapeType="1"/>
          </p:cNvCxnSpPr>
          <p:nvPr/>
        </p:nvCxnSpPr>
        <p:spPr bwMode="auto">
          <a:xfrm>
            <a:off x="4343400" y="43053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4" name="AutoShape 33"/>
          <p:cNvCxnSpPr>
            <a:cxnSpLocks noChangeShapeType="1"/>
          </p:cNvCxnSpPr>
          <p:nvPr/>
        </p:nvCxnSpPr>
        <p:spPr bwMode="auto">
          <a:xfrm flipH="1">
            <a:off x="3536950" y="4848225"/>
            <a:ext cx="806450" cy="13684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5" name="AutoShape 34"/>
          <p:cNvCxnSpPr>
            <a:cxnSpLocks noChangeShapeType="1"/>
          </p:cNvCxnSpPr>
          <p:nvPr/>
        </p:nvCxnSpPr>
        <p:spPr bwMode="auto">
          <a:xfrm>
            <a:off x="3390900" y="5391150"/>
            <a:ext cx="38100" cy="7810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56" name="Oval 9"/>
          <p:cNvSpPr>
            <a:spLocks noChangeArrowheads="1"/>
          </p:cNvSpPr>
          <p:nvPr/>
        </p:nvSpPr>
        <p:spPr bwMode="auto">
          <a:xfrm>
            <a:off x="2324100" y="18288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7" name="Oval 10"/>
          <p:cNvSpPr>
            <a:spLocks noChangeArrowheads="1"/>
          </p:cNvSpPr>
          <p:nvPr/>
        </p:nvSpPr>
        <p:spPr bwMode="auto">
          <a:xfrm>
            <a:off x="2324100" y="23717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8" name="Oval 12"/>
          <p:cNvSpPr>
            <a:spLocks noChangeArrowheads="1"/>
          </p:cNvSpPr>
          <p:nvPr/>
        </p:nvSpPr>
        <p:spPr bwMode="auto">
          <a:xfrm>
            <a:off x="3276600" y="61722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9" name="Oval 13"/>
          <p:cNvSpPr>
            <a:spLocks noChangeArrowheads="1"/>
          </p:cNvSpPr>
          <p:nvPr/>
        </p:nvSpPr>
        <p:spPr bwMode="auto">
          <a:xfrm>
            <a:off x="1371600" y="29146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0" name="Oval 14"/>
          <p:cNvSpPr>
            <a:spLocks noChangeArrowheads="1"/>
          </p:cNvSpPr>
          <p:nvPr/>
        </p:nvSpPr>
        <p:spPr bwMode="auto">
          <a:xfrm>
            <a:off x="13716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1" name="Oval 15"/>
          <p:cNvSpPr>
            <a:spLocks noChangeArrowheads="1"/>
          </p:cNvSpPr>
          <p:nvPr/>
        </p:nvSpPr>
        <p:spPr bwMode="auto">
          <a:xfrm>
            <a:off x="13716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2" name="Oval 16"/>
          <p:cNvSpPr>
            <a:spLocks noChangeArrowheads="1"/>
          </p:cNvSpPr>
          <p:nvPr/>
        </p:nvSpPr>
        <p:spPr bwMode="auto">
          <a:xfrm>
            <a:off x="1371600" y="56292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3" name="Oval 17"/>
          <p:cNvSpPr>
            <a:spLocks noChangeArrowheads="1"/>
          </p:cNvSpPr>
          <p:nvPr/>
        </p:nvSpPr>
        <p:spPr bwMode="auto">
          <a:xfrm>
            <a:off x="13716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4" name="Oval 11"/>
          <p:cNvSpPr>
            <a:spLocks noChangeArrowheads="1"/>
          </p:cNvSpPr>
          <p:nvPr/>
        </p:nvSpPr>
        <p:spPr bwMode="auto">
          <a:xfrm>
            <a:off x="18478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5" name="TextBox 64"/>
          <p:cNvSpPr txBox="1"/>
          <p:nvPr/>
        </p:nvSpPr>
        <p:spPr>
          <a:xfrm>
            <a:off x="0" y="1295400"/>
            <a:ext cx="369332" cy="5181600"/>
          </a:xfrm>
          <a:prstGeom prst="rect">
            <a:avLst/>
          </a:prstGeom>
          <a:noFill/>
        </p:spPr>
        <p:txBody>
          <a:bodyPr vert="vert270" wrap="square" rtlCol="0">
            <a:spAutoFit/>
          </a:bodyPr>
          <a:lstStyle/>
          <a:p>
            <a:r>
              <a:rPr lang="en-US" sz="1200" dirty="0" smtClean="0">
                <a:solidFill>
                  <a:schemeClr val="bg1">
                    <a:lumMod val="50000"/>
                  </a:schemeClr>
                </a:solidFill>
              </a:rPr>
              <a:t>Portions of this section © 2010 Charles Leiserson, used by permission</a:t>
            </a:r>
            <a:endParaRPr lang="en-US" sz="1200" dirty="0">
              <a:solidFill>
                <a:schemeClr val="bg1">
                  <a:lumMod val="50000"/>
                </a:schemeClr>
              </a:solidFill>
            </a:endParaRPr>
          </a:p>
        </p:txBody>
      </p:sp>
    </p:spTree>
    <p:extLst>
      <p:ext uri="{BB962C8B-B14F-4D97-AF65-F5344CB8AC3E}">
        <p14:creationId xmlns:p14="http://schemas.microsoft.com/office/powerpoint/2010/main" val="89509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par>
                          <p:cTn id="40" fill="hold">
                            <p:stCondLst>
                              <p:cond delay="5000"/>
                            </p:stCondLst>
                            <p:childTnLst>
                              <p:par>
                                <p:cTn id="41" presetID="22" presetClass="entr" presetSubtype="1"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6500"/>
                            </p:stCondLst>
                            <p:childTnLst>
                              <p:par>
                                <p:cTn id="53" presetID="10" presetClass="entr" presetSubtype="0"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par>
                          <p:cTn id="56" fill="hold">
                            <p:stCondLst>
                              <p:cond delay="7000"/>
                            </p:stCondLst>
                            <p:childTnLst>
                              <p:par>
                                <p:cTn id="57" presetID="22" presetClass="entr" presetSubtype="1"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par>
                          <p:cTn id="60" fill="hold">
                            <p:stCondLst>
                              <p:cond delay="7500"/>
                            </p:stCondLst>
                            <p:childTnLst>
                              <p:par>
                                <p:cTn id="61" presetID="10" presetClass="entr" presetSubtype="0" fill="hold"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childTnLst>
                          </p:cTn>
                        </p:par>
                        <p:par>
                          <p:cTn id="64" fill="hold">
                            <p:stCondLst>
                              <p:cond delay="8000"/>
                            </p:stCondLst>
                            <p:childTnLst>
                              <p:par>
                                <p:cTn id="65" presetID="22" presetClass="entr" presetSubtype="1"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500"/>
                                        <p:tgtEl>
                                          <p:spTgt spid="16"/>
                                        </p:tgtEl>
                                      </p:cBhvr>
                                    </p:animEffect>
                                  </p:childTnLst>
                                </p:cTn>
                              </p:par>
                            </p:childTnLst>
                          </p:cTn>
                        </p:par>
                        <p:par>
                          <p:cTn id="68" fill="hold">
                            <p:stCondLst>
                              <p:cond delay="8500"/>
                            </p:stCondLst>
                            <p:childTnLst>
                              <p:par>
                                <p:cTn id="69" presetID="10" presetClass="entr" presetSubtype="0" fill="hold" nodeType="after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965700" y="5819501"/>
            <a:ext cx="4102100" cy="35269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Speedup and Parallelism</a:t>
            </a:r>
            <a:endParaRPr lang="en-US" dirty="0"/>
          </a:p>
        </p:txBody>
      </p:sp>
      <p:sp>
        <p:nvSpPr>
          <p:cNvPr id="4" name="Content Placeholder 3"/>
          <p:cNvSpPr>
            <a:spLocks noGrp="1"/>
          </p:cNvSpPr>
          <p:nvPr>
            <p:ph sz="half" idx="2"/>
          </p:nvPr>
        </p:nvSpPr>
        <p:spPr>
          <a:xfrm>
            <a:off x="4965700" y="1981200"/>
            <a:ext cx="6540500" cy="1913387"/>
          </a:xfrm>
        </p:spPr>
        <p:txBody>
          <a:bodyPr>
            <a:normAutofit lnSpcReduction="10000"/>
          </a:bodyPr>
          <a:lstStyle/>
          <a:p>
            <a:pPr marL="914400" indent="-914400">
              <a:buNone/>
            </a:pPr>
            <a:r>
              <a:rPr lang="en-US" altLang="en-US" sz="2400" b="1" dirty="0">
                <a:solidFill>
                  <a:srgbClr val="FF841C"/>
                </a:solidFill>
                <a:latin typeface="Lucida Sans Unicode" panose="020B0602030504020204" pitchFamily="34" charset="0"/>
              </a:rPr>
              <a:t>T</a:t>
            </a:r>
            <a:r>
              <a:rPr lang="en-US" altLang="en-US" sz="2400" b="1" baseline="-25000" dirty="0">
                <a:solidFill>
                  <a:srgbClr val="FF841C"/>
                </a:solidFill>
                <a:latin typeface="Lucida Sans Unicode" panose="020B0602030504020204" pitchFamily="34" charset="0"/>
              </a:rPr>
              <a:t>P</a:t>
            </a:r>
            <a:r>
              <a:rPr lang="en-US" altLang="en-US" sz="2400" dirty="0">
                <a:solidFill>
                  <a:srgbClr val="002060"/>
                </a:solidFill>
                <a:latin typeface="Lucida Sans Unicode" panose="020B0602030504020204" pitchFamily="34" charset="0"/>
              </a:rPr>
              <a:t> </a:t>
            </a:r>
            <a:r>
              <a:rPr lang="en-US" altLang="en-US" sz="2400" dirty="0">
                <a:solidFill>
                  <a:srgbClr val="002060"/>
                </a:solidFill>
              </a:rPr>
              <a:t>= </a:t>
            </a:r>
            <a:r>
              <a:rPr lang="en-US" altLang="en-US" sz="2400" dirty="0"/>
              <a:t>execution time on </a:t>
            </a:r>
            <a:r>
              <a:rPr lang="en-US" altLang="en-US" sz="2400" dirty="0">
                <a:solidFill>
                  <a:srgbClr val="002060"/>
                </a:solidFill>
              </a:rPr>
              <a:t>P</a:t>
            </a:r>
            <a:r>
              <a:rPr lang="en-US" altLang="en-US" sz="2400" dirty="0"/>
              <a:t> processors</a:t>
            </a:r>
          </a:p>
          <a:p>
            <a:pPr marL="914400" indent="-914400">
              <a:buNone/>
            </a:pPr>
            <a:r>
              <a:rPr lang="en-US" sz="2400" b="1" i="1" dirty="0" smtClean="0">
                <a:solidFill>
                  <a:srgbClr val="FF841C"/>
                </a:solidFill>
              </a:rPr>
              <a:t>Speedup </a:t>
            </a:r>
            <a:r>
              <a:rPr lang="en-US" sz="2400" b="1" i="1" dirty="0" smtClean="0"/>
              <a:t>on P processors</a:t>
            </a:r>
            <a:r>
              <a:rPr lang="en-US" sz="2400" dirty="0" smtClean="0"/>
              <a:t> = </a:t>
            </a:r>
            <a:r>
              <a:rPr lang="en-US" sz="2400" dirty="0" smtClean="0">
                <a:solidFill>
                  <a:srgbClr val="000000"/>
                </a:solidFill>
                <a:latin typeface="Lucida Sans Unicode" pitchFamily="34" charset="0"/>
                <a:sym typeface="Times New Roman" pitchFamily="18" charset="0"/>
              </a:rPr>
              <a:t>T</a:t>
            </a:r>
            <a:r>
              <a:rPr lang="en-US" sz="2400" baseline="-25000" dirty="0" smtClean="0">
                <a:solidFill>
                  <a:srgbClr val="000000"/>
                </a:solidFill>
                <a:latin typeface="Lucida Sans Unicode" pitchFamily="34" charset="0"/>
                <a:sym typeface="Times New Roman" pitchFamily="18" charset="0"/>
              </a:rPr>
              <a:t>1</a:t>
            </a:r>
            <a:r>
              <a:rPr lang="en-US" sz="2400" dirty="0" smtClean="0">
                <a:solidFill>
                  <a:srgbClr val="000000"/>
                </a:solidFill>
                <a:latin typeface="Lucida Sans Unicode" pitchFamily="34" charset="0"/>
              </a:rPr>
              <a:t>/T</a:t>
            </a:r>
            <a:r>
              <a:rPr lang="en-US" sz="2400" baseline="-25000" dirty="0" smtClean="0">
                <a:solidFill>
                  <a:srgbClr val="000000"/>
                </a:solidFill>
                <a:latin typeface="Lucida Sans Unicode" pitchFamily="34" charset="0"/>
              </a:rPr>
              <a:t>P</a:t>
            </a:r>
            <a:r>
              <a:rPr lang="en-US" sz="2400" dirty="0" smtClean="0"/>
              <a:t> </a:t>
            </a:r>
          </a:p>
          <a:p>
            <a:pPr marL="914400" indent="-914400">
              <a:buNone/>
            </a:pPr>
            <a:r>
              <a:rPr lang="en-US" sz="2400" b="1" i="1" dirty="0">
                <a:solidFill>
                  <a:srgbClr val="FF841C"/>
                </a:solidFill>
              </a:rPr>
              <a:t>Parallelism</a:t>
            </a:r>
            <a:r>
              <a:rPr lang="en-US" sz="2400" dirty="0" smtClean="0"/>
              <a:t> = </a:t>
            </a:r>
            <a:r>
              <a:rPr lang="en-US" altLang="en-US" sz="2400" dirty="0">
                <a:sym typeface="Times New Roman" panose="02020603050405020304" pitchFamily="18" charset="0"/>
              </a:rPr>
              <a:t>T</a:t>
            </a:r>
            <a:r>
              <a:rPr lang="en-US" altLang="en-US" sz="2400" baseline="-25000" dirty="0">
                <a:sym typeface="Times New Roman" panose="02020603050405020304" pitchFamily="18" charset="0"/>
              </a:rPr>
              <a:t>1</a:t>
            </a:r>
            <a:r>
              <a:rPr lang="en-US" altLang="en-US" sz="2400" dirty="0"/>
              <a:t>/T</a:t>
            </a:r>
            <a:r>
              <a:rPr lang="en-US" altLang="en-US" sz="2400" baseline="-25000" dirty="0" smtClean="0"/>
              <a:t>∞</a:t>
            </a:r>
            <a:r>
              <a:rPr lang="en-US" sz="2400" dirty="0"/>
              <a:t> </a:t>
            </a:r>
            <a:r>
              <a:rPr lang="en-US" sz="2400" dirty="0" smtClean="0"/>
              <a:t>= maximum theoretical speedup on an infinite number of processors.</a:t>
            </a:r>
            <a:endParaRPr lang="en-US" sz="2400" dirty="0"/>
          </a:p>
        </p:txBody>
      </p:sp>
      <p:sp>
        <p:nvSpPr>
          <p:cNvPr id="5" name="Date Placeholder 4"/>
          <p:cNvSpPr>
            <a:spLocks noGrp="1"/>
          </p:cNvSpPr>
          <p:nvPr>
            <p:ph type="dt" sz="half" idx="10"/>
          </p:nvPr>
        </p:nvSpPr>
        <p:spPr/>
        <p:txBody>
          <a:bodyPr/>
          <a:lstStyle/>
          <a:p>
            <a:fld id="{DBBA76E8-1BBB-48A5-BF8D-3E6EE826E966}"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19</a:t>
            </a:fld>
            <a:endParaRPr lang="en-US" dirty="0"/>
          </a:p>
        </p:txBody>
      </p:sp>
      <p:cxnSp>
        <p:nvCxnSpPr>
          <p:cNvPr id="9" name="AutoShape 35"/>
          <p:cNvCxnSpPr>
            <a:cxnSpLocks noChangeShapeType="1"/>
          </p:cNvCxnSpPr>
          <p:nvPr/>
        </p:nvCxnSpPr>
        <p:spPr bwMode="auto">
          <a:xfrm>
            <a:off x="2476500" y="2133600"/>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0" name="AutoShape 36"/>
          <p:cNvCxnSpPr>
            <a:cxnSpLocks noChangeShapeType="1"/>
          </p:cNvCxnSpPr>
          <p:nvPr/>
        </p:nvCxnSpPr>
        <p:spPr bwMode="auto">
          <a:xfrm flipH="1">
            <a:off x="1524000" y="2632075"/>
            <a:ext cx="844550" cy="28257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1" name="AutoShape 37"/>
          <p:cNvCxnSpPr>
            <a:cxnSpLocks noChangeShapeType="1"/>
          </p:cNvCxnSpPr>
          <p:nvPr/>
        </p:nvCxnSpPr>
        <p:spPr bwMode="auto">
          <a:xfrm>
            <a:off x="1631950" y="3175000"/>
            <a:ext cx="368300" cy="28257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2" name="AutoShape 38"/>
          <p:cNvCxnSpPr>
            <a:cxnSpLocks noChangeShapeType="1"/>
          </p:cNvCxnSpPr>
          <p:nvPr/>
        </p:nvCxnSpPr>
        <p:spPr bwMode="auto">
          <a:xfrm flipH="1">
            <a:off x="1524000" y="3717925"/>
            <a:ext cx="368300" cy="28257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3" name="AutoShape 39"/>
          <p:cNvCxnSpPr>
            <a:cxnSpLocks noChangeShapeType="1"/>
          </p:cNvCxnSpPr>
          <p:nvPr/>
        </p:nvCxnSpPr>
        <p:spPr bwMode="auto">
          <a:xfrm>
            <a:off x="1524000" y="4305300"/>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4" name="AutoShape 40"/>
          <p:cNvCxnSpPr>
            <a:cxnSpLocks noChangeShapeType="1"/>
          </p:cNvCxnSpPr>
          <p:nvPr/>
        </p:nvCxnSpPr>
        <p:spPr bwMode="auto">
          <a:xfrm>
            <a:off x="1524000" y="4848225"/>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5" name="AutoShape 41"/>
          <p:cNvCxnSpPr>
            <a:cxnSpLocks noChangeShapeType="1"/>
          </p:cNvCxnSpPr>
          <p:nvPr/>
        </p:nvCxnSpPr>
        <p:spPr bwMode="auto">
          <a:xfrm>
            <a:off x="1524000" y="5391150"/>
            <a:ext cx="0" cy="2381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cxnSp>
        <p:nvCxnSpPr>
          <p:cNvPr id="16" name="AutoShape 42"/>
          <p:cNvCxnSpPr>
            <a:cxnSpLocks noChangeShapeType="1"/>
          </p:cNvCxnSpPr>
          <p:nvPr/>
        </p:nvCxnSpPr>
        <p:spPr bwMode="auto">
          <a:xfrm>
            <a:off x="1631950" y="5889625"/>
            <a:ext cx="1689100" cy="327025"/>
          </a:xfrm>
          <a:prstGeom prst="straightConnector1">
            <a:avLst/>
          </a:prstGeom>
          <a:noFill/>
          <a:ln w="76200">
            <a:solidFill>
              <a:srgbClr val="FFC000"/>
            </a:solidFill>
            <a:round/>
            <a:headEnd/>
            <a:tailEnd/>
          </a:ln>
          <a:extLst>
            <a:ext uri="{909E8E84-426E-40DD-AFC4-6F175D3DCCD1}">
              <a14:hiddenFill xmlns:a14="http://schemas.microsoft.com/office/drawing/2010/main">
                <a:noFill/>
              </a14:hiddenFill>
            </a:ext>
          </a:extLst>
        </p:spPr>
      </p:cxnSp>
      <p:sp>
        <p:nvSpPr>
          <p:cNvPr id="17" name="Oval 9"/>
          <p:cNvSpPr>
            <a:spLocks noChangeArrowheads="1"/>
          </p:cNvSpPr>
          <p:nvPr/>
        </p:nvSpPr>
        <p:spPr bwMode="auto">
          <a:xfrm>
            <a:off x="2324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cxnSp>
        <p:nvCxnSpPr>
          <p:cNvPr id="18" name="AutoShape 35"/>
          <p:cNvCxnSpPr>
            <a:cxnSpLocks noChangeShapeType="1"/>
          </p:cNvCxnSpPr>
          <p:nvPr/>
        </p:nvCxnSpPr>
        <p:spPr bwMode="auto">
          <a:xfrm>
            <a:off x="2476500" y="21336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9" name="AutoShape 36"/>
          <p:cNvCxnSpPr>
            <a:cxnSpLocks noChangeShapeType="1"/>
          </p:cNvCxnSpPr>
          <p:nvPr/>
        </p:nvCxnSpPr>
        <p:spPr bwMode="auto">
          <a:xfrm flipH="1">
            <a:off x="1524000" y="2632075"/>
            <a:ext cx="84455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0" name="AutoShape 37"/>
          <p:cNvCxnSpPr>
            <a:cxnSpLocks noChangeShapeType="1"/>
          </p:cNvCxnSpPr>
          <p:nvPr/>
        </p:nvCxnSpPr>
        <p:spPr bwMode="auto">
          <a:xfrm>
            <a:off x="1631950" y="3175000"/>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1" name="AutoShape 38"/>
          <p:cNvCxnSpPr>
            <a:cxnSpLocks noChangeShapeType="1"/>
          </p:cNvCxnSpPr>
          <p:nvPr/>
        </p:nvCxnSpPr>
        <p:spPr bwMode="auto">
          <a:xfrm flipH="1">
            <a:off x="1524000" y="3717925"/>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2" name="AutoShape 39"/>
          <p:cNvCxnSpPr>
            <a:cxnSpLocks noChangeShapeType="1"/>
          </p:cNvCxnSpPr>
          <p:nvPr/>
        </p:nvCxnSpPr>
        <p:spPr bwMode="auto">
          <a:xfrm>
            <a:off x="1524000" y="43053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3" name="AutoShape 40"/>
          <p:cNvCxnSpPr>
            <a:cxnSpLocks noChangeShapeType="1"/>
          </p:cNvCxnSpPr>
          <p:nvPr/>
        </p:nvCxnSpPr>
        <p:spPr bwMode="auto">
          <a:xfrm>
            <a:off x="1524000" y="4848225"/>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4" name="AutoShape 41"/>
          <p:cNvCxnSpPr>
            <a:cxnSpLocks noChangeShapeType="1"/>
          </p:cNvCxnSpPr>
          <p:nvPr/>
        </p:nvCxnSpPr>
        <p:spPr bwMode="auto">
          <a:xfrm>
            <a:off x="1524000" y="539115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25" name="AutoShape 42"/>
          <p:cNvCxnSpPr>
            <a:cxnSpLocks noChangeShapeType="1"/>
          </p:cNvCxnSpPr>
          <p:nvPr/>
        </p:nvCxnSpPr>
        <p:spPr bwMode="auto">
          <a:xfrm>
            <a:off x="1631950" y="5889625"/>
            <a:ext cx="1689100" cy="3270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26" name="Oval 4"/>
          <p:cNvSpPr>
            <a:spLocks noChangeArrowheads="1"/>
          </p:cNvSpPr>
          <p:nvPr/>
        </p:nvSpPr>
        <p:spPr bwMode="auto">
          <a:xfrm>
            <a:off x="3714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7" name="Oval 5"/>
          <p:cNvSpPr>
            <a:spLocks noChangeArrowheads="1"/>
          </p:cNvSpPr>
          <p:nvPr/>
        </p:nvSpPr>
        <p:spPr bwMode="auto">
          <a:xfrm>
            <a:off x="3238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8" name="Oval 6"/>
          <p:cNvSpPr>
            <a:spLocks noChangeArrowheads="1"/>
          </p:cNvSpPr>
          <p:nvPr/>
        </p:nvSpPr>
        <p:spPr bwMode="auto">
          <a:xfrm>
            <a:off x="3238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29" name="Oval 7"/>
          <p:cNvSpPr>
            <a:spLocks noChangeArrowheads="1"/>
          </p:cNvSpPr>
          <p:nvPr/>
        </p:nvSpPr>
        <p:spPr bwMode="auto">
          <a:xfrm>
            <a:off x="762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0" name="Oval 8"/>
          <p:cNvSpPr>
            <a:spLocks noChangeArrowheads="1"/>
          </p:cNvSpPr>
          <p:nvPr/>
        </p:nvSpPr>
        <p:spPr bwMode="auto">
          <a:xfrm>
            <a:off x="762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1" name="Oval 10"/>
          <p:cNvSpPr>
            <a:spLocks noChangeArrowheads="1"/>
          </p:cNvSpPr>
          <p:nvPr/>
        </p:nvSpPr>
        <p:spPr bwMode="auto">
          <a:xfrm>
            <a:off x="2324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2" name="Oval 12"/>
          <p:cNvSpPr>
            <a:spLocks noChangeArrowheads="1"/>
          </p:cNvSpPr>
          <p:nvPr/>
        </p:nvSpPr>
        <p:spPr bwMode="auto">
          <a:xfrm>
            <a:off x="3276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3" name="Oval 13"/>
          <p:cNvSpPr>
            <a:spLocks noChangeArrowheads="1"/>
          </p:cNvSpPr>
          <p:nvPr/>
        </p:nvSpPr>
        <p:spPr bwMode="auto">
          <a:xfrm>
            <a:off x="1371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4" name="Oval 14"/>
          <p:cNvSpPr>
            <a:spLocks noChangeArrowheads="1"/>
          </p:cNvSpPr>
          <p:nvPr/>
        </p:nvSpPr>
        <p:spPr bwMode="auto">
          <a:xfrm>
            <a:off x="1371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5" name="Oval 15"/>
          <p:cNvSpPr>
            <a:spLocks noChangeArrowheads="1"/>
          </p:cNvSpPr>
          <p:nvPr/>
        </p:nvSpPr>
        <p:spPr bwMode="auto">
          <a:xfrm>
            <a:off x="1371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6" name="Oval 16"/>
          <p:cNvSpPr>
            <a:spLocks noChangeArrowheads="1"/>
          </p:cNvSpPr>
          <p:nvPr/>
        </p:nvSpPr>
        <p:spPr bwMode="auto">
          <a:xfrm>
            <a:off x="1371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7" name="Oval 17"/>
          <p:cNvSpPr>
            <a:spLocks noChangeArrowheads="1"/>
          </p:cNvSpPr>
          <p:nvPr/>
        </p:nvSpPr>
        <p:spPr bwMode="auto">
          <a:xfrm>
            <a:off x="1371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8" name="Oval 18"/>
          <p:cNvSpPr>
            <a:spLocks noChangeArrowheads="1"/>
          </p:cNvSpPr>
          <p:nvPr/>
        </p:nvSpPr>
        <p:spPr bwMode="auto">
          <a:xfrm>
            <a:off x="2286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39" name="Oval 19"/>
          <p:cNvSpPr>
            <a:spLocks noChangeArrowheads="1"/>
          </p:cNvSpPr>
          <p:nvPr/>
        </p:nvSpPr>
        <p:spPr bwMode="auto">
          <a:xfrm>
            <a:off x="4191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0" name="Oval 20"/>
          <p:cNvSpPr>
            <a:spLocks noChangeArrowheads="1"/>
          </p:cNvSpPr>
          <p:nvPr/>
        </p:nvSpPr>
        <p:spPr bwMode="auto">
          <a:xfrm>
            <a:off x="419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1" name="Oval 28"/>
          <p:cNvSpPr>
            <a:spLocks noChangeArrowheads="1"/>
          </p:cNvSpPr>
          <p:nvPr/>
        </p:nvSpPr>
        <p:spPr bwMode="auto">
          <a:xfrm>
            <a:off x="2286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42" name="Oval 11"/>
          <p:cNvSpPr>
            <a:spLocks noChangeArrowheads="1"/>
          </p:cNvSpPr>
          <p:nvPr/>
        </p:nvSpPr>
        <p:spPr bwMode="auto">
          <a:xfrm>
            <a:off x="1847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cxnSp>
        <p:nvCxnSpPr>
          <p:cNvPr id="43" name="AutoShape 21"/>
          <p:cNvCxnSpPr>
            <a:cxnSpLocks noChangeShapeType="1"/>
          </p:cNvCxnSpPr>
          <p:nvPr/>
        </p:nvCxnSpPr>
        <p:spPr bwMode="auto">
          <a:xfrm>
            <a:off x="2584450" y="2632075"/>
            <a:ext cx="1282700" cy="82550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4" name="AutoShape 22"/>
          <p:cNvCxnSpPr>
            <a:cxnSpLocks noChangeShapeType="1"/>
          </p:cNvCxnSpPr>
          <p:nvPr/>
        </p:nvCxnSpPr>
        <p:spPr bwMode="auto">
          <a:xfrm flipH="1">
            <a:off x="914400" y="3175000"/>
            <a:ext cx="50165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5" name="AutoShape 23"/>
          <p:cNvCxnSpPr>
            <a:cxnSpLocks noChangeShapeType="1"/>
          </p:cNvCxnSpPr>
          <p:nvPr/>
        </p:nvCxnSpPr>
        <p:spPr bwMode="auto">
          <a:xfrm>
            <a:off x="914400" y="3762375"/>
            <a:ext cx="0" cy="7810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6" name="AutoShape 24"/>
          <p:cNvCxnSpPr>
            <a:cxnSpLocks noChangeShapeType="1"/>
          </p:cNvCxnSpPr>
          <p:nvPr/>
        </p:nvCxnSpPr>
        <p:spPr bwMode="auto">
          <a:xfrm>
            <a:off x="2108200" y="3717925"/>
            <a:ext cx="3302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7" name="AutoShape 25"/>
          <p:cNvCxnSpPr>
            <a:cxnSpLocks noChangeShapeType="1"/>
          </p:cNvCxnSpPr>
          <p:nvPr/>
        </p:nvCxnSpPr>
        <p:spPr bwMode="auto">
          <a:xfrm>
            <a:off x="1022350" y="4803775"/>
            <a:ext cx="393700" cy="3270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8" name="AutoShape 26"/>
          <p:cNvCxnSpPr>
            <a:cxnSpLocks noChangeShapeType="1"/>
          </p:cNvCxnSpPr>
          <p:nvPr/>
        </p:nvCxnSpPr>
        <p:spPr bwMode="auto">
          <a:xfrm>
            <a:off x="3975100" y="3717925"/>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9" name="AutoShape 27"/>
          <p:cNvCxnSpPr>
            <a:cxnSpLocks noChangeShapeType="1"/>
          </p:cNvCxnSpPr>
          <p:nvPr/>
        </p:nvCxnSpPr>
        <p:spPr bwMode="auto">
          <a:xfrm flipH="1">
            <a:off x="1631950" y="4803775"/>
            <a:ext cx="698500" cy="3270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0" name="AutoShape 29"/>
          <p:cNvCxnSpPr>
            <a:cxnSpLocks noChangeShapeType="1"/>
          </p:cNvCxnSpPr>
          <p:nvPr/>
        </p:nvCxnSpPr>
        <p:spPr bwMode="auto">
          <a:xfrm>
            <a:off x="2438400" y="43053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1" name="AutoShape 30"/>
          <p:cNvCxnSpPr>
            <a:cxnSpLocks noChangeShapeType="1"/>
          </p:cNvCxnSpPr>
          <p:nvPr/>
        </p:nvCxnSpPr>
        <p:spPr bwMode="auto">
          <a:xfrm flipH="1">
            <a:off x="3390900" y="3717925"/>
            <a:ext cx="368300" cy="28257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2" name="AutoShape 31"/>
          <p:cNvCxnSpPr>
            <a:cxnSpLocks noChangeShapeType="1"/>
          </p:cNvCxnSpPr>
          <p:nvPr/>
        </p:nvCxnSpPr>
        <p:spPr bwMode="auto">
          <a:xfrm>
            <a:off x="3390900" y="4305300"/>
            <a:ext cx="0" cy="7810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3" name="AutoShape 32"/>
          <p:cNvCxnSpPr>
            <a:cxnSpLocks noChangeShapeType="1"/>
          </p:cNvCxnSpPr>
          <p:nvPr/>
        </p:nvCxnSpPr>
        <p:spPr bwMode="auto">
          <a:xfrm>
            <a:off x="4343400" y="4305300"/>
            <a:ext cx="0" cy="2381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4" name="AutoShape 33"/>
          <p:cNvCxnSpPr>
            <a:cxnSpLocks noChangeShapeType="1"/>
          </p:cNvCxnSpPr>
          <p:nvPr/>
        </p:nvCxnSpPr>
        <p:spPr bwMode="auto">
          <a:xfrm flipH="1">
            <a:off x="3536950" y="4848225"/>
            <a:ext cx="806450" cy="13684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55" name="AutoShape 34"/>
          <p:cNvCxnSpPr>
            <a:cxnSpLocks noChangeShapeType="1"/>
          </p:cNvCxnSpPr>
          <p:nvPr/>
        </p:nvCxnSpPr>
        <p:spPr bwMode="auto">
          <a:xfrm>
            <a:off x="3390900" y="5391150"/>
            <a:ext cx="38100" cy="781050"/>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56" name="Oval 9"/>
          <p:cNvSpPr>
            <a:spLocks noChangeArrowheads="1"/>
          </p:cNvSpPr>
          <p:nvPr/>
        </p:nvSpPr>
        <p:spPr bwMode="auto">
          <a:xfrm>
            <a:off x="2324100" y="18288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7" name="Oval 10"/>
          <p:cNvSpPr>
            <a:spLocks noChangeArrowheads="1"/>
          </p:cNvSpPr>
          <p:nvPr/>
        </p:nvSpPr>
        <p:spPr bwMode="auto">
          <a:xfrm>
            <a:off x="2324100" y="23717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8" name="Oval 12"/>
          <p:cNvSpPr>
            <a:spLocks noChangeArrowheads="1"/>
          </p:cNvSpPr>
          <p:nvPr/>
        </p:nvSpPr>
        <p:spPr bwMode="auto">
          <a:xfrm>
            <a:off x="3276600" y="61722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59" name="Oval 13"/>
          <p:cNvSpPr>
            <a:spLocks noChangeArrowheads="1"/>
          </p:cNvSpPr>
          <p:nvPr/>
        </p:nvSpPr>
        <p:spPr bwMode="auto">
          <a:xfrm>
            <a:off x="1371600" y="29146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0" name="Oval 14"/>
          <p:cNvSpPr>
            <a:spLocks noChangeArrowheads="1"/>
          </p:cNvSpPr>
          <p:nvPr/>
        </p:nvSpPr>
        <p:spPr bwMode="auto">
          <a:xfrm>
            <a:off x="13716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1" name="Oval 15"/>
          <p:cNvSpPr>
            <a:spLocks noChangeArrowheads="1"/>
          </p:cNvSpPr>
          <p:nvPr/>
        </p:nvSpPr>
        <p:spPr bwMode="auto">
          <a:xfrm>
            <a:off x="13716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2" name="Oval 16"/>
          <p:cNvSpPr>
            <a:spLocks noChangeArrowheads="1"/>
          </p:cNvSpPr>
          <p:nvPr/>
        </p:nvSpPr>
        <p:spPr bwMode="auto">
          <a:xfrm>
            <a:off x="1371600" y="56292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3" name="Oval 17"/>
          <p:cNvSpPr>
            <a:spLocks noChangeArrowheads="1"/>
          </p:cNvSpPr>
          <p:nvPr/>
        </p:nvSpPr>
        <p:spPr bwMode="auto">
          <a:xfrm>
            <a:off x="13716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4" name="Oval 11"/>
          <p:cNvSpPr>
            <a:spLocks noChangeArrowheads="1"/>
          </p:cNvSpPr>
          <p:nvPr/>
        </p:nvSpPr>
        <p:spPr bwMode="auto">
          <a:xfrm>
            <a:off x="18478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5" name="Oval 9"/>
          <p:cNvSpPr>
            <a:spLocks noChangeArrowheads="1"/>
          </p:cNvSpPr>
          <p:nvPr/>
        </p:nvSpPr>
        <p:spPr bwMode="auto">
          <a:xfrm>
            <a:off x="9052560" y="4601376"/>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pPr>
              <a:defRPr/>
            </a:pPr>
            <a:endParaRPr lang="en-US" dirty="0">
              <a:latin typeface="Lucida Sans Unicode" pitchFamily="34" charset="0"/>
            </a:endParaRPr>
          </a:p>
        </p:txBody>
      </p:sp>
      <p:sp>
        <p:nvSpPr>
          <p:cNvPr id="66" name="TextBox 65"/>
          <p:cNvSpPr txBox="1"/>
          <p:nvPr/>
        </p:nvSpPr>
        <p:spPr>
          <a:xfrm>
            <a:off x="9547860" y="4543425"/>
            <a:ext cx="1927860" cy="369332"/>
          </a:xfrm>
          <a:prstGeom prst="rect">
            <a:avLst/>
          </a:prstGeom>
          <a:noFill/>
        </p:spPr>
        <p:txBody>
          <a:bodyPr wrap="square" rtlCol="0">
            <a:spAutoFit/>
          </a:bodyPr>
          <a:lstStyle/>
          <a:p>
            <a:r>
              <a:rPr lang="en-US" dirty="0" smtClean="0"/>
              <a:t>= 1 unit of work</a:t>
            </a:r>
            <a:endParaRPr lang="en-US" dirty="0"/>
          </a:p>
        </p:txBody>
      </p:sp>
      <p:sp>
        <p:nvSpPr>
          <p:cNvPr id="3" name="TextBox 2"/>
          <p:cNvSpPr txBox="1"/>
          <p:nvPr/>
        </p:nvSpPr>
        <p:spPr>
          <a:xfrm>
            <a:off x="4965700" y="4419600"/>
            <a:ext cx="6692900" cy="1754326"/>
          </a:xfrm>
          <a:prstGeom prst="rect">
            <a:avLst/>
          </a:prstGeom>
          <a:noFill/>
          <a:ln w="28575">
            <a:noFill/>
          </a:ln>
          <a:effectLst/>
        </p:spPr>
        <p:txBody>
          <a:bodyPr wrap="square" rtlCol="0">
            <a:spAutoFit/>
          </a:bodyPr>
          <a:lstStyle/>
          <a:p>
            <a:pPr marL="285750" indent="-285750">
              <a:buFont typeface="Arial" panose="020B0604020202020204" pitchFamily="34" charset="0"/>
              <a:buChar char="•"/>
            </a:pPr>
            <a:r>
              <a:rPr lang="en-US" b="1" dirty="0" smtClean="0">
                <a:solidFill>
                  <a:srgbClr val="0070C0"/>
                </a:solidFill>
              </a:rPr>
              <a:t>Work</a:t>
            </a:r>
            <a:r>
              <a:rPr lang="en-US" dirty="0" smtClean="0">
                <a:solidFill>
                  <a:srgbClr val="0070C0"/>
                </a:solidFill>
              </a:rPr>
              <a:t> </a:t>
            </a:r>
            <a:r>
              <a:rPr lang="en-US" dirty="0" smtClean="0"/>
              <a:t>= 18 units</a:t>
            </a:r>
          </a:p>
          <a:p>
            <a:pPr marL="285750" indent="-285750">
              <a:buFont typeface="Arial" panose="020B0604020202020204" pitchFamily="34" charset="0"/>
              <a:buChar char="•"/>
            </a:pPr>
            <a:r>
              <a:rPr lang="en-US" b="1" dirty="0" smtClean="0">
                <a:solidFill>
                  <a:srgbClr val="0070C0"/>
                </a:solidFill>
              </a:rPr>
              <a:t>Span</a:t>
            </a:r>
            <a:r>
              <a:rPr lang="en-US" dirty="0" smtClean="0">
                <a:solidFill>
                  <a:srgbClr val="0070C0"/>
                </a:solidFill>
              </a:rPr>
              <a:t> </a:t>
            </a:r>
            <a:r>
              <a:rPr lang="en-US" dirty="0" smtClean="0"/>
              <a:t>= 9 units</a:t>
            </a:r>
          </a:p>
          <a:p>
            <a:pPr marL="285750" indent="-285750">
              <a:buFont typeface="Arial" panose="020B0604020202020204" pitchFamily="34" charset="0"/>
              <a:buChar char="•"/>
            </a:pPr>
            <a:r>
              <a:rPr lang="en-US" b="1" dirty="0" smtClean="0">
                <a:solidFill>
                  <a:srgbClr val="0070C0"/>
                </a:solidFill>
              </a:rPr>
              <a:t>Parallelism</a:t>
            </a:r>
            <a:r>
              <a:rPr lang="en-US" dirty="0" smtClean="0">
                <a:solidFill>
                  <a:srgbClr val="0070C0"/>
                </a:solidFill>
              </a:rPr>
              <a:t> </a:t>
            </a:r>
            <a:r>
              <a:rPr lang="en-US" dirty="0" smtClean="0"/>
              <a:t>= 18/9 = </a:t>
            </a:r>
            <a:r>
              <a:rPr lang="en-US" b="1" dirty="0" smtClean="0">
                <a:solidFill>
                  <a:srgbClr val="FF0000"/>
                </a:solidFill>
              </a:rPr>
              <a:t>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solidFill>
                  <a:srgbClr val="0070C0"/>
                </a:solidFill>
              </a:rPr>
              <a:t>Speedup</a:t>
            </a:r>
            <a:r>
              <a:rPr lang="en-US" dirty="0" smtClean="0"/>
              <a:t> on </a:t>
            </a:r>
            <a:r>
              <a:rPr lang="en-US" b="1" dirty="0" smtClean="0">
                <a:solidFill>
                  <a:srgbClr val="7030A0"/>
                </a:solidFill>
              </a:rPr>
              <a:t>2</a:t>
            </a:r>
            <a:r>
              <a:rPr lang="en-US" dirty="0" smtClean="0"/>
              <a:t> processors </a:t>
            </a:r>
            <a:r>
              <a:rPr lang="en-US" b="1" dirty="0" smtClean="0">
                <a:solidFill>
                  <a:srgbClr val="FF0000"/>
                </a:solidFill>
              </a:rPr>
              <a:t>≤ 2</a:t>
            </a:r>
          </a:p>
          <a:p>
            <a:pPr marL="285750" indent="-285750">
              <a:buFont typeface="Arial" panose="020B0604020202020204" pitchFamily="34" charset="0"/>
              <a:buChar char="•"/>
            </a:pPr>
            <a:r>
              <a:rPr lang="en-US" b="1" dirty="0">
                <a:solidFill>
                  <a:srgbClr val="0070C0"/>
                </a:solidFill>
              </a:rPr>
              <a:t>Speedup</a:t>
            </a:r>
            <a:r>
              <a:rPr lang="en-US" dirty="0">
                <a:solidFill>
                  <a:srgbClr val="0070C0"/>
                </a:solidFill>
              </a:rPr>
              <a:t> </a:t>
            </a:r>
            <a:r>
              <a:rPr lang="en-US" dirty="0"/>
              <a:t>on </a:t>
            </a:r>
            <a:r>
              <a:rPr lang="en-US" b="1" dirty="0" smtClean="0">
                <a:solidFill>
                  <a:srgbClr val="7030A0"/>
                </a:solidFill>
              </a:rPr>
              <a:t>1000</a:t>
            </a:r>
            <a:r>
              <a:rPr lang="en-US" dirty="0" smtClean="0">
                <a:solidFill>
                  <a:srgbClr val="7030A0"/>
                </a:solidFill>
              </a:rPr>
              <a:t> </a:t>
            </a:r>
            <a:r>
              <a:rPr lang="en-US" dirty="0"/>
              <a:t>processors </a:t>
            </a:r>
            <a:r>
              <a:rPr lang="en-US" b="1" dirty="0">
                <a:solidFill>
                  <a:srgbClr val="FF0000"/>
                </a:solidFill>
              </a:rPr>
              <a:t>≤ 2</a:t>
            </a:r>
          </a:p>
        </p:txBody>
      </p:sp>
      <p:sp>
        <p:nvSpPr>
          <p:cNvPr id="67" name="Rectangle 66"/>
          <p:cNvSpPr/>
          <p:nvPr/>
        </p:nvSpPr>
        <p:spPr>
          <a:xfrm>
            <a:off x="4883150" y="4305300"/>
            <a:ext cx="6927850" cy="1911350"/>
          </a:xfrm>
          <a:prstGeom prst="rect">
            <a:avLst/>
          </a:prstGeom>
          <a:no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0" y="1295400"/>
            <a:ext cx="369332" cy="5181600"/>
          </a:xfrm>
          <a:prstGeom prst="rect">
            <a:avLst/>
          </a:prstGeom>
          <a:noFill/>
        </p:spPr>
        <p:txBody>
          <a:bodyPr vert="vert270" wrap="square" rtlCol="0">
            <a:spAutoFit/>
          </a:bodyPr>
          <a:lstStyle/>
          <a:p>
            <a:r>
              <a:rPr lang="en-US" sz="1200" dirty="0" smtClean="0">
                <a:solidFill>
                  <a:schemeClr val="bg1">
                    <a:lumMod val="50000"/>
                  </a:schemeClr>
                </a:solidFill>
              </a:rPr>
              <a:t>Portions of this section © 2010 Charles Leiserson, used by permission</a:t>
            </a:r>
            <a:endParaRPr lang="en-US" sz="1200" dirty="0">
              <a:solidFill>
                <a:schemeClr val="bg1">
                  <a:lumMod val="50000"/>
                </a:schemeClr>
              </a:solidFill>
            </a:endParaRPr>
          </a:p>
        </p:txBody>
      </p:sp>
    </p:spTree>
    <p:extLst>
      <p:ext uri="{BB962C8B-B14F-4D97-AF65-F5344CB8AC3E}">
        <p14:creationId xmlns:p14="http://schemas.microsoft.com/office/powerpoint/2010/main" val="262572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iterate type="lt">
                                    <p:tmAbs val="100"/>
                                  </p:iterate>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iterate type="lt">
                                    <p:tmAbs val="100"/>
                                  </p:iterate>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2401"/>
                            </p:stCondLst>
                            <p:childTnLst>
                              <p:par>
                                <p:cTn id="30" presetID="1"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5" grpId="0" animBg="1"/>
      <p:bldP spid="66" grpId="0"/>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Get an understanding of</a:t>
            </a:r>
          </a:p>
          <a:p>
            <a:r>
              <a:rPr lang="en-US" sz="2800" dirty="0" smtClean="0"/>
              <a:t>The real </a:t>
            </a:r>
            <a:r>
              <a:rPr lang="en-US" sz="2800" i="1" dirty="0" smtClean="0"/>
              <a:t>why</a:t>
            </a:r>
            <a:r>
              <a:rPr lang="en-US" sz="2800" dirty="0" smtClean="0"/>
              <a:t> of parallel programming</a:t>
            </a:r>
          </a:p>
          <a:p>
            <a:r>
              <a:rPr lang="en-US" sz="2800" dirty="0"/>
              <a:t>Quantifying parallelism</a:t>
            </a:r>
          </a:p>
          <a:p>
            <a:r>
              <a:rPr lang="en-US" sz="2800" dirty="0" smtClean="0"/>
              <a:t>How different scheduling strategies compare</a:t>
            </a:r>
          </a:p>
          <a:p>
            <a:r>
              <a:rPr lang="en-US" sz="2800" dirty="0" smtClean="0"/>
              <a:t>The theoretical ideal greedy scheduler</a:t>
            </a:r>
          </a:p>
          <a:p>
            <a:r>
              <a:rPr lang="en-US" sz="2800" dirty="0" smtClean="0"/>
              <a:t>Work-stealing as an approximation of greedy scheduling</a:t>
            </a:r>
          </a:p>
          <a:p>
            <a:r>
              <a:rPr lang="en-US" sz="2800" dirty="0" smtClean="0"/>
              <a:t>The difference between child stealing and continuation stealing</a:t>
            </a:r>
          </a:p>
          <a:p>
            <a:endParaRPr lang="en-US" sz="2800" dirty="0" smtClean="0"/>
          </a:p>
        </p:txBody>
      </p:sp>
      <p:sp>
        <p:nvSpPr>
          <p:cNvPr id="4" name="Date Placeholder 3"/>
          <p:cNvSpPr>
            <a:spLocks noGrp="1"/>
          </p:cNvSpPr>
          <p:nvPr>
            <p:ph type="dt" sz="half" idx="10"/>
          </p:nvPr>
        </p:nvSpPr>
        <p:spPr/>
        <p:txBody>
          <a:bodyPr/>
          <a:lstStyle/>
          <a:p>
            <a:fld id="{72B0E47D-5335-4F5C-98B7-A12D40D2D577}"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5624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and Non-Greedy Scheduling</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541C7606-C4B9-4D56-AC48-5836422E417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317754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Scheduler</a:t>
            </a:r>
            <a:endParaRPr lang="en-US" dirty="0"/>
          </a:p>
        </p:txBody>
      </p:sp>
      <p:sp>
        <p:nvSpPr>
          <p:cNvPr id="3" name="Content Placeholder 2"/>
          <p:cNvSpPr>
            <a:spLocks noGrp="1"/>
          </p:cNvSpPr>
          <p:nvPr>
            <p:ph idx="1"/>
          </p:nvPr>
        </p:nvSpPr>
        <p:spPr/>
        <p:txBody>
          <a:bodyPr>
            <a:noAutofit/>
          </a:bodyPr>
          <a:lstStyle/>
          <a:p>
            <a:r>
              <a:rPr lang="en-US" sz="2400" dirty="0">
                <a:solidFill>
                  <a:srgbClr val="0070C0"/>
                </a:solidFill>
                <a:latin typeface="Bookman Old Style" panose="02050604050505020204" pitchFamily="18" charset="0"/>
              </a:rPr>
              <a:t>“In a nutshell, a greedy scheduler is a scheduler in which no processor is idle if there is </a:t>
            </a:r>
            <a:r>
              <a:rPr lang="en-US" sz="2400" dirty="0" smtClean="0">
                <a:solidFill>
                  <a:srgbClr val="0070C0"/>
                </a:solidFill>
                <a:latin typeface="Bookman Old Style" panose="02050604050505020204" pitchFamily="18" charset="0"/>
              </a:rPr>
              <a:t>more work </a:t>
            </a:r>
            <a:r>
              <a:rPr lang="en-US" sz="2400" dirty="0">
                <a:solidFill>
                  <a:srgbClr val="0070C0"/>
                </a:solidFill>
                <a:latin typeface="Bookman Old Style" panose="02050604050505020204" pitchFamily="18" charset="0"/>
              </a:rPr>
              <a:t>it can </a:t>
            </a:r>
            <a:r>
              <a:rPr lang="en-US" sz="2400" dirty="0" smtClean="0">
                <a:solidFill>
                  <a:srgbClr val="0070C0"/>
                </a:solidFill>
                <a:latin typeface="Bookman Old Style" panose="02050604050505020204" pitchFamily="18" charset="0"/>
              </a:rPr>
              <a:t>do” </a:t>
            </a:r>
            <a:r>
              <a:rPr lang="en-US" sz="2400" dirty="0" smtClean="0"/>
              <a:t>– Guy Blelloch, Sept 6, 2007</a:t>
            </a:r>
          </a:p>
          <a:p>
            <a:r>
              <a:rPr lang="en-US" sz="2400" dirty="0" smtClean="0"/>
              <a:t>Any </a:t>
            </a:r>
            <a:r>
              <a:rPr lang="en-US" sz="2400" dirty="0" smtClean="0">
                <a:solidFill>
                  <a:srgbClr val="7030A0"/>
                </a:solidFill>
              </a:rPr>
              <a:t>greedy schedule </a:t>
            </a:r>
            <a:r>
              <a:rPr lang="en-US" sz="2400" dirty="0" smtClean="0"/>
              <a:t>is no more than </a:t>
            </a:r>
            <a:r>
              <a:rPr lang="en-US" sz="2400" dirty="0" smtClean="0">
                <a:solidFill>
                  <a:srgbClr val="0070C0"/>
                </a:solidFill>
              </a:rPr>
              <a:t>twice as slow </a:t>
            </a:r>
            <a:r>
              <a:rPr lang="en-US" sz="2400" dirty="0" smtClean="0"/>
              <a:t>as ideal speedup (</a:t>
            </a:r>
            <a:r>
              <a:rPr lang="en-US" sz="2400" i="1" dirty="0" err="1" smtClean="0">
                <a:solidFill>
                  <a:srgbClr val="0070C0"/>
                </a:solidFill>
              </a:rPr>
              <a:t>Px</a:t>
            </a:r>
            <a:r>
              <a:rPr lang="en-US" sz="2400" dirty="0" smtClean="0"/>
              <a:t> on </a:t>
            </a:r>
            <a:r>
              <a:rPr lang="en-US" sz="2400" i="1" dirty="0" smtClean="0"/>
              <a:t>P</a:t>
            </a:r>
            <a:r>
              <a:rPr lang="en-US" sz="2400" dirty="0" smtClean="0"/>
              <a:t> processors, provided the computation </a:t>
            </a:r>
            <a:r>
              <a:rPr lang="en-US" sz="2400" dirty="0" smtClean="0">
                <a:solidFill>
                  <a:srgbClr val="FF841C"/>
                </a:solidFill>
              </a:rPr>
              <a:t>has a parallelism of at least P</a:t>
            </a:r>
            <a:r>
              <a:rPr lang="en-US" sz="2400" dirty="0" smtClean="0"/>
              <a:t>).</a:t>
            </a:r>
          </a:p>
          <a:p>
            <a:r>
              <a:rPr lang="en-US" sz="2400" dirty="0" smtClean="0"/>
              <a:t>However, computing the optimum schedule is </a:t>
            </a:r>
            <a:r>
              <a:rPr lang="en-US" sz="2400" dirty="0" smtClean="0">
                <a:solidFill>
                  <a:srgbClr val="FF841C"/>
                </a:solidFill>
              </a:rPr>
              <a:t>NP-complete</a:t>
            </a:r>
            <a:r>
              <a:rPr lang="en-US" sz="2400" dirty="0" smtClean="0"/>
              <a:t>, even assuming the complexity of each task is known in advance.</a:t>
            </a:r>
          </a:p>
          <a:p>
            <a:r>
              <a:rPr lang="en-US" sz="2400" dirty="0" smtClean="0">
                <a:solidFill>
                  <a:srgbClr val="7030A0"/>
                </a:solidFill>
              </a:rPr>
              <a:t>Randomized work-stealing </a:t>
            </a:r>
            <a:r>
              <a:rPr lang="en-US" sz="2400" dirty="0" smtClean="0"/>
              <a:t>is an accessible technology for achieving </a:t>
            </a:r>
            <a:r>
              <a:rPr lang="en-US" sz="2400" dirty="0" smtClean="0">
                <a:solidFill>
                  <a:srgbClr val="0070C0"/>
                </a:solidFill>
              </a:rPr>
              <a:t>near-greedy</a:t>
            </a:r>
            <a:r>
              <a:rPr lang="en-US" sz="2400" dirty="0" smtClean="0"/>
              <a:t> scheduler results without computationally-expensive algorithms.</a:t>
            </a:r>
          </a:p>
        </p:txBody>
      </p:sp>
      <p:sp>
        <p:nvSpPr>
          <p:cNvPr id="4" name="Date Placeholder 3"/>
          <p:cNvSpPr>
            <a:spLocks noGrp="1"/>
          </p:cNvSpPr>
          <p:nvPr>
            <p:ph type="dt" sz="half" idx="10"/>
          </p:nvPr>
        </p:nvSpPr>
        <p:spPr/>
        <p:txBody>
          <a:bodyPr/>
          <a:lstStyle/>
          <a:p>
            <a:fld id="{A6C9674D-BDDF-4930-8362-7D17E3F20CFF}"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7838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a:xfrm>
            <a:off x="5943600" y="3878288"/>
            <a:ext cx="5500624" cy="173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Non-Greedy Scheduling:</a:t>
            </a:r>
            <a:br>
              <a:rPr lang="en-US" dirty="0" smtClean="0"/>
            </a:br>
            <a:r>
              <a:rPr lang="en-US" dirty="0" smtClean="0"/>
              <a:t>Static Scheduling</a:t>
            </a:r>
            <a:endParaRPr lang="en-US" dirty="0"/>
          </a:p>
        </p:txBody>
      </p:sp>
      <p:sp>
        <p:nvSpPr>
          <p:cNvPr id="8" name="Content Placeholder 7"/>
          <p:cNvSpPr>
            <a:spLocks noGrp="1"/>
          </p:cNvSpPr>
          <p:nvPr>
            <p:ph sz="half" idx="1"/>
          </p:nvPr>
        </p:nvSpPr>
        <p:spPr/>
        <p:txBody>
          <a:bodyPr/>
          <a:lstStyle/>
          <a:p>
            <a:r>
              <a:rPr lang="en-US" dirty="0" smtClean="0"/>
              <a:t>Distribute work to the cores at the start of a parallel loop.</a:t>
            </a:r>
          </a:p>
          <a:p>
            <a:r>
              <a:rPr lang="en-US" dirty="0" smtClean="0"/>
              <a:t>Works great if work is balanced!</a:t>
            </a:r>
          </a:p>
          <a:p>
            <a:r>
              <a:rPr lang="en-US" dirty="0" smtClean="0"/>
              <a:t>Cores become idle if work is unbalanced.</a:t>
            </a:r>
            <a:endParaRPr lang="en-US" dirty="0"/>
          </a:p>
        </p:txBody>
      </p:sp>
      <p:sp>
        <p:nvSpPr>
          <p:cNvPr id="4" name="Date Placeholder 3"/>
          <p:cNvSpPr>
            <a:spLocks noGrp="1"/>
          </p:cNvSpPr>
          <p:nvPr>
            <p:ph type="dt" sz="half" idx="10"/>
          </p:nvPr>
        </p:nvSpPr>
        <p:spPr/>
        <p:txBody>
          <a:bodyPr/>
          <a:lstStyle/>
          <a:p>
            <a:fld id="{943961FC-AC01-4CB8-9562-775CF7F6214A}"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Folded Corner 6"/>
          <p:cNvSpPr/>
          <p:nvPr/>
        </p:nvSpPr>
        <p:spPr>
          <a:xfrm>
            <a:off x="1150646" y="4227173"/>
            <a:ext cx="3276600" cy="914400"/>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rgbClr val="C00000"/>
                </a:solidFill>
                <a:latin typeface="Consolas" panose="020B0609020204030204" pitchFamily="49" charset="0"/>
                <a:cs typeface="Consolas" panose="020B0609020204030204" pitchFamily="49" charset="0"/>
              </a:rPr>
              <a:t>#pragma </a:t>
            </a:r>
            <a:r>
              <a:rPr lang="en-US" sz="1600" dirty="0" err="1" smtClean="0">
                <a:solidFill>
                  <a:srgbClr val="C00000"/>
                </a:solidFill>
                <a:latin typeface="Consolas" panose="020B0609020204030204" pitchFamily="49" charset="0"/>
                <a:cs typeface="Consolas" panose="020B0609020204030204" pitchFamily="49" charset="0"/>
              </a:rPr>
              <a:t>omp</a:t>
            </a:r>
            <a:r>
              <a:rPr lang="en-US" sz="1600" dirty="0" smtClean="0">
                <a:solidFill>
                  <a:srgbClr val="C00000"/>
                </a:solidFill>
                <a:latin typeface="Consolas" panose="020B0609020204030204" pitchFamily="49" charset="0"/>
                <a:cs typeface="Consolas" panose="020B0609020204030204" pitchFamily="49" charset="0"/>
              </a:rPr>
              <a:t> parallel for</a:t>
            </a:r>
          </a:p>
          <a:p>
            <a:r>
              <a:rPr lang="en-US" sz="1600" dirty="0" smtClean="0">
                <a:solidFill>
                  <a:schemeClr val="tx1"/>
                </a:solidFill>
                <a:latin typeface="Consolas" panose="020B0609020204030204" pitchFamily="49" charset="0"/>
                <a:cs typeface="Consolas" panose="020B0609020204030204" pitchFamily="49" charset="0"/>
              </a:rPr>
              <a:t>for (int i = 0; i &lt; N; ++i)</a:t>
            </a:r>
          </a:p>
          <a:p>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 Do some work</a:t>
            </a:r>
            <a:endParaRPr lang="en-US" sz="1600" dirty="0">
              <a:solidFill>
                <a:schemeClr val="tx1"/>
              </a:solidFill>
              <a:latin typeface="Consolas" panose="020B0609020204030204" pitchFamily="49" charset="0"/>
              <a:cs typeface="Consolas" panose="020B0609020204030204" pitchFamily="49" charset="0"/>
            </a:endParaRPr>
          </a:p>
        </p:txBody>
      </p:sp>
      <p:sp>
        <p:nvSpPr>
          <p:cNvPr id="10" name="Oval 9"/>
          <p:cNvSpPr/>
          <p:nvPr/>
        </p:nvSpPr>
        <p:spPr>
          <a:xfrm>
            <a:off x="7398005" y="2194559"/>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0224" y="2895600"/>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68745" y="2895599"/>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27266" y="2895598"/>
            <a:ext cx="320041" cy="320041"/>
          </a:xfrm>
          <a:prstGeom prst="ellipse">
            <a:avLst/>
          </a:prstGeom>
          <a:solidFill>
            <a:srgbClr val="FF841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85786" y="2895597"/>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234424" y="2819400"/>
            <a:ext cx="2347976" cy="646331"/>
          </a:xfrm>
          <a:prstGeom prst="rect">
            <a:avLst/>
          </a:prstGeom>
          <a:noFill/>
        </p:spPr>
        <p:txBody>
          <a:bodyPr wrap="square" rtlCol="0">
            <a:spAutoFit/>
          </a:bodyPr>
          <a:lstStyle/>
          <a:p>
            <a:r>
              <a:rPr lang="en-US" dirty="0" smtClean="0"/>
              <a:t>N/4 iterations given to each core</a:t>
            </a:r>
            <a:endParaRPr lang="en-US" dirty="0"/>
          </a:p>
        </p:txBody>
      </p:sp>
      <p:cxnSp>
        <p:nvCxnSpPr>
          <p:cNvPr id="17" name="Straight Arrow Connector 16"/>
          <p:cNvCxnSpPr>
            <a:stCxn id="10" idx="2"/>
            <a:endCxn id="11" idx="7"/>
          </p:cNvCxnSpPr>
          <p:nvPr/>
        </p:nvCxnSpPr>
        <p:spPr>
          <a:xfrm flipH="1">
            <a:off x="6383396" y="2354580"/>
            <a:ext cx="1014609" cy="58788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2" idx="0"/>
          </p:cNvCxnSpPr>
          <p:nvPr/>
        </p:nvCxnSpPr>
        <p:spPr>
          <a:xfrm flipH="1">
            <a:off x="7128766" y="2467731"/>
            <a:ext cx="316108" cy="4278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13" idx="0"/>
          </p:cNvCxnSpPr>
          <p:nvPr/>
        </p:nvCxnSpPr>
        <p:spPr>
          <a:xfrm>
            <a:off x="7671177" y="2467731"/>
            <a:ext cx="316110" cy="4278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a:endCxn id="14" idx="1"/>
          </p:cNvCxnSpPr>
          <p:nvPr/>
        </p:nvCxnSpPr>
        <p:spPr>
          <a:xfrm>
            <a:off x="7718046" y="2354580"/>
            <a:ext cx="1014609" cy="5878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110224" y="3444047"/>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968745" y="3444046"/>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827266" y="3444045"/>
            <a:ext cx="320041" cy="320041"/>
          </a:xfrm>
          <a:prstGeom prst="ellipse">
            <a:avLst/>
          </a:prstGeom>
          <a:solidFill>
            <a:srgbClr val="FF841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685786" y="3444044"/>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11" idx="4"/>
            <a:endCxn id="25" idx="0"/>
          </p:cNvCxnSpPr>
          <p:nvPr/>
        </p:nvCxnSpPr>
        <p:spPr>
          <a:xfrm>
            <a:off x="6270245" y="3215641"/>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4"/>
            <a:endCxn id="26" idx="0"/>
          </p:cNvCxnSpPr>
          <p:nvPr/>
        </p:nvCxnSpPr>
        <p:spPr>
          <a:xfrm>
            <a:off x="7128766" y="3215640"/>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4"/>
            <a:endCxn id="27" idx="0"/>
          </p:cNvCxnSpPr>
          <p:nvPr/>
        </p:nvCxnSpPr>
        <p:spPr>
          <a:xfrm>
            <a:off x="7987287" y="3215639"/>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4"/>
            <a:endCxn id="28" idx="0"/>
          </p:cNvCxnSpPr>
          <p:nvPr/>
        </p:nvCxnSpPr>
        <p:spPr>
          <a:xfrm>
            <a:off x="8845807" y="321563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113275" y="3992494"/>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971796" y="3992493"/>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688837" y="3992491"/>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37" idx="0"/>
          </p:cNvCxnSpPr>
          <p:nvPr/>
        </p:nvCxnSpPr>
        <p:spPr>
          <a:xfrm>
            <a:off x="6273296" y="376408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8" idx="0"/>
          </p:cNvCxnSpPr>
          <p:nvPr/>
        </p:nvCxnSpPr>
        <p:spPr>
          <a:xfrm>
            <a:off x="7131817" y="3764087"/>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61" idx="7"/>
          </p:cNvCxnSpPr>
          <p:nvPr/>
        </p:nvCxnSpPr>
        <p:spPr>
          <a:xfrm flipH="1">
            <a:off x="7671177" y="3764086"/>
            <a:ext cx="319161" cy="19990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0"/>
          </p:cNvCxnSpPr>
          <p:nvPr/>
        </p:nvCxnSpPr>
        <p:spPr>
          <a:xfrm>
            <a:off x="8848858" y="3764085"/>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110225" y="4537134"/>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685787" y="4537134"/>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38" idx="4"/>
            <a:endCxn id="61" idx="1"/>
          </p:cNvCxnSpPr>
          <p:nvPr/>
        </p:nvCxnSpPr>
        <p:spPr>
          <a:xfrm>
            <a:off x="7131817" y="4312534"/>
            <a:ext cx="313057" cy="14506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0"/>
          </p:cNvCxnSpPr>
          <p:nvPr/>
        </p:nvCxnSpPr>
        <p:spPr>
          <a:xfrm>
            <a:off x="6270246" y="430872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0"/>
          </p:cNvCxnSpPr>
          <p:nvPr/>
        </p:nvCxnSpPr>
        <p:spPr>
          <a:xfrm>
            <a:off x="8845808" y="430872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110224" y="5081775"/>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endCxn id="54" idx="0"/>
          </p:cNvCxnSpPr>
          <p:nvPr/>
        </p:nvCxnSpPr>
        <p:spPr>
          <a:xfrm>
            <a:off x="6270245" y="4853369"/>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1" idx="6"/>
          </p:cNvCxnSpPr>
          <p:nvPr/>
        </p:nvCxnSpPr>
        <p:spPr>
          <a:xfrm flipH="1">
            <a:off x="7718046" y="4853369"/>
            <a:ext cx="1127761" cy="1022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398005" y="5716268"/>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54" idx="5"/>
            <a:endCxn id="61" idx="2"/>
          </p:cNvCxnSpPr>
          <p:nvPr/>
        </p:nvCxnSpPr>
        <p:spPr>
          <a:xfrm>
            <a:off x="6383396" y="5354947"/>
            <a:ext cx="1014609" cy="5213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310624" y="3992491"/>
            <a:ext cx="1981200" cy="1477328"/>
          </a:xfrm>
          <a:prstGeom prst="rect">
            <a:avLst/>
          </a:prstGeom>
          <a:noFill/>
        </p:spPr>
        <p:txBody>
          <a:bodyPr wrap="square" rtlCol="0">
            <a:spAutoFit/>
          </a:bodyPr>
          <a:lstStyle/>
          <a:p>
            <a:r>
              <a:rPr lang="en-US" b="1" dirty="0" smtClean="0">
                <a:solidFill>
                  <a:srgbClr val="C00000"/>
                </a:solidFill>
              </a:rPr>
              <a:t>Some cores are underutilized.</a:t>
            </a:r>
          </a:p>
          <a:p>
            <a:endParaRPr lang="en-US" b="1" dirty="0">
              <a:solidFill>
                <a:srgbClr val="C00000"/>
              </a:solidFill>
            </a:endParaRPr>
          </a:p>
          <a:p>
            <a:r>
              <a:rPr lang="en-US" b="1" dirty="0" smtClean="0">
                <a:solidFill>
                  <a:srgbClr val="C00000"/>
                </a:solidFill>
              </a:rPr>
              <a:t>Speedup &lt; 3 for P = 4</a:t>
            </a:r>
            <a:endParaRPr lang="en-US" b="1" dirty="0">
              <a:solidFill>
                <a:srgbClr val="C00000"/>
              </a:solidFill>
            </a:endParaRPr>
          </a:p>
        </p:txBody>
      </p:sp>
      <p:sp>
        <p:nvSpPr>
          <p:cNvPr id="9" name="Rounded Rectangle 8"/>
          <p:cNvSpPr/>
          <p:nvPr/>
        </p:nvSpPr>
        <p:spPr>
          <a:xfrm>
            <a:off x="838200" y="5469819"/>
            <a:ext cx="5105400" cy="7488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Sometimes better than greedy when processor affinity is important.</a:t>
            </a:r>
            <a:endParaRPr lang="en-US" dirty="0"/>
          </a:p>
        </p:txBody>
      </p:sp>
    </p:spTree>
    <p:extLst>
      <p:ext uri="{BB962C8B-B14F-4D97-AF65-F5344CB8AC3E}">
        <p14:creationId xmlns:p14="http://schemas.microsoft.com/office/powerpoint/2010/main" val="4142952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943600" y="3878288"/>
            <a:ext cx="5500624" cy="173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Non-Greedy Scheduling:</a:t>
            </a:r>
            <a:br>
              <a:rPr lang="en-US" dirty="0" smtClean="0"/>
            </a:br>
            <a:r>
              <a:rPr lang="en-US" dirty="0" smtClean="0"/>
              <a:t>Static Scheduling</a:t>
            </a:r>
            <a:endParaRPr lang="en-US" dirty="0"/>
          </a:p>
        </p:txBody>
      </p:sp>
      <p:sp>
        <p:nvSpPr>
          <p:cNvPr id="8" name="Content Placeholder 7"/>
          <p:cNvSpPr>
            <a:spLocks noGrp="1"/>
          </p:cNvSpPr>
          <p:nvPr>
            <p:ph sz="half" idx="1"/>
          </p:nvPr>
        </p:nvSpPr>
        <p:spPr/>
        <p:txBody>
          <a:bodyPr/>
          <a:lstStyle/>
          <a:p>
            <a:r>
              <a:rPr lang="en-US" dirty="0" smtClean="0"/>
              <a:t>Distribute work to the cores at the start of a parallel loop.</a:t>
            </a:r>
          </a:p>
          <a:p>
            <a:r>
              <a:rPr lang="en-US" dirty="0" smtClean="0"/>
              <a:t>Works great if work is balanced!</a:t>
            </a:r>
          </a:p>
          <a:p>
            <a:r>
              <a:rPr lang="en-US" dirty="0" smtClean="0"/>
              <a:t>Cores become idle if work is unbalanced.</a:t>
            </a:r>
            <a:endParaRPr lang="en-US" dirty="0"/>
          </a:p>
        </p:txBody>
      </p:sp>
      <p:sp>
        <p:nvSpPr>
          <p:cNvPr id="4" name="Date Placeholder 3"/>
          <p:cNvSpPr>
            <a:spLocks noGrp="1"/>
          </p:cNvSpPr>
          <p:nvPr>
            <p:ph type="dt" sz="half" idx="10"/>
          </p:nvPr>
        </p:nvSpPr>
        <p:spPr/>
        <p:txBody>
          <a:bodyPr/>
          <a:lstStyle/>
          <a:p>
            <a:fld id="{943961FC-AC01-4CB8-9562-775CF7F6214A}"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Folded Corner 6"/>
          <p:cNvSpPr/>
          <p:nvPr/>
        </p:nvSpPr>
        <p:spPr>
          <a:xfrm>
            <a:off x="1150646" y="4227173"/>
            <a:ext cx="3276600" cy="914400"/>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rgbClr val="C00000"/>
                </a:solidFill>
                <a:latin typeface="Consolas" panose="020B0609020204030204" pitchFamily="49" charset="0"/>
                <a:cs typeface="Consolas" panose="020B0609020204030204" pitchFamily="49" charset="0"/>
              </a:rPr>
              <a:t>#pragma </a:t>
            </a:r>
            <a:r>
              <a:rPr lang="en-US" sz="1600" dirty="0" err="1" smtClean="0">
                <a:solidFill>
                  <a:srgbClr val="C00000"/>
                </a:solidFill>
                <a:latin typeface="Consolas" panose="020B0609020204030204" pitchFamily="49" charset="0"/>
                <a:cs typeface="Consolas" panose="020B0609020204030204" pitchFamily="49" charset="0"/>
              </a:rPr>
              <a:t>omp</a:t>
            </a:r>
            <a:r>
              <a:rPr lang="en-US" sz="1600" dirty="0" smtClean="0">
                <a:solidFill>
                  <a:srgbClr val="C00000"/>
                </a:solidFill>
                <a:latin typeface="Consolas" panose="020B0609020204030204" pitchFamily="49" charset="0"/>
                <a:cs typeface="Consolas" panose="020B0609020204030204" pitchFamily="49" charset="0"/>
              </a:rPr>
              <a:t> parallel for</a:t>
            </a:r>
          </a:p>
          <a:p>
            <a:r>
              <a:rPr lang="en-US" sz="1600" dirty="0" smtClean="0">
                <a:solidFill>
                  <a:schemeClr val="tx1"/>
                </a:solidFill>
                <a:latin typeface="Consolas" panose="020B0609020204030204" pitchFamily="49" charset="0"/>
                <a:cs typeface="Consolas" panose="020B0609020204030204" pitchFamily="49" charset="0"/>
              </a:rPr>
              <a:t>for (int i = 0; i &lt; N; ++i)</a:t>
            </a:r>
          </a:p>
          <a:p>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 Do some work</a:t>
            </a:r>
            <a:endParaRPr lang="en-US" sz="1600" dirty="0">
              <a:solidFill>
                <a:schemeClr val="tx1"/>
              </a:solidFill>
              <a:latin typeface="Consolas" panose="020B0609020204030204" pitchFamily="49" charset="0"/>
              <a:cs typeface="Consolas" panose="020B0609020204030204" pitchFamily="49" charset="0"/>
            </a:endParaRPr>
          </a:p>
        </p:txBody>
      </p:sp>
      <p:sp>
        <p:nvSpPr>
          <p:cNvPr id="10" name="Oval 9"/>
          <p:cNvSpPr/>
          <p:nvPr/>
        </p:nvSpPr>
        <p:spPr>
          <a:xfrm>
            <a:off x="7398005" y="2194559"/>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0224" y="2895600"/>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44324" y="2895599"/>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85786" y="2895597"/>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234424" y="2819400"/>
            <a:ext cx="2347976" cy="646331"/>
          </a:xfrm>
          <a:prstGeom prst="rect">
            <a:avLst/>
          </a:prstGeom>
          <a:noFill/>
        </p:spPr>
        <p:txBody>
          <a:bodyPr wrap="square" rtlCol="0">
            <a:spAutoFit/>
          </a:bodyPr>
          <a:lstStyle/>
          <a:p>
            <a:r>
              <a:rPr lang="en-US" dirty="0" smtClean="0"/>
              <a:t>N/3 iterations given to each core</a:t>
            </a:r>
            <a:endParaRPr lang="en-US" dirty="0"/>
          </a:p>
        </p:txBody>
      </p:sp>
      <p:cxnSp>
        <p:nvCxnSpPr>
          <p:cNvPr id="17" name="Straight Arrow Connector 16"/>
          <p:cNvCxnSpPr>
            <a:stCxn id="10" idx="2"/>
            <a:endCxn id="11" idx="7"/>
          </p:cNvCxnSpPr>
          <p:nvPr/>
        </p:nvCxnSpPr>
        <p:spPr>
          <a:xfrm flipH="1">
            <a:off x="6383396" y="2354580"/>
            <a:ext cx="1014609" cy="58788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4"/>
            <a:endCxn id="12" idx="0"/>
          </p:cNvCxnSpPr>
          <p:nvPr/>
        </p:nvCxnSpPr>
        <p:spPr>
          <a:xfrm flipH="1">
            <a:off x="7304345" y="2514600"/>
            <a:ext cx="253681" cy="380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a:endCxn id="86" idx="0"/>
          </p:cNvCxnSpPr>
          <p:nvPr/>
        </p:nvCxnSpPr>
        <p:spPr>
          <a:xfrm>
            <a:off x="7718046" y="2354580"/>
            <a:ext cx="699285" cy="5254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110224" y="3444047"/>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44324" y="3444046"/>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685786" y="3444044"/>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11" idx="4"/>
            <a:endCxn id="25" idx="0"/>
          </p:cNvCxnSpPr>
          <p:nvPr/>
        </p:nvCxnSpPr>
        <p:spPr>
          <a:xfrm>
            <a:off x="6270245" y="3215641"/>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4"/>
            <a:endCxn id="26" idx="0"/>
          </p:cNvCxnSpPr>
          <p:nvPr/>
        </p:nvCxnSpPr>
        <p:spPr>
          <a:xfrm>
            <a:off x="7304345" y="3215640"/>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4"/>
            <a:endCxn id="28" idx="0"/>
          </p:cNvCxnSpPr>
          <p:nvPr/>
        </p:nvCxnSpPr>
        <p:spPr>
          <a:xfrm>
            <a:off x="8845807" y="321563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113275" y="3992494"/>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688837" y="3992491"/>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37" idx="0"/>
          </p:cNvCxnSpPr>
          <p:nvPr/>
        </p:nvCxnSpPr>
        <p:spPr>
          <a:xfrm>
            <a:off x="6273296" y="376408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0"/>
          </p:cNvCxnSpPr>
          <p:nvPr/>
        </p:nvCxnSpPr>
        <p:spPr>
          <a:xfrm>
            <a:off x="8848858" y="3764085"/>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110225" y="4537134"/>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685787" y="4537134"/>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84" idx="4"/>
            <a:endCxn id="61" idx="0"/>
          </p:cNvCxnSpPr>
          <p:nvPr/>
        </p:nvCxnSpPr>
        <p:spPr>
          <a:xfrm flipH="1">
            <a:off x="7558026" y="5391719"/>
            <a:ext cx="206754" cy="324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0"/>
          </p:cNvCxnSpPr>
          <p:nvPr/>
        </p:nvCxnSpPr>
        <p:spPr>
          <a:xfrm>
            <a:off x="6270246" y="430872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0"/>
          </p:cNvCxnSpPr>
          <p:nvPr/>
        </p:nvCxnSpPr>
        <p:spPr>
          <a:xfrm>
            <a:off x="8845808" y="4308728"/>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110224" y="5081775"/>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endCxn id="54" idx="0"/>
          </p:cNvCxnSpPr>
          <p:nvPr/>
        </p:nvCxnSpPr>
        <p:spPr>
          <a:xfrm>
            <a:off x="6270245" y="4853369"/>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1" idx="6"/>
          </p:cNvCxnSpPr>
          <p:nvPr/>
        </p:nvCxnSpPr>
        <p:spPr>
          <a:xfrm flipH="1">
            <a:off x="7718046" y="4853369"/>
            <a:ext cx="1127761" cy="1022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398005" y="5716268"/>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75" idx="4"/>
            <a:endCxn id="61" idx="2"/>
          </p:cNvCxnSpPr>
          <p:nvPr/>
        </p:nvCxnSpPr>
        <p:spPr>
          <a:xfrm>
            <a:off x="6714609" y="5408908"/>
            <a:ext cx="683396" cy="4673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310624" y="3992491"/>
            <a:ext cx="1981200" cy="923330"/>
          </a:xfrm>
          <a:prstGeom prst="rect">
            <a:avLst/>
          </a:prstGeom>
          <a:noFill/>
        </p:spPr>
        <p:txBody>
          <a:bodyPr wrap="square" rtlCol="0">
            <a:spAutoFit/>
          </a:bodyPr>
          <a:lstStyle/>
          <a:p>
            <a:r>
              <a:rPr lang="en-US" b="1" dirty="0" smtClean="0">
                <a:solidFill>
                  <a:srgbClr val="C00000"/>
                </a:solidFill>
              </a:rPr>
              <a:t>Some cores are underutilized.</a:t>
            </a:r>
          </a:p>
          <a:p>
            <a:endParaRPr lang="en-US" b="1" dirty="0">
              <a:solidFill>
                <a:srgbClr val="C00000"/>
              </a:solidFill>
            </a:endParaRPr>
          </a:p>
        </p:txBody>
      </p:sp>
      <p:sp>
        <p:nvSpPr>
          <p:cNvPr id="9" name="Rounded Rectangle 8"/>
          <p:cNvSpPr/>
          <p:nvPr/>
        </p:nvSpPr>
        <p:spPr>
          <a:xfrm>
            <a:off x="838200" y="5469819"/>
            <a:ext cx="5105400" cy="7488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Sometimes better than greedy when processor affinity is important.</a:t>
            </a:r>
            <a:endParaRPr lang="en-US" dirty="0"/>
          </a:p>
        </p:txBody>
      </p:sp>
      <p:sp>
        <p:nvSpPr>
          <p:cNvPr id="66" name="Oval 65"/>
          <p:cNvSpPr/>
          <p:nvPr/>
        </p:nvSpPr>
        <p:spPr>
          <a:xfrm>
            <a:off x="6554588" y="2902692"/>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554588" y="3451139"/>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66" idx="4"/>
            <a:endCxn id="67" idx="0"/>
          </p:cNvCxnSpPr>
          <p:nvPr/>
        </p:nvCxnSpPr>
        <p:spPr>
          <a:xfrm>
            <a:off x="6714609" y="3222733"/>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557639" y="3999586"/>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a:endCxn id="69" idx="0"/>
          </p:cNvCxnSpPr>
          <p:nvPr/>
        </p:nvCxnSpPr>
        <p:spPr>
          <a:xfrm>
            <a:off x="6717660" y="3771180"/>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554589" y="4544226"/>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a:endCxn id="73" idx="0"/>
          </p:cNvCxnSpPr>
          <p:nvPr/>
        </p:nvCxnSpPr>
        <p:spPr>
          <a:xfrm>
            <a:off x="6714610" y="4315820"/>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554588" y="5088867"/>
            <a:ext cx="320041" cy="320041"/>
          </a:xfrm>
          <a:prstGeom prst="ellipse">
            <a:avLst/>
          </a:prstGeom>
          <a:solidFill>
            <a:srgbClr val="FFC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0"/>
          </p:cNvCxnSpPr>
          <p:nvPr/>
        </p:nvCxnSpPr>
        <p:spPr>
          <a:xfrm>
            <a:off x="6714609" y="4860461"/>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7601708" y="2880069"/>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601708" y="3428516"/>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7" idx="4"/>
            <a:endCxn id="78" idx="0"/>
          </p:cNvCxnSpPr>
          <p:nvPr/>
        </p:nvCxnSpPr>
        <p:spPr>
          <a:xfrm>
            <a:off x="7761729" y="3200110"/>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604759" y="3976963"/>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endCxn id="80" idx="0"/>
          </p:cNvCxnSpPr>
          <p:nvPr/>
        </p:nvCxnSpPr>
        <p:spPr>
          <a:xfrm>
            <a:off x="7764780" y="3748557"/>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601708" y="4523231"/>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a:endCxn id="82" idx="0"/>
          </p:cNvCxnSpPr>
          <p:nvPr/>
        </p:nvCxnSpPr>
        <p:spPr>
          <a:xfrm>
            <a:off x="7761729" y="4294825"/>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604759" y="5071678"/>
            <a:ext cx="320041" cy="320041"/>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endCxn id="84" idx="0"/>
          </p:cNvCxnSpPr>
          <p:nvPr/>
        </p:nvCxnSpPr>
        <p:spPr>
          <a:xfrm>
            <a:off x="7764780" y="4843272"/>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8257310" y="2880069"/>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257310" y="3428516"/>
            <a:ext cx="320041" cy="320041"/>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86" idx="4"/>
            <a:endCxn id="87" idx="0"/>
          </p:cNvCxnSpPr>
          <p:nvPr/>
        </p:nvCxnSpPr>
        <p:spPr>
          <a:xfrm>
            <a:off x="8417331" y="3200110"/>
            <a:ext cx="0" cy="228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4"/>
          </p:cNvCxnSpPr>
          <p:nvPr/>
        </p:nvCxnSpPr>
        <p:spPr>
          <a:xfrm flipH="1">
            <a:off x="7747916" y="3748557"/>
            <a:ext cx="669415" cy="21277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61" idx="2"/>
          </p:cNvCxnSpPr>
          <p:nvPr/>
        </p:nvCxnSpPr>
        <p:spPr>
          <a:xfrm>
            <a:off x="6270245" y="5391719"/>
            <a:ext cx="1127760" cy="4845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6" idx="4"/>
          </p:cNvCxnSpPr>
          <p:nvPr/>
        </p:nvCxnSpPr>
        <p:spPr>
          <a:xfrm>
            <a:off x="7304345" y="3764087"/>
            <a:ext cx="253681" cy="19521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4" idx="0"/>
          </p:cNvCxnSpPr>
          <p:nvPr/>
        </p:nvCxnSpPr>
        <p:spPr>
          <a:xfrm>
            <a:off x="7761601" y="2373636"/>
            <a:ext cx="1084206" cy="521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 idx="4"/>
            <a:endCxn id="77" idx="0"/>
          </p:cNvCxnSpPr>
          <p:nvPr/>
        </p:nvCxnSpPr>
        <p:spPr>
          <a:xfrm>
            <a:off x="7558026" y="2514600"/>
            <a:ext cx="203703" cy="365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 idx="2"/>
            <a:endCxn id="66" idx="0"/>
          </p:cNvCxnSpPr>
          <p:nvPr/>
        </p:nvCxnSpPr>
        <p:spPr>
          <a:xfrm flipH="1">
            <a:off x="6714609" y="2354580"/>
            <a:ext cx="683396" cy="5481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50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09600" y="4800600"/>
            <a:ext cx="5862444" cy="14771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Greedy but Inefficient:</a:t>
            </a:r>
            <a:br>
              <a:rPr lang="en-US" dirty="0" smtClean="0"/>
            </a:br>
            <a:r>
              <a:rPr lang="en-US" dirty="0" smtClean="0"/>
              <a:t>Thread-per-task</a:t>
            </a:r>
            <a:endParaRPr lang="en-US" dirty="0"/>
          </a:p>
        </p:txBody>
      </p:sp>
      <p:sp>
        <p:nvSpPr>
          <p:cNvPr id="3" name="Date Placeholder 2"/>
          <p:cNvSpPr>
            <a:spLocks noGrp="1"/>
          </p:cNvSpPr>
          <p:nvPr>
            <p:ph type="dt" sz="half" idx="10"/>
          </p:nvPr>
        </p:nvSpPr>
        <p:spPr/>
        <p:txBody>
          <a:bodyPr/>
          <a:lstStyle/>
          <a:p>
            <a:fld id="{B5FB58D3-9D48-48CB-91CF-857EBAE85D8A}"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Folded Corner 5"/>
          <p:cNvSpPr/>
          <p:nvPr/>
        </p:nvSpPr>
        <p:spPr>
          <a:xfrm>
            <a:off x="6705600" y="4130125"/>
            <a:ext cx="4671742" cy="2123570"/>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solidFill>
                <a:latin typeface="Consolas" panose="020B0609020204030204" pitchFamily="49" charset="0"/>
                <a:cs typeface="Consolas" panose="020B0609020204030204" pitchFamily="49" charset="0"/>
              </a:rPr>
              <a:t>int fib(int n) {</a:t>
            </a:r>
          </a:p>
          <a:p>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if (n &lt; 2) return n;</a:t>
            </a:r>
          </a:p>
          <a:p>
            <a:r>
              <a:rPr lang="en-US" sz="1600" dirty="0" smtClean="0">
                <a:solidFill>
                  <a:schemeClr val="tx1"/>
                </a:solidFill>
                <a:latin typeface="Consolas" panose="020B0609020204030204" pitchFamily="49" charset="0"/>
                <a:cs typeface="Consolas" panose="020B0609020204030204" pitchFamily="49" charset="0"/>
              </a:rPr>
              <a:t>    int a, b;</a:t>
            </a:r>
            <a:endParaRPr lang="en-US" sz="1600" dirty="0">
              <a:solidFill>
                <a:schemeClr val="tx1"/>
              </a:solidFill>
              <a:latin typeface="Consolas" panose="020B0609020204030204" pitchFamily="49" charset="0"/>
              <a:cs typeface="Consolas" panose="020B0609020204030204" pitchFamily="49" charset="0"/>
            </a:endParaRPr>
          </a:p>
          <a:p>
            <a:r>
              <a:rPr lang="en-US" sz="1600" dirty="0" smtClean="0">
                <a:solidFill>
                  <a:schemeClr val="tx1"/>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std</a:t>
            </a:r>
            <a:r>
              <a:rPr lang="en-US" sz="1600" dirty="0" smtClean="0">
                <a:solidFill>
                  <a:srgbClr val="C00000"/>
                </a:solidFill>
                <a:latin typeface="Consolas" panose="020B0609020204030204" pitchFamily="49" charset="0"/>
                <a:cs typeface="Consolas" panose="020B0609020204030204" pitchFamily="49" charset="0"/>
              </a:rPr>
              <a:t>::thread t([&amp;]{ a = fib(n–1); });</a:t>
            </a:r>
          </a:p>
          <a:p>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int b = fib(n – 2);</a:t>
            </a:r>
          </a:p>
          <a:p>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a:t>
            </a:r>
            <a:r>
              <a:rPr lang="en-US" sz="1600" dirty="0" err="1" smtClean="0">
                <a:solidFill>
                  <a:srgbClr val="C00000"/>
                </a:solidFill>
                <a:latin typeface="Consolas" panose="020B0609020204030204" pitchFamily="49" charset="0"/>
                <a:cs typeface="Consolas" panose="020B0609020204030204" pitchFamily="49" charset="0"/>
              </a:rPr>
              <a:t>t.join</a:t>
            </a:r>
            <a:r>
              <a:rPr lang="en-US" sz="1600" dirty="0" smtClean="0">
                <a:solidFill>
                  <a:srgbClr val="C00000"/>
                </a:solidFill>
                <a:latin typeface="Consolas" panose="020B0609020204030204" pitchFamily="49" charset="0"/>
                <a:cs typeface="Consolas" panose="020B0609020204030204" pitchFamily="49" charset="0"/>
              </a:rPr>
              <a:t>();</a:t>
            </a:r>
          </a:p>
          <a:p>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return a + b;</a:t>
            </a:r>
          </a:p>
          <a:p>
            <a:r>
              <a:rPr lang="en-US" sz="1600" dirty="0">
                <a:solidFill>
                  <a:schemeClr val="tx1"/>
                </a:solidFill>
                <a:latin typeface="Consolas" panose="020B0609020204030204" pitchFamily="49" charset="0"/>
                <a:cs typeface="Consolas" panose="020B0609020204030204" pitchFamily="49" charset="0"/>
              </a:rPr>
              <a:t>}</a:t>
            </a:r>
            <a:endParaRPr lang="en-US" sz="1600" dirty="0" smtClean="0">
              <a:solidFill>
                <a:schemeClr val="tx1"/>
              </a:solidFill>
              <a:latin typeface="Consolas" panose="020B0609020204030204" pitchFamily="49" charset="0"/>
              <a:cs typeface="Consolas" panose="020B0609020204030204" pitchFamily="49" charset="0"/>
            </a:endParaRPr>
          </a:p>
          <a:p>
            <a:endParaRPr lang="en-US" sz="1600" dirty="0">
              <a:solidFill>
                <a:schemeClr val="tx1"/>
              </a:solidFill>
              <a:latin typeface="Consolas" panose="020B0609020204030204" pitchFamily="49" charset="0"/>
              <a:cs typeface="Consolas" panose="020B0609020204030204" pitchFamily="49" charset="0"/>
            </a:endParaRPr>
          </a:p>
        </p:txBody>
      </p:sp>
      <p:grpSp>
        <p:nvGrpSpPr>
          <p:cNvPr id="7" name="Group 6"/>
          <p:cNvGrpSpPr/>
          <p:nvPr/>
        </p:nvGrpSpPr>
        <p:grpSpPr>
          <a:xfrm>
            <a:off x="609600" y="1824981"/>
            <a:ext cx="7066620" cy="2900065"/>
            <a:chOff x="733890" y="1371600"/>
            <a:chExt cx="7066620" cy="2900065"/>
          </a:xfrm>
          <a:solidFill>
            <a:srgbClr val="00B0F0"/>
          </a:solidFill>
        </p:grpSpPr>
        <p:cxnSp>
          <p:nvCxnSpPr>
            <p:cNvPr id="8" name="Straight Connector 7"/>
            <p:cNvCxnSpPr>
              <a:stCxn id="18" idx="0"/>
              <a:endCxn id="19" idx="0"/>
            </p:cNvCxnSpPr>
            <p:nvPr/>
          </p:nvCxnSpPr>
          <p:spPr>
            <a:xfrm flipH="1">
              <a:off x="13359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8" idx="0"/>
              <a:endCxn id="20" idx="0"/>
            </p:cNvCxnSpPr>
            <p:nvPr/>
          </p:nvCxnSpPr>
          <p:spPr>
            <a:xfrm>
              <a:off x="2059878" y="29972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0"/>
              <a:endCxn id="24" idx="0"/>
            </p:cNvCxnSpPr>
            <p:nvPr/>
          </p:nvCxnSpPr>
          <p:spPr>
            <a:xfrm>
              <a:off x="64745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0"/>
              <a:endCxn id="23" idx="0"/>
            </p:cNvCxnSpPr>
            <p:nvPr/>
          </p:nvCxnSpPr>
          <p:spPr>
            <a:xfrm flipH="1">
              <a:off x="5750622" y="2184400"/>
              <a:ext cx="72390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7" idx="0"/>
              <a:endCxn id="21" idx="0"/>
            </p:cNvCxnSpPr>
            <p:nvPr/>
          </p:nvCxnSpPr>
          <p:spPr>
            <a:xfrm>
              <a:off x="299332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7" idx="0"/>
              <a:endCxn id="18" idx="0"/>
            </p:cNvCxnSpPr>
            <p:nvPr/>
          </p:nvCxnSpPr>
          <p:spPr>
            <a:xfrm flipH="1">
              <a:off x="2059878" y="2184400"/>
              <a:ext cx="933450"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6" idx="0"/>
              <a:endCxn id="22" idx="0"/>
            </p:cNvCxnSpPr>
            <p:nvPr/>
          </p:nvCxnSpPr>
          <p:spPr>
            <a:xfrm>
              <a:off x="4733925"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6" idx="0"/>
              <a:endCxn id="17" idx="0"/>
            </p:cNvCxnSpPr>
            <p:nvPr/>
          </p:nvCxnSpPr>
          <p:spPr>
            <a:xfrm flipH="1">
              <a:off x="2993328" y="1371600"/>
              <a:ext cx="1740597" cy="812800"/>
            </a:xfrm>
            <a:prstGeom prst="line">
              <a:avLst/>
            </a:prstGeom>
            <a:grpFill/>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31837" y="13716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fib(4)</a:t>
              </a:r>
            </a:p>
          </p:txBody>
        </p:sp>
        <p:sp>
          <p:nvSpPr>
            <p:cNvPr id="17" name="TextBox 16"/>
            <p:cNvSpPr txBox="1"/>
            <p:nvPr/>
          </p:nvSpPr>
          <p:spPr>
            <a:xfrm>
              <a:off x="2391240" y="21844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fib(3)</a:t>
              </a:r>
            </a:p>
          </p:txBody>
        </p:sp>
        <p:sp>
          <p:nvSpPr>
            <p:cNvPr id="18" name="TextBox 17"/>
            <p:cNvSpPr txBox="1"/>
            <p:nvPr/>
          </p:nvSpPr>
          <p:spPr>
            <a:xfrm>
              <a:off x="1457790" y="2997200"/>
              <a:ext cx="1204176" cy="461665"/>
            </a:xfrm>
            <a:prstGeom prst="rect">
              <a:avLst/>
            </a:prstGeom>
            <a:solidFill>
              <a:schemeClr val="bg2"/>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19" name="TextBox 18"/>
            <p:cNvSpPr txBox="1"/>
            <p:nvPr/>
          </p:nvSpPr>
          <p:spPr>
            <a:xfrm>
              <a:off x="733890" y="3810000"/>
              <a:ext cx="1204176" cy="461665"/>
            </a:xfrm>
            <a:prstGeom prst="rect">
              <a:avLst/>
            </a:prstGeom>
            <a:solidFill>
              <a:srgbClr val="7030A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20" name="TextBox 19"/>
            <p:cNvSpPr txBox="1"/>
            <p:nvPr/>
          </p:nvSpPr>
          <p:spPr>
            <a:xfrm>
              <a:off x="2181690" y="3810000"/>
              <a:ext cx="1204176" cy="461665"/>
            </a:xfrm>
            <a:prstGeom prst="rect">
              <a:avLst/>
            </a:prstGeom>
            <a:solidFill>
              <a:schemeClr val="bg2"/>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sp>
          <p:nvSpPr>
            <p:cNvPr id="21" name="TextBox 20"/>
            <p:cNvSpPr txBox="1"/>
            <p:nvPr/>
          </p:nvSpPr>
          <p:spPr>
            <a:xfrm>
              <a:off x="3324690" y="2997200"/>
              <a:ext cx="1204176" cy="461665"/>
            </a:xfrm>
            <a:prstGeom prst="rect">
              <a:avLst/>
            </a:prstGeom>
            <a:solidFill>
              <a:srgbClr val="FFFF00"/>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22" name="TextBox 21"/>
            <p:cNvSpPr txBox="1"/>
            <p:nvPr/>
          </p:nvSpPr>
          <p:spPr>
            <a:xfrm>
              <a:off x="5872434" y="21844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fib(2)</a:t>
              </a:r>
            </a:p>
          </p:txBody>
        </p:sp>
        <p:sp>
          <p:nvSpPr>
            <p:cNvPr id="23" name="TextBox 22"/>
            <p:cNvSpPr txBox="1"/>
            <p:nvPr/>
          </p:nvSpPr>
          <p:spPr>
            <a:xfrm>
              <a:off x="5148534" y="2997200"/>
              <a:ext cx="1204176" cy="461665"/>
            </a:xfrm>
            <a:prstGeom prst="rect">
              <a:avLst/>
            </a:prstGeom>
            <a:solidFill>
              <a:srgbClr val="FF841C"/>
            </a:solid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fib(1)</a:t>
              </a:r>
            </a:p>
          </p:txBody>
        </p:sp>
        <p:sp>
          <p:nvSpPr>
            <p:cNvPr id="24" name="TextBox 23"/>
            <p:cNvSpPr txBox="1"/>
            <p:nvPr/>
          </p:nvSpPr>
          <p:spPr>
            <a:xfrm>
              <a:off x="6596334" y="2997200"/>
              <a:ext cx="1204176" cy="461665"/>
            </a:xfrm>
            <a:prstGeom prst="rect">
              <a:avLst/>
            </a:prstGeom>
            <a:grpFill/>
            <a:ln w="28575">
              <a:solidFill>
                <a:schemeClr val="tx1"/>
              </a:solidFill>
            </a:ln>
          </p:spPr>
          <p:txBody>
            <a:bodyPr wrap="none" rtlCol="0">
              <a:spAutoFit/>
            </a:bodyPr>
            <a:lstStyle/>
            <a:p>
              <a:pPr algn="ctr"/>
              <a:r>
                <a:rPr lang="en-US" sz="2400" dirty="0" smtClean="0">
                  <a:latin typeface="Consolas" panose="020B0609020204030204" pitchFamily="49" charset="0"/>
                  <a:cs typeface="Consolas" panose="020B0609020204030204" pitchFamily="49" charset="0"/>
                </a:rPr>
                <a:t>fib(0)</a:t>
              </a:r>
            </a:p>
          </p:txBody>
        </p:sp>
      </p:grpSp>
      <p:sp>
        <p:nvSpPr>
          <p:cNvPr id="26" name="Isosceles Triangle 25"/>
          <p:cNvSpPr/>
          <p:nvPr/>
        </p:nvSpPr>
        <p:spPr>
          <a:xfrm>
            <a:off x="685800" y="5185958"/>
            <a:ext cx="762000" cy="707661"/>
          </a:xfrm>
          <a:prstGeom prst="triangle">
            <a:avLst/>
          </a:prstGeom>
          <a:solidFill>
            <a:srgbClr val="FFFF00"/>
          </a:solidFill>
          <a:ln w="539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bIns="0" rtlCol="0" anchor="b" anchorCtr="0"/>
          <a:lstStyle/>
          <a:p>
            <a:pPr algn="ctr"/>
            <a:r>
              <a:rPr lang="en-US" sz="3600" b="1" dirty="0" smtClean="0">
                <a:solidFill>
                  <a:schemeClr val="tx1"/>
                </a:solidFill>
                <a:latin typeface="Bookman Old Style" panose="02050604050505020204" pitchFamily="18" charset="0"/>
              </a:rPr>
              <a:t>!</a:t>
            </a:r>
            <a:endParaRPr lang="en-US" sz="3600" b="1" dirty="0">
              <a:solidFill>
                <a:schemeClr val="tx1"/>
              </a:solidFill>
              <a:latin typeface="Bookman Old Style" panose="02050604050505020204" pitchFamily="18" charset="0"/>
            </a:endParaRPr>
          </a:p>
        </p:txBody>
      </p:sp>
      <p:sp>
        <p:nvSpPr>
          <p:cNvPr id="27" name="TextBox 26"/>
          <p:cNvSpPr txBox="1"/>
          <p:nvPr/>
        </p:nvSpPr>
        <p:spPr>
          <a:xfrm>
            <a:off x="1588878" y="4832540"/>
            <a:ext cx="4979562" cy="1446550"/>
          </a:xfrm>
          <a:prstGeom prst="rect">
            <a:avLst/>
          </a:prstGeom>
          <a:noFill/>
        </p:spPr>
        <p:txBody>
          <a:bodyPr wrap="square" rtlCol="0">
            <a:spAutoFit/>
          </a:bodyPr>
          <a:lstStyle/>
          <a:p>
            <a:r>
              <a:rPr lang="en-US" sz="2200" b="1" dirty="0" smtClean="0">
                <a:solidFill>
                  <a:srgbClr val="002060"/>
                </a:solidFill>
              </a:rPr>
              <a:t>Oversubscription causes fair-scheduling overhead, thread-creation overhead, and excessive context-switching.</a:t>
            </a:r>
            <a:endParaRPr lang="en-US" sz="2200" b="1" dirty="0">
              <a:solidFill>
                <a:srgbClr val="002060"/>
              </a:solidFill>
            </a:endParaRPr>
          </a:p>
        </p:txBody>
      </p:sp>
    </p:spTree>
    <p:extLst>
      <p:ext uri="{BB962C8B-B14F-4D97-AF65-F5344CB8AC3E}">
        <p14:creationId xmlns:p14="http://schemas.microsoft.com/office/powerpoint/2010/main" val="1947412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Stealing Fundamentals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85FC3F8-AF1C-4E24-B9D5-C7B0A633651E}"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78220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a:off x="3655164" y="4038600"/>
            <a:ext cx="944546"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638800" y="3023749"/>
            <a:ext cx="11047" cy="1014851"/>
          </a:xfrm>
          <a:prstGeom prst="line">
            <a:avLst/>
          </a:prstGeom>
          <a:ln w="76200">
            <a:solidFill>
              <a:srgbClr val="FF841C"/>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800600" y="4038600"/>
            <a:ext cx="838200" cy="0"/>
          </a:xfrm>
          <a:prstGeom prst="line">
            <a:avLst/>
          </a:prstGeom>
          <a:ln w="76200">
            <a:solidFill>
              <a:srgbClr val="FF841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A Postal-delivery Analogy</a:t>
            </a:r>
            <a:endParaRPr lang="en-US" dirty="0"/>
          </a:p>
        </p:txBody>
      </p:sp>
      <p:sp>
        <p:nvSpPr>
          <p:cNvPr id="3" name="Date Placeholder 2"/>
          <p:cNvSpPr>
            <a:spLocks noGrp="1"/>
          </p:cNvSpPr>
          <p:nvPr>
            <p:ph type="dt" sz="half" idx="10"/>
          </p:nvPr>
        </p:nvSpPr>
        <p:spPr/>
        <p:txBody>
          <a:bodyPr/>
          <a:lstStyle/>
          <a:p>
            <a:fld id="{05FB8F8A-C094-4D72-8AE6-6C3810A4F69E}"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24" name="Group 23"/>
          <p:cNvGrpSpPr/>
          <p:nvPr/>
        </p:nvGrpSpPr>
        <p:grpSpPr>
          <a:xfrm>
            <a:off x="2819400" y="2209800"/>
            <a:ext cx="3657600" cy="3688846"/>
            <a:chOff x="3352800" y="2362200"/>
            <a:chExt cx="3657600" cy="3688846"/>
          </a:xfrm>
        </p:grpSpPr>
        <p:sp>
          <p:nvSpPr>
            <p:cNvPr id="8" name="Rectangle 7"/>
            <p:cNvSpPr/>
            <p:nvPr/>
          </p:nvSpPr>
          <p:spPr>
            <a:xfrm>
              <a:off x="4267200" y="23622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2800" y="23622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67200" y="32766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52800" y="32766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48400" y="23622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0" y="23622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8400" y="32766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4000" y="3276600"/>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267200" y="43746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52800" y="43746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67200" y="52890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52800" y="52890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48400" y="43746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34000" y="43746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48400" y="52890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334000" y="5289046"/>
              <a:ext cx="762000" cy="76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6858000" y="2133600"/>
            <a:ext cx="4572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Each mail worker represents a processor (CPU core)</a:t>
            </a:r>
          </a:p>
          <a:p>
            <a:pPr marL="285750" indent="-285750">
              <a:buFont typeface="Arial" panose="020B0604020202020204" pitchFamily="34" charset="0"/>
              <a:buChar char="•"/>
            </a:pPr>
            <a:r>
              <a:rPr lang="en-US" dirty="0" smtClean="0"/>
              <a:t>Each mail sack represents work to do.</a:t>
            </a:r>
          </a:p>
          <a:p>
            <a:pPr marL="285750" indent="-285750">
              <a:buFont typeface="Arial" panose="020B0604020202020204" pitchFamily="34" charset="0"/>
              <a:buChar char="•"/>
            </a:pPr>
            <a:r>
              <a:rPr lang="en-US" dirty="0" smtClean="0"/>
              <a:t>Each intersection is an opportunity to divide work into smaller sub-tasks that can be processed independently by other carriers (processors)</a:t>
            </a:r>
          </a:p>
          <a:p>
            <a:pPr marL="285750" indent="-285750">
              <a:buFont typeface="Arial" panose="020B0604020202020204" pitchFamily="34" charset="0"/>
              <a:buChar char="•"/>
            </a:pPr>
            <a:r>
              <a:rPr lang="en-US" dirty="0" smtClean="0"/>
              <a:t>When workers run out of work, they steal work from another worker. No worker is idle until all the work is done.</a:t>
            </a:r>
            <a:endParaRPr lang="en-US" dirty="0"/>
          </a:p>
        </p:txBody>
      </p:sp>
      <p:grpSp>
        <p:nvGrpSpPr>
          <p:cNvPr id="7" name="Large Brown Bag Group"/>
          <p:cNvGrpSpPr/>
          <p:nvPr/>
        </p:nvGrpSpPr>
        <p:grpSpPr>
          <a:xfrm>
            <a:off x="4181261" y="3205868"/>
            <a:ext cx="933879" cy="1262915"/>
            <a:chOff x="4181261" y="3205868"/>
            <a:chExt cx="933879" cy="1262915"/>
          </a:xfrm>
        </p:grpSpPr>
        <p:pic>
          <p:nvPicPr>
            <p:cNvPr id="1026" name="Picture 2" descr="Image result for mail sack"/>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181261" y="3205868"/>
              <a:ext cx="933879" cy="12629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59876" y="3663555"/>
              <a:ext cx="779794" cy="646331"/>
            </a:xfrm>
            <a:prstGeom prst="rect">
              <a:avLst/>
            </a:prstGeom>
            <a:noFill/>
          </p:spPr>
          <p:txBody>
            <a:bodyPr wrap="square" rtlCol="0">
              <a:spAutoFit/>
            </a:bodyPr>
            <a:lstStyle/>
            <a:p>
              <a:pPr algn="ctr"/>
              <a:r>
                <a:rPr lang="en-US" b="1" dirty="0" smtClean="0">
                  <a:solidFill>
                    <a:srgbClr val="002060"/>
                  </a:solidFill>
                </a:rPr>
                <a:t>U.S Mail</a:t>
              </a:r>
              <a:endParaRPr lang="en-US" b="1" dirty="0">
                <a:solidFill>
                  <a:srgbClr val="002060"/>
                </a:solidFill>
              </a:endParaRPr>
            </a:p>
          </p:txBody>
        </p:sp>
      </p:grpSp>
      <p:pic>
        <p:nvPicPr>
          <p:cNvPr id="45" name="Small Grey Bag 2" descr="Image result for mail sack"/>
          <p:cNvPicPr>
            <a:picLocks noChangeAspect="1" noChangeArrowheads="1"/>
          </p:cNvPicPr>
          <p:nvPr/>
        </p:nvPicPr>
        <p:blipFill>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14758" y="3868764"/>
            <a:ext cx="522771" cy="706961"/>
          </a:xfrm>
          <a:prstGeom prst="rect">
            <a:avLst/>
          </a:prstGeom>
          <a:noFill/>
          <a:extLst>
            <a:ext uri="{909E8E84-426E-40DD-AFC4-6F175D3DCCD1}">
              <a14:hiddenFill xmlns:a14="http://schemas.microsoft.com/office/drawing/2010/main">
                <a:solidFill>
                  <a:srgbClr val="FFFFFF"/>
                </a:solidFill>
              </a14:hiddenFill>
            </a:ext>
          </a:extLst>
        </p:spPr>
      </p:pic>
      <p:pic>
        <p:nvPicPr>
          <p:cNvPr id="51" name="Small Blue Bag" descr="Image result for mail sack"/>
          <p:cNvPicPr>
            <a:picLocks noChangeAspect="1" noChangeArrowheads="1"/>
          </p:cNvPicPr>
          <p:nvPr/>
        </p:nvPicPr>
        <p:blipFill>
          <a:blip r:embed="rId5">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427022" y="3365120"/>
            <a:ext cx="521118" cy="704725"/>
          </a:xfrm>
          <a:prstGeom prst="rect">
            <a:avLst/>
          </a:prstGeom>
          <a:noFill/>
          <a:extLst>
            <a:ext uri="{909E8E84-426E-40DD-AFC4-6F175D3DCCD1}">
              <a14:hiddenFill xmlns:a14="http://schemas.microsoft.com/office/drawing/2010/main">
                <a:solidFill>
                  <a:srgbClr val="FFFFFF"/>
                </a:solidFill>
              </a14:hiddenFill>
            </a:ext>
          </a:extLst>
        </p:spPr>
      </p:pic>
      <p:pic>
        <p:nvPicPr>
          <p:cNvPr id="54" name="Small Brown Bag 2" descr="Image result for mail sack"/>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4122" y="3365120"/>
            <a:ext cx="521118" cy="704725"/>
          </a:xfrm>
          <a:prstGeom prst="rect">
            <a:avLst/>
          </a:prstGeom>
          <a:noFill/>
          <a:extLst>
            <a:ext uri="{909E8E84-426E-40DD-AFC4-6F175D3DCCD1}">
              <a14:hiddenFill xmlns:a14="http://schemas.microsoft.com/office/drawing/2010/main">
                <a:solidFill>
                  <a:srgbClr val="FFFFFF"/>
                </a:solidFill>
              </a14:hiddenFill>
            </a:ext>
          </a:extLst>
        </p:spPr>
      </p:pic>
      <p:pic>
        <p:nvPicPr>
          <p:cNvPr id="56" name="Med Grey Bag" descr="Image result for mail sack"/>
          <p:cNvPicPr>
            <a:picLocks noChangeAspect="1" noChangeArrowheads="1"/>
          </p:cNvPicPr>
          <p:nvPr/>
        </p:nvPicPr>
        <p:blipFill>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4679" y="3468323"/>
            <a:ext cx="691621" cy="935302"/>
          </a:xfrm>
          <a:prstGeom prst="rect">
            <a:avLst/>
          </a:prstGeom>
          <a:noFill/>
          <a:extLst>
            <a:ext uri="{909E8E84-426E-40DD-AFC4-6F175D3DCCD1}">
              <a14:hiddenFill xmlns:a14="http://schemas.microsoft.com/office/drawing/2010/main">
                <a:solidFill>
                  <a:srgbClr val="FFFFFF"/>
                </a:solidFill>
              </a14:hiddenFill>
            </a:ext>
          </a:extLst>
        </p:spPr>
      </p:pic>
      <p:pic>
        <p:nvPicPr>
          <p:cNvPr id="57" name="Small Grey Bag 1" descr="Image result for mail sack"/>
          <p:cNvPicPr>
            <a:picLocks noChangeAspect="1" noChangeArrowheads="1"/>
          </p:cNvPicPr>
          <p:nvPr/>
        </p:nvPicPr>
        <p:blipFill>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88462" y="3896285"/>
            <a:ext cx="522771" cy="706961"/>
          </a:xfrm>
          <a:prstGeom prst="rect">
            <a:avLst/>
          </a:prstGeom>
          <a:noFill/>
          <a:extLst>
            <a:ext uri="{909E8E84-426E-40DD-AFC4-6F175D3DCCD1}">
              <a14:hiddenFill xmlns:a14="http://schemas.microsoft.com/office/drawing/2010/main">
                <a:solidFill>
                  <a:srgbClr val="FFFFFF"/>
                </a:solidFill>
              </a14:hiddenFill>
            </a:ext>
          </a:extLst>
        </p:spPr>
      </p:pic>
      <p:pic>
        <p:nvPicPr>
          <p:cNvPr id="46" name="Med Brown Bag" descr="Image result for mail sack"/>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9710" y="3458648"/>
            <a:ext cx="705930" cy="954652"/>
          </a:xfrm>
          <a:prstGeom prst="rect">
            <a:avLst/>
          </a:prstGeom>
          <a:noFill/>
          <a:extLst>
            <a:ext uri="{909E8E84-426E-40DD-AFC4-6F175D3DCCD1}">
              <a14:hiddenFill xmlns:a14="http://schemas.microsoft.com/office/drawing/2010/main">
                <a:solidFill>
                  <a:srgbClr val="FFFFFF"/>
                </a:solidFill>
              </a14:hiddenFill>
            </a:ext>
          </a:extLst>
        </p:spPr>
      </p:pic>
      <p:pic>
        <p:nvPicPr>
          <p:cNvPr id="44" name="Med Blue Bag" descr="Image result for mail sack"/>
          <p:cNvPicPr>
            <a:picLocks noChangeAspect="1" noChangeArrowheads="1"/>
          </p:cNvPicPr>
          <p:nvPr/>
        </p:nvPicPr>
        <p:blipFill>
          <a:blip r:embed="rId5">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999943" y="3468323"/>
            <a:ext cx="700212" cy="9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8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xit" presetSubtype="37" fill="hold" nodeType="clickEffect">
                                  <p:stCondLst>
                                    <p:cond delay="0"/>
                                  </p:stCondLst>
                                  <p:childTnLst>
                                    <p:animEffect transition="out" filter="barn(outVertical)">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500"/>
                            </p:stCondLst>
                            <p:childTnLst>
                              <p:par>
                                <p:cTn id="15" presetID="16" presetClass="entr" presetSubtype="37"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arn(outVertical)">
                                      <p:cBhvr>
                                        <p:cTn id="17" dur="500"/>
                                        <p:tgtEl>
                                          <p:spTgt spid="56"/>
                                        </p:tgtEl>
                                      </p:cBhvr>
                                    </p:animEffect>
                                  </p:childTnLst>
                                </p:cTn>
                              </p:par>
                              <p:par>
                                <p:cTn id="18" presetID="16" presetClass="entr" presetSubtype="37"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barn(outVertical)">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1000"/>
                                        <p:tgtEl>
                                          <p:spTgt spid="49"/>
                                        </p:tgtEl>
                                      </p:cBhvr>
                                    </p:animEffect>
                                  </p:childTnLst>
                                </p:cTn>
                              </p:par>
                              <p:par>
                                <p:cTn id="26" presetID="63" presetClass="path" presetSubtype="0" accel="50000" decel="50000" fill="hold" nodeType="withEffect">
                                  <p:stCondLst>
                                    <p:cond delay="0"/>
                                  </p:stCondLst>
                                  <p:childTnLst>
                                    <p:animMotion origin="layout" path="M 2.08333E-7 -2.59259E-6 L 0.06263 -2.59259E-6 " pathEditMode="relative" rAng="0" ptsTypes="AA">
                                      <p:cBhvr>
                                        <p:cTn id="27" dur="1000" fill="hold"/>
                                        <p:tgtEl>
                                          <p:spTgt spid="46"/>
                                        </p:tgtEl>
                                        <p:attrNameLst>
                                          <p:attrName>ppt_x</p:attrName>
                                          <p:attrName>ppt_y</p:attrName>
                                        </p:attrNameLst>
                                      </p:cBhvr>
                                      <p:rCtr x="3125" y="0"/>
                                    </p:animMotion>
                                  </p:childTnLst>
                                </p:cTn>
                              </p:par>
                            </p:childTnLst>
                          </p:cTn>
                        </p:par>
                      </p:childTnLst>
                    </p:cTn>
                  </p:par>
                  <p:par>
                    <p:cTn id="28" fill="hold">
                      <p:stCondLst>
                        <p:cond delay="indefinite"/>
                      </p:stCondLst>
                      <p:childTnLst>
                        <p:par>
                          <p:cTn id="29" fill="hold">
                            <p:stCondLst>
                              <p:cond delay="0"/>
                            </p:stCondLst>
                            <p:childTnLst>
                              <p:par>
                                <p:cTn id="30" presetID="16" presetClass="exit" presetSubtype="42" fill="hold" nodeType="clickEffect">
                                  <p:stCondLst>
                                    <p:cond delay="0"/>
                                  </p:stCondLst>
                                  <p:childTnLst>
                                    <p:animEffect transition="out" filter="barn(outHorizontal)">
                                      <p:cBhvr>
                                        <p:cTn id="31" dur="500"/>
                                        <p:tgtEl>
                                          <p:spTgt spid="46"/>
                                        </p:tgtEl>
                                      </p:cBhvr>
                                    </p:animEffect>
                                    <p:set>
                                      <p:cBhvr>
                                        <p:cTn id="32" dur="1" fill="hold">
                                          <p:stCondLst>
                                            <p:cond delay="499"/>
                                          </p:stCondLst>
                                        </p:cTn>
                                        <p:tgtEl>
                                          <p:spTgt spid="46"/>
                                        </p:tgtEl>
                                        <p:attrNameLst>
                                          <p:attrName>style.visibility</p:attrName>
                                        </p:attrNameLst>
                                      </p:cBhvr>
                                      <p:to>
                                        <p:strVal val="hidden"/>
                                      </p:to>
                                    </p:set>
                                  </p:childTnLst>
                                </p:cTn>
                              </p:par>
                            </p:childTnLst>
                          </p:cTn>
                        </p:par>
                        <p:par>
                          <p:cTn id="33" fill="hold">
                            <p:stCondLst>
                              <p:cond delay="500"/>
                            </p:stCondLst>
                            <p:childTnLst>
                              <p:par>
                                <p:cTn id="34" presetID="16" presetClass="entr" presetSubtype="42"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barn(outHorizontal)">
                                      <p:cBhvr>
                                        <p:cTn id="36" dur="500"/>
                                        <p:tgtEl>
                                          <p:spTgt spid="54"/>
                                        </p:tgtEl>
                                      </p:cBhvr>
                                    </p:animEffect>
                                  </p:childTnLst>
                                </p:cTn>
                              </p:par>
                              <p:par>
                                <p:cTn id="37" presetID="16" presetClass="entr" presetSubtype="42"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barn(outHorizontal)">
                                      <p:cBhvr>
                                        <p:cTn id="39" dur="5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5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1000"/>
                                        <p:tgtEl>
                                          <p:spTgt spid="61"/>
                                        </p:tgtEl>
                                      </p:cBhvr>
                                    </p:animEffect>
                                  </p:childTnLst>
                                </p:cTn>
                              </p:par>
                              <p:par>
                                <p:cTn id="53" presetID="64" presetClass="path" presetSubtype="0" accel="50000" decel="50000" fill="hold" nodeType="withEffect">
                                  <p:stCondLst>
                                    <p:cond delay="0"/>
                                  </p:stCondLst>
                                  <p:childTnLst>
                                    <p:animMotion origin="layout" path="M -2.08333E-6 3.7037E-7 L 0.00013 -0.10579 " pathEditMode="relative" rAng="0" ptsTypes="AA">
                                      <p:cBhvr>
                                        <p:cTn id="54" dur="1000" fill="hold"/>
                                        <p:tgtEl>
                                          <p:spTgt spid="54"/>
                                        </p:tgtEl>
                                        <p:attrNameLst>
                                          <p:attrName>ppt_x</p:attrName>
                                          <p:attrName>ppt_y</p:attrName>
                                        </p:attrNameLst>
                                      </p:cBhvr>
                                      <p:rCtr x="0" y="-5301"/>
                                    </p:animMotion>
                                  </p:childTnLst>
                                </p:cTn>
                              </p:par>
                              <p:par>
                                <p:cTn id="55" presetID="22" presetClass="entr" presetSubtype="2"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right)">
                                      <p:cBhvr>
                                        <p:cTn id="57" dur="1000"/>
                                        <p:tgtEl>
                                          <p:spTgt spid="63"/>
                                        </p:tgtEl>
                                      </p:cBhvr>
                                    </p:animEffect>
                                  </p:childTnLst>
                                </p:cTn>
                              </p:par>
                              <p:par>
                                <p:cTn id="58" presetID="35" presetClass="path" presetSubtype="0" accel="50000" decel="50000" fill="hold" nodeType="withEffect">
                                  <p:stCondLst>
                                    <p:cond delay="0"/>
                                  </p:stCondLst>
                                  <p:childTnLst>
                                    <p:animMotion origin="layout" path="M -8.33333E-7 1.48148E-6 L -0.06029 -0.00093 " pathEditMode="relative" rAng="0" ptsTypes="AA">
                                      <p:cBhvr>
                                        <p:cTn id="59" dur="1000" fill="hold"/>
                                        <p:tgtEl>
                                          <p:spTgt spid="44"/>
                                        </p:tgtEl>
                                        <p:attrNameLst>
                                          <p:attrName>ppt_x</p:attrName>
                                          <p:attrName>ppt_y</p:attrName>
                                        </p:attrNameLst>
                                      </p:cBhvr>
                                      <p:rCtr x="-3021" y="-46"/>
                                    </p:animMotion>
                                  </p:childTnLst>
                                </p:cTn>
                              </p:par>
                            </p:childTnLst>
                          </p:cTn>
                        </p:par>
                        <p:par>
                          <p:cTn id="60" fill="hold">
                            <p:stCondLst>
                              <p:cond delay="1000"/>
                            </p:stCondLst>
                            <p:childTnLst>
                              <p:par>
                                <p:cTn id="61" presetID="16" presetClass="exit" presetSubtype="42" fill="hold" nodeType="afterEffect">
                                  <p:stCondLst>
                                    <p:cond delay="0"/>
                                  </p:stCondLst>
                                  <p:childTnLst>
                                    <p:animEffect transition="out" filter="barn(outHorizontal)">
                                      <p:cBhvr>
                                        <p:cTn id="62" dur="500"/>
                                        <p:tgtEl>
                                          <p:spTgt spid="44"/>
                                        </p:tgtEl>
                                      </p:cBhvr>
                                    </p:animEffect>
                                    <p:set>
                                      <p:cBhvr>
                                        <p:cTn id="63" dur="1" fill="hold">
                                          <p:stCondLst>
                                            <p:cond delay="499"/>
                                          </p:stCondLst>
                                        </p:cTn>
                                        <p:tgtEl>
                                          <p:spTgt spid="44"/>
                                        </p:tgtEl>
                                        <p:attrNameLst>
                                          <p:attrName>style.visibility</p:attrName>
                                        </p:attrNameLst>
                                      </p:cBhvr>
                                      <p:to>
                                        <p:strVal val="hidden"/>
                                      </p:to>
                                    </p:set>
                                  </p:childTnLst>
                                </p:cTn>
                              </p:par>
                            </p:childTnLst>
                          </p:cTn>
                        </p:par>
                        <p:par>
                          <p:cTn id="64" fill="hold">
                            <p:stCondLst>
                              <p:cond delay="1500"/>
                            </p:stCondLst>
                            <p:childTnLst>
                              <p:par>
                                <p:cTn id="65" presetID="16" presetClass="entr" presetSubtype="21"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arn(inVertical)">
                                      <p:cBhvr>
                                        <p:cTn id="67" dur="1000"/>
                                        <p:tgtEl>
                                          <p:spTgt spid="45"/>
                                        </p:tgtEl>
                                      </p:cBhvr>
                                    </p:animEffect>
                                  </p:childTnLst>
                                </p:cTn>
                              </p:par>
                              <p:par>
                                <p:cTn id="68" presetID="16" presetClass="entr" presetSubtype="21"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barn(inVertical)">
                                      <p:cBhvr>
                                        <p:cTn id="70" dur="10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Work Stealing</a:t>
            </a:r>
            <a:endParaRPr lang="en-US" dirty="0"/>
          </a:p>
        </p:txBody>
      </p:sp>
      <p:sp>
        <p:nvSpPr>
          <p:cNvPr id="3" name="Content Placeholder 2"/>
          <p:cNvSpPr>
            <a:spLocks noGrp="1"/>
          </p:cNvSpPr>
          <p:nvPr>
            <p:ph idx="1"/>
          </p:nvPr>
        </p:nvSpPr>
        <p:spPr/>
        <p:txBody>
          <a:bodyPr>
            <a:normAutofit/>
          </a:bodyPr>
          <a:lstStyle/>
          <a:p>
            <a:r>
              <a:rPr lang="en-US" dirty="0"/>
              <a:t> Tasks are identified </a:t>
            </a:r>
            <a:r>
              <a:rPr lang="en-US" dirty="0">
                <a:solidFill>
                  <a:srgbClr val="0070C0"/>
                </a:solidFill>
              </a:rPr>
              <a:t>dynamically</a:t>
            </a:r>
            <a:r>
              <a:rPr lang="en-US" dirty="0"/>
              <a:t>, as execution precedes.</a:t>
            </a:r>
          </a:p>
          <a:p>
            <a:r>
              <a:rPr lang="en-US" dirty="0"/>
              <a:t> </a:t>
            </a:r>
            <a:r>
              <a:rPr lang="en-US" dirty="0" smtClean="0"/>
              <a:t>Tasks </a:t>
            </a:r>
            <a:r>
              <a:rPr lang="en-US" dirty="0"/>
              <a:t>are performed by a </a:t>
            </a:r>
            <a:r>
              <a:rPr lang="en-US" dirty="0" smtClean="0"/>
              <a:t>(usually fixed-sized) </a:t>
            </a:r>
            <a:r>
              <a:rPr lang="en-US" dirty="0" smtClean="0">
                <a:solidFill>
                  <a:srgbClr val="0070C0"/>
                </a:solidFill>
              </a:rPr>
              <a:t>pool </a:t>
            </a:r>
            <a:r>
              <a:rPr lang="en-US" dirty="0">
                <a:solidFill>
                  <a:srgbClr val="0070C0"/>
                </a:solidFill>
              </a:rPr>
              <a:t>of </a:t>
            </a:r>
            <a:r>
              <a:rPr lang="en-US" dirty="0" smtClean="0">
                <a:solidFill>
                  <a:srgbClr val="0070C0"/>
                </a:solidFill>
              </a:rPr>
              <a:t>workers</a:t>
            </a:r>
            <a:r>
              <a:rPr lang="en-US" dirty="0" smtClean="0"/>
              <a:t>.</a:t>
            </a:r>
          </a:p>
          <a:p>
            <a:pPr lvl="1"/>
            <a:r>
              <a:rPr lang="en-US" dirty="0" smtClean="0"/>
              <a:t>A worker is a computational element, usually a CPU core.</a:t>
            </a:r>
          </a:p>
          <a:p>
            <a:pPr lvl="1"/>
            <a:r>
              <a:rPr lang="en-US" dirty="0" smtClean="0"/>
              <a:t>At the software level, workers are usually represented by threads, one per core.</a:t>
            </a:r>
            <a:endParaRPr lang="en-US" dirty="0"/>
          </a:p>
          <a:p>
            <a:r>
              <a:rPr lang="en-US" dirty="0"/>
              <a:t> </a:t>
            </a:r>
            <a:r>
              <a:rPr lang="en-US" dirty="0" smtClean="0"/>
              <a:t>Any </a:t>
            </a:r>
            <a:r>
              <a:rPr lang="en-US" dirty="0"/>
              <a:t>worker can </a:t>
            </a:r>
            <a:r>
              <a:rPr lang="en-US" dirty="0">
                <a:solidFill>
                  <a:srgbClr val="0070C0"/>
                </a:solidFill>
              </a:rPr>
              <a:t>"steal" </a:t>
            </a:r>
            <a:r>
              <a:rPr lang="en-US" dirty="0"/>
              <a:t>a task that was </a:t>
            </a:r>
            <a:r>
              <a:rPr lang="en-US" dirty="0" smtClean="0"/>
              <a:t>created </a:t>
            </a:r>
            <a:r>
              <a:rPr lang="en-US" dirty="0"/>
              <a:t>by another </a:t>
            </a:r>
            <a:r>
              <a:rPr lang="en-US" dirty="0" smtClean="0"/>
              <a:t>worker.</a:t>
            </a:r>
            <a:endParaRPr lang="en-US" dirty="0"/>
          </a:p>
          <a:p>
            <a:r>
              <a:rPr lang="en-US" dirty="0" smtClean="0"/>
              <a:t>Dynamic </a:t>
            </a:r>
            <a:r>
              <a:rPr lang="en-US" dirty="0"/>
              <a:t>load </a:t>
            </a:r>
            <a:r>
              <a:rPr lang="en-US" dirty="0" smtClean="0"/>
              <a:t>balancing (near greedy): Work is redistributed automatically from workers that have </a:t>
            </a:r>
            <a:r>
              <a:rPr lang="en-US" b="1" i="1" dirty="0" smtClean="0">
                <a:solidFill>
                  <a:srgbClr val="7030A0"/>
                </a:solidFill>
              </a:rPr>
              <a:t>un-started</a:t>
            </a:r>
            <a:r>
              <a:rPr lang="en-US" dirty="0" smtClean="0"/>
              <a:t> tasks to workers that have no tasks.</a:t>
            </a:r>
          </a:p>
          <a:p>
            <a:pPr lvl="1"/>
            <a:r>
              <a:rPr lang="en-US" dirty="0" smtClean="0"/>
              <a:t>Work stealing (and parallelism in general) requires that work be divided into </a:t>
            </a:r>
            <a:r>
              <a:rPr lang="en-US" dirty="0" smtClean="0">
                <a:solidFill>
                  <a:srgbClr val="0070C0"/>
                </a:solidFill>
              </a:rPr>
              <a:t>independent tasks</a:t>
            </a:r>
            <a:r>
              <a:rPr lang="en-US" dirty="0" smtClean="0"/>
              <a:t>.  </a:t>
            </a:r>
          </a:p>
          <a:p>
            <a:pPr lvl="1"/>
            <a:r>
              <a:rPr lang="en-US" dirty="0" smtClean="0"/>
              <a:t>Once a worker begins a task, it </a:t>
            </a:r>
            <a:r>
              <a:rPr lang="en-US" dirty="0" smtClean="0">
                <a:solidFill>
                  <a:srgbClr val="0070C0"/>
                </a:solidFill>
              </a:rPr>
              <a:t>cannot be shared </a:t>
            </a:r>
            <a:r>
              <a:rPr lang="en-US" dirty="0" smtClean="0"/>
              <a:t>with other workers unless it is </a:t>
            </a:r>
            <a:r>
              <a:rPr lang="en-US" dirty="0" smtClean="0">
                <a:solidFill>
                  <a:srgbClr val="7030A0"/>
                </a:solidFill>
              </a:rPr>
              <a:t>subdivided</a:t>
            </a:r>
            <a:r>
              <a:rPr lang="en-US" dirty="0" smtClean="0"/>
              <a:t> into smaller tasks.</a:t>
            </a:r>
          </a:p>
        </p:txBody>
      </p:sp>
      <p:sp>
        <p:nvSpPr>
          <p:cNvPr id="4" name="Date Placeholder 3"/>
          <p:cNvSpPr>
            <a:spLocks noGrp="1"/>
          </p:cNvSpPr>
          <p:nvPr>
            <p:ph type="dt" sz="half" idx="10"/>
          </p:nvPr>
        </p:nvSpPr>
        <p:spPr/>
        <p:txBody>
          <a:bodyPr/>
          <a:lstStyle/>
          <a:p>
            <a:fld id="{F2BCD0FA-DFB3-4740-BA0C-B62585E31394}"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841228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a:t>
            </a:r>
            <a:endParaRPr lang="en-US" dirty="0"/>
          </a:p>
        </p:txBody>
      </p:sp>
      <p:sp>
        <p:nvSpPr>
          <p:cNvPr id="3" name="Content Placeholder 2"/>
          <p:cNvSpPr>
            <a:spLocks noGrp="1"/>
          </p:cNvSpPr>
          <p:nvPr>
            <p:ph sz="half" idx="1"/>
          </p:nvPr>
        </p:nvSpPr>
        <p:spPr/>
        <p:txBody>
          <a:bodyPr/>
          <a:lstStyle/>
          <a:p>
            <a:pPr marL="0" indent="0">
              <a:lnSpc>
                <a:spcPct val="100000"/>
              </a:lnSpc>
              <a:spcBef>
                <a:spcPts val="0"/>
              </a:spcBef>
              <a:buNone/>
            </a:pPr>
            <a:r>
              <a:rPr lang="en-US" b="1" dirty="0" smtClean="0">
                <a:latin typeface="Consolas" panose="020B0609020204030204" pitchFamily="49" charset="0"/>
                <a:cs typeface="Consolas" panose="020B0609020204030204" pitchFamily="49" charset="0"/>
              </a:rPr>
              <a:t>void f()</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r>
            <a:br>
              <a:rPr lang="en-US" b="1" dirty="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define_task_block</a:t>
            </a:r>
            <a:r>
              <a:rPr lang="en-US" b="1" dirty="0" smtClean="0">
                <a:latin typeface="Consolas" panose="020B0609020204030204" pitchFamily="49" charset="0"/>
                <a:cs typeface="Consolas" panose="020B0609020204030204" pitchFamily="49" charset="0"/>
              </a:rPr>
              <a:t>([&amp;](auto&amp; </a:t>
            </a:r>
            <a:r>
              <a:rPr lang="en-US" b="1" dirty="0" err="1" smtClean="0">
                <a:latin typeface="Consolas" panose="020B0609020204030204" pitchFamily="49" charset="0"/>
                <a:cs typeface="Consolas" panose="020B0609020204030204" pitchFamily="49" charset="0"/>
              </a:rPr>
              <a:t>tb</a:t>
            </a:r>
            <a:r>
              <a:rPr lang="en-US" b="1" dirty="0" smtClean="0">
                <a:latin typeface="Consolas" panose="020B0609020204030204" pitchFamily="49" charset="0"/>
                <a:cs typeface="Consolas" panose="020B0609020204030204" pitchFamily="49" charset="0"/>
              </a:rPr>
              <a:t>)</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tb.run</a:t>
            </a:r>
            <a:r>
              <a:rPr lang="en-US" b="1" dirty="0" smtClean="0">
                <a:latin typeface="Consolas" panose="020B0609020204030204" pitchFamily="49" charset="0"/>
                <a:cs typeface="Consolas" panose="020B0609020204030204" pitchFamily="49" charset="0"/>
              </a:rPr>
              <a:t>(g);</a:t>
            </a:r>
          </a:p>
          <a:p>
            <a:pPr marL="0" indent="0">
              <a:lnSpc>
                <a:spcPct val="100000"/>
              </a:lnSpc>
              <a:spcBef>
                <a:spcPts val="0"/>
              </a:spcBef>
              <a:buNone/>
            </a:pPr>
            <a:r>
              <a:rPr lang="en-US" b="1" i="1" dirty="0" smtClean="0">
                <a:latin typeface="Consolas" panose="020B0609020204030204" pitchFamily="49" charset="0"/>
                <a:cs typeface="Consolas" panose="020B0609020204030204" pitchFamily="49" charset="0"/>
              </a:rPr>
              <a:t>      work</a:t>
            </a:r>
            <a:br>
              <a:rPr lang="en-US" b="1" i="1" dirty="0" smtClean="0">
                <a:latin typeface="Consolas" panose="020B0609020204030204" pitchFamily="49" charset="0"/>
                <a:cs typeface="Consolas" panose="020B0609020204030204" pitchFamily="49" charset="0"/>
              </a:rPr>
            </a:br>
            <a:r>
              <a:rPr lang="en-US" b="1" i="1" dirty="0" smtClean="0">
                <a:latin typeface="Consolas" panose="020B0609020204030204" pitchFamily="49" charset="0"/>
                <a:cs typeface="Consolas" panose="020B0609020204030204" pitchFamily="49" charset="0"/>
              </a:rPr>
              <a:t>      </a:t>
            </a:r>
            <a:r>
              <a:rPr lang="en-US" b="1" i="1" dirty="0" err="1" smtClean="0">
                <a:latin typeface="Consolas" panose="020B0609020204030204" pitchFamily="49" charset="0"/>
                <a:cs typeface="Consolas" panose="020B0609020204030204" pitchFamily="49" charset="0"/>
              </a:rPr>
              <a:t>work</a:t>
            </a:r>
            <a:r>
              <a:rPr lang="en-US" b="1" i="1" dirty="0" smtClean="0">
                <a:latin typeface="Consolas" panose="020B0609020204030204" pitchFamily="49" charset="0"/>
                <a:cs typeface="Consolas" panose="020B0609020204030204" pitchFamily="49" charset="0"/>
              </a:rPr>
              <a:t/>
            </a:r>
            <a:br>
              <a:rPr lang="en-US" b="1" i="1" dirty="0" smtClean="0">
                <a:latin typeface="Consolas" panose="020B0609020204030204" pitchFamily="49" charset="0"/>
                <a:cs typeface="Consolas" panose="020B0609020204030204" pitchFamily="49" charset="0"/>
              </a:rPr>
            </a:br>
            <a:r>
              <a:rPr lang="en-US" b="1" i="1" dirty="0" smtClean="0">
                <a:latin typeface="Consolas" panose="020B0609020204030204" pitchFamily="49" charset="0"/>
                <a:cs typeface="Consolas" panose="020B0609020204030204" pitchFamily="49" charset="0"/>
              </a:rPr>
              <a:t>      work</a:t>
            </a:r>
          </a:p>
          <a:p>
            <a:pPr marL="0" indent="0">
              <a:lnSpc>
                <a:spcPct val="100000"/>
              </a:lnSpc>
              <a:spcBef>
                <a:spcPts val="0"/>
              </a:spcBef>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a:t>
            </a:r>
            <a:r>
              <a:rPr lang="en-US" b="1" i="1" dirty="0" smtClean="0">
                <a:latin typeface="Consolas" panose="020B0609020204030204" pitchFamily="49" charset="0"/>
                <a:cs typeface="Consolas" panose="020B0609020204030204" pitchFamily="49" charset="0"/>
              </a:rPr>
              <a:t>work</a:t>
            </a:r>
            <a:r>
              <a:rPr lang="en-US" b="1" dirty="0">
                <a:latin typeface="Consolas" panose="020B0609020204030204" pitchFamily="49" charset="0"/>
                <a:cs typeface="Consolas" panose="020B0609020204030204" pitchFamily="49" charset="0"/>
              </a:rPr>
              <a:t/>
            </a:r>
            <a:br>
              <a:rPr lang="en-US" b="1" dirty="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a:t>
            </a:r>
          </a:p>
        </p:txBody>
      </p:sp>
      <p:sp>
        <p:nvSpPr>
          <p:cNvPr id="4" name="Content Placeholder 3"/>
          <p:cNvSpPr>
            <a:spLocks noGrp="1"/>
          </p:cNvSpPr>
          <p:nvPr>
            <p:ph sz="half" idx="2"/>
          </p:nvPr>
        </p:nvSpPr>
        <p:spPr/>
        <p:txBody>
          <a:bodyPr/>
          <a:lstStyle/>
          <a:p>
            <a:pPr marL="0" indent="0">
              <a:lnSpc>
                <a:spcPct val="100000"/>
              </a:lnSpc>
              <a:spcBef>
                <a:spcPts val="0"/>
              </a:spcBef>
              <a:buNone/>
            </a:pPr>
            <a:r>
              <a:rPr lang="en-US" b="1" dirty="0" smtClean="0">
                <a:latin typeface="Consolas" panose="020B0609020204030204" pitchFamily="49" charset="0"/>
                <a:cs typeface="Consolas" panose="020B0609020204030204" pitchFamily="49" charset="0"/>
              </a:rPr>
              <a:t>void g()</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a:t>
            </a:r>
          </a:p>
          <a:p>
            <a:pPr marL="0" indent="0">
              <a:lnSpc>
                <a:spcPct val="100000"/>
              </a:lnSpc>
              <a:spcBef>
                <a:spcPts val="0"/>
              </a:spcBef>
              <a:buNone/>
            </a:pPr>
            <a:r>
              <a:rPr lang="en-US" b="1" dirty="0" smtClean="0">
                <a:latin typeface="Consolas" panose="020B0609020204030204" pitchFamily="49" charset="0"/>
                <a:cs typeface="Consolas" panose="020B0609020204030204" pitchFamily="49" charset="0"/>
              </a:rPr>
              <a:t>  </a:t>
            </a:r>
            <a:r>
              <a:rPr lang="en-US" b="1" i="1" dirty="0" smtClean="0">
                <a:latin typeface="Consolas" panose="020B0609020204030204" pitchFamily="49" charset="0"/>
                <a:cs typeface="Consolas" panose="020B0609020204030204" pitchFamily="49" charset="0"/>
              </a:rPr>
              <a:t>work</a:t>
            </a:r>
            <a:br>
              <a:rPr lang="en-US" b="1" i="1" dirty="0" smtClean="0">
                <a:latin typeface="Consolas" panose="020B0609020204030204" pitchFamily="49" charset="0"/>
                <a:cs typeface="Consolas" panose="020B0609020204030204" pitchFamily="49" charset="0"/>
              </a:rPr>
            </a:br>
            <a:r>
              <a:rPr lang="en-US" b="1" i="1" dirty="0" smtClean="0">
                <a:latin typeface="Consolas" panose="020B0609020204030204" pitchFamily="49" charset="0"/>
                <a:cs typeface="Consolas" panose="020B0609020204030204" pitchFamily="49" charset="0"/>
              </a:rPr>
              <a:t>  </a:t>
            </a:r>
            <a:r>
              <a:rPr lang="en-US" b="1" i="1" dirty="0" err="1" smtClean="0">
                <a:latin typeface="Consolas" panose="020B0609020204030204" pitchFamily="49" charset="0"/>
                <a:cs typeface="Consolas" panose="020B0609020204030204" pitchFamily="49" charset="0"/>
              </a:rPr>
              <a:t>work</a:t>
            </a:r>
            <a:r>
              <a:rPr lang="en-US" b="1" i="1" dirty="0" smtClean="0">
                <a:latin typeface="Consolas" panose="020B0609020204030204" pitchFamily="49" charset="0"/>
                <a:cs typeface="Consolas" panose="020B0609020204030204" pitchFamily="49" charset="0"/>
              </a:rPr>
              <a:t/>
            </a:r>
            <a:br>
              <a:rPr lang="en-US" b="1" i="1" dirty="0" smtClean="0">
                <a:latin typeface="Consolas" panose="020B0609020204030204" pitchFamily="49" charset="0"/>
                <a:cs typeface="Consolas" panose="020B0609020204030204" pitchFamily="49" charset="0"/>
              </a:rPr>
            </a:br>
            <a:r>
              <a:rPr lang="en-US" b="1" i="1" dirty="0" smtClean="0">
                <a:latin typeface="Consolas" panose="020B0609020204030204" pitchFamily="49" charset="0"/>
                <a:cs typeface="Consolas" panose="020B0609020204030204" pitchFamily="49" charset="0"/>
              </a:rPr>
              <a:t>  </a:t>
            </a:r>
            <a:r>
              <a:rPr lang="en-US" b="1" i="1" dirty="0" err="1" smtClean="0">
                <a:latin typeface="Consolas" panose="020B0609020204030204" pitchFamily="49" charset="0"/>
                <a:cs typeface="Consolas" panose="020B0609020204030204" pitchFamily="49" charset="0"/>
              </a:rPr>
              <a:t>work</a:t>
            </a:r>
            <a:r>
              <a:rPr lang="en-US" b="1" i="1" dirty="0" smtClean="0">
                <a:latin typeface="Consolas" panose="020B0609020204030204" pitchFamily="49" charset="0"/>
                <a:cs typeface="Consolas" panose="020B0609020204030204" pitchFamily="49" charset="0"/>
              </a:rPr>
              <a:t/>
            </a:r>
            <a:br>
              <a:rPr lang="en-US" b="1" i="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a:t>
            </a:r>
          </a:p>
        </p:txBody>
      </p:sp>
      <p:sp>
        <p:nvSpPr>
          <p:cNvPr id="5" name="Date Placeholder 4"/>
          <p:cNvSpPr>
            <a:spLocks noGrp="1"/>
          </p:cNvSpPr>
          <p:nvPr>
            <p:ph type="dt" sz="half" idx="10"/>
          </p:nvPr>
        </p:nvSpPr>
        <p:spPr/>
        <p:txBody>
          <a:bodyPr/>
          <a:lstStyle/>
          <a:p>
            <a:fld id="{60B9BBCA-FFE7-44E9-AC4D-1E7EAC8D5E8E}"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Rounded Rectangle 7"/>
          <p:cNvSpPr/>
          <p:nvPr/>
        </p:nvSpPr>
        <p:spPr>
          <a:xfrm>
            <a:off x="8077200" y="4663441"/>
            <a:ext cx="1219200" cy="533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A</a:t>
            </a:r>
          </a:p>
        </p:txBody>
      </p:sp>
      <p:sp>
        <p:nvSpPr>
          <p:cNvPr id="9" name="Rounded Rectangle 8"/>
          <p:cNvSpPr/>
          <p:nvPr/>
        </p:nvSpPr>
        <p:spPr>
          <a:xfrm>
            <a:off x="9601200" y="4663441"/>
            <a:ext cx="12192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B</a:t>
            </a:r>
          </a:p>
        </p:txBody>
      </p:sp>
      <p:sp>
        <p:nvSpPr>
          <p:cNvPr id="10" name="Rounded Rectangle 9"/>
          <p:cNvSpPr/>
          <p:nvPr/>
        </p:nvSpPr>
        <p:spPr>
          <a:xfrm>
            <a:off x="8839200" y="5273041"/>
            <a:ext cx="1219200" cy="533400"/>
          </a:xfrm>
          <a:prstGeom prst="roundRect">
            <a:avLst/>
          </a:prstGeom>
          <a:gradFill flip="none" rotWithShape="1">
            <a:gsLst>
              <a:gs pos="0">
                <a:srgbClr val="00B0F0"/>
              </a:gs>
              <a:gs pos="79000">
                <a:srgbClr val="FF0000"/>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a:t>
            </a:r>
          </a:p>
        </p:txBody>
      </p:sp>
      <p:sp>
        <p:nvSpPr>
          <p:cNvPr id="11" name="Left Arrow 10"/>
          <p:cNvSpPr/>
          <p:nvPr/>
        </p:nvSpPr>
        <p:spPr>
          <a:xfrm>
            <a:off x="5715000" y="2194559"/>
            <a:ext cx="457200" cy="457200"/>
          </a:xfrm>
          <a:prstGeom prst="lef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5715000" y="3745300"/>
            <a:ext cx="457200" cy="4572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5715000" y="4739641"/>
            <a:ext cx="457200" cy="457200"/>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xplosion 1 13"/>
          <p:cNvSpPr/>
          <p:nvPr/>
        </p:nvSpPr>
        <p:spPr>
          <a:xfrm>
            <a:off x="3955473" y="3749041"/>
            <a:ext cx="1600200" cy="7620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steal!</a:t>
            </a:r>
          </a:p>
        </p:txBody>
      </p:sp>
    </p:spTree>
    <p:extLst>
      <p:ext uri="{BB962C8B-B14F-4D97-AF65-F5344CB8AC3E}">
        <p14:creationId xmlns:p14="http://schemas.microsoft.com/office/powerpoint/2010/main" val="353345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grpId="1" nodeType="afterEffect">
                                  <p:stCondLst>
                                    <p:cond delay="0"/>
                                  </p:stCondLst>
                                  <p:childTnLst>
                                    <p:animMotion origin="layout" path="M 5.55112E-17 -7.40741E-7 L 5.55112E-17 0.20232 " pathEditMode="relative" rAng="0" ptsTypes="AA">
                                      <p:cBhvr>
                                        <p:cTn id="11" dur="2000" fill="hold"/>
                                        <p:tgtEl>
                                          <p:spTgt spid="11"/>
                                        </p:tgtEl>
                                        <p:attrNameLst>
                                          <p:attrName>ppt_x</p:attrName>
                                          <p:attrName>ppt_y</p:attrName>
                                        </p:attrNameLst>
                                      </p:cBhvr>
                                      <p:rCtr x="0" y="10116"/>
                                    </p:animMotion>
                                  </p:childTnLst>
                                </p:cTn>
                              </p:par>
                              <p:par>
                                <p:cTn id="12" presetID="3" presetClass="emph" presetSubtype="2" fill="hold" grpId="0" nodeType="withEffect">
                                  <p:stCondLst>
                                    <p:cond delay="0"/>
                                  </p:stCondLst>
                                  <p:iterate type="wd">
                                    <p:tmPct val="0"/>
                                  </p:iterate>
                                  <p:childTnLst>
                                    <p:animClr clrSpc="rgb" dir="cw">
                                      <p:cBhvr override="childStyle">
                                        <p:cTn id="13" dur="2000" fill="hold"/>
                                        <p:tgtEl>
                                          <p:spTgt spid="3">
                                            <p:txEl>
                                              <p:pRg st="0" end="0"/>
                                            </p:txEl>
                                          </p:spTgt>
                                        </p:tgtEl>
                                        <p:attrNameLst>
                                          <p:attrName>style.color</p:attrName>
                                        </p:attrNameLst>
                                      </p:cBhvr>
                                      <p:to>
                                        <a:srgbClr val="00B0F0"/>
                                      </p:to>
                                    </p:animClr>
                                  </p:childTnLst>
                                </p:cTn>
                              </p:par>
                            </p:childTnLst>
                          </p:cTn>
                        </p:par>
                      </p:childTnLst>
                    </p:cTn>
                  </p:par>
                  <p:par>
                    <p:cTn id="14" fill="hold">
                      <p:stCondLst>
                        <p:cond delay="indefinite"/>
                      </p:stCondLst>
                      <p:childTnLst>
                        <p:par>
                          <p:cTn id="15" fill="hold">
                            <p:stCondLst>
                              <p:cond delay="0"/>
                            </p:stCondLst>
                            <p:childTnLst>
                              <p:par>
                                <p:cTn id="16" presetID="56" presetClass="path" presetSubtype="0" accel="50000" decel="50000" fill="hold" grpId="2" nodeType="clickEffect">
                                  <p:stCondLst>
                                    <p:cond delay="0"/>
                                  </p:stCondLst>
                                  <p:childTnLst>
                                    <p:animMotion origin="layout" path="M 5.55112E-17 0.20232 L 0.20625 -0.03333 " pathEditMode="relative" rAng="0" ptsTypes="AA">
                                      <p:cBhvr>
                                        <p:cTn id="17" dur="1000" fill="hold"/>
                                        <p:tgtEl>
                                          <p:spTgt spid="11"/>
                                        </p:tgtEl>
                                        <p:attrNameLst>
                                          <p:attrName>ppt_x</p:attrName>
                                          <p:attrName>ppt_y</p:attrName>
                                        </p:attrNameLst>
                                      </p:cBhvr>
                                      <p:rCtr x="10312" y="-11782"/>
                                    </p:animMotion>
                                  </p:childTnLst>
                                </p:cTn>
                              </p:par>
                            </p:childTnLst>
                          </p:cTn>
                        </p:par>
                        <p:par>
                          <p:cTn id="18" fill="hold">
                            <p:stCondLst>
                              <p:cond delay="1000"/>
                            </p:stCondLst>
                            <p:childTnLst>
                              <p:par>
                                <p:cTn id="19" presetID="42" presetClass="path" presetSubtype="0" accel="50000" decel="50000" fill="hold" grpId="3" nodeType="afterEffect">
                                  <p:stCondLst>
                                    <p:cond delay="0"/>
                                  </p:stCondLst>
                                  <p:childTnLst>
                                    <p:animMotion origin="layout" path="M 0.20625 -0.03333 L 0.20625 0.08009 " pathEditMode="relative" rAng="0" ptsTypes="AA">
                                      <p:cBhvr>
                                        <p:cTn id="20" dur="1000" fill="hold"/>
                                        <p:tgtEl>
                                          <p:spTgt spid="11"/>
                                        </p:tgtEl>
                                        <p:attrNameLst>
                                          <p:attrName>ppt_x</p:attrName>
                                          <p:attrName>ppt_y</p:attrName>
                                        </p:attrNameLst>
                                      </p:cBhvr>
                                      <p:rCtr x="0" y="5671"/>
                                    </p:animMotion>
                                  </p:childTnLst>
                                </p:cTn>
                              </p:par>
                              <p:par>
                                <p:cTn id="21" presetID="3" presetClass="emph" presetSubtype="2" fill="hold" nodeType="withEffect">
                                  <p:stCondLst>
                                    <p:cond delay="0"/>
                                  </p:stCondLst>
                                  <p:childTnLst>
                                    <p:animClr clrSpc="rgb" dir="cw">
                                      <p:cBhvr override="childStyle">
                                        <p:cTn id="22" dur="1000" fill="hold"/>
                                        <p:tgtEl>
                                          <p:spTgt spid="4">
                                            <p:txEl>
                                              <p:pRg st="0" end="0"/>
                                            </p:txEl>
                                          </p:spTgt>
                                        </p:tgtEl>
                                        <p:attrNameLst>
                                          <p:attrName>style.color</p:attrName>
                                        </p:attrNameLst>
                                      </p:cBhvr>
                                      <p:to>
                                        <a:srgbClr val="00B0F0"/>
                                      </p:to>
                                    </p:animClr>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1+#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4"/>
                                        </p:tgtEl>
                                        <p:attrNameLst>
                                          <p:attrName>style.visibility</p:attrName>
                                        </p:attrNameLst>
                                      </p:cBhvr>
                                      <p:to>
                                        <p:strVal val="hidden"/>
                                      </p:to>
                                    </p:set>
                                  </p:childTnLst>
                                </p:cTn>
                              </p:par>
                              <p:par>
                                <p:cTn id="38" presetID="42" presetClass="path" presetSubtype="0" accel="50000" decel="50000" fill="hold" grpId="4" nodeType="withEffect">
                                  <p:stCondLst>
                                    <p:cond delay="0"/>
                                  </p:stCondLst>
                                  <p:childTnLst>
                                    <p:animMotion origin="layout" path="M 0.20625 0.08009 L 0.20625 0.25949 " pathEditMode="relative" rAng="0" ptsTypes="AA">
                                      <p:cBhvr>
                                        <p:cTn id="39" dur="2000" fill="hold"/>
                                        <p:tgtEl>
                                          <p:spTgt spid="11"/>
                                        </p:tgtEl>
                                        <p:attrNameLst>
                                          <p:attrName>ppt_x</p:attrName>
                                          <p:attrName>ppt_y</p:attrName>
                                        </p:attrNameLst>
                                      </p:cBhvr>
                                      <p:rCtr x="0" y="8958"/>
                                    </p:animMotion>
                                  </p:childTnLst>
                                </p:cTn>
                              </p:par>
                              <p:par>
                                <p:cTn id="40" presetID="3" presetClass="emph" presetSubtype="2" fill="hold" nodeType="withEffect">
                                  <p:stCondLst>
                                    <p:cond delay="0"/>
                                  </p:stCondLst>
                                  <p:childTnLst>
                                    <p:animClr clrSpc="rgb" dir="cw">
                                      <p:cBhvr override="childStyle">
                                        <p:cTn id="41" dur="2000" fill="hold"/>
                                        <p:tgtEl>
                                          <p:spTgt spid="4">
                                            <p:txEl>
                                              <p:pRg st="1" end="1"/>
                                            </p:txEl>
                                          </p:spTgt>
                                        </p:tgtEl>
                                        <p:attrNameLst>
                                          <p:attrName>style.color</p:attrName>
                                        </p:attrNameLst>
                                      </p:cBhvr>
                                      <p:to>
                                        <a:srgbClr val="00B0F0"/>
                                      </p:to>
                                    </p:animClr>
                                  </p:childTnLst>
                                </p:cTn>
                              </p:par>
                              <p:par>
                                <p:cTn id="42" presetID="42" presetClass="path" presetSubtype="0" accel="50000" decel="50000" fill="hold" grpId="1" nodeType="withEffect">
                                  <p:stCondLst>
                                    <p:cond delay="0"/>
                                  </p:stCondLst>
                                  <p:childTnLst>
                                    <p:animMotion origin="layout" path="M 5.55112E-17 1.85185E-6 L 5.55112E-17 0.14282 " pathEditMode="relative" rAng="0" ptsTypes="AA">
                                      <p:cBhvr>
                                        <p:cTn id="43" dur="2000" fill="hold"/>
                                        <p:tgtEl>
                                          <p:spTgt spid="12"/>
                                        </p:tgtEl>
                                        <p:attrNameLst>
                                          <p:attrName>ppt_x</p:attrName>
                                          <p:attrName>ppt_y</p:attrName>
                                        </p:attrNameLst>
                                      </p:cBhvr>
                                      <p:rCtr x="0" y="7130"/>
                                    </p:animMotion>
                                  </p:childTnLst>
                                </p:cTn>
                              </p:par>
                              <p:par>
                                <p:cTn id="44" presetID="3" presetClass="emph" presetSubtype="2" fill="hold" grpId="0" nodeType="withEffect">
                                  <p:stCondLst>
                                    <p:cond delay="0"/>
                                  </p:stCondLst>
                                  <p:iterate type="wd">
                                    <p:tmPct val="0"/>
                                  </p:iterate>
                                  <p:childTnLst>
                                    <p:animClr clrSpc="rgb" dir="cw">
                                      <p:cBhvr override="childStyle">
                                        <p:cTn id="45" dur="2000" fill="hold"/>
                                        <p:tgtEl>
                                          <p:spTgt spid="3">
                                            <p:txEl>
                                              <p:pRg st="1" end="1"/>
                                            </p:txEl>
                                          </p:spTgt>
                                        </p:tgtEl>
                                        <p:attrNameLst>
                                          <p:attrName>style.color</p:attrName>
                                        </p:attrNameLst>
                                      </p:cBhvr>
                                      <p:to>
                                        <a:srgbClr val="FF0000"/>
                                      </p:to>
                                    </p:animClr>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5" nodeType="clickEffect">
                                  <p:stCondLst>
                                    <p:cond delay="0"/>
                                  </p:stCondLst>
                                  <p:childTnLst>
                                    <p:animMotion origin="layout" path="M 0.20625 0.25949 L 0.00625 0.36898 " pathEditMode="relative" rAng="0" ptsTypes="AA">
                                      <p:cBhvr>
                                        <p:cTn id="49" dur="500" fill="hold"/>
                                        <p:tgtEl>
                                          <p:spTgt spid="11"/>
                                        </p:tgtEl>
                                        <p:attrNameLst>
                                          <p:attrName>ppt_x</p:attrName>
                                          <p:attrName>ppt_y</p:attrName>
                                        </p:attrNameLst>
                                      </p:cBhvr>
                                      <p:rCtr x="-10000" y="5463"/>
                                    </p:animMotion>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xit" presetSubtype="0" fill="hold" grpId="6"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2" nodeType="withEffect">
                                  <p:stCondLst>
                                    <p:cond delay="0"/>
                                  </p:stCondLst>
                                  <p:childTnLst>
                                    <p:set>
                                      <p:cBhvr>
                                        <p:cTn id="58" dur="1" fill="hold">
                                          <p:stCondLst>
                                            <p:cond delay="0"/>
                                          </p:stCondLst>
                                        </p:cTn>
                                        <p:tgtEl>
                                          <p:spTgt spid="12"/>
                                        </p:tgtEl>
                                        <p:attrNameLst>
                                          <p:attrName>style.visibility</p:attrName>
                                        </p:attrNameLst>
                                      </p:cBhvr>
                                      <p:to>
                                        <p:strVal val="hidden"/>
                                      </p:to>
                                    </p:set>
                                  </p:childTnLst>
                                </p:cTn>
                              </p:par>
                            </p:childTnLst>
                          </p:cTn>
                        </p:par>
                        <p:par>
                          <p:cTn id="59" fill="hold">
                            <p:stCondLst>
                              <p:cond delay="500"/>
                            </p:stCondLst>
                            <p:childTnLst>
                              <p:par>
                                <p:cTn id="60" presetID="42" presetClass="path" presetSubtype="0" accel="50000" decel="50000" fill="hold" grpId="1" nodeType="afterEffect">
                                  <p:stCondLst>
                                    <p:cond delay="0"/>
                                  </p:stCondLst>
                                  <p:childTnLst>
                                    <p:animMotion origin="layout" path="M 5.55112E-17 2.96296E-6 L 5.55112E-17 0.14213 " pathEditMode="relative" rAng="0" ptsTypes="AA">
                                      <p:cBhvr>
                                        <p:cTn id="61" dur="1000" fill="hold"/>
                                        <p:tgtEl>
                                          <p:spTgt spid="13"/>
                                        </p:tgtEl>
                                        <p:attrNameLst>
                                          <p:attrName>ppt_x</p:attrName>
                                          <p:attrName>ppt_y</p:attrName>
                                        </p:attrNameLst>
                                      </p:cBhvr>
                                      <p:rCtr x="0" y="7106"/>
                                    </p:animMotion>
                                  </p:childTnLst>
                                </p:cTn>
                              </p:par>
                              <p:par>
                                <p:cTn id="62" presetID="3" presetClass="emph" presetSubtype="2" fill="hold" grpId="0" nodeType="withEffect">
                                  <p:stCondLst>
                                    <p:cond delay="0"/>
                                  </p:stCondLst>
                                  <p:iterate type="wd">
                                    <p:tmPct val="7000"/>
                                  </p:iterate>
                                  <p:childTnLst>
                                    <p:animClr clrSpc="rgb" dir="cw">
                                      <p:cBhvr override="childStyle">
                                        <p:cTn id="63" dur="1000" fill="hold"/>
                                        <p:tgtEl>
                                          <p:spTgt spid="3">
                                            <p:txEl>
                                              <p:pRg st="2" end="2"/>
                                            </p:txEl>
                                          </p:spTgt>
                                        </p:tgtEl>
                                        <p:attrNameLst>
                                          <p:attrName>style.color</p:attrName>
                                        </p:attrNameLst>
                                      </p:cBhvr>
                                      <p:to>
                                        <a:srgbClr val="7030A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P spid="11" grpId="0" animBg="1"/>
      <p:bldP spid="11" grpId="1" animBg="1"/>
      <p:bldP spid="11" grpId="2" animBg="1"/>
      <p:bldP spid="11" grpId="3" animBg="1"/>
      <p:bldP spid="11" grpId="4" animBg="1"/>
      <p:bldP spid="11" grpId="5" animBg="1"/>
      <p:bldP spid="11" grpId="6" animBg="1"/>
      <p:bldP spid="12" grpId="0" animBg="1"/>
      <p:bldP spid="12" grpId="1" animBg="1"/>
      <p:bldP spid="12" grpId="2" animBg="1"/>
      <p:bldP spid="13" grpId="0" animBg="1"/>
      <p:bldP spid="13" grpId="1" animBg="1"/>
      <p:bldP spid="14" grpId="0" animBg="1"/>
      <p:bldP spid="1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Work-stealing strategies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E953C200-63C1-4F4F-965D-1CDF1F7D5B2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43214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goal:</a:t>
            </a:r>
            <a:endParaRPr lang="en-US" dirty="0"/>
          </a:p>
        </p:txBody>
      </p:sp>
      <p:sp>
        <p:nvSpPr>
          <p:cNvPr id="3" name="Date Placeholder 2"/>
          <p:cNvSpPr>
            <a:spLocks noGrp="1"/>
          </p:cNvSpPr>
          <p:nvPr>
            <p:ph type="dt" sz="half" idx="10"/>
          </p:nvPr>
        </p:nvSpPr>
        <p:spPr/>
        <p:txBody>
          <a:bodyPr/>
          <a:lstStyle/>
          <a:p>
            <a:fld id="{2E91D825-8A0D-43A5-8750-FE789A88B1E0}"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755" t="19" r="11852" b="-19"/>
          <a:stretch/>
        </p:blipFill>
        <p:spPr>
          <a:xfrm rot="16200000">
            <a:off x="1980725" y="2515077"/>
            <a:ext cx="3749040" cy="2528887"/>
          </a:xfrm>
          <a:prstGeom prst="rect">
            <a:avLst/>
          </a:prstGeom>
        </p:spPr>
      </p:pic>
      <p:sp>
        <p:nvSpPr>
          <p:cNvPr id="7" name="TextBox 6"/>
          <p:cNvSpPr txBox="1"/>
          <p:nvPr/>
        </p:nvSpPr>
        <p:spPr>
          <a:xfrm>
            <a:off x="5943600" y="2667000"/>
            <a:ext cx="5181600" cy="1446550"/>
          </a:xfrm>
          <a:prstGeom prst="rect">
            <a:avLst/>
          </a:prstGeom>
          <a:noFill/>
        </p:spPr>
        <p:txBody>
          <a:bodyPr wrap="square" rtlCol="0">
            <a:spAutoFit/>
          </a:bodyPr>
          <a:lstStyle/>
          <a:p>
            <a:r>
              <a:rPr lang="en-US" sz="4400" b="1" dirty="0" smtClean="0">
                <a:solidFill>
                  <a:srgbClr val="FF841C"/>
                </a:solidFill>
              </a:rPr>
              <a:t>Understand the joke on my shirt!</a:t>
            </a:r>
            <a:endParaRPr lang="en-US" sz="4400" b="1" dirty="0">
              <a:solidFill>
                <a:srgbClr val="FF841C"/>
              </a:solidFill>
            </a:endParaRPr>
          </a:p>
        </p:txBody>
      </p:sp>
    </p:spTree>
    <p:extLst>
      <p:ext uri="{BB962C8B-B14F-4D97-AF65-F5344CB8AC3E}">
        <p14:creationId xmlns:p14="http://schemas.microsoft.com/office/powerpoint/2010/main" val="3978802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 Worker Find Work?</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When execution reaches a fork point such as a spawn or parallel loop, one or more new tasks are created and put on a queue. The main strategies by which idle workers find new tasks are:</a:t>
            </a:r>
          </a:p>
          <a:p>
            <a:r>
              <a:rPr lang="en-US" sz="2800" dirty="0" smtClean="0"/>
              <a:t>Centralized work queue</a:t>
            </a:r>
          </a:p>
          <a:p>
            <a:r>
              <a:rPr lang="en-US" sz="2800" dirty="0" smtClean="0"/>
              <a:t>Distributed work queues with randomized stealing</a:t>
            </a:r>
          </a:p>
          <a:p>
            <a:pPr lvl="1"/>
            <a:r>
              <a:rPr lang="en-US" sz="2600" dirty="0" smtClean="0"/>
              <a:t>Variation 1: child stealing</a:t>
            </a:r>
          </a:p>
          <a:p>
            <a:pPr lvl="1"/>
            <a:r>
              <a:rPr lang="en-US" sz="2600" dirty="0" smtClean="0"/>
              <a:t>Variation 2: continuation stealing (a.k.a. parent stealing)</a:t>
            </a:r>
            <a:endParaRPr lang="en-US" sz="2600" dirty="0"/>
          </a:p>
        </p:txBody>
      </p:sp>
      <p:sp>
        <p:nvSpPr>
          <p:cNvPr id="4" name="Date Placeholder 3"/>
          <p:cNvSpPr>
            <a:spLocks noGrp="1"/>
          </p:cNvSpPr>
          <p:nvPr>
            <p:ph type="dt" sz="half" idx="10"/>
          </p:nvPr>
        </p:nvSpPr>
        <p:spPr/>
        <p:txBody>
          <a:bodyPr/>
          <a:lstStyle/>
          <a:p>
            <a:fld id="{695168F7-7BDA-4042-8A6E-563E7D81A79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099903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a:stCxn id="20" idx="3"/>
            <a:endCxn id="29" idx="1"/>
          </p:cNvCxnSpPr>
          <p:nvPr/>
        </p:nvCxnSpPr>
        <p:spPr>
          <a:xfrm flipV="1">
            <a:off x="2089785" y="3007054"/>
            <a:ext cx="501915" cy="21525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057400" y="3395144"/>
            <a:ext cx="501915" cy="21525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8" idx="1"/>
            <a:endCxn id="43" idx="3"/>
          </p:cNvCxnSpPr>
          <p:nvPr/>
        </p:nvCxnSpPr>
        <p:spPr>
          <a:xfrm flipH="1">
            <a:off x="3894061" y="3222304"/>
            <a:ext cx="506489" cy="549752"/>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Centralized Work Queue</a:t>
            </a:r>
            <a:endParaRPr lang="en-US" dirty="0"/>
          </a:p>
        </p:txBody>
      </p:sp>
      <p:sp>
        <p:nvSpPr>
          <p:cNvPr id="17" name="Content Placeholder 16"/>
          <p:cNvSpPr>
            <a:spLocks noGrp="1"/>
          </p:cNvSpPr>
          <p:nvPr>
            <p:ph sz="half" idx="2"/>
          </p:nvPr>
        </p:nvSpPr>
        <p:spPr>
          <a:xfrm>
            <a:off x="6163056" y="1846217"/>
            <a:ext cx="5334000" cy="4024125"/>
          </a:xfrm>
        </p:spPr>
        <p:txBody>
          <a:bodyPr>
            <a:noAutofit/>
          </a:bodyPr>
          <a:lstStyle/>
          <a:p>
            <a:r>
              <a:rPr lang="en-US" dirty="0" smtClean="0"/>
              <a:t>New tasks are added to the </a:t>
            </a:r>
            <a:r>
              <a:rPr lang="en-US" b="1" dirty="0" smtClean="0">
                <a:solidFill>
                  <a:srgbClr val="92D050"/>
                </a:solidFill>
              </a:rPr>
              <a:t>tail</a:t>
            </a:r>
            <a:r>
              <a:rPr lang="en-US" dirty="0" smtClean="0">
                <a:solidFill>
                  <a:srgbClr val="92D050"/>
                </a:solidFill>
              </a:rPr>
              <a:t> </a:t>
            </a:r>
            <a:r>
              <a:rPr lang="en-US" dirty="0" smtClean="0"/>
              <a:t>of the queue.</a:t>
            </a:r>
          </a:p>
          <a:p>
            <a:r>
              <a:rPr lang="en-US" dirty="0" smtClean="0"/>
              <a:t>Idle workers pop tasks off the </a:t>
            </a:r>
            <a:r>
              <a:rPr lang="en-US" b="1" dirty="0" smtClean="0">
                <a:solidFill>
                  <a:srgbClr val="92D050"/>
                </a:solidFill>
              </a:rPr>
              <a:t>head</a:t>
            </a:r>
            <a:r>
              <a:rPr lang="en-US" dirty="0" smtClean="0">
                <a:solidFill>
                  <a:srgbClr val="92D050"/>
                </a:solidFill>
              </a:rPr>
              <a:t> </a:t>
            </a:r>
            <a:r>
              <a:rPr lang="en-US" dirty="0" smtClean="0"/>
              <a:t>of the queue.</a:t>
            </a:r>
          </a:p>
          <a:p>
            <a:r>
              <a:rPr lang="en-US" dirty="0" smtClean="0"/>
              <a:t>If parent task reaches a join point while children are still running, suspend current task and pop work from the head of the queue (if any)</a:t>
            </a:r>
          </a:p>
        </p:txBody>
      </p:sp>
      <p:sp>
        <p:nvSpPr>
          <p:cNvPr id="3" name="Date Placeholder 2"/>
          <p:cNvSpPr>
            <a:spLocks noGrp="1"/>
          </p:cNvSpPr>
          <p:nvPr>
            <p:ph type="dt" sz="half" idx="10"/>
          </p:nvPr>
        </p:nvSpPr>
        <p:spPr/>
        <p:txBody>
          <a:bodyPr/>
          <a:lstStyle/>
          <a:p>
            <a:fld id="{6F705F01-80B3-43BB-85DD-7D77E0432BA7}"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Pablo Halpern, 2015  (CC BY 4.0)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Rectangle 5"/>
          <p:cNvSpPr/>
          <p:nvPr/>
        </p:nvSpPr>
        <p:spPr>
          <a:xfrm>
            <a:off x="2590800" y="3195993"/>
            <a:ext cx="1304924"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14" name="TextBox 13"/>
          <p:cNvSpPr txBox="1"/>
          <p:nvPr/>
        </p:nvSpPr>
        <p:spPr>
          <a:xfrm>
            <a:off x="2445067" y="1884528"/>
            <a:ext cx="1600200" cy="923330"/>
          </a:xfrm>
          <a:prstGeom prst="rect">
            <a:avLst/>
          </a:prstGeom>
          <a:noFill/>
        </p:spPr>
        <p:txBody>
          <a:bodyPr wrap="square" rtlCol="0">
            <a:spAutoFit/>
          </a:bodyPr>
          <a:lstStyle/>
          <a:p>
            <a:pPr algn="ctr"/>
            <a:r>
              <a:rPr lang="en-US" dirty="0" smtClean="0"/>
              <a:t>Centralized</a:t>
            </a:r>
          </a:p>
          <a:p>
            <a:pPr algn="ctr"/>
            <a:r>
              <a:rPr lang="en-US" dirty="0" smtClean="0"/>
              <a:t>FIFO queue of tasks</a:t>
            </a:r>
            <a:endParaRPr lang="en-US" dirty="0"/>
          </a:p>
        </p:txBody>
      </p:sp>
      <p:sp>
        <p:nvSpPr>
          <p:cNvPr id="15" name="Rectangle 14"/>
          <p:cNvSpPr/>
          <p:nvPr/>
        </p:nvSpPr>
        <p:spPr>
          <a:xfrm>
            <a:off x="635127" y="1905000"/>
            <a:ext cx="1447800" cy="4537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P0</a:t>
            </a:r>
            <a:endParaRPr lang="en-US" b="1" dirty="0">
              <a:solidFill>
                <a:schemeClr val="bg1"/>
              </a:solidFill>
            </a:endParaRPr>
          </a:p>
        </p:txBody>
      </p:sp>
      <p:sp>
        <p:nvSpPr>
          <p:cNvPr id="20" name="fib(4) w0"/>
          <p:cNvSpPr/>
          <p:nvPr/>
        </p:nvSpPr>
        <p:spPr>
          <a:xfrm>
            <a:off x="635127" y="3031804"/>
            <a:ext cx="1454658" cy="38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fib(4)</a:t>
            </a:r>
            <a:endParaRPr lang="en-US" dirty="0">
              <a:solidFill>
                <a:schemeClr val="tx1"/>
              </a:solidFill>
            </a:endParaRPr>
          </a:p>
        </p:txBody>
      </p:sp>
      <p:sp>
        <p:nvSpPr>
          <p:cNvPr id="21" name="TextBox 20"/>
          <p:cNvSpPr txBox="1"/>
          <p:nvPr/>
        </p:nvSpPr>
        <p:spPr>
          <a:xfrm>
            <a:off x="635127" y="2536462"/>
            <a:ext cx="1463802" cy="307777"/>
          </a:xfrm>
          <a:prstGeom prst="rect">
            <a:avLst/>
          </a:prstGeom>
          <a:noFill/>
        </p:spPr>
        <p:txBody>
          <a:bodyPr wrap="square" rtlCol="0">
            <a:spAutoFit/>
          </a:bodyPr>
          <a:lstStyle/>
          <a:p>
            <a:pPr algn="ctr"/>
            <a:r>
              <a:rPr lang="en-US" sz="1400" dirty="0" smtClean="0"/>
              <a:t>program stack</a:t>
            </a:r>
            <a:endParaRPr lang="en-US" sz="1400" dirty="0"/>
          </a:p>
        </p:txBody>
      </p:sp>
      <p:sp>
        <p:nvSpPr>
          <p:cNvPr id="22" name="Rectangle 21"/>
          <p:cNvSpPr/>
          <p:nvPr/>
        </p:nvSpPr>
        <p:spPr>
          <a:xfrm>
            <a:off x="4407408" y="1905000"/>
            <a:ext cx="1447800" cy="4537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P1</a:t>
            </a:r>
            <a:endParaRPr lang="en-US" b="1" dirty="0">
              <a:solidFill>
                <a:schemeClr val="bg1"/>
              </a:solidFill>
            </a:endParaRPr>
          </a:p>
        </p:txBody>
      </p:sp>
      <p:sp>
        <p:nvSpPr>
          <p:cNvPr id="16" name="Rectangle 15"/>
          <p:cNvSpPr/>
          <p:nvPr/>
        </p:nvSpPr>
        <p:spPr>
          <a:xfrm>
            <a:off x="635127" y="3407519"/>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25" name="Rectangle 24"/>
          <p:cNvSpPr/>
          <p:nvPr/>
        </p:nvSpPr>
        <p:spPr>
          <a:xfrm>
            <a:off x="4400550" y="3031804"/>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26" name="TextBox 25"/>
          <p:cNvSpPr txBox="1"/>
          <p:nvPr/>
        </p:nvSpPr>
        <p:spPr>
          <a:xfrm>
            <a:off x="4394176" y="2536462"/>
            <a:ext cx="1461032" cy="307777"/>
          </a:xfrm>
          <a:prstGeom prst="rect">
            <a:avLst/>
          </a:prstGeom>
          <a:noFill/>
        </p:spPr>
        <p:txBody>
          <a:bodyPr wrap="square" rtlCol="0">
            <a:spAutoFit/>
          </a:bodyPr>
          <a:lstStyle/>
          <a:p>
            <a:pPr algn="ctr"/>
            <a:r>
              <a:rPr lang="en-US" sz="1400" dirty="0" smtClean="0"/>
              <a:t>program stack</a:t>
            </a:r>
            <a:endParaRPr lang="en-US" sz="1400" dirty="0"/>
          </a:p>
        </p:txBody>
      </p:sp>
      <p:sp>
        <p:nvSpPr>
          <p:cNvPr id="27" name="Rectangle 26"/>
          <p:cNvSpPr/>
          <p:nvPr/>
        </p:nvSpPr>
        <p:spPr>
          <a:xfrm>
            <a:off x="4400550" y="3390379"/>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28" name="Rectangle 27"/>
          <p:cNvSpPr/>
          <p:nvPr/>
        </p:nvSpPr>
        <p:spPr>
          <a:xfrm>
            <a:off x="2590800" y="3580912"/>
            <a:ext cx="1304924"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29" name="Rectangle 28"/>
          <p:cNvSpPr/>
          <p:nvPr/>
        </p:nvSpPr>
        <p:spPr>
          <a:xfrm>
            <a:off x="2591700" y="2816554"/>
            <a:ext cx="1304924"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30" name="Rectangle 29"/>
          <p:cNvSpPr/>
          <p:nvPr/>
        </p:nvSpPr>
        <p:spPr>
          <a:xfrm>
            <a:off x="2590800" y="3961912"/>
            <a:ext cx="1304924"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2590800" y="4341749"/>
            <a:ext cx="1304924"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635127" y="3783234"/>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635127" y="4158950"/>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4400550" y="3771412"/>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4400550" y="4157564"/>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ib(1) queue"/>
          <p:cNvSpPr/>
          <p:nvPr/>
        </p:nvSpPr>
        <p:spPr>
          <a:xfrm>
            <a:off x="2589137" y="3195993"/>
            <a:ext cx="1304924"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fib(1)</a:t>
            </a:r>
            <a:endParaRPr lang="en-US" dirty="0">
              <a:solidFill>
                <a:schemeClr val="tx1"/>
              </a:solidFill>
            </a:endParaRPr>
          </a:p>
        </p:txBody>
      </p:sp>
      <p:sp>
        <p:nvSpPr>
          <p:cNvPr id="37" name="fib(2) w0"/>
          <p:cNvSpPr/>
          <p:nvPr/>
        </p:nvSpPr>
        <p:spPr>
          <a:xfrm>
            <a:off x="635127" y="3409869"/>
            <a:ext cx="14546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fib(2)</a:t>
            </a:r>
            <a:endParaRPr lang="en-US" dirty="0">
              <a:solidFill>
                <a:schemeClr val="tx1"/>
              </a:solidFill>
            </a:endParaRPr>
          </a:p>
        </p:txBody>
      </p:sp>
      <p:sp>
        <p:nvSpPr>
          <p:cNvPr id="38" name="fib(3) w1"/>
          <p:cNvSpPr/>
          <p:nvPr/>
        </p:nvSpPr>
        <p:spPr>
          <a:xfrm>
            <a:off x="4400550" y="3031804"/>
            <a:ext cx="14546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fib(3)</a:t>
            </a:r>
            <a:endParaRPr lang="en-US" dirty="0">
              <a:solidFill>
                <a:schemeClr val="tx1"/>
              </a:solidFill>
            </a:endParaRPr>
          </a:p>
        </p:txBody>
      </p:sp>
      <p:sp>
        <p:nvSpPr>
          <p:cNvPr id="43" name="fib(2)"/>
          <p:cNvSpPr/>
          <p:nvPr/>
        </p:nvSpPr>
        <p:spPr>
          <a:xfrm>
            <a:off x="2589137" y="3581556"/>
            <a:ext cx="1304924"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fib(2)</a:t>
            </a:r>
            <a:endParaRPr lang="en-US" dirty="0">
              <a:solidFill>
                <a:schemeClr val="tx1"/>
              </a:solidFill>
            </a:endParaRPr>
          </a:p>
        </p:txBody>
      </p:sp>
      <p:sp>
        <p:nvSpPr>
          <p:cNvPr id="44" name="fib(0) w0"/>
          <p:cNvSpPr/>
          <p:nvPr/>
        </p:nvSpPr>
        <p:spPr>
          <a:xfrm>
            <a:off x="635127" y="3789487"/>
            <a:ext cx="145181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fib(0)</a:t>
            </a:r>
            <a:endParaRPr lang="en-US" dirty="0">
              <a:solidFill>
                <a:schemeClr val="tx1"/>
              </a:solidFill>
            </a:endParaRPr>
          </a:p>
        </p:txBody>
      </p:sp>
      <p:sp>
        <p:nvSpPr>
          <p:cNvPr id="18" name="Flowchart: Punched Tape 17"/>
          <p:cNvSpPr/>
          <p:nvPr/>
        </p:nvSpPr>
        <p:spPr>
          <a:xfrm>
            <a:off x="4267200" y="4801603"/>
            <a:ext cx="5029200" cy="1593118"/>
          </a:xfrm>
          <a:prstGeom prst="flowChartPunchedTape">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define_task_block</a:t>
            </a:r>
            <a:r>
              <a:rPr lang="en-US" dirty="0">
                <a:solidFill>
                  <a:schemeClr val="tx1"/>
                </a:solidFill>
                <a:latin typeface="Consolas" panose="020B0609020204030204" pitchFamily="49" charset="0"/>
                <a:cs typeface="Consolas" panose="020B0609020204030204" pitchFamily="49" charset="0"/>
              </a:rPr>
              <a:t>([&amp;](auto&amp; </a:t>
            </a:r>
            <a:r>
              <a:rPr lang="en-US" dirty="0" err="1">
                <a:solidFill>
                  <a:schemeClr val="tx1"/>
                </a:solidFill>
                <a:latin typeface="Consolas" panose="020B0609020204030204" pitchFamily="49" charset="0"/>
                <a:cs typeface="Consolas" panose="020B0609020204030204" pitchFamily="49" charset="0"/>
              </a:rPr>
              <a:t>tb</a:t>
            </a:r>
            <a:r>
              <a:rPr lang="en-US" dirty="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tb.run</a:t>
            </a:r>
            <a:r>
              <a:rPr lang="en-US" dirty="0">
                <a:solidFill>
                  <a:schemeClr val="tx1"/>
                </a:solidFill>
                <a:latin typeface="Consolas" panose="020B0609020204030204" pitchFamily="49" charset="0"/>
                <a:cs typeface="Consolas" panose="020B0609020204030204" pitchFamily="49" charset="0"/>
              </a:rPr>
              <a:t>([&amp;]{ a = fib(n-1); });</a:t>
            </a:r>
          </a:p>
          <a:p>
            <a:r>
              <a:rPr lang="en-US" dirty="0">
                <a:solidFill>
                  <a:schemeClr val="tx1"/>
                </a:solidFill>
                <a:latin typeface="Consolas" panose="020B0609020204030204" pitchFamily="49" charset="0"/>
                <a:cs typeface="Consolas" panose="020B0609020204030204" pitchFamily="49" charset="0"/>
              </a:rPr>
              <a:t>        b = fib(n-2);</a:t>
            </a:r>
          </a:p>
          <a:p>
            <a:r>
              <a:rPr lang="en-US" dirty="0">
                <a:solidFill>
                  <a:schemeClr val="tx1"/>
                </a:solidFill>
                <a:latin typeface="Consolas" panose="020B0609020204030204" pitchFamily="49" charset="0"/>
                <a:cs typeface="Consolas" panose="020B0609020204030204" pitchFamily="49" charset="0"/>
              </a:rPr>
              <a:t>    });</a:t>
            </a:r>
            <a:endParaRPr lang="en-US" dirty="0"/>
          </a:p>
        </p:txBody>
      </p:sp>
      <p:sp>
        <p:nvSpPr>
          <p:cNvPr id="41" name="fib(3) queue"/>
          <p:cNvSpPr/>
          <p:nvPr/>
        </p:nvSpPr>
        <p:spPr>
          <a:xfrm>
            <a:off x="2589137" y="2816554"/>
            <a:ext cx="1304924"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fib(3)</a:t>
            </a:r>
            <a:endParaRPr lang="en-US" dirty="0">
              <a:solidFill>
                <a:schemeClr val="tx1"/>
              </a:solidFill>
            </a:endParaRPr>
          </a:p>
        </p:txBody>
      </p:sp>
      <p:sp>
        <p:nvSpPr>
          <p:cNvPr id="7" name="Rounded Rectangular Callout 6"/>
          <p:cNvSpPr/>
          <p:nvPr/>
        </p:nvSpPr>
        <p:spPr>
          <a:xfrm>
            <a:off x="1493615" y="2586564"/>
            <a:ext cx="921067" cy="372438"/>
          </a:xfrm>
          <a:prstGeom prst="wedgeRoundRectCallout">
            <a:avLst>
              <a:gd name="adj1" fmla="val 31813"/>
              <a:gd name="adj2" fmla="val 84820"/>
              <a:gd name="adj3" fmla="val 16667"/>
            </a:avLst>
          </a:prstGeom>
          <a:solidFill>
            <a:srgbClr val="FF84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Fork</a:t>
            </a:r>
            <a:endParaRPr lang="en-US" dirty="0">
              <a:solidFill>
                <a:schemeClr val="tx1"/>
              </a:solidFill>
            </a:endParaRPr>
          </a:p>
        </p:txBody>
      </p:sp>
      <p:sp>
        <p:nvSpPr>
          <p:cNvPr id="39" name="Rounded Rectangular Callout 38"/>
          <p:cNvSpPr/>
          <p:nvPr/>
        </p:nvSpPr>
        <p:spPr>
          <a:xfrm>
            <a:off x="4542438" y="3621268"/>
            <a:ext cx="921067" cy="372438"/>
          </a:xfrm>
          <a:prstGeom prst="wedgeRoundRectCallout">
            <a:avLst>
              <a:gd name="adj1" fmla="val -85512"/>
              <a:gd name="adj2" fmla="val -75138"/>
              <a:gd name="adj3" fmla="val 16667"/>
            </a:avLst>
          </a:prstGeom>
          <a:solidFill>
            <a:srgbClr val="FF84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Fork</a:t>
            </a:r>
            <a:endParaRPr lang="en-US" dirty="0">
              <a:solidFill>
                <a:schemeClr val="tx1"/>
              </a:solidFill>
            </a:endParaRPr>
          </a:p>
        </p:txBody>
      </p:sp>
    </p:spTree>
    <p:extLst>
      <p:ext uri="{BB962C8B-B14F-4D97-AF65-F5344CB8AC3E}">
        <p14:creationId xmlns:p14="http://schemas.microsoft.com/office/powerpoint/2010/main" val="34118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mph" presetSubtype="2" fill="hold" nodeType="withEffect">
                                  <p:stCondLst>
                                    <p:cond delay="0"/>
                                  </p:stCondLst>
                                  <p:childTnLst>
                                    <p:animClr clrSpc="rgb" dir="cw">
                                      <p:cBhvr>
                                        <p:cTn id="14" dur="500" fill="hold"/>
                                        <p:tgtEl>
                                          <p:spTgt spid="20"/>
                                        </p:tgtEl>
                                        <p:attrNameLst>
                                          <p:attrName>fillcolor</p:attrName>
                                        </p:attrNameLst>
                                      </p:cBhvr>
                                      <p:to>
                                        <a:srgbClr val="F2F2F2"/>
                                      </p:to>
                                    </p:animClr>
                                    <p:set>
                                      <p:cBhvr>
                                        <p:cTn id="15" dur="500" fill="hold"/>
                                        <p:tgtEl>
                                          <p:spTgt spid="20"/>
                                        </p:tgtEl>
                                        <p:attrNameLst>
                                          <p:attrName>fill.type</p:attrName>
                                        </p:attrNameLst>
                                      </p:cBhvr>
                                      <p:to>
                                        <p:strVal val="solid"/>
                                      </p:to>
                                    </p:set>
                                    <p:set>
                                      <p:cBhvr>
                                        <p:cTn id="16" dur="500" fill="hold"/>
                                        <p:tgtEl>
                                          <p:spTgt spid="2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mph" presetSubtype="2" fill="hold" nodeType="withEffect">
                                  <p:stCondLst>
                                    <p:cond delay="0"/>
                                  </p:stCondLst>
                                  <p:childTnLst>
                                    <p:animClr clrSpc="rgb" dir="cw">
                                      <p:cBhvr>
                                        <p:cTn id="26" dur="500" fill="hold"/>
                                        <p:tgtEl>
                                          <p:spTgt spid="41"/>
                                        </p:tgtEl>
                                        <p:attrNameLst>
                                          <p:attrName>fillcolor</p:attrName>
                                        </p:attrNameLst>
                                      </p:cBhvr>
                                      <p:to>
                                        <a:srgbClr val="F2F2F2"/>
                                      </p:to>
                                    </p:animClr>
                                    <p:set>
                                      <p:cBhvr>
                                        <p:cTn id="27" dur="500" fill="hold"/>
                                        <p:tgtEl>
                                          <p:spTgt spid="41"/>
                                        </p:tgtEl>
                                        <p:attrNameLst>
                                          <p:attrName>fill.type</p:attrName>
                                        </p:attrNameLst>
                                      </p:cBhvr>
                                      <p:to>
                                        <p:strVal val="solid"/>
                                      </p:to>
                                    </p:set>
                                    <p:set>
                                      <p:cBhvr>
                                        <p:cTn id="28" dur="500" fill="hold"/>
                                        <p:tgtEl>
                                          <p:spTgt spid="41"/>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mph" presetSubtype="2" fill="hold" nodeType="withEffect">
                                  <p:stCondLst>
                                    <p:cond delay="0"/>
                                  </p:stCondLst>
                                  <p:childTnLst>
                                    <p:animClr clrSpc="rgb" dir="cw">
                                      <p:cBhvr>
                                        <p:cTn id="38" dur="500" fill="hold"/>
                                        <p:tgtEl>
                                          <p:spTgt spid="37"/>
                                        </p:tgtEl>
                                        <p:attrNameLst>
                                          <p:attrName>fillcolor</p:attrName>
                                        </p:attrNameLst>
                                      </p:cBhvr>
                                      <p:to>
                                        <a:srgbClr val="F2F2F2"/>
                                      </p:to>
                                    </p:animClr>
                                    <p:set>
                                      <p:cBhvr>
                                        <p:cTn id="39" dur="500" fill="hold"/>
                                        <p:tgtEl>
                                          <p:spTgt spid="37"/>
                                        </p:tgtEl>
                                        <p:attrNameLst>
                                          <p:attrName>fill.type</p:attrName>
                                        </p:attrNameLst>
                                      </p:cBhvr>
                                      <p:to>
                                        <p:strVal val="solid"/>
                                      </p:to>
                                    </p:set>
                                    <p:set>
                                      <p:cBhvr>
                                        <p:cTn id="40" dur="500" fill="hold"/>
                                        <p:tgtEl>
                                          <p:spTgt spid="3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nodeType="clickEffect">
                                  <p:stCondLst>
                                    <p:cond delay="0"/>
                                  </p:stCondLst>
                                  <p:childTnLst>
                                    <p:animEffect transition="out" filter="wipe(left)">
                                      <p:cBhvr>
                                        <p:cTn id="44" dur="500"/>
                                        <p:tgtEl>
                                          <p:spTgt spid="42"/>
                                        </p:tgtEl>
                                      </p:cBhvr>
                                    </p:animEffect>
                                    <p:set>
                                      <p:cBhvr>
                                        <p:cTn id="45" dur="1" fill="hold">
                                          <p:stCondLst>
                                            <p:cond delay="499"/>
                                          </p:stCondLst>
                                        </p:cTn>
                                        <p:tgtEl>
                                          <p:spTgt spid="42"/>
                                        </p:tgtEl>
                                        <p:attrNameLst>
                                          <p:attrName>style.visibility</p:attrName>
                                        </p:attrNameLst>
                                      </p:cBhvr>
                                      <p:to>
                                        <p:strVal val="hidden"/>
                                      </p:to>
                                    </p:set>
                                  </p:childTnLst>
                                </p:cTn>
                              </p:par>
                              <p:par>
                                <p:cTn id="46" presetID="1" presetClass="emph" presetSubtype="2" fill="hold" nodeType="withEffect">
                                  <p:stCondLst>
                                    <p:cond delay="0"/>
                                  </p:stCondLst>
                                  <p:childTnLst>
                                    <p:animClr clrSpc="rgb" dir="cw">
                                      <p:cBhvr>
                                        <p:cTn id="47" dur="500" fill="hold"/>
                                        <p:tgtEl>
                                          <p:spTgt spid="41"/>
                                        </p:tgtEl>
                                        <p:attrNameLst>
                                          <p:attrName>fillcolor</p:attrName>
                                        </p:attrNameLst>
                                      </p:cBhvr>
                                      <p:to>
                                        <a:srgbClr val="92D050"/>
                                      </p:to>
                                    </p:animClr>
                                    <p:set>
                                      <p:cBhvr>
                                        <p:cTn id="48" dur="500" fill="hold"/>
                                        <p:tgtEl>
                                          <p:spTgt spid="41"/>
                                        </p:tgtEl>
                                        <p:attrNameLst>
                                          <p:attrName>fill.type</p:attrName>
                                        </p:attrNameLst>
                                      </p:cBhvr>
                                      <p:to>
                                        <p:strVal val="solid"/>
                                      </p:to>
                                    </p:set>
                                    <p:set>
                                      <p:cBhvr>
                                        <p:cTn id="49" dur="500" fill="hold"/>
                                        <p:tgtEl>
                                          <p:spTgt spid="41"/>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500" fill="hold"/>
                                        <p:tgtEl>
                                          <p:spTgt spid="36"/>
                                        </p:tgtEl>
                                        <p:attrNameLst>
                                          <p:attrName>fillcolor</p:attrName>
                                        </p:attrNameLst>
                                      </p:cBhvr>
                                      <p:to>
                                        <a:srgbClr val="F2F2F2"/>
                                      </p:to>
                                    </p:animClr>
                                    <p:set>
                                      <p:cBhvr>
                                        <p:cTn id="52" dur="500" fill="hold"/>
                                        <p:tgtEl>
                                          <p:spTgt spid="36"/>
                                        </p:tgtEl>
                                        <p:attrNameLst>
                                          <p:attrName>fill.type</p:attrName>
                                        </p:attrNameLst>
                                      </p:cBhvr>
                                      <p:to>
                                        <p:strVal val="solid"/>
                                      </p:to>
                                    </p:set>
                                    <p:set>
                                      <p:cBhvr>
                                        <p:cTn id="53" dur="500" fill="hold"/>
                                        <p:tgtEl>
                                          <p:spTgt spid="36"/>
                                        </p:tgtEl>
                                        <p:attrNameLst>
                                          <p:attrName>fill.on</p:attrName>
                                        </p:attrNameLst>
                                      </p:cBhvr>
                                      <p:to>
                                        <p:strVal val="true"/>
                                      </p:to>
                                    </p:set>
                                  </p:childTnLst>
                                </p:cTn>
                              </p:par>
                              <p:par>
                                <p:cTn id="54" presetID="49" presetClass="path" presetSubtype="0" accel="50000" decel="50000" fill="hold" grpId="2" nodeType="withEffect">
                                  <p:stCondLst>
                                    <p:cond delay="0"/>
                                  </p:stCondLst>
                                  <p:childTnLst>
                                    <p:animMotion origin="layout" path="M 4.58333E-6 4.07407E-6 L 0.15286 0.03148 " pathEditMode="relative" rAng="0" ptsTypes="AA">
                                      <p:cBhvr>
                                        <p:cTn id="55" dur="2000" fill="hold"/>
                                        <p:tgtEl>
                                          <p:spTgt spid="41"/>
                                        </p:tgtEl>
                                        <p:attrNameLst>
                                          <p:attrName>ppt_x</p:attrName>
                                          <p:attrName>ppt_y</p:attrName>
                                        </p:attrNameLst>
                                      </p:cBhvr>
                                      <p:rCtr x="7643" y="1574"/>
                                    </p:animMotion>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right)">
                                      <p:cBhvr>
                                        <p:cTn id="65" dur="500"/>
                                        <p:tgtEl>
                                          <p:spTgt spid="12"/>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mph" presetSubtype="2" fill="hold" nodeType="withEffect">
                                  <p:stCondLst>
                                    <p:cond delay="0"/>
                                  </p:stCondLst>
                                  <p:childTnLst>
                                    <p:animClr clrSpc="rgb" dir="cw">
                                      <p:cBhvr>
                                        <p:cTn id="71" dur="500" fill="hold"/>
                                        <p:tgtEl>
                                          <p:spTgt spid="38"/>
                                        </p:tgtEl>
                                        <p:attrNameLst>
                                          <p:attrName>fillcolor</p:attrName>
                                        </p:attrNameLst>
                                      </p:cBhvr>
                                      <p:to>
                                        <a:srgbClr val="F2F2F2"/>
                                      </p:to>
                                    </p:animClr>
                                    <p:set>
                                      <p:cBhvr>
                                        <p:cTn id="72" dur="500" fill="hold"/>
                                        <p:tgtEl>
                                          <p:spTgt spid="38"/>
                                        </p:tgtEl>
                                        <p:attrNameLst>
                                          <p:attrName>fill.type</p:attrName>
                                        </p:attrNameLst>
                                      </p:cBhvr>
                                      <p:to>
                                        <p:strVal val="solid"/>
                                      </p:to>
                                    </p:set>
                                    <p:set>
                                      <p:cBhvr>
                                        <p:cTn id="73" dur="500" fill="hold"/>
                                        <p:tgtEl>
                                          <p:spTgt spid="38"/>
                                        </p:tgtEl>
                                        <p:attrNameLst>
                                          <p:attrName>fill.on</p:attrName>
                                        </p:attrNameLst>
                                      </p:cBhvr>
                                      <p:to>
                                        <p:strVal val="tru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43" grpId="0" animBg="1"/>
      <p:bldP spid="44" grpId="0" animBg="1"/>
      <p:bldP spid="41" grpId="0" animBg="1"/>
      <p:bldP spid="41" grpId="1" animBg="1"/>
      <p:bldP spid="41" grpId="2" animBg="1"/>
      <p:bldP spid="7" grpId="0" animBg="1"/>
      <p:bldP spid="7" grpId="1"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Work Queue</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A centralized queue is simplest implementation of work stealing, but it suffers from some serious draw backs:</a:t>
            </a:r>
          </a:p>
          <a:p>
            <a:r>
              <a:rPr lang="en-US" sz="2400" dirty="0" smtClean="0"/>
              <a:t>Potentially high contention on the shared task queue.</a:t>
            </a:r>
            <a:endParaRPr lang="en-US" sz="2400" dirty="0"/>
          </a:p>
          <a:p>
            <a:r>
              <a:rPr lang="en-US" sz="2400" dirty="0" smtClean="0"/>
              <a:t>Unbounded space requirements for queue and for suspended tasks; effectively breadth-first execution.</a:t>
            </a:r>
          </a:p>
          <a:p>
            <a:r>
              <a:rPr lang="en-US" sz="2400" dirty="0" smtClean="0"/>
              <a:t>Poor cache utilization: tasks frequently move between processors</a:t>
            </a:r>
          </a:p>
          <a:p>
            <a:pPr marL="0" indent="0">
              <a:buNone/>
            </a:pPr>
            <a:r>
              <a:rPr lang="en-US" sz="2400" dirty="0" smtClean="0">
                <a:solidFill>
                  <a:srgbClr val="0070C0"/>
                </a:solidFill>
              </a:rPr>
              <a:t>Nevertheless, centralized work queues can be useful for very coarse-grained parallelism and reactive systems (e.g., Apple’s GCD).</a:t>
            </a:r>
          </a:p>
        </p:txBody>
      </p:sp>
      <p:sp>
        <p:nvSpPr>
          <p:cNvPr id="4" name="Date Placeholder 3"/>
          <p:cNvSpPr>
            <a:spLocks noGrp="1"/>
          </p:cNvSpPr>
          <p:nvPr>
            <p:ph type="dt" sz="half" idx="10"/>
          </p:nvPr>
        </p:nvSpPr>
        <p:spPr/>
        <p:txBody>
          <a:bodyPr/>
          <a:lstStyle/>
          <a:p>
            <a:fld id="{312CC508-CB7B-4A69-B69F-AC0FD7F0F781}"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345838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p:cNvSpPr/>
          <p:nvPr/>
        </p:nvSpPr>
        <p:spPr>
          <a:xfrm>
            <a:off x="2654455" y="4478560"/>
            <a:ext cx="1160783" cy="561026"/>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reverse fork</a:t>
            </a:r>
            <a:endParaRPr lang="en-US" dirty="0">
              <a:solidFill>
                <a:srgbClr val="002060"/>
              </a:solidFill>
            </a:endParaRPr>
          </a:p>
        </p:txBody>
      </p:sp>
      <p:sp>
        <p:nvSpPr>
          <p:cNvPr id="103" name="Explosion 1 102"/>
          <p:cNvSpPr/>
          <p:nvPr/>
        </p:nvSpPr>
        <p:spPr>
          <a:xfrm>
            <a:off x="2181034" y="4354778"/>
            <a:ext cx="1600200" cy="7620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steal!</a:t>
            </a:r>
          </a:p>
        </p:txBody>
      </p:sp>
      <p:sp>
        <p:nvSpPr>
          <p:cNvPr id="88" name="Rectangle 87"/>
          <p:cNvSpPr/>
          <p:nvPr/>
        </p:nvSpPr>
        <p:spPr>
          <a:xfrm>
            <a:off x="822243" y="4942774"/>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89" name="Rectangle 88"/>
          <p:cNvSpPr/>
          <p:nvPr/>
        </p:nvSpPr>
        <p:spPr>
          <a:xfrm>
            <a:off x="822198" y="5331613"/>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822243" y="5709959"/>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4191045" y="4944374"/>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93" name="Rectangle 92"/>
          <p:cNvSpPr/>
          <p:nvPr/>
        </p:nvSpPr>
        <p:spPr>
          <a:xfrm>
            <a:off x="4191045" y="5325407"/>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4191045" y="5711559"/>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smtClean="0"/>
              <a:t>Distributed Work </a:t>
            </a:r>
            <a:r>
              <a:rPr lang="en-US" dirty="0" err="1" smtClean="0"/>
              <a:t>Deques</a:t>
            </a:r>
            <a:endParaRPr lang="en-US" dirty="0"/>
          </a:p>
        </p:txBody>
      </p:sp>
      <p:sp>
        <p:nvSpPr>
          <p:cNvPr id="4" name="Content Placeholder 3"/>
          <p:cNvSpPr>
            <a:spLocks noGrp="1"/>
          </p:cNvSpPr>
          <p:nvPr>
            <p:ph sz="half" idx="2"/>
          </p:nvPr>
        </p:nvSpPr>
        <p:spPr/>
        <p:txBody>
          <a:bodyPr>
            <a:normAutofit/>
          </a:bodyPr>
          <a:lstStyle/>
          <a:p>
            <a:r>
              <a:rPr lang="en-US" dirty="0"/>
              <a:t>At a fork point, add tasks to the tail of </a:t>
            </a:r>
            <a:r>
              <a:rPr lang="en-US" dirty="0" smtClean="0"/>
              <a:t>the current worker’s deque and </a:t>
            </a:r>
            <a:r>
              <a:rPr lang="en-US" dirty="0"/>
              <a:t>execute the other task.</a:t>
            </a:r>
          </a:p>
          <a:p>
            <a:r>
              <a:rPr lang="en-US" dirty="0"/>
              <a:t>If idle, steal work from the </a:t>
            </a:r>
            <a:r>
              <a:rPr lang="en-US" b="1" i="1" dirty="0">
                <a:solidFill>
                  <a:srgbClr val="92D050"/>
                </a:solidFill>
              </a:rPr>
              <a:t>head</a:t>
            </a:r>
            <a:r>
              <a:rPr lang="en-US" dirty="0">
                <a:solidFill>
                  <a:srgbClr val="92D050"/>
                </a:solidFill>
              </a:rPr>
              <a:t> </a:t>
            </a:r>
            <a:r>
              <a:rPr lang="en-US" dirty="0"/>
              <a:t>of a </a:t>
            </a:r>
            <a:r>
              <a:rPr lang="en-US" b="1" i="1" dirty="0"/>
              <a:t>random</a:t>
            </a:r>
            <a:r>
              <a:rPr lang="en-US" dirty="0"/>
              <a:t> other worker’s deque.</a:t>
            </a:r>
          </a:p>
          <a:p>
            <a:r>
              <a:rPr lang="en-US" dirty="0" smtClean="0"/>
              <a:t>When at an incomplete join point, </a:t>
            </a:r>
            <a:r>
              <a:rPr lang="en-US" dirty="0"/>
              <a:t>pop work off the </a:t>
            </a:r>
            <a:r>
              <a:rPr lang="en-US" b="1" i="1" dirty="0" smtClean="0">
                <a:solidFill>
                  <a:srgbClr val="92D050"/>
                </a:solidFill>
              </a:rPr>
              <a:t>tail</a:t>
            </a:r>
            <a:r>
              <a:rPr lang="en-US" i="1" dirty="0" smtClean="0">
                <a:solidFill>
                  <a:srgbClr val="92D050"/>
                </a:solidFill>
              </a:rPr>
              <a:t> </a:t>
            </a:r>
            <a:r>
              <a:rPr lang="en-US" dirty="0" smtClean="0"/>
              <a:t>of the worker’s </a:t>
            </a:r>
            <a:r>
              <a:rPr lang="en-US" b="1" i="1" dirty="0" smtClean="0"/>
              <a:t>own</a:t>
            </a:r>
            <a:r>
              <a:rPr lang="en-US" dirty="0" smtClean="0"/>
              <a:t> deque </a:t>
            </a:r>
            <a:r>
              <a:rPr lang="en-US" dirty="0" smtClean="0">
                <a:solidFill>
                  <a:srgbClr val="FF841C"/>
                </a:solidFill>
              </a:rPr>
              <a:t>(reverse fork)</a:t>
            </a:r>
            <a:r>
              <a:rPr lang="en-US" dirty="0" smtClean="0"/>
              <a:t>.</a:t>
            </a:r>
          </a:p>
          <a:p>
            <a:r>
              <a:rPr lang="en-US" dirty="0" smtClean="0"/>
              <a:t>If worker’s own deque is empty, either stall at join, or do a random steal.</a:t>
            </a:r>
            <a:endParaRPr lang="en-US" dirty="0"/>
          </a:p>
        </p:txBody>
      </p:sp>
      <p:sp>
        <p:nvSpPr>
          <p:cNvPr id="5" name="Date Placeholder 4"/>
          <p:cNvSpPr>
            <a:spLocks noGrp="1"/>
          </p:cNvSpPr>
          <p:nvPr>
            <p:ph type="dt" sz="half" idx="10"/>
          </p:nvPr>
        </p:nvSpPr>
        <p:spPr/>
        <p:txBody>
          <a:bodyPr/>
          <a:lstStyle/>
          <a:p>
            <a:fld id="{F3C88E88-DEB8-4FCF-B47E-F6E65F72EF6D}"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5" name="Rectangle 64"/>
          <p:cNvSpPr/>
          <p:nvPr/>
        </p:nvSpPr>
        <p:spPr>
          <a:xfrm>
            <a:off x="822198" y="1982851"/>
            <a:ext cx="1447800" cy="4537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P0</a:t>
            </a:r>
            <a:endParaRPr lang="en-US" b="1" dirty="0">
              <a:solidFill>
                <a:schemeClr val="bg1"/>
              </a:solidFill>
            </a:endParaRPr>
          </a:p>
        </p:txBody>
      </p:sp>
      <p:sp>
        <p:nvSpPr>
          <p:cNvPr id="66" name="fib(4) w0"/>
          <p:cNvSpPr/>
          <p:nvPr/>
        </p:nvSpPr>
        <p:spPr>
          <a:xfrm>
            <a:off x="822198" y="2971800"/>
            <a:ext cx="1454658" cy="381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fib(4)</a:t>
            </a:r>
            <a:endParaRPr lang="en-US" dirty="0">
              <a:solidFill>
                <a:schemeClr val="tx1"/>
              </a:solidFill>
            </a:endParaRPr>
          </a:p>
        </p:txBody>
      </p:sp>
      <p:sp>
        <p:nvSpPr>
          <p:cNvPr id="67" name="TextBox 66"/>
          <p:cNvSpPr txBox="1"/>
          <p:nvPr/>
        </p:nvSpPr>
        <p:spPr>
          <a:xfrm>
            <a:off x="822198" y="2614313"/>
            <a:ext cx="1463802" cy="307777"/>
          </a:xfrm>
          <a:prstGeom prst="rect">
            <a:avLst/>
          </a:prstGeom>
          <a:noFill/>
        </p:spPr>
        <p:txBody>
          <a:bodyPr wrap="square" rtlCol="0">
            <a:spAutoFit/>
          </a:bodyPr>
          <a:lstStyle/>
          <a:p>
            <a:pPr algn="ctr"/>
            <a:r>
              <a:rPr lang="en-US" sz="1400" dirty="0" smtClean="0"/>
              <a:t>program stack</a:t>
            </a:r>
            <a:endParaRPr lang="en-US" sz="1400" dirty="0"/>
          </a:p>
        </p:txBody>
      </p:sp>
      <p:sp>
        <p:nvSpPr>
          <p:cNvPr id="68" name="Rectangle 67"/>
          <p:cNvSpPr/>
          <p:nvPr/>
        </p:nvSpPr>
        <p:spPr>
          <a:xfrm>
            <a:off x="4210334" y="1982851"/>
            <a:ext cx="1447800" cy="4537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P1</a:t>
            </a:r>
            <a:endParaRPr lang="en-US" b="1" dirty="0">
              <a:solidFill>
                <a:schemeClr val="bg1"/>
              </a:solidFill>
            </a:endParaRPr>
          </a:p>
        </p:txBody>
      </p:sp>
      <p:sp>
        <p:nvSpPr>
          <p:cNvPr id="69" name="Rectangle 68"/>
          <p:cNvSpPr/>
          <p:nvPr/>
        </p:nvSpPr>
        <p:spPr>
          <a:xfrm>
            <a:off x="822198" y="3347515"/>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70" name="Rectangle 69"/>
          <p:cNvSpPr/>
          <p:nvPr/>
        </p:nvSpPr>
        <p:spPr>
          <a:xfrm>
            <a:off x="4203476" y="2971800"/>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71" name="TextBox 70"/>
          <p:cNvSpPr txBox="1"/>
          <p:nvPr/>
        </p:nvSpPr>
        <p:spPr>
          <a:xfrm>
            <a:off x="4197102" y="2614313"/>
            <a:ext cx="1461032" cy="307777"/>
          </a:xfrm>
          <a:prstGeom prst="rect">
            <a:avLst/>
          </a:prstGeom>
          <a:noFill/>
        </p:spPr>
        <p:txBody>
          <a:bodyPr wrap="square" rtlCol="0">
            <a:spAutoFit/>
          </a:bodyPr>
          <a:lstStyle/>
          <a:p>
            <a:pPr algn="ctr"/>
            <a:r>
              <a:rPr lang="en-US" sz="1400" dirty="0" smtClean="0"/>
              <a:t>program stack</a:t>
            </a:r>
            <a:endParaRPr lang="en-US" sz="1400" dirty="0"/>
          </a:p>
        </p:txBody>
      </p:sp>
      <p:sp>
        <p:nvSpPr>
          <p:cNvPr id="72" name="Rectangle 71"/>
          <p:cNvSpPr/>
          <p:nvPr/>
        </p:nvSpPr>
        <p:spPr>
          <a:xfrm>
            <a:off x="4203476" y="3352800"/>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77" name="Rectangle 76"/>
          <p:cNvSpPr/>
          <p:nvPr/>
        </p:nvSpPr>
        <p:spPr>
          <a:xfrm>
            <a:off x="822198" y="3723230"/>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822198" y="4098946"/>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4203476" y="3711408"/>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4203476" y="4097560"/>
            <a:ext cx="1454658" cy="381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fib(3) w1"/>
          <p:cNvSpPr/>
          <p:nvPr/>
        </p:nvSpPr>
        <p:spPr>
          <a:xfrm>
            <a:off x="4203476" y="2971800"/>
            <a:ext cx="14546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fib(3)</a:t>
            </a:r>
            <a:endParaRPr lang="en-US" dirty="0">
              <a:solidFill>
                <a:schemeClr val="tx1"/>
              </a:solidFill>
            </a:endParaRPr>
          </a:p>
        </p:txBody>
      </p:sp>
      <p:sp>
        <p:nvSpPr>
          <p:cNvPr id="87" name="TextBox 86"/>
          <p:cNvSpPr txBox="1"/>
          <p:nvPr/>
        </p:nvSpPr>
        <p:spPr>
          <a:xfrm>
            <a:off x="822198" y="4624569"/>
            <a:ext cx="1463802" cy="307777"/>
          </a:xfrm>
          <a:prstGeom prst="rect">
            <a:avLst/>
          </a:prstGeom>
          <a:noFill/>
        </p:spPr>
        <p:txBody>
          <a:bodyPr wrap="square" rtlCol="0">
            <a:spAutoFit/>
          </a:bodyPr>
          <a:lstStyle/>
          <a:p>
            <a:pPr algn="ctr"/>
            <a:r>
              <a:rPr lang="en-US" sz="1400" dirty="0" smtClean="0"/>
              <a:t>task deque</a:t>
            </a:r>
            <a:endParaRPr lang="en-US" sz="1400" dirty="0"/>
          </a:p>
        </p:txBody>
      </p:sp>
      <p:cxnSp>
        <p:nvCxnSpPr>
          <p:cNvPr id="59" name="Straight Arrow Connector 58"/>
          <p:cNvCxnSpPr>
            <a:stCxn id="82" idx="0"/>
            <a:endCxn id="87" idx="2"/>
          </p:cNvCxnSpPr>
          <p:nvPr/>
        </p:nvCxnSpPr>
        <p:spPr>
          <a:xfrm>
            <a:off x="1549527" y="3349865"/>
            <a:ext cx="4572" cy="158248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2" name="fib(2) w0"/>
          <p:cNvSpPr/>
          <p:nvPr/>
        </p:nvSpPr>
        <p:spPr>
          <a:xfrm>
            <a:off x="822198" y="3349865"/>
            <a:ext cx="14546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fib(2)</a:t>
            </a:r>
            <a:endParaRPr lang="en-US" dirty="0">
              <a:solidFill>
                <a:schemeClr val="tx1"/>
              </a:solidFill>
            </a:endParaRPr>
          </a:p>
        </p:txBody>
      </p:sp>
      <p:sp>
        <p:nvSpPr>
          <p:cNvPr id="91" name="TextBox 90"/>
          <p:cNvSpPr txBox="1"/>
          <p:nvPr/>
        </p:nvSpPr>
        <p:spPr>
          <a:xfrm>
            <a:off x="4191000" y="4626169"/>
            <a:ext cx="1463802" cy="307777"/>
          </a:xfrm>
          <a:prstGeom prst="rect">
            <a:avLst/>
          </a:prstGeom>
          <a:noFill/>
        </p:spPr>
        <p:txBody>
          <a:bodyPr wrap="square" rtlCol="0">
            <a:spAutoFit/>
          </a:bodyPr>
          <a:lstStyle/>
          <a:p>
            <a:pPr algn="ctr"/>
            <a:r>
              <a:rPr lang="en-US" sz="1400" dirty="0" smtClean="0"/>
              <a:t>task deque</a:t>
            </a:r>
            <a:endParaRPr lang="en-US" sz="1400" dirty="0"/>
          </a:p>
        </p:txBody>
      </p:sp>
      <p:cxnSp>
        <p:nvCxnSpPr>
          <p:cNvPr id="62" name="Straight Arrow Connector 61"/>
          <p:cNvCxnSpPr>
            <a:stCxn id="72" idx="0"/>
            <a:endCxn id="92" idx="0"/>
          </p:cNvCxnSpPr>
          <p:nvPr/>
        </p:nvCxnSpPr>
        <p:spPr>
          <a:xfrm flipH="1">
            <a:off x="4918374" y="3352800"/>
            <a:ext cx="12431" cy="1591574"/>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0" name="fib(1) w1"/>
          <p:cNvSpPr/>
          <p:nvPr/>
        </p:nvSpPr>
        <p:spPr>
          <a:xfrm>
            <a:off x="4203476" y="3352800"/>
            <a:ext cx="14546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fib(1)</a:t>
            </a:r>
            <a:endParaRPr lang="en-US" dirty="0">
              <a:solidFill>
                <a:schemeClr val="tx1"/>
              </a:solidFill>
            </a:endParaRPr>
          </a:p>
        </p:txBody>
      </p:sp>
      <p:sp>
        <p:nvSpPr>
          <p:cNvPr id="81" name="fib(1) queue"/>
          <p:cNvSpPr/>
          <p:nvPr/>
        </p:nvSpPr>
        <p:spPr>
          <a:xfrm>
            <a:off x="822198" y="5331613"/>
            <a:ext cx="145465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fib(1)</a:t>
            </a:r>
            <a:endParaRPr lang="en-US" dirty="0">
              <a:solidFill>
                <a:schemeClr val="tx1"/>
              </a:solidFill>
            </a:endParaRPr>
          </a:p>
        </p:txBody>
      </p:sp>
      <p:sp>
        <p:nvSpPr>
          <p:cNvPr id="84" name="fib(3) queue"/>
          <p:cNvSpPr/>
          <p:nvPr/>
        </p:nvSpPr>
        <p:spPr>
          <a:xfrm>
            <a:off x="822198" y="4942774"/>
            <a:ext cx="14478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fib(3)</a:t>
            </a:r>
            <a:endParaRPr lang="en-US" dirty="0">
              <a:solidFill>
                <a:schemeClr val="tx1"/>
              </a:solidFill>
            </a:endParaRPr>
          </a:p>
        </p:txBody>
      </p:sp>
      <p:cxnSp>
        <p:nvCxnSpPr>
          <p:cNvPr id="60" name="Straight Arrow Connector 59"/>
          <p:cNvCxnSpPr>
            <a:stCxn id="86" idx="0"/>
            <a:endCxn id="89" idx="0"/>
          </p:cNvCxnSpPr>
          <p:nvPr/>
        </p:nvCxnSpPr>
        <p:spPr>
          <a:xfrm>
            <a:off x="1548107" y="3729483"/>
            <a:ext cx="1420" cy="160213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6" name="fib(0) w0"/>
          <p:cNvSpPr/>
          <p:nvPr/>
        </p:nvSpPr>
        <p:spPr>
          <a:xfrm>
            <a:off x="822198" y="3729483"/>
            <a:ext cx="1451818"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fib(0)</a:t>
            </a:r>
            <a:endParaRPr lang="en-US" dirty="0">
              <a:solidFill>
                <a:schemeClr val="tx1"/>
              </a:solidFill>
            </a:endParaRPr>
          </a:p>
        </p:txBody>
      </p:sp>
      <p:sp>
        <p:nvSpPr>
          <p:cNvPr id="85" name="fib(2)"/>
          <p:cNvSpPr/>
          <p:nvPr/>
        </p:nvSpPr>
        <p:spPr>
          <a:xfrm>
            <a:off x="4191000" y="4941752"/>
            <a:ext cx="1454703"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fib(2)</a:t>
            </a:r>
            <a:endParaRPr lang="en-US" dirty="0">
              <a:solidFill>
                <a:schemeClr val="tx1"/>
              </a:solidFill>
            </a:endParaRPr>
          </a:p>
        </p:txBody>
      </p:sp>
      <p:cxnSp>
        <p:nvCxnSpPr>
          <p:cNvPr id="102" name="Straight Arrow Connector 101"/>
          <p:cNvCxnSpPr>
            <a:stCxn id="70" idx="1"/>
            <a:endCxn id="66" idx="3"/>
          </p:cNvCxnSpPr>
          <p:nvPr/>
        </p:nvCxnSpPr>
        <p:spPr>
          <a:xfrm flipH="1">
            <a:off x="2276856" y="3162300"/>
            <a:ext cx="1926620" cy="0"/>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4" name="Rounded Rectangular Callout 103"/>
          <p:cNvSpPr/>
          <p:nvPr/>
        </p:nvSpPr>
        <p:spPr>
          <a:xfrm>
            <a:off x="384320" y="4246429"/>
            <a:ext cx="834880" cy="284119"/>
          </a:xfrm>
          <a:prstGeom prst="wedgeRoundRectCallout">
            <a:avLst>
              <a:gd name="adj1" fmla="val 80518"/>
              <a:gd name="adj2" fmla="val -1435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fork</a:t>
            </a:r>
            <a:endParaRPr lang="en-US" dirty="0">
              <a:solidFill>
                <a:srgbClr val="002060"/>
              </a:solidFill>
            </a:endParaRPr>
          </a:p>
        </p:txBody>
      </p:sp>
      <p:sp>
        <p:nvSpPr>
          <p:cNvPr id="105" name="Rounded Rectangular Callout 104"/>
          <p:cNvSpPr/>
          <p:nvPr/>
        </p:nvSpPr>
        <p:spPr>
          <a:xfrm>
            <a:off x="5181600" y="3913730"/>
            <a:ext cx="685800" cy="281729"/>
          </a:xfrm>
          <a:prstGeom prst="wedgeRoundRectCallout">
            <a:avLst>
              <a:gd name="adj1" fmla="val -74564"/>
              <a:gd name="adj2" fmla="val 3920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fork</a:t>
            </a:r>
            <a:endParaRPr lang="en-US" dirty="0">
              <a:solidFill>
                <a:srgbClr val="002060"/>
              </a:solidFill>
            </a:endParaRPr>
          </a:p>
        </p:txBody>
      </p:sp>
      <p:sp>
        <p:nvSpPr>
          <p:cNvPr id="106" name="Rounded Rectangular Callout 105"/>
          <p:cNvSpPr/>
          <p:nvPr/>
        </p:nvSpPr>
        <p:spPr>
          <a:xfrm>
            <a:off x="2743200" y="2569119"/>
            <a:ext cx="939836" cy="352971"/>
          </a:xfrm>
          <a:prstGeom prst="wedgeRoundRectCallout">
            <a:avLst>
              <a:gd name="adj1" fmla="val -24089"/>
              <a:gd name="adj2" fmla="val 106843"/>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join</a:t>
            </a:r>
            <a:endParaRPr lang="en-US" dirty="0">
              <a:solidFill>
                <a:schemeClr val="tx1"/>
              </a:solidFill>
            </a:endParaRPr>
          </a:p>
        </p:txBody>
      </p:sp>
    </p:spTree>
    <p:extLst>
      <p:ext uri="{BB962C8B-B14F-4D97-AF65-F5344CB8AC3E}">
        <p14:creationId xmlns:p14="http://schemas.microsoft.com/office/powerpoint/2010/main" val="2192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mph" presetSubtype="2" fill="hold" nodeType="withEffect">
                                  <p:stCondLst>
                                    <p:cond delay="0"/>
                                  </p:stCondLst>
                                  <p:childTnLst>
                                    <p:animClr clrSpc="rgb" dir="cw">
                                      <p:cBhvr>
                                        <p:cTn id="14" dur="500" fill="hold"/>
                                        <p:tgtEl>
                                          <p:spTgt spid="66"/>
                                        </p:tgtEl>
                                        <p:attrNameLst>
                                          <p:attrName>fillcolor</p:attrName>
                                        </p:attrNameLst>
                                      </p:cBhvr>
                                      <p:to>
                                        <a:srgbClr val="F2F2F2"/>
                                      </p:to>
                                    </p:animClr>
                                    <p:set>
                                      <p:cBhvr>
                                        <p:cTn id="15" dur="500" fill="hold"/>
                                        <p:tgtEl>
                                          <p:spTgt spid="66"/>
                                        </p:tgtEl>
                                        <p:attrNameLst>
                                          <p:attrName>fill.type</p:attrName>
                                        </p:attrNameLst>
                                      </p:cBhvr>
                                      <p:to>
                                        <p:strVal val="solid"/>
                                      </p:to>
                                    </p:set>
                                    <p:set>
                                      <p:cBhvr>
                                        <p:cTn id="16" dur="500" fill="hold"/>
                                        <p:tgtEl>
                                          <p:spTgt spid="66"/>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22" presetClass="exit" presetSubtype="1" fill="hold" nodeType="withEffect">
                                  <p:stCondLst>
                                    <p:cond delay="0"/>
                                  </p:stCondLst>
                                  <p:childTnLst>
                                    <p:animEffect transition="out" filter="wipe(up)">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04"/>
                                        </p:tgtEl>
                                        <p:attrNameLst>
                                          <p:attrName>style.visibility</p:attrName>
                                        </p:attrNameLst>
                                      </p:cBhvr>
                                      <p:to>
                                        <p:strVal val="hidden"/>
                                      </p:to>
                                    </p:set>
                                  </p:childTnLst>
                                </p:cTn>
                              </p:par>
                              <p:par>
                                <p:cTn id="26" presetID="1" presetClass="emph" presetSubtype="2" fill="hold" nodeType="withEffect">
                                  <p:stCondLst>
                                    <p:cond delay="0"/>
                                  </p:stCondLst>
                                  <p:childTnLst>
                                    <p:animClr clrSpc="rgb" dir="cw">
                                      <p:cBhvr>
                                        <p:cTn id="27" dur="500" fill="hold"/>
                                        <p:tgtEl>
                                          <p:spTgt spid="84"/>
                                        </p:tgtEl>
                                        <p:attrNameLst>
                                          <p:attrName>fillcolor</p:attrName>
                                        </p:attrNameLst>
                                      </p:cBhvr>
                                      <p:to>
                                        <a:srgbClr val="F2F2F2"/>
                                      </p:to>
                                    </p:animClr>
                                    <p:set>
                                      <p:cBhvr>
                                        <p:cTn id="28" dur="500" fill="hold"/>
                                        <p:tgtEl>
                                          <p:spTgt spid="84"/>
                                        </p:tgtEl>
                                        <p:attrNameLst>
                                          <p:attrName>fill.type</p:attrName>
                                        </p:attrNameLst>
                                      </p:cBhvr>
                                      <p:to>
                                        <p:strVal val="solid"/>
                                      </p:to>
                                    </p:set>
                                    <p:set>
                                      <p:cBhvr>
                                        <p:cTn id="29" dur="500" fill="hold"/>
                                        <p:tgtEl>
                                          <p:spTgt spid="84"/>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up)">
                                      <p:cBhvr>
                                        <p:cTn id="34" dur="500"/>
                                        <p:tgtEl>
                                          <p:spTgt spid="60"/>
                                        </p:tgtEl>
                                      </p:cBhvr>
                                    </p:animEffect>
                                  </p:childTnLst>
                                </p:cTn>
                              </p:par>
                              <p:par>
                                <p:cTn id="35" presetID="1" presetClass="entr" presetSubtype="0" fill="hold" grpId="2"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mph" presetSubtype="2" fill="hold" nodeType="withEffect">
                                  <p:stCondLst>
                                    <p:cond delay="0"/>
                                  </p:stCondLst>
                                  <p:childTnLst>
                                    <p:animClr clrSpc="rgb" dir="cw">
                                      <p:cBhvr>
                                        <p:cTn id="41" dur="500" fill="hold"/>
                                        <p:tgtEl>
                                          <p:spTgt spid="82"/>
                                        </p:tgtEl>
                                        <p:attrNameLst>
                                          <p:attrName>fillcolor</p:attrName>
                                        </p:attrNameLst>
                                      </p:cBhvr>
                                      <p:to>
                                        <a:srgbClr val="F2F2F2"/>
                                      </p:to>
                                    </p:animClr>
                                    <p:set>
                                      <p:cBhvr>
                                        <p:cTn id="42" dur="500" fill="hold"/>
                                        <p:tgtEl>
                                          <p:spTgt spid="82"/>
                                        </p:tgtEl>
                                        <p:attrNameLst>
                                          <p:attrName>fill.type</p:attrName>
                                        </p:attrNameLst>
                                      </p:cBhvr>
                                      <p:to>
                                        <p:strVal val="solid"/>
                                      </p:to>
                                    </p:set>
                                    <p:set>
                                      <p:cBhvr>
                                        <p:cTn id="43" dur="500" fill="hold"/>
                                        <p:tgtEl>
                                          <p:spTgt spid="8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1" fill="hold" nodeType="clickEffect">
                                  <p:stCondLst>
                                    <p:cond delay="0"/>
                                  </p:stCondLst>
                                  <p:childTnLst>
                                    <p:animEffect transition="out" filter="wipe(up)">
                                      <p:cBhvr>
                                        <p:cTn id="47" dur="500"/>
                                        <p:tgtEl>
                                          <p:spTgt spid="60"/>
                                        </p:tgtEl>
                                      </p:cBhvr>
                                    </p:animEffect>
                                    <p:set>
                                      <p:cBhvr>
                                        <p:cTn id="48" dur="1" fill="hold">
                                          <p:stCondLst>
                                            <p:cond delay="499"/>
                                          </p:stCondLst>
                                        </p:cTn>
                                        <p:tgtEl>
                                          <p:spTgt spid="60"/>
                                        </p:tgtEl>
                                        <p:attrNameLst>
                                          <p:attrName>style.visibility</p:attrName>
                                        </p:attrNameLst>
                                      </p:cBhvr>
                                      <p:to>
                                        <p:strVal val="hidden"/>
                                      </p:to>
                                    </p:set>
                                  </p:childTnLst>
                                </p:cTn>
                              </p:par>
                              <p:par>
                                <p:cTn id="49" presetID="1" presetClass="exit" presetSubtype="0" fill="hold" grpId="3" nodeType="withEffect">
                                  <p:stCondLst>
                                    <p:cond delay="0"/>
                                  </p:stCondLst>
                                  <p:childTnLst>
                                    <p:set>
                                      <p:cBhvr>
                                        <p:cTn id="50" dur="1" fill="hold">
                                          <p:stCondLst>
                                            <p:cond delay="0"/>
                                          </p:stCondLst>
                                        </p:cTn>
                                        <p:tgtEl>
                                          <p:spTgt spid="104"/>
                                        </p:tgtEl>
                                        <p:attrNameLst>
                                          <p:attrName>style.visibility</p:attrName>
                                        </p:attrNameLst>
                                      </p:cBhvr>
                                      <p:to>
                                        <p:strVal val="hidden"/>
                                      </p:to>
                                    </p:set>
                                  </p:childTnLst>
                                </p:cTn>
                              </p:par>
                              <p:par>
                                <p:cTn id="51" presetID="1" presetClass="emph" presetSubtype="2" fill="hold" nodeType="withEffect">
                                  <p:stCondLst>
                                    <p:cond delay="0"/>
                                  </p:stCondLst>
                                  <p:childTnLst>
                                    <p:animClr clrSpc="rgb" dir="cw">
                                      <p:cBhvr>
                                        <p:cTn id="52" dur="500" fill="hold"/>
                                        <p:tgtEl>
                                          <p:spTgt spid="81"/>
                                        </p:tgtEl>
                                        <p:attrNameLst>
                                          <p:attrName>fillcolor</p:attrName>
                                        </p:attrNameLst>
                                      </p:cBhvr>
                                      <p:to>
                                        <a:srgbClr val="F2F2F2"/>
                                      </p:to>
                                    </p:animClr>
                                    <p:set>
                                      <p:cBhvr>
                                        <p:cTn id="53" dur="500" fill="hold"/>
                                        <p:tgtEl>
                                          <p:spTgt spid="81"/>
                                        </p:tgtEl>
                                        <p:attrNameLst>
                                          <p:attrName>fill.type</p:attrName>
                                        </p:attrNameLst>
                                      </p:cBhvr>
                                      <p:to>
                                        <p:strVal val="solid"/>
                                      </p:to>
                                    </p:set>
                                    <p:set>
                                      <p:cBhvr>
                                        <p:cTn id="54" dur="500" fill="hold"/>
                                        <p:tgtEl>
                                          <p:spTgt spid="81"/>
                                        </p:tgtEl>
                                        <p:attrNameLst>
                                          <p:attrName>fill.on</p:attrName>
                                        </p:attrNameLst>
                                      </p:cBhvr>
                                      <p:to>
                                        <p:strVal val="true"/>
                                      </p:to>
                                    </p:set>
                                  </p:childTnLst>
                                </p:cTn>
                              </p:par>
                            </p:childTnLst>
                          </p:cTn>
                        </p:par>
                        <p:par>
                          <p:cTn id="55" fill="hold">
                            <p:stCondLst>
                              <p:cond delay="500"/>
                            </p:stCondLst>
                            <p:childTnLst>
                              <p:par>
                                <p:cTn id="56" presetID="1" presetClass="emph" presetSubtype="2" fill="hold" nodeType="afterEffect">
                                  <p:stCondLst>
                                    <p:cond delay="0"/>
                                  </p:stCondLst>
                                  <p:childTnLst>
                                    <p:animClr clrSpc="rgb" dir="cw">
                                      <p:cBhvr>
                                        <p:cTn id="57" dur="500" fill="hold"/>
                                        <p:tgtEl>
                                          <p:spTgt spid="84"/>
                                        </p:tgtEl>
                                        <p:attrNameLst>
                                          <p:attrName>fillcolor</p:attrName>
                                        </p:attrNameLst>
                                      </p:cBhvr>
                                      <p:to>
                                        <a:srgbClr val="92D050"/>
                                      </p:to>
                                    </p:animClr>
                                    <p:set>
                                      <p:cBhvr>
                                        <p:cTn id="58" dur="500" fill="hold"/>
                                        <p:tgtEl>
                                          <p:spTgt spid="84"/>
                                        </p:tgtEl>
                                        <p:attrNameLst>
                                          <p:attrName>fill.type</p:attrName>
                                        </p:attrNameLst>
                                      </p:cBhvr>
                                      <p:to>
                                        <p:strVal val="solid"/>
                                      </p:to>
                                    </p:set>
                                    <p:set>
                                      <p:cBhvr>
                                        <p:cTn id="59" dur="500" fill="hold"/>
                                        <p:tgtEl>
                                          <p:spTgt spid="84"/>
                                        </p:tgtEl>
                                        <p:attrNameLst>
                                          <p:attrName>fill.on</p:attrName>
                                        </p:attrNameLst>
                                      </p:cBhvr>
                                      <p:to>
                                        <p:strVal val="true"/>
                                      </p:to>
                                    </p:se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103"/>
                                        </p:tgtEl>
                                        <p:attrNameLst>
                                          <p:attrName>style.visibility</p:attrName>
                                        </p:attrNameLst>
                                      </p:cBhvr>
                                      <p:to>
                                        <p:strVal val="visible"/>
                                      </p:to>
                                    </p:set>
                                  </p:childTnLst>
                                </p:cTn>
                              </p:par>
                            </p:childTnLst>
                          </p:cTn>
                        </p:par>
                        <p:par>
                          <p:cTn id="63" fill="hold">
                            <p:stCondLst>
                              <p:cond delay="1000"/>
                            </p:stCondLst>
                            <p:childTnLst>
                              <p:par>
                                <p:cTn id="64" presetID="56" presetClass="path" presetSubtype="0" accel="50000" decel="50000" fill="hold" grpId="2" nodeType="afterEffect">
                                  <p:stCondLst>
                                    <p:cond delay="0"/>
                                  </p:stCondLst>
                                  <p:childTnLst>
                                    <p:animMotion origin="layout" path="M -2.91667E-6 -1.11111E-6 L 0.27761 -0.28403 " pathEditMode="relative" rAng="0" ptsTypes="AA">
                                      <p:cBhvr>
                                        <p:cTn id="65" dur="2000" fill="hold"/>
                                        <p:tgtEl>
                                          <p:spTgt spid="84"/>
                                        </p:tgtEl>
                                        <p:attrNameLst>
                                          <p:attrName>ppt_x</p:attrName>
                                          <p:attrName>ppt_y</p:attrName>
                                        </p:attrNameLst>
                                      </p:cBhvr>
                                      <p:rCtr x="13880" y="-14213"/>
                                    </p:animMotion>
                                  </p:childTnLst>
                                </p:cTn>
                              </p:par>
                            </p:childTnLst>
                          </p:cTn>
                        </p:par>
                        <p:par>
                          <p:cTn id="66" fill="hold">
                            <p:stCondLst>
                              <p:cond delay="3000"/>
                            </p:stCondLst>
                            <p:childTnLst>
                              <p:par>
                                <p:cTn id="67" presetID="1" presetClass="exit" presetSubtype="0" fill="hold" grpId="1" nodeType="afterEffect">
                                  <p:stCondLst>
                                    <p:cond delay="0"/>
                                  </p:stCondLst>
                                  <p:childTnLst>
                                    <p:set>
                                      <p:cBhvr>
                                        <p:cTn id="68" dur="1" fill="hold">
                                          <p:stCondLst>
                                            <p:cond delay="0"/>
                                          </p:stCondLst>
                                        </p:cTn>
                                        <p:tgtEl>
                                          <p:spTgt spid="103"/>
                                        </p:tgtEl>
                                        <p:attrNameLst>
                                          <p:attrName>style.visibility</p:attrName>
                                        </p:attrNameLst>
                                      </p:cBhvr>
                                      <p:to>
                                        <p:strVal val="hidden"/>
                                      </p:to>
                                    </p:set>
                                  </p:childTnLst>
                                </p:cTn>
                              </p:par>
                            </p:childTnLst>
                          </p:cTn>
                        </p:par>
                        <p:par>
                          <p:cTn id="69" fill="hold">
                            <p:stCondLst>
                              <p:cond delay="3000"/>
                            </p:stCondLst>
                            <p:childTnLst>
                              <p:par>
                                <p:cTn id="70" presetID="1" presetClass="entr" presetSubtype="0" fill="hold" grpId="0" nodeType="afterEffect">
                                  <p:stCondLst>
                                    <p:cond delay="0"/>
                                  </p:stCondLst>
                                  <p:childTnLst>
                                    <p:set>
                                      <p:cBhvr>
                                        <p:cTn id="71" dur="1" fill="hold">
                                          <p:stCondLst>
                                            <p:cond delay="0"/>
                                          </p:stCondLst>
                                        </p:cTn>
                                        <p:tgtEl>
                                          <p:spTgt spid="83"/>
                                        </p:tgtEl>
                                        <p:attrNameLst>
                                          <p:attrName>style.visibility</p:attrName>
                                        </p:attrNameLst>
                                      </p:cBhvr>
                                      <p:to>
                                        <p:strVal val="visible"/>
                                      </p:to>
                                    </p:set>
                                  </p:childTnLst>
                                </p:cTn>
                              </p:par>
                            </p:childTnLst>
                          </p:cTn>
                        </p:par>
                        <p:par>
                          <p:cTn id="72" fill="hold">
                            <p:stCondLst>
                              <p:cond delay="3000"/>
                            </p:stCondLst>
                            <p:childTnLst>
                              <p:par>
                                <p:cTn id="73" presetID="1" presetClass="exit" presetSubtype="0" fill="hold" grpId="1" nodeType="afterEffect">
                                  <p:stCondLst>
                                    <p:cond delay="0"/>
                                  </p:stCondLst>
                                  <p:childTnLst>
                                    <p:set>
                                      <p:cBhvr>
                                        <p:cTn id="74" dur="1" fill="hold">
                                          <p:stCondLst>
                                            <p:cond delay="0"/>
                                          </p:stCondLst>
                                        </p:cTn>
                                        <p:tgtEl>
                                          <p:spTgt spid="8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up)">
                                      <p:cBhvr>
                                        <p:cTn id="79" dur="500"/>
                                        <p:tgtEl>
                                          <p:spTgt spid="62"/>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10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86"/>
                                        </p:tgtEl>
                                        <p:attrNameLst>
                                          <p:attrName>style.visibility</p:attrName>
                                        </p:attrNameLst>
                                      </p:cBhvr>
                                      <p:to>
                                        <p:strVal val="visible"/>
                                      </p:to>
                                    </p:set>
                                  </p:childTnLst>
                                </p:cTn>
                              </p:par>
                              <p:par>
                                <p:cTn id="84" presetID="1" presetClass="emph" presetSubtype="2" fill="hold" nodeType="withEffect">
                                  <p:stCondLst>
                                    <p:cond delay="0"/>
                                  </p:stCondLst>
                                  <p:childTnLst>
                                    <p:animClr clrSpc="rgb" dir="cw">
                                      <p:cBhvr>
                                        <p:cTn id="85" dur="500" fill="hold"/>
                                        <p:tgtEl>
                                          <p:spTgt spid="83"/>
                                        </p:tgtEl>
                                        <p:attrNameLst>
                                          <p:attrName>fillcolor</p:attrName>
                                        </p:attrNameLst>
                                      </p:cBhvr>
                                      <p:to>
                                        <a:srgbClr val="F2F2F2"/>
                                      </p:to>
                                    </p:animClr>
                                    <p:set>
                                      <p:cBhvr>
                                        <p:cTn id="86" dur="500" fill="hold"/>
                                        <p:tgtEl>
                                          <p:spTgt spid="83"/>
                                        </p:tgtEl>
                                        <p:attrNameLst>
                                          <p:attrName>fill.type</p:attrName>
                                        </p:attrNameLst>
                                      </p:cBhvr>
                                      <p:to>
                                        <p:strVal val="solid"/>
                                      </p:to>
                                    </p:set>
                                    <p:set>
                                      <p:cBhvr>
                                        <p:cTn id="87" dur="500" fill="hold"/>
                                        <p:tgtEl>
                                          <p:spTgt spid="83"/>
                                        </p:tgtEl>
                                        <p:attrNameLst>
                                          <p:attrName>fill.on</p:attrName>
                                        </p:attrNameLst>
                                      </p:cBhvr>
                                      <p:to>
                                        <p:strVal val="true"/>
                                      </p:to>
                                    </p:se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1" fill="hold" nodeType="clickEffect">
                                  <p:stCondLst>
                                    <p:cond delay="0"/>
                                  </p:stCondLst>
                                  <p:childTnLst>
                                    <p:animEffect transition="out" filter="wipe(up)">
                                      <p:cBhvr>
                                        <p:cTn id="94" dur="500"/>
                                        <p:tgtEl>
                                          <p:spTgt spid="62"/>
                                        </p:tgtEl>
                                      </p:cBhvr>
                                    </p:animEffect>
                                    <p:set>
                                      <p:cBhvr>
                                        <p:cTn id="95" dur="1" fill="hold">
                                          <p:stCondLst>
                                            <p:cond delay="499"/>
                                          </p:stCondLst>
                                        </p:cTn>
                                        <p:tgtEl>
                                          <p:spTgt spid="62"/>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105"/>
                                        </p:tgtEl>
                                        <p:attrNameLst>
                                          <p:attrName>style.visibility</p:attrName>
                                        </p:attrNameLst>
                                      </p:cBhvr>
                                      <p:to>
                                        <p:strVal val="hidden"/>
                                      </p:to>
                                    </p:set>
                                  </p:childTnLst>
                                </p:cTn>
                              </p:par>
                              <p:par>
                                <p:cTn id="98" presetID="1" presetClass="emph" presetSubtype="2" fill="hold" nodeType="withEffect">
                                  <p:stCondLst>
                                    <p:cond delay="0"/>
                                  </p:stCondLst>
                                  <p:childTnLst>
                                    <p:animClr clrSpc="rgb" dir="cw">
                                      <p:cBhvr>
                                        <p:cTn id="99" dur="500" fill="hold"/>
                                        <p:tgtEl>
                                          <p:spTgt spid="85"/>
                                        </p:tgtEl>
                                        <p:attrNameLst>
                                          <p:attrName>fillcolor</p:attrName>
                                        </p:attrNameLst>
                                      </p:cBhvr>
                                      <p:to>
                                        <a:srgbClr val="F2F2F2"/>
                                      </p:to>
                                    </p:animClr>
                                    <p:set>
                                      <p:cBhvr>
                                        <p:cTn id="100" dur="500" fill="hold"/>
                                        <p:tgtEl>
                                          <p:spTgt spid="85"/>
                                        </p:tgtEl>
                                        <p:attrNameLst>
                                          <p:attrName>fill.type</p:attrName>
                                        </p:attrNameLst>
                                      </p:cBhvr>
                                      <p:to>
                                        <p:strVal val="solid"/>
                                      </p:to>
                                    </p:set>
                                    <p:set>
                                      <p:cBhvr>
                                        <p:cTn id="101" dur="500" fill="hold"/>
                                        <p:tgtEl>
                                          <p:spTgt spid="85"/>
                                        </p:tgtEl>
                                        <p:attrNameLst>
                                          <p:attrName>fill.on</p:attrName>
                                        </p:attrNameLst>
                                      </p:cBhvr>
                                      <p:to>
                                        <p:strVal val="true"/>
                                      </p:to>
                                    </p:se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0"/>
                                          </p:stCondLst>
                                        </p:cTn>
                                        <p:tgtEl>
                                          <p:spTgt spid="100"/>
                                        </p:tgtEl>
                                        <p:attrNameLst>
                                          <p:attrName>style.visibility</p:attrName>
                                        </p:attrNameLst>
                                      </p:cBhvr>
                                      <p:to>
                                        <p:strVal val="visible"/>
                                      </p:to>
                                    </p:set>
                                  </p:childTnLst>
                                </p:cTn>
                              </p:par>
                              <p:par>
                                <p:cTn id="105" presetID="22" presetClass="exit" presetSubtype="4" fill="hold" grpId="1" nodeType="withEffect">
                                  <p:stCondLst>
                                    <p:cond delay="0"/>
                                  </p:stCondLst>
                                  <p:childTnLst>
                                    <p:animEffect transition="out" filter="wipe(down)">
                                      <p:cBhvr>
                                        <p:cTn id="106" dur="1000"/>
                                        <p:tgtEl>
                                          <p:spTgt spid="86"/>
                                        </p:tgtEl>
                                      </p:cBhvr>
                                    </p:animEffect>
                                    <p:set>
                                      <p:cBhvr>
                                        <p:cTn id="107" dur="1" fill="hold">
                                          <p:stCondLst>
                                            <p:cond delay="999"/>
                                          </p:stCondLst>
                                        </p:cTn>
                                        <p:tgtEl>
                                          <p:spTgt spid="8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81"/>
                                        </p:tgtEl>
                                        <p:attrNameLst>
                                          <p:attrName>fillcolor</p:attrName>
                                        </p:attrNameLst>
                                      </p:cBhvr>
                                      <p:to>
                                        <a:srgbClr val="92D050"/>
                                      </p:to>
                                    </p:animClr>
                                    <p:set>
                                      <p:cBhvr>
                                        <p:cTn id="112" dur="500" fill="hold"/>
                                        <p:tgtEl>
                                          <p:spTgt spid="81"/>
                                        </p:tgtEl>
                                        <p:attrNameLst>
                                          <p:attrName>fill.type</p:attrName>
                                        </p:attrNameLst>
                                      </p:cBhvr>
                                      <p:to>
                                        <p:strVal val="solid"/>
                                      </p:to>
                                    </p:set>
                                    <p:set>
                                      <p:cBhvr>
                                        <p:cTn id="113" dur="500" fill="hold"/>
                                        <p:tgtEl>
                                          <p:spTgt spid="81"/>
                                        </p:tgtEl>
                                        <p:attrNameLst>
                                          <p:attrName>fill.on</p:attrName>
                                        </p:attrNameLst>
                                      </p:cBhvr>
                                      <p:to>
                                        <p:strVal val="true"/>
                                      </p:to>
                                    </p:set>
                                  </p:childTnLst>
                                </p:cTn>
                              </p:par>
                            </p:childTnLst>
                          </p:cTn>
                        </p:par>
                        <p:par>
                          <p:cTn id="114" fill="hold">
                            <p:stCondLst>
                              <p:cond delay="500"/>
                            </p:stCondLst>
                            <p:childTnLst>
                              <p:par>
                                <p:cTn id="115" presetID="1" presetClass="entr" presetSubtype="0" fill="hold" grpId="0" nodeType="afterEffect">
                                  <p:stCondLst>
                                    <p:cond delay="0"/>
                                  </p:stCondLst>
                                  <p:childTnLst>
                                    <p:set>
                                      <p:cBhvr>
                                        <p:cTn id="116" dur="1" fill="hold">
                                          <p:stCondLst>
                                            <p:cond delay="0"/>
                                          </p:stCondLst>
                                        </p:cTn>
                                        <p:tgtEl>
                                          <p:spTgt spid="107"/>
                                        </p:tgtEl>
                                        <p:attrNameLst>
                                          <p:attrName>style.visibility</p:attrName>
                                        </p:attrNameLst>
                                      </p:cBhvr>
                                      <p:to>
                                        <p:strVal val="visible"/>
                                      </p:to>
                                    </p:set>
                                  </p:childTnLst>
                                </p:cTn>
                              </p:par>
                            </p:childTnLst>
                          </p:cTn>
                        </p:par>
                        <p:par>
                          <p:cTn id="117" fill="hold">
                            <p:stCondLst>
                              <p:cond delay="500"/>
                            </p:stCondLst>
                            <p:childTnLst>
                              <p:par>
                                <p:cTn id="118" presetID="64" presetClass="path" presetSubtype="0" accel="50000" decel="50000" fill="hold" grpId="1" nodeType="afterEffect">
                                  <p:stCondLst>
                                    <p:cond delay="0"/>
                                  </p:stCondLst>
                                  <p:childTnLst>
                                    <p:animMotion origin="layout" path="M -3.33333E-6 -2.59259E-6 L 0.00052 -0.2287 " pathEditMode="fixed" rAng="0" ptsTypes="AA">
                                      <p:cBhvr>
                                        <p:cTn id="119" dur="2000" fill="hold"/>
                                        <p:tgtEl>
                                          <p:spTgt spid="81"/>
                                        </p:tgtEl>
                                        <p:attrNameLst>
                                          <p:attrName>ppt_x</p:attrName>
                                          <p:attrName>ppt_y</p:attrName>
                                        </p:attrNameLst>
                                      </p:cBhvr>
                                      <p:rCtr x="26" y="-11435"/>
                                    </p:animMotion>
                                  </p:childTnLst>
                                </p:cTn>
                              </p:par>
                            </p:childTnLst>
                          </p:cTn>
                        </p:par>
                        <p:par>
                          <p:cTn id="120" fill="hold">
                            <p:stCondLst>
                              <p:cond delay="2500"/>
                            </p:stCondLst>
                            <p:childTnLst>
                              <p:par>
                                <p:cTn id="121" presetID="1" presetClass="exit" presetSubtype="0" fill="hold" grpId="1" nodeType="afterEffect">
                                  <p:stCondLst>
                                    <p:cond delay="0"/>
                                  </p:stCondLst>
                                  <p:childTnLst>
                                    <p:set>
                                      <p:cBhvr>
                                        <p:cTn id="122" dur="1" fill="hold">
                                          <p:stCondLst>
                                            <p:cond delay="0"/>
                                          </p:stCondLst>
                                        </p:cTn>
                                        <p:tgtEl>
                                          <p:spTgt spid="107"/>
                                        </p:tgtEl>
                                        <p:attrNameLst>
                                          <p:attrName>style.visibility</p:attrName>
                                        </p:attrNameLst>
                                      </p:cBhvr>
                                      <p:to>
                                        <p:strVal val="hidden"/>
                                      </p:to>
                                    </p:set>
                                  </p:childTnLst>
                                </p:cTn>
                              </p:par>
                            </p:childTnLst>
                          </p:cTn>
                        </p:par>
                        <p:par>
                          <p:cTn id="123" fill="hold">
                            <p:stCondLst>
                              <p:cond delay="2500"/>
                            </p:stCondLst>
                            <p:childTnLst>
                              <p:par>
                                <p:cTn id="124" presetID="22" presetClass="exit" presetSubtype="4" fill="hold" grpId="1" nodeType="afterEffect">
                                  <p:stCondLst>
                                    <p:cond delay="0"/>
                                  </p:stCondLst>
                                  <p:childTnLst>
                                    <p:animEffect transition="out" filter="wipe(down)">
                                      <p:cBhvr>
                                        <p:cTn id="125" dur="500"/>
                                        <p:tgtEl>
                                          <p:spTgt spid="100"/>
                                        </p:tgtEl>
                                      </p:cBhvr>
                                    </p:animEffect>
                                    <p:set>
                                      <p:cBhvr>
                                        <p:cTn id="126" dur="1" fill="hold">
                                          <p:stCondLst>
                                            <p:cond delay="499"/>
                                          </p:stCondLst>
                                        </p:cTn>
                                        <p:tgtEl>
                                          <p:spTgt spid="100"/>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500" fill="hold"/>
                                        <p:tgtEl>
                                          <p:spTgt spid="85"/>
                                        </p:tgtEl>
                                        <p:attrNameLst>
                                          <p:attrName>fillcolor</p:attrName>
                                        </p:attrNameLst>
                                      </p:cBhvr>
                                      <p:to>
                                        <a:srgbClr val="92D050"/>
                                      </p:to>
                                    </p:animClr>
                                    <p:set>
                                      <p:cBhvr>
                                        <p:cTn id="131" dur="500" fill="hold"/>
                                        <p:tgtEl>
                                          <p:spTgt spid="85"/>
                                        </p:tgtEl>
                                        <p:attrNameLst>
                                          <p:attrName>fill.type</p:attrName>
                                        </p:attrNameLst>
                                      </p:cBhvr>
                                      <p:to>
                                        <p:strVal val="solid"/>
                                      </p:to>
                                    </p:set>
                                    <p:set>
                                      <p:cBhvr>
                                        <p:cTn id="132" dur="500" fill="hold"/>
                                        <p:tgtEl>
                                          <p:spTgt spid="85"/>
                                        </p:tgtEl>
                                        <p:attrNameLst>
                                          <p:attrName>fill.on</p:attrName>
                                        </p:attrNameLst>
                                      </p:cBhvr>
                                      <p:to>
                                        <p:strVal val="true"/>
                                      </p:to>
                                    </p:set>
                                  </p:childTnLst>
                                </p:cTn>
                              </p:par>
                            </p:childTnLst>
                          </p:cTn>
                        </p:par>
                        <p:par>
                          <p:cTn id="133" fill="hold">
                            <p:stCondLst>
                              <p:cond delay="500"/>
                            </p:stCondLst>
                            <p:childTnLst>
                              <p:par>
                                <p:cTn id="134" presetID="1" presetClass="entr" presetSubtype="0" fill="hold" grpId="2" nodeType="afterEffect">
                                  <p:stCondLst>
                                    <p:cond delay="0"/>
                                  </p:stCondLst>
                                  <p:childTnLst>
                                    <p:set>
                                      <p:cBhvr>
                                        <p:cTn id="135" dur="1" fill="hold">
                                          <p:stCondLst>
                                            <p:cond delay="0"/>
                                          </p:stCondLst>
                                        </p:cTn>
                                        <p:tgtEl>
                                          <p:spTgt spid="107"/>
                                        </p:tgtEl>
                                        <p:attrNameLst>
                                          <p:attrName>style.visibility</p:attrName>
                                        </p:attrNameLst>
                                      </p:cBhvr>
                                      <p:to>
                                        <p:strVal val="visible"/>
                                      </p:to>
                                    </p:set>
                                  </p:childTnLst>
                                </p:cTn>
                              </p:par>
                            </p:childTnLst>
                          </p:cTn>
                        </p:par>
                        <p:par>
                          <p:cTn id="136" fill="hold">
                            <p:stCondLst>
                              <p:cond delay="500"/>
                            </p:stCondLst>
                            <p:childTnLst>
                              <p:par>
                                <p:cTn id="137" presetID="64" presetClass="path" presetSubtype="0" accel="50000" decel="50000" fill="hold" grpId="1" nodeType="afterEffect">
                                  <p:stCondLst>
                                    <p:cond delay="0"/>
                                  </p:stCondLst>
                                  <p:childTnLst>
                                    <p:animMotion origin="layout" path="M 4.58333E-6 3.7037E-7 L 0.00065 -0.22847 " pathEditMode="fixed" rAng="0" ptsTypes="AA">
                                      <p:cBhvr>
                                        <p:cTn id="138" dur="2000" fill="hold"/>
                                        <p:tgtEl>
                                          <p:spTgt spid="85"/>
                                        </p:tgtEl>
                                        <p:attrNameLst>
                                          <p:attrName>ppt_x</p:attrName>
                                          <p:attrName>ppt_y</p:attrName>
                                        </p:attrNameLst>
                                      </p:cBhvr>
                                      <p:rCtr x="26" y="-11435"/>
                                    </p:animMotion>
                                  </p:childTnLst>
                                </p:cTn>
                              </p:par>
                            </p:childTnLst>
                          </p:cTn>
                        </p:par>
                        <p:par>
                          <p:cTn id="139" fill="hold">
                            <p:stCondLst>
                              <p:cond delay="2500"/>
                            </p:stCondLst>
                            <p:childTnLst>
                              <p:par>
                                <p:cTn id="140" presetID="1" presetClass="exit" presetSubtype="0" fill="hold" grpId="3" nodeType="afterEffect">
                                  <p:stCondLst>
                                    <p:cond delay="0"/>
                                  </p:stCondLst>
                                  <p:childTnLst>
                                    <p:set>
                                      <p:cBhvr>
                                        <p:cTn id="141" dur="1" fill="hold">
                                          <p:stCondLst>
                                            <p:cond delay="0"/>
                                          </p:stCondLst>
                                        </p:cTn>
                                        <p:tgtEl>
                                          <p:spTgt spid="107"/>
                                        </p:tgtEl>
                                        <p:attrNameLst>
                                          <p:attrName>style.visibility</p:attrName>
                                        </p:attrNameLst>
                                      </p:cBhvr>
                                      <p:to>
                                        <p:strVal val="hidden"/>
                                      </p:to>
                                    </p:set>
                                  </p:childTnLst>
                                </p:cTn>
                              </p:par>
                            </p:childTnLst>
                          </p:cTn>
                        </p:par>
                        <p:par>
                          <p:cTn id="142" fill="hold">
                            <p:stCondLst>
                              <p:cond delay="2500"/>
                            </p:stCondLst>
                            <p:childTnLst>
                              <p:par>
                                <p:cTn id="143" presetID="22" presetClass="exit" presetSubtype="4" fill="hold" grpId="2" nodeType="afterEffect">
                                  <p:stCondLst>
                                    <p:cond delay="0"/>
                                  </p:stCondLst>
                                  <p:childTnLst>
                                    <p:animEffect transition="out" filter="wipe(down)">
                                      <p:cBhvr>
                                        <p:cTn id="144" dur="500"/>
                                        <p:tgtEl>
                                          <p:spTgt spid="81"/>
                                        </p:tgtEl>
                                      </p:cBhvr>
                                    </p:animEffect>
                                    <p:set>
                                      <p:cBhvr>
                                        <p:cTn id="145" dur="1" fill="hold">
                                          <p:stCondLst>
                                            <p:cond delay="499"/>
                                          </p:stCondLst>
                                        </p:cTn>
                                        <p:tgtEl>
                                          <p:spTgt spid="81"/>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2" nodeType="clickEffect">
                                  <p:stCondLst>
                                    <p:cond delay="0"/>
                                  </p:stCondLst>
                                  <p:childTnLst>
                                    <p:animEffect transition="out" filter="wipe(down)">
                                      <p:cBhvr>
                                        <p:cTn id="149" dur="500"/>
                                        <p:tgtEl>
                                          <p:spTgt spid="85"/>
                                        </p:tgtEl>
                                      </p:cBhvr>
                                    </p:animEffect>
                                    <p:set>
                                      <p:cBhvr>
                                        <p:cTn id="150" dur="1" fill="hold">
                                          <p:stCondLst>
                                            <p:cond delay="499"/>
                                          </p:stCondLst>
                                        </p:cTn>
                                        <p:tgtEl>
                                          <p:spTgt spid="85"/>
                                        </p:tgtEl>
                                        <p:attrNameLst>
                                          <p:attrName>style.visibility</p:attrName>
                                        </p:attrNameLst>
                                      </p:cBhvr>
                                      <p:to>
                                        <p:strVal val="hidden"/>
                                      </p:to>
                                    </p:set>
                                  </p:childTnLst>
                                </p:cTn>
                              </p:par>
                            </p:childTnLst>
                          </p:cTn>
                        </p:par>
                        <p:par>
                          <p:cTn id="151" fill="hold">
                            <p:stCondLst>
                              <p:cond delay="500"/>
                            </p:stCondLst>
                            <p:childTnLst>
                              <p:par>
                                <p:cTn id="152" presetID="22" presetClass="exit" presetSubtype="4" fill="hold" grpId="1" nodeType="afterEffect">
                                  <p:stCondLst>
                                    <p:cond delay="0"/>
                                  </p:stCondLst>
                                  <p:childTnLst>
                                    <p:animEffect transition="out" filter="wipe(down)">
                                      <p:cBhvr>
                                        <p:cTn id="153" dur="500"/>
                                        <p:tgtEl>
                                          <p:spTgt spid="82"/>
                                        </p:tgtEl>
                                      </p:cBhvr>
                                    </p:animEffect>
                                    <p:set>
                                      <p:cBhvr>
                                        <p:cTn id="154" dur="1" fill="hold">
                                          <p:stCondLst>
                                            <p:cond delay="499"/>
                                          </p:stCondLst>
                                        </p:cTn>
                                        <p:tgtEl>
                                          <p:spTgt spid="82"/>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83"/>
                                        </p:tgtEl>
                                        <p:attrNameLst>
                                          <p:attrName>fillcolor</p:attrName>
                                        </p:attrNameLst>
                                      </p:cBhvr>
                                      <p:to>
                                        <a:srgbClr val="92D050"/>
                                      </p:to>
                                    </p:animClr>
                                    <p:set>
                                      <p:cBhvr>
                                        <p:cTn id="159" dur="500" fill="hold"/>
                                        <p:tgtEl>
                                          <p:spTgt spid="83"/>
                                        </p:tgtEl>
                                        <p:attrNameLst>
                                          <p:attrName>fill.type</p:attrName>
                                        </p:attrNameLst>
                                      </p:cBhvr>
                                      <p:to>
                                        <p:strVal val="solid"/>
                                      </p:to>
                                    </p:set>
                                    <p:set>
                                      <p:cBhvr>
                                        <p:cTn id="160" dur="500" fill="hold"/>
                                        <p:tgtEl>
                                          <p:spTgt spid="83"/>
                                        </p:tgtEl>
                                        <p:attrNameLst>
                                          <p:attrName>fill.on</p:attrName>
                                        </p:attrNameLst>
                                      </p:cBhvr>
                                      <p:to>
                                        <p:strVal val="true"/>
                                      </p:to>
                                    </p:set>
                                  </p:childTnLst>
                                </p:cTn>
                              </p:par>
                            </p:childTnLst>
                          </p:cTn>
                        </p:par>
                        <p:par>
                          <p:cTn id="161" fill="hold">
                            <p:stCondLst>
                              <p:cond delay="500"/>
                            </p:stCondLst>
                            <p:childTnLst>
                              <p:par>
                                <p:cTn id="162" presetID="22" presetClass="entr" presetSubtype="2" fill="hold" nodeType="afterEffect">
                                  <p:stCondLst>
                                    <p:cond delay="0"/>
                                  </p:stCondLst>
                                  <p:childTnLst>
                                    <p:set>
                                      <p:cBhvr>
                                        <p:cTn id="163" dur="1" fill="hold">
                                          <p:stCondLst>
                                            <p:cond delay="0"/>
                                          </p:stCondLst>
                                        </p:cTn>
                                        <p:tgtEl>
                                          <p:spTgt spid="102"/>
                                        </p:tgtEl>
                                        <p:attrNameLst>
                                          <p:attrName>style.visibility</p:attrName>
                                        </p:attrNameLst>
                                      </p:cBhvr>
                                      <p:to>
                                        <p:strVal val="visible"/>
                                      </p:to>
                                    </p:set>
                                    <p:animEffect transition="in" filter="wipe(right)">
                                      <p:cBhvr>
                                        <p:cTn id="164" dur="1000"/>
                                        <p:tgtEl>
                                          <p:spTgt spid="102"/>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7" grpId="1" animBg="1"/>
      <p:bldP spid="107" grpId="2" animBg="1"/>
      <p:bldP spid="107" grpId="3" animBg="1"/>
      <p:bldP spid="103" grpId="0" animBg="1"/>
      <p:bldP spid="103" grpId="1" animBg="1"/>
      <p:bldP spid="83" grpId="0" animBg="1"/>
      <p:bldP spid="82" grpId="0" animBg="1"/>
      <p:bldP spid="82" grpId="1" animBg="1"/>
      <p:bldP spid="100" grpId="0" animBg="1"/>
      <p:bldP spid="100" grpId="1" animBg="1"/>
      <p:bldP spid="81" grpId="0" animBg="1"/>
      <p:bldP spid="81" grpId="1" animBg="1"/>
      <p:bldP spid="81" grpId="2" animBg="1"/>
      <p:bldP spid="84" grpId="0" animBg="1"/>
      <p:bldP spid="84" grpId="1" animBg="1"/>
      <p:bldP spid="84" grpId="2" animBg="1"/>
      <p:bldP spid="86" grpId="0" animBg="1"/>
      <p:bldP spid="86" grpId="1" animBg="1"/>
      <p:bldP spid="85" grpId="0" animBg="1"/>
      <p:bldP spid="85" grpId="1" animBg="1"/>
      <p:bldP spid="85" grpId="2" animBg="1"/>
      <p:bldP spid="104" grpId="0" animBg="1"/>
      <p:bldP spid="104" grpId="1" animBg="1"/>
      <p:bldP spid="104" grpId="2" animBg="1"/>
      <p:bldP spid="104" grpId="3" animBg="1"/>
      <p:bldP spid="105" grpId="0" animBg="1"/>
      <p:bldP spid="105" grpId="1" animBg="1"/>
      <p:bldP spid="10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Randomized Stealing</a:t>
            </a:r>
            <a:endParaRPr lang="en-US" dirty="0"/>
          </a:p>
        </p:txBody>
      </p:sp>
      <p:sp>
        <p:nvSpPr>
          <p:cNvPr id="3" name="Content Placeholder 2"/>
          <p:cNvSpPr>
            <a:spLocks noGrp="1"/>
          </p:cNvSpPr>
          <p:nvPr>
            <p:ph idx="1"/>
          </p:nvPr>
        </p:nvSpPr>
        <p:spPr/>
        <p:txBody>
          <a:bodyPr/>
          <a:lstStyle/>
          <a:p>
            <a:r>
              <a:rPr lang="en-US" dirty="0" smtClean="0"/>
              <a:t>Most of the time, a worker steals from itself (i.e., reverses the fork of a subtask), minimizing contention on each deque.</a:t>
            </a:r>
          </a:p>
          <a:p>
            <a:r>
              <a:rPr lang="en-US" dirty="0" smtClean="0"/>
              <a:t>By popping work from the tail of its own deque, a worker executes warm code first, minimizing suspended tasks and maximizing cache efficiency.</a:t>
            </a:r>
          </a:p>
          <a:p>
            <a:r>
              <a:rPr lang="en-US" dirty="0" smtClean="0"/>
              <a:t>Joins can be </a:t>
            </a:r>
            <a:r>
              <a:rPr lang="en-US" i="1" dirty="0" smtClean="0"/>
              <a:t>stalling</a:t>
            </a:r>
            <a:r>
              <a:rPr lang="en-US" dirty="0" smtClean="0"/>
              <a:t> or </a:t>
            </a:r>
            <a:r>
              <a:rPr lang="en-US" i="1" dirty="0" smtClean="0"/>
              <a:t>non-stalling</a:t>
            </a:r>
            <a:endParaRPr lang="en-US" dirty="0" smtClean="0"/>
          </a:p>
          <a:p>
            <a:pPr lvl="1"/>
            <a:r>
              <a:rPr lang="en-US" dirty="0" smtClean="0"/>
              <a:t>Stalling join always continues on the original worker</a:t>
            </a:r>
          </a:p>
          <a:p>
            <a:pPr lvl="1"/>
            <a:r>
              <a:rPr lang="en-US" dirty="0" smtClean="0"/>
              <a:t>Non-stalling join does a random steal if there are unfinished subtasks.  A different worker may continue from the join when the last subtask reaches the join point.</a:t>
            </a:r>
          </a:p>
          <a:p>
            <a:r>
              <a:rPr lang="en-US" dirty="0" smtClean="0"/>
              <a:t>Typically designed so that forking is cheap in CPU resources.</a:t>
            </a:r>
          </a:p>
          <a:p>
            <a:pPr lvl="1"/>
            <a:r>
              <a:rPr lang="en-US" dirty="0" smtClean="0"/>
              <a:t>Encourages expression of a lot of parallelism</a:t>
            </a:r>
          </a:p>
          <a:p>
            <a:pPr lvl="1"/>
            <a:r>
              <a:rPr lang="en-US" dirty="0" smtClean="0"/>
              <a:t>Steals are somewhat more expensive, but comparatively rare,</a:t>
            </a:r>
            <a:endParaRPr lang="en-US" dirty="0"/>
          </a:p>
        </p:txBody>
      </p:sp>
      <p:sp>
        <p:nvSpPr>
          <p:cNvPr id="4" name="Date Placeholder 3"/>
          <p:cNvSpPr>
            <a:spLocks noGrp="1"/>
          </p:cNvSpPr>
          <p:nvPr>
            <p:ph type="dt" sz="half" idx="10"/>
          </p:nvPr>
        </p:nvSpPr>
        <p:spPr/>
        <p:txBody>
          <a:bodyPr/>
          <a:lstStyle/>
          <a:p>
            <a:fld id="{B53565A3-3F8F-4B2B-8BCD-6AE71B78EFAC}"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600579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Stealing and Continuation Stealing implementations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F28FD4-9257-4D4F-9D6F-34A6F6E82E6F}"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65981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ded Corner 7"/>
          <p:cNvSpPr/>
          <p:nvPr/>
        </p:nvSpPr>
        <p:spPr>
          <a:xfrm>
            <a:off x="3059372" y="2085886"/>
            <a:ext cx="5421573" cy="3825241"/>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smtClean="0">
              <a:solidFill>
                <a:schemeClr val="tx1"/>
              </a:solidFill>
              <a:latin typeface="Consolas" panose="020B0609020204030204" pitchFamily="49" charset="0"/>
              <a:cs typeface="Consolas" panose="020B0609020204030204" pitchFamily="49" charset="0"/>
            </a:endParaRPr>
          </a:p>
        </p:txBody>
      </p:sp>
      <p:sp>
        <p:nvSpPr>
          <p:cNvPr id="14" name="Rectangle 13"/>
          <p:cNvSpPr/>
          <p:nvPr/>
        </p:nvSpPr>
        <p:spPr>
          <a:xfrm>
            <a:off x="4126173" y="4634543"/>
            <a:ext cx="2286000" cy="24225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26173" y="4071045"/>
            <a:ext cx="2286000" cy="2638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73973" y="3779902"/>
            <a:ext cx="1447800" cy="291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9372" y="2085886"/>
            <a:ext cx="5535988" cy="397031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void f(…)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serial code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p>
          <a:p>
            <a:r>
              <a:rPr lang="en-US" i="1"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define_task_block</a:t>
            </a:r>
            <a:r>
              <a:rPr lang="en-US" dirty="0" smtClean="0">
                <a:latin typeface="Consolas" panose="020B0609020204030204" pitchFamily="49" charset="0"/>
                <a:cs typeface="Consolas" panose="020B0609020204030204" pitchFamily="49" charset="0"/>
              </a:rPr>
              <a:t>([&amp;](</a:t>
            </a:r>
            <a:r>
              <a:rPr lang="en-US" dirty="0" err="1" smtClean="0">
                <a:latin typeface="Consolas" panose="020B0609020204030204" pitchFamily="49" charset="0"/>
                <a:cs typeface="Consolas" panose="020B0609020204030204" pitchFamily="49" charset="0"/>
              </a:rPr>
              <a:t>task_block</a:t>
            </a:r>
            <a:r>
              <a:rPr lang="en-US" dirty="0">
                <a:latin typeface="Consolas" panose="020B0609020204030204" pitchFamily="49" charset="0"/>
                <a:cs typeface="Consolas" panose="020B0609020204030204" pitchFamily="49" charset="0"/>
              </a:rPr>
              <a:t>&amp; </a:t>
            </a:r>
            <a:r>
              <a:rPr lang="en-US" dirty="0" err="1">
                <a:latin typeface="Consolas" panose="020B0609020204030204" pitchFamily="49" charset="0"/>
                <a:cs typeface="Consolas" panose="020B0609020204030204" pitchFamily="49" charset="0"/>
              </a:rPr>
              <a:t>tb</a:t>
            </a:r>
            <a:r>
              <a:rPr lang="en-US"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serial code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tb.run</a:t>
            </a:r>
            <a:r>
              <a:rPr lang="en-US" dirty="0">
                <a:latin typeface="Consolas" panose="020B0609020204030204" pitchFamily="49" charset="0"/>
                <a:cs typeface="Consolas" panose="020B0609020204030204" pitchFamily="49" charset="0"/>
              </a:rPr>
              <a:t>([&amp;]{ </a:t>
            </a:r>
            <a:r>
              <a:rPr lang="en-US" i="1" dirty="0">
                <a:solidFill>
                  <a:schemeClr val="bg1"/>
                </a:solidFill>
                <a:latin typeface="Consolas" panose="020B0609020204030204" pitchFamily="49" charset="0"/>
                <a:cs typeface="Consolas" panose="020B0609020204030204" pitchFamily="49" charset="0"/>
              </a:rPr>
              <a:t>child task</a:t>
            </a:r>
            <a:r>
              <a:rPr lang="en-US" dirty="0">
                <a:solidFill>
                  <a:schemeClr val="bg1"/>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i="1" dirty="0" smtClean="0">
                <a:latin typeface="Consolas" panose="020B0609020204030204" pitchFamily="49" charset="0"/>
                <a:cs typeface="Consolas" panose="020B0609020204030204" pitchFamily="49" charset="0"/>
              </a:rPr>
              <a:t>fork continuation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tb.wait</a:t>
            </a:r>
            <a:r>
              <a:rPr lang="en-US" dirty="0">
                <a:solidFill>
                  <a:srgbClr val="7030A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i="1" dirty="0" smtClean="0">
                <a:latin typeface="Consolas" panose="020B0609020204030204" pitchFamily="49" charset="0"/>
                <a:cs typeface="Consolas" panose="020B0609020204030204" pitchFamily="49" charset="0"/>
              </a:rPr>
              <a:t>join continuation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serial code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endParaRPr lang="en-US" dirty="0"/>
          </a:p>
        </p:txBody>
      </p:sp>
      <p:sp>
        <p:nvSpPr>
          <p:cNvPr id="2" name="Title 1"/>
          <p:cNvSpPr>
            <a:spLocks noGrp="1"/>
          </p:cNvSpPr>
          <p:nvPr>
            <p:ph type="title"/>
          </p:nvPr>
        </p:nvSpPr>
        <p:spPr/>
        <p:txBody>
          <a:bodyPr/>
          <a:lstStyle/>
          <a:p>
            <a:r>
              <a:rPr lang="en-US" dirty="0" smtClean="0"/>
              <a:t>Anatomy of fork-join Code</a:t>
            </a:r>
            <a:endParaRPr lang="en-US" dirty="0"/>
          </a:p>
        </p:txBody>
      </p:sp>
      <p:sp>
        <p:nvSpPr>
          <p:cNvPr id="5" name="Date Placeholder 4"/>
          <p:cNvSpPr>
            <a:spLocks noGrp="1"/>
          </p:cNvSpPr>
          <p:nvPr>
            <p:ph type="dt" sz="half" idx="10"/>
          </p:nvPr>
        </p:nvSpPr>
        <p:spPr/>
        <p:txBody>
          <a:bodyPr/>
          <a:lstStyle/>
          <a:p>
            <a:fld id="{58E4A31F-5445-4DAD-A666-8D1AEFF53E9B}"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36</a:t>
            </a:fld>
            <a:endParaRPr lang="en-US" dirty="0"/>
          </a:p>
        </p:txBody>
      </p:sp>
      <p:sp>
        <p:nvSpPr>
          <p:cNvPr id="10" name="Right Brace 9"/>
          <p:cNvSpPr/>
          <p:nvPr/>
        </p:nvSpPr>
        <p:spPr>
          <a:xfrm>
            <a:off x="8698173" y="3200400"/>
            <a:ext cx="304800" cy="18288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ounded Rectangular Callout 14"/>
          <p:cNvSpPr/>
          <p:nvPr/>
        </p:nvSpPr>
        <p:spPr>
          <a:xfrm>
            <a:off x="1687773" y="3200400"/>
            <a:ext cx="1752600" cy="457200"/>
          </a:xfrm>
          <a:prstGeom prst="wedgeRoundRectCallout">
            <a:avLst>
              <a:gd name="adj1" fmla="val 82736"/>
              <a:gd name="adj2" fmla="val 95336"/>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Fork</a:t>
            </a:r>
            <a:endParaRPr lang="en-US" dirty="0"/>
          </a:p>
        </p:txBody>
      </p:sp>
      <p:sp>
        <p:nvSpPr>
          <p:cNvPr id="16" name="Rounded Rectangular Callout 15"/>
          <p:cNvSpPr/>
          <p:nvPr/>
        </p:nvSpPr>
        <p:spPr>
          <a:xfrm>
            <a:off x="1687773" y="4399702"/>
            <a:ext cx="1752600" cy="457200"/>
          </a:xfrm>
          <a:prstGeom prst="wedgeRoundRectCallout">
            <a:avLst>
              <a:gd name="adj1" fmla="val 83515"/>
              <a:gd name="adj2" fmla="val -33022"/>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Join (explicit)</a:t>
            </a:r>
            <a:endParaRPr lang="en-US" dirty="0"/>
          </a:p>
        </p:txBody>
      </p:sp>
      <p:sp>
        <p:nvSpPr>
          <p:cNvPr id="17" name="TextBox 16"/>
          <p:cNvSpPr txBox="1"/>
          <p:nvPr/>
        </p:nvSpPr>
        <p:spPr>
          <a:xfrm>
            <a:off x="9220200" y="3760857"/>
            <a:ext cx="2362200" cy="707886"/>
          </a:xfrm>
          <a:prstGeom prst="rect">
            <a:avLst/>
          </a:prstGeom>
          <a:noFill/>
        </p:spPr>
        <p:txBody>
          <a:bodyPr wrap="square" rtlCol="0">
            <a:spAutoFit/>
          </a:bodyPr>
          <a:lstStyle/>
          <a:p>
            <a:r>
              <a:rPr lang="en-US" sz="2000" b="1" dirty="0" smtClean="0"/>
              <a:t>Task block / Parallel region</a:t>
            </a:r>
            <a:endParaRPr lang="en-US" sz="2000" b="1" dirty="0"/>
          </a:p>
        </p:txBody>
      </p:sp>
      <p:sp>
        <p:nvSpPr>
          <p:cNvPr id="18" name="Rounded Rectangular Callout 17"/>
          <p:cNvSpPr/>
          <p:nvPr/>
        </p:nvSpPr>
        <p:spPr>
          <a:xfrm>
            <a:off x="849573" y="5334000"/>
            <a:ext cx="2209800" cy="722204"/>
          </a:xfrm>
          <a:prstGeom prst="wedgeRoundRectCallout">
            <a:avLst>
              <a:gd name="adj1" fmla="val 76534"/>
              <a:gd name="adj2" fmla="val -10975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Implicit join at end of task block</a:t>
            </a:r>
            <a:endParaRPr lang="en-US" dirty="0"/>
          </a:p>
        </p:txBody>
      </p:sp>
    </p:spTree>
    <p:extLst>
      <p:ext uri="{BB962C8B-B14F-4D97-AF65-F5344CB8AC3E}">
        <p14:creationId xmlns:p14="http://schemas.microsoft.com/office/powerpoint/2010/main" val="2014600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Child-Stealing</a:t>
            </a:r>
            <a:endParaRPr lang="en-US" dirty="0"/>
          </a:p>
        </p:txBody>
      </p:sp>
      <p:sp>
        <p:nvSpPr>
          <p:cNvPr id="3" name="Content Placeholder 2"/>
          <p:cNvSpPr>
            <a:spLocks noGrp="1"/>
          </p:cNvSpPr>
          <p:nvPr>
            <p:ph idx="1"/>
          </p:nvPr>
        </p:nvSpPr>
        <p:spPr/>
        <p:txBody>
          <a:bodyPr/>
          <a:lstStyle/>
          <a:p>
            <a:r>
              <a:rPr lang="en-US" dirty="0" smtClean="0"/>
              <a:t>At a fork, the child task in pushed onto the worker’s deque.</a:t>
            </a:r>
          </a:p>
          <a:p>
            <a:pPr lvl="1"/>
            <a:r>
              <a:rPr lang="en-US" dirty="0" smtClean="0"/>
              <a:t>A task data structure is allocated on the heap</a:t>
            </a:r>
          </a:p>
          <a:p>
            <a:pPr lvl="1"/>
            <a:r>
              <a:rPr lang="en-US" dirty="0" smtClean="0"/>
              <a:t>Everything needed to run the child is stored in the task data structure</a:t>
            </a:r>
          </a:p>
          <a:p>
            <a:pPr lvl="1"/>
            <a:r>
              <a:rPr lang="en-US" dirty="0" smtClean="0"/>
              <a:t>A pointer to the task data structure is pushed onto the deque</a:t>
            </a:r>
          </a:p>
          <a:p>
            <a:r>
              <a:rPr lang="en-US" dirty="0" smtClean="0"/>
              <a:t>The worker then executes the fork continuation immediately.</a:t>
            </a:r>
          </a:p>
          <a:p>
            <a:r>
              <a:rPr lang="en-US" dirty="0" smtClean="0"/>
              <a:t>An idle worker can steal the child task.</a:t>
            </a:r>
          </a:p>
          <a:p>
            <a:r>
              <a:rPr lang="en-US" dirty="0" smtClean="0"/>
              <a:t>If the child task is not stolen, it is run by the original worker when it reaches the join point.</a:t>
            </a:r>
          </a:p>
          <a:p>
            <a:r>
              <a:rPr lang="en-US" i="1" dirty="0" smtClean="0"/>
              <a:t>Typically</a:t>
            </a:r>
            <a:r>
              <a:rPr lang="en-US" dirty="0" smtClean="0"/>
              <a:t>, the scheduler stalls at the join point if there are stolen children that have not completed.</a:t>
            </a:r>
          </a:p>
        </p:txBody>
      </p:sp>
      <p:sp>
        <p:nvSpPr>
          <p:cNvPr id="4" name="Date Placeholder 3"/>
          <p:cNvSpPr>
            <a:spLocks noGrp="1"/>
          </p:cNvSpPr>
          <p:nvPr>
            <p:ph type="dt" sz="half" idx="10"/>
          </p:nvPr>
        </p:nvSpPr>
        <p:spPr/>
        <p:txBody>
          <a:bodyPr/>
          <a:lstStyle/>
          <a:p>
            <a:fld id="{7B6A7DE3-1A76-4AE7-8FFC-60F799650925}"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8781545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Stealing</a:t>
            </a:r>
            <a:endParaRPr lang="en-US" dirty="0"/>
          </a:p>
        </p:txBody>
      </p:sp>
      <p:sp>
        <p:nvSpPr>
          <p:cNvPr id="3" name="Content Placeholder 2"/>
          <p:cNvSpPr>
            <a:spLocks noGrp="1"/>
          </p:cNvSpPr>
          <p:nvPr>
            <p:ph idx="1"/>
          </p:nvPr>
        </p:nvSpPr>
        <p:spPr/>
        <p:txBody>
          <a:bodyPr>
            <a:normAutofit/>
          </a:bodyPr>
          <a:lstStyle/>
          <a:p>
            <a:r>
              <a:rPr lang="en-US" dirty="0"/>
              <a:t>At a fork, the </a:t>
            </a:r>
            <a:r>
              <a:rPr lang="en-US" i="1" dirty="0" smtClean="0"/>
              <a:t>continuation</a:t>
            </a:r>
            <a:r>
              <a:rPr lang="en-US" dirty="0" smtClean="0"/>
              <a:t> </a:t>
            </a:r>
            <a:r>
              <a:rPr lang="en-US" dirty="0"/>
              <a:t>in pushed onto the worker’s deque.</a:t>
            </a:r>
          </a:p>
          <a:p>
            <a:pPr lvl="1"/>
            <a:r>
              <a:rPr lang="en-US" dirty="0" smtClean="0"/>
              <a:t>Registers are saved on the </a:t>
            </a:r>
            <a:r>
              <a:rPr lang="en-US" i="1" dirty="0" smtClean="0"/>
              <a:t>stack.</a:t>
            </a:r>
            <a:endParaRPr lang="en-US" dirty="0"/>
          </a:p>
          <a:p>
            <a:pPr lvl="1"/>
            <a:r>
              <a:rPr lang="en-US" dirty="0"/>
              <a:t>A pointer to the </a:t>
            </a:r>
            <a:r>
              <a:rPr lang="en-US" dirty="0" smtClean="0"/>
              <a:t>current stack frame is </a:t>
            </a:r>
            <a:r>
              <a:rPr lang="en-US" dirty="0"/>
              <a:t>pushed onto the deque</a:t>
            </a:r>
          </a:p>
          <a:p>
            <a:r>
              <a:rPr lang="en-US" dirty="0"/>
              <a:t>The worker then executes the </a:t>
            </a:r>
            <a:r>
              <a:rPr lang="en-US" dirty="0" smtClean="0"/>
              <a:t>child immediately, as if it were a normal call.</a:t>
            </a:r>
            <a:endParaRPr lang="en-US" dirty="0"/>
          </a:p>
          <a:p>
            <a:r>
              <a:rPr lang="en-US" dirty="0"/>
              <a:t>An idle worker can steal the </a:t>
            </a:r>
            <a:r>
              <a:rPr lang="en-US" dirty="0" smtClean="0"/>
              <a:t>continuation task</a:t>
            </a:r>
            <a:r>
              <a:rPr lang="en-US" dirty="0"/>
              <a:t>.</a:t>
            </a:r>
          </a:p>
          <a:p>
            <a:r>
              <a:rPr lang="en-US" dirty="0" smtClean="0"/>
              <a:t>Upon completing the child, if the continuation (parent) has not been stolen, the original worker continues as if returning from a normal function call.</a:t>
            </a:r>
          </a:p>
          <a:p>
            <a:r>
              <a:rPr lang="en-US" dirty="0" smtClean="0"/>
              <a:t>The </a:t>
            </a:r>
            <a:r>
              <a:rPr lang="en-US" i="1" dirty="0" smtClean="0"/>
              <a:t>join continuation </a:t>
            </a:r>
            <a:r>
              <a:rPr lang="en-US" dirty="0" smtClean="0"/>
              <a:t>is run by whichever worker completes its task </a:t>
            </a:r>
            <a:r>
              <a:rPr lang="en-US" i="1" dirty="0" smtClean="0"/>
              <a:t>last</a:t>
            </a:r>
            <a:r>
              <a:rPr lang="en-US" dirty="0" smtClean="0"/>
              <a:t>.</a:t>
            </a:r>
          </a:p>
          <a:p>
            <a:pPr lvl="1"/>
            <a:r>
              <a:rPr lang="en-US" dirty="0" smtClean="0"/>
              <a:t>Typically, no worker stalls at the join point.</a:t>
            </a:r>
          </a:p>
          <a:p>
            <a:pPr lvl="1"/>
            <a:r>
              <a:rPr lang="en-US" dirty="0" smtClean="0"/>
              <a:t>The worker running after the join might be different than the one entering it.</a:t>
            </a:r>
            <a:endParaRPr lang="en-US" dirty="0"/>
          </a:p>
        </p:txBody>
      </p:sp>
      <p:sp>
        <p:nvSpPr>
          <p:cNvPr id="4" name="Date Placeholder 3"/>
          <p:cNvSpPr>
            <a:spLocks noGrp="1"/>
          </p:cNvSpPr>
          <p:nvPr>
            <p:ph type="dt" sz="half" idx="10"/>
          </p:nvPr>
        </p:nvSpPr>
        <p:spPr/>
        <p:txBody>
          <a:bodyPr/>
          <a:lstStyle/>
          <a:p>
            <a:fld id="{25DF7173-7D3F-4D65-B9C3-FE43321D36E2}"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928484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t>
            </a:r>
            <a:r>
              <a:rPr lang="en-US" dirty="0"/>
              <a:t>of Child </a:t>
            </a:r>
            <a:r>
              <a:rPr lang="en-US" dirty="0" smtClean="0"/>
              <a:t>stealing over </a:t>
            </a:r>
            <a:r>
              <a:rPr lang="en-US" dirty="0"/>
              <a:t>continuation </a:t>
            </a:r>
            <a:r>
              <a:rPr lang="en-US" dirty="0" smtClean="0"/>
              <a:t>Stealing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Both are types of work stealing.  Continuation stealing has a number of </a:t>
            </a:r>
            <a:r>
              <a:rPr lang="en-US" sz="2800" b="1" dirty="0" smtClean="0">
                <a:solidFill>
                  <a:srgbClr val="7030A0"/>
                </a:solidFill>
              </a:rPr>
              <a:t>practical</a:t>
            </a:r>
            <a:r>
              <a:rPr lang="en-US" sz="2800" dirty="0" smtClean="0">
                <a:solidFill>
                  <a:srgbClr val="7030A0"/>
                </a:solidFill>
              </a:rPr>
              <a:t> </a:t>
            </a:r>
            <a:r>
              <a:rPr lang="en-US" sz="2800" dirty="0" smtClean="0"/>
              <a:t>advantages, however:</a:t>
            </a:r>
          </a:p>
          <a:p>
            <a:r>
              <a:rPr lang="en-US" sz="2800" dirty="0" smtClean="0"/>
              <a:t>Child stealing libraries can be implemented without special compiler support; continuation stealing typically requires compiler support.</a:t>
            </a:r>
          </a:p>
          <a:p>
            <a:r>
              <a:rPr lang="en-US" sz="2800" dirty="0" smtClean="0"/>
              <a:t>At each fork and join point, a continuation stealing implementation might switch to a different worker thread, confusing code that depends on thread-local storage.</a:t>
            </a:r>
            <a:endParaRPr lang="en-US" sz="2800" dirty="0"/>
          </a:p>
        </p:txBody>
      </p:sp>
      <p:sp>
        <p:nvSpPr>
          <p:cNvPr id="4" name="Date Placeholder 3"/>
          <p:cNvSpPr>
            <a:spLocks noGrp="1"/>
          </p:cNvSpPr>
          <p:nvPr>
            <p:ph type="dt" sz="half" idx="10"/>
          </p:nvPr>
        </p:nvSpPr>
        <p:spPr/>
        <p:txBody>
          <a:bodyPr/>
          <a:lstStyle/>
          <a:p>
            <a:fld id="{A5C46AAA-B4E7-4DED-A86C-F38F6C0DBBCB}"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935545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to know how a Parallel Scheduler works?</a:t>
            </a:r>
            <a:endParaRPr lang="en-US" dirty="0"/>
          </a:p>
        </p:txBody>
      </p:sp>
      <p:sp>
        <p:nvSpPr>
          <p:cNvPr id="3" name="Content Placeholder 2"/>
          <p:cNvSpPr>
            <a:spLocks noGrp="1"/>
          </p:cNvSpPr>
          <p:nvPr>
            <p:ph idx="1"/>
          </p:nvPr>
        </p:nvSpPr>
        <p:spPr/>
        <p:txBody>
          <a:bodyPr>
            <a:noAutofit/>
          </a:bodyPr>
          <a:lstStyle/>
          <a:p>
            <a:r>
              <a:rPr lang="en-US" sz="2400" dirty="0" smtClean="0"/>
              <a:t>You </a:t>
            </a:r>
            <a:r>
              <a:rPr lang="en-US" sz="2400" b="1" i="1" dirty="0" smtClean="0">
                <a:solidFill>
                  <a:srgbClr val="7030A0"/>
                </a:solidFill>
              </a:rPr>
              <a:t>can</a:t>
            </a:r>
            <a:r>
              <a:rPr lang="en-US" sz="2400" dirty="0" smtClean="0">
                <a:solidFill>
                  <a:srgbClr val="7030A0"/>
                </a:solidFill>
              </a:rPr>
              <a:t> </a:t>
            </a:r>
            <a:r>
              <a:rPr lang="en-US" sz="2400" dirty="0" smtClean="0"/>
              <a:t>write parallel programs without this knowledge, but…</a:t>
            </a:r>
          </a:p>
          <a:p>
            <a:r>
              <a:rPr lang="en-US" sz="2400" dirty="0" smtClean="0"/>
              <a:t>Have you ever noticed that </a:t>
            </a:r>
            <a:r>
              <a:rPr lang="en-US" sz="2400" dirty="0" smtClean="0">
                <a:solidFill>
                  <a:srgbClr val="00B0F0"/>
                </a:solidFill>
              </a:rPr>
              <a:t>good C++ programmers</a:t>
            </a:r>
            <a:r>
              <a:rPr lang="en-US" sz="2400" dirty="0" smtClean="0"/>
              <a:t>:</a:t>
            </a:r>
          </a:p>
          <a:p>
            <a:pPr lvl="1"/>
            <a:r>
              <a:rPr lang="en-US" sz="2400" dirty="0" smtClean="0"/>
              <a:t>Know how to count and do basic arithmetic in </a:t>
            </a:r>
            <a:r>
              <a:rPr lang="en-US" sz="2400" dirty="0" smtClean="0">
                <a:solidFill>
                  <a:srgbClr val="00B0F0"/>
                </a:solidFill>
              </a:rPr>
              <a:t>binary</a:t>
            </a:r>
            <a:r>
              <a:rPr lang="en-US" sz="2400" dirty="0" smtClean="0"/>
              <a:t>?</a:t>
            </a:r>
          </a:p>
          <a:p>
            <a:pPr lvl="1"/>
            <a:r>
              <a:rPr lang="en-US" sz="2400" dirty="0" smtClean="0"/>
              <a:t>Have at least a basic understanding of </a:t>
            </a:r>
            <a:r>
              <a:rPr lang="en-US" sz="2400" dirty="0" smtClean="0">
                <a:solidFill>
                  <a:srgbClr val="7030A0"/>
                </a:solidFill>
              </a:rPr>
              <a:t>cache</a:t>
            </a:r>
            <a:r>
              <a:rPr lang="en-US" sz="2400" dirty="0" smtClean="0"/>
              <a:t> and </a:t>
            </a:r>
            <a:r>
              <a:rPr lang="en-US" sz="2400" dirty="0" smtClean="0">
                <a:solidFill>
                  <a:srgbClr val="00B0F0"/>
                </a:solidFill>
              </a:rPr>
              <a:t>NUMA</a:t>
            </a:r>
            <a:r>
              <a:rPr lang="en-US" sz="2400" dirty="0" smtClean="0"/>
              <a:t>?</a:t>
            </a:r>
          </a:p>
          <a:p>
            <a:pPr lvl="1"/>
            <a:r>
              <a:rPr lang="en-US" sz="2400" dirty="0" smtClean="0"/>
              <a:t>Know what a </a:t>
            </a:r>
            <a:r>
              <a:rPr lang="en-US" sz="2400" dirty="0" err="1" smtClean="0">
                <a:solidFill>
                  <a:srgbClr val="7030A0"/>
                </a:solidFill>
              </a:rPr>
              <a:t>vtbl</a:t>
            </a:r>
            <a:r>
              <a:rPr lang="en-US" sz="2400" dirty="0" smtClean="0">
                <a:solidFill>
                  <a:srgbClr val="7030A0"/>
                </a:solidFill>
              </a:rPr>
              <a:t> pointer</a:t>
            </a:r>
            <a:r>
              <a:rPr lang="en-US" sz="2400" dirty="0" smtClean="0"/>
              <a:t> is?</a:t>
            </a:r>
          </a:p>
          <a:p>
            <a:r>
              <a:rPr lang="en-US" sz="2400" dirty="0" smtClean="0"/>
              <a:t>Knowledge is power!</a:t>
            </a:r>
          </a:p>
          <a:p>
            <a:pPr lvl="1"/>
            <a:r>
              <a:rPr lang="en-US" sz="2400" dirty="0"/>
              <a:t>You may never write a </a:t>
            </a:r>
            <a:r>
              <a:rPr lang="en-US" sz="2400" dirty="0" smtClean="0"/>
              <a:t>parallel scheduler, but </a:t>
            </a:r>
            <a:r>
              <a:rPr lang="en-US" sz="2400" dirty="0" smtClean="0">
                <a:solidFill>
                  <a:srgbClr val="7030A0"/>
                </a:solidFill>
              </a:rPr>
              <a:t>knowing the basics </a:t>
            </a:r>
            <a:r>
              <a:rPr lang="en-US" sz="2400" dirty="0" smtClean="0"/>
              <a:t>of work stealing will make you a </a:t>
            </a:r>
            <a:r>
              <a:rPr lang="en-US" sz="2400" dirty="0" smtClean="0">
                <a:solidFill>
                  <a:srgbClr val="00B0F0"/>
                </a:solidFill>
              </a:rPr>
              <a:t>better parallel programmer</a:t>
            </a:r>
            <a:r>
              <a:rPr lang="en-US" sz="2400" dirty="0" smtClean="0"/>
              <a:t>.</a:t>
            </a:r>
          </a:p>
          <a:p>
            <a:pPr lvl="1"/>
            <a:endParaRPr lang="en-US" sz="2400" dirty="0"/>
          </a:p>
        </p:txBody>
      </p:sp>
      <p:sp>
        <p:nvSpPr>
          <p:cNvPr id="4" name="Date Placeholder 3"/>
          <p:cNvSpPr>
            <a:spLocks noGrp="1"/>
          </p:cNvSpPr>
          <p:nvPr>
            <p:ph type="dt" sz="half" idx="10"/>
          </p:nvPr>
        </p:nvSpPr>
        <p:spPr/>
        <p:txBody>
          <a:bodyPr/>
          <a:lstStyle/>
          <a:p>
            <a:fld id="{81EC1DB6-7241-438D-8C8E-EBC3239CC0C5}"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355901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continuation stealing over Child Stealing</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Conversely continuation stealing has many </a:t>
            </a:r>
            <a:r>
              <a:rPr lang="en-US" sz="2400" b="1" dirty="0" smtClean="0">
                <a:solidFill>
                  <a:srgbClr val="7030A0"/>
                </a:solidFill>
              </a:rPr>
              <a:t>theoretical</a:t>
            </a:r>
            <a:r>
              <a:rPr lang="en-US" sz="2400" dirty="0" smtClean="0">
                <a:solidFill>
                  <a:srgbClr val="7030A0"/>
                </a:solidFill>
              </a:rPr>
              <a:t> </a:t>
            </a:r>
            <a:r>
              <a:rPr lang="en-US" sz="2400" dirty="0" smtClean="0"/>
              <a:t>advantages of continuation stealing:</a:t>
            </a:r>
          </a:p>
          <a:p>
            <a:r>
              <a:rPr lang="en-US" sz="2400" dirty="0" smtClean="0"/>
              <a:t>Queue size bounded by recursion depth &amp; </a:t>
            </a:r>
            <a:r>
              <a:rPr lang="en-US" sz="2400" dirty="0"/>
              <a:t>s</a:t>
            </a:r>
            <a:r>
              <a:rPr lang="en-US" sz="2400" dirty="0" smtClean="0"/>
              <a:t>tack space bound to P times serial stack usage vs. unbounded queue size for child stealing.</a:t>
            </a:r>
          </a:p>
          <a:p>
            <a:r>
              <a:rPr lang="en-US" sz="2400" dirty="0" smtClean="0"/>
              <a:t>On a single worker, continuation stealing produces identical execution to serial code; child stealing produces a scrambled execution order.</a:t>
            </a:r>
          </a:p>
          <a:p>
            <a:r>
              <a:rPr lang="en-US" sz="2400" dirty="0" smtClean="0"/>
              <a:t>Naturally lends itself to non-stalling join points making it closer to an ideal greedy scheduler.</a:t>
            </a:r>
          </a:p>
          <a:p>
            <a:r>
              <a:rPr lang="en-US" sz="2400" dirty="0" smtClean="0"/>
              <a:t>Certain features are easier to implement efficiently on top of a continuation-stealing scheduler, </a:t>
            </a:r>
            <a:r>
              <a:rPr lang="en-US" sz="2400" dirty="0"/>
              <a:t>f</a:t>
            </a:r>
            <a:r>
              <a:rPr lang="en-US" sz="2400" dirty="0" smtClean="0"/>
              <a:t>or example: associative reductions.</a:t>
            </a:r>
          </a:p>
        </p:txBody>
      </p:sp>
      <p:sp>
        <p:nvSpPr>
          <p:cNvPr id="4" name="Date Placeholder 3"/>
          <p:cNvSpPr>
            <a:spLocks noGrp="1"/>
          </p:cNvSpPr>
          <p:nvPr>
            <p:ph type="dt" sz="half" idx="10"/>
          </p:nvPr>
        </p:nvSpPr>
        <p:spPr/>
        <p:txBody>
          <a:bodyPr/>
          <a:lstStyle/>
          <a:p>
            <a:fld id="{4E2047A6-C0C6-4066-B67E-3D97B48E2BB8}"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960083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continuation stealing over Child Stealing</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Conversely continuation stealing has many </a:t>
            </a:r>
            <a:r>
              <a:rPr lang="en-US" sz="2400" b="1" dirty="0" smtClean="0">
                <a:solidFill>
                  <a:srgbClr val="7030A0"/>
                </a:solidFill>
              </a:rPr>
              <a:t>theoretical</a:t>
            </a:r>
            <a:r>
              <a:rPr lang="en-US" sz="2400" dirty="0" smtClean="0">
                <a:solidFill>
                  <a:srgbClr val="7030A0"/>
                </a:solidFill>
              </a:rPr>
              <a:t> </a:t>
            </a:r>
            <a:r>
              <a:rPr lang="en-US" sz="2400" dirty="0" smtClean="0"/>
              <a:t>advantages of child stealing:</a:t>
            </a:r>
          </a:p>
          <a:p>
            <a:r>
              <a:rPr lang="en-US" sz="2400" dirty="0" smtClean="0"/>
              <a:t>Queue size bounded by recursion depth &amp; </a:t>
            </a:r>
            <a:r>
              <a:rPr lang="en-US" sz="2400" dirty="0"/>
              <a:t>s</a:t>
            </a:r>
            <a:r>
              <a:rPr lang="en-US" sz="2400" dirty="0" smtClean="0"/>
              <a:t>tack space bound to P times serial stack usage vs. unbounded queue size for child stealing.</a:t>
            </a:r>
          </a:p>
          <a:p>
            <a:r>
              <a:rPr lang="en-US" sz="2400" dirty="0" smtClean="0"/>
              <a:t>On a single worker, continuation stealing produces identical execution to serial code; child stealing produces a scrambled execution order.</a:t>
            </a:r>
          </a:p>
          <a:p>
            <a:r>
              <a:rPr lang="en-US" sz="2400" dirty="0" smtClean="0"/>
              <a:t>Naturally lends itself to non-stalling join points making it closer to an ideal greedy scheduler.</a:t>
            </a:r>
          </a:p>
          <a:p>
            <a:r>
              <a:rPr lang="en-US" sz="2400" dirty="0" smtClean="0"/>
              <a:t>Certain features are easier to implement efficiently on top of a continuation-stealing scheduler, </a:t>
            </a:r>
            <a:r>
              <a:rPr lang="en-US" sz="2400" dirty="0"/>
              <a:t>f</a:t>
            </a:r>
            <a:r>
              <a:rPr lang="en-US" sz="2400" dirty="0" smtClean="0"/>
              <a:t>or example: associative reductions.</a:t>
            </a:r>
          </a:p>
        </p:txBody>
      </p:sp>
      <p:sp>
        <p:nvSpPr>
          <p:cNvPr id="4" name="Date Placeholder 3"/>
          <p:cNvSpPr>
            <a:spLocks noGrp="1"/>
          </p:cNvSpPr>
          <p:nvPr>
            <p:ph type="dt" sz="half" idx="10"/>
          </p:nvPr>
        </p:nvSpPr>
        <p:spPr/>
        <p:txBody>
          <a:bodyPr/>
          <a:lstStyle/>
          <a:p>
            <a:fld id="{D5CF8BE3-717A-4EC8-BA7E-683720ABCAE7}"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grpSp>
        <p:nvGrpSpPr>
          <p:cNvPr id="7" name="Group 6"/>
          <p:cNvGrpSpPr/>
          <p:nvPr/>
        </p:nvGrpSpPr>
        <p:grpSpPr>
          <a:xfrm>
            <a:off x="3276600" y="2172148"/>
            <a:ext cx="4724400" cy="4343846"/>
            <a:chOff x="3276600" y="2172148"/>
            <a:chExt cx="4724400" cy="4343846"/>
          </a:xfrm>
        </p:grpSpPr>
        <p:sp>
          <p:nvSpPr>
            <p:cNvPr id="8" name="Oval 7"/>
            <p:cNvSpPr/>
            <p:nvPr/>
          </p:nvSpPr>
          <p:spPr>
            <a:xfrm>
              <a:off x="3276600" y="2172148"/>
              <a:ext cx="4724400" cy="43438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Users\bmtannen\AppData\Local\Microsoft\Windows\Temporary Internet Files\Content.IE5\3YGCULQ5\MC90002349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2438400"/>
              <a:ext cx="3360420" cy="2745105"/>
            </a:xfrm>
            <a:prstGeom prst="rect">
              <a:avLst/>
            </a:prstGeom>
            <a:noFill/>
            <a:ln>
              <a:noFill/>
            </a:ln>
          </p:spPr>
        </p:pic>
        <p:sp>
          <p:nvSpPr>
            <p:cNvPr id="10" name="TextBox 9"/>
            <p:cNvSpPr txBox="1"/>
            <p:nvPr/>
          </p:nvSpPr>
          <p:spPr>
            <a:xfrm>
              <a:off x="3581400" y="5212037"/>
              <a:ext cx="4114800" cy="954107"/>
            </a:xfrm>
            <a:prstGeom prst="rect">
              <a:avLst/>
            </a:prstGeom>
            <a:noFill/>
          </p:spPr>
          <p:txBody>
            <a:bodyPr wrap="square" rtlCol="0">
              <a:spAutoFit/>
            </a:bodyPr>
            <a:lstStyle/>
            <a:p>
              <a:pPr algn="ctr"/>
              <a:r>
                <a:rPr lang="en-US" sz="2800" dirty="0" smtClean="0">
                  <a:latin typeface="Arial Black" panose="020B0A04020102020204" pitchFamily="34" charset="0"/>
                </a:rPr>
                <a:t>Only Monsters</a:t>
              </a:r>
            </a:p>
            <a:p>
              <a:pPr algn="ctr"/>
              <a:r>
                <a:rPr lang="en-US" sz="2800" dirty="0" smtClean="0">
                  <a:latin typeface="Arial Black" panose="020B0A04020102020204" pitchFamily="34" charset="0"/>
                </a:rPr>
                <a:t>Steal Children</a:t>
              </a:r>
              <a:endParaRPr lang="en-US" sz="2800" dirty="0">
                <a:latin typeface="Arial Black" panose="020B0A04020102020204" pitchFamily="34" charset="0"/>
              </a:endParaRPr>
            </a:p>
          </p:txBody>
        </p:sp>
      </p:grpSp>
    </p:spTree>
    <p:extLst>
      <p:ext uri="{BB962C8B-B14F-4D97-AF65-F5344CB8AC3E}">
        <p14:creationId xmlns:p14="http://schemas.microsoft.com/office/powerpoint/2010/main" val="155855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C++-Specific Considerations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EF496658-65A8-4BDF-824D-729ECE354E46}"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534154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Cactus Stack</a:t>
            </a:r>
            <a:endParaRPr lang="en-US" dirty="0"/>
          </a:p>
        </p:txBody>
      </p:sp>
      <p:sp>
        <p:nvSpPr>
          <p:cNvPr id="3" name="Content Placeholder 2"/>
          <p:cNvSpPr>
            <a:spLocks noGrp="1"/>
          </p:cNvSpPr>
          <p:nvPr>
            <p:ph idx="1"/>
          </p:nvPr>
        </p:nvSpPr>
        <p:spPr>
          <a:xfrm>
            <a:off x="685800" y="2194561"/>
            <a:ext cx="10820400" cy="472439"/>
          </a:xfrm>
          <a:solidFill>
            <a:schemeClr val="accent6">
              <a:lumMod val="20000"/>
              <a:lumOff val="80000"/>
            </a:schemeClr>
          </a:solidFill>
        </p:spPr>
        <p:txBody>
          <a:bodyPr/>
          <a:lstStyle/>
          <a:p>
            <a:pPr marL="0" indent="0" algn="ctr">
              <a:buNone/>
            </a:pPr>
            <a:r>
              <a:rPr lang="en-US" dirty="0" smtClean="0"/>
              <a:t>Given: function A calls B &amp; C in parallel.  C calls D &amp; E in parallel.</a:t>
            </a:r>
            <a:endParaRPr lang="en-US" dirty="0"/>
          </a:p>
        </p:txBody>
      </p:sp>
      <p:sp>
        <p:nvSpPr>
          <p:cNvPr id="4" name="Date Placeholder 3"/>
          <p:cNvSpPr>
            <a:spLocks noGrp="1"/>
          </p:cNvSpPr>
          <p:nvPr>
            <p:ph type="dt" sz="half" idx="10"/>
          </p:nvPr>
        </p:nvSpPr>
        <p:spPr/>
        <p:txBody>
          <a:bodyPr/>
          <a:lstStyle/>
          <a:p>
            <a:fld id="{82035D04-11CD-413A-A866-A23343E9FB0C}"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TextBox 6"/>
          <p:cNvSpPr txBox="1"/>
          <p:nvPr/>
        </p:nvSpPr>
        <p:spPr>
          <a:xfrm>
            <a:off x="914400" y="2910839"/>
            <a:ext cx="5257800" cy="369332"/>
          </a:xfrm>
          <a:prstGeom prst="rect">
            <a:avLst/>
          </a:prstGeom>
          <a:noFill/>
        </p:spPr>
        <p:txBody>
          <a:bodyPr wrap="square" rtlCol="0">
            <a:spAutoFit/>
          </a:bodyPr>
          <a:lstStyle/>
          <a:p>
            <a:r>
              <a:rPr lang="en-US" b="1" dirty="0" smtClean="0"/>
              <a:t>To each leaf function, the stack looks like this:</a:t>
            </a:r>
            <a:endParaRPr lang="en-US" b="1" dirty="0"/>
          </a:p>
        </p:txBody>
      </p:sp>
      <p:sp>
        <p:nvSpPr>
          <p:cNvPr id="8" name="TextBox 7"/>
          <p:cNvSpPr txBox="1"/>
          <p:nvPr/>
        </p:nvSpPr>
        <p:spPr>
          <a:xfrm>
            <a:off x="6324600" y="2895600"/>
            <a:ext cx="4953000" cy="369332"/>
          </a:xfrm>
          <a:prstGeom prst="rect">
            <a:avLst/>
          </a:prstGeom>
          <a:noFill/>
        </p:spPr>
        <p:txBody>
          <a:bodyPr wrap="square" rtlCol="0">
            <a:spAutoFit/>
          </a:bodyPr>
          <a:lstStyle/>
          <a:p>
            <a:r>
              <a:rPr lang="en-US" b="1" dirty="0" smtClean="0"/>
              <a:t>But in memory, it looks something like this:</a:t>
            </a:r>
            <a:endParaRPr lang="en-US" b="1" dirty="0"/>
          </a:p>
        </p:txBody>
      </p:sp>
      <p:sp>
        <p:nvSpPr>
          <p:cNvPr id="9" name="Rectangle 8"/>
          <p:cNvSpPr/>
          <p:nvPr/>
        </p:nvSpPr>
        <p:spPr>
          <a:xfrm>
            <a:off x="1295400" y="3432570"/>
            <a:ext cx="609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a:t>
            </a:r>
            <a:endParaRPr lang="en-US" b="1" dirty="0"/>
          </a:p>
        </p:txBody>
      </p:sp>
      <p:sp>
        <p:nvSpPr>
          <p:cNvPr id="10" name="Rectangle 9"/>
          <p:cNvSpPr/>
          <p:nvPr/>
        </p:nvSpPr>
        <p:spPr>
          <a:xfrm>
            <a:off x="2705100" y="3427582"/>
            <a:ext cx="609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a:t>
            </a:r>
            <a:endParaRPr lang="en-US" b="1" dirty="0"/>
          </a:p>
        </p:txBody>
      </p:sp>
      <p:sp>
        <p:nvSpPr>
          <p:cNvPr id="11" name="Rectangle 10"/>
          <p:cNvSpPr/>
          <p:nvPr/>
        </p:nvSpPr>
        <p:spPr>
          <a:xfrm>
            <a:off x="4114800" y="3435201"/>
            <a:ext cx="609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a:t>
            </a:r>
            <a:endParaRPr lang="en-US" b="1" dirty="0"/>
          </a:p>
        </p:txBody>
      </p:sp>
      <p:sp>
        <p:nvSpPr>
          <p:cNvPr id="13" name="Rectangle 12"/>
          <p:cNvSpPr/>
          <p:nvPr/>
        </p:nvSpPr>
        <p:spPr>
          <a:xfrm>
            <a:off x="1295400" y="4343400"/>
            <a:ext cx="609600" cy="1143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B</a:t>
            </a:r>
            <a:endParaRPr lang="en-US" sz="2000" b="1" dirty="0">
              <a:solidFill>
                <a:schemeClr val="tx1"/>
              </a:solidFill>
            </a:endParaRPr>
          </a:p>
        </p:txBody>
      </p:sp>
      <p:sp>
        <p:nvSpPr>
          <p:cNvPr id="14" name="Rectangle 13"/>
          <p:cNvSpPr/>
          <p:nvPr/>
        </p:nvSpPr>
        <p:spPr>
          <a:xfrm>
            <a:off x="2705100" y="4349601"/>
            <a:ext cx="609600" cy="76106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a:t>
            </a:r>
            <a:endParaRPr lang="en-US" b="1" dirty="0"/>
          </a:p>
        </p:txBody>
      </p:sp>
      <p:sp>
        <p:nvSpPr>
          <p:cNvPr id="15" name="Rectangle 14"/>
          <p:cNvSpPr/>
          <p:nvPr/>
        </p:nvSpPr>
        <p:spPr>
          <a:xfrm>
            <a:off x="4114800" y="4349601"/>
            <a:ext cx="609600" cy="76106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a:t>
            </a:r>
            <a:endParaRPr lang="en-US" b="1" dirty="0"/>
          </a:p>
        </p:txBody>
      </p:sp>
      <p:sp>
        <p:nvSpPr>
          <p:cNvPr id="16" name="Rectangle 15"/>
          <p:cNvSpPr/>
          <p:nvPr/>
        </p:nvSpPr>
        <p:spPr>
          <a:xfrm>
            <a:off x="2705100" y="5110662"/>
            <a:ext cx="609600" cy="909138"/>
          </a:xfrm>
          <a:prstGeom prst="rect">
            <a:avLst/>
          </a:prstGeom>
          <a:solidFill>
            <a:srgbClr val="FF84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D</a:t>
            </a:r>
            <a:endParaRPr lang="en-US" sz="2800" b="1" dirty="0">
              <a:solidFill>
                <a:schemeClr val="tx1"/>
              </a:solidFill>
            </a:endParaRPr>
          </a:p>
        </p:txBody>
      </p:sp>
      <p:sp>
        <p:nvSpPr>
          <p:cNvPr id="17" name="Rectangle 16"/>
          <p:cNvSpPr/>
          <p:nvPr/>
        </p:nvSpPr>
        <p:spPr>
          <a:xfrm>
            <a:off x="4114800" y="5118281"/>
            <a:ext cx="609600" cy="61721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E</a:t>
            </a:r>
            <a:endParaRPr lang="en-US" b="1" dirty="0">
              <a:solidFill>
                <a:schemeClr val="tx1"/>
              </a:solidFill>
            </a:endParaRPr>
          </a:p>
        </p:txBody>
      </p:sp>
      <p:cxnSp>
        <p:nvCxnSpPr>
          <p:cNvPr id="33" name="Straight Connector 32"/>
          <p:cNvCxnSpPr/>
          <p:nvPr/>
        </p:nvCxnSpPr>
        <p:spPr>
          <a:xfrm>
            <a:off x="7620000" y="4338173"/>
            <a:ext cx="1409700" cy="3809"/>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9029700" y="5110662"/>
            <a:ext cx="1409700" cy="7619"/>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010400" y="3440189"/>
            <a:ext cx="609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a:t>
            </a:r>
            <a:endParaRPr lang="en-US" b="1" dirty="0"/>
          </a:p>
        </p:txBody>
      </p:sp>
      <p:sp>
        <p:nvSpPr>
          <p:cNvPr id="49" name="Rectangle 48"/>
          <p:cNvSpPr/>
          <p:nvPr/>
        </p:nvSpPr>
        <p:spPr>
          <a:xfrm>
            <a:off x="7010400" y="4351019"/>
            <a:ext cx="609600" cy="1143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B</a:t>
            </a:r>
            <a:endParaRPr lang="en-US" sz="2000" b="1" dirty="0">
              <a:solidFill>
                <a:schemeClr val="tx1"/>
              </a:solidFill>
            </a:endParaRPr>
          </a:p>
        </p:txBody>
      </p:sp>
      <p:sp>
        <p:nvSpPr>
          <p:cNvPr id="50" name="Rectangle 49"/>
          <p:cNvSpPr/>
          <p:nvPr/>
        </p:nvSpPr>
        <p:spPr>
          <a:xfrm>
            <a:off x="8420100" y="4357220"/>
            <a:ext cx="609600" cy="76106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a:t>
            </a:r>
            <a:endParaRPr lang="en-US" b="1" dirty="0"/>
          </a:p>
        </p:txBody>
      </p:sp>
      <p:sp>
        <p:nvSpPr>
          <p:cNvPr id="52" name="Rectangle 51"/>
          <p:cNvSpPr/>
          <p:nvPr/>
        </p:nvSpPr>
        <p:spPr>
          <a:xfrm>
            <a:off x="8420100" y="5118281"/>
            <a:ext cx="609600" cy="909138"/>
          </a:xfrm>
          <a:prstGeom prst="rect">
            <a:avLst/>
          </a:prstGeom>
          <a:solidFill>
            <a:srgbClr val="FF84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D</a:t>
            </a:r>
            <a:endParaRPr lang="en-US" sz="2800" b="1" dirty="0">
              <a:solidFill>
                <a:schemeClr val="tx1"/>
              </a:solidFill>
            </a:endParaRPr>
          </a:p>
        </p:txBody>
      </p:sp>
      <p:sp>
        <p:nvSpPr>
          <p:cNvPr id="53" name="Rectangle 52"/>
          <p:cNvSpPr/>
          <p:nvPr/>
        </p:nvSpPr>
        <p:spPr>
          <a:xfrm>
            <a:off x="9829800" y="5125900"/>
            <a:ext cx="609600" cy="61721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E</a:t>
            </a:r>
            <a:endParaRPr lang="en-US" b="1" dirty="0">
              <a:solidFill>
                <a:schemeClr val="tx1"/>
              </a:solidFill>
            </a:endParaRPr>
          </a:p>
        </p:txBody>
      </p:sp>
    </p:spTree>
    <p:extLst>
      <p:ext uri="{BB962C8B-B14F-4D97-AF65-F5344CB8AC3E}">
        <p14:creationId xmlns:p14="http://schemas.microsoft.com/office/powerpoint/2010/main" val="178610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Cactus Stack Implementations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Allocate each stack frame from the heap (MIT Cilk).</a:t>
            </a:r>
          </a:p>
          <a:p>
            <a:pPr lvl="1"/>
            <a:r>
              <a:rPr lang="en-US" dirty="0" smtClean="0"/>
              <a:t>Simplest implementation in many respects.</a:t>
            </a:r>
          </a:p>
          <a:p>
            <a:pPr lvl="1"/>
            <a:r>
              <a:rPr lang="en-US" dirty="0" smtClean="0"/>
              <a:t>Very memory efficient</a:t>
            </a:r>
          </a:p>
          <a:p>
            <a:pPr lvl="1"/>
            <a:r>
              <a:rPr lang="en-US" dirty="0" smtClean="0"/>
              <a:t>Incompatible with pre-existing compiled libraries that assume a linear stack.</a:t>
            </a:r>
          </a:p>
          <a:p>
            <a:pPr marL="457200" indent="-457200">
              <a:buFont typeface="+mj-lt"/>
              <a:buAutoNum type="arabicPeriod"/>
            </a:pPr>
            <a:r>
              <a:rPr lang="en-US" dirty="0" smtClean="0"/>
              <a:t>Allocate a new stack on each steal (TBB, Cilk Plus).</a:t>
            </a:r>
          </a:p>
          <a:p>
            <a:pPr lvl="1"/>
            <a:r>
              <a:rPr lang="en-US" dirty="0" smtClean="0"/>
              <a:t>Compatible with pre-existing compiled libraries.</a:t>
            </a:r>
          </a:p>
          <a:p>
            <a:pPr lvl="1"/>
            <a:r>
              <a:rPr lang="en-US" dirty="0" smtClean="0"/>
              <a:t>More memory intensive; throttling may be needed for uncommon cases.</a:t>
            </a:r>
          </a:p>
          <a:p>
            <a:pPr marL="457200" indent="-457200">
              <a:buFont typeface="+mj-lt"/>
              <a:buAutoNum type="arabicPeriod"/>
            </a:pPr>
            <a:r>
              <a:rPr lang="en-US" dirty="0" smtClean="0"/>
              <a:t>Use virtual memory hardware to re-map frames into a linear stack (Cilk-M)</a:t>
            </a:r>
          </a:p>
          <a:p>
            <a:pPr lvl="1"/>
            <a:r>
              <a:rPr lang="en-US" dirty="0" smtClean="0"/>
              <a:t>Compatible with pre-existing compiled libraries.</a:t>
            </a:r>
          </a:p>
          <a:p>
            <a:pPr lvl="1"/>
            <a:r>
              <a:rPr lang="en-US" dirty="0" smtClean="0"/>
              <a:t>Very efficient</a:t>
            </a:r>
          </a:p>
          <a:p>
            <a:pPr lvl="1"/>
            <a:r>
              <a:rPr lang="en-US" dirty="0" smtClean="0"/>
              <a:t>Requires OS support</a:t>
            </a:r>
          </a:p>
        </p:txBody>
      </p:sp>
      <p:sp>
        <p:nvSpPr>
          <p:cNvPr id="4" name="Date Placeholder 3"/>
          <p:cNvSpPr>
            <a:spLocks noGrp="1"/>
          </p:cNvSpPr>
          <p:nvPr>
            <p:ph type="dt" sz="half" idx="10"/>
          </p:nvPr>
        </p:nvSpPr>
        <p:spPr/>
        <p:txBody>
          <a:bodyPr/>
          <a:lstStyle/>
          <a:p>
            <a:fld id="{83FAE980-846D-4672-909A-22BE0CD137E1}"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682029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Cactus Stack and C++</a:t>
            </a:r>
            <a:endParaRPr lang="en-US" dirty="0"/>
          </a:p>
        </p:txBody>
      </p:sp>
      <p:sp>
        <p:nvSpPr>
          <p:cNvPr id="3" name="Content Placeholder 2"/>
          <p:cNvSpPr>
            <a:spLocks noGrp="1"/>
          </p:cNvSpPr>
          <p:nvPr>
            <p:ph idx="1"/>
          </p:nvPr>
        </p:nvSpPr>
        <p:spPr>
          <a:xfrm>
            <a:off x="685800" y="2194560"/>
            <a:ext cx="4572000" cy="624839"/>
          </a:xfrm>
        </p:spPr>
        <p:txBody>
          <a:bodyPr>
            <a:normAutofit/>
          </a:bodyPr>
          <a:lstStyle/>
          <a:p>
            <a:pPr marL="0" indent="0">
              <a:buNone/>
            </a:pPr>
            <a:r>
              <a:rPr lang="en-US" sz="2800" b="1" dirty="0" smtClean="0">
                <a:solidFill>
                  <a:srgbClr val="C00000"/>
                </a:solidFill>
              </a:rPr>
              <a:t>Beware object lifetimes!</a:t>
            </a:r>
            <a:endParaRPr lang="en-US" sz="2800" b="1" dirty="0">
              <a:solidFill>
                <a:srgbClr val="C00000"/>
              </a:solidFill>
            </a:endParaRPr>
          </a:p>
        </p:txBody>
      </p:sp>
      <p:sp>
        <p:nvSpPr>
          <p:cNvPr id="4" name="Date Placeholder 3"/>
          <p:cNvSpPr>
            <a:spLocks noGrp="1"/>
          </p:cNvSpPr>
          <p:nvPr>
            <p:ph type="dt" sz="half" idx="10"/>
          </p:nvPr>
        </p:nvSpPr>
        <p:spPr/>
        <p:txBody>
          <a:bodyPr/>
          <a:lstStyle/>
          <a:p>
            <a:fld id="{6AC77303-195D-4D04-9CDF-4B62A5C6FCB5}"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45</a:t>
            </a:fld>
            <a:endParaRPr lang="en-US" dirty="0"/>
          </a:p>
        </p:txBody>
      </p:sp>
      <p:sp>
        <p:nvSpPr>
          <p:cNvPr id="7" name="Folded Corner 6"/>
          <p:cNvSpPr/>
          <p:nvPr/>
        </p:nvSpPr>
        <p:spPr>
          <a:xfrm>
            <a:off x="1219200" y="2819400"/>
            <a:ext cx="4572000" cy="3124200"/>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Consolas" panose="020B0609020204030204" pitchFamily="49" charset="0"/>
                <a:cs typeface="Consolas" panose="020B0609020204030204" pitchFamily="49" charset="0"/>
              </a:rPr>
              <a:t>extern void g(</a:t>
            </a:r>
            <a:r>
              <a:rPr lang="en-US" dirty="0" err="1" smtClean="0">
                <a:solidFill>
                  <a:schemeClr val="tx1"/>
                </a:solidFill>
                <a:latin typeface="Consolas" panose="020B0609020204030204" pitchFamily="49" charset="0"/>
                <a:cs typeface="Consolas" panose="020B0609020204030204" pitchFamily="49" charset="0"/>
              </a:rPr>
              <a:t>const</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std</a:t>
            </a:r>
            <a:r>
              <a:rPr lang="en-US" dirty="0" smtClean="0">
                <a:solidFill>
                  <a:schemeClr val="tx1"/>
                </a:solidFill>
                <a:latin typeface="Consolas" panose="020B0609020204030204" pitchFamily="49" charset="0"/>
                <a:cs typeface="Consolas" panose="020B0609020204030204" pitchFamily="49" charset="0"/>
              </a:rPr>
              <a:t>::string&amp;);</a:t>
            </a:r>
          </a:p>
          <a:p>
            <a:endParaRPr lang="en-US" dirty="0" smtClean="0">
              <a:solidFill>
                <a:schemeClr val="tx1"/>
              </a:solidFill>
              <a:latin typeface="Consolas" panose="020B0609020204030204" pitchFamily="49" charset="0"/>
              <a:cs typeface="Consolas" panose="020B0609020204030204" pitchFamily="49" charset="0"/>
            </a:endParaRPr>
          </a:p>
          <a:p>
            <a:r>
              <a:rPr lang="en-US" dirty="0" err="1" smtClean="0">
                <a:solidFill>
                  <a:schemeClr val="tx1"/>
                </a:solidFill>
                <a:latin typeface="Consolas" panose="020B0609020204030204" pitchFamily="49" charset="0"/>
                <a:cs typeface="Consolas" panose="020B0609020204030204" pitchFamily="49" charset="0"/>
              </a:rPr>
              <a:t>define_task_block</a:t>
            </a:r>
            <a:r>
              <a:rPr lang="en-US" dirty="0" smtClean="0">
                <a:solidFill>
                  <a:schemeClr val="tx1"/>
                </a:solidFill>
                <a:latin typeface="Consolas" panose="020B0609020204030204" pitchFamily="49" charset="0"/>
                <a:cs typeface="Consolas" panose="020B0609020204030204" pitchFamily="49" charset="0"/>
              </a:rPr>
              <a:t>([&amp;](auto&amp; </a:t>
            </a:r>
            <a:r>
              <a:rPr lang="en-US" dirty="0" err="1" smtClean="0">
                <a:solidFill>
                  <a:schemeClr val="tx1"/>
                </a:solidFill>
                <a:latin typeface="Consolas" panose="020B0609020204030204" pitchFamily="49" charset="0"/>
                <a:cs typeface="Consolas" panose="020B0609020204030204" pitchFamily="49" charset="0"/>
              </a:rPr>
              <a:t>tb</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int x;</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if (</a:t>
            </a:r>
            <a:r>
              <a:rPr lang="en-US" dirty="0" err="1" smtClean="0">
                <a:solidFill>
                  <a:schemeClr val="tx1"/>
                </a:solidFill>
                <a:latin typeface="Consolas" panose="020B0609020204030204" pitchFamily="49" charset="0"/>
                <a:cs typeface="Consolas" panose="020B0609020204030204" pitchFamily="49" charset="0"/>
              </a:rPr>
              <a:t>cond</a:t>
            </a:r>
            <a:r>
              <a:rPr lang="en-US" dirty="0" smtClean="0">
                <a:solidFill>
                  <a:schemeClr val="tx1"/>
                </a:solidFill>
                <a:latin typeface="Consolas" panose="020B0609020204030204" pitchFamily="49" charset="0"/>
                <a:cs typeface="Consolas" panose="020B0609020204030204" pitchFamily="49" charset="0"/>
              </a:rPr>
              <a:t>) {</a:t>
            </a:r>
          </a:p>
          <a:p>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std</a:t>
            </a:r>
            <a:r>
              <a:rPr lang="en-US" dirty="0" smtClean="0">
                <a:solidFill>
                  <a:schemeClr val="tx1"/>
                </a:solidFill>
                <a:latin typeface="Consolas" panose="020B0609020204030204" pitchFamily="49" charset="0"/>
                <a:cs typeface="Consolas" panose="020B0609020204030204" pitchFamily="49" charset="0"/>
              </a:rPr>
              <a:t>::string </a:t>
            </a:r>
            <a:r>
              <a:rPr lang="en-US" dirty="0" err="1" smtClean="0">
                <a:solidFill>
                  <a:srgbClr val="C00000"/>
                </a:solidFill>
                <a:latin typeface="Consolas" panose="020B0609020204030204" pitchFamily="49" charset="0"/>
                <a:cs typeface="Consolas" panose="020B0609020204030204" pitchFamily="49" charset="0"/>
              </a:rPr>
              <a:t>str</a:t>
            </a:r>
            <a:r>
              <a:rPr lang="en-US" dirty="0" smtClean="0">
                <a:solidFill>
                  <a:schemeClr val="tx1"/>
                </a:solidFill>
                <a:latin typeface="Consolas" panose="020B0609020204030204" pitchFamily="49" charset="0"/>
                <a:cs typeface="Consolas" panose="020B0609020204030204" pitchFamily="49" charset="0"/>
              </a:rPr>
              <a:t> = f();</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tb.run</a:t>
            </a:r>
            <a:r>
              <a:rPr lang="en-US" dirty="0" smtClean="0">
                <a:solidFill>
                  <a:schemeClr val="tx1"/>
                </a:solidFill>
                <a:latin typeface="Consolas" panose="020B0609020204030204" pitchFamily="49" charset="0"/>
                <a:cs typeface="Consolas" panose="020B0609020204030204" pitchFamily="49" charset="0"/>
              </a:rPr>
              <a:t>([&amp;]{ g(</a:t>
            </a:r>
            <a:r>
              <a:rPr lang="en-US" dirty="0" err="1" smtClean="0">
                <a:solidFill>
                  <a:srgbClr val="C00000"/>
                </a:solidFill>
                <a:latin typeface="Consolas" panose="020B0609020204030204" pitchFamily="49" charset="0"/>
                <a:cs typeface="Consolas" panose="020B0609020204030204" pitchFamily="49" charset="0"/>
              </a:rPr>
              <a:t>str</a:t>
            </a:r>
            <a:r>
              <a:rPr lang="en-US" dirty="0" smtClean="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x = h(</a:t>
            </a:r>
            <a:r>
              <a:rPr lang="en-US" dirty="0" err="1" smtClean="0">
                <a:solidFill>
                  <a:srgbClr val="C00000"/>
                </a:solidFill>
                <a:latin typeface="Consolas" panose="020B0609020204030204" pitchFamily="49" charset="0"/>
                <a:cs typeface="Consolas" panose="020B0609020204030204" pitchFamily="49" charset="0"/>
              </a:rPr>
              <a:t>str</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 // </a:t>
            </a:r>
            <a:r>
              <a:rPr lang="en-US" i="1" dirty="0" err="1" smtClean="0">
                <a:solidFill>
                  <a:srgbClr val="C00000"/>
                </a:solidFill>
                <a:latin typeface="Consolas" panose="020B0609020204030204" pitchFamily="49" charset="0"/>
                <a:cs typeface="Consolas" panose="020B0609020204030204" pitchFamily="49" charset="0"/>
              </a:rPr>
              <a:t>str</a:t>
            </a:r>
            <a:r>
              <a:rPr lang="en-US" i="1" dirty="0" smtClean="0">
                <a:solidFill>
                  <a:srgbClr val="C00000"/>
                </a:solidFill>
                <a:latin typeface="Consolas" panose="020B0609020204030204" pitchFamily="49" charset="0"/>
                <a:cs typeface="Consolas" panose="020B0609020204030204" pitchFamily="49" charset="0"/>
              </a:rPr>
              <a:t> destroyed here</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z(x);</a:t>
            </a:r>
          </a:p>
          <a:p>
            <a:r>
              <a:rPr lang="en-US" dirty="0" smtClean="0">
                <a:solidFill>
                  <a:schemeClr val="tx1"/>
                </a:solidFill>
                <a:latin typeface="Consolas" panose="020B0609020204030204" pitchFamily="49" charset="0"/>
                <a:cs typeface="Consolas" panose="020B0609020204030204" pitchFamily="49" charset="0"/>
              </a:rPr>
              <a:t>    });</a:t>
            </a:r>
            <a:endParaRPr lang="en-US" dirty="0">
              <a:solidFill>
                <a:schemeClr val="tx1"/>
              </a:solidFill>
              <a:latin typeface="Consolas" panose="020B0609020204030204" pitchFamily="49" charset="0"/>
              <a:cs typeface="Consolas" panose="020B0609020204030204" pitchFamily="49" charset="0"/>
            </a:endParaRPr>
          </a:p>
        </p:txBody>
      </p:sp>
      <p:sp>
        <p:nvSpPr>
          <p:cNvPr id="8" name="Rectangle 7"/>
          <p:cNvSpPr/>
          <p:nvPr/>
        </p:nvSpPr>
        <p:spPr>
          <a:xfrm>
            <a:off x="7543800" y="2851244"/>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x</a:t>
            </a:r>
            <a:endParaRPr lang="en-US" dirty="0"/>
          </a:p>
        </p:txBody>
      </p:sp>
      <p:sp>
        <p:nvSpPr>
          <p:cNvPr id="9" name="Rectangle 8"/>
          <p:cNvSpPr/>
          <p:nvPr/>
        </p:nvSpPr>
        <p:spPr>
          <a:xfrm>
            <a:off x="7543800" y="3537044"/>
            <a:ext cx="9144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str</a:t>
            </a:r>
            <a:endParaRPr lang="en-US" dirty="0">
              <a:solidFill>
                <a:schemeClr val="tx1"/>
              </a:solidFill>
            </a:endParaRPr>
          </a:p>
        </p:txBody>
      </p:sp>
      <p:sp>
        <p:nvSpPr>
          <p:cNvPr id="10" name="Flowchart: Process 9"/>
          <p:cNvSpPr/>
          <p:nvPr/>
        </p:nvSpPr>
        <p:spPr>
          <a:xfrm>
            <a:off x="7543800" y="3918044"/>
            <a:ext cx="914400" cy="7620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a:t>
            </a:r>
            <a:r>
              <a:rPr lang="en-US" sz="2000" b="1" dirty="0" err="1" smtClean="0">
                <a:solidFill>
                  <a:schemeClr val="tx1"/>
                </a:solidFill>
              </a:rPr>
              <a:t>str</a:t>
            </a:r>
            <a:r>
              <a:rPr lang="en-US" sz="2000" b="1" dirty="0" smtClean="0">
                <a:solidFill>
                  <a:schemeClr val="tx1"/>
                </a:solidFill>
              </a:rPr>
              <a:t>)</a:t>
            </a:r>
            <a:endParaRPr lang="en-US" sz="2000" b="1" dirty="0">
              <a:solidFill>
                <a:schemeClr val="tx1"/>
              </a:solidFill>
            </a:endParaRPr>
          </a:p>
        </p:txBody>
      </p:sp>
      <p:sp>
        <p:nvSpPr>
          <p:cNvPr id="13" name="Flowchart: Process 12"/>
          <p:cNvSpPr/>
          <p:nvPr/>
        </p:nvSpPr>
        <p:spPr>
          <a:xfrm>
            <a:off x="9136380" y="3918042"/>
            <a:ext cx="914400" cy="1339757"/>
          </a:xfrm>
          <a:prstGeom prst="flowChartProcess">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h(</a:t>
            </a:r>
            <a:r>
              <a:rPr lang="en-US" sz="2000" b="1" dirty="0" err="1" smtClean="0">
                <a:solidFill>
                  <a:schemeClr val="tx1"/>
                </a:solidFill>
              </a:rPr>
              <a:t>str</a:t>
            </a:r>
            <a:r>
              <a:rPr lang="en-US" sz="2000" b="1" dirty="0" smtClean="0">
                <a:solidFill>
                  <a:schemeClr val="tx1"/>
                </a:solidFill>
              </a:rPr>
              <a:t>)</a:t>
            </a:r>
            <a:endParaRPr lang="en-US" sz="2000" b="1" dirty="0">
              <a:solidFill>
                <a:schemeClr val="tx1"/>
              </a:solidFill>
            </a:endParaRPr>
          </a:p>
        </p:txBody>
      </p:sp>
      <p:sp>
        <p:nvSpPr>
          <p:cNvPr id="14" name="Flowchart: Process 13"/>
          <p:cNvSpPr/>
          <p:nvPr/>
        </p:nvSpPr>
        <p:spPr>
          <a:xfrm>
            <a:off x="9136380" y="3537044"/>
            <a:ext cx="914400" cy="958756"/>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z(x)</a:t>
            </a:r>
            <a:endParaRPr lang="en-US" sz="2000" b="1" dirty="0">
              <a:solidFill>
                <a:schemeClr val="tx1"/>
              </a:solidFill>
            </a:endParaRPr>
          </a:p>
        </p:txBody>
      </p:sp>
      <p:cxnSp>
        <p:nvCxnSpPr>
          <p:cNvPr id="16" name="Straight Connector 15"/>
          <p:cNvCxnSpPr/>
          <p:nvPr/>
        </p:nvCxnSpPr>
        <p:spPr>
          <a:xfrm>
            <a:off x="8458200" y="3537044"/>
            <a:ext cx="67818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3918042"/>
            <a:ext cx="67818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001000" y="3788392"/>
            <a:ext cx="0" cy="304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791200" y="5461494"/>
            <a:ext cx="5867400" cy="8719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800" b="1" dirty="0" smtClean="0">
                <a:solidFill>
                  <a:srgbClr val="C00000"/>
                </a:solidFill>
              </a:rPr>
              <a:t>Garbage-collected languages like Java &amp; X10 do not have this issue.</a:t>
            </a:r>
            <a:endParaRPr lang="en-US" sz="2800" b="1" dirty="0">
              <a:solidFill>
                <a:srgbClr val="C00000"/>
              </a:solidFill>
            </a:endParaRPr>
          </a:p>
        </p:txBody>
      </p:sp>
    </p:spTree>
    <p:extLst>
      <p:ext uri="{BB962C8B-B14F-4D97-AF65-F5344CB8AC3E}">
        <p14:creationId xmlns:p14="http://schemas.microsoft.com/office/powerpoint/2010/main" val="33136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2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1" presetClass="exit" presetSubtype="0" fill="hold" nodeType="afterEffect">
                                  <p:stCondLst>
                                    <p:cond delay="0"/>
                                  </p:stCondLst>
                                  <p:childTnLst>
                                    <p:set>
                                      <p:cBhvr>
                                        <p:cTn id="29" dur="1" fill="hold">
                                          <p:stCondLst>
                                            <p:cond delay="0"/>
                                          </p:stCondLst>
                                        </p:cTn>
                                        <p:tgtEl>
                                          <p:spTgt spid="1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3" grpId="0" animBg="1"/>
      <p:bldP spid="13" grpId="1" animBg="1"/>
      <p:bldP spid="14" grpId="0" animBg="1"/>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41F531B-DDB4-46AC-949C-D5C7ACC2F234}"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44366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800" dirty="0" smtClean="0"/>
              <a:t>Stealing is good!</a:t>
            </a:r>
          </a:p>
          <a:p>
            <a:r>
              <a:rPr lang="en-US" sz="2800" dirty="0" smtClean="0"/>
              <a:t>The programmer breaks the program into tasks that can be executed in parallel.  The work-stealing runtime automatically load balances to get a near-greedy schedule.</a:t>
            </a:r>
          </a:p>
          <a:p>
            <a:r>
              <a:rPr lang="en-US" sz="2800" dirty="0" smtClean="0"/>
              <a:t>Work stealing is an important part of the parallelism story; understanding the basic mechanism makes one a better parallel programmer.</a:t>
            </a:r>
          </a:p>
        </p:txBody>
      </p:sp>
      <p:sp>
        <p:nvSpPr>
          <p:cNvPr id="4" name="Date Placeholder 3"/>
          <p:cNvSpPr>
            <a:spLocks noGrp="1"/>
          </p:cNvSpPr>
          <p:nvPr>
            <p:ph type="dt" sz="half" idx="10"/>
          </p:nvPr>
        </p:nvSpPr>
        <p:spPr/>
        <p:txBody>
          <a:bodyPr/>
          <a:lstStyle/>
          <a:p>
            <a:fld id="{1EA176E8-8F3A-4DB0-A2DB-2B378A7C70C2}"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837235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N4507 - </a:t>
            </a:r>
            <a:r>
              <a:rPr lang="en-US" dirty="0" smtClean="0">
                <a:hlinkClick r:id="rId2"/>
              </a:rPr>
              <a:t>Technical </a:t>
            </a:r>
            <a:r>
              <a:rPr lang="en-US" dirty="0">
                <a:hlinkClick r:id="rId2"/>
              </a:rPr>
              <a:t>Specification </a:t>
            </a:r>
            <a:r>
              <a:rPr lang="en-US" dirty="0" smtClean="0">
                <a:hlinkClick r:id="rId2"/>
              </a:rPr>
              <a:t>for C</a:t>
            </a:r>
            <a:r>
              <a:rPr lang="en-US" dirty="0">
                <a:hlinkClick r:id="rId2"/>
              </a:rPr>
              <a:t>++ Extensions for </a:t>
            </a:r>
            <a:r>
              <a:rPr lang="en-US" dirty="0" smtClean="0">
                <a:hlinkClick r:id="rId2"/>
              </a:rPr>
              <a:t>Parallelism</a:t>
            </a:r>
            <a:r>
              <a:rPr lang="en-US" dirty="0" smtClean="0"/>
              <a:t>, 2015</a:t>
            </a:r>
          </a:p>
          <a:p>
            <a:r>
              <a:rPr lang="en-US" dirty="0" smtClean="0"/>
              <a:t>N4411 – </a:t>
            </a:r>
            <a:r>
              <a:rPr lang="en-US" dirty="0" smtClean="0">
                <a:hlinkClick r:id="rId3"/>
              </a:rPr>
              <a:t>Task Block R4</a:t>
            </a:r>
            <a:r>
              <a:rPr lang="en-US" dirty="0" smtClean="0"/>
              <a:t>, 2015</a:t>
            </a:r>
          </a:p>
          <a:p>
            <a:r>
              <a:rPr lang="en-US" dirty="0" smtClean="0"/>
              <a:t>Guy Blelloch, </a:t>
            </a:r>
            <a:r>
              <a:rPr lang="en-US" dirty="0" smtClean="0">
                <a:hlinkClick r:id="rId4"/>
              </a:rPr>
              <a:t>Parallel Algorithms Lecture 4</a:t>
            </a:r>
            <a:r>
              <a:rPr lang="en-US" dirty="0" smtClean="0"/>
              <a:t>, 2007</a:t>
            </a:r>
          </a:p>
          <a:p>
            <a:r>
              <a:rPr lang="en-US" dirty="0" smtClean="0"/>
              <a:t>Arch Robison, </a:t>
            </a:r>
            <a:r>
              <a:rPr lang="en-US" dirty="0" smtClean="0">
                <a:hlinkClick r:id="rId5"/>
              </a:rPr>
              <a:t>N3872 - A Primer on Scheduling Fork-Join Parallelism with Work Stealing</a:t>
            </a:r>
            <a:r>
              <a:rPr lang="en-US" dirty="0" smtClean="0"/>
              <a:t>, 2014</a:t>
            </a:r>
          </a:p>
          <a:p>
            <a:r>
              <a:rPr lang="en-US" dirty="0" smtClean="0"/>
              <a:t>R. </a:t>
            </a:r>
            <a:r>
              <a:rPr lang="en-US" dirty="0" err="1" smtClean="0"/>
              <a:t>Blumofe</a:t>
            </a:r>
            <a:r>
              <a:rPr lang="en-US" dirty="0" smtClean="0"/>
              <a:t> &amp; C. Leiserson, </a:t>
            </a:r>
            <a:r>
              <a:rPr lang="en-US" dirty="0" smtClean="0">
                <a:hlinkClick r:id="rId6"/>
              </a:rPr>
              <a:t>Scheduling Multithreaded Computations by Work Stealing</a:t>
            </a:r>
            <a:r>
              <a:rPr lang="en-US" dirty="0" smtClean="0"/>
              <a:t>, 1994</a:t>
            </a:r>
          </a:p>
          <a:p>
            <a:r>
              <a:rPr lang="en-US" dirty="0" smtClean="0"/>
              <a:t>Charles Leiserson, </a:t>
            </a:r>
            <a:r>
              <a:rPr lang="en-US" dirty="0" smtClean="0">
                <a:hlinkClick r:id="rId7"/>
              </a:rPr>
              <a:t>Parallelism and Performance, Lecture 13</a:t>
            </a:r>
            <a:r>
              <a:rPr lang="en-US" dirty="0" smtClean="0"/>
              <a:t>, 2010</a:t>
            </a:r>
          </a:p>
          <a:p>
            <a:r>
              <a:rPr lang="en-US" dirty="0" smtClean="0"/>
              <a:t>A. Lee, S. Boyd-</a:t>
            </a:r>
            <a:r>
              <a:rPr lang="en-US" dirty="0" err="1" smtClean="0"/>
              <a:t>Wickizer</a:t>
            </a:r>
            <a:r>
              <a:rPr lang="en-US" dirty="0" smtClean="0"/>
              <a:t>, Z. Huang, C. Leiserson, </a:t>
            </a:r>
            <a:r>
              <a:rPr lang="en-US" dirty="0" smtClean="0">
                <a:hlinkClick r:id="rId8"/>
              </a:rPr>
              <a:t>Using Memory Mapping to Support Cactus Stacks in Work Stealing Runtime Systems</a:t>
            </a:r>
            <a:r>
              <a:rPr lang="en-US" dirty="0" smtClean="0"/>
              <a:t>, 2010</a:t>
            </a:r>
            <a:endParaRPr lang="en-US" dirty="0"/>
          </a:p>
        </p:txBody>
      </p:sp>
      <p:sp>
        <p:nvSpPr>
          <p:cNvPr id="4" name="Date Placeholder 3"/>
          <p:cNvSpPr>
            <a:spLocks noGrp="1"/>
          </p:cNvSpPr>
          <p:nvPr>
            <p:ph type="dt" sz="half" idx="10"/>
          </p:nvPr>
        </p:nvSpPr>
        <p:spPr/>
        <p:txBody>
          <a:bodyPr/>
          <a:lstStyle/>
          <a:p>
            <a:fld id="{766BC844-996F-421E-9B40-A5BF512B6E3B}"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137984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266CCB7E-0B54-48D5-BE0A-33C705936C07}"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6789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Why</a:t>
            </a:r>
            <a:r>
              <a:rPr lang="en-US" dirty="0" smtClean="0"/>
              <a:t> of Parallelism</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EB3B4578-7C03-41FE-9B28-D24CE73C3915}"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513863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CAB79433-7F58-465E-A8CD-965671549819}"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Pablo Halpern, 2015  (CC BY 4.0)</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3594440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 parallel?</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chemeClr val="accent1">
                    <a:lumMod val="75000"/>
                  </a:schemeClr>
                </a:solidFill>
              </a:rPr>
              <a:t>It’s not about making multiple things happen at once!</a:t>
            </a:r>
          </a:p>
          <a:p>
            <a:r>
              <a:rPr lang="en-US" sz="2600" dirty="0" smtClean="0"/>
              <a:t>You’re thinking of concurrency, not parallelism.</a:t>
            </a:r>
          </a:p>
          <a:p>
            <a:r>
              <a:rPr lang="en-US" sz="2600" dirty="0" smtClean="0"/>
              <a:t>Concurrency is useful even in the absence of parallel hardware.</a:t>
            </a:r>
          </a:p>
          <a:p>
            <a:r>
              <a:rPr lang="en-US" sz="2600" dirty="0" smtClean="0"/>
              <a:t>Example: A useful architecture for a Web server would be to create a thread per connection, so that every connection appears simultaneously “alive”.</a:t>
            </a:r>
          </a:p>
          <a:p>
            <a:pPr lvl="1"/>
            <a:r>
              <a:rPr lang="en-US" sz="2200" dirty="0" smtClean="0"/>
              <a:t>Even if there is only one CPU core</a:t>
            </a:r>
          </a:p>
          <a:p>
            <a:pPr lvl="1"/>
            <a:r>
              <a:rPr lang="en-US" sz="2200" dirty="0" smtClean="0"/>
              <a:t>Even if each thread is idle 99% of the time and the entire machine is idle 50% of the time.</a:t>
            </a:r>
          </a:p>
        </p:txBody>
      </p:sp>
      <p:sp>
        <p:nvSpPr>
          <p:cNvPr id="4" name="Date Placeholder 3"/>
          <p:cNvSpPr>
            <a:spLocks noGrp="1"/>
          </p:cNvSpPr>
          <p:nvPr>
            <p:ph type="dt" sz="half" idx="10"/>
          </p:nvPr>
        </p:nvSpPr>
        <p:spPr/>
        <p:txBody>
          <a:bodyPr/>
          <a:lstStyle/>
          <a:p>
            <a:fld id="{3E7A5085-B95D-4A64-AF13-E3831D32BE44}" type="datetime1">
              <a:rPr lang="en-US" smtClean="0"/>
              <a:t>10/1/2015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smtClean="0"/>
          </a:p>
        </p:txBody>
      </p:sp>
    </p:spTree>
    <p:extLst>
      <p:ext uri="{BB962C8B-B14F-4D97-AF65-F5344CB8AC3E}">
        <p14:creationId xmlns:p14="http://schemas.microsoft.com/office/powerpoint/2010/main" val="2275194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ded Corner 5"/>
          <p:cNvSpPr/>
          <p:nvPr/>
        </p:nvSpPr>
        <p:spPr>
          <a:xfrm>
            <a:off x="609600" y="1803448"/>
            <a:ext cx="5273488" cy="2087484"/>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Consolas" panose="020B0609020204030204" pitchFamily="49" charset="0"/>
                <a:cs typeface="Consolas" panose="020B0609020204030204" pitchFamily="49" charset="0"/>
              </a:rPr>
              <a:t>extern double A[N</a:t>
            </a:r>
            <a:r>
              <a:rPr lang="en-US" dirty="0" smtClean="0">
                <a:solidFill>
                  <a:schemeClr val="tx1"/>
                </a:solidFill>
                <a:latin typeface="Consolas" panose="020B0609020204030204" pitchFamily="49" charset="0"/>
                <a:cs typeface="Consolas" panose="020B0609020204030204" pitchFamily="49" charset="0"/>
              </a:rPr>
              <a:t>];</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parallel::</a:t>
            </a:r>
            <a:r>
              <a:rPr lang="en-US" dirty="0" err="1">
                <a:solidFill>
                  <a:srgbClr val="C00000"/>
                </a:solidFill>
                <a:latin typeface="Consolas" panose="020B0609020204030204" pitchFamily="49" charset="0"/>
                <a:cs typeface="Consolas" panose="020B0609020204030204" pitchFamily="49" charset="0"/>
              </a:rPr>
              <a:t>for_each</a:t>
            </a:r>
            <a:r>
              <a:rPr lang="en-US" dirty="0">
                <a:solidFill>
                  <a:schemeClr val="tx1"/>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parallel::par</a:t>
            </a:r>
            <a:r>
              <a:rPr lang="en-US" dirty="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std</a:t>
            </a:r>
            <a:r>
              <a:rPr lang="en-US" dirty="0">
                <a:solidFill>
                  <a:schemeClr val="tx1"/>
                </a:solidFill>
                <a:latin typeface="Consolas" panose="020B0609020204030204" pitchFamily="49" charset="0"/>
                <a:cs typeface="Consolas" panose="020B0609020204030204" pitchFamily="49" charset="0"/>
              </a:rPr>
              <a:t>::begin(A), </a:t>
            </a:r>
            <a:r>
              <a:rPr lang="en-US" dirty="0" err="1">
                <a:solidFill>
                  <a:schemeClr val="tx1"/>
                </a:solidFill>
                <a:latin typeface="Consolas" panose="020B0609020204030204" pitchFamily="49" charset="0"/>
                <a:cs typeface="Consolas" panose="020B0609020204030204" pitchFamily="49" charset="0"/>
              </a:rPr>
              <a:t>std</a:t>
            </a:r>
            <a:r>
              <a:rPr lang="en-US" dirty="0">
                <a:solidFill>
                  <a:schemeClr val="tx1"/>
                </a:solidFill>
                <a:latin typeface="Consolas" panose="020B0609020204030204" pitchFamily="49" charset="0"/>
                <a:cs typeface="Consolas" panose="020B0609020204030204" pitchFamily="49" charset="0"/>
              </a:rPr>
              <a:t>::end(A),</a:t>
            </a:r>
          </a:p>
          <a:p>
            <a:r>
              <a:rPr lang="en-US" dirty="0">
                <a:solidFill>
                  <a:schemeClr val="tx1"/>
                </a:solidFill>
                <a:latin typeface="Consolas" panose="020B0609020204030204" pitchFamily="49" charset="0"/>
                <a:cs typeface="Consolas" panose="020B0609020204030204" pitchFamily="49" charset="0"/>
              </a:rPr>
              <a:t>    [&amp;](double&amp; element){</a:t>
            </a:r>
          </a:p>
          <a:p>
            <a:r>
              <a:rPr lang="en-US" dirty="0">
                <a:solidFill>
                  <a:schemeClr val="tx1"/>
                </a:solidFill>
                <a:latin typeface="Consolas" panose="020B0609020204030204" pitchFamily="49" charset="0"/>
                <a:cs typeface="Consolas" panose="020B0609020204030204" pitchFamily="49" charset="0"/>
              </a:rPr>
              <a:t>        compute(element);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Let’s Do Some Work in Parallel</a:t>
            </a:r>
            <a:endParaRPr lang="en-US" dirty="0"/>
          </a:p>
        </p:txBody>
      </p:sp>
      <p:sp>
        <p:nvSpPr>
          <p:cNvPr id="4" name="Date Placeholder 3"/>
          <p:cNvSpPr>
            <a:spLocks noGrp="1"/>
          </p:cNvSpPr>
          <p:nvPr>
            <p:ph type="dt" sz="half" idx="10"/>
          </p:nvPr>
        </p:nvSpPr>
        <p:spPr/>
        <p:txBody>
          <a:bodyPr/>
          <a:lstStyle/>
          <a:p>
            <a:fld id="{7381FF23-D3BE-4A76-8659-414F4035CD14}" type="datetime1">
              <a:rPr lang="en-US" smtClean="0"/>
              <a:t>10/1/2015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Folded Corner 6"/>
          <p:cNvSpPr/>
          <p:nvPr/>
        </p:nvSpPr>
        <p:spPr>
          <a:xfrm>
            <a:off x="1730188" y="3811620"/>
            <a:ext cx="7185212" cy="1371600"/>
          </a:xfrm>
          <a:prstGeom prst="foldedCorner">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Consolas" panose="020B0609020204030204" pitchFamily="49" charset="0"/>
                <a:cs typeface="Consolas" panose="020B0609020204030204" pitchFamily="49" charset="0"/>
              </a:rPr>
              <a:t>extern double A[N</a:t>
            </a:r>
            <a:r>
              <a:rPr lang="en-US" dirty="0" smtClean="0">
                <a:solidFill>
                  <a:schemeClr val="tx1"/>
                </a:solidFill>
                <a:latin typeface="Consolas" panose="020B0609020204030204" pitchFamily="49" charset="0"/>
                <a:cs typeface="Consolas" panose="020B0609020204030204" pitchFamily="49" charset="0"/>
              </a:rPr>
              <a:t>];</a:t>
            </a:r>
          </a:p>
          <a:p>
            <a:endParaRPr lang="en-US" dirty="0" smtClean="0">
              <a:solidFill>
                <a:schemeClr val="tx1"/>
              </a:solidFill>
              <a:latin typeface="Consolas" panose="020B0609020204030204" pitchFamily="49" charset="0"/>
              <a:cs typeface="Consolas" panose="020B0609020204030204" pitchFamily="49" charset="0"/>
            </a:endParaRPr>
          </a:p>
          <a:p>
            <a:r>
              <a:rPr lang="en-US" dirty="0" smtClean="0">
                <a:solidFill>
                  <a:srgbClr val="C00000"/>
                </a:solidFill>
                <a:latin typeface="Consolas" panose="020B0609020204030204" pitchFamily="49" charset="0"/>
                <a:cs typeface="Consolas" panose="020B0609020204030204" pitchFamily="49" charset="0"/>
              </a:rPr>
              <a:t>cilk_for</a:t>
            </a:r>
            <a:r>
              <a:rPr lang="en-US" dirty="0" smtClean="0">
                <a:solidFill>
                  <a:schemeClr val="tx1"/>
                </a:solidFill>
                <a:latin typeface="Consolas" panose="020B0609020204030204" pitchFamily="49" charset="0"/>
                <a:cs typeface="Consolas" panose="020B0609020204030204" pitchFamily="49" charset="0"/>
              </a:rPr>
              <a:t>(auto </a:t>
            </a:r>
            <a:r>
              <a:rPr lang="en-US" dirty="0">
                <a:solidFill>
                  <a:schemeClr val="tx1"/>
                </a:solidFill>
                <a:latin typeface="Consolas" panose="020B0609020204030204" pitchFamily="49" charset="0"/>
                <a:cs typeface="Consolas" panose="020B0609020204030204" pitchFamily="49" charset="0"/>
              </a:rPr>
              <a:t>i = </a:t>
            </a:r>
            <a:r>
              <a:rPr lang="en-US" dirty="0" err="1">
                <a:solidFill>
                  <a:schemeClr val="tx1"/>
                </a:solidFill>
                <a:latin typeface="Consolas" panose="020B0609020204030204" pitchFamily="49" charset="0"/>
                <a:cs typeface="Consolas" panose="020B0609020204030204" pitchFamily="49" charset="0"/>
              </a:rPr>
              <a:t>std</a:t>
            </a:r>
            <a:r>
              <a:rPr lang="en-US" dirty="0">
                <a:solidFill>
                  <a:schemeClr val="tx1"/>
                </a:solidFill>
                <a:latin typeface="Consolas" panose="020B0609020204030204" pitchFamily="49" charset="0"/>
                <a:cs typeface="Consolas" panose="020B0609020204030204" pitchFamily="49" charset="0"/>
              </a:rPr>
              <a:t>::begin(A); i != </a:t>
            </a:r>
            <a:r>
              <a:rPr lang="en-US" dirty="0" err="1">
                <a:solidFill>
                  <a:schemeClr val="tx1"/>
                </a:solidFill>
                <a:latin typeface="Consolas" panose="020B0609020204030204" pitchFamily="49" charset="0"/>
                <a:cs typeface="Consolas" panose="020B0609020204030204" pitchFamily="49" charset="0"/>
              </a:rPr>
              <a:t>std</a:t>
            </a:r>
            <a:r>
              <a:rPr lang="en-US" dirty="0">
                <a:solidFill>
                  <a:schemeClr val="tx1"/>
                </a:solidFill>
                <a:latin typeface="Consolas" panose="020B0609020204030204" pitchFamily="49" charset="0"/>
                <a:cs typeface="Consolas" panose="020B0609020204030204" pitchFamily="49" charset="0"/>
              </a:rPr>
              <a:t>::end(A), ++i)</a:t>
            </a:r>
          </a:p>
          <a:p>
            <a:r>
              <a:rPr lang="en-US" dirty="0">
                <a:solidFill>
                  <a:schemeClr val="tx1"/>
                </a:solidFill>
                <a:latin typeface="Consolas" panose="020B0609020204030204" pitchFamily="49" charset="0"/>
                <a:cs typeface="Consolas" panose="020B0609020204030204" pitchFamily="49" charset="0"/>
              </a:rPr>
              <a:t>    compute(*i);</a:t>
            </a:r>
            <a:endParaRPr lang="en-US" dirty="0" smtClean="0">
              <a:solidFill>
                <a:schemeClr val="tx1"/>
              </a:solidFill>
              <a:latin typeface="Consolas" panose="020B0609020204030204" pitchFamily="49" charset="0"/>
              <a:cs typeface="Consolas" panose="020B0609020204030204" pitchFamily="49" charset="0"/>
            </a:endParaRPr>
          </a:p>
        </p:txBody>
      </p:sp>
      <p:sp>
        <p:nvSpPr>
          <p:cNvPr id="8" name="Folded Corner 7"/>
          <p:cNvSpPr/>
          <p:nvPr/>
        </p:nvSpPr>
        <p:spPr>
          <a:xfrm>
            <a:off x="3939988" y="4827572"/>
            <a:ext cx="7261412" cy="1298794"/>
          </a:xfrm>
          <a:prstGeom prst="foldedCorner">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Consolas" panose="020B0609020204030204" pitchFamily="49" charset="0"/>
                <a:cs typeface="Consolas" panose="020B0609020204030204" pitchFamily="49" charset="0"/>
              </a:rPr>
              <a:t>extern double </a:t>
            </a:r>
            <a:r>
              <a:rPr lang="en-US" dirty="0" smtClean="0">
                <a:solidFill>
                  <a:schemeClr val="tx1"/>
                </a:solidFill>
                <a:latin typeface="Consolas" panose="020B0609020204030204" pitchFamily="49" charset="0"/>
                <a:cs typeface="Consolas" panose="020B0609020204030204" pitchFamily="49" charset="0"/>
              </a:rPr>
              <a:t>data[N];</a:t>
            </a:r>
          </a:p>
          <a:p>
            <a:endParaRPr lang="en-US" dirty="0">
              <a:solidFill>
                <a:schemeClr val="tx1"/>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tbb</a:t>
            </a:r>
            <a:r>
              <a:rPr lang="en-US" dirty="0" smtClean="0">
                <a:solidFill>
                  <a:srgbClr val="C00000"/>
                </a:solidFill>
                <a:latin typeface="Consolas" panose="020B0609020204030204" pitchFamily="49" charset="0"/>
                <a:cs typeface="Consolas" panose="020B0609020204030204" pitchFamily="49" charset="0"/>
              </a:rPr>
              <a:t>::</a:t>
            </a:r>
            <a:r>
              <a:rPr lang="en-US" dirty="0" err="1" smtClean="0">
                <a:solidFill>
                  <a:srgbClr val="C00000"/>
                </a:solidFill>
                <a:latin typeface="Consolas" panose="020B0609020204030204" pitchFamily="49" charset="0"/>
                <a:cs typeface="Consolas" panose="020B0609020204030204" pitchFamily="49" charset="0"/>
              </a:rPr>
              <a:t>parallel_for_each</a:t>
            </a:r>
            <a:r>
              <a:rPr lang="en-US" dirty="0" smtClean="0">
                <a:solidFill>
                  <a:schemeClr val="tx1"/>
                </a:solidFill>
                <a:latin typeface="Consolas" panose="020B0609020204030204" pitchFamily="49" charset="0"/>
                <a:cs typeface="Consolas" panose="020B0609020204030204" pitchFamily="49" charset="0"/>
              </a:rPr>
              <a:t>(</a:t>
            </a:r>
            <a:r>
              <a:rPr lang="en-US" dirty="0" err="1" smtClean="0">
                <a:solidFill>
                  <a:schemeClr val="tx1"/>
                </a:solidFill>
                <a:latin typeface="Consolas" panose="020B0609020204030204" pitchFamily="49" charset="0"/>
                <a:cs typeface="Consolas" panose="020B0609020204030204" pitchFamily="49" charset="0"/>
              </a:rPr>
              <a:t>std</a:t>
            </a:r>
            <a:r>
              <a:rPr lang="en-US" dirty="0">
                <a:solidFill>
                  <a:schemeClr val="tx1"/>
                </a:solidFill>
                <a:latin typeface="Consolas" panose="020B0609020204030204" pitchFamily="49" charset="0"/>
                <a:cs typeface="Consolas" panose="020B0609020204030204" pitchFamily="49" charset="0"/>
              </a:rPr>
              <a:t>::</a:t>
            </a:r>
            <a:r>
              <a:rPr lang="en-US" dirty="0" smtClean="0">
                <a:solidFill>
                  <a:schemeClr val="tx1"/>
                </a:solidFill>
                <a:latin typeface="Consolas" panose="020B0609020204030204" pitchFamily="49" charset="0"/>
                <a:cs typeface="Consolas" panose="020B0609020204030204" pitchFamily="49" charset="0"/>
              </a:rPr>
              <a:t>begin(data), </a:t>
            </a:r>
            <a:r>
              <a:rPr lang="en-US" dirty="0" err="1" smtClean="0">
                <a:solidFill>
                  <a:schemeClr val="tx1"/>
                </a:solidFill>
                <a:latin typeface="Consolas" panose="020B0609020204030204" pitchFamily="49" charset="0"/>
                <a:cs typeface="Consolas" panose="020B0609020204030204" pitchFamily="49" charset="0"/>
              </a:rPr>
              <a:t>std</a:t>
            </a:r>
            <a:r>
              <a:rPr lang="en-US" dirty="0">
                <a:solidFill>
                  <a:schemeClr val="tx1"/>
                </a:solidFill>
                <a:latin typeface="Consolas" panose="020B0609020204030204" pitchFamily="49" charset="0"/>
                <a:cs typeface="Consolas" panose="020B0609020204030204" pitchFamily="49" charset="0"/>
              </a:rPr>
              <a:t>::</a:t>
            </a:r>
            <a:r>
              <a:rPr lang="en-US" dirty="0" smtClean="0">
                <a:solidFill>
                  <a:schemeClr val="tx1"/>
                </a:solidFill>
                <a:latin typeface="Consolas" panose="020B0609020204030204" pitchFamily="49" charset="0"/>
                <a:cs typeface="Consolas" panose="020B0609020204030204" pitchFamily="49" charset="0"/>
              </a:rPr>
              <a:t>end(data),</a:t>
            </a:r>
            <a:endParaRPr lang="en-US" dirty="0">
              <a:solidFill>
                <a:schemeClr val="tx1"/>
              </a:solidFill>
              <a:latin typeface="Consolas" panose="020B0609020204030204" pitchFamily="49" charset="0"/>
              <a:cs typeface="Consolas" panose="020B0609020204030204" pitchFamily="49" charset="0"/>
            </a:endParaRPr>
          </a:p>
          <a:p>
            <a:r>
              <a:rPr lang="en-US" dirty="0" smtClean="0">
                <a:solidFill>
                  <a:schemeClr val="tx1"/>
                </a:solidFill>
                <a:latin typeface="Consolas" panose="020B0609020204030204" pitchFamily="49" charset="0"/>
                <a:cs typeface="Consolas" panose="020B0609020204030204" pitchFamily="49" charset="0"/>
              </a:rPr>
              <a:t>                       compute);</a:t>
            </a:r>
            <a:endParaRPr lang="en-US" dirty="0">
              <a:solidFill>
                <a:schemeClr val="tx1"/>
              </a:solidFill>
              <a:latin typeface="Consolas" panose="020B0609020204030204" pitchFamily="49" charset="0"/>
              <a:cs typeface="Consolas" panose="020B0609020204030204" pitchFamily="49" charset="0"/>
            </a:endParaRPr>
          </a:p>
        </p:txBody>
      </p:sp>
      <p:sp>
        <p:nvSpPr>
          <p:cNvPr id="11" name="TextBox 10"/>
          <p:cNvSpPr txBox="1"/>
          <p:nvPr/>
        </p:nvSpPr>
        <p:spPr>
          <a:xfrm>
            <a:off x="8933329" y="4065573"/>
            <a:ext cx="2877671" cy="461665"/>
          </a:xfrm>
          <a:prstGeom prst="rect">
            <a:avLst/>
          </a:prstGeom>
          <a:noFill/>
        </p:spPr>
        <p:txBody>
          <a:bodyPr wrap="square" rtlCol="0">
            <a:spAutoFit/>
          </a:bodyPr>
          <a:lstStyle/>
          <a:p>
            <a:r>
              <a:rPr lang="en-US" sz="2400" b="1" dirty="0" smtClean="0">
                <a:solidFill>
                  <a:schemeClr val="accent3">
                    <a:lumMod val="75000"/>
                  </a:schemeClr>
                </a:solidFill>
              </a:rPr>
              <a:t>Intel ® Cilk™ Plus</a:t>
            </a:r>
            <a:endParaRPr lang="en-US" sz="2400" b="1" dirty="0">
              <a:solidFill>
                <a:schemeClr val="accent3">
                  <a:lumMod val="75000"/>
                </a:schemeClr>
              </a:solidFill>
            </a:endParaRPr>
          </a:p>
        </p:txBody>
      </p:sp>
      <p:sp>
        <p:nvSpPr>
          <p:cNvPr id="12" name="TextBox 11"/>
          <p:cNvSpPr txBox="1"/>
          <p:nvPr/>
        </p:nvSpPr>
        <p:spPr>
          <a:xfrm>
            <a:off x="1162152" y="5276671"/>
            <a:ext cx="2743200" cy="1200329"/>
          </a:xfrm>
          <a:prstGeom prst="rect">
            <a:avLst/>
          </a:prstGeom>
          <a:noFill/>
        </p:spPr>
        <p:txBody>
          <a:bodyPr wrap="square" rtlCol="0">
            <a:spAutoFit/>
          </a:bodyPr>
          <a:lstStyle/>
          <a:p>
            <a:pPr algn="r"/>
            <a:r>
              <a:rPr lang="en-US" sz="2400" b="1" dirty="0" smtClean="0">
                <a:solidFill>
                  <a:schemeClr val="accent6">
                    <a:lumMod val="75000"/>
                  </a:schemeClr>
                </a:solidFill>
              </a:rPr>
              <a:t>Intel ® Threading Building Blocks (TBB)</a:t>
            </a:r>
            <a:endParaRPr lang="en-US" sz="2400" b="1" dirty="0">
              <a:solidFill>
                <a:schemeClr val="accent6">
                  <a:lumMod val="75000"/>
                </a:schemeClr>
              </a:solidFill>
            </a:endParaRPr>
          </a:p>
        </p:txBody>
      </p:sp>
      <p:sp>
        <p:nvSpPr>
          <p:cNvPr id="13" name="TextBox 12"/>
          <p:cNvSpPr txBox="1"/>
          <p:nvPr/>
        </p:nvSpPr>
        <p:spPr>
          <a:xfrm>
            <a:off x="5883088" y="2246518"/>
            <a:ext cx="4632512" cy="1200329"/>
          </a:xfrm>
          <a:prstGeom prst="rect">
            <a:avLst/>
          </a:prstGeom>
          <a:noFill/>
        </p:spPr>
        <p:txBody>
          <a:bodyPr wrap="square" rtlCol="0">
            <a:spAutoFit/>
          </a:bodyPr>
          <a:lstStyle/>
          <a:p>
            <a:r>
              <a:rPr lang="en-US" sz="2400" b="1" dirty="0" smtClean="0">
                <a:solidFill>
                  <a:schemeClr val="tx1">
                    <a:lumMod val="50000"/>
                    <a:lumOff val="50000"/>
                  </a:schemeClr>
                </a:solidFill>
              </a:rPr>
              <a:t>Draft Technical Specification: C++ Extensions for Parallelism (N4507)</a:t>
            </a:r>
            <a:endParaRPr lang="en-US" sz="2400" b="1" dirty="0">
              <a:solidFill>
                <a:schemeClr val="tx1">
                  <a:lumMod val="50000"/>
                  <a:lumOff val="50000"/>
                </a:schemeClr>
              </a:solidFill>
            </a:endParaRPr>
          </a:p>
        </p:txBody>
      </p:sp>
      <p:sp>
        <p:nvSpPr>
          <p:cNvPr id="14" name="Footer Placeholder 13"/>
          <p:cNvSpPr>
            <a:spLocks noGrp="1"/>
          </p:cNvSpPr>
          <p:nvPr>
            <p:ph type="ftr" sz="quarter" idx="11"/>
          </p:nvPr>
        </p:nvSpPr>
        <p:spPr/>
        <p:txBody>
          <a:bodyPr/>
          <a:lstStyle/>
          <a:p>
            <a:r>
              <a:rPr lang="en-US" smtClean="0"/>
              <a:t>Pablo Halpern, 2015  (CC BY 4.0)</a:t>
            </a:r>
            <a:endParaRPr lang="en-US" dirty="0"/>
          </a:p>
        </p:txBody>
      </p:sp>
    </p:spTree>
    <p:extLst>
      <p:ext uri="{BB962C8B-B14F-4D97-AF65-F5344CB8AC3E}">
        <p14:creationId xmlns:p14="http://schemas.microsoft.com/office/powerpoint/2010/main" val="3423140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fork-Join: Not Just Loops</a:t>
            </a:r>
            <a:endParaRPr lang="en-US" dirty="0"/>
          </a:p>
        </p:txBody>
      </p:sp>
      <p:sp>
        <p:nvSpPr>
          <p:cNvPr id="4" name="Date Placeholder 3"/>
          <p:cNvSpPr>
            <a:spLocks noGrp="1"/>
          </p:cNvSpPr>
          <p:nvPr>
            <p:ph type="dt" sz="half" idx="10"/>
          </p:nvPr>
        </p:nvSpPr>
        <p:spPr/>
        <p:txBody>
          <a:bodyPr/>
          <a:lstStyle/>
          <a:p>
            <a:fld id="{BB3657D9-E35F-4E4D-A886-F425C1707452}" type="datetime1">
              <a:rPr lang="en-US" smtClean="0"/>
              <a:t>10/1/2015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11" name="TextBox 10"/>
          <p:cNvSpPr txBox="1"/>
          <p:nvPr/>
        </p:nvSpPr>
        <p:spPr>
          <a:xfrm>
            <a:off x="6271015" y="5842612"/>
            <a:ext cx="1524000" cy="461665"/>
          </a:xfrm>
          <a:prstGeom prst="rect">
            <a:avLst/>
          </a:prstGeom>
          <a:noFill/>
        </p:spPr>
        <p:txBody>
          <a:bodyPr wrap="square" rtlCol="0">
            <a:spAutoFit/>
          </a:bodyPr>
          <a:lstStyle/>
          <a:p>
            <a:r>
              <a:rPr lang="en-US" sz="2400" b="1" dirty="0" smtClean="0">
                <a:solidFill>
                  <a:schemeClr val="accent3">
                    <a:lumMod val="75000"/>
                  </a:schemeClr>
                </a:solidFill>
              </a:rPr>
              <a:t>Cilk Plus</a:t>
            </a:r>
            <a:endParaRPr lang="en-US" sz="2400" b="1" dirty="0">
              <a:solidFill>
                <a:schemeClr val="accent3">
                  <a:lumMod val="75000"/>
                </a:schemeClr>
              </a:solidFill>
            </a:endParaRPr>
          </a:p>
        </p:txBody>
      </p:sp>
      <p:sp>
        <p:nvSpPr>
          <p:cNvPr id="12" name="TextBox 11"/>
          <p:cNvSpPr txBox="1"/>
          <p:nvPr/>
        </p:nvSpPr>
        <p:spPr>
          <a:xfrm>
            <a:off x="8521794" y="5257800"/>
            <a:ext cx="838200" cy="461665"/>
          </a:xfrm>
          <a:prstGeom prst="rect">
            <a:avLst/>
          </a:prstGeom>
          <a:noFill/>
        </p:spPr>
        <p:txBody>
          <a:bodyPr wrap="square" rtlCol="0">
            <a:spAutoFit/>
          </a:bodyPr>
          <a:lstStyle/>
          <a:p>
            <a:pPr algn="ctr"/>
            <a:r>
              <a:rPr lang="en-US" sz="2400" b="1" dirty="0" smtClean="0">
                <a:solidFill>
                  <a:schemeClr val="accent6">
                    <a:lumMod val="75000"/>
                  </a:schemeClr>
                </a:solidFill>
              </a:rPr>
              <a:t>TBB</a:t>
            </a:r>
            <a:endParaRPr lang="en-US" sz="2400" b="1" dirty="0">
              <a:solidFill>
                <a:schemeClr val="accent6">
                  <a:lumMod val="75000"/>
                </a:schemeClr>
              </a:solidFill>
            </a:endParaRPr>
          </a:p>
        </p:txBody>
      </p:sp>
      <p:sp>
        <p:nvSpPr>
          <p:cNvPr id="13" name="TextBox 12"/>
          <p:cNvSpPr txBox="1"/>
          <p:nvPr/>
        </p:nvSpPr>
        <p:spPr>
          <a:xfrm>
            <a:off x="6019800" y="1878136"/>
            <a:ext cx="3274359" cy="830997"/>
          </a:xfrm>
          <a:prstGeom prst="rect">
            <a:avLst/>
          </a:prstGeom>
          <a:noFill/>
        </p:spPr>
        <p:txBody>
          <a:bodyPr wrap="square" rtlCol="0">
            <a:spAutoFit/>
          </a:bodyPr>
          <a:lstStyle/>
          <a:p>
            <a:r>
              <a:rPr lang="en-US" sz="2400" b="1" dirty="0" smtClean="0">
                <a:solidFill>
                  <a:schemeClr val="tx1">
                    <a:lumMod val="50000"/>
                    <a:lumOff val="50000"/>
                  </a:schemeClr>
                </a:solidFill>
              </a:rPr>
              <a:t>Task Block Proposal</a:t>
            </a:r>
          </a:p>
          <a:p>
            <a:r>
              <a:rPr lang="en-US" sz="2400" b="1" dirty="0" smtClean="0">
                <a:solidFill>
                  <a:schemeClr val="tx1">
                    <a:lumMod val="50000"/>
                    <a:lumOff val="50000"/>
                  </a:schemeClr>
                </a:solidFill>
              </a:rPr>
              <a:t>N4411</a:t>
            </a:r>
            <a:endParaRPr lang="en-US" sz="2400" b="1" dirty="0">
              <a:solidFill>
                <a:schemeClr val="tx1">
                  <a:lumMod val="50000"/>
                  <a:lumOff val="50000"/>
                </a:schemeClr>
              </a:solidFill>
            </a:endParaRPr>
          </a:p>
        </p:txBody>
      </p:sp>
      <p:sp>
        <p:nvSpPr>
          <p:cNvPr id="8" name="Folded Corner 7"/>
          <p:cNvSpPr/>
          <p:nvPr/>
        </p:nvSpPr>
        <p:spPr>
          <a:xfrm>
            <a:off x="6324600" y="2948713"/>
            <a:ext cx="5334000" cy="2242167"/>
          </a:xfrm>
          <a:prstGeom prst="foldedCorner">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Consolas" panose="020B0609020204030204" pitchFamily="49" charset="0"/>
                <a:cs typeface="Consolas" panose="020B0609020204030204" pitchFamily="49" charset="0"/>
              </a:rPr>
              <a:t>int fib(int n)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if (n &lt; 2) return n;</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int a, b;</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tbb</a:t>
            </a:r>
            <a:r>
              <a:rPr lang="en-US" dirty="0" smtClean="0">
                <a:solidFill>
                  <a:srgbClr val="C00000"/>
                </a:solidFill>
                <a:latin typeface="Consolas" panose="020B0609020204030204" pitchFamily="49" charset="0"/>
                <a:cs typeface="Consolas" panose="020B0609020204030204" pitchFamily="49" charset="0"/>
              </a:rPr>
              <a:t>::</a:t>
            </a:r>
            <a:r>
              <a:rPr lang="en-US" dirty="0" err="1" smtClean="0">
                <a:solidFill>
                  <a:srgbClr val="C00000"/>
                </a:solidFill>
                <a:latin typeface="Consolas" panose="020B0609020204030204" pitchFamily="49" charset="0"/>
                <a:cs typeface="Consolas" panose="020B0609020204030204" pitchFamily="49" charset="0"/>
              </a:rPr>
              <a:t>task_group</a:t>
            </a:r>
            <a:r>
              <a:rPr lang="en-US" dirty="0" smtClean="0">
                <a:solidFill>
                  <a:srgbClr val="C00000"/>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tg</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tg.run</a:t>
            </a:r>
            <a:r>
              <a:rPr lang="en-US" dirty="0" smtClean="0">
                <a:solidFill>
                  <a:schemeClr val="tx1"/>
                </a:solidFill>
                <a:latin typeface="Consolas" panose="020B0609020204030204" pitchFamily="49" charset="0"/>
                <a:cs typeface="Consolas" panose="020B0609020204030204" pitchFamily="49" charset="0"/>
              </a:rPr>
              <a:t>([&amp;]{ a = fib(n-1); });</a:t>
            </a:r>
          </a:p>
          <a:p>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tg.run_and_wait</a:t>
            </a:r>
            <a:r>
              <a:rPr lang="en-US" dirty="0" smtClean="0">
                <a:solidFill>
                  <a:schemeClr val="tx1"/>
                </a:solidFill>
                <a:latin typeface="Consolas" panose="020B0609020204030204" pitchFamily="49" charset="0"/>
                <a:cs typeface="Consolas" panose="020B0609020204030204" pitchFamily="49" charset="0"/>
              </a:rPr>
              <a:t>([&amp;]{ b </a:t>
            </a:r>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fib(n-2);});</a:t>
            </a:r>
          </a:p>
          <a:p>
            <a:r>
              <a:rPr lang="en-US" dirty="0" smtClean="0">
                <a:solidFill>
                  <a:schemeClr val="tx1"/>
                </a:solidFill>
                <a:latin typeface="Consolas" panose="020B0609020204030204" pitchFamily="49" charset="0"/>
                <a:cs typeface="Consolas" panose="020B0609020204030204" pitchFamily="49" charset="0"/>
              </a:rPr>
              <a:t>    return a + b;</a:t>
            </a:r>
          </a:p>
          <a:p>
            <a:r>
              <a:rPr lang="en-US" dirty="0">
                <a:solidFill>
                  <a:schemeClr val="tx1"/>
                </a:solidFill>
                <a:latin typeface="Consolas" panose="020B0609020204030204" pitchFamily="49" charset="0"/>
                <a:cs typeface="Consolas" panose="020B0609020204030204" pitchFamily="49" charset="0"/>
              </a:rPr>
              <a:t>}</a:t>
            </a:r>
          </a:p>
        </p:txBody>
      </p:sp>
      <p:sp>
        <p:nvSpPr>
          <p:cNvPr id="6" name="Folded Corner 5"/>
          <p:cNvSpPr/>
          <p:nvPr/>
        </p:nvSpPr>
        <p:spPr>
          <a:xfrm>
            <a:off x="457200" y="1883234"/>
            <a:ext cx="5494244" cy="2544684"/>
          </a:xfrm>
          <a:prstGeom prst="foldedCorner">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Consolas" panose="020B0609020204030204" pitchFamily="49" charset="0"/>
                <a:cs typeface="Consolas" panose="020B0609020204030204" pitchFamily="49" charset="0"/>
              </a:rPr>
              <a:t>int fib(int n) {</a:t>
            </a:r>
          </a:p>
          <a:p>
            <a:r>
              <a:rPr lang="en-US" dirty="0" smtClean="0">
                <a:solidFill>
                  <a:schemeClr val="tx1"/>
                </a:solidFill>
                <a:latin typeface="Consolas" panose="020B0609020204030204" pitchFamily="49" charset="0"/>
                <a:cs typeface="Consolas" panose="020B0609020204030204" pitchFamily="49" charset="0"/>
              </a:rPr>
              <a:t>    </a:t>
            </a:r>
            <a:r>
              <a:rPr lang="en-US" dirty="0">
                <a:solidFill>
                  <a:schemeClr val="tx1"/>
                </a:solidFill>
                <a:latin typeface="Consolas" panose="020B0609020204030204" pitchFamily="49" charset="0"/>
                <a:cs typeface="Consolas" panose="020B0609020204030204" pitchFamily="49" charset="0"/>
              </a:rPr>
              <a:t>if (n &lt; 2) return n</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int a, b;</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define_task_block</a:t>
            </a:r>
            <a:r>
              <a:rPr lang="en-US" dirty="0" smtClean="0">
                <a:solidFill>
                  <a:schemeClr val="tx1"/>
                </a:solidFill>
                <a:latin typeface="Consolas" panose="020B0609020204030204" pitchFamily="49" charset="0"/>
                <a:cs typeface="Consolas" panose="020B0609020204030204" pitchFamily="49" charset="0"/>
              </a:rPr>
              <a:t>([&amp;](</a:t>
            </a:r>
            <a:r>
              <a:rPr lang="en-US" dirty="0" err="1" smtClean="0">
                <a:solidFill>
                  <a:schemeClr val="tx1"/>
                </a:solidFill>
                <a:latin typeface="Consolas" panose="020B0609020204030204" pitchFamily="49" charset="0"/>
                <a:cs typeface="Consolas" panose="020B0609020204030204" pitchFamily="49" charset="0"/>
              </a:rPr>
              <a:t>task_block</a:t>
            </a:r>
            <a:r>
              <a:rPr lang="en-US" dirty="0" smtClean="0">
                <a:solidFill>
                  <a:schemeClr val="tx1"/>
                </a:solidFill>
                <a:latin typeface="Consolas" panose="020B0609020204030204" pitchFamily="49" charset="0"/>
                <a:cs typeface="Consolas" panose="020B0609020204030204" pitchFamily="49" charset="0"/>
              </a:rPr>
              <a:t>&amp; </a:t>
            </a:r>
            <a:r>
              <a:rPr lang="en-US" dirty="0" err="1" smtClean="0">
                <a:solidFill>
                  <a:schemeClr val="tx1"/>
                </a:solidFill>
                <a:latin typeface="Consolas" panose="020B0609020204030204" pitchFamily="49" charset="0"/>
                <a:cs typeface="Consolas" panose="020B0609020204030204" pitchFamily="49" charset="0"/>
              </a:rPr>
              <a:t>tb</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rgbClr val="C00000"/>
                </a:solidFill>
                <a:latin typeface="Consolas" panose="020B0609020204030204" pitchFamily="49" charset="0"/>
                <a:cs typeface="Consolas" panose="020B0609020204030204" pitchFamily="49" charset="0"/>
              </a:rPr>
              <a:t>tb.run</a:t>
            </a:r>
            <a:r>
              <a:rPr lang="en-US" dirty="0" smtClean="0">
                <a:solidFill>
                  <a:schemeClr val="tx1"/>
                </a:solidFill>
                <a:latin typeface="Consolas" panose="020B0609020204030204" pitchFamily="49" charset="0"/>
                <a:cs typeface="Consolas" panose="020B0609020204030204" pitchFamily="49" charset="0"/>
              </a:rPr>
              <a:t>([&amp;]{ a = fib(n-1);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b = fib(n-2);</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return a + b;</a:t>
            </a:r>
          </a:p>
          <a:p>
            <a:r>
              <a:rPr lang="en-US" dirty="0">
                <a:solidFill>
                  <a:schemeClr val="tx1"/>
                </a:solidFill>
                <a:latin typeface="Consolas" panose="020B0609020204030204" pitchFamily="49" charset="0"/>
                <a:cs typeface="Consolas" panose="020B0609020204030204" pitchFamily="49" charset="0"/>
              </a:rPr>
              <a:t>}</a:t>
            </a:r>
          </a:p>
        </p:txBody>
      </p:sp>
      <p:sp>
        <p:nvSpPr>
          <p:cNvPr id="3" name="Footer Placeholder 2"/>
          <p:cNvSpPr>
            <a:spLocks noGrp="1"/>
          </p:cNvSpPr>
          <p:nvPr>
            <p:ph type="ftr" sz="quarter" idx="11"/>
          </p:nvPr>
        </p:nvSpPr>
        <p:spPr/>
        <p:txBody>
          <a:bodyPr/>
          <a:lstStyle/>
          <a:p>
            <a:r>
              <a:rPr lang="en-US" smtClean="0"/>
              <a:t>Pablo Halpern, 2015  (CC BY 4.0)</a:t>
            </a:r>
            <a:endParaRPr lang="en-US" dirty="0"/>
          </a:p>
        </p:txBody>
      </p:sp>
      <p:sp>
        <p:nvSpPr>
          <p:cNvPr id="7" name="Folded Corner 6"/>
          <p:cNvSpPr/>
          <p:nvPr/>
        </p:nvSpPr>
        <p:spPr>
          <a:xfrm>
            <a:off x="1811074" y="4221525"/>
            <a:ext cx="4459941" cy="2082752"/>
          </a:xfrm>
          <a:prstGeom prst="foldedCorner">
            <a:avLst/>
          </a:prstGeom>
          <a:blipFill>
            <a:blip r:embed="rId5"/>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Consolas" panose="020B0609020204030204" pitchFamily="49" charset="0"/>
                <a:cs typeface="Consolas" panose="020B0609020204030204" pitchFamily="49" charset="0"/>
              </a:rPr>
              <a:t>int fib(int n) {</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if (n &lt; 2) return n;</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int a = </a:t>
            </a:r>
            <a:r>
              <a:rPr lang="en-US" dirty="0" smtClean="0">
                <a:solidFill>
                  <a:srgbClr val="C00000"/>
                </a:solidFill>
                <a:latin typeface="Consolas" panose="020B0609020204030204" pitchFamily="49" charset="0"/>
                <a:cs typeface="Consolas" panose="020B0609020204030204" pitchFamily="49" charset="0"/>
              </a:rPr>
              <a:t>cilk_spawn</a:t>
            </a:r>
            <a:r>
              <a:rPr lang="en-US" dirty="0" smtClean="0">
                <a:solidFill>
                  <a:schemeClr val="tx1"/>
                </a:solidFill>
                <a:latin typeface="Consolas" panose="020B0609020204030204" pitchFamily="49" charset="0"/>
                <a:cs typeface="Consolas" panose="020B0609020204030204" pitchFamily="49" charset="0"/>
              </a:rPr>
              <a:t> fib(n-1);</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int b = fib(n-2);</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cilk_sync</a:t>
            </a:r>
            <a:r>
              <a:rPr lang="en-US" dirty="0" smtClean="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   return a + b;</a:t>
            </a:r>
          </a:p>
          <a:p>
            <a:r>
              <a:rPr lang="en-US" dirty="0">
                <a:solidFill>
                  <a:schemeClr val="tx1"/>
                </a:solidFill>
                <a:latin typeface="Consolas" panose="020B0609020204030204" pitchFamily="49" charset="0"/>
                <a:cs typeface="Consolas" panose="020B0609020204030204" pitchFamily="49" charset="0"/>
              </a:rPr>
              <a:t>}</a:t>
            </a:r>
            <a:endParaRPr lang="en-US" dirty="0" smtClean="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55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764373"/>
            <a:ext cx="9448800" cy="1293028"/>
          </a:xfrm>
        </p:spPr>
        <p:txBody>
          <a:bodyPr/>
          <a:lstStyle/>
          <a:p>
            <a:r>
              <a:rPr lang="en-US" dirty="0" smtClean="0"/>
              <a:t>Why go parallel? </a:t>
            </a:r>
            <a:r>
              <a:rPr lang="en-US" b="1" dirty="0" smtClean="0">
                <a:solidFill>
                  <a:srgbClr val="7030A0"/>
                </a:solidFill>
              </a:rPr>
              <a:t>Performance!</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r>
              <a:rPr lang="en-US" sz="3200" dirty="0" smtClean="0">
                <a:solidFill>
                  <a:srgbClr val="7030A0"/>
                </a:solidFill>
              </a:rPr>
              <a:t>The goal of parallelism is to maximally exploit the compute power of parallel hardware.</a:t>
            </a:r>
          </a:p>
          <a:p>
            <a:r>
              <a:rPr lang="en-US" sz="2800" dirty="0" smtClean="0"/>
              <a:t>Increase throughput</a:t>
            </a:r>
          </a:p>
          <a:p>
            <a:r>
              <a:rPr lang="en-US" sz="2800" dirty="0" smtClean="0"/>
              <a:t>Reduce latency</a:t>
            </a:r>
          </a:p>
          <a:p>
            <a:r>
              <a:rPr lang="en-US" sz="2800" dirty="0" smtClean="0"/>
              <a:t>Reduce power consumption</a:t>
            </a:r>
          </a:p>
          <a:p>
            <a:r>
              <a:rPr lang="en-US" sz="2800" dirty="0" smtClean="0"/>
              <a:t>Ideally, scale between small and large numbers of CPUs.</a:t>
            </a:r>
          </a:p>
          <a:p>
            <a:pPr marL="0" indent="0">
              <a:buNone/>
            </a:pPr>
            <a:r>
              <a:rPr lang="en-US" sz="2800" dirty="0" smtClean="0">
                <a:solidFill>
                  <a:srgbClr val="0070C0"/>
                </a:solidFill>
              </a:rPr>
              <a:t>Concurrency for purposes other than exploiting parallel hardware is not parallelism.</a:t>
            </a:r>
          </a:p>
          <a:p>
            <a:endParaRPr lang="en-US" sz="2800" dirty="0"/>
          </a:p>
        </p:txBody>
      </p:sp>
      <p:sp>
        <p:nvSpPr>
          <p:cNvPr id="4" name="Date Placeholder 3"/>
          <p:cNvSpPr>
            <a:spLocks noGrp="1"/>
          </p:cNvSpPr>
          <p:nvPr>
            <p:ph type="dt" sz="half" idx="10"/>
          </p:nvPr>
        </p:nvSpPr>
        <p:spPr/>
        <p:txBody>
          <a:bodyPr/>
          <a:lstStyle/>
          <a:p>
            <a:fld id="{6824C455-DE55-429C-B764-1939E1513C98}" type="datetime1">
              <a:rPr lang="en-US" smtClean="0"/>
              <a:t>10/1/2015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smtClean="0"/>
          </a:p>
        </p:txBody>
      </p:sp>
    </p:spTree>
    <p:extLst>
      <p:ext uri="{BB962C8B-B14F-4D97-AF65-F5344CB8AC3E}">
        <p14:creationId xmlns:p14="http://schemas.microsoft.com/office/powerpoint/2010/main" val="707733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Scheduling Goals</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accent2">
                    <a:lumMod val="75000"/>
                  </a:schemeClr>
                </a:solidFill>
              </a:rPr>
              <a:t>Efficiently</a:t>
            </a:r>
            <a:r>
              <a:rPr lang="en-US" sz="2800" dirty="0" smtClean="0"/>
              <a:t> allocate </a:t>
            </a:r>
            <a:r>
              <a:rPr lang="en-US" sz="2800" dirty="0"/>
              <a:t>CPU cores </a:t>
            </a:r>
            <a:r>
              <a:rPr lang="en-US" sz="2800" dirty="0" smtClean="0"/>
              <a:t>to tasks in a computation.</a:t>
            </a:r>
          </a:p>
          <a:p>
            <a:r>
              <a:rPr lang="en-US" sz="2800" dirty="0" smtClean="0"/>
              <a:t>Keep </a:t>
            </a:r>
            <a:r>
              <a:rPr lang="en-US" sz="2800" dirty="0"/>
              <a:t>context-switching to a minimum</a:t>
            </a:r>
          </a:p>
          <a:p>
            <a:r>
              <a:rPr lang="en-US" sz="2800" dirty="0"/>
              <a:t>Prevent loss of data </a:t>
            </a:r>
            <a:r>
              <a:rPr lang="en-US" sz="2800" dirty="0" smtClean="0"/>
              <a:t>locality</a:t>
            </a:r>
          </a:p>
          <a:p>
            <a:r>
              <a:rPr lang="en-US" sz="2800" dirty="0" smtClean="0"/>
              <a:t>So long as the </a:t>
            </a:r>
            <a:r>
              <a:rPr lang="en-US" sz="2800" dirty="0" smtClean="0">
                <a:solidFill>
                  <a:schemeClr val="accent2">
                    <a:lumMod val="75000"/>
                  </a:schemeClr>
                </a:solidFill>
              </a:rPr>
              <a:t>CPUs are completely busy</a:t>
            </a:r>
            <a:r>
              <a:rPr lang="en-US" sz="2800" dirty="0" smtClean="0"/>
              <a:t>, we don’t care in what order parallel tasks are started or completed.</a:t>
            </a:r>
          </a:p>
          <a:p>
            <a:r>
              <a:rPr lang="en-US" sz="2800" dirty="0" smtClean="0">
                <a:solidFill>
                  <a:schemeClr val="accent2">
                    <a:lumMod val="75000"/>
                  </a:schemeClr>
                </a:solidFill>
              </a:rPr>
              <a:t>Unlike concurrency</a:t>
            </a:r>
            <a:r>
              <a:rPr lang="en-US" sz="2800" dirty="0" smtClean="0"/>
              <a:t>, parallelism </a:t>
            </a:r>
            <a:r>
              <a:rPr lang="en-US" sz="2800" dirty="0" smtClean="0">
                <a:solidFill>
                  <a:schemeClr val="accent2">
                    <a:lumMod val="75000"/>
                  </a:schemeClr>
                </a:solidFill>
              </a:rPr>
              <a:t>doesn’t benefit from fair scheduling</a:t>
            </a:r>
            <a:r>
              <a:rPr lang="en-US" sz="2800" dirty="0" smtClean="0"/>
              <a:t>; in fact, fair scheduling tends to increase context-switching</a:t>
            </a:r>
          </a:p>
        </p:txBody>
      </p:sp>
      <p:sp>
        <p:nvSpPr>
          <p:cNvPr id="4" name="Date Placeholder 3"/>
          <p:cNvSpPr>
            <a:spLocks noGrp="1"/>
          </p:cNvSpPr>
          <p:nvPr>
            <p:ph type="dt" sz="half" idx="10"/>
          </p:nvPr>
        </p:nvSpPr>
        <p:spPr/>
        <p:txBody>
          <a:bodyPr/>
          <a:lstStyle/>
          <a:p>
            <a:fld id="{2A0754DB-9CCF-4CCD-9614-3A2FD5FAD5B8}" type="datetime1">
              <a:rPr lang="en-US" smtClean="0"/>
              <a:t>10/1/2015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Footer Placeholder 5"/>
          <p:cNvSpPr>
            <a:spLocks noGrp="1"/>
          </p:cNvSpPr>
          <p:nvPr>
            <p:ph type="ftr" sz="quarter" idx="11"/>
          </p:nvPr>
        </p:nvSpPr>
        <p:spPr/>
        <p:txBody>
          <a:bodyPr/>
          <a:lstStyle/>
          <a:p>
            <a:r>
              <a:rPr lang="en-US" smtClean="0"/>
              <a:t>Pablo Halpern, 2015  (CC BY 4.0)</a:t>
            </a:r>
            <a:endParaRPr lang="en-US" dirty="0" smtClean="0"/>
          </a:p>
        </p:txBody>
      </p:sp>
    </p:spTree>
    <p:extLst>
      <p:ext uri="{BB962C8B-B14F-4D97-AF65-F5344CB8AC3E}">
        <p14:creationId xmlns:p14="http://schemas.microsoft.com/office/powerpoint/2010/main" val="2423115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27974</TotalTime>
  <Words>4945</Words>
  <Application>Microsoft Office PowerPoint</Application>
  <PresentationFormat>Widescreen</PresentationFormat>
  <Paragraphs>687</Paragraphs>
  <Slides>51</Slides>
  <Notes>26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Black</vt:lpstr>
      <vt:lpstr>Bookman Old Style</vt:lpstr>
      <vt:lpstr>Calibri</vt:lpstr>
      <vt:lpstr>Century Gothic</vt:lpstr>
      <vt:lpstr>Consolas</vt:lpstr>
      <vt:lpstr>Lucida Sans Unicode</vt:lpstr>
      <vt:lpstr>Times New Roman</vt:lpstr>
      <vt:lpstr>Vapor Trail</vt:lpstr>
      <vt:lpstr>Work Stealing</vt:lpstr>
      <vt:lpstr>Goals</vt:lpstr>
      <vt:lpstr>One more goal:</vt:lpstr>
      <vt:lpstr>Why do you need to know how a Parallel Scheduler works?</vt:lpstr>
      <vt:lpstr>The Why of Parallelism</vt:lpstr>
      <vt:lpstr>Let’s Do Some Work in Parallel</vt:lpstr>
      <vt:lpstr>General fork-Join: Not Just Loops</vt:lpstr>
      <vt:lpstr>Why go parallel? Performance!</vt:lpstr>
      <vt:lpstr>Parallel Scheduling Goals</vt:lpstr>
      <vt:lpstr>Parallel Tasks</vt:lpstr>
      <vt:lpstr>Scheduling is All about Tasks</vt:lpstr>
      <vt:lpstr>Tasks in a Recursive Execution</vt:lpstr>
      <vt:lpstr>Valid Schedules with Two Cores/workers</vt:lpstr>
      <vt:lpstr>Valid Schedules with Two Cores/workers</vt:lpstr>
      <vt:lpstr>Valid Schedules with Two Cores/workers</vt:lpstr>
      <vt:lpstr>Quantifying Parallelism</vt:lpstr>
      <vt:lpstr>Parallelism and Speedup: Work</vt:lpstr>
      <vt:lpstr>Parallelism and Speedup: Span</vt:lpstr>
      <vt:lpstr>Speedup and Parallelism</vt:lpstr>
      <vt:lpstr>Greedy and Non-Greedy Scheduling</vt:lpstr>
      <vt:lpstr>Greedy Scheduler</vt:lpstr>
      <vt:lpstr>Non-Greedy Scheduling: Static Scheduling</vt:lpstr>
      <vt:lpstr>Non-Greedy Scheduling: Static Scheduling</vt:lpstr>
      <vt:lpstr>Greedy but Inefficient: Thread-per-task</vt:lpstr>
      <vt:lpstr>Work Stealing Fundamentals</vt:lpstr>
      <vt:lpstr>A Postal-delivery Analogy</vt:lpstr>
      <vt:lpstr>Characteristics of Work Stealing</vt:lpstr>
      <vt:lpstr>Back to C++</vt:lpstr>
      <vt:lpstr>Work-stealing strategies</vt:lpstr>
      <vt:lpstr>How Does a Worker Find Work?</vt:lpstr>
      <vt:lpstr>Centralized Work Queue</vt:lpstr>
      <vt:lpstr>Centralized Work Queue</vt:lpstr>
      <vt:lpstr>Distributed Work Deques</vt:lpstr>
      <vt:lpstr>Distributed Randomized Stealing</vt:lpstr>
      <vt:lpstr>Child Stealing and Continuation Stealing implementations</vt:lpstr>
      <vt:lpstr>Anatomy of fork-join Code</vt:lpstr>
      <vt:lpstr>Child-Stealing</vt:lpstr>
      <vt:lpstr>Continuation Stealing</vt:lpstr>
      <vt:lpstr>Advantages of Child stealing over continuation Stealing</vt:lpstr>
      <vt:lpstr>Advantages of continuation stealing over Child Stealing</vt:lpstr>
      <vt:lpstr>Advantages of continuation stealing over Child Stealing</vt:lpstr>
      <vt:lpstr>C++-Specific Considerations</vt:lpstr>
      <vt:lpstr>Cactus Stack</vt:lpstr>
      <vt:lpstr>Cactus Stack Implementations</vt:lpstr>
      <vt:lpstr>The Cactus Stack and C++</vt:lpstr>
      <vt:lpstr>Conclusions</vt:lpstr>
      <vt:lpstr>Conclusions</vt:lpstr>
      <vt:lpstr>References</vt:lpstr>
      <vt:lpstr>Thank you!</vt:lpstr>
      <vt:lpstr>Backup</vt:lpstr>
      <vt:lpstr>Why go parallel?</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Stealing</dc:title>
  <dc:creator>Halpern, Pablo G</dc:creator>
  <cp:lastModifiedBy>Halpern, Pablo G</cp:lastModifiedBy>
  <cp:revision>370</cp:revision>
  <dcterms:created xsi:type="dcterms:W3CDTF">2015-09-03T18:22:41Z</dcterms:created>
  <dcterms:modified xsi:type="dcterms:W3CDTF">2015-10-01T19:44:41Z</dcterms:modified>
</cp:coreProperties>
</file>