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49" r:id="rId3"/>
    <p:sldId id="381" r:id="rId4"/>
    <p:sldId id="413" r:id="rId5"/>
    <p:sldId id="382" r:id="rId6"/>
    <p:sldId id="383" r:id="rId7"/>
    <p:sldId id="386" r:id="rId8"/>
    <p:sldId id="388" r:id="rId9"/>
    <p:sldId id="389" r:id="rId10"/>
    <p:sldId id="392" r:id="rId11"/>
    <p:sldId id="414" r:id="rId12"/>
    <p:sldId id="394" r:id="rId13"/>
    <p:sldId id="395" r:id="rId14"/>
    <p:sldId id="397" r:id="rId15"/>
    <p:sldId id="398" r:id="rId16"/>
    <p:sldId id="425" r:id="rId17"/>
    <p:sldId id="399" r:id="rId18"/>
    <p:sldId id="400" r:id="rId19"/>
    <p:sldId id="409" r:id="rId20"/>
    <p:sldId id="417" r:id="rId21"/>
    <p:sldId id="402" r:id="rId22"/>
    <p:sldId id="418" r:id="rId23"/>
    <p:sldId id="429" r:id="rId24"/>
    <p:sldId id="432" r:id="rId25"/>
    <p:sldId id="430" r:id="rId26"/>
    <p:sldId id="433" r:id="rId27"/>
    <p:sldId id="434" r:id="rId28"/>
    <p:sldId id="437" r:id="rId29"/>
    <p:sldId id="438" r:id="rId30"/>
    <p:sldId id="443" r:id="rId31"/>
    <p:sldId id="444" r:id="rId32"/>
    <p:sldId id="420" r:id="rId33"/>
    <p:sldId id="426" r:id="rId34"/>
    <p:sldId id="427" r:id="rId35"/>
    <p:sldId id="428" r:id="rId36"/>
    <p:sldId id="439" r:id="rId37"/>
    <p:sldId id="440" r:id="rId38"/>
    <p:sldId id="441" r:id="rId39"/>
    <p:sldId id="451" r:id="rId40"/>
    <p:sldId id="452" r:id="rId41"/>
    <p:sldId id="455" r:id="rId42"/>
    <p:sldId id="457" r:id="rId43"/>
    <p:sldId id="458" r:id="rId44"/>
    <p:sldId id="460" r:id="rId45"/>
    <p:sldId id="459" r:id="rId46"/>
    <p:sldId id="461" r:id="rId47"/>
    <p:sldId id="462" r:id="rId48"/>
    <p:sldId id="456" r:id="rId49"/>
    <p:sldId id="463" r:id="rId50"/>
    <p:sldId id="464" r:id="rId51"/>
    <p:sldId id="43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492"/>
    <a:srgbClr val="FFFFFF"/>
    <a:srgbClr val="2E2EDE"/>
    <a:srgbClr val="3333FF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740" autoAdjust="0"/>
    <p:restoredTop sz="94558" autoAdjust="0"/>
  </p:normalViewPr>
  <p:slideViewPr>
    <p:cSldViewPr>
      <p:cViewPr varScale="1">
        <p:scale>
          <a:sx n="154" d="100"/>
          <a:sy n="154" d="100"/>
        </p:scale>
        <p:origin x="-3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AC0E-D046-4208-B8FC-9056EA6EA36D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E8BE-7973-4F74-A7C8-FAC71FD6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AE8BE-7973-4F74-A7C8-FAC71FD6E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Disqualified examples: throwing </a:t>
            </a:r>
            <a:r>
              <a:rPr lang="en-US" dirty="0" err="1" smtClean="0"/>
              <a:t>copyable</a:t>
            </a:r>
            <a:r>
              <a:rPr lang="en-US" dirty="0" smtClean="0"/>
              <a:t>-only (C++98/03 style), handwritten movable without </a:t>
            </a:r>
            <a:r>
              <a:rPr lang="en-US" dirty="0" err="1" smtClean="0"/>
              <a:t>noexcept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::list with dynamically allocated sentinel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AE8BE-7973-4F74-A7C8-FAC71FD6EA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E8F-3F54-43FC-B894-A1BC5C01E93B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1074-56E3-433D-B7E9-B62EA0E8A0C7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DAA2-F300-4897-83DA-E9948DD8A674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3F85-6FDE-4687-B8E8-6274195E3ABD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D44-0195-4B27-8CB1-A4427D782853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11E-5D92-47AA-985F-66FCD9099F8D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067-CC70-4875-AA6A-80F27B161600}" type="datetime1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192-AFD0-473A-ADB4-D27AD2011CFA}" type="datetime1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B79-20D1-4CD2-892D-33B0E4F0FC01}" type="datetime1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24C3-5F3E-4044-B821-281C87733ABF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E191-24EA-43A4-8E28-429A8BF5FD81}" type="datetime1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9541554-FEC6-4819-BEC6-7E59612BB7B6}" type="datetime1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Version 1.2 - September 4,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DF6143-153D-4D89-96DF-CEF3A6BB3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  <a:r>
              <a:rPr lang="en-US" sz="4400" cap="none" dirty="0"/>
              <a:t>: What's New, And Proper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Stephan T. </a:t>
            </a:r>
            <a:r>
              <a:rPr lang="en-US" dirty="0" smtClean="0">
                <a:solidFill>
                  <a:schemeClr val="tx1"/>
                </a:solidFill>
              </a:rPr>
              <a:t>Lavavej </a:t>
            </a:r>
            <a:r>
              <a:rPr lang="en-US" dirty="0" smtClean="0">
                <a:solidFill>
                  <a:srgbClr val="0070C0"/>
                </a:solidFill>
              </a:rPr>
              <a:t>("</a:t>
            </a:r>
            <a:r>
              <a:rPr lang="en-US" dirty="0" err="1" smtClean="0">
                <a:solidFill>
                  <a:srgbClr val="0070C0"/>
                </a:solidFill>
              </a:rPr>
              <a:t>Steh</a:t>
            </a:r>
            <a:r>
              <a:rPr lang="en-US" dirty="0" smtClean="0">
                <a:solidFill>
                  <a:srgbClr val="0070C0"/>
                </a:solidFill>
              </a:rPr>
              <a:t>-fin </a:t>
            </a:r>
            <a:r>
              <a:rPr lang="en-US" dirty="0" err="1" smtClean="0">
                <a:solidFill>
                  <a:srgbClr val="0070C0"/>
                </a:solidFill>
              </a:rPr>
              <a:t>Lah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dirty="0" err="1" smtClean="0">
                <a:solidFill>
                  <a:srgbClr val="0070C0"/>
                </a:solidFill>
              </a:rPr>
              <a:t>wah</a:t>
            </a:r>
            <a:r>
              <a:rPr lang="en-US" dirty="0" smtClean="0">
                <a:solidFill>
                  <a:srgbClr val="0070C0"/>
                </a:solidFill>
              </a:rPr>
              <a:t>-wade")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Senior </a:t>
            </a:r>
            <a:r>
              <a:rPr lang="en-US" dirty="0">
                <a:solidFill>
                  <a:schemeClr val="tx1"/>
                </a:solidFill>
              </a:rPr>
              <a:t>Developer - Visual C++ Libraries</a:t>
            </a:r>
          </a:p>
          <a:p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stl@microsoft.com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1.0 - September 22,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invoke(callable,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objects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dirty="0" smtClean="0"/>
              <a:t> is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</a:p>
          <a:p>
            <a:r>
              <a:rPr lang="en-US" dirty="0" smtClean="0"/>
              <a:t>PMFs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rest...)</a:t>
            </a:r>
            <a:r>
              <a:rPr lang="en-US" dirty="0" smtClean="0"/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(obj.*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)(rest...)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rest...)</a:t>
            </a:r>
            <a:r>
              <a:rPr lang="en-US" dirty="0" smtClean="0">
                <a:cs typeface="Consolas" panose="020B0609020204030204" pitchFamily="49" charset="0"/>
              </a:rPr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)(rest...)</a:t>
            </a:r>
          </a:p>
          <a:p>
            <a:r>
              <a:rPr lang="en-US" dirty="0" smtClean="0"/>
              <a:t>PMDs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Base PMFs/PMDs can be invoked on Derived things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/>
              <a:t> handles both raw pointers and smart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Callable&gt;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transform_print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Range&amp; r, Callable 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(const auto&amp; e : r)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invoke(c, e)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vector&lt;pair&lt;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40}, {5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50}, {6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60}};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transform_print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auto&amp; p) { return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p.first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p.first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transform_print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&gt;::second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&lt;future&gt;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call_once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&lt;thread&gt;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non-generic code,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/>
              <a:t> isn't very useful</a:t>
            </a:r>
          </a:p>
          <a:p>
            <a:pPr lvl="1"/>
            <a:r>
              <a:rPr lang="en-US" dirty="0" smtClean="0"/>
              <a:t>Unless you really hate PMF syntax</a:t>
            </a:r>
          </a:p>
          <a:p>
            <a:r>
              <a:rPr lang="en-US" dirty="0" smtClean="0"/>
              <a:t>In generic code,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/>
              <a:t> can simplify things</a:t>
            </a:r>
          </a:p>
          <a:p>
            <a:pPr lvl="1"/>
            <a:r>
              <a:rPr lang="en-US" dirty="0" smtClean="0"/>
              <a:t>Take/store arbitrary callable objects and arguments</a:t>
            </a:r>
          </a:p>
          <a:p>
            <a:pPr lvl="1"/>
            <a:r>
              <a:rPr lang="en-US" dirty="0" smtClean="0"/>
              <a:t>Give them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/>
              <a:t>, let it decide what to do</a:t>
            </a:r>
          </a:p>
          <a:p>
            <a:r>
              <a:rPr lang="en-US" dirty="0" smtClean="0"/>
              <a:t>Don't special-case PMFs/PMDs</a:t>
            </a:r>
          </a:p>
          <a:p>
            <a:pPr lvl="1"/>
            <a:r>
              <a:rPr lang="en-US" dirty="0" smtClean="0"/>
              <a:t>Inspecting PMF types is a headache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/>
              <a:t> behavior is extremely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cap="none" dirty="0" smtClean="0"/>
              <a:t> (C++11)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C++14: SFINAE,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result_of_t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dirty="0" smtClean="0"/>
              <a:t>: Type Trait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type_traits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(was TR1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&lt;Callable&gt;</a:t>
            </a:r>
            <a:r>
              <a:rPr lang="en-US" dirty="0" smtClean="0">
                <a:cs typeface="Consolas" panose="020B0609020204030204" pitchFamily="49" charset="0"/>
              </a:rPr>
              <a:t> is incorrect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&lt;Callable(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...)&gt;</a:t>
            </a:r>
            <a:r>
              <a:rPr lang="en-US" dirty="0" smtClean="0">
                <a:cs typeface="Consolas" panose="020B0609020204030204" pitchFamily="49" charset="0"/>
              </a:rPr>
              <a:t> is: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(invoke(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&lt;Callable&gt;(),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&gt;()...))</a:t>
            </a:r>
          </a:p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dirty="0" smtClean="0">
                <a:cs typeface="Consolas" panose="020B0609020204030204" pitchFamily="49" charset="0"/>
              </a:rPr>
              <a:t> </a:t>
            </a:r>
            <a:r>
              <a:rPr lang="fr-FR" dirty="0" err="1" smtClean="0">
                <a:cs typeface="Consolas" panose="020B0609020204030204" pitchFamily="49" charset="0"/>
              </a:rPr>
              <a:t>is</a:t>
            </a:r>
            <a:r>
              <a:rPr lang="fr-FR" dirty="0" smtClean="0">
                <a:cs typeface="Consolas" panose="020B0609020204030204" pitchFamily="49" charset="0"/>
              </a:rPr>
              <a:t> </a:t>
            </a:r>
            <a:r>
              <a:rPr lang="fr-FR" dirty="0" err="1" smtClean="0">
                <a:cs typeface="Consolas" panose="020B0609020204030204" pitchFamily="49" charset="0"/>
              </a:rPr>
              <a:t>declared</a:t>
            </a:r>
            <a:r>
              <a:rPr lang="fr-FR" dirty="0" smtClean="0">
                <a:cs typeface="Consolas" panose="020B0609020204030204" pitchFamily="49" charset="0"/>
              </a:rPr>
              <a:t> but </a:t>
            </a:r>
            <a:r>
              <a:rPr lang="fr-FR" dirty="0" err="1" smtClean="0">
                <a:cs typeface="Consolas" panose="020B0609020204030204" pitchFamily="49" charset="0"/>
              </a:rPr>
              <a:t>never</a:t>
            </a:r>
            <a:r>
              <a:rPr lang="fr-FR" dirty="0" smtClean="0">
                <a:cs typeface="Consolas" panose="020B0609020204030204" pitchFamily="49" charset="0"/>
              </a:rPr>
              <a:t> </a:t>
            </a:r>
            <a:r>
              <a:rPr lang="fr-FR" dirty="0" err="1" smtClean="0">
                <a:cs typeface="Consolas" panose="020B0609020204030204" pitchFamily="49" charset="0"/>
              </a:rPr>
              <a:t>defined</a:t>
            </a:r>
            <a:r>
              <a:rPr lang="fr-FR" dirty="0" smtClean="0"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add_rvalue_reference_t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In C++14,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::type</a:t>
            </a:r>
            <a:r>
              <a:rPr lang="en-US" dirty="0" smtClean="0">
                <a:cs typeface="Consolas" panose="020B0609020204030204" pitchFamily="49" charset="0"/>
              </a:rPr>
              <a:t> SFINAEs away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Callable&gt;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auto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transform_sort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vector&lt;T&gt;&amp; v, Callable c)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decay_t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result_of_t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Callable&amp;(const T&amp;)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ret;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(const T&amp; t : v)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(invoke(c, t));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ret;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v{ "hydrogen", "helium", "etc."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lambda = [](const string&amp; s) {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(const auto&amp; 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transform_sort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(v, lambda))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dirty="0" smtClean="0"/>
              <a:t> Is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answers "what's the type of this invocation?"</a:t>
            </a:r>
          </a:p>
          <a:p>
            <a:pPr lvl="1"/>
            <a:r>
              <a:rPr lang="en-US" dirty="0" smtClean="0"/>
              <a:t>But it uses </a:t>
            </a:r>
            <a:r>
              <a:rPr lang="en-US" b="1" dirty="0" smtClean="0"/>
              <a:t>different syntax</a:t>
            </a:r>
            <a:r>
              <a:rPr lang="en-US" dirty="0" smtClean="0"/>
              <a:t> than the real invocation</a:t>
            </a:r>
          </a:p>
          <a:p>
            <a:r>
              <a:rPr lang="en-US" dirty="0" smtClean="0"/>
              <a:t>cv-qualifiers and value categories can matter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&lt;Callable/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r>
              <a:rPr lang="en-US" dirty="0" smtClean="0"/>
              <a:t> must match real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callable/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Especially when C++11 ref-qualifiers are involved</a:t>
            </a:r>
          </a:p>
          <a:p>
            <a:r>
              <a:rPr lang="en-US" dirty="0" smtClean="0"/>
              <a:t>The real invocation might do extra work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 extensively manipulates its arguments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decays its arguments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dirty="0" smtClean="0"/>
              <a:t> is TR1-era tech, predating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If you must use it, be careful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Audit existing usage for bugs, I bet you'll find some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(STUFF)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(auto)</a:t>
            </a:r>
            <a:r>
              <a:rPr lang="en-US" dirty="0" smtClean="0">
                <a:cs typeface="Consolas" panose="020B0609020204030204" pitchFamily="49" charset="0"/>
              </a:rPr>
              <a:t>,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Which generic programmers already need to understand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In general, avoid computing the same thing through different mechanisms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If repetition is necessary, prefer exactly repeating text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(STUFF)</a:t>
            </a:r>
            <a:r>
              <a:rPr lang="en-US" dirty="0" smtClean="0">
                <a:cs typeface="Consolas" panose="020B0609020204030204" pitchFamily="49" charset="0"/>
              </a:rPr>
              <a:t> matching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STUFF;</a:t>
            </a:r>
            <a:r>
              <a:rPr lang="en-US" dirty="0" smtClean="0">
                <a:cs typeface="Consolas" panose="020B0609020204030204" pitchFamily="49" charset="0"/>
              </a:rPr>
              <a:t> is easy to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  <a:r>
              <a:rPr lang="en-US" cap="none" dirty="0" smtClean="0"/>
              <a:t> (C++11)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hold your questions until the end</a:t>
            </a:r>
          </a:p>
          <a:p>
            <a:pPr lvl="1"/>
            <a:r>
              <a:rPr lang="en-US" dirty="0" smtClean="0"/>
              <a:t>Write down the slide numbers</a:t>
            </a:r>
          </a:p>
          <a:p>
            <a:r>
              <a:rPr lang="en-US" dirty="0" smtClean="0"/>
              <a:t>Everything here is Standard</a:t>
            </a:r>
          </a:p>
          <a:p>
            <a:pPr lvl="1"/>
            <a:r>
              <a:rPr lang="en-US" dirty="0" smtClean="0"/>
              <a:t>Unless otherwise specified</a:t>
            </a:r>
          </a:p>
          <a:p>
            <a:r>
              <a:rPr lang="en-US" dirty="0" smtClean="0"/>
              <a:t>Almost everything here is available in VS 2015</a:t>
            </a:r>
          </a:p>
          <a:p>
            <a:pPr lvl="1"/>
            <a:r>
              <a:rPr lang="en-US" dirty="0" smtClean="0"/>
              <a:t>Rewrote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  <a:r>
              <a:rPr lang="en-US" dirty="0" smtClean="0"/>
              <a:t> for Standard conformance</a:t>
            </a:r>
          </a:p>
          <a:p>
            <a:pPr lvl="1"/>
            <a:r>
              <a:rPr lang="en-US" dirty="0" smtClean="0"/>
              <a:t>Minor issues will be listed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</a:t>
            </a:fld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508132" y="350602"/>
            <a:ext cx="533400" cy="1230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Element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bool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is_metallic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count_metals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vector&lt;Element&gt;&amp; v)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mem_fn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&amp;Element::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is_metallic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  <a:r>
              <a:rPr lang="en-US" dirty="0" smtClean="0"/>
              <a:t> Isn't Fun,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 Usually terse</a:t>
            </a:r>
          </a:p>
          <a:p>
            <a:r>
              <a:rPr lang="en-US" dirty="0" smtClean="0"/>
              <a:t>Bad: Resistant to optimization</a:t>
            </a:r>
          </a:p>
          <a:p>
            <a:r>
              <a:rPr lang="en-US" dirty="0" smtClean="0"/>
              <a:t>Ugly: Won't compile in certain situations</a:t>
            </a:r>
          </a:p>
          <a:p>
            <a:pPr lvl="1"/>
            <a:r>
              <a:rPr lang="en-US" dirty="0" smtClean="0"/>
              <a:t>Overloaded member functions (need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Templated member functions (use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Avoid explicit template arguments, Don't Help The Compiler</a:t>
            </a:r>
          </a:p>
          <a:p>
            <a:pPr lvl="1"/>
            <a:r>
              <a:rPr lang="en-US" dirty="0" smtClean="0"/>
              <a:t>Default arguments (no workaround)</a:t>
            </a:r>
          </a:p>
          <a:p>
            <a:r>
              <a:rPr lang="en-US" dirty="0" smtClean="0"/>
              <a:t>Unnecessary with anything powered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</a:p>
          <a:p>
            <a:pPr lvl="1"/>
            <a:r>
              <a:rPr lang="en-US" dirty="0" smtClean="0"/>
              <a:t>Algorithm inner loops often affect performance</a:t>
            </a:r>
          </a:p>
          <a:p>
            <a:pPr lvl="1"/>
            <a:r>
              <a:rPr lang="en-US" dirty="0" smtClean="0"/>
              <a:t>As code evolves,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  <a:r>
              <a:rPr lang="en-US" dirty="0" smtClean="0"/>
              <a:t> is fragile</a:t>
            </a:r>
          </a:p>
          <a:p>
            <a:pPr lvl="1"/>
            <a:r>
              <a:rPr lang="en-US" dirty="0" smtClean="0"/>
              <a:t>Auditing existing usage is low priority, though</a:t>
            </a:r>
          </a:p>
          <a:p>
            <a:r>
              <a:rPr lang="en-US" dirty="0" smtClean="0"/>
              <a:t>Use lambdas, especially generic lambdas</a:t>
            </a:r>
          </a:p>
          <a:p>
            <a:pPr lvl="1"/>
            <a:r>
              <a:rPr lang="en-US" dirty="0" smtClean="0"/>
              <a:t>They're slightly more verbose</a:t>
            </a:r>
          </a:p>
          <a:p>
            <a:pPr lvl="1"/>
            <a:r>
              <a:rPr lang="en-US" dirty="0" smtClean="0"/>
              <a:t>But they optimize away</a:t>
            </a:r>
          </a:p>
          <a:p>
            <a:pPr lvl="1"/>
            <a:r>
              <a:rPr lang="en-US" dirty="0" smtClean="0"/>
              <a:t>And they always compile, like other member 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Transparent Operator </a:t>
            </a:r>
            <a:r>
              <a:rPr lang="en-US" cap="none" dirty="0" err="1" smtClean="0"/>
              <a:t>Functors</a:t>
            </a:r>
            <a:r>
              <a:rPr lang="en-US" cap="none" dirty="0" smtClean="0"/>
              <a:t> (C++14)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6, 3, 10, 5, 16, 8, 4, 2, 1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vector&lt;string&gt;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O'Neill", "Carter", "Jackson",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Teal'c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ints.begin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ints.end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greater&lt;&gt;()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greater&lt;&gt;()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(const auto&amp; 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(const auto&amp; e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e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Know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 </a:t>
            </a:r>
            <a:r>
              <a:rPr lang="en-US" dirty="0"/>
              <a:t>Operator </a:t>
            </a:r>
            <a:r>
              <a:rPr lang="en-US" dirty="0" err="1" smtClean="0"/>
              <a:t>Functors</a:t>
            </a:r>
            <a:endParaRPr lang="en-US" dirty="0" smtClean="0"/>
          </a:p>
          <a:p>
            <a:pPr lvl="1"/>
            <a:r>
              <a:rPr lang="en-US" dirty="0" smtClean="0"/>
              <a:t>"Don't </a:t>
            </a:r>
            <a:r>
              <a:rPr lang="en-US" dirty="0"/>
              <a:t>Help The </a:t>
            </a:r>
            <a:r>
              <a:rPr lang="en-US" dirty="0" smtClean="0"/>
              <a:t>Compiler"</a:t>
            </a:r>
          </a:p>
          <a:p>
            <a:pPr lvl="1"/>
            <a:r>
              <a:rPr lang="en-US" dirty="0" err="1"/>
              <a:t>GoingNative</a:t>
            </a:r>
            <a:r>
              <a:rPr lang="en-US" dirty="0"/>
              <a:t> </a:t>
            </a:r>
            <a:r>
              <a:rPr lang="en-US" dirty="0" smtClean="0"/>
              <a:t>2013, slides 37-48</a:t>
            </a:r>
          </a:p>
          <a:p>
            <a:pPr lvl="1"/>
            <a:r>
              <a:rPr lang="en-US" dirty="0"/>
              <a:t>Gained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dirty="0" smtClean="0"/>
              <a:t> before C++14 shipped</a:t>
            </a:r>
          </a:p>
          <a:p>
            <a:r>
              <a:rPr lang="en-US" dirty="0" smtClean="0"/>
              <a:t>Heterogeneous </a:t>
            </a:r>
            <a:r>
              <a:rPr lang="en-US" dirty="0"/>
              <a:t>Associative </a:t>
            </a:r>
            <a:r>
              <a:rPr lang="en-US" dirty="0" smtClean="0"/>
              <a:t>Lookup</a:t>
            </a:r>
          </a:p>
          <a:p>
            <a:pPr lvl="1"/>
            <a:r>
              <a:rPr lang="en-US" dirty="0" smtClean="0"/>
              <a:t>"STL </a:t>
            </a:r>
            <a:r>
              <a:rPr lang="en-US" dirty="0"/>
              <a:t>Features And Implementation </a:t>
            </a:r>
            <a:r>
              <a:rPr lang="en-US" dirty="0" smtClean="0"/>
              <a:t>Techniques"</a:t>
            </a:r>
          </a:p>
          <a:p>
            <a:pPr lvl="1"/>
            <a:r>
              <a:rPr lang="en-US" dirty="0" err="1"/>
              <a:t>CppCon</a:t>
            </a:r>
            <a:r>
              <a:rPr lang="en-US" dirty="0"/>
              <a:t> </a:t>
            </a:r>
            <a:r>
              <a:rPr lang="en-US" dirty="0" smtClean="0"/>
              <a:t>2014, slides 33-40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greater&lt;&gt;</a:t>
            </a:r>
            <a:r>
              <a:rPr lang="en-US" dirty="0" smtClean="0"/>
              <a:t> etc. by default</a:t>
            </a:r>
          </a:p>
          <a:p>
            <a:pPr lvl="1"/>
            <a:r>
              <a:rPr lang="en-US" dirty="0" smtClean="0"/>
              <a:t>Except when you need implicit conversions (very rare)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Avoids truncation/</a:t>
            </a:r>
            <a:r>
              <a:rPr lang="en-US" dirty="0" err="1" smtClean="0"/>
              <a:t>signedness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Avoids unnecessary temporaries</a:t>
            </a:r>
          </a:p>
          <a:p>
            <a:pPr lvl="1"/>
            <a:r>
              <a:rPr lang="en-US" dirty="0" smtClean="0"/>
              <a:t>Avoids unnecessary copies</a:t>
            </a:r>
          </a:p>
          <a:p>
            <a:pPr lvl="1"/>
            <a:r>
              <a:rPr lang="en-US" dirty="0"/>
              <a:t>Less verbose</a:t>
            </a:r>
          </a:p>
          <a:p>
            <a:r>
              <a:rPr lang="en-US" dirty="0" smtClean="0"/>
              <a:t>Unlike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mem_fn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library machinery is OK here</a:t>
            </a:r>
          </a:p>
          <a:p>
            <a:pPr lvl="1"/>
            <a:r>
              <a:rPr lang="en-US" dirty="0" smtClean="0"/>
              <a:t>Operators are known in advance, perfectly special-cased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cap="none" dirty="0" smtClean="0"/>
              <a:t> (C++11)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v{ 1, 4, 9, 16, 25, 36,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49,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64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81, 100, 121, 144 };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bind(less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&lt;&gt;(),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_1, 50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bind(less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50, _1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b = bind(callable,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bound_args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pPr lvl="1"/>
            <a:r>
              <a:rPr lang="en-US" dirty="0" smtClean="0"/>
              <a:t>Later: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unbound_args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callable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bound_args</a:t>
            </a:r>
            <a:r>
              <a:rPr lang="en-US" dirty="0" smtClean="0">
                <a:cs typeface="Consolas" panose="020B0609020204030204" pitchFamily="49" charset="0"/>
              </a:rPr>
              <a:t> are copied or moved</a:t>
            </a:r>
          </a:p>
          <a:p>
            <a:pPr lvl="1"/>
            <a:r>
              <a:rPr lang="en-US" dirty="0" smtClean="0"/>
              <a:t>Then they're passed as </a:t>
            </a:r>
            <a:r>
              <a:rPr lang="en-US" b="1" dirty="0" err="1" smtClean="0"/>
              <a:t>lvalues</a:t>
            </a:r>
            <a:r>
              <a:rPr lang="en-US" dirty="0" smtClean="0"/>
              <a:t>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cs typeface="Consolas" panose="020B0609020204030204" pitchFamily="49" charset="0"/>
              </a:rPr>
              <a:t> can be called repeatedly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's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err="1" smtClean="0"/>
              <a:t>ness</a:t>
            </a:r>
            <a:r>
              <a:rPr lang="en-US" dirty="0" smtClean="0"/>
              <a:t>, via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/>
              <a:t>-overloaded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Some bound arguments are special:</a:t>
            </a:r>
          </a:p>
          <a:p>
            <a:pPr lvl="1"/>
            <a:r>
              <a:rPr lang="en-US" dirty="0" smtClean="0"/>
              <a:t>Placeholders: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dirty="0" smtClean="0"/>
              <a:t> perfectly forwards first unbound 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: unwrapped via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 smtClean="0"/>
              <a:t>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</a:p>
          <a:p>
            <a:pPr lvl="1"/>
            <a:r>
              <a:rPr lang="en-US" dirty="0" smtClean="0"/>
              <a:t>Nested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: called with perfectly </a:t>
            </a:r>
            <a:r>
              <a:rPr lang="en-US" dirty="0" err="1" smtClean="0"/>
              <a:t>fwded</a:t>
            </a:r>
            <a:r>
              <a:rPr lang="en-US" dirty="0" smtClean="0"/>
              <a:t> unbound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Unused unbound arguments are ignored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Lambdas (C++11)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C++14: </a:t>
            </a:r>
            <a:r>
              <a:rPr lang="en-US" dirty="0" err="1" smtClean="0"/>
              <a:t>init</a:t>
            </a:r>
            <a:r>
              <a:rPr lang="en-US" dirty="0" smtClean="0"/>
              <a:t>-captures, generic lambdas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performance/compiler issues as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mem_fn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With function pointers in addition to PMFs/PMDs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Misuse emits ultra-disgusting compiler errors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Syntax isn't normal C++, especially nested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No short-circuiting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logical_and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logical_or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Surprising behavior: bound </a:t>
            </a:r>
            <a:r>
              <a:rPr lang="en-US" dirty="0" err="1" smtClean="0">
                <a:cs typeface="Consolas" panose="020B0609020204030204" pitchFamily="49" charset="0"/>
              </a:rPr>
              <a:t>args</a:t>
            </a:r>
            <a:r>
              <a:rPr lang="en-US" dirty="0" smtClean="0">
                <a:cs typeface="Consolas" panose="020B0609020204030204" pitchFamily="49" charset="0"/>
              </a:rPr>
              <a:t> passed as </a:t>
            </a:r>
            <a:r>
              <a:rPr lang="en-US" dirty="0" err="1" smtClean="0">
                <a:cs typeface="Consolas" panose="020B0609020204030204" pitchFamily="49" charset="0"/>
              </a:rPr>
              <a:t>lvalues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Affects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cs typeface="Consolas" panose="020B0609020204030204" pitchFamily="49" charset="0"/>
              </a:rPr>
              <a:t>, etc.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Surprising behavior: immediate vs. delayed calls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Placeholders and nested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>
                <a:cs typeface="Consolas" panose="020B0609020204030204" pitchFamily="49" charset="0"/>
              </a:rPr>
              <a:t> can move twice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r>
              <a:rPr lang="en-US" dirty="0" smtClean="0"/>
              <a:t>Use </a:t>
            </a:r>
            <a:r>
              <a:rPr lang="en-US" dirty="0"/>
              <a:t>lambdas, especially generic </a:t>
            </a:r>
            <a:r>
              <a:rPr lang="en-US" dirty="0" smtClean="0"/>
              <a:t>lambdas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: good idea in 2005, bad idea in 2015</a:t>
            </a:r>
          </a:p>
          <a:p>
            <a:pPr lvl="1"/>
            <a:r>
              <a:rPr lang="en-US" dirty="0" smtClean="0"/>
              <a:t>In C++, we usually prefer Library solutions to Core</a:t>
            </a:r>
          </a:p>
          <a:p>
            <a:pPr lvl="1"/>
            <a:r>
              <a:rPr lang="en-US" dirty="0" smtClean="0"/>
              <a:t>But the Library is terrible at building up function objects</a:t>
            </a:r>
          </a:p>
          <a:p>
            <a:pPr lvl="1"/>
            <a:r>
              <a:rPr lang="en-US" dirty="0" smtClean="0"/>
              <a:t>Lambdas were added to the Core Language for a reason</a:t>
            </a:r>
          </a:p>
          <a:p>
            <a:pPr lvl="1"/>
            <a:r>
              <a:rPr lang="en-US" dirty="0" smtClean="0"/>
              <a:t>STL maintainers rarely recommend avoiding the STL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/>
              <a:t>'s terseness just isn't worth the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cap="none" dirty="0" smtClean="0"/>
              <a:t> (C++11)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C++17: trivially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type;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&amp;&amp;) = delete;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T&amp;() const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get() const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template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result_of_t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&amp;&amp;...)&gt;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&amp;&amp;...) const;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v(8);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auto 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const auto 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uniform_int_distribution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d20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mt19937(1729),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20)]() mutable {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generate(b, 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d20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11 8 18 10 11 16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generate(b, 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d20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11 8 18 10 11 16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generate(b, e,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ref(d20)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11 8 18 10 11 16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generate(b, e,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ref(d20)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18 4 12 10 8 13 14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Almost all algorithms take function objects by value</a:t>
            </a:r>
          </a:p>
          <a:p>
            <a:pPr lvl="1"/>
            <a:r>
              <a:rPr lang="en-US" dirty="0" smtClean="0"/>
              <a:t>And are allowed to copy them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ref()</a:t>
            </a:r>
            <a:r>
              <a:rPr lang="en-US" dirty="0" smtClean="0"/>
              <a:t> to pass function objects by reference</a:t>
            </a:r>
          </a:p>
          <a:p>
            <a:pPr lvl="1"/>
            <a:r>
              <a:rPr lang="en-US" dirty="0"/>
              <a:t>Avoid explicit template arguments, Don't Help The </a:t>
            </a:r>
            <a:r>
              <a:rPr lang="en-US" dirty="0" smtClean="0"/>
              <a:t>Compiler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r>
              <a:rPr lang="en-US" dirty="0" smtClean="0"/>
              <a:t> is useful elsewhere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::thread</a:t>
            </a:r>
            <a:r>
              <a:rPr lang="en-US" dirty="0" smtClean="0"/>
              <a:t>'s constructor</a:t>
            </a:r>
          </a:p>
          <a:p>
            <a:pPr lvl="1"/>
            <a:r>
              <a:rPr lang="en-US" dirty="0" smtClean="0"/>
              <a:t>But first, learn why it uses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DECAY_COPY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Be aware of the 3 functions that unwrap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make_tuple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make_tuple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ref(y),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 smtClean="0">
                <a:cs typeface="Consolas" panose="020B0609020204030204" pitchFamily="49" charset="0"/>
              </a:rPr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tuple&lt;X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Y&amp;, const Z&amp;&gt;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Removed Old 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  <a:r>
              <a:rPr lang="en-US" cap="none" dirty="0" smtClean="0"/>
              <a:t> Stuff (C++17)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Erased... From 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Deprecated in C++11, removed in C++17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unary_function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binary_function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Provided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result_type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ptr_fun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Wrapped function pointers with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result_type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mem_fun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mem_fun_ref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Strictly superseded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mem_fn()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bind1st()/bind2nd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Strictly superseded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use the old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&lt;functional&gt;</a:t>
            </a:r>
            <a:r>
              <a:rPr lang="en-US" dirty="0" smtClean="0"/>
              <a:t> stuff</a:t>
            </a:r>
          </a:p>
          <a:p>
            <a:r>
              <a:rPr lang="en-US" dirty="0" smtClean="0"/>
              <a:t>Remove any existing usage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C++98/03 algorithms/containers </a:t>
            </a:r>
            <a:r>
              <a:rPr lang="en-US" dirty="0">
                <a:cs typeface="Consolas" panose="020B0609020204030204" pitchFamily="49" charset="0"/>
              </a:rPr>
              <a:t>never needed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unary_function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ptr_fun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VS 2015: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/D_HAS_AUTO_PTR_ETC=0</a:t>
            </a:r>
          </a:p>
          <a:p>
            <a:pPr lvl="1"/>
            <a:r>
              <a:rPr lang="en-US" dirty="0"/>
              <a:t>Also controls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auto_ptr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random_shuffle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cap="none" dirty="0" smtClean="0"/>
              <a:t> (C++11)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C++14: SFINAE</a:t>
            </a:r>
          </a:p>
          <a:p>
            <a:r>
              <a:rPr lang="en-US" dirty="0" smtClean="0"/>
              <a:t>C++17: Converts non-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v{ "hydrogen", "helium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lithium", "beryllium", "boron", "carbon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nitrogen", "oxygen", "fluorine", "neon"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stable_sort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auto&amp; l, const auto&amp; r)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l.size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r.size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auto&amp; e : v)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e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x * x + y * y;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v;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v.emplace_back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(plus&lt;&gt;());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v.emplace_back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(multiplies&lt;&gt;());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v.emplace_back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1000;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*= 10)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v.emplace_back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x + y;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(const auto&amp; f : v)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f(4, 5)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function&lt;Ret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en-US" dirty="0" smtClean="0"/>
              <a:t> is a wrapper</a:t>
            </a:r>
          </a:p>
          <a:p>
            <a:pPr lvl="1"/>
            <a:r>
              <a:rPr lang="en-US" dirty="0" smtClean="0"/>
              <a:t>Stores a callable object of arbitrary type</a:t>
            </a:r>
          </a:p>
          <a:p>
            <a:pPr lvl="1"/>
            <a:r>
              <a:rPr lang="en-US" dirty="0" smtClean="0"/>
              <a:t>Templated on call signature, not callable object type</a:t>
            </a:r>
          </a:p>
          <a:p>
            <a:pPr lvl="1"/>
            <a:r>
              <a:rPr lang="en-US" dirty="0" smtClean="0"/>
              <a:t>Type erasure, powered by virtual functions (or equivalent)</a:t>
            </a:r>
          </a:p>
          <a:p>
            <a:r>
              <a:rPr lang="en-US" dirty="0" smtClean="0"/>
              <a:t>Useful when code can't be templated</a:t>
            </a:r>
          </a:p>
          <a:p>
            <a:pPr lvl="1"/>
            <a:r>
              <a:rPr lang="en-US" dirty="0" smtClean="0"/>
              <a:t>Separately compiled code</a:t>
            </a:r>
          </a:p>
          <a:p>
            <a:pPr lvl="1"/>
            <a:r>
              <a:rPr lang="en-US" dirty="0" smtClean="0"/>
              <a:t>Virtual functions</a:t>
            </a:r>
          </a:p>
          <a:p>
            <a:pPr lvl="1"/>
            <a:r>
              <a:rPr lang="en-US" dirty="0" smtClean="0"/>
              <a:t>Container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CopyConstructible</a:t>
            </a:r>
            <a:r>
              <a:rPr lang="en-US" dirty="0" smtClean="0"/>
              <a:t>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STL usually delays requirements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doesn't require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to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operator&lt;()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list&lt;T&gt;::sort()</a:t>
            </a:r>
            <a:r>
              <a:rPr lang="en-US" dirty="0" smtClean="0">
                <a:cs typeface="Consolas" panose="020B0609020204030204" pitchFamily="49" charset="0"/>
              </a:rPr>
              <a:t> requires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cs typeface="Consolas" panose="020B0609020204030204" pitchFamily="49" charset="0"/>
              </a:rPr>
              <a:t> to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operator&lt;()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>
                <a:cs typeface="Consolas" panose="020B0609020204030204" pitchFamily="49" charset="0"/>
              </a:rPr>
              <a:t> is special, due to type erasure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cs typeface="Consolas" panose="020B0609020204030204" pitchFamily="49" charset="0"/>
              </a:rPr>
              <a:t> requires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cs typeface="Consolas" panose="020B0609020204030204" pitchFamily="49" charset="0"/>
              </a:rPr>
              <a:t> to be </a:t>
            </a:r>
            <a:r>
              <a:rPr lang="en-US" dirty="0" err="1" smtClean="0">
                <a:cs typeface="Consolas" panose="020B0609020204030204" pitchFamily="49" charset="0"/>
              </a:rPr>
              <a:t>CopyConstructible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Even though it stores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move(f)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Even if you never copy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Can't store movable-only function objects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Design limitation; alternatives are being investigated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Functor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callable objects can be arbitrarily large</a:t>
            </a:r>
          </a:p>
          <a:p>
            <a:pPr lvl="1"/>
            <a:r>
              <a:rPr lang="en-US" dirty="0" smtClean="0"/>
              <a:t>Eventually, dynamic memory allocation is necessary</a:t>
            </a:r>
          </a:p>
          <a:p>
            <a:r>
              <a:rPr lang="en-US" dirty="0" smtClean="0"/>
              <a:t>Small callable objects can be stored locally</a:t>
            </a:r>
          </a:p>
          <a:p>
            <a:pPr lvl="1"/>
            <a:r>
              <a:rPr lang="en-US" dirty="0" smtClean="0"/>
              <a:t>Guaranteed for function pointers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reference_wrapper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Otherwise, "small" </a:t>
            </a:r>
            <a:r>
              <a:rPr lang="en-US" dirty="0" smtClean="0"/>
              <a:t>is the </a:t>
            </a:r>
            <a:r>
              <a:rPr lang="en-US" dirty="0" smtClean="0"/>
              <a:t>implementer's </a:t>
            </a:r>
            <a:r>
              <a:rPr lang="en-US" dirty="0" smtClean="0"/>
              <a:t>decision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is_nothrow_move_constructible</a:t>
            </a:r>
            <a:r>
              <a:rPr lang="en-US" dirty="0" smtClean="0"/>
              <a:t> needed for SFO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function::swap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must be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49602"/>
              </p:ext>
            </p:extLst>
          </p:nvPr>
        </p:nvGraphicFramePr>
        <p:xfrm>
          <a:off x="457200" y="1200150"/>
          <a:ext cx="8001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71600"/>
                <a:gridCol w="13716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Toolset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VS 2015 x86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VS 2015 x64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libc</a:t>
                      </a:r>
                      <a:r>
                        <a:rPr lang="en-US" sz="2000" dirty="0" smtClean="0"/>
                        <a:t>++ 3.7.0 x64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libstdc</a:t>
                      </a:r>
                      <a:r>
                        <a:rPr lang="en-US" sz="2000" dirty="0" smtClean="0"/>
                        <a:t>++ 5.2.0 x64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::function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SFO Max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24-28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32-40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Ambiguous C++11, Valid C++14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meow(const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f)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f(3)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meow(const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g)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g(4, 5)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meow(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 return n * 11;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meow(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{ return x * 10 + y;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function&lt;Ret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)&gt;(F)</a:t>
            </a:r>
            <a:r>
              <a:rPr lang="en-US" dirty="0" smtClean="0"/>
              <a:t> is now constrained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smtClean="0"/>
              <a:t> must be Callable 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C++14, Valid C++17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1729;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&amp;)&gt; 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r) {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++r; 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f(x);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/>
              <a:t>Non-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/>
              <a:t> can't be implicitly converted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pPr lvl="1"/>
            <a:r>
              <a:rPr lang="en-US" dirty="0" smtClean="0"/>
              <a:t>According to Core - but the Library makes its own rules!</a:t>
            </a:r>
          </a:p>
          <a:p>
            <a:r>
              <a:rPr lang="en-US" dirty="0" smtClean="0"/>
              <a:t>Also applies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dirty="0" smtClean="0"/>
              <a:t>, obscure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bind&lt;R&gt;()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Library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's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</a:t>
            </a:r>
            <a:r>
              <a:rPr lang="en-US" dirty="0" smtClean="0"/>
              <a:t>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Can store function objects with non-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Violates the STL's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cs typeface="Consolas" panose="020B0609020204030204" pitchFamily="49" charset="0"/>
              </a:rPr>
              <a:t>/multithreading conventions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This compiles, but really shouldn't: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 {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string&amp;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)&gt; hiss(&amp;meow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VS warns: returning address of local variable 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 smtClean="0"/>
              <a:t>I think I can fix this in the Standard, but it's not trivial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 is awesome!</a:t>
            </a:r>
          </a:p>
          <a:p>
            <a:r>
              <a:rPr lang="en-US" dirty="0" smtClean="0"/>
              <a:t>But use it </a:t>
            </a:r>
            <a:r>
              <a:rPr lang="en-US" b="1" dirty="0" smtClean="0"/>
              <a:t>only when necessary</a:t>
            </a:r>
          </a:p>
          <a:p>
            <a:pPr lvl="1"/>
            <a:r>
              <a:rPr lang="en-US" dirty="0" smtClean="0"/>
              <a:t>When possible, use templates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 inherently has nonzero costs</a:t>
            </a:r>
          </a:p>
          <a:p>
            <a:pPr lvl="1"/>
            <a:r>
              <a:rPr lang="en-US" dirty="0" smtClean="0"/>
              <a:t>Time: Type erasure prevents </a:t>
            </a:r>
            <a:r>
              <a:rPr lang="en-US" dirty="0" err="1" smtClean="0"/>
              <a:t>inlining</a:t>
            </a:r>
            <a:endParaRPr lang="en-US" dirty="0" smtClean="0"/>
          </a:p>
          <a:p>
            <a:pPr lvl="1"/>
            <a:r>
              <a:rPr lang="en-US" dirty="0" smtClean="0"/>
              <a:t>Space: SFO buffer and type erasure consume bytes</a:t>
            </a:r>
          </a:p>
          <a:p>
            <a:pPr lvl="1"/>
            <a:r>
              <a:rPr lang="en-US" dirty="0" err="1" smtClean="0"/>
              <a:t>Codegen</a:t>
            </a:r>
            <a:r>
              <a:rPr lang="en-US" dirty="0" smtClean="0"/>
              <a:t>: Emits code whether you use it or not</a:t>
            </a:r>
          </a:p>
          <a:p>
            <a:r>
              <a:rPr lang="en-US" dirty="0" smtClean="0"/>
              <a:t>Avoid unnecessary copies, moves, temporaries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More Info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Aren't Magical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lambda expression:</a:t>
            </a:r>
          </a:p>
          <a:p>
            <a:pPr lvl="1"/>
            <a:r>
              <a:rPr lang="en-US" dirty="0" smtClean="0"/>
              <a:t>Defines a class</a:t>
            </a:r>
          </a:p>
          <a:p>
            <a:pPr lvl="2"/>
            <a:r>
              <a:rPr lang="en-US" dirty="0" smtClean="0"/>
              <a:t>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and maybe data members</a:t>
            </a:r>
          </a:p>
          <a:p>
            <a:pPr lvl="1"/>
            <a:r>
              <a:rPr lang="en-US" dirty="0" smtClean="0"/>
              <a:t>Constructs an object</a:t>
            </a:r>
          </a:p>
          <a:p>
            <a:r>
              <a:rPr lang="en-US" dirty="0" smtClean="0"/>
              <a:t>Lambda syntax is convenient</a:t>
            </a:r>
          </a:p>
          <a:p>
            <a:pPr lvl="1"/>
            <a:r>
              <a:rPr lang="en-US" dirty="0" smtClean="0"/>
              <a:t>Handwritten function objects are verbose</a:t>
            </a:r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Lambdas are a Core Language feature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 is a Standard Library feature</a:t>
            </a:r>
          </a:p>
          <a:p>
            <a:pPr lvl="1"/>
            <a:r>
              <a:rPr lang="en-US" dirty="0" smtClean="0"/>
              <a:t>Lambdas aren't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::function</a:t>
            </a:r>
            <a:r>
              <a:rPr lang="en-US" dirty="0" smtClean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everything here is available in VS 2015</a:t>
            </a:r>
          </a:p>
          <a:p>
            <a:pPr lvl="1"/>
            <a:r>
              <a:rPr lang="en-US" dirty="0" smtClean="0"/>
              <a:t>Not yet implemented: C++14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/function</a:t>
            </a:r>
            <a:r>
              <a:rPr lang="en-US" dirty="0" smtClean="0"/>
              <a:t> SFINAE</a:t>
            </a:r>
          </a:p>
          <a:p>
            <a:pPr lvl="1"/>
            <a:r>
              <a:rPr lang="en-US" dirty="0" smtClean="0"/>
              <a:t>Bugs: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uses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packaged_task</a:t>
            </a:r>
            <a:r>
              <a:rPr lang="en-US" dirty="0" smtClean="0">
                <a:cs typeface="Consolas" panose="020B0609020204030204" pitchFamily="49" charset="0"/>
              </a:rPr>
              <a:t> uses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 smtClean="0"/>
              <a:t>My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mem_fn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was sneaky in RTM, fixed in Update 1</a:t>
            </a:r>
          </a:p>
          <a:p>
            <a:r>
              <a:rPr lang="en-US" dirty="0" smtClean="0"/>
              <a:t>C++17 Working Paper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www.open-std.org/jtc1/sc22/wg21/docs/papers/2015/n4527.pdf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stl@microsoft.com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Aren't Magical,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lambdas: convertible to function pointers</a:t>
            </a:r>
          </a:p>
          <a:p>
            <a:pPr lvl="1"/>
            <a:r>
              <a:rPr lang="en-US" dirty="0" smtClean="0"/>
              <a:t>Handwritten function objects can do that too</a:t>
            </a:r>
          </a:p>
          <a:p>
            <a:pPr lvl="1"/>
            <a:r>
              <a:rPr lang="en-US" dirty="0" smtClean="0"/>
              <a:t>It's just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FunctionPointer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A lambda defines a class and constructs an object</a:t>
            </a:r>
          </a:p>
          <a:p>
            <a:pPr lvl="1"/>
            <a:r>
              <a:rPr lang="en-US" dirty="0" smtClean="0"/>
              <a:t>Lambdas aren't functions</a:t>
            </a:r>
          </a:p>
          <a:p>
            <a:pPr lvl="1"/>
            <a:r>
              <a:rPr lang="en-US" dirty="0" smtClean="0"/>
              <a:t>Lambdas aren't function pointers</a:t>
            </a:r>
          </a:p>
          <a:p>
            <a:r>
              <a:rPr lang="en-US" dirty="0" smtClean="0"/>
              <a:t>Never refer to lambdas as "anonymous functions"</a:t>
            </a:r>
          </a:p>
          <a:p>
            <a:pPr lvl="1"/>
            <a:r>
              <a:rPr lang="en-US" dirty="0" smtClean="0"/>
              <a:t>Or I will make this face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&gt;:-[/]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cap="none" dirty="0" smtClean="0"/>
              <a:t> (C++17)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Terminology: 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Usable like functions: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2"/>
            <a:r>
              <a:rPr lang="en-US" dirty="0" smtClean="0"/>
              <a:t>Even in C,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means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, thanks to DMR</a:t>
            </a:r>
          </a:p>
          <a:p>
            <a:pPr lvl="1"/>
            <a:r>
              <a:rPr lang="en-US" dirty="0" smtClean="0"/>
              <a:t>Classes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Including lambdas</a:t>
            </a:r>
          </a:p>
          <a:p>
            <a:pPr lvl="1"/>
            <a:r>
              <a:rPr lang="en-US" dirty="0" smtClean="0"/>
              <a:t>Classes with conversions to function pointers</a:t>
            </a:r>
          </a:p>
          <a:p>
            <a:pPr lvl="2"/>
            <a:r>
              <a:rPr lang="en-US" dirty="0" smtClean="0"/>
              <a:t>Obscure!</a:t>
            </a:r>
          </a:p>
          <a:p>
            <a:r>
              <a:rPr lang="en-US" dirty="0" smtClean="0"/>
              <a:t>References to functions are similarly usable</a:t>
            </a:r>
          </a:p>
          <a:p>
            <a:pPr lvl="1"/>
            <a:r>
              <a:rPr lang="en-US" dirty="0" smtClean="0"/>
              <a:t>Technically, reference types aren't object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Callable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Callable in a generalized sense</a:t>
            </a:r>
          </a:p>
          <a:p>
            <a:pPr lvl="1"/>
            <a:r>
              <a:rPr lang="en-US" dirty="0" smtClean="0"/>
              <a:t>Function objects: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Pointers to member functions (PMFs):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(obj.*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Pointers to member data (PMDs):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obj.*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The Core Language wants different syntax (hiss!)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cs typeface="Consolas" panose="020B0609020204030204" pitchFamily="49" charset="0"/>
              </a:rPr>
              <a:t> could be permitted, but isn't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Standard Library wants uniform syntax (purr!)</a:t>
            </a:r>
          </a:p>
          <a:p>
            <a:pPr lvl="1"/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cs typeface="Consolas" panose="020B0609020204030204" pitchFamily="49" charset="0"/>
              </a:rPr>
              <a:t> was imaginary in TR1 and C++11/14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invoke()</a:t>
            </a:r>
            <a:r>
              <a:rPr lang="en-US" dirty="0" smtClean="0">
                <a:cs typeface="Consolas" panose="020B0609020204030204" pitchFamily="49" charset="0"/>
              </a:rPr>
              <a:t> is available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6143-153D-4D89-96DF-CEF3A6BB3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7314</TotalTime>
  <Words>2725</Words>
  <Application>Microsoft Office PowerPoint</Application>
  <PresentationFormat>On-screen Show (16:9)</PresentationFormat>
  <Paragraphs>470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&lt;functional&gt;: What's New, And Proper Usage</vt:lpstr>
      <vt:lpstr>Getting Started</vt:lpstr>
      <vt:lpstr>Lambdas (C++11)</vt:lpstr>
      <vt:lpstr>Example</vt:lpstr>
      <vt:lpstr>Lambdas Aren't Magical</vt:lpstr>
      <vt:lpstr>Lambdas Aren't Magical, Really</vt:lpstr>
      <vt:lpstr>invoke() (C++17)</vt:lpstr>
      <vt:lpstr>Terminology: Function Objects</vt:lpstr>
      <vt:lpstr>Terminology: Callable Objects</vt:lpstr>
      <vt:lpstr>invoke(callable, args...)</vt:lpstr>
      <vt:lpstr>Example</vt:lpstr>
      <vt:lpstr>Things That Use invoke()</vt:lpstr>
      <vt:lpstr>Recommendations</vt:lpstr>
      <vt:lpstr>result_of (C++11)</vt:lpstr>
      <vt:lpstr>result_of: Type Trait For invoke()</vt:lpstr>
      <vt:lpstr>Example</vt:lpstr>
      <vt:lpstr>result_of Is Tricky</vt:lpstr>
      <vt:lpstr>Recommendations</vt:lpstr>
      <vt:lpstr>mem_fn() (C++11)</vt:lpstr>
      <vt:lpstr>Example</vt:lpstr>
      <vt:lpstr>mem_fn() Isn't Fun, Really</vt:lpstr>
      <vt:lpstr>Recommendations</vt:lpstr>
      <vt:lpstr>Transparent Operator Functors (C++14)</vt:lpstr>
      <vt:lpstr>Example</vt:lpstr>
      <vt:lpstr>Would You Like To Know More?</vt:lpstr>
      <vt:lpstr>Recommendations</vt:lpstr>
      <vt:lpstr>bind() (C++11)</vt:lpstr>
      <vt:lpstr>Example</vt:lpstr>
      <vt:lpstr>How bind() Works</vt:lpstr>
      <vt:lpstr>bind() Problems</vt:lpstr>
      <vt:lpstr>Recommendations</vt:lpstr>
      <vt:lpstr>reference_wrapper (C++11)</vt:lpstr>
      <vt:lpstr>Class Definition</vt:lpstr>
      <vt:lpstr>Example</vt:lpstr>
      <vt:lpstr>Recommendations</vt:lpstr>
      <vt:lpstr>Removed Old &lt;functional&gt; Stuff (C++17)</vt:lpstr>
      <vt:lpstr>Erased... From Existence</vt:lpstr>
      <vt:lpstr>Recommendations</vt:lpstr>
      <vt:lpstr>std::function (C++11)</vt:lpstr>
      <vt:lpstr>Example</vt:lpstr>
      <vt:lpstr>How std::function Works</vt:lpstr>
      <vt:lpstr>CopyConstructible Required</vt:lpstr>
      <vt:lpstr>Small Functor Optimization</vt:lpstr>
      <vt:lpstr>Magic Numbers</vt:lpstr>
      <vt:lpstr>Ambiguous C++11, Valid C++14</vt:lpstr>
      <vt:lpstr>Invalid C++14, Valid C++17</vt:lpstr>
      <vt:lpstr>Unresolved Library Issues</vt:lpstr>
      <vt:lpstr>Recommendations</vt:lpstr>
      <vt:lpstr>More Info</vt:lpstr>
      <vt:lpstr>More Info</vt:lpstr>
      <vt:lpstr>Questions?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T. Lavavej</dc:creator>
  <cp:lastModifiedBy>Stephan T. Lavavej</cp:lastModifiedBy>
  <cp:revision>696</cp:revision>
  <dcterms:created xsi:type="dcterms:W3CDTF">2013-02-18T22:14:23Z</dcterms:created>
  <dcterms:modified xsi:type="dcterms:W3CDTF">2015-09-19T05:49:55Z</dcterms:modified>
</cp:coreProperties>
</file>