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93" r:id="rId3"/>
    <p:sldId id="435" r:id="rId4"/>
    <p:sldId id="395" r:id="rId5"/>
    <p:sldId id="39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6" r:id="rId14"/>
    <p:sldId id="407" r:id="rId15"/>
    <p:sldId id="408" r:id="rId16"/>
    <p:sldId id="409" r:id="rId17"/>
    <p:sldId id="437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8" r:id="rId32"/>
    <p:sldId id="427" r:id="rId33"/>
    <p:sldId id="429" r:id="rId34"/>
    <p:sldId id="430" r:id="rId35"/>
    <p:sldId id="431" r:id="rId36"/>
    <p:sldId id="433" r:id="rId37"/>
    <p:sldId id="432" r:id="rId38"/>
    <p:sldId id="441" r:id="rId39"/>
    <p:sldId id="348" r:id="rId40"/>
    <p:sldId id="436" r:id="rId41"/>
    <p:sldId id="438" r:id="rId42"/>
    <p:sldId id="439" r:id="rId43"/>
    <p:sldId id="440" r:id="rId44"/>
    <p:sldId id="434" r:id="rId4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CFCC"/>
    <a:srgbClr val="59595A"/>
    <a:srgbClr val="2B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70037" autoAdjust="0"/>
  </p:normalViewPr>
  <p:slideViewPr>
    <p:cSldViewPr>
      <p:cViewPr varScale="1">
        <p:scale>
          <a:sx n="79" d="100"/>
          <a:sy n="79" d="100"/>
        </p:scale>
        <p:origin x="14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2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8554-3560-4D02-98EF-2274FEF62D4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AB24-943A-47FF-87F0-2007FDCAE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A55710-CD97-4200-85B1-B6FD93A7423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31B034-0560-4BCE-B316-1FD16A48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4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8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3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42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5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5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6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8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6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8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2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5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0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3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9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7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8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55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6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1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B034-0560-4BCE-B316-1FD16A48D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FC22-3651-42C6-961F-72B8731DB407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31E1-262C-4B11-92D6-378FA14D886E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1EEA-4133-4E2E-9DF7-8A2DEC2EF582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2AD-75B8-464D-A384-08EFA48C3782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3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47C-3647-4E66-8B0B-C83CF5D7FA44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EE56-E1F6-4431-AD2D-11AB782EF2A0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F3E6-5B16-4E56-812F-260C07F0ADB0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3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DFB7-3BA0-479D-974D-C9F0A1ACBBED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358B-1B84-45BD-8869-DE59F050DA6D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95E9-39E3-4AAE-8417-B1FEB41BA056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05E3-F573-4423-B29E-657D87F4742E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1A08-FD58-484D-B9BA-76A863F28F62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3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68BB-D740-4751-8C46-65FD58AD4821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B5A7-0766-427C-B88A-15FBCDD446A1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DE3A-CBC8-4933-9AAF-5D06309AF3D9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4647-CFA0-494E-A8D3-78268A2BB75E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FB7-3FBB-42A8-99F0-5F8D61838AEA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D2F784-13FA-4F5A-A2CA-41C66EC8BF5E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B5542B-C5B2-456C-96A7-31DF3940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g21.link/n453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lusplus/concurrency_t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g21.link/n4538" TargetMode="External"/><Relationship Id="rId7" Type="http://schemas.openxmlformats.org/officeDocument/2006/relationships/hyperlink" Target="https://www.justsoftwaresolutions.co.uk/threading/why-do-we-need-atomic_shared_ptr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g21.link/n4162" TargetMode="External"/><Relationship Id="rId5" Type="http://schemas.openxmlformats.org/officeDocument/2006/relationships/hyperlink" Target="http://wg21.link/n4204" TargetMode="External"/><Relationship Id="rId4" Type="http://schemas.openxmlformats.org/officeDocument/2006/relationships/hyperlink" Target="http://wg21.link/n3857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253015"/>
            <a:ext cx="9440034" cy="182880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Concurrency TS</a:t>
            </a:r>
            <a:br>
              <a:rPr lang="en-US" dirty="0" smtClean="0"/>
            </a:br>
            <a:r>
              <a:rPr lang="en-US" dirty="0" smtClean="0"/>
              <a:t>Editor’s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319804"/>
            <a:ext cx="9440034" cy="15475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Artur Laksberg</a:t>
            </a:r>
          </a:p>
          <a:p>
            <a:r>
              <a:rPr lang="en-US" dirty="0" smtClean="0"/>
              <a:t>arturl@microsoft.com</a:t>
            </a:r>
          </a:p>
          <a:p>
            <a:r>
              <a:rPr lang="en-US" dirty="0" smtClean="0"/>
              <a:t>Microsoft Corp.</a:t>
            </a:r>
          </a:p>
          <a:p>
            <a:r>
              <a:rPr lang="en-US" dirty="0" smtClean="0"/>
              <a:t>2015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and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Join: create a future that becomes ready when </a:t>
            </a:r>
            <a:r>
              <a:rPr lang="en-US" i="1" u="sng" dirty="0" smtClean="0"/>
              <a:t>all</a:t>
            </a:r>
            <a:r>
              <a:rPr lang="en-US" dirty="0" smtClean="0"/>
              <a:t> parameter futures become ready.</a:t>
            </a:r>
          </a:p>
          <a:p>
            <a:r>
              <a:rPr lang="en-US" dirty="0" smtClean="0"/>
              <a:t>Choice: </a:t>
            </a:r>
            <a:r>
              <a:rPr lang="en-US" dirty="0"/>
              <a:t>create a future that becomes ready when </a:t>
            </a:r>
            <a:r>
              <a:rPr lang="en-US" i="1" u="sng" dirty="0" smtClean="0"/>
              <a:t>any</a:t>
            </a:r>
            <a:r>
              <a:rPr lang="en-US" i="1" dirty="0" smtClean="0"/>
              <a:t> </a:t>
            </a:r>
            <a:r>
              <a:rPr lang="en-US" dirty="0" smtClean="0"/>
              <a:t>of parameter </a:t>
            </a:r>
            <a:r>
              <a:rPr lang="en-US" dirty="0"/>
              <a:t>futures </a:t>
            </a:r>
            <a:r>
              <a:rPr lang="en-US" dirty="0" smtClean="0"/>
              <a:t>becomes </a:t>
            </a:r>
            <a:r>
              <a:rPr lang="en-US" dirty="0"/>
              <a:t>ready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 (Homogeneous)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1828800"/>
            <a:ext cx="1181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vector&lt;future&lt;</a:t>
            </a:r>
            <a:r>
              <a:rPr lang="en-US" sz="24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 futures;</a:t>
            </a: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future&lt;vector&lt;future&lt;</a:t>
            </a:r>
            <a:r>
              <a:rPr lang="en-US" sz="24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ready = </a:t>
            </a:r>
            <a:endParaRPr lang="en-US" sz="2400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when_all</a:t>
            </a:r>
            <a:r>
              <a:rPr lang="en-US" sz="24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futures.begin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futures.end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US" sz="24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ready.then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future&lt;vector&lt;future&lt;</a:t>
            </a:r>
            <a:r>
              <a:rPr lang="en-US" sz="24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result) {</a:t>
            </a: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vector&lt;future&lt;</a:t>
            </a:r>
            <a:r>
              <a:rPr lang="en-US" sz="24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 v = </a:t>
            </a:r>
            <a:r>
              <a:rPr lang="en-US" sz="24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for(auto&amp; f : v) {</a:t>
            </a: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assert(</a:t>
            </a:r>
            <a:r>
              <a:rPr lang="en-US" sz="24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f.is_ready</a:t>
            </a:r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 (Heterogeneous)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176" y="1828800"/>
            <a:ext cx="1181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future&lt;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fi = ...;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future&lt;char&gt; fc = ...;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ready = </a:t>
            </a:r>
            <a:r>
              <a:rPr lang="en-US" sz="20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when_all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(fi, fc);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ready.then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([](auto result) 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t =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future&lt;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fi = get&lt;0&gt;(t);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future&lt;char&gt; fc = get&lt;1&gt;(t);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assert(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fi.is_ready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assert(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fc.is_ready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810004" y="1828800"/>
            <a:ext cx="6457553" cy="683172"/>
          </a:xfrm>
          <a:prstGeom prst="wedgeRoundRectCallout">
            <a:avLst>
              <a:gd name="adj1" fmla="val -103219"/>
              <a:gd name="adj2" fmla="val 97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future&lt;tuple&lt;future&lt;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&gt;, future&lt;char&gt;&gt;&gt;</a:t>
            </a:r>
          </a:p>
        </p:txBody>
      </p:sp>
      <p:sp>
        <p:nvSpPr>
          <p:cNvPr id="6" name="Diamond 5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</a:t>
            </a:r>
            <a:r>
              <a:rPr lang="en-US" dirty="0"/>
              <a:t>Example (Homogeneous)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0940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vector&lt;future&lt;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 futures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ready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when_any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futures.begin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futures.end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ready.then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([](auto result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wa.futures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wa.index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assert(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 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472749" y="2133600"/>
            <a:ext cx="6399211" cy="683172"/>
          </a:xfrm>
          <a:prstGeom prst="wedgeRoundRectCallout">
            <a:avLst>
              <a:gd name="adj1" fmla="val -109191"/>
              <a:gd name="adj2" fmla="val 62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</a:rPr>
              <a:t>future&lt;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</a:rPr>
              <a:t>when_any_result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</a:rPr>
              <a:t>&lt;vector&lt;future&lt;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</a:rPr>
              <a:t>&gt;&gt;&gt;&gt;</a:t>
            </a:r>
          </a:p>
        </p:txBody>
      </p:sp>
      <p:sp>
        <p:nvSpPr>
          <p:cNvPr id="6" name="Diamond 5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</a:t>
            </a:r>
            <a:r>
              <a:rPr lang="en-US" dirty="0"/>
              <a:t>Example (Heterogeneous)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0940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fi = ...;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future&lt;char&gt; fc = ...;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ready 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when_any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(fi, fc);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ready.then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([](auto result) {</a:t>
            </a:r>
          </a:p>
          <a:p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auto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wa.index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==0)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future&lt;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fi = get&lt;0&gt;(t);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assert(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fi.is_ready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assert(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wa.index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==1);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future&lt;char&gt; fc = get&lt;1&gt;(t);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assert(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fc.is_ready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1676400"/>
            <a:ext cx="8077200" cy="683172"/>
          </a:xfrm>
          <a:prstGeom prst="wedgeRoundRectCallout">
            <a:avLst>
              <a:gd name="adj1" fmla="val -79237"/>
              <a:gd name="adj2" fmla="val 1378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</a:rPr>
              <a:t>future&lt;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</a:rPr>
              <a:t>when_any_result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</a:rPr>
              <a:t>&lt;tuple&lt;future&lt;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</a:rPr>
              <a:t>&gt;,future&lt;char&gt;&gt;&gt;&gt;</a:t>
            </a:r>
          </a:p>
        </p:txBody>
      </p:sp>
      <p:sp>
        <p:nvSpPr>
          <p:cNvPr id="6" name="Diamond 5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asynchronously from a file, one string at a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2590800"/>
            <a:ext cx="10940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endParaRPr lang="en-US" sz="2000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public: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(string);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future&lt;string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File, Synchronously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752600"/>
            <a:ext cx="10940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read_sync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reader("myfile.txt");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while (!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result =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s =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File,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synchronously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752600"/>
            <a:ext cx="10940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read_sync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reader("myfile.txt");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while (!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result =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s = result. then([&amp;](auto result){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...huh...?</a:t>
            </a:r>
          </a:p>
          <a:p>
            <a:endParaRPr lang="en-US" sz="2000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}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File, Two 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auto reader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&gt;("myfile.txt");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(!reader-&gt;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reader-&gt;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([=](auto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if (!reader-&gt;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return reader-&gt;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([=](auto 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auto s =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File, Three 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future&lt;void&gt;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reader =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make_shared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&gt;("myfile.txt");</a:t>
            </a:r>
          </a:p>
          <a:p>
            <a:endParaRPr lang="en-US" sz="12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(!reader-&gt;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reader-&gt;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().then([=](auto result) {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if (!reader-&gt;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return reader-&gt;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().then([=](auto result) {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auto s =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if (!reader-&gt;</a:t>
            </a:r>
            <a:r>
              <a:rPr lang="en-US" sz="12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return reader-&gt;</a:t>
            </a:r>
            <a:r>
              <a:rPr lang="en-US" sz="12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().then([=](auto result) {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    auto s = </a:t>
            </a:r>
            <a:r>
              <a:rPr lang="en-US" sz="12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US" sz="12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});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}</a:t>
            </a:r>
          </a:p>
          <a:p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return </a:t>
            </a:r>
            <a:r>
              <a:rPr lang="en-US" sz="12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});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Technical Specification for C++ Extensions for Concurrency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by the Concurrency Study Group (SG1) with input from LEWG, LWG</a:t>
            </a:r>
          </a:p>
          <a:p>
            <a:r>
              <a:rPr lang="en-US" dirty="0" smtClean="0"/>
              <a:t>Separate document and is not part of ISO C++ Standard</a:t>
            </a:r>
          </a:p>
          <a:p>
            <a:r>
              <a:rPr lang="en-US" dirty="0" smtClean="0"/>
              <a:t>Goal: Eventual Inclusion into ISO C++ Standard</a:t>
            </a:r>
          </a:p>
          <a:p>
            <a:r>
              <a:rPr lang="en-US" dirty="0" smtClean="0"/>
              <a:t>Available online: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wg21.link/n4538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in progress: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github.com/cplusplus/concurrency_ts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Commonalities…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auto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 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&gt;("myfile.txt");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(!reader-&gt;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reader-&gt;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([=](auto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 (!reader-&gt;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return reader-&gt;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([=](auto 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auto s =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  <a:endParaRPr lang="en-US" sz="1600" dirty="0">
              <a:solidFill>
                <a:srgbClr val="FFC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});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3236496"/>
            <a:ext cx="3352800" cy="5532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98027"/>
            <a:ext cx="3352800" cy="5532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To The Rescue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template&lt;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reader,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(!reader-&gt;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reader-&gt;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([=](auto result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move(result));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(reader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Generalize It!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template&lt;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make_iterative_future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predicate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predicate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([=](auto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move(result));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make_iterative_future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predicate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It…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auto reader   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&gt;("myfile.txt");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predicate = [=] { return reader-&gt;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 };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     [=] { return reader-&gt;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 };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     [=]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(auto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    auto s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};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make_iterative_future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(predicate,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Complicated?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816" y="2416658"/>
            <a:ext cx="4968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read_sync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reader("myfile.txt");</a:t>
            </a:r>
          </a:p>
          <a:p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while (!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result =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s =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    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2988" y="2368105"/>
            <a:ext cx="49684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template&lt;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make_iterative_future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Pred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predicate,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(!predicate()) 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().then([=](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shared_future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&lt;string&gt; result) 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8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std</a:t>
            </a:r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::move(result));</a:t>
            </a:r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make_iterative_future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(predicate,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sz="8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auto reader    =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make_shared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&gt;("myfile.txt");</a:t>
            </a:r>
          </a:p>
          <a:p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predicate = [=] { return reader-&gt;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 };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     [=] { return reader-&gt;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 };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     [=] (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shared_future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&lt;string&gt; result) {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    auto s =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US" sz="8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8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  };</a:t>
            </a:r>
          </a:p>
          <a:p>
            <a:endParaRPr lang="en-US" sz="8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make_iterative_future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(predicate,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to C++ </a:t>
            </a:r>
            <a:r>
              <a:rPr lang="en-US" dirty="0" err="1" smtClean="0"/>
              <a:t>v.next</a:t>
            </a:r>
            <a:r>
              <a:rPr lang="en-US" dirty="0" smtClean="0"/>
              <a:t>: </a:t>
            </a:r>
            <a:r>
              <a:rPr lang="en-US" i="1" dirty="0" smtClean="0"/>
              <a:t>await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752600"/>
            <a:ext cx="10940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future&lt;void&gt;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reader("myfile.txt");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while (!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result =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auto s = </a:t>
            </a:r>
            <a:r>
              <a:rPr lang="en-US" sz="2000" strike="sngStrike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2000" strike="sngStrike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await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result;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Latches and Barriers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 Event (Incorrect!)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166" y="1903491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condition_variable cv;</a:t>
            </a:r>
          </a:p>
          <a:p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m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bool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302675"/>
            <a:ext cx="5317612" cy="2031325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detecting()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cv.notify_one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02675"/>
            <a:ext cx="5562600" cy="2031325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waiting()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"Waiting...\n";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(m);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cv.wait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"Notification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eceived\n";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84072" y="5883275"/>
            <a:ext cx="4512527" cy="746125"/>
          </a:xfrm>
          <a:prstGeom prst="wedgeRoundRectCallout">
            <a:avLst>
              <a:gd name="adj1" fmla="val 214"/>
              <a:gd name="adj2" fmla="val -20570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Will be ignored before cv enters wait, causing deadlock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4751025" y="1601870"/>
            <a:ext cx="2901417" cy="1151281"/>
          </a:xfrm>
          <a:prstGeom prst="cloudCallout">
            <a:avLst>
              <a:gd name="adj1" fmla="val -95154"/>
              <a:gd name="adj2" fmla="val 1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Only used in one thread?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882805" y="5886992"/>
            <a:ext cx="4512527" cy="746125"/>
          </a:xfrm>
          <a:prstGeom prst="wedgeRoundRectCallout">
            <a:avLst>
              <a:gd name="adj1" fmla="val -13377"/>
              <a:gd name="adj2" fmla="val -21467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Fails to account for spurious wakeups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175213"/>
            <a:ext cx="3684225" cy="29830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 Event (Corrected)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166" y="190349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condition_variable cv;</a:t>
            </a:r>
          </a:p>
          <a:p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bool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flag = false;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302675"/>
            <a:ext cx="5317612" cy="3139321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detecting()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lock_guard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g(m);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flag 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true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}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cv.notify_one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02675"/>
            <a:ext cx="5562600" cy="2585323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waiting()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"Waiting...\n";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(m);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while(!flag)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cv.wait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&lt;&lt; "Received notification\n";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Diamond 7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 Event (Corrected)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166" y="190349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condition_variable cv;</a:t>
            </a:r>
          </a:p>
          <a:p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bool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flag = false;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302675"/>
            <a:ext cx="5317612" cy="3139321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detecting()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{ 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g(m);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flag = true;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cv.notify_one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302675"/>
            <a:ext cx="5562600" cy="2585323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waiting()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"Waiting...\n";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unique_lock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(m);</a:t>
            </a:r>
          </a:p>
          <a:p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cv.wait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lk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[] { return flag;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&lt;&lt; "Received notification\n";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Diamond 7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to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Latches and Barriers</a:t>
            </a:r>
          </a:p>
          <a:p>
            <a:r>
              <a:rPr lang="en-US" dirty="0" smtClean="0"/>
              <a:t>Atomic smart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 With </a:t>
            </a:r>
            <a:r>
              <a:rPr lang="en-US" dirty="0" err="1" smtClean="0"/>
              <a:t>std</a:t>
            </a:r>
            <a:r>
              <a:rPr lang="en-US" dirty="0" smtClean="0"/>
              <a:t>::future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166" y="190349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promise&lt;void&gt;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bool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302675"/>
            <a:ext cx="5317612" cy="2031325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detecting()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02675"/>
            <a:ext cx="5562600" cy="2031325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waiting()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"Waiting...\n";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().wait();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"Received notification\n";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1658600" y="6400800"/>
            <a:ext cx="228600" cy="2286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97671"/>
            <a:ext cx="2027336" cy="26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 and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Latch:</a:t>
            </a:r>
            <a:r>
              <a:rPr lang="en-US" dirty="0" smtClean="0"/>
              <a:t> A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thread coordination mechanism that allow one or more threads to block until an operation is </a:t>
            </a:r>
            <a:r>
              <a:rPr lang="en-US" dirty="0" smtClean="0">
                <a:effectLst/>
              </a:rPr>
              <a:t>completed.</a:t>
            </a:r>
          </a:p>
          <a:p>
            <a:r>
              <a:rPr lang="en-US" b="1" dirty="0" smtClean="0">
                <a:effectLst/>
              </a:rPr>
              <a:t>Barrier:</a:t>
            </a:r>
            <a:r>
              <a:rPr lang="en-US" dirty="0" smtClean="0">
                <a:effectLst/>
              </a:rPr>
              <a:t> Like latch, but can be reused.</a:t>
            </a:r>
          </a:p>
          <a:p>
            <a:r>
              <a:rPr lang="en-US" b="1" dirty="0">
                <a:effectLst/>
              </a:rPr>
              <a:t>Flex </a:t>
            </a:r>
            <a:r>
              <a:rPr lang="en-US" b="1" dirty="0" smtClean="0">
                <a:effectLst/>
              </a:rPr>
              <a:t>Barrier:</a:t>
            </a:r>
            <a:r>
              <a:rPr lang="en-US" dirty="0" smtClean="0">
                <a:effectLst/>
              </a:rPr>
              <a:t> Allow </a:t>
            </a:r>
            <a:r>
              <a:rPr lang="en-US" dirty="0">
                <a:effectLst/>
              </a:rPr>
              <a:t>additional </a:t>
            </a:r>
            <a:r>
              <a:rPr lang="en-US" dirty="0" smtClean="0">
                <a:effectLst/>
              </a:rPr>
              <a:t>behavior </a:t>
            </a:r>
            <a:r>
              <a:rPr lang="en-US" dirty="0">
                <a:effectLst/>
              </a:rPr>
              <a:t>to be defined when an operation has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Latch to Signal and Event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166" y="190349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latch l(1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bool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302675"/>
            <a:ext cx="5317612" cy="2031325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detecting()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is_condition_satisfied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l.count_down</a:t>
            </a:r>
            <a:r>
              <a:rPr lang="en-US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rgbClr val="FFFF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02675"/>
            <a:ext cx="5562600" cy="2031325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waiting()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"Waiting...\n";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l.wait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"Received notification\n";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2" cy="970450"/>
          </a:xfrm>
        </p:spPr>
        <p:txBody>
          <a:bodyPr/>
          <a:lstStyle/>
          <a:p>
            <a:r>
              <a:rPr lang="en-US" dirty="0" smtClean="0"/>
              <a:t>Wait for All Tasks To Finish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10940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template&lt;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F&gt;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start_task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(F&amp;&amp;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latch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completion_latch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task_count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for(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task_count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start_task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([&amp;,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do_work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completion_latch.count_down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completion_latch.wait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2" cy="970450"/>
          </a:xfrm>
        </p:spPr>
        <p:txBody>
          <a:bodyPr/>
          <a:lstStyle/>
          <a:p>
            <a:r>
              <a:rPr lang="en-US" dirty="0" smtClean="0"/>
              <a:t>Wait for All Tasks To Start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10940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template&lt;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F&gt;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start_task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(F&amp;&amp;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prepare_data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latch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start_latch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for(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task_count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start_task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([&amp;,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] {</a:t>
            </a:r>
          </a:p>
          <a:p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start_latch.wait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prepare_data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start_latch.count_down</a:t>
            </a:r>
            <a:r>
              <a:rPr lang="en-US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Atomic Smart Pointers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Status Quo?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4343400"/>
            <a:ext cx="10353762" cy="182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Error-prone: all access to </a:t>
            </a:r>
            <a:r>
              <a:rPr lang="en-US" i="1" dirty="0" smtClean="0"/>
              <a:t>head</a:t>
            </a:r>
            <a:r>
              <a:rPr lang="en-US" dirty="0" smtClean="0"/>
              <a:t> must go through </a:t>
            </a:r>
            <a:r>
              <a:rPr lang="en-US" i="1" dirty="0" err="1" smtClean="0"/>
              <a:t>atomic_xxx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Inefficient</a:t>
            </a:r>
            <a:r>
              <a:rPr lang="en-US" dirty="0"/>
              <a:t>: </a:t>
            </a:r>
            <a:r>
              <a:rPr lang="en-US" i="1" dirty="0" err="1" smtClean="0"/>
              <a:t>atomic_compare_exchange_strong</a:t>
            </a:r>
            <a:r>
              <a:rPr lang="en-US" dirty="0" smtClean="0"/>
              <a:t> is a free function taking regular </a:t>
            </a:r>
            <a:r>
              <a:rPr lang="en-US" i="1" dirty="0" err="1" smtClean="0"/>
              <a:t>shared_ptr</a:t>
            </a:r>
            <a:r>
              <a:rPr lang="en-US" dirty="0" smtClean="0"/>
              <a:t>, we don’t want extra synchronization in </a:t>
            </a:r>
            <a:r>
              <a:rPr lang="en-US" i="1" dirty="0" err="1" smtClean="0"/>
              <a:t>shared_ptr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580050"/>
            <a:ext cx="10287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shared_ptr</a:t>
            </a:r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&lt;Node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head</a:t>
            </a:r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void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pop_front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shared_ptr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&lt;Node&gt; p=head;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while(p &amp;&amp; !</a:t>
            </a:r>
            <a:r>
              <a:rPr lang="en-US" sz="2000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atomic_compare_exchange_strong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(&amp;head, &amp;p, p));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73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atomic_shared_ptr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74467" y="4782682"/>
            <a:ext cx="10353762" cy="1696551"/>
          </a:xfrm>
        </p:spPr>
        <p:txBody>
          <a:bodyPr/>
          <a:lstStyle/>
          <a:p>
            <a:r>
              <a:rPr lang="en-US" dirty="0" smtClean="0"/>
              <a:t>Guaranteed atomic access</a:t>
            </a:r>
          </a:p>
          <a:p>
            <a:r>
              <a:rPr lang="en-US" dirty="0" smtClean="0"/>
              <a:t>Can be implemented more efficiently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2278" y="1906022"/>
            <a:ext cx="10287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atomic_shared_ptr</a:t>
            </a:r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&lt;Node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head</a:t>
            </a:r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void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pop_front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shared_ptr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&lt;Node&gt; p=head;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while(p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&amp;&amp; !</a:t>
            </a:r>
            <a:r>
              <a:rPr lang="en-US" sz="2000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head.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compare_exchange_strong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p,p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-&gt;next));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73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397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Concurrency TS: </a:t>
            </a:r>
            <a:r>
              <a:rPr lang="en-US" dirty="0">
                <a:hlinkClick r:id="rId3"/>
              </a:rPr>
              <a:t>http://wg21.link/n4538</a:t>
            </a:r>
            <a:endParaRPr lang="en-US" dirty="0"/>
          </a:p>
          <a:p>
            <a:r>
              <a:rPr lang="en-US" dirty="0"/>
              <a:t>“Improvements to </a:t>
            </a:r>
            <a:r>
              <a:rPr lang="en-US" dirty="0" err="1"/>
              <a:t>std</a:t>
            </a:r>
            <a:r>
              <a:rPr lang="en-US" dirty="0"/>
              <a:t>::future and Related APIs”, Niklas Gustafsson, Artur Laksberg, Herb Sutter, Sana Mithani: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wg21.link/n3857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C++ Latches and Barriers”, Alasdair Mackintosh, Olivier Giroux: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wg21.link/n4204</a:t>
            </a:r>
            <a:endParaRPr lang="en-US" dirty="0" smtClean="0"/>
          </a:p>
          <a:p>
            <a:r>
              <a:rPr lang="en-US" dirty="0" smtClean="0"/>
              <a:t>“Atomic </a:t>
            </a:r>
            <a:r>
              <a:rPr lang="en-US" dirty="0"/>
              <a:t>Smart Pointers, rev. </a:t>
            </a:r>
            <a:r>
              <a:rPr lang="en-US" dirty="0" smtClean="0"/>
              <a:t>1”, Herb Sutter: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wg21.link/n4162</a:t>
            </a:r>
            <a:endParaRPr lang="en-US" dirty="0" smtClean="0"/>
          </a:p>
          <a:p>
            <a:r>
              <a:rPr lang="en-US" dirty="0"/>
              <a:t>“Why do we need </a:t>
            </a:r>
            <a:r>
              <a:rPr lang="en-US" dirty="0" err="1"/>
              <a:t>atomic_shared_ptr</a:t>
            </a:r>
            <a:r>
              <a:rPr lang="en-US" dirty="0"/>
              <a:t>?”, Anthony </a:t>
            </a:r>
            <a:r>
              <a:rPr lang="en-US" dirty="0" smtClean="0"/>
              <a:t>Williams: </a:t>
            </a:r>
            <a:r>
              <a:rPr lang="en-US" dirty="0">
                <a:hlinkClick r:id="rId7"/>
              </a:rPr>
              <a:t>https://www.justsoftwaresolutions.co.uk/threading/why-do-we-need-atomic_shared_ptr.html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Improvements to </a:t>
            </a:r>
            <a:r>
              <a:rPr lang="en-US" dirty="0" err="1" smtClean="0"/>
              <a:t>std</a:t>
            </a:r>
            <a:r>
              <a:rPr lang="en-US" dirty="0" smtClean="0"/>
              <a:t>::future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4038600" cy="970450"/>
          </a:xfrm>
        </p:spPr>
        <p:txBody>
          <a:bodyPr/>
          <a:lstStyle/>
          <a:p>
            <a:r>
              <a:rPr lang="en-US" dirty="0" smtClean="0"/>
              <a:t>Just An Idea…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5221" y="3810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future&lt;void&gt;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reader("myfile.txt");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().then([&amp;](auto result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){</a:t>
            </a:r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</a:t>
            </a:r>
            <a:r>
              <a:rPr lang="en-US" sz="16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 (!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return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().then([&amp;](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auto result)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auto s =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});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4038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But! We have a problem!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5221" y="3810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future&lt;void&gt;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reader("myfile.txt");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().then([&amp;](auto result){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endParaRPr lang="en-US" sz="16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 (!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reader.is_eof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return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reader.get_next_string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().then([&amp;](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  auto result) {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auto s =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    });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6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9773653" y="152400"/>
            <a:ext cx="2286000" cy="1066800"/>
          </a:xfrm>
          <a:prstGeom prst="wedgeRoundRectCallout">
            <a:avLst>
              <a:gd name="adj1" fmla="val -37756"/>
              <a:gd name="adj2" fmla="val 877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Bug: capturing reader by reference!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From File, Asynchronously, Fixed By-Ref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1091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future&lt;void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read_async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auto 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reader = </a:t>
            </a:r>
            <a:r>
              <a:rPr lang="en-US" sz="2000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make_shared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file_reader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&gt;("myfile.txt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if (!reader-&gt;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is_eof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reader-&gt;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get_next_string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().then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</a:t>
            </a:r>
            <a:r>
              <a:rPr lang="en-US" sz="2000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](auto 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result) {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auto s =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</a:t>
            </a:r>
            <a:r>
              <a:rPr lang="en-US" sz="2000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&lt;&lt; s &lt;&lt; "\n";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... </a:t>
            </a:r>
            <a:r>
              <a:rPr lang="en-US" sz="2000" i="1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use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reader ...</a:t>
            </a:r>
          </a:p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});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Implementations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902862"/>
            <a:ext cx="10353762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Microsoft Visual C++: single global spin-lock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++: 16 </a:t>
            </a:r>
            <a:r>
              <a:rPr lang="en-US" dirty="0"/>
              <a:t>global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 smtClean="0"/>
              <a:t>mutex</a:t>
            </a:r>
            <a:r>
              <a:rPr lang="en-US" dirty="0" err="1" smtClean="0"/>
              <a:t>-es</a:t>
            </a:r>
            <a:r>
              <a:rPr lang="en-US" dirty="0" smtClean="0"/>
              <a:t>, access via hashed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future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std</a:t>
            </a:r>
            <a:r>
              <a:rPr lang="en-US" i="1" dirty="0" smtClean="0"/>
              <a:t>::future&lt;T&gt;</a:t>
            </a:r>
            <a:r>
              <a:rPr lang="en-US" dirty="0" smtClean="0"/>
              <a:t> -- a proxy for an eventual value of type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i="1" dirty="0" err="1" smtClean="0"/>
              <a:t>std</a:t>
            </a:r>
            <a:r>
              <a:rPr lang="en-US" i="1" dirty="0" smtClean="0"/>
              <a:t>::promise&lt;T&gt;</a:t>
            </a:r>
            <a:r>
              <a:rPr lang="en-US" dirty="0" smtClean="0"/>
              <a:t> -- a one-way channel to set the future.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4309" y="3962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future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53400" y="3962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promise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26609" y="3962400"/>
            <a:ext cx="1676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shared state&lt;T&gt;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63287" y="4479232"/>
            <a:ext cx="1419911" cy="0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5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03009" y="4479232"/>
            <a:ext cx="1419911" cy="0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Block or Not </a:t>
            </a:r>
            <a:r>
              <a:rPr lang="en-US" smtClean="0"/>
              <a:t>To Block?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597" y="1828800"/>
            <a:ext cx="997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#include &lt;future&gt;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process()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future&lt;string&gt; f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read_string_from_file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// Blocking call: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string s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use(s);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// Non-blocking call: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([](future&lt;string&gt; 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string s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use(s);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then</a:t>
            </a:r>
            <a:r>
              <a:rPr lang="en-US" dirty="0" smtClean="0"/>
              <a:t> returns a future!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597" y="1828800"/>
            <a:ext cx="997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#include &lt;future&gt;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process()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future&lt;string&gt; f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read_string_from_file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f.then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([](future&lt;string&gt; 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string s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n =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s.length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return n;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Unwrapping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597" y="1828800"/>
            <a:ext cx="997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future&lt;string&gt;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download_html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(string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process()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future&lt;string&gt; f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read_string_from_file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future&lt;string&gt;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f.then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([](future&lt;string&gt; 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string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future&lt;string&gt;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 =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download_html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return s;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913795" y="5715000"/>
            <a:ext cx="6630005" cy="683172"/>
          </a:xfrm>
          <a:prstGeom prst="wedgeRoundRectCallout">
            <a:avLst>
              <a:gd name="adj1" fmla="val -36703"/>
              <a:gd name="adj2" fmla="val -165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future&lt;future&lt;string&gt;&gt; </a:t>
            </a:r>
            <a:r>
              <a:rPr lang="en-US" sz="2000" dirty="0" smtClean="0">
                <a:solidFill>
                  <a:srgbClr val="FFFF99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future&lt;string&gt;</a:t>
            </a:r>
            <a:endParaRPr lang="en-US" sz="2000" dirty="0">
              <a:solidFill>
                <a:srgbClr val="FFFF99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With Implicit Unwrapping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597" y="1828800"/>
            <a:ext cx="9972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void process()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future&lt;string&gt; f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read_string_from_file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([](future&lt;string&gt; 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string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download_html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FFFF99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.then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([](future&lt;string&gt; result) {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result.get</a:t>
            </a:r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().length();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FFFF99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542B-C5B2-456C-96A7-31DF39408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0</TotalTime>
  <Words>2639</Words>
  <Application>Microsoft Office PowerPoint</Application>
  <PresentationFormat>Widescreen</PresentationFormat>
  <Paragraphs>667</Paragraphs>
  <Slides>44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Calisto MT</vt:lpstr>
      <vt:lpstr>Consolas</vt:lpstr>
      <vt:lpstr>Lucida Console</vt:lpstr>
      <vt:lpstr>Trebuchet MS</vt:lpstr>
      <vt:lpstr>Wingdings</vt:lpstr>
      <vt:lpstr>Wingdings 2</vt:lpstr>
      <vt:lpstr>Slate</vt:lpstr>
      <vt:lpstr>Concurrency TS Editor’s Report</vt:lpstr>
      <vt:lpstr> Technical Specification for C++ Extensions for Concurrency</vt:lpstr>
      <vt:lpstr>What’s in it?</vt:lpstr>
      <vt:lpstr>Part 1: Improvements to std::future</vt:lpstr>
      <vt:lpstr>std::future Refresher</vt:lpstr>
      <vt:lpstr>To Block or Not To Block?</vt:lpstr>
      <vt:lpstr>The then returns a future!</vt:lpstr>
      <vt:lpstr>Implicit Unwrapping</vt:lpstr>
      <vt:lpstr>Chaining With Implicit Unwrapping</vt:lpstr>
      <vt:lpstr>Join and Choice</vt:lpstr>
      <vt:lpstr>Join Example (Homogeneous)</vt:lpstr>
      <vt:lpstr>Join Example (Heterogeneous)</vt:lpstr>
      <vt:lpstr>Choice Example (Homogeneous)</vt:lpstr>
      <vt:lpstr>Choice Example (Heterogeneous)</vt:lpstr>
      <vt:lpstr>Read From File</vt:lpstr>
      <vt:lpstr>Read From File, Synchronously</vt:lpstr>
      <vt:lpstr>Read From File, Asynchronously</vt:lpstr>
      <vt:lpstr>Read From File, Two Lines</vt:lpstr>
      <vt:lpstr>Read From File, Three Lines</vt:lpstr>
      <vt:lpstr>Find Commonalities…</vt:lpstr>
      <vt:lpstr>Recursion To The Rescue</vt:lpstr>
      <vt:lpstr>Let’s Generalize It!</vt:lpstr>
      <vt:lpstr>Invoking It…</vt:lpstr>
      <vt:lpstr>Complicated?</vt:lpstr>
      <vt:lpstr>Coming to C++ v.next: await</vt:lpstr>
      <vt:lpstr>Part 2: Latches and Barriers</vt:lpstr>
      <vt:lpstr>Signal an Event (Incorrect!)</vt:lpstr>
      <vt:lpstr>Signal an Event (Corrected)</vt:lpstr>
      <vt:lpstr>Signal an Event (Corrected)</vt:lpstr>
      <vt:lpstr>Signaling With std::future</vt:lpstr>
      <vt:lpstr>Latch and Barrier</vt:lpstr>
      <vt:lpstr>Using a Latch to Signal and Event</vt:lpstr>
      <vt:lpstr>Wait for All Tasks To Finish</vt:lpstr>
      <vt:lpstr>Wait for All Tasks To Start</vt:lpstr>
      <vt:lpstr>Part 3: Atomic Smart Pointers</vt:lpstr>
      <vt:lpstr>What’s Wrong With Status Quo?</vt:lpstr>
      <vt:lpstr>atomic_shared_ptr</vt:lpstr>
      <vt:lpstr>References</vt:lpstr>
      <vt:lpstr>Thanks!</vt:lpstr>
      <vt:lpstr>backup…</vt:lpstr>
      <vt:lpstr>Just An Idea…</vt:lpstr>
      <vt:lpstr>But! We have a problem!</vt:lpstr>
      <vt:lpstr>Read From File, Asynchronously, Fixed By-Ref Issue</vt:lpstr>
      <vt:lpstr>Existing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2015-09-23T16:50:27Z</dcterms:created>
  <dcterms:modified xsi:type="dcterms:W3CDTF">2015-09-23T16:50:34Z</dcterms:modified>
</cp:coreProperties>
</file>