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73" r:id="rId7"/>
    <p:sldId id="261" r:id="rId8"/>
    <p:sldId id="274" r:id="rId9"/>
    <p:sldId id="264" r:id="rId10"/>
    <p:sldId id="267" r:id="rId11"/>
    <p:sldId id="275" r:id="rId12"/>
    <p:sldId id="276"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2" d="100"/>
          <a:sy n="62" d="100"/>
        </p:scale>
        <p:origin x="1400" y="2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86846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73877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83007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34159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80238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5/1/2025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53454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5/1/2025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02445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185513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07562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BCAD085-E8A6-8845-BD4E-CB4CCA059FC4}"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22682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73430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50296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48254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BCAD085-E8A6-8845-BD4E-CB4CCA059FC4}" type="datetimeFigureOut">
              <a:rPr lang="en-US" smtClean="0"/>
              <a:t>5/1/2025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36238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BCAD085-E8A6-8845-BD4E-CB4CCA059FC4}" type="datetimeFigureOut">
              <a:rPr lang="en-US" smtClean="0"/>
              <a:t>5/1/2025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56364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BCAD085-E8A6-8845-BD4E-CB4CCA059FC4}" type="datetimeFigureOut">
              <a:rPr lang="en-US" smtClean="0"/>
              <a:t>5/1/2025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55992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50235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BCAD085-E8A6-8845-BD4E-CB4CCA059FC4}" type="datetimeFigureOut">
              <a:rPr lang="en-US" smtClean="0"/>
              <a:t>5/1/2025</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69782262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424CFC0-407F-4A95-F689-749CC735133C}"/>
              </a:ext>
            </a:extLst>
          </p:cNvPr>
          <p:cNvPicPr>
            <a:picLocks noChangeAspect="1"/>
          </p:cNvPicPr>
          <p:nvPr/>
        </p:nvPicPr>
        <p:blipFill>
          <a:blip r:embed="rId2"/>
          <a:stretch>
            <a:fillRect/>
          </a:stretch>
        </p:blipFill>
        <p:spPr>
          <a:xfrm>
            <a:off x="-220112" y="-148976"/>
            <a:ext cx="11448984" cy="7155951"/>
          </a:xfrm>
          <a:prstGeom prst="rect">
            <a:avLst/>
          </a:prstGeom>
        </p:spPr>
      </p:pic>
      <p:sp>
        <p:nvSpPr>
          <p:cNvPr id="2" name="Title 1"/>
          <p:cNvSpPr>
            <a:spLocks noGrp="1"/>
          </p:cNvSpPr>
          <p:nvPr>
            <p:ph type="ctrTitle"/>
          </p:nvPr>
        </p:nvSpPr>
        <p:spPr>
          <a:xfrm>
            <a:off x="1464068" y="30823"/>
            <a:ext cx="8080624" cy="1470024"/>
          </a:xfrm>
        </p:spPr>
        <p:txBody>
          <a:bodyPr/>
          <a:lstStyle/>
          <a:p>
            <a:r>
              <a:rPr sz="3600" dirty="0"/>
              <a:t>Drone Controlled </a:t>
            </a:r>
            <a:r>
              <a:rPr lang="en-US" sz="3600" dirty="0"/>
              <a:t>by hand gesture</a:t>
            </a:r>
            <a:endParaRPr sz="3600" dirty="0"/>
          </a:p>
        </p:txBody>
      </p:sp>
      <p:sp>
        <p:nvSpPr>
          <p:cNvPr id="3" name="Subtitle 2"/>
          <p:cNvSpPr>
            <a:spLocks noGrp="1"/>
          </p:cNvSpPr>
          <p:nvPr>
            <p:ph type="subTitle" idx="1"/>
          </p:nvPr>
        </p:nvSpPr>
        <p:spPr>
          <a:xfrm>
            <a:off x="5732980" y="3780890"/>
            <a:ext cx="6334019" cy="3046288"/>
          </a:xfrm>
        </p:spPr>
        <p:txBody>
          <a:bodyPr>
            <a:normAutofit/>
          </a:bodyPr>
          <a:lstStyle/>
          <a:p>
            <a:endParaRPr lang="en-US" dirty="0"/>
          </a:p>
          <a:p>
            <a:endParaRPr lang="en-US" dirty="0"/>
          </a:p>
          <a:p>
            <a:r>
              <a:rPr sz="1800" b="1" dirty="0"/>
              <a:t>By: Monalika Singh</a:t>
            </a:r>
            <a:endParaRPr lang="en-US" sz="1800" b="1" dirty="0"/>
          </a:p>
          <a:p>
            <a:r>
              <a:rPr sz="1800" b="1" dirty="0"/>
              <a:t>Nidhi Chauhan</a:t>
            </a:r>
            <a:endParaRPr lang="en-US" sz="1800" b="1" dirty="0"/>
          </a:p>
          <a:p>
            <a:r>
              <a:rPr sz="1800" b="1" dirty="0"/>
              <a:t> Pratibha Mishra</a:t>
            </a:r>
          </a:p>
          <a:p>
            <a:r>
              <a:rPr sz="1800" b="1" dirty="0"/>
              <a:t>Dept. of Electrical Engineering, NIT Delhi</a:t>
            </a:r>
          </a:p>
          <a:p>
            <a:r>
              <a:rPr sz="1800" b="1" dirty="0"/>
              <a:t>Supervisor: Dr. Sachin Singh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1453679-D3E0-7CA0-D57E-1BD77FC0CABD}"/>
              </a:ext>
            </a:extLst>
          </p:cNvPr>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dirty="0"/>
              <a:t>Conclusion from testing</a:t>
            </a:r>
            <a:endParaRPr dirty="0"/>
          </a:p>
        </p:txBody>
      </p:sp>
      <p:sp>
        <p:nvSpPr>
          <p:cNvPr id="3" name="Content Placeholder 2"/>
          <p:cNvSpPr>
            <a:spLocks noGrp="1"/>
          </p:cNvSpPr>
          <p:nvPr>
            <p:ph idx="1"/>
          </p:nvPr>
        </p:nvSpPr>
        <p:spPr/>
        <p:txBody>
          <a:bodyPr>
            <a:normAutofit fontScale="77500" lnSpcReduction="20000"/>
          </a:bodyPr>
          <a:lstStyle/>
          <a:p>
            <a:pPr marL="228600">
              <a:lnSpc>
                <a:spcPct val="115000"/>
              </a:lnSpc>
              <a:spcAft>
                <a:spcPts val="800"/>
              </a:spcAft>
            </a:pPr>
            <a:r>
              <a:rPr lang="en-US" sz="1800" kern="0" dirty="0">
                <a:effectLst/>
                <a:latin typeface="Times New Roman" panose="02020603050405020304" pitchFamily="18" charset="0"/>
                <a:ea typeface="Times New Roman" panose="02020603050405020304" pitchFamily="18" charset="0"/>
                <a:cs typeface="Mangal" panose="02040503050203030202" pitchFamily="18" charset="0"/>
              </a:rPr>
              <a:t>The testing of the gesture-controlled drone system demonstrated that it is feasible to control a drone using hand gestures in real-time with Python and computer vision techniques. The system successfully detected and recognized basic hand gestures, such as takeoff, landing, and directional movements, providing an intuitive and hands-free way to control the drone.</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228600" marR="0">
              <a:lnSpc>
                <a:spcPct val="115000"/>
              </a:lnSpc>
              <a:spcAft>
                <a:spcPts val="800"/>
              </a:spcAft>
              <a:buNone/>
            </a:pPr>
            <a:r>
              <a:rPr lang="en-US" sz="1800" kern="0" dirty="0">
                <a:effectLst/>
                <a:latin typeface="Times New Roman" panose="02020603050405020304" pitchFamily="18" charset="0"/>
                <a:ea typeface="Times New Roman" panose="02020603050405020304" pitchFamily="18" charset="0"/>
                <a:cs typeface="Mangal" panose="02040503050203030202" pitchFamily="18" charset="0"/>
              </a:rPr>
              <a:t>While the system performed well under optimal conditions, such as good lighting and clear backgrounds, some challenges were encountered, including occasional misinterpretation of gestures and performance issues in low-light environments. Additionally, the limited gesture set and minor latency were factors that affected the overall user experience.</a:t>
            </a:r>
          </a:p>
          <a:p>
            <a:pPr marL="228600" marR="0">
              <a:lnSpc>
                <a:spcPct val="115000"/>
              </a:lnSpc>
              <a:spcAft>
                <a:spcPts val="800"/>
              </a:spcAft>
              <a:buNone/>
            </a:pPr>
            <a:r>
              <a:rPr lang="en-US" sz="1800" kern="0" dirty="0">
                <a:effectLst/>
                <a:latin typeface="Times New Roman" panose="02020603050405020304" pitchFamily="18" charset="0"/>
                <a:ea typeface="Times New Roman" panose="02020603050405020304" pitchFamily="18" charset="0"/>
                <a:cs typeface="Mangal" panose="02040503050203030202" pitchFamily="18" charset="0"/>
              </a:rPr>
              <a:t>Despite these challenges, the project shows great potential for applications in areas where traditional remote controls are impractical, such as in search-and-rescue missions, drone filming, or hands-free control for people with disabilities.</a:t>
            </a:r>
            <a:endParaRPr lang="en-US" sz="1600" kern="100" dirty="0">
              <a:effectLst/>
              <a:latin typeface="Calibri" panose="020F0502020204030204" pitchFamily="34" charset="0"/>
              <a:ea typeface="Calibri" panose="020F0502020204030204" pitchFamily="34" charset="0"/>
              <a:cs typeface="Mangal" panose="02040503050203030202" pitchFamily="18" charset="0"/>
            </a:endParaRPr>
          </a:p>
          <a:p>
            <a:pPr marL="228600" marR="0">
              <a:lnSpc>
                <a:spcPct val="115000"/>
              </a:lnSpc>
              <a:spcAft>
                <a:spcPts val="800"/>
              </a:spcAft>
            </a:pPr>
            <a:r>
              <a:rPr lang="en-US" sz="1800" kern="0" dirty="0">
                <a:effectLst/>
                <a:latin typeface="Times New Roman" panose="02020603050405020304" pitchFamily="18" charset="0"/>
                <a:ea typeface="Times New Roman" panose="02020603050405020304" pitchFamily="18" charset="0"/>
                <a:cs typeface="Mangal" panose="02040503050203030202" pitchFamily="18" charset="0"/>
              </a:rPr>
              <a:t>With further refinement in areas like gesture recognition accuracy, lighting adaptability, and expanded gesture options, this technology could evolve into a powerful tool for more advanced drone operations in the future.</a:t>
            </a:r>
          </a:p>
          <a:p>
            <a:pPr marL="0" indent="0">
              <a:buNone/>
              <a:defRPr sz="1800"/>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1959A2B-AD3B-BF5F-A1D9-EDED02C6316B}"/>
              </a:ext>
            </a:extLst>
          </p:cNvPr>
          <p:cNvPicPr>
            <a:picLocks noChangeAspect="1"/>
          </p:cNvPicPr>
          <p:nvPr/>
        </p:nvPicPr>
        <p:blipFill>
          <a:blip r:embed="rId2"/>
          <a:stretch>
            <a:fillRect/>
          </a:stretch>
        </p:blipFill>
        <p:spPr>
          <a:xfrm>
            <a:off x="0" y="1"/>
            <a:ext cx="9144000" cy="6858000"/>
          </a:xfrm>
          <a:prstGeom prst="rect">
            <a:avLst/>
          </a:prstGeom>
        </p:spPr>
      </p:pic>
      <p:sp>
        <p:nvSpPr>
          <p:cNvPr id="2" name="Title 1">
            <a:extLst>
              <a:ext uri="{FF2B5EF4-FFF2-40B4-BE49-F238E27FC236}">
                <a16:creationId xmlns:a16="http://schemas.microsoft.com/office/drawing/2014/main" id="{D5643718-7A07-30A7-29E8-187970462264}"/>
              </a:ext>
            </a:extLst>
          </p:cNvPr>
          <p:cNvSpPr>
            <a:spLocks noGrp="1"/>
          </p:cNvSpPr>
          <p:nvPr>
            <p:ph type="title"/>
          </p:nvPr>
        </p:nvSpPr>
        <p:spPr>
          <a:xfrm>
            <a:off x="0" y="182171"/>
            <a:ext cx="8229600" cy="1143000"/>
          </a:xfrm>
        </p:spPr>
        <p:txBody>
          <a:bodyPr/>
          <a:lstStyle/>
          <a:p>
            <a:r>
              <a:rPr lang="en-US" dirty="0"/>
              <a:t>Summary of Key result</a:t>
            </a:r>
          </a:p>
        </p:txBody>
      </p:sp>
      <p:sp>
        <p:nvSpPr>
          <p:cNvPr id="3" name="TextBox 2">
            <a:extLst>
              <a:ext uri="{FF2B5EF4-FFF2-40B4-BE49-F238E27FC236}">
                <a16:creationId xmlns:a16="http://schemas.microsoft.com/office/drawing/2014/main" id="{62A9D31F-5221-7A08-2735-B0C82675AB24}"/>
              </a:ext>
            </a:extLst>
          </p:cNvPr>
          <p:cNvSpPr txBox="1"/>
          <p:nvPr/>
        </p:nvSpPr>
        <p:spPr>
          <a:xfrm>
            <a:off x="313362" y="1202076"/>
            <a:ext cx="8229600" cy="5260736"/>
          </a:xfrm>
          <a:prstGeom prst="rect">
            <a:avLst/>
          </a:prstGeom>
          <a:noFill/>
        </p:spPr>
        <p:txBody>
          <a:bodyPr wrap="square" rtlCol="0">
            <a:spAutoFit/>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0">
                <a:effectLst/>
                <a:latin typeface="Times New Roman" panose="02020603050405020304" pitchFamily="18" charset="0"/>
                <a:ea typeface="Times New Roman" panose="02020603050405020304" pitchFamily="18" charset="0"/>
                <a:cs typeface="Mangal" panose="02040503050203030202" pitchFamily="18" charset="0"/>
              </a:rPr>
              <a:t>Gesture Detection</a:t>
            </a:r>
            <a:r>
              <a:rPr lang="en-US" sz="1800" kern="0">
                <a:effectLst/>
                <a:latin typeface="Times New Roman" panose="02020603050405020304" pitchFamily="18" charset="0"/>
                <a:ea typeface="Times New Roman" panose="02020603050405020304" pitchFamily="18" charset="0"/>
                <a:cs typeface="Mangal" panose="02040503050203030202" pitchFamily="18" charset="0"/>
              </a:rPr>
              <a:t>: The system successfully detected and tracked hand gestures in real-time using a webcam and </a:t>
            </a:r>
            <a:r>
              <a:rPr lang="en-US" sz="1800" b="1" kern="0">
                <a:effectLst/>
                <a:latin typeface="Times New Roman" panose="02020603050405020304" pitchFamily="18" charset="0"/>
                <a:ea typeface="Times New Roman" panose="02020603050405020304" pitchFamily="18" charset="0"/>
                <a:cs typeface="Mangal" panose="02040503050203030202" pitchFamily="18" charset="0"/>
              </a:rPr>
              <a:t>MediaPipe</a:t>
            </a:r>
            <a:r>
              <a:rPr lang="en-US" sz="1800" kern="0">
                <a:effectLst/>
                <a:latin typeface="Times New Roman" panose="02020603050405020304" pitchFamily="18" charset="0"/>
                <a:ea typeface="Times New Roman" panose="02020603050405020304" pitchFamily="18" charset="0"/>
                <a:cs typeface="Mangal" panose="02040503050203030202" pitchFamily="18" charset="0"/>
              </a:rPr>
              <a:t>. Basic gestures, such as "open palm" for takeoff and "closed fist" for landing, were recognized with good accuracy.</a:t>
            </a:r>
            <a:endParaRPr lang="en-US" sz="1800" kern="10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0">
                <a:effectLst/>
                <a:latin typeface="Times New Roman" panose="02020603050405020304" pitchFamily="18" charset="0"/>
                <a:ea typeface="Times New Roman" panose="02020603050405020304" pitchFamily="18" charset="0"/>
                <a:cs typeface="Mangal" panose="02040503050203030202" pitchFamily="18" charset="0"/>
              </a:rPr>
              <a:t>Drone Control</a:t>
            </a:r>
            <a:r>
              <a:rPr lang="en-US" sz="1800" kern="0">
                <a:effectLst/>
                <a:latin typeface="Times New Roman" panose="02020603050405020304" pitchFamily="18" charset="0"/>
                <a:ea typeface="Times New Roman" panose="02020603050405020304" pitchFamily="18" charset="0"/>
                <a:cs typeface="Mangal" panose="02040503050203030202" pitchFamily="18" charset="0"/>
              </a:rPr>
              <a:t>: The drone responded to recognized gestures by performing actions like takeoff, landing, and moving in different directions (forward, backward, left, and right) based on hand movements.</a:t>
            </a:r>
            <a:endParaRPr lang="en-US" sz="1800" kern="10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0">
                <a:effectLst/>
                <a:latin typeface="Times New Roman" panose="02020603050405020304" pitchFamily="18" charset="0"/>
                <a:ea typeface="Times New Roman" panose="02020603050405020304" pitchFamily="18" charset="0"/>
                <a:cs typeface="Mangal" panose="02040503050203030202" pitchFamily="18" charset="0"/>
              </a:rPr>
              <a:t>Performance</a:t>
            </a:r>
            <a:r>
              <a:rPr lang="en-US" sz="1800" kern="0">
                <a:effectLst/>
                <a:latin typeface="Times New Roman" panose="02020603050405020304" pitchFamily="18" charset="0"/>
                <a:ea typeface="Times New Roman" panose="02020603050405020304" pitchFamily="18" charset="0"/>
                <a:cs typeface="Mangal" panose="02040503050203030202" pitchFamily="18" charset="0"/>
              </a:rPr>
              <a:t>: The system showed low latency (around 0.5–1 second) in translating hand gestures into drone actions, with real-time feedback and control in most scenarios.</a:t>
            </a:r>
            <a:endParaRPr lang="en-US" sz="1800" kern="10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0">
                <a:effectLst/>
                <a:latin typeface="Times New Roman" panose="02020603050405020304" pitchFamily="18" charset="0"/>
                <a:ea typeface="Times New Roman" panose="02020603050405020304" pitchFamily="18" charset="0"/>
                <a:cs typeface="Mangal" panose="02040503050203030202" pitchFamily="18" charset="0"/>
              </a:rPr>
              <a:t>Lighting Sensitivity</a:t>
            </a:r>
            <a:r>
              <a:rPr lang="en-US" sz="1800" kern="0">
                <a:effectLst/>
                <a:latin typeface="Times New Roman" panose="02020603050405020304" pitchFamily="18" charset="0"/>
                <a:ea typeface="Times New Roman" panose="02020603050405020304" pitchFamily="18" charset="0"/>
                <a:cs typeface="Mangal" panose="02040503050203030202" pitchFamily="18" charset="0"/>
              </a:rPr>
              <a:t>: The system performed best under optimal lighting conditions but struggled in low light or cluttered backgrounds, impacting gesture recognition accuracy.</a:t>
            </a:r>
            <a:endParaRPr lang="en-US" sz="1800" kern="10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0">
                <a:effectLst/>
                <a:latin typeface="Times New Roman" panose="02020603050405020304" pitchFamily="18" charset="0"/>
                <a:ea typeface="Times New Roman" panose="02020603050405020304" pitchFamily="18" charset="0"/>
                <a:cs typeface="Mangal" panose="02040503050203030202" pitchFamily="18" charset="0"/>
              </a:rPr>
              <a:t>Limitations</a:t>
            </a:r>
            <a:r>
              <a:rPr lang="en-US" sz="1800" kern="0">
                <a:effectLst/>
                <a:latin typeface="Times New Roman" panose="02020603050405020304" pitchFamily="18" charset="0"/>
                <a:ea typeface="Times New Roman" panose="02020603050405020304" pitchFamily="18" charset="0"/>
                <a:cs typeface="Mangal" panose="02040503050203030202" pitchFamily="18" charset="0"/>
              </a:rPr>
              <a:t>: Gesture accuracy decreased with fast hand movements, and the system supported only a limited set of gestures. The drone’s performance was also constrained by battery life and range.</a:t>
            </a:r>
            <a:endParaRPr lang="en-US" sz="1800" kern="10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915608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1CEFE4B-4EFF-07D3-B7A1-8F070A824D8D}"/>
              </a:ext>
            </a:extLst>
          </p:cNvPr>
          <p:cNvPicPr>
            <a:picLocks noChangeAspect="1"/>
          </p:cNvPicPr>
          <p:nvPr/>
        </p:nvPicPr>
        <p:blipFill>
          <a:blip r:embed="rId2"/>
          <a:stretch>
            <a:fillRect/>
          </a:stretch>
        </p:blipFill>
        <p:spPr>
          <a:xfrm>
            <a:off x="0" y="-102742"/>
            <a:ext cx="9144000" cy="6960741"/>
          </a:xfrm>
          <a:prstGeom prst="rect">
            <a:avLst/>
          </a:prstGeom>
        </p:spPr>
      </p:pic>
      <p:sp>
        <p:nvSpPr>
          <p:cNvPr id="4" name="TextBox 3">
            <a:extLst>
              <a:ext uri="{FF2B5EF4-FFF2-40B4-BE49-F238E27FC236}">
                <a16:creationId xmlns:a16="http://schemas.microsoft.com/office/drawing/2014/main" id="{56AFDEEF-B7AF-9A1D-7C95-8299E4B3ACA3}"/>
              </a:ext>
            </a:extLst>
          </p:cNvPr>
          <p:cNvSpPr txBox="1"/>
          <p:nvPr/>
        </p:nvSpPr>
        <p:spPr>
          <a:xfrm>
            <a:off x="5496674" y="4716778"/>
            <a:ext cx="8496728" cy="646331"/>
          </a:xfrm>
          <a:prstGeom prst="rect">
            <a:avLst/>
          </a:prstGeom>
          <a:noFill/>
        </p:spPr>
        <p:txBody>
          <a:bodyPr wrap="square" rtlCol="0">
            <a:spAutoFit/>
          </a:bodyPr>
          <a:lstStyle/>
          <a:p>
            <a:r>
              <a:rPr lang="en-US" sz="3600" dirty="0"/>
              <a:t>THANK YOU !!!</a:t>
            </a:r>
          </a:p>
        </p:txBody>
      </p:sp>
      <p:sp>
        <p:nvSpPr>
          <p:cNvPr id="6" name="TextBox 5">
            <a:extLst>
              <a:ext uri="{FF2B5EF4-FFF2-40B4-BE49-F238E27FC236}">
                <a16:creationId xmlns:a16="http://schemas.microsoft.com/office/drawing/2014/main" id="{DDE75FCA-A809-3FAE-1F70-750722ACBA11}"/>
              </a:ext>
            </a:extLst>
          </p:cNvPr>
          <p:cNvSpPr txBox="1"/>
          <p:nvPr/>
        </p:nvSpPr>
        <p:spPr>
          <a:xfrm>
            <a:off x="5568594" y="5404206"/>
            <a:ext cx="4931595" cy="1200329"/>
          </a:xfrm>
          <a:prstGeom prst="rect">
            <a:avLst/>
          </a:prstGeom>
          <a:noFill/>
        </p:spPr>
        <p:txBody>
          <a:bodyPr wrap="square" rtlCol="0">
            <a:spAutoFit/>
          </a:bodyPr>
          <a:lstStyle/>
          <a:p>
            <a:r>
              <a:rPr lang="en-US" dirty="0"/>
              <a:t>BY :</a:t>
            </a:r>
          </a:p>
          <a:p>
            <a:r>
              <a:rPr lang="en-US" dirty="0"/>
              <a:t>NIDHI CHAUHAN (231230038)</a:t>
            </a:r>
          </a:p>
          <a:p>
            <a:r>
              <a:rPr lang="en-US" dirty="0"/>
              <a:t>MONALIKA SINGH (231230036)</a:t>
            </a:r>
          </a:p>
          <a:p>
            <a:r>
              <a:rPr lang="en-US" dirty="0"/>
              <a:t>PRATIBHA MISHRA (231230041)</a:t>
            </a:r>
          </a:p>
        </p:txBody>
      </p:sp>
    </p:spTree>
    <p:extLst>
      <p:ext uri="{BB962C8B-B14F-4D97-AF65-F5344CB8AC3E}">
        <p14:creationId xmlns:p14="http://schemas.microsoft.com/office/powerpoint/2010/main" val="1310528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87C7DC-C747-8294-7085-1F3A8D4C7911}"/>
              </a:ext>
            </a:extLst>
          </p:cNvPr>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a:xfrm>
            <a:off x="483974" y="1508394"/>
            <a:ext cx="7055380" cy="5241727"/>
          </a:xfrm>
        </p:spPr>
        <p:txBody>
          <a:bodyPr>
            <a:normAutofit fontScale="55000" lnSpcReduction="20000"/>
          </a:bodyPr>
          <a:lstStyle/>
          <a:p>
            <a:pPr marL="0" marR="0">
              <a:lnSpc>
                <a:spcPct val="115000"/>
              </a:lnSpc>
              <a:spcAft>
                <a:spcPts val="800"/>
              </a:spcAft>
              <a:buNone/>
            </a:pPr>
            <a:r>
              <a:rPr lang="en-US" sz="2900" kern="0" dirty="0">
                <a:effectLst/>
                <a:latin typeface="Times New Roman" panose="02020603050405020304" pitchFamily="18" charset="0"/>
                <a:ea typeface="Times New Roman" panose="02020603050405020304" pitchFamily="18" charset="0"/>
                <a:cs typeface="Mangal" panose="02040503050203030202" pitchFamily="18" charset="0"/>
              </a:rPr>
              <a:t>Unmanned Aerial Vehicles (UAVs), commonly known as drones, are widely used across industries ranging from photography to surveillance and agriculture. Traditional control methods often rely on joysticks or smartphone interfaces. However, with the growing interest in natural user interfaces, gesture control presents a more intuitive and human-centered way of interacting with drones.</a:t>
            </a:r>
            <a:endParaRPr lang="en-US" sz="29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15000"/>
              </a:lnSpc>
              <a:spcAft>
                <a:spcPts val="800"/>
              </a:spcAft>
              <a:buNone/>
            </a:pPr>
            <a:r>
              <a:rPr lang="en-US" sz="2900" kern="0" dirty="0">
                <a:effectLst/>
                <a:latin typeface="Times New Roman" panose="02020603050405020304" pitchFamily="18" charset="0"/>
                <a:ea typeface="Times New Roman" panose="02020603050405020304" pitchFamily="18" charset="0"/>
                <a:cs typeface="Mangal" panose="02040503050203030202" pitchFamily="18" charset="0"/>
              </a:rPr>
              <a:t>Gesture-controlled drones utilize computer vision and machine learning techniques to interpret human gestures as flight commands. Python, due to its simplicity and rich ecosystem of libraries, is an ideal language for developing such systems. Libraries like </a:t>
            </a:r>
            <a:r>
              <a:rPr lang="en-US" sz="2900" b="1" kern="0" dirty="0">
                <a:effectLst/>
                <a:latin typeface="Times New Roman" panose="02020603050405020304" pitchFamily="18" charset="0"/>
                <a:ea typeface="Times New Roman" panose="02020603050405020304" pitchFamily="18" charset="0"/>
                <a:cs typeface="Mangal" panose="02040503050203030202" pitchFamily="18" charset="0"/>
              </a:rPr>
              <a:t>OpenCV</a:t>
            </a:r>
            <a:r>
              <a:rPr lang="en-US" sz="2900" kern="0" dirty="0">
                <a:effectLst/>
                <a:latin typeface="Times New Roman" panose="02020603050405020304" pitchFamily="18" charset="0"/>
                <a:ea typeface="Times New Roman" panose="02020603050405020304" pitchFamily="18" charset="0"/>
                <a:cs typeface="Mangal" panose="02040503050203030202" pitchFamily="18" charset="0"/>
              </a:rPr>
              <a:t>, and </a:t>
            </a:r>
            <a:r>
              <a:rPr lang="en-US" sz="2900" b="1" kern="0" dirty="0">
                <a:effectLst/>
                <a:latin typeface="Times New Roman" panose="02020603050405020304" pitchFamily="18" charset="0"/>
                <a:ea typeface="Times New Roman" panose="02020603050405020304" pitchFamily="18" charset="0"/>
                <a:cs typeface="Mangal" panose="02040503050203030202" pitchFamily="18" charset="0"/>
              </a:rPr>
              <a:t>TensorFlow</a:t>
            </a:r>
            <a:r>
              <a:rPr lang="en-US" sz="2900" kern="0" dirty="0">
                <a:effectLst/>
                <a:latin typeface="Times New Roman" panose="02020603050405020304" pitchFamily="18" charset="0"/>
                <a:ea typeface="Times New Roman" panose="02020603050405020304" pitchFamily="18" charset="0"/>
                <a:cs typeface="Mangal" panose="02040503050203030202" pitchFamily="18" charset="0"/>
              </a:rPr>
              <a:t> allow real-time hand tracking, gesture classification, and seamless integration with drone control APIs.</a:t>
            </a:r>
            <a:endParaRPr lang="en-US" sz="29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15000"/>
              </a:lnSpc>
              <a:spcAft>
                <a:spcPts val="800"/>
              </a:spcAft>
            </a:pPr>
            <a:r>
              <a:rPr lang="en-US" sz="2900" kern="0" dirty="0">
                <a:effectLst/>
                <a:latin typeface="Times New Roman" panose="02020603050405020304" pitchFamily="18" charset="0"/>
                <a:ea typeface="Times New Roman" panose="02020603050405020304" pitchFamily="18" charset="0"/>
                <a:cs typeface="Mangal" panose="02040503050203030202" pitchFamily="18" charset="0"/>
              </a:rPr>
              <a:t>In this project, we demonstrate a Python-based system that uses a webcam to capture hand gestures, recognizes predefined gestures using computer vision techniques, and translates these into flight commands for the drone. This enables users to control the drone's movement — such as takeoff, landing, and directional navigation — through simple hand gestures, without any physical remote.</a:t>
            </a:r>
            <a:endParaRPr lang="en-US" sz="2900" kern="100" dirty="0">
              <a:effectLst/>
              <a:latin typeface="Calibri" panose="020F0502020204030204" pitchFamily="34" charset="0"/>
              <a:ea typeface="Calibri" panose="020F0502020204030204" pitchFamily="34" charset="0"/>
              <a:cs typeface="Mangal" panose="02040503050203030202" pitchFamily="18" charset="0"/>
            </a:endParaRPr>
          </a:p>
          <a:p>
            <a:pPr>
              <a:defRPr sz="1800"/>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48B2A2-21BD-7D99-B0BF-71FB539DF9C2}"/>
              </a:ext>
            </a:extLst>
          </p:cNvPr>
          <p:cNvPicPr>
            <a:picLocks noChangeAspect="1"/>
          </p:cNvPicPr>
          <p:nvPr/>
        </p:nvPicPr>
        <p:blipFill>
          <a:blip r:embed="rId2"/>
          <a:stretch>
            <a:fillRect/>
          </a:stretch>
        </p:blipFill>
        <p:spPr>
          <a:xfrm>
            <a:off x="-113016" y="-102741"/>
            <a:ext cx="9257016" cy="7074634"/>
          </a:xfrm>
          <a:prstGeom prst="rect">
            <a:avLst/>
          </a:prstGeom>
        </p:spPr>
      </p:pic>
      <p:sp>
        <p:nvSpPr>
          <p:cNvPr id="2" name="Title 1"/>
          <p:cNvSpPr>
            <a:spLocks noGrp="1"/>
          </p:cNvSpPr>
          <p:nvPr>
            <p:ph type="title"/>
          </p:nvPr>
        </p:nvSpPr>
        <p:spPr>
          <a:xfrm>
            <a:off x="484710" y="630797"/>
            <a:ext cx="7055380" cy="1400530"/>
          </a:xfrm>
        </p:spPr>
        <p:txBody>
          <a:bodyPr/>
          <a:lstStyle/>
          <a:p>
            <a:r>
              <a:rPr dirty="0"/>
              <a:t>Project Objective</a:t>
            </a:r>
          </a:p>
        </p:txBody>
      </p:sp>
      <p:sp>
        <p:nvSpPr>
          <p:cNvPr id="3" name="Content Placeholder 2"/>
          <p:cNvSpPr>
            <a:spLocks noGrp="1"/>
          </p:cNvSpPr>
          <p:nvPr>
            <p:ph idx="1"/>
          </p:nvPr>
        </p:nvSpPr>
        <p:spPr>
          <a:xfrm>
            <a:off x="484710" y="1703604"/>
            <a:ext cx="6711654" cy="4195481"/>
          </a:xfrm>
        </p:spPr>
        <p:txBody>
          <a:bodyPr/>
          <a:lstStyle/>
          <a:p>
            <a:pPr marL="0" marR="0">
              <a:lnSpc>
                <a:spcPct val="115000"/>
              </a:lnSpc>
              <a:spcAft>
                <a:spcPts val="800"/>
              </a:spcAft>
              <a:buNone/>
            </a:pPr>
            <a:r>
              <a:rPr lang="en-US" sz="1800" kern="100" dirty="0">
                <a:effectLst/>
                <a:latin typeface="Calibri" panose="020F0502020204030204" pitchFamily="34" charset="0"/>
                <a:ea typeface="Calibri" panose="020F0502020204030204" pitchFamily="34" charset="0"/>
                <a:cs typeface="Mangal" panose="02040503050203030202" pitchFamily="18" charset="0"/>
              </a:rPr>
              <a:t>The main goal of this project is to create a system that allows a person to control a drone using just their hand gestures—without needing a remote control or smartphone. By using a regular webcam and Python, the system will recognize hand movements like waving, pointing, or raising a palm, and translate those into commands like takeoff, land, or move in different directions. This makes flying a drone easier, more natural, and more accessible, especially for beginners or in situations where using a remote is not practical.</a:t>
            </a:r>
          </a:p>
          <a:p>
            <a:pPr marL="0" marR="0" indent="0">
              <a:lnSpc>
                <a:spcPct val="115000"/>
              </a:lnSpc>
              <a:spcAft>
                <a:spcPts val="800"/>
              </a:spcAft>
              <a:buNone/>
            </a:pPr>
            <a:r>
              <a:rPr lang="en-US" sz="1800" kern="100" dirty="0">
                <a:effectLst/>
                <a:latin typeface="Calibri" panose="020F0502020204030204" pitchFamily="34" charset="0"/>
                <a:ea typeface="Calibri" panose="020F0502020204030204" pitchFamily="34" charset="0"/>
                <a:cs typeface="Mangal" panose="02040503050203030202" pitchFamily="18" charset="0"/>
              </a:rPr>
              <a:t> </a:t>
            </a:r>
          </a:p>
          <a:p>
            <a:pPr>
              <a:defRPr sz="1800"/>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F6C9D73-5128-6EF4-3A05-5F65551655F5}"/>
              </a:ext>
            </a:extLst>
          </p:cNvPr>
          <p:cNvPicPr>
            <a:picLocks noChangeAspect="1"/>
          </p:cNvPicPr>
          <p:nvPr/>
        </p:nvPicPr>
        <p:blipFill>
          <a:blip r:embed="rId2"/>
          <a:stretch>
            <a:fillRect/>
          </a:stretch>
        </p:blipFill>
        <p:spPr>
          <a:xfrm>
            <a:off x="0" y="0"/>
            <a:ext cx="9144000" cy="6945330"/>
          </a:xfrm>
          <a:prstGeom prst="rect">
            <a:avLst/>
          </a:prstGeom>
        </p:spPr>
      </p:pic>
      <p:sp>
        <p:nvSpPr>
          <p:cNvPr id="2" name="Title 1"/>
          <p:cNvSpPr>
            <a:spLocks noGrp="1"/>
          </p:cNvSpPr>
          <p:nvPr>
            <p:ph type="title"/>
          </p:nvPr>
        </p:nvSpPr>
        <p:spPr/>
        <p:txBody>
          <a:bodyPr>
            <a:normAutofit/>
          </a:bodyPr>
          <a:lstStyle/>
          <a:p>
            <a:r>
              <a:rPr sz="3600" b="1" dirty="0"/>
              <a:t>Software &amp; Tools Used</a:t>
            </a:r>
          </a:p>
        </p:txBody>
      </p:sp>
      <p:sp>
        <p:nvSpPr>
          <p:cNvPr id="3" name="Content Placeholder 2"/>
          <p:cNvSpPr>
            <a:spLocks noGrp="1"/>
          </p:cNvSpPr>
          <p:nvPr>
            <p:ph idx="1"/>
          </p:nvPr>
        </p:nvSpPr>
        <p:spPr>
          <a:xfrm>
            <a:off x="457200" y="1109609"/>
            <a:ext cx="8399124" cy="5748391"/>
          </a:xfrm>
        </p:spPr>
        <p:txBody>
          <a:bodyPr>
            <a:normAutofit fontScale="25000" lnSpcReduction="20000"/>
          </a:bodyPr>
          <a:lstStyle/>
          <a:p>
            <a:pPr marL="0" marR="0">
              <a:lnSpc>
                <a:spcPct val="115000"/>
              </a:lnSpc>
              <a:spcAft>
                <a:spcPts val="800"/>
              </a:spcAft>
              <a:buNone/>
            </a:pPr>
            <a:r>
              <a:rPr lang="en-US" sz="6400" kern="0" dirty="0">
                <a:effectLst/>
                <a:latin typeface="Times New Roman" panose="02020603050405020304" pitchFamily="18" charset="0"/>
                <a:ea typeface="Times New Roman" panose="02020603050405020304" pitchFamily="18" charset="0"/>
                <a:cs typeface="Mangal" panose="02040503050203030202" pitchFamily="18" charset="0"/>
              </a:rPr>
              <a:t>To build a system that lets you control a drone using hand gestures, we follow a step-by-step approach that combines computer vision with drone control. Here's how it works:</a:t>
            </a:r>
            <a:endParaRPr lang="en-US" sz="64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15000"/>
              </a:lnSpc>
              <a:spcAft>
                <a:spcPts val="800"/>
              </a:spcAft>
              <a:buNone/>
              <a:tabLst>
                <a:tab pos="457200" algn="l"/>
              </a:tabLst>
            </a:pPr>
            <a:r>
              <a:rPr lang="en-US" sz="6400" kern="0" dirty="0">
                <a:effectLst/>
                <a:latin typeface="Times New Roman" panose="02020603050405020304" pitchFamily="18" charset="0"/>
                <a:ea typeface="Times New Roman" panose="02020603050405020304" pitchFamily="18" charset="0"/>
                <a:cs typeface="Mangal" panose="02040503050203030202" pitchFamily="18" charset="0"/>
              </a:rPr>
              <a:t>Capture Hand Gestures with a Camera</a:t>
            </a:r>
            <a:br>
              <a:rPr lang="en-US" sz="6400" kern="0" dirty="0">
                <a:effectLst/>
                <a:latin typeface="Times New Roman" panose="02020603050405020304" pitchFamily="18" charset="0"/>
                <a:ea typeface="Times New Roman" panose="02020603050405020304" pitchFamily="18" charset="0"/>
                <a:cs typeface="Mangal" panose="02040503050203030202" pitchFamily="18" charset="0"/>
              </a:rPr>
            </a:br>
            <a:r>
              <a:rPr lang="en-US" sz="6400" kern="0" dirty="0">
                <a:effectLst/>
                <a:latin typeface="Times New Roman" panose="02020603050405020304" pitchFamily="18" charset="0"/>
                <a:ea typeface="Times New Roman" panose="02020603050405020304" pitchFamily="18" charset="0"/>
                <a:cs typeface="Mangal" panose="02040503050203030202" pitchFamily="18" charset="0"/>
              </a:rPr>
              <a:t>We start by using a webcam (built-in or external) to capture live video of the user’s hand movements. This video feed is the input to our system.</a:t>
            </a:r>
            <a:endParaRPr lang="en-US" sz="64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15000"/>
              </a:lnSpc>
              <a:spcAft>
                <a:spcPts val="800"/>
              </a:spcAft>
              <a:buNone/>
              <a:tabLst>
                <a:tab pos="457200" algn="l"/>
              </a:tabLst>
            </a:pPr>
            <a:r>
              <a:rPr lang="en-US" sz="6400" kern="0" dirty="0">
                <a:effectLst/>
                <a:latin typeface="Times New Roman" panose="02020603050405020304" pitchFamily="18" charset="0"/>
                <a:ea typeface="Times New Roman" panose="02020603050405020304" pitchFamily="18" charset="0"/>
                <a:cs typeface="Mangal" panose="02040503050203030202" pitchFamily="18" charset="0"/>
              </a:rPr>
              <a:t>Detect the Hand and Track Its Movements</a:t>
            </a:r>
            <a:br>
              <a:rPr lang="en-US" sz="6400" kern="0" dirty="0">
                <a:effectLst/>
                <a:latin typeface="Times New Roman" panose="02020603050405020304" pitchFamily="18" charset="0"/>
                <a:ea typeface="Times New Roman" panose="02020603050405020304" pitchFamily="18" charset="0"/>
                <a:cs typeface="Mangal" panose="02040503050203030202" pitchFamily="18" charset="0"/>
              </a:rPr>
            </a:br>
            <a:r>
              <a:rPr lang="en-US" sz="6400" kern="0" dirty="0">
                <a:effectLst/>
                <a:latin typeface="Times New Roman" panose="02020603050405020304" pitchFamily="18" charset="0"/>
                <a:ea typeface="Times New Roman" panose="02020603050405020304" pitchFamily="18" charset="0"/>
                <a:cs typeface="Mangal" panose="02040503050203030202" pitchFamily="18" charset="0"/>
              </a:rPr>
              <a:t>Using Python and a library called Utils.py, we detect the hand in the video and identify key points like fingers and palm. This lets the system know exactly how the hand is positioned and moving in real time.</a:t>
            </a:r>
            <a:endParaRPr lang="en-US" sz="64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15000"/>
              </a:lnSpc>
              <a:spcAft>
                <a:spcPts val="800"/>
              </a:spcAft>
              <a:buNone/>
              <a:tabLst>
                <a:tab pos="457200" algn="l"/>
              </a:tabLst>
            </a:pPr>
            <a:r>
              <a:rPr lang="en-US" sz="6400" kern="0" dirty="0">
                <a:effectLst/>
                <a:latin typeface="Times New Roman" panose="02020603050405020304" pitchFamily="18" charset="0"/>
                <a:ea typeface="Times New Roman" panose="02020603050405020304" pitchFamily="18" charset="0"/>
                <a:cs typeface="Mangal" panose="02040503050203030202" pitchFamily="18" charset="0"/>
              </a:rPr>
              <a:t>Recognize Specific Gestures</a:t>
            </a:r>
            <a:br>
              <a:rPr lang="en-US" sz="6400" kern="0" dirty="0">
                <a:effectLst/>
                <a:latin typeface="Times New Roman" panose="02020603050405020304" pitchFamily="18" charset="0"/>
                <a:ea typeface="Times New Roman" panose="02020603050405020304" pitchFamily="18" charset="0"/>
                <a:cs typeface="Mangal" panose="02040503050203030202" pitchFamily="18" charset="0"/>
              </a:rPr>
            </a:br>
            <a:r>
              <a:rPr lang="en-US" sz="6400" kern="0" dirty="0">
                <a:effectLst/>
                <a:latin typeface="Times New Roman" panose="02020603050405020304" pitchFamily="18" charset="0"/>
                <a:ea typeface="Times New Roman" panose="02020603050405020304" pitchFamily="18" charset="0"/>
                <a:cs typeface="Mangal" panose="02040503050203030202" pitchFamily="18" charset="0"/>
              </a:rPr>
              <a:t>We define a few simple gestures, such as:</a:t>
            </a:r>
            <a:endParaRPr lang="en-US" sz="6400" kern="100" dirty="0">
              <a:effectLst/>
              <a:latin typeface="Calibri" panose="020F0502020204030204" pitchFamily="34" charset="0"/>
              <a:ea typeface="Calibri" panose="020F0502020204030204" pitchFamily="34" charset="0"/>
              <a:cs typeface="Mangal" panose="02040503050203030202"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6400" kern="0" dirty="0">
                <a:effectLst/>
                <a:latin typeface="Times New Roman" panose="02020603050405020304" pitchFamily="18" charset="0"/>
                <a:ea typeface="Times New Roman" panose="02020603050405020304" pitchFamily="18" charset="0"/>
                <a:cs typeface="Times New Roman" panose="02020603050405020304" pitchFamily="18" charset="0"/>
              </a:rPr>
              <a:t>Open palm for "take off"</a:t>
            </a:r>
            <a:endParaRPr lang="en-US" sz="6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6400" kern="0" dirty="0">
                <a:effectLst/>
                <a:latin typeface="Times New Roman" panose="02020603050405020304" pitchFamily="18" charset="0"/>
                <a:ea typeface="Times New Roman" panose="02020603050405020304" pitchFamily="18" charset="0"/>
                <a:cs typeface="Times New Roman" panose="02020603050405020304" pitchFamily="18" charset="0"/>
              </a:rPr>
              <a:t>Closed fist for "land"</a:t>
            </a:r>
            <a:endParaRPr lang="en-US" sz="6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6400" kern="0" dirty="0">
                <a:effectLst/>
                <a:latin typeface="Times New Roman" panose="02020603050405020304" pitchFamily="18" charset="0"/>
                <a:ea typeface="Times New Roman" panose="02020603050405020304" pitchFamily="18" charset="0"/>
                <a:cs typeface="Times New Roman" panose="02020603050405020304" pitchFamily="18" charset="0"/>
              </a:rPr>
              <a:t>Hand moving forward to move the drone forward</a:t>
            </a:r>
            <a:br>
              <a:rPr lang="en-US" sz="64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6400" kern="0" dirty="0">
                <a:effectLst/>
                <a:latin typeface="Times New Roman" panose="02020603050405020304" pitchFamily="18" charset="0"/>
                <a:ea typeface="Times New Roman" panose="02020603050405020304" pitchFamily="18" charset="0"/>
                <a:cs typeface="Times New Roman" panose="02020603050405020304" pitchFamily="18" charset="0"/>
              </a:rPr>
              <a:t>These gestures are recognized by analyzing the hand landmarks and their position changes.</a:t>
            </a:r>
            <a:endParaRPr lang="en-US" sz="6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None/>
              <a:tabLst>
                <a:tab pos="457200" algn="l"/>
              </a:tabLst>
            </a:pPr>
            <a:r>
              <a:rPr lang="en-US" sz="6400" kern="0" dirty="0">
                <a:effectLst/>
                <a:latin typeface="Times New Roman" panose="02020603050405020304" pitchFamily="18" charset="0"/>
                <a:ea typeface="Times New Roman" panose="02020603050405020304" pitchFamily="18" charset="0"/>
                <a:cs typeface="Mangal" panose="02040503050203030202" pitchFamily="18" charset="0"/>
              </a:rPr>
              <a:t>Translate Gestures Into Drone Commands</a:t>
            </a:r>
            <a:br>
              <a:rPr lang="en-US" sz="6400" kern="0" dirty="0">
                <a:effectLst/>
                <a:latin typeface="Times New Roman" panose="02020603050405020304" pitchFamily="18" charset="0"/>
                <a:ea typeface="Times New Roman" panose="02020603050405020304" pitchFamily="18" charset="0"/>
                <a:cs typeface="Mangal" panose="02040503050203030202" pitchFamily="18" charset="0"/>
              </a:rPr>
            </a:br>
            <a:r>
              <a:rPr lang="en-US" sz="6400" kern="0" dirty="0">
                <a:effectLst/>
                <a:latin typeface="Times New Roman" panose="02020603050405020304" pitchFamily="18" charset="0"/>
                <a:ea typeface="Times New Roman" panose="02020603050405020304" pitchFamily="18" charset="0"/>
                <a:cs typeface="Mangal" panose="02040503050203030202" pitchFamily="18" charset="0"/>
              </a:rPr>
              <a:t>Once a gesture is recognized, we map it to a drone command (like takeoff, move forward, etc.). </a:t>
            </a:r>
            <a:br>
              <a:rPr lang="en-US" sz="6400" kern="0" dirty="0">
                <a:effectLst/>
                <a:latin typeface="Times New Roman" panose="02020603050405020304" pitchFamily="18" charset="0"/>
                <a:ea typeface="Times New Roman" panose="02020603050405020304" pitchFamily="18" charset="0"/>
                <a:cs typeface="Mangal" panose="02040503050203030202" pitchFamily="18" charset="0"/>
              </a:rPr>
            </a:br>
            <a:endParaRPr lang="en-US" sz="6400" kern="100" dirty="0">
              <a:effectLst/>
              <a:latin typeface="Calibri" panose="020F0502020204030204" pitchFamily="34" charset="0"/>
              <a:ea typeface="Calibri" panose="020F0502020204030204" pitchFamily="34" charset="0"/>
              <a:cs typeface="Mangal" panose="02040503050203030202" pitchFamily="18" charset="0"/>
            </a:endParaRPr>
          </a:p>
          <a:p>
            <a:pPr>
              <a:defRPr sz="1800"/>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7F39AC-923B-D301-DE68-6A582677C84E}"/>
              </a:ext>
            </a:extLst>
          </p:cNvPr>
          <p:cNvPicPr>
            <a:picLocks noChangeAspect="1"/>
          </p:cNvPicPr>
          <p:nvPr/>
        </p:nvPicPr>
        <p:blipFill>
          <a:blip r:embed="rId2"/>
          <a:stretch>
            <a:fillRect/>
          </a:stretch>
        </p:blipFill>
        <p:spPr>
          <a:xfrm>
            <a:off x="0" y="0"/>
            <a:ext cx="9144000" cy="6857999"/>
          </a:xfrm>
          <a:prstGeom prst="rect">
            <a:avLst/>
          </a:prstGeom>
        </p:spPr>
      </p:pic>
      <p:sp>
        <p:nvSpPr>
          <p:cNvPr id="2" name="Title 1"/>
          <p:cNvSpPr>
            <a:spLocks noGrp="1"/>
          </p:cNvSpPr>
          <p:nvPr>
            <p:ph type="title"/>
          </p:nvPr>
        </p:nvSpPr>
        <p:spPr/>
        <p:txBody>
          <a:bodyPr/>
          <a:lstStyle/>
          <a:p>
            <a:r>
              <a:rPr dirty="0"/>
              <a:t>S</a:t>
            </a:r>
            <a:r>
              <a:rPr lang="en-US" dirty="0"/>
              <a:t>oftware code</a:t>
            </a:r>
            <a:endParaRPr dirty="0"/>
          </a:p>
        </p:txBody>
      </p:sp>
      <p:sp>
        <p:nvSpPr>
          <p:cNvPr id="3" name="Content Placeholder 2"/>
          <p:cNvSpPr>
            <a:spLocks noGrp="1"/>
          </p:cNvSpPr>
          <p:nvPr>
            <p:ph idx="1"/>
          </p:nvPr>
        </p:nvSpPr>
        <p:spPr>
          <a:xfrm>
            <a:off x="313362" y="1166018"/>
            <a:ext cx="8229600" cy="4525963"/>
          </a:xfrm>
        </p:spPr>
        <p:txBody>
          <a:bodyPr>
            <a:normAutofit fontScale="25000" lnSpcReduction="20000"/>
          </a:bodyPr>
          <a:lstStyle/>
          <a:p>
            <a:pPr marL="0" marR="0">
              <a:lnSpc>
                <a:spcPct val="115000"/>
              </a:lnSpc>
              <a:spcAft>
                <a:spcPts val="800"/>
              </a:spcAft>
              <a:buNone/>
            </a:pPr>
            <a:endParaRPr lang="en-US" sz="4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15000"/>
              </a:lnSpc>
              <a:spcAft>
                <a:spcPts val="800"/>
              </a:spcAft>
              <a:buNone/>
            </a:pPr>
            <a:r>
              <a:rPr lang="en-US" sz="4800" kern="0" dirty="0">
                <a:effectLst/>
                <a:latin typeface="Times New Roman" panose="02020603050405020304" pitchFamily="18" charset="0"/>
                <a:ea typeface="Times New Roman" panose="02020603050405020304" pitchFamily="18" charset="0"/>
                <a:cs typeface="Mangal" panose="02040503050203030202" pitchFamily="18" charset="0"/>
              </a:rPr>
              <a:t>import cv2</a:t>
            </a:r>
            <a:endParaRPr lang="en-US" sz="4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15000"/>
              </a:lnSpc>
              <a:spcAft>
                <a:spcPts val="800"/>
              </a:spcAft>
              <a:buNone/>
            </a:pPr>
            <a:r>
              <a:rPr lang="en-US" sz="4800" kern="0" dirty="0">
                <a:effectLst/>
                <a:latin typeface="Times New Roman" panose="02020603050405020304" pitchFamily="18" charset="0"/>
                <a:ea typeface="Times New Roman" panose="02020603050405020304" pitchFamily="18" charset="0"/>
                <a:cs typeface="Mangal" panose="02040503050203030202" pitchFamily="18" charset="0"/>
              </a:rPr>
              <a:t>  import </a:t>
            </a:r>
            <a:r>
              <a:rPr lang="en-US" sz="4800" kern="0" dirty="0" err="1">
                <a:effectLst/>
                <a:latin typeface="Times New Roman" panose="02020603050405020304" pitchFamily="18" charset="0"/>
                <a:ea typeface="Times New Roman" panose="02020603050405020304" pitchFamily="18" charset="0"/>
                <a:cs typeface="Mangal" panose="02040503050203030202" pitchFamily="18" charset="0"/>
              </a:rPr>
              <a:t>numpy</a:t>
            </a:r>
            <a:r>
              <a:rPr lang="en-US" sz="4800" kern="0" dirty="0">
                <a:effectLst/>
                <a:latin typeface="Times New Roman" panose="02020603050405020304" pitchFamily="18" charset="0"/>
                <a:ea typeface="Times New Roman" panose="02020603050405020304" pitchFamily="18" charset="0"/>
                <a:cs typeface="Mangal" panose="02040503050203030202" pitchFamily="18" charset="0"/>
              </a:rPr>
              <a:t> as np</a:t>
            </a:r>
            <a:endParaRPr lang="en-US" sz="4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15000"/>
              </a:lnSpc>
              <a:spcAft>
                <a:spcPts val="800"/>
              </a:spcAft>
              <a:buNone/>
            </a:pPr>
            <a:r>
              <a:rPr lang="en-US" sz="4800" kern="0" dirty="0">
                <a:effectLst/>
                <a:latin typeface="Times New Roman" panose="02020603050405020304" pitchFamily="18" charset="0"/>
                <a:ea typeface="Times New Roman" panose="02020603050405020304" pitchFamily="18" charset="0"/>
                <a:cs typeface="Mangal" panose="02040503050203030202" pitchFamily="18" charset="0"/>
              </a:rPr>
              <a:t>  import </a:t>
            </a:r>
            <a:r>
              <a:rPr lang="en-US" sz="4800" kern="0" dirty="0" err="1">
                <a:effectLst/>
                <a:latin typeface="Times New Roman" panose="02020603050405020304" pitchFamily="18" charset="0"/>
                <a:ea typeface="Times New Roman" panose="02020603050405020304" pitchFamily="18" charset="0"/>
                <a:cs typeface="Mangal" panose="02040503050203030202" pitchFamily="18" charset="0"/>
              </a:rPr>
              <a:t>pygame</a:t>
            </a:r>
            <a:endParaRPr lang="en-US" sz="4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15000"/>
              </a:lnSpc>
              <a:spcAft>
                <a:spcPts val="800"/>
              </a:spcAft>
              <a:buNone/>
            </a:pPr>
            <a:r>
              <a:rPr lang="en-US" sz="4800" kern="0" dirty="0">
                <a:effectLst/>
                <a:latin typeface="Times New Roman" panose="02020603050405020304" pitchFamily="18" charset="0"/>
                <a:ea typeface="Times New Roman" panose="02020603050405020304" pitchFamily="18" charset="0"/>
                <a:cs typeface="Mangal" panose="02040503050203030202" pitchFamily="18" charset="0"/>
              </a:rPr>
              <a:t>from utils import </a:t>
            </a:r>
            <a:r>
              <a:rPr lang="en-US" sz="4800" kern="0" dirty="0" err="1">
                <a:effectLst/>
                <a:latin typeface="Times New Roman" panose="02020603050405020304" pitchFamily="18" charset="0"/>
                <a:ea typeface="Times New Roman" panose="02020603050405020304" pitchFamily="18" charset="0"/>
                <a:cs typeface="Mangal" panose="02040503050203030202" pitchFamily="18" charset="0"/>
              </a:rPr>
              <a:t>detect_hand_center</a:t>
            </a:r>
            <a:endParaRPr lang="en-US" sz="4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15000"/>
              </a:lnSpc>
              <a:spcAft>
                <a:spcPts val="800"/>
              </a:spcAft>
              <a:buNone/>
            </a:pPr>
            <a:r>
              <a:rPr lang="en-US" sz="4800" kern="0" dirty="0">
                <a:effectLst/>
                <a:latin typeface="Times New Roman" panose="02020603050405020304" pitchFamily="18" charset="0"/>
                <a:ea typeface="Times New Roman" panose="02020603050405020304" pitchFamily="18" charset="0"/>
                <a:cs typeface="Mangal" panose="02040503050203030202" pitchFamily="18" charset="0"/>
              </a:rPr>
              <a:t>  # Initialize </a:t>
            </a:r>
            <a:r>
              <a:rPr lang="en-US" sz="4800" kern="0" dirty="0" err="1">
                <a:effectLst/>
                <a:latin typeface="Times New Roman" panose="02020603050405020304" pitchFamily="18" charset="0"/>
                <a:ea typeface="Times New Roman" panose="02020603050405020304" pitchFamily="18" charset="0"/>
                <a:cs typeface="Mangal" panose="02040503050203030202" pitchFamily="18" charset="0"/>
              </a:rPr>
              <a:t>Pygame</a:t>
            </a:r>
            <a:r>
              <a:rPr lang="en-US" sz="4800" kern="0" dirty="0">
                <a:effectLst/>
                <a:latin typeface="Times New Roman" panose="02020603050405020304" pitchFamily="18" charset="0"/>
                <a:ea typeface="Times New Roman" panose="02020603050405020304" pitchFamily="18" charset="0"/>
                <a:cs typeface="Mangal" panose="02040503050203030202" pitchFamily="18" charset="0"/>
              </a:rPr>
              <a:t> screen</a:t>
            </a:r>
            <a:endParaRPr lang="en-US" sz="4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15000"/>
              </a:lnSpc>
              <a:spcAft>
                <a:spcPts val="800"/>
              </a:spcAft>
              <a:buNone/>
            </a:pPr>
            <a:r>
              <a:rPr lang="en-US" sz="4800" kern="0" dirty="0">
                <a:effectLst/>
                <a:latin typeface="Times New Roman" panose="02020603050405020304" pitchFamily="18" charset="0"/>
                <a:ea typeface="Times New Roman" panose="02020603050405020304" pitchFamily="18" charset="0"/>
                <a:cs typeface="Mangal" panose="02040503050203030202" pitchFamily="18" charset="0"/>
              </a:rPr>
              <a:t>     </a:t>
            </a:r>
            <a:r>
              <a:rPr lang="en-US" sz="4800" kern="0" dirty="0" err="1">
                <a:effectLst/>
                <a:latin typeface="Times New Roman" panose="02020603050405020304" pitchFamily="18" charset="0"/>
                <a:ea typeface="Times New Roman" panose="02020603050405020304" pitchFamily="18" charset="0"/>
                <a:cs typeface="Mangal" panose="02040503050203030202" pitchFamily="18" charset="0"/>
              </a:rPr>
              <a:t>pygame.init</a:t>
            </a:r>
            <a:r>
              <a:rPr lang="en-US" sz="4800" kern="0" dirty="0">
                <a:effectLst/>
                <a:latin typeface="Times New Roman" panose="02020603050405020304" pitchFamily="18" charset="0"/>
                <a:ea typeface="Times New Roman" panose="02020603050405020304" pitchFamily="18" charset="0"/>
                <a:cs typeface="Mangal" panose="02040503050203030202" pitchFamily="18" charset="0"/>
              </a:rPr>
              <a:t>()</a:t>
            </a:r>
            <a:endParaRPr lang="en-US" sz="4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15000"/>
              </a:lnSpc>
              <a:spcAft>
                <a:spcPts val="800"/>
              </a:spcAft>
              <a:buNone/>
            </a:pPr>
            <a:r>
              <a:rPr lang="en-US" sz="4800" kern="0" dirty="0">
                <a:effectLst/>
                <a:latin typeface="Times New Roman" panose="02020603050405020304" pitchFamily="18" charset="0"/>
                <a:ea typeface="Times New Roman" panose="02020603050405020304" pitchFamily="18" charset="0"/>
                <a:cs typeface="Mangal" panose="02040503050203030202" pitchFamily="18" charset="0"/>
              </a:rPr>
              <a:t>WIDTH, HEIGHT = 640, 480</a:t>
            </a:r>
            <a:endParaRPr lang="en-US" sz="4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15000"/>
              </a:lnSpc>
              <a:spcAft>
                <a:spcPts val="800"/>
              </a:spcAft>
              <a:buNone/>
            </a:pPr>
            <a:r>
              <a:rPr lang="en-US" sz="4800" kern="0" dirty="0">
                <a:effectLst/>
                <a:latin typeface="Times New Roman" panose="02020603050405020304" pitchFamily="18" charset="0"/>
                <a:ea typeface="Times New Roman" panose="02020603050405020304" pitchFamily="18" charset="0"/>
                <a:cs typeface="Mangal" panose="02040503050203030202" pitchFamily="18" charset="0"/>
              </a:rPr>
              <a:t>    screen = </a:t>
            </a:r>
            <a:r>
              <a:rPr lang="en-US" sz="4800" kern="0" dirty="0" err="1">
                <a:effectLst/>
                <a:latin typeface="Times New Roman" panose="02020603050405020304" pitchFamily="18" charset="0"/>
                <a:ea typeface="Times New Roman" panose="02020603050405020304" pitchFamily="18" charset="0"/>
                <a:cs typeface="Mangal" panose="02040503050203030202" pitchFamily="18" charset="0"/>
              </a:rPr>
              <a:t>pygame.display.set_mode</a:t>
            </a:r>
            <a:r>
              <a:rPr lang="en-US" sz="4800" kern="0" dirty="0">
                <a:effectLst/>
                <a:latin typeface="Times New Roman" panose="02020603050405020304" pitchFamily="18" charset="0"/>
                <a:ea typeface="Times New Roman" panose="02020603050405020304" pitchFamily="18" charset="0"/>
                <a:cs typeface="Mangal" panose="02040503050203030202" pitchFamily="18" charset="0"/>
              </a:rPr>
              <a:t>((WIDTH,    HEIGHT))</a:t>
            </a:r>
            <a:r>
              <a:rPr lang="en-US" sz="4800" kern="0" dirty="0" err="1">
                <a:effectLst/>
                <a:latin typeface="Times New Roman" panose="02020603050405020304" pitchFamily="18" charset="0"/>
                <a:ea typeface="Times New Roman" panose="02020603050405020304" pitchFamily="18" charset="0"/>
                <a:cs typeface="Mangal" panose="02040503050203030202" pitchFamily="18" charset="0"/>
              </a:rPr>
              <a:t>pygame.display.set_caption</a:t>
            </a:r>
            <a:r>
              <a:rPr lang="en-US" sz="4800" kern="0" dirty="0">
                <a:effectLst/>
                <a:latin typeface="Times New Roman" panose="02020603050405020304" pitchFamily="18" charset="0"/>
                <a:ea typeface="Times New Roman" panose="02020603050405020304" pitchFamily="18" charset="0"/>
                <a:cs typeface="Mangal" panose="02040503050203030202" pitchFamily="18" charset="0"/>
              </a:rPr>
              <a:t>("Drone Gesture Control")</a:t>
            </a:r>
            <a:endParaRPr lang="en-US" sz="4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15000"/>
              </a:lnSpc>
              <a:spcAft>
                <a:spcPts val="800"/>
              </a:spcAft>
              <a:buNone/>
            </a:pPr>
            <a:r>
              <a:rPr lang="en-US" sz="4800" kern="0" dirty="0">
                <a:effectLst/>
                <a:latin typeface="Times New Roman" panose="02020603050405020304" pitchFamily="18" charset="0"/>
                <a:ea typeface="Times New Roman" panose="02020603050405020304" pitchFamily="18" charset="0"/>
                <a:cs typeface="Mangal" panose="02040503050203030202" pitchFamily="18" charset="0"/>
              </a:rPr>
              <a:t>  clock = </a:t>
            </a:r>
            <a:r>
              <a:rPr lang="en-US" sz="4800" kern="0" dirty="0" err="1">
                <a:effectLst/>
                <a:latin typeface="Times New Roman" panose="02020603050405020304" pitchFamily="18" charset="0"/>
                <a:ea typeface="Times New Roman" panose="02020603050405020304" pitchFamily="18" charset="0"/>
                <a:cs typeface="Mangal" panose="02040503050203030202" pitchFamily="18" charset="0"/>
              </a:rPr>
              <a:t>pygame.time.Clock</a:t>
            </a:r>
            <a:r>
              <a:rPr lang="en-US" sz="4800" kern="0" dirty="0">
                <a:effectLst/>
                <a:latin typeface="Times New Roman" panose="02020603050405020304" pitchFamily="18" charset="0"/>
                <a:ea typeface="Times New Roman" panose="02020603050405020304" pitchFamily="18" charset="0"/>
                <a:cs typeface="Mangal" panose="02040503050203030202" pitchFamily="18" charset="0"/>
              </a:rPr>
              <a:t>()</a:t>
            </a:r>
            <a:endParaRPr lang="en-US" sz="4800" kern="100" dirty="0">
              <a:effectLst/>
              <a:latin typeface="Calibri" panose="020F0502020204030204" pitchFamily="34" charset="0"/>
              <a:ea typeface="Calibri" panose="020F0502020204030204" pitchFamily="34" charset="0"/>
              <a:cs typeface="Mangal" panose="02040503050203030202" pitchFamily="18" charset="0"/>
            </a:endParaRPr>
          </a:p>
          <a:p>
            <a:pPr marL="228600" marR="0">
              <a:lnSpc>
                <a:spcPct val="115000"/>
              </a:lnSpc>
              <a:spcAft>
                <a:spcPts val="800"/>
              </a:spcAft>
              <a:buNone/>
            </a:pPr>
            <a:r>
              <a:rPr lang="en-US" sz="4800" kern="0" dirty="0">
                <a:effectLst/>
                <a:latin typeface="Times New Roman" panose="02020603050405020304" pitchFamily="18" charset="0"/>
                <a:ea typeface="Times New Roman" panose="02020603050405020304" pitchFamily="18" charset="0"/>
                <a:cs typeface="Mangal" panose="02040503050203030202" pitchFamily="18" charset="0"/>
              </a:rPr>
              <a:t> </a:t>
            </a:r>
            <a:endParaRPr lang="en-US" sz="4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15000"/>
              </a:lnSpc>
              <a:spcAft>
                <a:spcPts val="800"/>
              </a:spcAft>
              <a:buNone/>
            </a:pPr>
            <a:r>
              <a:rPr lang="en-US" sz="4800" kern="0" dirty="0">
                <a:effectLst/>
                <a:latin typeface="Times New Roman" panose="02020603050405020304" pitchFamily="18" charset="0"/>
                <a:ea typeface="Times New Roman" panose="02020603050405020304" pitchFamily="18" charset="0"/>
                <a:cs typeface="Mangal" panose="02040503050203030202" pitchFamily="18" charset="0"/>
              </a:rPr>
              <a:t># Drone position and properties</a:t>
            </a:r>
            <a:endParaRPr lang="en-US" sz="4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15000"/>
              </a:lnSpc>
              <a:spcAft>
                <a:spcPts val="800"/>
              </a:spcAft>
              <a:buNone/>
            </a:pPr>
            <a:r>
              <a:rPr lang="en-US" sz="4800" kern="0" dirty="0">
                <a:effectLst/>
                <a:latin typeface="Times New Roman" panose="02020603050405020304" pitchFamily="18" charset="0"/>
                <a:ea typeface="Times New Roman" panose="02020603050405020304" pitchFamily="18" charset="0"/>
                <a:cs typeface="Mangal" panose="02040503050203030202" pitchFamily="18" charset="0"/>
              </a:rPr>
              <a:t>    </a:t>
            </a:r>
            <a:r>
              <a:rPr lang="en-US" sz="4800" kern="0" dirty="0" err="1">
                <a:effectLst/>
                <a:latin typeface="Times New Roman" panose="02020603050405020304" pitchFamily="18" charset="0"/>
                <a:ea typeface="Times New Roman" panose="02020603050405020304" pitchFamily="18" charset="0"/>
                <a:cs typeface="Mangal" panose="02040503050203030202" pitchFamily="18" charset="0"/>
              </a:rPr>
              <a:t>drone_x</a:t>
            </a:r>
            <a:r>
              <a:rPr lang="en-US" sz="4800" kern="0" dirty="0">
                <a:effectLst/>
                <a:latin typeface="Times New Roman" panose="02020603050405020304" pitchFamily="18" charset="0"/>
                <a:ea typeface="Times New Roman" panose="02020603050405020304" pitchFamily="18" charset="0"/>
                <a:cs typeface="Mangal" panose="02040503050203030202" pitchFamily="18" charset="0"/>
              </a:rPr>
              <a:t>, </a:t>
            </a:r>
            <a:r>
              <a:rPr lang="en-US" sz="4800" kern="0" dirty="0" err="1">
                <a:effectLst/>
                <a:latin typeface="Times New Roman" panose="02020603050405020304" pitchFamily="18" charset="0"/>
                <a:ea typeface="Times New Roman" panose="02020603050405020304" pitchFamily="18" charset="0"/>
                <a:cs typeface="Mangal" panose="02040503050203030202" pitchFamily="18" charset="0"/>
              </a:rPr>
              <a:t>drone_y</a:t>
            </a:r>
            <a:r>
              <a:rPr lang="en-US" sz="4800" kern="0" dirty="0">
                <a:effectLst/>
                <a:latin typeface="Times New Roman" panose="02020603050405020304" pitchFamily="18" charset="0"/>
                <a:ea typeface="Times New Roman" panose="02020603050405020304" pitchFamily="18" charset="0"/>
                <a:cs typeface="Mangal" panose="02040503050203030202" pitchFamily="18" charset="0"/>
              </a:rPr>
              <a:t> = WIDTH // 2, HEIGHT // 2</a:t>
            </a:r>
            <a:endParaRPr lang="en-US" sz="4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15000"/>
              </a:lnSpc>
              <a:spcAft>
                <a:spcPts val="800"/>
              </a:spcAft>
              <a:buNone/>
            </a:pPr>
            <a:r>
              <a:rPr lang="en-US" sz="4800" kern="0" dirty="0">
                <a:effectLst/>
                <a:latin typeface="Times New Roman" panose="02020603050405020304" pitchFamily="18" charset="0"/>
                <a:ea typeface="Times New Roman" panose="02020603050405020304" pitchFamily="18" charset="0"/>
                <a:cs typeface="Mangal" panose="02040503050203030202" pitchFamily="18" charset="0"/>
              </a:rPr>
              <a:t>DRONE_RADIUS = 20</a:t>
            </a:r>
            <a:endParaRPr lang="en-US" sz="4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15000"/>
              </a:lnSpc>
              <a:spcAft>
                <a:spcPts val="800"/>
              </a:spcAft>
              <a:buNone/>
            </a:pP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CCA9F0-D64F-A5AF-227E-07943965D3A4}"/>
              </a:ext>
            </a:extLst>
          </p:cNvPr>
          <p:cNvPicPr>
            <a:picLocks noChangeAspect="1"/>
          </p:cNvPicPr>
          <p:nvPr/>
        </p:nvPicPr>
        <p:blipFill>
          <a:blip r:embed="rId2"/>
          <a:stretch>
            <a:fillRect/>
          </a:stretch>
        </p:blipFill>
        <p:spPr>
          <a:xfrm>
            <a:off x="0" y="0"/>
            <a:ext cx="9144000" cy="6858000"/>
          </a:xfrm>
          <a:prstGeom prst="rect">
            <a:avLst/>
          </a:prstGeom>
        </p:spPr>
      </p:pic>
      <p:sp>
        <p:nvSpPr>
          <p:cNvPr id="3" name="Content Placeholder 2">
            <a:extLst>
              <a:ext uri="{FF2B5EF4-FFF2-40B4-BE49-F238E27FC236}">
                <a16:creationId xmlns:a16="http://schemas.microsoft.com/office/drawing/2014/main" id="{EEB000D1-3AEF-7B95-C641-15745199E86B}"/>
              </a:ext>
            </a:extLst>
          </p:cNvPr>
          <p:cNvSpPr>
            <a:spLocks noGrp="1"/>
          </p:cNvSpPr>
          <p:nvPr>
            <p:ph idx="1"/>
          </p:nvPr>
        </p:nvSpPr>
        <p:spPr>
          <a:xfrm>
            <a:off x="102742" y="0"/>
            <a:ext cx="8584058" cy="7089169"/>
          </a:xfrm>
        </p:spPr>
        <p:txBody>
          <a:bodyPr>
            <a:normAutofit fontScale="62500" lnSpcReduction="20000"/>
          </a:bodyPr>
          <a:lstStyle/>
          <a:p>
            <a:pPr marL="0" marR="0">
              <a:lnSpc>
                <a:spcPct val="115000"/>
              </a:lnSpc>
              <a:spcAft>
                <a:spcPts val="800"/>
              </a:spcAft>
              <a:buNone/>
            </a:pPr>
            <a:r>
              <a:rPr lang="en-US" sz="1800" kern="0" dirty="0">
                <a:effectLst/>
                <a:latin typeface="Times New Roman" panose="02020603050405020304" pitchFamily="18" charset="0"/>
                <a:ea typeface="Times New Roman" panose="02020603050405020304" pitchFamily="18" charset="0"/>
                <a:cs typeface="Mangal" panose="02040503050203030202" pitchFamily="18" charset="0"/>
              </a:rPr>
              <a:t> </a:t>
            </a:r>
          </a:p>
          <a:p>
            <a:pPr marL="0" marR="0">
              <a:lnSpc>
                <a:spcPct val="115000"/>
              </a:lnSpc>
              <a:spcAft>
                <a:spcPts val="800"/>
              </a:spcAft>
              <a:buNone/>
            </a:pPr>
            <a:r>
              <a:rPr lang="en-US" sz="2600" kern="0" dirty="0">
                <a:effectLst/>
                <a:latin typeface="Times New Roman" panose="02020603050405020304" pitchFamily="18" charset="0"/>
                <a:ea typeface="Times New Roman" panose="02020603050405020304" pitchFamily="18" charset="0"/>
                <a:cs typeface="Mangal" panose="02040503050203030202" pitchFamily="18" charset="0"/>
              </a:rPr>
              <a:t># </a:t>
            </a:r>
            <a:r>
              <a:rPr lang="en-US" sz="2600" kern="0" dirty="0" err="1">
                <a:effectLst/>
                <a:latin typeface="Times New Roman" panose="02020603050405020304" pitchFamily="18" charset="0"/>
                <a:ea typeface="Times New Roman" panose="02020603050405020304" pitchFamily="18" charset="0"/>
                <a:cs typeface="Mangal" panose="02040503050203030202" pitchFamily="18" charset="0"/>
              </a:rPr>
              <a:t>Pygame</a:t>
            </a:r>
            <a:r>
              <a:rPr lang="en-US" sz="2600" kern="0" dirty="0">
                <a:effectLst/>
                <a:latin typeface="Times New Roman" panose="02020603050405020304" pitchFamily="18" charset="0"/>
                <a:ea typeface="Times New Roman" panose="02020603050405020304" pitchFamily="18" charset="0"/>
                <a:cs typeface="Mangal" panose="02040503050203030202" pitchFamily="18" charset="0"/>
              </a:rPr>
              <a:t> part</a:t>
            </a:r>
            <a:endParaRPr lang="en-US" sz="2600" kern="100" dirty="0">
              <a:effectLst/>
              <a:latin typeface="Calibri" panose="020F0502020204030204" pitchFamily="34" charset="0"/>
              <a:ea typeface="Calibri" panose="020F0502020204030204" pitchFamily="34" charset="0"/>
              <a:cs typeface="Mangal" panose="02040503050203030202" pitchFamily="18" charset="0"/>
            </a:endParaRPr>
          </a:p>
          <a:p>
            <a:pPr marL="228600" marR="0">
              <a:lnSpc>
                <a:spcPct val="115000"/>
              </a:lnSpc>
              <a:spcAft>
                <a:spcPts val="800"/>
              </a:spcAft>
              <a:buNone/>
            </a:pPr>
            <a:r>
              <a:rPr lang="en-US" sz="2600" kern="0" dirty="0">
                <a:effectLst/>
                <a:latin typeface="Times New Roman" panose="02020603050405020304" pitchFamily="18" charset="0"/>
                <a:ea typeface="Times New Roman" panose="02020603050405020304" pitchFamily="18" charset="0"/>
                <a:cs typeface="Mangal" panose="02040503050203030202" pitchFamily="18" charset="0"/>
              </a:rPr>
              <a:t>    </a:t>
            </a:r>
            <a:r>
              <a:rPr lang="en-US" sz="2600" kern="0" dirty="0" err="1">
                <a:effectLst/>
                <a:latin typeface="Times New Roman" panose="02020603050405020304" pitchFamily="18" charset="0"/>
                <a:ea typeface="Times New Roman" panose="02020603050405020304" pitchFamily="18" charset="0"/>
                <a:cs typeface="Mangal" panose="02040503050203030202" pitchFamily="18" charset="0"/>
              </a:rPr>
              <a:t>screen.fill</a:t>
            </a:r>
            <a:r>
              <a:rPr lang="en-US" sz="2600" kern="0" dirty="0">
                <a:effectLst/>
                <a:latin typeface="Times New Roman" panose="02020603050405020304" pitchFamily="18" charset="0"/>
                <a:ea typeface="Times New Roman" panose="02020603050405020304" pitchFamily="18" charset="0"/>
                <a:cs typeface="Mangal" panose="02040503050203030202" pitchFamily="18" charset="0"/>
              </a:rPr>
              <a:t>((0, 0, 0))</a:t>
            </a:r>
            <a:endParaRPr lang="en-US" sz="2600" kern="100" dirty="0">
              <a:effectLst/>
              <a:latin typeface="Calibri" panose="020F0502020204030204" pitchFamily="34" charset="0"/>
              <a:ea typeface="Calibri" panose="020F0502020204030204" pitchFamily="34" charset="0"/>
              <a:cs typeface="Mangal" panose="02040503050203030202" pitchFamily="18" charset="0"/>
            </a:endParaRPr>
          </a:p>
          <a:p>
            <a:pPr marL="228600" marR="0">
              <a:lnSpc>
                <a:spcPct val="115000"/>
              </a:lnSpc>
              <a:spcAft>
                <a:spcPts val="800"/>
              </a:spcAft>
              <a:buNone/>
            </a:pPr>
            <a:r>
              <a:rPr lang="en-US" sz="2600" kern="0" dirty="0">
                <a:effectLst/>
                <a:latin typeface="Times New Roman" panose="02020603050405020304" pitchFamily="18" charset="0"/>
                <a:ea typeface="Times New Roman" panose="02020603050405020304" pitchFamily="18" charset="0"/>
                <a:cs typeface="Mangal" panose="02040503050203030202" pitchFamily="18" charset="0"/>
              </a:rPr>
              <a:t>    </a:t>
            </a:r>
            <a:r>
              <a:rPr lang="en-US" sz="2600" kern="0" dirty="0" err="1">
                <a:effectLst/>
                <a:latin typeface="Times New Roman" panose="02020603050405020304" pitchFamily="18" charset="0"/>
                <a:ea typeface="Times New Roman" panose="02020603050405020304" pitchFamily="18" charset="0"/>
                <a:cs typeface="Mangal" panose="02040503050203030202" pitchFamily="18" charset="0"/>
              </a:rPr>
              <a:t>pygame.draw.circle</a:t>
            </a:r>
            <a:r>
              <a:rPr lang="en-US" sz="2600" kern="0" dirty="0">
                <a:effectLst/>
                <a:latin typeface="Times New Roman" panose="02020603050405020304" pitchFamily="18" charset="0"/>
                <a:ea typeface="Times New Roman" panose="02020603050405020304" pitchFamily="18" charset="0"/>
                <a:cs typeface="Mangal" panose="02040503050203030202" pitchFamily="18" charset="0"/>
              </a:rPr>
              <a:t>(screen, DRONE_COLOR, (</a:t>
            </a:r>
            <a:r>
              <a:rPr lang="en-US" sz="2600" kern="0" dirty="0" err="1">
                <a:effectLst/>
                <a:latin typeface="Times New Roman" panose="02020603050405020304" pitchFamily="18" charset="0"/>
                <a:ea typeface="Times New Roman" panose="02020603050405020304" pitchFamily="18" charset="0"/>
                <a:cs typeface="Mangal" panose="02040503050203030202" pitchFamily="18" charset="0"/>
              </a:rPr>
              <a:t>drone_x</a:t>
            </a:r>
            <a:r>
              <a:rPr lang="en-US" sz="2600" kern="0" dirty="0">
                <a:effectLst/>
                <a:latin typeface="Times New Roman" panose="02020603050405020304" pitchFamily="18" charset="0"/>
                <a:ea typeface="Times New Roman" panose="02020603050405020304" pitchFamily="18" charset="0"/>
                <a:cs typeface="Mangal" panose="02040503050203030202" pitchFamily="18" charset="0"/>
              </a:rPr>
              <a:t>, </a:t>
            </a:r>
            <a:r>
              <a:rPr lang="en-US" sz="2600" kern="0" dirty="0" err="1">
                <a:effectLst/>
                <a:latin typeface="Times New Roman" panose="02020603050405020304" pitchFamily="18" charset="0"/>
                <a:ea typeface="Times New Roman" panose="02020603050405020304" pitchFamily="18" charset="0"/>
                <a:cs typeface="Mangal" panose="02040503050203030202" pitchFamily="18" charset="0"/>
              </a:rPr>
              <a:t>drone_y</a:t>
            </a:r>
            <a:r>
              <a:rPr lang="en-US" sz="2600" kern="0" dirty="0">
                <a:effectLst/>
                <a:latin typeface="Times New Roman" panose="02020603050405020304" pitchFamily="18" charset="0"/>
                <a:ea typeface="Times New Roman" panose="02020603050405020304" pitchFamily="18" charset="0"/>
                <a:cs typeface="Mangal" panose="02040503050203030202" pitchFamily="18" charset="0"/>
              </a:rPr>
              <a:t>), DRONE_RADIUS)</a:t>
            </a:r>
            <a:endParaRPr lang="en-US" sz="2600" kern="100" dirty="0">
              <a:effectLst/>
              <a:latin typeface="Calibri" panose="020F0502020204030204" pitchFamily="34" charset="0"/>
              <a:ea typeface="Calibri" panose="020F0502020204030204" pitchFamily="34" charset="0"/>
              <a:cs typeface="Mangal" panose="02040503050203030202" pitchFamily="18" charset="0"/>
            </a:endParaRPr>
          </a:p>
          <a:p>
            <a:pPr marL="228600" marR="0">
              <a:lnSpc>
                <a:spcPct val="115000"/>
              </a:lnSpc>
              <a:spcAft>
                <a:spcPts val="800"/>
              </a:spcAft>
              <a:buNone/>
            </a:pPr>
            <a:r>
              <a:rPr lang="en-US" sz="2600" kern="0" dirty="0">
                <a:effectLst/>
                <a:latin typeface="Times New Roman" panose="02020603050405020304" pitchFamily="18" charset="0"/>
                <a:ea typeface="Times New Roman" panose="02020603050405020304" pitchFamily="18" charset="0"/>
                <a:cs typeface="Mangal" panose="02040503050203030202" pitchFamily="18" charset="0"/>
              </a:rPr>
              <a:t>    </a:t>
            </a:r>
            <a:r>
              <a:rPr lang="en-US" sz="2600" kern="0" dirty="0" err="1">
                <a:effectLst/>
                <a:latin typeface="Times New Roman" panose="02020603050405020304" pitchFamily="18" charset="0"/>
                <a:ea typeface="Times New Roman" panose="02020603050405020304" pitchFamily="18" charset="0"/>
                <a:cs typeface="Mangal" panose="02040503050203030202" pitchFamily="18" charset="0"/>
              </a:rPr>
              <a:t>pygame.display.update</a:t>
            </a:r>
            <a:r>
              <a:rPr lang="en-US" sz="2600" kern="0" dirty="0">
                <a:effectLst/>
                <a:latin typeface="Times New Roman" panose="02020603050405020304" pitchFamily="18" charset="0"/>
                <a:ea typeface="Times New Roman" panose="02020603050405020304" pitchFamily="18" charset="0"/>
                <a:cs typeface="Mangal" panose="02040503050203030202" pitchFamily="18" charset="0"/>
              </a:rPr>
              <a:t>()</a:t>
            </a:r>
            <a:endParaRPr lang="en-US" sz="2600" kern="100" dirty="0">
              <a:effectLst/>
              <a:latin typeface="Calibri" panose="020F0502020204030204" pitchFamily="34" charset="0"/>
              <a:ea typeface="Calibri" panose="020F0502020204030204" pitchFamily="34" charset="0"/>
              <a:cs typeface="Mangal" panose="02040503050203030202" pitchFamily="18" charset="0"/>
            </a:endParaRPr>
          </a:p>
          <a:p>
            <a:pPr marL="228600" marR="0">
              <a:lnSpc>
                <a:spcPct val="115000"/>
              </a:lnSpc>
              <a:spcAft>
                <a:spcPts val="800"/>
              </a:spcAft>
              <a:buNone/>
            </a:pPr>
            <a:r>
              <a:rPr lang="en-US" sz="2600" kern="0" dirty="0">
                <a:effectLst/>
                <a:latin typeface="Times New Roman" panose="02020603050405020304" pitchFamily="18" charset="0"/>
                <a:ea typeface="Times New Roman" panose="02020603050405020304" pitchFamily="18" charset="0"/>
                <a:cs typeface="Mangal" panose="02040503050203030202" pitchFamily="18" charset="0"/>
              </a:rPr>
              <a:t>    # Event handler for quit</a:t>
            </a:r>
            <a:endParaRPr lang="en-US" sz="2600" kern="100" dirty="0">
              <a:effectLst/>
              <a:latin typeface="Calibri" panose="020F0502020204030204" pitchFamily="34" charset="0"/>
              <a:ea typeface="Calibri" panose="020F0502020204030204" pitchFamily="34" charset="0"/>
              <a:cs typeface="Mangal" panose="02040503050203030202" pitchFamily="18" charset="0"/>
            </a:endParaRPr>
          </a:p>
          <a:p>
            <a:pPr marL="228600" marR="0">
              <a:lnSpc>
                <a:spcPct val="115000"/>
              </a:lnSpc>
              <a:spcAft>
                <a:spcPts val="800"/>
              </a:spcAft>
              <a:buNone/>
            </a:pPr>
            <a:r>
              <a:rPr lang="en-US" sz="2600" kern="0" dirty="0">
                <a:effectLst/>
                <a:latin typeface="Times New Roman" panose="02020603050405020304" pitchFamily="18" charset="0"/>
                <a:ea typeface="Times New Roman" panose="02020603050405020304" pitchFamily="18" charset="0"/>
                <a:cs typeface="Mangal" panose="02040503050203030202" pitchFamily="18" charset="0"/>
              </a:rPr>
              <a:t>    for event in </a:t>
            </a:r>
            <a:r>
              <a:rPr lang="en-US" sz="2600" kern="0" dirty="0" err="1">
                <a:effectLst/>
                <a:latin typeface="Times New Roman" panose="02020603050405020304" pitchFamily="18" charset="0"/>
                <a:ea typeface="Times New Roman" panose="02020603050405020304" pitchFamily="18" charset="0"/>
                <a:cs typeface="Mangal" panose="02040503050203030202" pitchFamily="18" charset="0"/>
              </a:rPr>
              <a:t>pygame.event.get</a:t>
            </a:r>
            <a:r>
              <a:rPr lang="en-US" sz="2600" kern="0" dirty="0">
                <a:effectLst/>
                <a:latin typeface="Times New Roman" panose="02020603050405020304" pitchFamily="18" charset="0"/>
                <a:ea typeface="Times New Roman" panose="02020603050405020304" pitchFamily="18" charset="0"/>
                <a:cs typeface="Mangal" panose="02040503050203030202" pitchFamily="18" charset="0"/>
              </a:rPr>
              <a:t>():</a:t>
            </a:r>
            <a:endParaRPr lang="en-US" sz="2600" kern="100" dirty="0">
              <a:effectLst/>
              <a:latin typeface="Calibri" panose="020F0502020204030204" pitchFamily="34" charset="0"/>
              <a:ea typeface="Calibri" panose="020F0502020204030204" pitchFamily="34" charset="0"/>
              <a:cs typeface="Mangal" panose="02040503050203030202" pitchFamily="18" charset="0"/>
            </a:endParaRPr>
          </a:p>
          <a:p>
            <a:pPr marL="228600" marR="0">
              <a:lnSpc>
                <a:spcPct val="115000"/>
              </a:lnSpc>
              <a:spcAft>
                <a:spcPts val="800"/>
              </a:spcAft>
              <a:buNone/>
            </a:pPr>
            <a:r>
              <a:rPr lang="en-US" sz="2600" kern="0" dirty="0">
                <a:effectLst/>
                <a:latin typeface="Times New Roman" panose="02020603050405020304" pitchFamily="18" charset="0"/>
                <a:ea typeface="Times New Roman" panose="02020603050405020304" pitchFamily="18" charset="0"/>
                <a:cs typeface="Mangal" panose="02040503050203030202" pitchFamily="18" charset="0"/>
              </a:rPr>
              <a:t>        if </a:t>
            </a:r>
            <a:r>
              <a:rPr lang="en-US" sz="2600" kern="0" dirty="0" err="1">
                <a:effectLst/>
                <a:latin typeface="Times New Roman" panose="02020603050405020304" pitchFamily="18" charset="0"/>
                <a:ea typeface="Times New Roman" panose="02020603050405020304" pitchFamily="18" charset="0"/>
                <a:cs typeface="Mangal" panose="02040503050203030202" pitchFamily="18" charset="0"/>
              </a:rPr>
              <a:t>event.type</a:t>
            </a:r>
            <a:r>
              <a:rPr lang="en-US" sz="2600" kern="0" dirty="0">
                <a:effectLst/>
                <a:latin typeface="Times New Roman" panose="02020603050405020304" pitchFamily="18" charset="0"/>
                <a:ea typeface="Times New Roman" panose="02020603050405020304" pitchFamily="18" charset="0"/>
                <a:cs typeface="Mangal" panose="02040503050203030202" pitchFamily="18" charset="0"/>
              </a:rPr>
              <a:t> == </a:t>
            </a:r>
            <a:r>
              <a:rPr lang="en-US" sz="2600" kern="0" dirty="0" err="1">
                <a:effectLst/>
                <a:latin typeface="Times New Roman" panose="02020603050405020304" pitchFamily="18" charset="0"/>
                <a:ea typeface="Times New Roman" panose="02020603050405020304" pitchFamily="18" charset="0"/>
                <a:cs typeface="Mangal" panose="02040503050203030202" pitchFamily="18" charset="0"/>
              </a:rPr>
              <a:t>pygame.QUIT</a:t>
            </a:r>
            <a:r>
              <a:rPr lang="en-US" sz="2600" kern="0" dirty="0">
                <a:effectLst/>
                <a:latin typeface="Times New Roman" panose="02020603050405020304" pitchFamily="18" charset="0"/>
                <a:ea typeface="Times New Roman" panose="02020603050405020304" pitchFamily="18" charset="0"/>
                <a:cs typeface="Mangal" panose="02040503050203030202" pitchFamily="18" charset="0"/>
              </a:rPr>
              <a:t>:</a:t>
            </a:r>
            <a:endParaRPr lang="en-US" sz="2600" kern="100" dirty="0">
              <a:effectLst/>
              <a:latin typeface="Calibri" panose="020F0502020204030204" pitchFamily="34" charset="0"/>
              <a:ea typeface="Calibri" panose="020F0502020204030204" pitchFamily="34" charset="0"/>
              <a:cs typeface="Mangal" panose="02040503050203030202" pitchFamily="18" charset="0"/>
            </a:endParaRPr>
          </a:p>
          <a:p>
            <a:pPr marL="228600" marR="0">
              <a:lnSpc>
                <a:spcPct val="115000"/>
              </a:lnSpc>
              <a:spcAft>
                <a:spcPts val="800"/>
              </a:spcAft>
              <a:buNone/>
            </a:pPr>
            <a:r>
              <a:rPr lang="en-US" sz="2600" kern="0" dirty="0">
                <a:effectLst/>
                <a:latin typeface="Times New Roman" panose="02020603050405020304" pitchFamily="18" charset="0"/>
                <a:ea typeface="Times New Roman" panose="02020603050405020304" pitchFamily="18" charset="0"/>
                <a:cs typeface="Mangal" panose="02040503050203030202" pitchFamily="18" charset="0"/>
              </a:rPr>
              <a:t>            running = False</a:t>
            </a:r>
            <a:endParaRPr lang="en-US" sz="2600" kern="100" dirty="0">
              <a:effectLst/>
              <a:latin typeface="Calibri" panose="020F0502020204030204" pitchFamily="34" charset="0"/>
              <a:ea typeface="Calibri" panose="020F0502020204030204" pitchFamily="34" charset="0"/>
              <a:cs typeface="Mangal" panose="02040503050203030202" pitchFamily="18" charset="0"/>
            </a:endParaRPr>
          </a:p>
          <a:p>
            <a:pPr marL="228600" marR="0">
              <a:lnSpc>
                <a:spcPct val="115000"/>
              </a:lnSpc>
              <a:spcAft>
                <a:spcPts val="800"/>
              </a:spcAft>
              <a:buNone/>
            </a:pPr>
            <a:r>
              <a:rPr lang="en-US" sz="2600" kern="0" dirty="0">
                <a:effectLst/>
                <a:latin typeface="Times New Roman" panose="02020603050405020304" pitchFamily="18" charset="0"/>
                <a:ea typeface="Times New Roman" panose="02020603050405020304" pitchFamily="18" charset="0"/>
                <a:cs typeface="Mangal" panose="02040503050203030202" pitchFamily="18" charset="0"/>
              </a:rPr>
              <a:t>    if cv2.waitKey(1) &amp; 0xFF == </a:t>
            </a:r>
            <a:r>
              <a:rPr lang="en-US" sz="2600" kern="0" dirty="0" err="1">
                <a:effectLst/>
                <a:latin typeface="Times New Roman" panose="02020603050405020304" pitchFamily="18" charset="0"/>
                <a:ea typeface="Times New Roman" panose="02020603050405020304" pitchFamily="18" charset="0"/>
                <a:cs typeface="Mangal" panose="02040503050203030202" pitchFamily="18" charset="0"/>
              </a:rPr>
              <a:t>ord</a:t>
            </a:r>
            <a:r>
              <a:rPr lang="en-US" sz="2600" kern="0" dirty="0">
                <a:effectLst/>
                <a:latin typeface="Times New Roman" panose="02020603050405020304" pitchFamily="18" charset="0"/>
                <a:ea typeface="Times New Roman" panose="02020603050405020304" pitchFamily="18" charset="0"/>
                <a:cs typeface="Mangal" panose="02040503050203030202" pitchFamily="18" charset="0"/>
              </a:rPr>
              <a:t>('q'):</a:t>
            </a:r>
            <a:endParaRPr lang="en-US" sz="2600" kern="100" dirty="0">
              <a:effectLst/>
              <a:latin typeface="Calibri" panose="020F0502020204030204" pitchFamily="34" charset="0"/>
              <a:ea typeface="Calibri" panose="020F0502020204030204" pitchFamily="34" charset="0"/>
              <a:cs typeface="Mangal" panose="02040503050203030202" pitchFamily="18" charset="0"/>
            </a:endParaRPr>
          </a:p>
          <a:p>
            <a:pPr marL="228600" marR="0">
              <a:lnSpc>
                <a:spcPct val="115000"/>
              </a:lnSpc>
              <a:spcAft>
                <a:spcPts val="800"/>
              </a:spcAft>
              <a:buNone/>
            </a:pPr>
            <a:r>
              <a:rPr lang="en-US" sz="2600" kern="0" dirty="0">
                <a:effectLst/>
                <a:latin typeface="Times New Roman" panose="02020603050405020304" pitchFamily="18" charset="0"/>
                <a:ea typeface="Times New Roman" panose="02020603050405020304" pitchFamily="18" charset="0"/>
                <a:cs typeface="Mangal" panose="02040503050203030202" pitchFamily="18" charset="0"/>
              </a:rPr>
              <a:t>        running = False</a:t>
            </a:r>
            <a:endParaRPr lang="en-US" sz="26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15000"/>
              </a:lnSpc>
              <a:spcAft>
                <a:spcPts val="800"/>
              </a:spcAft>
              <a:buNone/>
            </a:pPr>
            <a:r>
              <a:rPr lang="en-US" sz="2600" kern="0" dirty="0">
                <a:effectLst/>
                <a:latin typeface="Times New Roman" panose="02020603050405020304" pitchFamily="18" charset="0"/>
                <a:ea typeface="Times New Roman" panose="02020603050405020304" pitchFamily="18" charset="0"/>
                <a:cs typeface="Mangal" panose="02040503050203030202" pitchFamily="18" charset="0"/>
              </a:rPr>
              <a:t>   </a:t>
            </a:r>
            <a:r>
              <a:rPr lang="en-US" sz="2600" kern="0" dirty="0" err="1">
                <a:effectLst/>
                <a:latin typeface="Times New Roman" panose="02020603050405020304" pitchFamily="18" charset="0"/>
                <a:ea typeface="Times New Roman" panose="02020603050405020304" pitchFamily="18" charset="0"/>
                <a:cs typeface="Mangal" panose="02040503050203030202" pitchFamily="18" charset="0"/>
              </a:rPr>
              <a:t>clock.tick</a:t>
            </a:r>
            <a:r>
              <a:rPr lang="en-US" sz="2600" kern="0" dirty="0">
                <a:effectLst/>
                <a:latin typeface="Times New Roman" panose="02020603050405020304" pitchFamily="18" charset="0"/>
                <a:ea typeface="Times New Roman" panose="02020603050405020304" pitchFamily="18" charset="0"/>
                <a:cs typeface="Mangal" panose="02040503050203030202" pitchFamily="18" charset="0"/>
              </a:rPr>
              <a:t>(30)</a:t>
            </a:r>
            <a:endParaRPr lang="en-US" sz="2600" kern="100" dirty="0">
              <a:effectLst/>
              <a:latin typeface="Calibri" panose="020F0502020204030204" pitchFamily="34" charset="0"/>
              <a:ea typeface="Calibri" panose="020F0502020204030204" pitchFamily="34" charset="0"/>
              <a:cs typeface="Mangal" panose="02040503050203030202" pitchFamily="18" charset="0"/>
            </a:endParaRPr>
          </a:p>
          <a:p>
            <a:pPr marL="228600" marR="0">
              <a:lnSpc>
                <a:spcPct val="115000"/>
              </a:lnSpc>
              <a:spcAft>
                <a:spcPts val="800"/>
              </a:spcAft>
              <a:buNone/>
            </a:pPr>
            <a:r>
              <a:rPr lang="en-US" sz="2600" kern="0" dirty="0" err="1">
                <a:effectLst/>
                <a:latin typeface="Times New Roman" panose="02020603050405020304" pitchFamily="18" charset="0"/>
                <a:ea typeface="Times New Roman" panose="02020603050405020304" pitchFamily="18" charset="0"/>
                <a:cs typeface="Mangal" panose="02040503050203030202" pitchFamily="18" charset="0"/>
              </a:rPr>
              <a:t>cap.release</a:t>
            </a:r>
            <a:r>
              <a:rPr lang="en-US" sz="2600" kern="0" dirty="0">
                <a:effectLst/>
                <a:latin typeface="Times New Roman" panose="02020603050405020304" pitchFamily="18" charset="0"/>
                <a:ea typeface="Times New Roman" panose="02020603050405020304" pitchFamily="18" charset="0"/>
                <a:cs typeface="Mangal" panose="02040503050203030202" pitchFamily="18" charset="0"/>
              </a:rPr>
              <a:t>()</a:t>
            </a:r>
            <a:endParaRPr lang="en-US" sz="2600" kern="100" dirty="0">
              <a:effectLst/>
              <a:latin typeface="Calibri" panose="020F0502020204030204" pitchFamily="34" charset="0"/>
              <a:ea typeface="Calibri" panose="020F0502020204030204" pitchFamily="34" charset="0"/>
              <a:cs typeface="Mangal" panose="02040503050203030202" pitchFamily="18" charset="0"/>
            </a:endParaRPr>
          </a:p>
          <a:p>
            <a:pPr marL="228600" marR="0">
              <a:lnSpc>
                <a:spcPct val="115000"/>
              </a:lnSpc>
              <a:spcAft>
                <a:spcPts val="800"/>
              </a:spcAft>
              <a:buNone/>
            </a:pPr>
            <a:r>
              <a:rPr lang="en-US" sz="2600" kern="0" dirty="0">
                <a:effectLst/>
                <a:latin typeface="Times New Roman" panose="02020603050405020304" pitchFamily="18" charset="0"/>
                <a:ea typeface="Times New Roman" panose="02020603050405020304" pitchFamily="18" charset="0"/>
                <a:cs typeface="Mangal" panose="02040503050203030202" pitchFamily="18" charset="0"/>
              </a:rPr>
              <a:t>cv2.destroyAllWindows()</a:t>
            </a:r>
            <a:endParaRPr lang="en-US" sz="2600" kern="100" dirty="0">
              <a:effectLst/>
              <a:latin typeface="Calibri" panose="020F0502020204030204" pitchFamily="34" charset="0"/>
              <a:ea typeface="Calibri" panose="020F0502020204030204" pitchFamily="34" charset="0"/>
              <a:cs typeface="Mangal" panose="02040503050203030202" pitchFamily="18" charset="0"/>
            </a:endParaRPr>
          </a:p>
          <a:p>
            <a:pPr marL="228600" marR="0">
              <a:lnSpc>
                <a:spcPct val="115000"/>
              </a:lnSpc>
              <a:spcAft>
                <a:spcPts val="800"/>
              </a:spcAft>
            </a:pPr>
            <a:r>
              <a:rPr lang="en-US" sz="2600" kern="0" dirty="0" err="1">
                <a:effectLst/>
                <a:latin typeface="Times New Roman" panose="02020603050405020304" pitchFamily="18" charset="0"/>
                <a:ea typeface="Times New Roman" panose="02020603050405020304" pitchFamily="18" charset="0"/>
                <a:cs typeface="Mangal" panose="02040503050203030202" pitchFamily="18" charset="0"/>
              </a:rPr>
              <a:t>pygame.quit</a:t>
            </a:r>
            <a:r>
              <a:rPr lang="en-US" sz="2600" kern="0" dirty="0">
                <a:effectLst/>
                <a:latin typeface="Times New Roman" panose="02020603050405020304" pitchFamily="18" charset="0"/>
                <a:ea typeface="Times New Roman" panose="02020603050405020304" pitchFamily="18" charset="0"/>
                <a:cs typeface="Mangal" panose="02040503050203030202" pitchFamily="18" charset="0"/>
              </a:rPr>
              <a:t>()</a:t>
            </a:r>
            <a:endParaRPr lang="en-US" sz="2600" kern="1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Tree>
    <p:extLst>
      <p:ext uri="{BB962C8B-B14F-4D97-AF65-F5344CB8AC3E}">
        <p14:creationId xmlns:p14="http://schemas.microsoft.com/office/powerpoint/2010/main" val="3719922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D4A1AB5-6F52-EFD6-7EE8-D040CFDAC043}"/>
              </a:ext>
            </a:extLst>
          </p:cNvPr>
          <p:cNvPicPr>
            <a:picLocks noChangeAspect="1"/>
          </p:cNvPicPr>
          <p:nvPr/>
        </p:nvPicPr>
        <p:blipFill>
          <a:blip r:embed="rId2"/>
          <a:stretch>
            <a:fillRect/>
          </a:stretch>
        </p:blipFill>
        <p:spPr>
          <a:xfrm>
            <a:off x="0" y="-267128"/>
            <a:ext cx="9144000" cy="8825501"/>
          </a:xfrm>
          <a:prstGeom prst="rect">
            <a:avLst/>
          </a:prstGeom>
        </p:spPr>
      </p:pic>
      <p:sp>
        <p:nvSpPr>
          <p:cNvPr id="2" name="Title 1"/>
          <p:cNvSpPr>
            <a:spLocks noGrp="1"/>
          </p:cNvSpPr>
          <p:nvPr>
            <p:ph type="title"/>
          </p:nvPr>
        </p:nvSpPr>
        <p:spPr/>
        <p:txBody>
          <a:bodyPr/>
          <a:lstStyle/>
          <a:p>
            <a:r>
              <a:t>Gesture Mapping</a:t>
            </a:r>
          </a:p>
        </p:txBody>
      </p:sp>
      <p:sp>
        <p:nvSpPr>
          <p:cNvPr id="3" name="Content Placeholder 2"/>
          <p:cNvSpPr>
            <a:spLocks noGrp="1"/>
          </p:cNvSpPr>
          <p:nvPr>
            <p:ph idx="1"/>
          </p:nvPr>
        </p:nvSpPr>
        <p:spPr/>
        <p:txBody>
          <a:bodyPr>
            <a:normAutofit fontScale="70000" lnSpcReduction="20000"/>
          </a:bodyPr>
          <a:lstStyle/>
          <a:p>
            <a:pPr marL="0" indent="0">
              <a:buNone/>
              <a:defRPr sz="1800"/>
            </a:pPr>
            <a:r>
              <a:rPr lang="en-US" sz="1800" kern="0" dirty="0">
                <a:effectLst/>
                <a:latin typeface="Times New Roman" panose="02020603050405020304" pitchFamily="18" charset="0"/>
                <a:ea typeface="Times New Roman" panose="02020603050405020304" pitchFamily="18" charset="0"/>
                <a:cs typeface="Mangal" panose="02040503050203030202" pitchFamily="18" charset="0"/>
              </a:rPr>
              <a:t>After building and testing the gesture-controlled drone system, we were able to successfully control basic drone movements using hand gestures captured through a webcam.</a:t>
            </a:r>
            <a:endParaRPr dirty="0"/>
          </a:p>
          <a:p>
            <a:pPr>
              <a:defRPr sz="1800"/>
            </a:pPr>
            <a:r>
              <a:rPr dirty="0"/>
              <a:t>→ Open Palm: Takeoff</a:t>
            </a:r>
          </a:p>
          <a:p>
            <a:pPr>
              <a:defRPr sz="1800"/>
            </a:pPr>
            <a:r>
              <a:rPr dirty="0"/>
              <a:t>→ Closed Fist: Land</a:t>
            </a:r>
          </a:p>
          <a:p>
            <a:pPr>
              <a:defRPr sz="1800"/>
            </a:pPr>
            <a:r>
              <a:rPr dirty="0"/>
              <a:t>→ Hand Forward: Move Forward</a:t>
            </a:r>
          </a:p>
          <a:p>
            <a:pPr>
              <a:defRPr sz="1800"/>
            </a:pPr>
            <a:r>
              <a:rPr dirty="0"/>
              <a:t>→ Hand Backward: Move Backward</a:t>
            </a:r>
          </a:p>
          <a:p>
            <a:pPr>
              <a:defRPr sz="1800"/>
            </a:pPr>
            <a:r>
              <a:rPr dirty="0"/>
              <a:t>→ Tilt Left/Right: Turn Left/Right</a:t>
            </a:r>
          </a:p>
          <a:p>
            <a:pPr>
              <a:defRPr sz="1800"/>
            </a:pPr>
            <a:r>
              <a:rPr dirty="0"/>
              <a:t>Extensible to more gestures using ML models.</a:t>
            </a:r>
            <a:endParaRPr lang="en-US" dirty="0"/>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Mangal" panose="02040503050203030202" pitchFamily="18" charset="0"/>
              </a:rPr>
              <a:t>The system sometimes misinterpreted gestures, especially when the hand moved too quickly or was partially out of frame.</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Mangal" panose="02040503050203030202" pitchFamily="18" charset="0"/>
              </a:rPr>
              <a:t>Similar-looking gestures (e.g., a slightly open palm vs. fully open) could confuse the system.</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Mangal" panose="02040503050203030202" pitchFamily="18" charset="0"/>
              </a:rPr>
              <a:t>Complex or custom gestures were hard to detect reliably without training a dedicated machine learning model.</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a:defRPr sz="1800"/>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942EF-03FD-BC11-0D7A-6EA9C7AE2B2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965D86F-F7E5-8681-5E93-9EA6DFFD258C}"/>
              </a:ext>
            </a:extLst>
          </p:cNvPr>
          <p:cNvPicPr>
            <a:picLocks noGrp="1" noChangeAspect="1"/>
          </p:cNvPicPr>
          <p:nvPr>
            <p:ph idx="1"/>
          </p:nvPr>
        </p:nvPicPr>
        <p:blipFill>
          <a:blip r:embed="rId2"/>
          <a:stretch>
            <a:fillRect/>
          </a:stretch>
        </p:blipFill>
        <p:spPr>
          <a:xfrm>
            <a:off x="-102742" y="0"/>
            <a:ext cx="9349484" cy="7165510"/>
          </a:xfrm>
        </p:spPr>
      </p:pic>
    </p:spTree>
    <p:extLst>
      <p:ext uri="{BB962C8B-B14F-4D97-AF65-F5344CB8AC3E}">
        <p14:creationId xmlns:p14="http://schemas.microsoft.com/office/powerpoint/2010/main" val="767317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C6E6C9-C498-4BF4-2BAA-929B63D12731}"/>
              </a:ext>
            </a:extLst>
          </p:cNvPr>
          <p:cNvPicPr>
            <a:picLocks noChangeAspect="1"/>
          </p:cNvPicPr>
          <p:nvPr/>
        </p:nvPicPr>
        <p:blipFill>
          <a:blip r:embed="rId2"/>
          <a:stretch>
            <a:fillRect/>
          </a:stretch>
        </p:blipFill>
        <p:spPr>
          <a:xfrm>
            <a:off x="0" y="0"/>
            <a:ext cx="9144000" cy="6770669"/>
          </a:xfrm>
          <a:prstGeom prst="rect">
            <a:avLst/>
          </a:prstGeom>
        </p:spPr>
      </p:pic>
      <p:sp>
        <p:nvSpPr>
          <p:cNvPr id="2" name="Title 1"/>
          <p:cNvSpPr>
            <a:spLocks noGrp="1"/>
          </p:cNvSpPr>
          <p:nvPr>
            <p:ph type="title"/>
          </p:nvPr>
        </p:nvSpPr>
        <p:spPr/>
        <p:txBody>
          <a:bodyPr/>
          <a:lstStyle/>
          <a:p>
            <a:r>
              <a:t>Challenges</a:t>
            </a:r>
          </a:p>
        </p:txBody>
      </p:sp>
      <p:sp>
        <p:nvSpPr>
          <p:cNvPr id="3" name="Content Placeholder 2"/>
          <p:cNvSpPr>
            <a:spLocks noGrp="1"/>
          </p:cNvSpPr>
          <p:nvPr>
            <p:ph idx="1"/>
          </p:nvPr>
        </p:nvSpPr>
        <p:spPr/>
        <p:txBody>
          <a:bodyPr>
            <a:normAutofit fontScale="85000" lnSpcReduction="20000"/>
          </a:bodyPr>
          <a:lstStyle/>
          <a:p>
            <a:pPr>
              <a:defRPr sz="1800"/>
            </a:pPr>
            <a:r>
              <a:rPr lang="en-US" sz="1800" kern="0" dirty="0">
                <a:effectLst/>
                <a:latin typeface="Times New Roman" panose="02020603050405020304" pitchFamily="18" charset="0"/>
                <a:ea typeface="Times New Roman" panose="02020603050405020304" pitchFamily="18" charset="0"/>
                <a:cs typeface="Mangal" panose="02040503050203030202" pitchFamily="18" charset="0"/>
              </a:rPr>
              <a:t>While developing the gesture-controlled drone system, we faced several challenges and limitations that affected performance and user experience. These are important to understand for future improvements:</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Mangal" panose="02040503050203030202" pitchFamily="18" charset="0"/>
              </a:rPr>
              <a:t>The system sometimes misinterpreted gestures, especially when the hand moved too quickly or was partially out of frame.</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Mangal" panose="02040503050203030202" pitchFamily="18" charset="0"/>
              </a:rPr>
              <a:t>Similar-looking gestures (e.g., a slightly open palm vs. fully open) could confuse the system.</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Mangal" panose="02040503050203030202" pitchFamily="18" charset="0"/>
              </a:rPr>
              <a:t>Complex or custom gestures were hard to detect reliably without training a dedicated machine learning model.</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Mangal" panose="02040503050203030202" pitchFamily="18" charset="0"/>
              </a:rPr>
              <a:t>Good lighting was essential for accurate hand tracking. In dim light or with shadows, the system struggled to detect hand landmarks correctly.</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Mangal" panose="02040503050203030202" pitchFamily="18" charset="0"/>
              </a:rPr>
              <a:t>Bright sunlight or reflective surfaces caused glare that interfered with the webcam feed.</a:t>
            </a:r>
            <a:endParaRPr lang="en-US" sz="1800" kern="100" dirty="0">
              <a:effectLst/>
              <a:latin typeface="Calibri" panose="020F0502020204030204" pitchFamily="34" charset="0"/>
              <a:ea typeface="Calibri" panose="020F0502020204030204" pitchFamily="34" charset="0"/>
              <a:cs typeface="Mangal" panose="02040503050203030202" pitchFamily="18" charset="0"/>
            </a:endParaRPr>
          </a:p>
          <a:p>
            <a:pPr>
              <a:defRPr sz="1800"/>
            </a:pPr>
            <a:endParaRP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80</TotalTime>
  <Words>1370</Words>
  <Application>Microsoft Office PowerPoint</Application>
  <PresentationFormat>On-screen Show (4:3)</PresentationFormat>
  <Paragraphs>88</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Century Gothic</vt:lpstr>
      <vt:lpstr>Courier New</vt:lpstr>
      <vt:lpstr>Symbol</vt:lpstr>
      <vt:lpstr>Times New Roman</vt:lpstr>
      <vt:lpstr>Wingdings 3</vt:lpstr>
      <vt:lpstr>Ion</vt:lpstr>
      <vt:lpstr>Drone Controlled by hand gesture</vt:lpstr>
      <vt:lpstr>Introduction</vt:lpstr>
      <vt:lpstr>Project Objective</vt:lpstr>
      <vt:lpstr>Software &amp; Tools Used</vt:lpstr>
      <vt:lpstr>Software code</vt:lpstr>
      <vt:lpstr>PowerPoint Presentation</vt:lpstr>
      <vt:lpstr>Gesture Mapping</vt:lpstr>
      <vt:lpstr>PowerPoint Presentation</vt:lpstr>
      <vt:lpstr>Challenges</vt:lpstr>
      <vt:lpstr>Conclusion from testing</vt:lpstr>
      <vt:lpstr>Summary of Key result</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Nidhi chauhan</dc:creator>
  <cp:keywords/>
  <dc:description>generated using python-pptx</dc:description>
  <cp:lastModifiedBy>nidhi chauhan</cp:lastModifiedBy>
  <cp:revision>2</cp:revision>
  <dcterms:created xsi:type="dcterms:W3CDTF">2013-01-27T09:14:16Z</dcterms:created>
  <dcterms:modified xsi:type="dcterms:W3CDTF">2025-05-01T08:10:25Z</dcterms:modified>
  <cp:category/>
</cp:coreProperties>
</file>