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7"/>
  </p:notesMasterIdLst>
  <p:sldIdLst>
    <p:sldId id="256" r:id="rId2"/>
    <p:sldId id="266" r:id="rId3"/>
    <p:sldId id="258" r:id="rId4"/>
    <p:sldId id="282" r:id="rId5"/>
    <p:sldId id="259" r:id="rId6"/>
    <p:sldId id="265" r:id="rId7"/>
    <p:sldId id="267" r:id="rId8"/>
    <p:sldId id="268" r:id="rId9"/>
    <p:sldId id="269" r:id="rId10"/>
    <p:sldId id="260" r:id="rId11"/>
    <p:sldId id="270" r:id="rId12"/>
    <p:sldId id="283" r:id="rId13"/>
    <p:sldId id="271" r:id="rId14"/>
    <p:sldId id="284" r:id="rId15"/>
    <p:sldId id="286" r:id="rId16"/>
    <p:sldId id="288" r:id="rId17"/>
    <p:sldId id="287" r:id="rId18"/>
    <p:sldId id="289" r:id="rId19"/>
    <p:sldId id="290" r:id="rId20"/>
    <p:sldId id="272" r:id="rId21"/>
    <p:sldId id="291" r:id="rId22"/>
    <p:sldId id="277" r:id="rId23"/>
    <p:sldId id="278" r:id="rId24"/>
    <p:sldId id="262" r:id="rId25"/>
    <p:sldId id="295" r:id="rId26"/>
    <p:sldId id="276" r:id="rId27"/>
    <p:sldId id="275" r:id="rId28"/>
    <p:sldId id="281" r:id="rId29"/>
    <p:sldId id="294" r:id="rId30"/>
    <p:sldId id="263" r:id="rId31"/>
    <p:sldId id="292" r:id="rId32"/>
    <p:sldId id="293" r:id="rId33"/>
    <p:sldId id="280" r:id="rId34"/>
    <p:sldId id="264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69800" autoAdjust="0"/>
  </p:normalViewPr>
  <p:slideViewPr>
    <p:cSldViewPr snapToGrid="0">
      <p:cViewPr varScale="1">
        <p:scale>
          <a:sx n="79" d="100"/>
          <a:sy n="79" d="100"/>
        </p:scale>
        <p:origin x="19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5B075-8DC8-4CC2-B6A7-206A64DBAC1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E6FE-FC8B-429F-A490-6F8E73F6B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2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my name is Euan and my project was on Tracking company attractiveness and profitability from financial new streams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36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with the list of requirements for the project complete we could then move to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203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initial design of the system Architecture was created and used for the first couple months of the project</a:t>
            </a:r>
          </a:p>
          <a:p>
            <a:endParaRPr lang="en-GB" dirty="0"/>
          </a:p>
          <a:p>
            <a:r>
              <a:rPr lang="en-GB" dirty="0"/>
              <a:t>however, as the system progressed it was realized that this design could be improved upon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Therefore a revised architecture was created that took advantage of a more modular design, with components acting more as services to the overall system.</a:t>
            </a:r>
          </a:p>
          <a:p>
            <a:endParaRPr lang="en-GB" dirty="0"/>
          </a:p>
          <a:p>
            <a:r>
              <a:rPr lang="en-GB" dirty="0"/>
              <a:t>Well go through each part of the system and discuss it in more detail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33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backend system is where Articles and sentences are processed </a:t>
            </a:r>
          </a:p>
          <a:p>
            <a:r>
              <a:rPr lang="en-GB" dirty="0"/>
              <a:t>And predictions are made for companies/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backend consist of seven components and we’ll discuss each ones role and purpose in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news crawler is what collects article for the system</a:t>
            </a:r>
          </a:p>
          <a:p>
            <a:endParaRPr lang="en-GB" dirty="0"/>
          </a:p>
          <a:p>
            <a:r>
              <a:rPr lang="en-GB" dirty="0"/>
              <a:t>And crawls these articles from finical RSS feeds from seven well established news sources</a:t>
            </a:r>
          </a:p>
          <a:p>
            <a:endParaRPr lang="en-GB" dirty="0"/>
          </a:p>
          <a:p>
            <a:r>
              <a:rPr lang="en-GB" dirty="0"/>
              <a:t>These Articles are then inserted directly into the database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73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When New articles enter the system they are divided into separate sentences using the sentence extraction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Dividing articles in to sentence allows for different contexts and sentiments to be captured across a single article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98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context analysis component is used to understand what companies are being discussed in an Article of Sentence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8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sentiment analysis component is used to award sentences a sentiment score ranging from 1 to -1 </a:t>
            </a:r>
          </a:p>
          <a:p>
            <a:endParaRPr lang="en-GB" dirty="0"/>
          </a:p>
          <a:p>
            <a:r>
              <a:rPr lang="en-GB" dirty="0"/>
              <a:t>With one being very positive and -1 being very negative</a:t>
            </a:r>
          </a:p>
          <a:p>
            <a:endParaRPr lang="en-GB" dirty="0"/>
          </a:p>
          <a:p>
            <a:r>
              <a:rPr lang="en-GB" dirty="0"/>
              <a:t>This stage is important as the sentiment score awarded here will be used in the prediction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83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prediction component is what makes the future stock price predictions and gives Hot or Not verdicts for companies</a:t>
            </a:r>
          </a:p>
          <a:p>
            <a:endParaRPr lang="en-GB" dirty="0"/>
          </a:p>
          <a:p>
            <a:r>
              <a:rPr lang="en-GB" dirty="0"/>
              <a:t>The component has a standard prediction used to calculate the verdict displayed on the main page of the webapp </a:t>
            </a:r>
          </a:p>
          <a:p>
            <a:endParaRPr lang="en-GB" dirty="0"/>
          </a:p>
          <a:p>
            <a:r>
              <a:rPr lang="en-GB" dirty="0"/>
              <a:t>And also a custom prediction option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0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backend API acts as a gateway to the database providing various APIs outlined using Swagger</a:t>
            </a:r>
          </a:p>
          <a:p>
            <a:endParaRPr lang="en-GB" dirty="0"/>
          </a:p>
          <a:p>
            <a:r>
              <a:rPr lang="en-GB" dirty="0"/>
              <a:t>The context analysis, stock prediction, sentence extraction and sentiment analysis components acts as microservices to the control component</a:t>
            </a:r>
          </a:p>
          <a:p>
            <a:endParaRPr lang="en-GB" dirty="0"/>
          </a:p>
          <a:p>
            <a:r>
              <a:rPr lang="en-GB" dirty="0"/>
              <a:t>with each exposing different APIs to help process Articles and sentences</a:t>
            </a:r>
          </a:p>
          <a:p>
            <a:endParaRPr lang="en-GB" dirty="0"/>
          </a:p>
          <a:p>
            <a:r>
              <a:rPr lang="en-GB" dirty="0"/>
              <a:t>The control component then contains the management logic for processing Articles and sentences in the system and is responsible for sending them to the right components and then</a:t>
            </a:r>
          </a:p>
          <a:p>
            <a:r>
              <a:rPr lang="en-GB" dirty="0"/>
              <a:t>Using the backend API to update the database with the results.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3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the main motivation of the project was to create a tool that could aide financial traders in deciding what companies to invest 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would be done by analysing the sentiment of articles to calculate an attractiveness score and award a Hot or Not verdict for a given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50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Moving onto the database now it was decided the system would have two databases</a:t>
            </a:r>
          </a:p>
          <a:p>
            <a:endParaRPr lang="en-GB" dirty="0"/>
          </a:p>
          <a:p>
            <a:r>
              <a:rPr lang="en-GB" dirty="0"/>
              <a:t>First the “Main database” would house all the information regarding Sources, Articles, Sentences, Companies and Tags</a:t>
            </a:r>
          </a:p>
          <a:p>
            <a:endParaRPr lang="en-GB" dirty="0"/>
          </a:p>
          <a:p>
            <a:r>
              <a:rPr lang="en-GB" dirty="0"/>
              <a:t>Then Second the Time series database would contains all the sentiment datapoint.</a:t>
            </a:r>
          </a:p>
          <a:p>
            <a:endParaRPr lang="en-GB" dirty="0"/>
          </a:p>
          <a:p>
            <a:r>
              <a:rPr lang="en-GB" dirty="0"/>
              <a:t>Having a separate time </a:t>
            </a:r>
            <a:r>
              <a:rPr lang="en-GB" dirty="0" err="1"/>
              <a:t>siries</a:t>
            </a:r>
            <a:r>
              <a:rPr lang="en-GB" dirty="0"/>
              <a:t> database allows for much easier and faster querying of temporal data for the prediction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73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the backend and database design outlined the only thing to do was to decide on the webapp designs</a:t>
            </a:r>
          </a:p>
          <a:p>
            <a:endParaRPr lang="en-GB" dirty="0"/>
          </a:p>
          <a:p>
            <a:r>
              <a:rPr lang="en-GB" dirty="0"/>
              <a:t>The webapp has two main pages, that being the Home page and company page</a:t>
            </a:r>
          </a:p>
          <a:p>
            <a:endParaRPr lang="en-GB" dirty="0"/>
          </a:p>
          <a:p>
            <a:r>
              <a:rPr lang="en-GB" dirty="0"/>
              <a:t>An iterative wireframe design was used to ensure that all requirements could be met with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6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Home page is the first page a user will go to when entering the system and contains a broad list of the companies in the system </a:t>
            </a:r>
          </a:p>
          <a:p>
            <a:endParaRPr lang="en-GB" dirty="0"/>
          </a:p>
          <a:p>
            <a:r>
              <a:rPr lang="en-GB" dirty="0"/>
              <a:t>Each  company is represented as a box with its hot or not verdict being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1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company page houses the company specific information and has four key parts</a:t>
            </a:r>
          </a:p>
          <a:p>
            <a:endParaRPr lang="en-GB" dirty="0"/>
          </a:p>
          <a:p>
            <a:r>
              <a:rPr lang="en-GB" dirty="0"/>
              <a:t>-Our predictions tab shows the historical stock price and predicted price for the company</a:t>
            </a:r>
          </a:p>
          <a:p>
            <a:endParaRPr lang="en-GB" dirty="0"/>
          </a:p>
          <a:p>
            <a:r>
              <a:rPr lang="en-GB" dirty="0"/>
              <a:t>-The company information tab has general company profile </a:t>
            </a:r>
          </a:p>
          <a:p>
            <a:endParaRPr lang="en-GB" dirty="0"/>
          </a:p>
          <a:p>
            <a:r>
              <a:rPr lang="en-GB" dirty="0"/>
              <a:t>-The Custom prediction tab is where users can create their own predictions</a:t>
            </a:r>
          </a:p>
          <a:p>
            <a:endParaRPr lang="en-GB" dirty="0"/>
          </a:p>
          <a:p>
            <a:r>
              <a:rPr lang="en-GB" dirty="0"/>
              <a:t>- And finally at the side of the company page a rundown of the various sentences for the company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30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the design of the project outlined we can move onto how it was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917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GB" dirty="0" err="1"/>
              <a:t>Github</a:t>
            </a:r>
            <a:r>
              <a:rPr lang="en-GB" dirty="0"/>
              <a:t> was used as the change management system for the project</a:t>
            </a:r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And Confluence was used to manage time keeping and road mapping for the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1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implement the backend components Flask was widely used to create the various APIS each component needed to expose.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The backend API was implemented using SQL alchemy which, through the use of models, creates various </a:t>
            </a:r>
            <a:r>
              <a:rPr lang="en-GB" dirty="0" err="1"/>
              <a:t>helpr</a:t>
            </a:r>
            <a:r>
              <a:rPr lang="en-GB" dirty="0"/>
              <a:t> functions to query the database</a:t>
            </a:r>
          </a:p>
          <a:p>
            <a:pPr marL="0" indent="0">
              <a:buFontTx/>
              <a:buNone/>
            </a:pPr>
            <a:endParaRPr lang="en-GB" dirty="0"/>
          </a:p>
          <a:p>
            <a:r>
              <a:rPr lang="en-GB" dirty="0"/>
              <a:t>-   The sentence extraction component tokenizes article transcripts into a list of sentences through the use of NLTKs natural language processing model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Spacy’s</a:t>
            </a:r>
            <a:r>
              <a:rPr lang="en-GB" dirty="0"/>
              <a:t> named entity recognition model was used in the context analysis component to find organisation entities in text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VaderSentiment</a:t>
            </a:r>
            <a:r>
              <a:rPr lang="en-GB" dirty="0"/>
              <a:t> was used in the sentiment analysis component to award the sentiment polarity score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Scikit-learn allowed for the easy creation of different models for the prediction component with </a:t>
            </a:r>
            <a:r>
              <a:rPr lang="en-GB" dirty="0" err="1"/>
              <a:t>Yfinacne</a:t>
            </a:r>
            <a:r>
              <a:rPr lang="en-GB" dirty="0"/>
              <a:t> being used to retrieve the finical information for a given company</a:t>
            </a:r>
          </a:p>
          <a:p>
            <a:pPr marL="171450" indent="-171450">
              <a:buFontTx/>
              <a:buChar char="-"/>
            </a:pPr>
            <a:r>
              <a:rPr lang="en-GB" dirty="0"/>
              <a:t>An SVM model is use to predict both future sentiment and future stock prices for a company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The control component was implemented as a basic python script which is notified when a new article enters the system. </a:t>
            </a:r>
          </a:p>
          <a:p>
            <a:pPr marL="171450" indent="-171450">
              <a:buFontTx/>
              <a:buChar char="-"/>
            </a:pPr>
            <a:r>
              <a:rPr lang="en-GB" dirty="0"/>
              <a:t>When it receives a notification it is then able to process the article accordingly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05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databases were both implemented using the </a:t>
            </a:r>
            <a:r>
              <a:rPr lang="en-GB" dirty="0" err="1"/>
              <a:t>Potsgres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pgAdmin</a:t>
            </a:r>
            <a:r>
              <a:rPr lang="en-GB" dirty="0"/>
              <a:t> a graphic interface for </a:t>
            </a:r>
            <a:r>
              <a:rPr lang="en-GB" dirty="0" err="1"/>
              <a:t>postgres</a:t>
            </a:r>
            <a:r>
              <a:rPr lang="en-GB" dirty="0"/>
              <a:t> allowed for the databases and their tables to be easily implemented</a:t>
            </a:r>
          </a:p>
          <a:p>
            <a:endParaRPr lang="en-GB" dirty="0"/>
          </a:p>
          <a:p>
            <a:r>
              <a:rPr lang="en-GB" dirty="0"/>
              <a:t>To achieve the time series functionality, Timescale an extension for </a:t>
            </a:r>
            <a:r>
              <a:rPr lang="en-GB" dirty="0" err="1"/>
              <a:t>postgres</a:t>
            </a:r>
            <a:r>
              <a:rPr lang="en-GB" dirty="0"/>
              <a:t> was added to the </a:t>
            </a:r>
            <a:r>
              <a:rPr lang="en-GB" dirty="0" err="1"/>
              <a:t>timesreis</a:t>
            </a:r>
            <a:r>
              <a:rPr lang="en-GB" dirty="0"/>
              <a:t> </a:t>
            </a:r>
            <a:r>
              <a:rPr lang="en-GB" dirty="0" err="1"/>
              <a:t>databes</a:t>
            </a:r>
            <a:endParaRPr lang="en-GB" dirty="0"/>
          </a:p>
          <a:p>
            <a:r>
              <a:rPr lang="en-GB" dirty="0"/>
              <a:t> which through the use of Hyper tables partitions data for quicker time based query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64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frontend was implemented using the </a:t>
            </a:r>
            <a:r>
              <a:rPr lang="en-GB" dirty="0" err="1"/>
              <a:t>Djnago</a:t>
            </a:r>
            <a:r>
              <a:rPr lang="en-GB" dirty="0"/>
              <a:t> and a lot of time was spent getting the design of the webpage right </a:t>
            </a:r>
          </a:p>
          <a:p>
            <a:endParaRPr lang="en-GB" dirty="0"/>
          </a:p>
          <a:p>
            <a:r>
              <a:rPr lang="en-GB" dirty="0"/>
              <a:t>We will see more of the frontend later during the demonstration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86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Once the components were operational they were containerized through Docker and then turned into a single application with Docker compose</a:t>
            </a:r>
          </a:p>
          <a:p>
            <a:endParaRPr lang="en-GB" dirty="0"/>
          </a:p>
          <a:p>
            <a:r>
              <a:rPr lang="en-GB" dirty="0"/>
              <a:t>This allowed for the system to be easily run across different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9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work could begin on the project some background work was done to better understand the projects domain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92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implementation complete we can now move onto the evaluation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25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Throughout the project the backend system was evaluated to better improve the performance of predictions</a:t>
            </a:r>
          </a:p>
          <a:p>
            <a:endParaRPr lang="en-GB" dirty="0"/>
          </a:p>
          <a:p>
            <a:r>
              <a:rPr lang="en-GB" dirty="0"/>
              <a:t>Context analysis, Sentiment Analysis and Stock prediction were the three key components evaluated </a:t>
            </a:r>
          </a:p>
          <a:p>
            <a:endParaRPr lang="en-GB" dirty="0"/>
          </a:p>
          <a:p>
            <a:r>
              <a:rPr lang="en-GB" dirty="0"/>
              <a:t>Individual component evaluation was preformed to assess what technologies and models should be used </a:t>
            </a:r>
          </a:p>
          <a:p>
            <a:endParaRPr lang="en-GB" dirty="0"/>
          </a:p>
          <a:p>
            <a:r>
              <a:rPr lang="en-GB" dirty="0"/>
              <a:t>And once an improvement was seen on the individual level, end to end testing was applied to see if there was an improvement in the overall prediction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83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Once the frontend was complete a user study was carried out using the system usability scale</a:t>
            </a:r>
          </a:p>
          <a:p>
            <a:endParaRPr lang="en-GB" dirty="0"/>
          </a:p>
          <a:p>
            <a:r>
              <a:rPr lang="en-GB" dirty="0"/>
              <a:t>This asked users to answer ten question giving them a score of 1 to 5 with one being strongly disagree and 5 being strongly agree</a:t>
            </a:r>
          </a:p>
          <a:p>
            <a:endParaRPr lang="en-GB" dirty="0"/>
          </a:p>
          <a:p>
            <a:r>
              <a:rPr lang="en-GB" dirty="0"/>
              <a:t>Averaging the scores from the six participants the system score 88.75 which is an acceptable score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498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now move onto a demonstration of the final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79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conclusion we created a system which is able to collect news articles, </a:t>
            </a:r>
            <a:r>
              <a:rPr lang="en-GB" dirty="0" err="1"/>
              <a:t>analyze</a:t>
            </a:r>
            <a:r>
              <a:rPr lang="en-GB" dirty="0"/>
              <a:t> those articles </a:t>
            </a:r>
          </a:p>
          <a:p>
            <a:r>
              <a:rPr lang="en-GB" dirty="0"/>
              <a:t>and given an attractiveness score for companies </a:t>
            </a:r>
          </a:p>
          <a:p>
            <a:endParaRPr lang="en-GB" dirty="0"/>
          </a:p>
          <a:p>
            <a:r>
              <a:rPr lang="en-GB" dirty="0"/>
              <a:t>This Verdict is then displayed for users through a webapp along with other key information</a:t>
            </a:r>
          </a:p>
          <a:p>
            <a:endParaRPr lang="en-GB" dirty="0"/>
          </a:p>
          <a:p>
            <a:r>
              <a:rPr lang="en-GB" dirty="0"/>
              <a:t>Overall this has been an invaluable experience into how to undertake a large project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17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conclusion we created a system which is able to collect news articles, </a:t>
            </a:r>
            <a:r>
              <a:rPr lang="en-GB" dirty="0" err="1"/>
              <a:t>analyze</a:t>
            </a:r>
            <a:r>
              <a:rPr lang="en-GB" dirty="0"/>
              <a:t> those articles </a:t>
            </a:r>
          </a:p>
          <a:p>
            <a:r>
              <a:rPr lang="en-GB" dirty="0"/>
              <a:t>and given an attractiveness score for companies </a:t>
            </a:r>
          </a:p>
          <a:p>
            <a:endParaRPr lang="en-GB" dirty="0"/>
          </a:p>
          <a:p>
            <a:r>
              <a:rPr lang="en-GB" dirty="0"/>
              <a:t>This Verdict is then displayed for users through a webapp along with other key information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4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covered various fields, ranging from Machine learning to sentiment analysis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as such various research papers were read throughout the project to better understand these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8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Competitor sites were also analysed to gauge the key features and attributes of similar sites and the systems we could potentially implement into our own system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Investing.com, Trading View and Stock analysis were among the sites reviewed with each having its own pros and cons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found that all sites provided easy searching functionality and displayed key financial and statistical data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 it was decided we should do the same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5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background work done the next step was to work out what the requirements of the system would be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gather these requirements, various user stories were created to identify the actions and tools a potential user would need</a:t>
            </a:r>
          </a:p>
          <a:p>
            <a:endParaRPr lang="en-GB" dirty="0"/>
          </a:p>
          <a:p>
            <a:r>
              <a:rPr lang="en-GB" dirty="0"/>
              <a:t>These user stories were then turned into a list of frontend requirement for the webapp </a:t>
            </a:r>
          </a:p>
          <a:p>
            <a:endParaRPr lang="en-GB" dirty="0"/>
          </a:p>
          <a:p>
            <a:r>
              <a:rPr lang="en-GB" dirty="0"/>
              <a:t>And from these frontend requirements a list of backend requirements could be created by looking at what was needed to facilitate those features</a:t>
            </a:r>
          </a:p>
          <a:p>
            <a:endParaRPr lang="en-GB" dirty="0"/>
          </a:p>
          <a:p>
            <a:r>
              <a:rPr lang="en-GB" dirty="0"/>
              <a:t>In order to rank the importance of each requirement the </a:t>
            </a:r>
            <a:r>
              <a:rPr lang="en-GB" dirty="0" err="1"/>
              <a:t>MoSCoW</a:t>
            </a:r>
            <a:r>
              <a:rPr lang="en-GB" dirty="0"/>
              <a:t> method was used to organise them into Must, Should, Could and Won’t Have categories.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4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can see the list of Backend requirements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 Is the frontend requirements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6E6FE-FC8B-429F-A490-6F8E73F6B8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2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9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3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16ADA-417D-47FB-80EA-70D40BB6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700" dirty="0" err="1">
                <a:solidFill>
                  <a:schemeClr val="tx2"/>
                </a:solidFill>
              </a:rPr>
              <a:t>HotOrNot</a:t>
            </a:r>
            <a:r>
              <a:rPr lang="en-GB" sz="3700" dirty="0">
                <a:solidFill>
                  <a:schemeClr val="tx2"/>
                </a:solidFill>
              </a:rPr>
              <a:t>: Tracking company attractiveness and profitability from financial news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62F1-EA15-4EA0-8314-7DD02460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GB" sz="2200">
                <a:solidFill>
                  <a:schemeClr val="tx2"/>
                </a:solidFill>
              </a:rPr>
              <a:t>Euan O’Neill</a:t>
            </a:r>
          </a:p>
        </p:txBody>
      </p:sp>
      <p:pic>
        <p:nvPicPr>
          <p:cNvPr id="17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913010C-526F-4DB8-8141-6B48C83E6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7" r="25528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3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1BBD-2A0E-48D1-9A94-2D4BE7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88964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System Architecture 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F3FE96-BDD4-4D4A-9870-1FFD65E88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09" y="2223667"/>
            <a:ext cx="5184712" cy="4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System Architecture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Components</a:t>
            </a:r>
            <a:endParaRPr lang="en-GB" sz="1400" b="1" dirty="0">
              <a:solidFill>
                <a:schemeClr val="tx2"/>
              </a:solidFill>
            </a:endParaRP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Backend API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Context Analysis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Control 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Main DB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News Crawler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Prediction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Sentence Extraction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Sentiment Analysis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Time series DB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Webapp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FB2CC233-1C5E-476F-8441-33A51DDB9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01" y="2224386"/>
            <a:ext cx="5353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News </a:t>
            </a:r>
            <a:r>
              <a:rPr lang="en-GB" sz="1800" dirty="0" err="1">
                <a:solidFill>
                  <a:schemeClr val="tx2"/>
                </a:solidFill>
              </a:rPr>
              <a:t>Cralwer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Sentence Extraction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Context Analysis</a:t>
            </a:r>
          </a:p>
          <a:p>
            <a:r>
              <a:rPr lang="en-GB" sz="1800" dirty="0">
                <a:solidFill>
                  <a:schemeClr val="tx2"/>
                </a:solidFill>
              </a:rPr>
              <a:t>Sentiment Analysis</a:t>
            </a:r>
          </a:p>
          <a:p>
            <a:r>
              <a:rPr lang="en-GB" sz="1800" dirty="0">
                <a:solidFill>
                  <a:schemeClr val="tx2"/>
                </a:solidFill>
              </a:rPr>
              <a:t>Prediction </a:t>
            </a:r>
          </a:p>
          <a:p>
            <a:r>
              <a:rPr lang="en-GB" sz="1800" dirty="0">
                <a:solidFill>
                  <a:schemeClr val="tx2"/>
                </a:solidFill>
              </a:rPr>
              <a:t>Backend API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Swagger Documentation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Control Component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Management logic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1CC0C50-8787-418D-B499-4975647622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6"/>
          <a:stretch/>
        </p:blipFill>
        <p:spPr>
          <a:xfrm>
            <a:off x="4389501" y="2603442"/>
            <a:ext cx="5353050" cy="20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1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New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482069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Collects Articles from seven well established news sources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Inputs Articles directly into the database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8BA024-90FE-4518-B871-E3F331770923}"/>
              </a:ext>
            </a:extLst>
          </p:cNvPr>
          <p:cNvSpPr txBox="1">
            <a:spLocks/>
          </p:cNvSpPr>
          <p:nvPr/>
        </p:nvSpPr>
        <p:spPr>
          <a:xfrm>
            <a:off x="825797" y="3113070"/>
            <a:ext cx="4393475" cy="1592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dirty="0">
                <a:solidFill>
                  <a:schemeClr val="tx2"/>
                </a:solidFill>
              </a:rPr>
              <a:t>Wall Street Journal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TIME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BBC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Economic Times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01E950-8180-4DF4-B299-EEEC800FBEEA}"/>
              </a:ext>
            </a:extLst>
          </p:cNvPr>
          <p:cNvSpPr txBox="1">
            <a:spLocks/>
          </p:cNvSpPr>
          <p:nvPr/>
        </p:nvSpPr>
        <p:spPr>
          <a:xfrm>
            <a:off x="5219272" y="3064702"/>
            <a:ext cx="4393475" cy="7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62008A3-E0E8-4B27-B04B-9803698ECF3C}"/>
              </a:ext>
            </a:extLst>
          </p:cNvPr>
          <p:cNvSpPr txBox="1">
            <a:spLocks/>
          </p:cNvSpPr>
          <p:nvPr/>
        </p:nvSpPr>
        <p:spPr>
          <a:xfrm>
            <a:off x="3034792" y="3113069"/>
            <a:ext cx="4393475" cy="105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dirty="0">
                <a:solidFill>
                  <a:schemeClr val="tx2"/>
                </a:solidFill>
              </a:rPr>
              <a:t>CNBC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Financial Times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Fortune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Sentence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420126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Extracts sentences from Articles Transcript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Input:	</a:t>
            </a:r>
            <a:r>
              <a:rPr lang="en-GB" sz="1800" dirty="0">
                <a:solidFill>
                  <a:schemeClr val="tx2"/>
                </a:solidFill>
              </a:rPr>
              <a:t>Transcript of Article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Output: </a:t>
            </a:r>
            <a:r>
              <a:rPr lang="en-GB" sz="1800" dirty="0">
                <a:solidFill>
                  <a:schemeClr val="tx2"/>
                </a:solidFill>
              </a:rPr>
              <a:t>List of sentences</a:t>
            </a: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01E950-8180-4DF4-B299-EEEC800FBEEA}"/>
              </a:ext>
            </a:extLst>
          </p:cNvPr>
          <p:cNvSpPr txBox="1">
            <a:spLocks/>
          </p:cNvSpPr>
          <p:nvPr/>
        </p:nvSpPr>
        <p:spPr>
          <a:xfrm>
            <a:off x="5219272" y="3064702"/>
            <a:ext cx="4393475" cy="7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Context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420126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Analyses text of Articles and sentences to understand what companies are being discussed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Input:	</a:t>
            </a:r>
            <a:r>
              <a:rPr lang="en-GB" sz="1800" dirty="0">
                <a:solidFill>
                  <a:schemeClr val="tx2"/>
                </a:solidFill>
              </a:rPr>
              <a:t>Transcript of Article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Output: </a:t>
            </a:r>
            <a:r>
              <a:rPr lang="en-GB" sz="1800" dirty="0">
                <a:solidFill>
                  <a:schemeClr val="tx2"/>
                </a:solidFill>
              </a:rPr>
              <a:t>List of potential Companies</a:t>
            </a: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Input:	</a:t>
            </a:r>
            <a:r>
              <a:rPr lang="en-GB" sz="1800" dirty="0">
                <a:solidFill>
                  <a:schemeClr val="tx2"/>
                </a:solidFill>
              </a:rPr>
              <a:t>Text of Sentence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Output: </a:t>
            </a:r>
            <a:r>
              <a:rPr lang="en-GB" sz="1800" dirty="0">
                <a:solidFill>
                  <a:schemeClr val="tx2"/>
                </a:solidFill>
              </a:rPr>
              <a:t>Stock code of company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01E950-8180-4DF4-B299-EEEC800FBEEA}"/>
              </a:ext>
            </a:extLst>
          </p:cNvPr>
          <p:cNvSpPr txBox="1">
            <a:spLocks/>
          </p:cNvSpPr>
          <p:nvPr/>
        </p:nvSpPr>
        <p:spPr>
          <a:xfrm>
            <a:off x="5219272" y="3064702"/>
            <a:ext cx="4393475" cy="7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6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420126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Awards sentiment score ranging from 1 to -1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Input:	</a:t>
            </a:r>
            <a:r>
              <a:rPr lang="en-GB" sz="1800" dirty="0">
                <a:solidFill>
                  <a:schemeClr val="tx2"/>
                </a:solidFill>
              </a:rPr>
              <a:t>Text of Sentence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Output: </a:t>
            </a:r>
            <a:r>
              <a:rPr lang="en-GB" sz="1800" dirty="0">
                <a:solidFill>
                  <a:schemeClr val="tx2"/>
                </a:solidFill>
              </a:rPr>
              <a:t>Sentiment polarity score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01E950-8180-4DF4-B299-EEEC800FBEEA}"/>
              </a:ext>
            </a:extLst>
          </p:cNvPr>
          <p:cNvSpPr txBox="1">
            <a:spLocks/>
          </p:cNvSpPr>
          <p:nvPr/>
        </p:nvSpPr>
        <p:spPr>
          <a:xfrm>
            <a:off x="5219272" y="3064702"/>
            <a:ext cx="4393475" cy="7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8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Stock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420126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Predicts future price stock price for a company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Input:	</a:t>
            </a:r>
            <a:r>
              <a:rPr lang="en-GB" sz="1800" dirty="0">
                <a:solidFill>
                  <a:schemeClr val="tx2"/>
                </a:solidFill>
              </a:rPr>
              <a:t>Stock code of company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Output: </a:t>
            </a:r>
            <a:r>
              <a:rPr lang="en-GB" sz="1800" dirty="0">
                <a:solidFill>
                  <a:schemeClr val="tx2"/>
                </a:solidFill>
              </a:rPr>
              <a:t>Price predictions and verdict</a:t>
            </a: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Input:	</a:t>
            </a:r>
            <a:r>
              <a:rPr lang="en-GB" sz="1800" dirty="0">
                <a:solidFill>
                  <a:schemeClr val="tx2"/>
                </a:solidFill>
              </a:rPr>
              <a:t>Stock code of company and time frame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Output: </a:t>
            </a:r>
            <a:r>
              <a:rPr lang="en-GB" sz="1800" dirty="0">
                <a:solidFill>
                  <a:schemeClr val="tx2"/>
                </a:solidFill>
              </a:rPr>
              <a:t>Price predictions for given time frame</a:t>
            </a: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01E950-8180-4DF4-B299-EEEC800FBEEA}"/>
              </a:ext>
            </a:extLst>
          </p:cNvPr>
          <p:cNvSpPr txBox="1">
            <a:spLocks/>
          </p:cNvSpPr>
          <p:nvPr/>
        </p:nvSpPr>
        <p:spPr>
          <a:xfrm>
            <a:off x="5219272" y="3064702"/>
            <a:ext cx="4393475" cy="7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Control Component &amp; Backend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420126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Backend API acts as gateway to database 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Control component communicates with components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01E950-8180-4DF4-B299-EEEC800FBEEA}"/>
              </a:ext>
            </a:extLst>
          </p:cNvPr>
          <p:cNvSpPr txBox="1">
            <a:spLocks/>
          </p:cNvSpPr>
          <p:nvPr/>
        </p:nvSpPr>
        <p:spPr>
          <a:xfrm>
            <a:off x="5219272" y="3064702"/>
            <a:ext cx="4393475" cy="72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i="1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74D2C0D-9235-4822-AFEE-AF7BE93244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6"/>
          <a:stretch/>
        </p:blipFill>
        <p:spPr>
          <a:xfrm>
            <a:off x="2349240" y="4071570"/>
            <a:ext cx="5353050" cy="20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Create a tool to aide financial traders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Use sentiment of articles to calculate an attractiveness score of a company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 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5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Main Database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Source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Article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Sentence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Company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Tag</a:t>
            </a:r>
          </a:p>
          <a:p>
            <a:r>
              <a:rPr lang="en-GB" sz="1800" dirty="0">
                <a:solidFill>
                  <a:schemeClr val="tx2"/>
                </a:solidFill>
              </a:rPr>
              <a:t>Time series Database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Prediction Datapoints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A0F1422-52F8-46B1-91CD-A72652891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79" y="2092904"/>
            <a:ext cx="5910794" cy="40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Webapp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Home page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Company page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Iterative Wireframe designs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Frontend: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Home Page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A41E291-E8AB-4A71-8A6F-826EF2B7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Displays list of companies to select from</a:t>
            </a:r>
          </a:p>
          <a:p>
            <a:r>
              <a:rPr lang="en-US" sz="1800" dirty="0">
                <a:solidFill>
                  <a:schemeClr val="tx2"/>
                </a:solidFill>
              </a:rPr>
              <a:t>Hot, Not or Hold verdict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48080" y="-1"/>
            <a:ext cx="59439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10F1498-6224-4742-94A0-DC3014EBAD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14"/>
          <a:stretch/>
        </p:blipFill>
        <p:spPr>
          <a:xfrm>
            <a:off x="7054643" y="538478"/>
            <a:ext cx="4331116" cy="2708658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58DC9C9-D33B-40C4-9387-E12C9BC42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75" y="3424712"/>
            <a:ext cx="4333852" cy="270865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C0D7C1F-D7AC-4E74-8837-319B446EC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4" y="3247135"/>
            <a:ext cx="590506" cy="590506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E960DB18-4EDE-40CF-B968-0034B97264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34" y="3247135"/>
            <a:ext cx="590507" cy="590507"/>
          </a:xfrm>
          <a:prstGeom prst="rect">
            <a:avLst/>
          </a:prstGeom>
        </p:spPr>
      </p:pic>
      <p:pic>
        <p:nvPicPr>
          <p:cNvPr id="26" name="Picture 25" descr="Logo, icon&#10;&#10;Description automatically generated">
            <a:extLst>
              <a:ext uri="{FF2B5EF4-FFF2-40B4-BE49-F238E27FC236}">
                <a16:creationId xmlns:a16="http://schemas.microsoft.com/office/drawing/2014/main" id="{2226ED52-E22D-49C0-ABE2-1C6A54AE1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69" y="3247136"/>
            <a:ext cx="590506" cy="5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96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1339"/>
            <a:ext cx="5562601" cy="28311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Frontend:</a:t>
            </a:r>
            <a:b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Company Page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C3BB6BB-300C-4195-AD58-8E73EEE3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562243" cy="2585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Our predictions tab</a:t>
            </a:r>
          </a:p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Company information tab</a:t>
            </a:r>
          </a:p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 predictions tab</a:t>
            </a:r>
          </a:p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Sentences relating to company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6241" y="0"/>
            <a:ext cx="5005758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86296" y="0"/>
            <a:ext cx="5002645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1D1C386-245B-4DEE-97F2-DAF0027F2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12" y="380998"/>
            <a:ext cx="3080665" cy="1925416"/>
          </a:xfrm>
          <a:prstGeom prst="rect">
            <a:avLst/>
          </a:prstGeom>
        </p:spPr>
      </p:pic>
      <p:pic>
        <p:nvPicPr>
          <p:cNvPr id="16" name="Picture 1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C56873B-B825-4BFD-ACE7-53D9D4867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13" y="2376791"/>
            <a:ext cx="3080663" cy="1925415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EC8505-A52E-4F16-8547-D95ED8C56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8" y="4372576"/>
            <a:ext cx="3091214" cy="19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2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1BBD-2A0E-48D1-9A94-2D4BE7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92687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Software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19">
            <a:extLst>
              <a:ext uri="{FF2B5EF4-FFF2-40B4-BE49-F238E27FC236}">
                <a16:creationId xmlns:a16="http://schemas.microsoft.com/office/drawing/2014/main" id="{5AF751EC-0CAB-440A-9BC8-276EBF98FA5D}"/>
              </a:ext>
            </a:extLst>
          </p:cNvPr>
          <p:cNvSpPr txBox="1">
            <a:spLocks/>
          </p:cNvSpPr>
          <p:nvPr/>
        </p:nvSpPr>
        <p:spPr>
          <a:xfrm>
            <a:off x="841459" y="2400300"/>
            <a:ext cx="5562243" cy="378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911B-76E6-4F11-9E13-11239C42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8317992" cy="4195763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Github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Confluence</a:t>
            </a:r>
          </a:p>
        </p:txBody>
      </p:sp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FF59808F-6518-4079-9AF5-FE0389F0E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7" y="4081020"/>
            <a:ext cx="8740250" cy="21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Backend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6EE157-AE56-46A3-AC2D-850F22BD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64" y="787533"/>
            <a:ext cx="2602991" cy="1019505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4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AF25CF-750C-4D5B-85E4-168845085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65" y="4896910"/>
            <a:ext cx="2602991" cy="1401277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637C35A-E1F5-4220-8057-28A7DB314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65" y="2919248"/>
            <a:ext cx="2851760" cy="1019504"/>
          </a:xfrm>
          <a:prstGeom prst="rect">
            <a:avLst/>
          </a:prstGeom>
        </p:spPr>
      </p:pic>
      <p:sp>
        <p:nvSpPr>
          <p:cNvPr id="22" name="Content Placeholder 19">
            <a:extLst>
              <a:ext uri="{FF2B5EF4-FFF2-40B4-BE49-F238E27FC236}">
                <a16:creationId xmlns:a16="http://schemas.microsoft.com/office/drawing/2014/main" id="{5AF751EC-0CAB-440A-9BC8-276EBF98FA5D}"/>
              </a:ext>
            </a:extLst>
          </p:cNvPr>
          <p:cNvSpPr txBox="1">
            <a:spLocks/>
          </p:cNvSpPr>
          <p:nvPr/>
        </p:nvSpPr>
        <p:spPr>
          <a:xfrm>
            <a:off x="841459" y="2400300"/>
            <a:ext cx="5562243" cy="378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Flask</a:t>
            </a:r>
          </a:p>
          <a:p>
            <a:pPr lvl="1"/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SQLAlchemy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NLTK</a:t>
            </a:r>
          </a:p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Spacy</a:t>
            </a:r>
          </a:p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Vader Sentiment</a:t>
            </a:r>
          </a:p>
          <a:p>
            <a:r>
              <a:rPr 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Scikit-learn</a:t>
            </a:r>
          </a:p>
          <a:p>
            <a:r>
              <a:rPr lang="en-US" sz="1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Yfinance</a:t>
            </a: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12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Database implanted using PostgreSQL 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 err="1">
                <a:solidFill>
                  <a:schemeClr val="tx2"/>
                </a:solidFill>
              </a:rPr>
              <a:t>pgAdmin</a:t>
            </a:r>
            <a:r>
              <a:rPr lang="en-GB" sz="1800" dirty="0">
                <a:solidFill>
                  <a:schemeClr val="tx2"/>
                </a:solidFill>
              </a:rPr>
              <a:t> allowed for easy implementation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Time Scale for Timeseries database 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FDF9AB4-34BE-4AD2-B36F-5152B800E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47" y="472019"/>
            <a:ext cx="3490307" cy="183241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C553BA1-A853-40A5-972A-FF13330BF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77" y="2581795"/>
            <a:ext cx="1730445" cy="16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1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65" y="237134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Implemented using Django Framework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Time taken to keep consistent and simple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9AF480E-E557-4383-A8A0-31F02457E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70" y="903149"/>
            <a:ext cx="2149231" cy="97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95F26C-3981-4DC3-BB0F-747A142AD9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19" t="42250" r="37052" b="43010"/>
          <a:stretch/>
        </p:blipFill>
        <p:spPr>
          <a:xfrm>
            <a:off x="1072896" y="4730495"/>
            <a:ext cx="6605618" cy="10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76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Docker used to turn component into containers</a:t>
            </a:r>
          </a:p>
          <a:p>
            <a:r>
              <a:rPr lang="en-GB" sz="1800" dirty="0">
                <a:solidFill>
                  <a:schemeClr val="tx2"/>
                </a:solidFill>
              </a:rPr>
              <a:t>Docker-compose used to turn containers into</a:t>
            </a:r>
            <a:br>
              <a:rPr lang="en-GB" sz="1800" dirty="0">
                <a:solidFill>
                  <a:schemeClr val="tx2"/>
                </a:solidFill>
              </a:rPr>
            </a:br>
            <a:r>
              <a:rPr lang="en-GB" sz="1800" dirty="0">
                <a:solidFill>
                  <a:schemeClr val="tx2"/>
                </a:solidFill>
              </a:rPr>
              <a:t>single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08514-0EC6-4016-A5EB-2D45B5212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90" t="12903" r="42563" b="33199"/>
          <a:stretch/>
        </p:blipFill>
        <p:spPr>
          <a:xfrm>
            <a:off x="1222290" y="3535680"/>
            <a:ext cx="3512928" cy="308151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4C8FA63-A22E-4385-9A01-86573C297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09" y="333908"/>
            <a:ext cx="2477716" cy="2116382"/>
          </a:xfrm>
          <a:prstGeom prst="rect">
            <a:avLst/>
          </a:prstGeom>
        </p:spPr>
      </p:pic>
      <p:pic>
        <p:nvPicPr>
          <p:cNvPr id="16" name="Picture 15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37074774-055F-4F01-986D-33D7786FF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17" y="2965901"/>
            <a:ext cx="3062240" cy="1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8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1BBD-2A0E-48D1-9A94-2D4BE7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4932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1BBD-2A0E-48D1-9A94-2D4BE7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693382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424797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Context Analysis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System switched from Spacy to Stanza NER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Minor overall prediction improvement</a:t>
            </a: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Sentiment Analysis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System switched from Vader to Text Blob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Minor overall prediction improvement</a:t>
            </a:r>
          </a:p>
          <a:p>
            <a:pPr marL="457200" lvl="1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Stock Prediction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System switched from SVM model to Decision Tree Model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Major overall prediction improvement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32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Frontend User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System Usability Scale used as questionnaire</a:t>
            </a:r>
          </a:p>
          <a:p>
            <a:r>
              <a:rPr lang="en-GB" sz="1800" dirty="0">
                <a:solidFill>
                  <a:schemeClr val="tx2"/>
                </a:solidFill>
              </a:rPr>
              <a:t>Six participants took the test</a:t>
            </a:r>
          </a:p>
          <a:p>
            <a:r>
              <a:rPr lang="en-GB" sz="1800" dirty="0">
                <a:solidFill>
                  <a:schemeClr val="tx2"/>
                </a:solidFill>
              </a:rPr>
              <a:t>Average score: 88.75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 descr="The System Usability Scale &amp; How it's Used in UX | Adobe XD Ideas">
            <a:extLst>
              <a:ext uri="{FF2B5EF4-FFF2-40B4-BE49-F238E27FC236}">
                <a16:creationId xmlns:a16="http://schemas.microsoft.com/office/drawing/2014/main" id="{B61BD1CA-AF60-43EB-A4AD-3B8AB72D2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A328147C-A5A5-474B-908E-5F5578234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9" b="2867"/>
          <a:stretch/>
        </p:blipFill>
        <p:spPr>
          <a:xfrm>
            <a:off x="2077185" y="4027276"/>
            <a:ext cx="6188992" cy="25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1BBD-2A0E-48D1-9A94-2D4BE7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01574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1BBD-2A0E-48D1-9A94-2D4BE7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46402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1BBD-2A0E-48D1-9A94-2D4BE7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12484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Academic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Machine learning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Stock Prediction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Named Entity Recognition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Sentiment Analysis</a:t>
            </a:r>
          </a:p>
          <a:p>
            <a:r>
              <a:rPr lang="en-GB" sz="1800" dirty="0">
                <a:solidFill>
                  <a:schemeClr val="tx2"/>
                </a:solidFill>
              </a:rPr>
              <a:t>Sentence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Investing.com</a:t>
            </a:r>
          </a:p>
          <a:p>
            <a:r>
              <a:rPr lang="en-GB" sz="1800" dirty="0">
                <a:solidFill>
                  <a:schemeClr val="tx2"/>
                </a:solidFill>
              </a:rPr>
              <a:t>Trading View</a:t>
            </a:r>
          </a:p>
          <a:p>
            <a:r>
              <a:rPr lang="en-GB" sz="1800" dirty="0">
                <a:solidFill>
                  <a:schemeClr val="tx2"/>
                </a:solidFill>
              </a:rPr>
              <a:t>Stock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9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1BBD-2A0E-48D1-9A94-2D4BE7E7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4016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Requirements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User Studies</a:t>
            </a:r>
          </a:p>
          <a:p>
            <a:r>
              <a:rPr lang="en-GB" sz="1800" dirty="0">
                <a:solidFill>
                  <a:schemeClr val="tx2"/>
                </a:solidFill>
              </a:rPr>
              <a:t>Backend &amp; Frontend</a:t>
            </a:r>
          </a:p>
          <a:p>
            <a:r>
              <a:rPr lang="en-GB" sz="1800" dirty="0" err="1">
                <a:solidFill>
                  <a:schemeClr val="tx2"/>
                </a:solidFill>
              </a:rPr>
              <a:t>MoSCoW</a:t>
            </a:r>
            <a:endParaRPr lang="en-GB" sz="1800" dirty="0">
              <a:solidFill>
                <a:schemeClr val="tx2"/>
              </a:solidFill>
            </a:endParaRP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Must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Should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Could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Won’t Have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Backend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2852351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Must	</a:t>
            </a:r>
            <a:r>
              <a:rPr lang="en-GB" sz="1800" dirty="0">
                <a:solidFill>
                  <a:schemeClr val="tx2"/>
                </a:solidFill>
              </a:rPr>
              <a:t>	</a:t>
            </a:r>
          </a:p>
          <a:p>
            <a:r>
              <a:rPr lang="en-GB" sz="1800" dirty="0">
                <a:solidFill>
                  <a:schemeClr val="tx2"/>
                </a:solidFill>
              </a:rPr>
              <a:t>Article Collector</a:t>
            </a:r>
          </a:p>
          <a:p>
            <a:r>
              <a:rPr lang="en-GB" sz="1800" dirty="0">
                <a:solidFill>
                  <a:schemeClr val="tx2"/>
                </a:solidFill>
              </a:rPr>
              <a:t>Data storage</a:t>
            </a:r>
          </a:p>
          <a:p>
            <a:r>
              <a:rPr lang="en-GB" sz="1800" dirty="0">
                <a:solidFill>
                  <a:schemeClr val="tx2"/>
                </a:solidFill>
              </a:rPr>
              <a:t>Context Identification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Sentence Extraction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Sentiment Analysis</a:t>
            </a:r>
          </a:p>
          <a:p>
            <a:r>
              <a:rPr lang="en-GB" sz="1800" dirty="0">
                <a:solidFill>
                  <a:schemeClr val="tx2"/>
                </a:solidFill>
              </a:rPr>
              <a:t>Stock Prediction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5DD765D-FCE9-4C6C-972B-D676464605E0}"/>
              </a:ext>
            </a:extLst>
          </p:cNvPr>
          <p:cNvSpPr txBox="1">
            <a:spLocks/>
          </p:cNvSpPr>
          <p:nvPr/>
        </p:nvSpPr>
        <p:spPr>
          <a:xfrm>
            <a:off x="3678148" y="2384473"/>
            <a:ext cx="285235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Should</a:t>
            </a:r>
            <a:r>
              <a:rPr lang="en-GB" sz="1800" dirty="0">
                <a:solidFill>
                  <a:schemeClr val="tx2"/>
                </a:solidFill>
              </a:rPr>
              <a:t>	</a:t>
            </a:r>
          </a:p>
          <a:p>
            <a:r>
              <a:rPr lang="en-GB" sz="1800" dirty="0">
                <a:solidFill>
                  <a:schemeClr val="tx2"/>
                </a:solidFill>
              </a:rPr>
              <a:t>Accurate context analysis</a:t>
            </a:r>
          </a:p>
          <a:p>
            <a:r>
              <a:rPr lang="en-GB" sz="1800" dirty="0">
                <a:solidFill>
                  <a:schemeClr val="tx2"/>
                </a:solidFill>
              </a:rPr>
              <a:t>Accurate Sentiment analysis</a:t>
            </a:r>
          </a:p>
          <a:p>
            <a:r>
              <a:rPr lang="en-GB" sz="1800" dirty="0">
                <a:solidFill>
                  <a:schemeClr val="tx2"/>
                </a:solidFill>
              </a:rPr>
              <a:t>Accurate Prediction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Variety of Companies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FEA4FDB-4190-4010-9197-95A9C9F8AFA3}"/>
              </a:ext>
            </a:extLst>
          </p:cNvPr>
          <p:cNvSpPr txBox="1">
            <a:spLocks/>
          </p:cNvSpPr>
          <p:nvPr/>
        </p:nvSpPr>
        <p:spPr>
          <a:xfrm>
            <a:off x="6530499" y="2384472"/>
            <a:ext cx="285235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Could</a:t>
            </a:r>
            <a:r>
              <a:rPr lang="en-GB" sz="1800" b="1" dirty="0">
                <a:solidFill>
                  <a:schemeClr val="tx2"/>
                </a:solidFill>
              </a:rPr>
              <a:t>	</a:t>
            </a:r>
          </a:p>
          <a:p>
            <a:r>
              <a:rPr lang="en-GB" sz="1800" dirty="0">
                <a:solidFill>
                  <a:schemeClr val="tx2"/>
                </a:solidFill>
              </a:rPr>
              <a:t>Prediction Options</a:t>
            </a:r>
          </a:p>
          <a:p>
            <a:r>
              <a:rPr lang="en-GB" sz="1800" dirty="0">
                <a:solidFill>
                  <a:schemeClr val="tx2"/>
                </a:solidFill>
              </a:rPr>
              <a:t>Deployed and accessible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0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7CFE-83AC-43D6-8384-B15C17F9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Frontend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B36-7B63-44E2-A828-76CE360A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2852351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Must	</a:t>
            </a:r>
            <a:r>
              <a:rPr lang="en-GB" sz="1800" dirty="0">
                <a:solidFill>
                  <a:schemeClr val="tx2"/>
                </a:solidFill>
              </a:rPr>
              <a:t>	</a:t>
            </a:r>
          </a:p>
          <a:p>
            <a:r>
              <a:rPr lang="en-GB" sz="1800" dirty="0">
                <a:solidFill>
                  <a:schemeClr val="tx2"/>
                </a:solidFill>
              </a:rPr>
              <a:t>Home Page</a:t>
            </a:r>
          </a:p>
          <a:p>
            <a:r>
              <a:rPr lang="en-GB" sz="1800" dirty="0">
                <a:solidFill>
                  <a:schemeClr val="tx2"/>
                </a:solidFill>
              </a:rPr>
              <a:t>Company Page</a:t>
            </a:r>
          </a:p>
          <a:p>
            <a:r>
              <a:rPr lang="en-GB" sz="1800" dirty="0">
                <a:solidFill>
                  <a:schemeClr val="tx2"/>
                </a:solidFill>
              </a:rPr>
              <a:t>Search Bar</a:t>
            </a:r>
          </a:p>
          <a:p>
            <a:r>
              <a:rPr lang="en-GB" sz="1800" dirty="0">
                <a:solidFill>
                  <a:schemeClr val="tx2"/>
                </a:solidFill>
              </a:rPr>
              <a:t>Filters and Tags</a:t>
            </a:r>
          </a:p>
          <a:p>
            <a:r>
              <a:rPr lang="en-GB" sz="1800" dirty="0">
                <a:solidFill>
                  <a:schemeClr val="tx2"/>
                </a:solidFill>
              </a:rPr>
              <a:t>Prediction Results</a:t>
            </a:r>
          </a:p>
          <a:p>
            <a:r>
              <a:rPr lang="en-GB" sz="1800" dirty="0">
                <a:solidFill>
                  <a:schemeClr val="tx2"/>
                </a:solidFill>
              </a:rPr>
              <a:t>Stock Graph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5DD765D-FCE9-4C6C-972B-D676464605E0}"/>
              </a:ext>
            </a:extLst>
          </p:cNvPr>
          <p:cNvSpPr txBox="1">
            <a:spLocks/>
          </p:cNvSpPr>
          <p:nvPr/>
        </p:nvSpPr>
        <p:spPr>
          <a:xfrm>
            <a:off x="3678148" y="2384473"/>
            <a:ext cx="285235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Should</a:t>
            </a:r>
            <a:r>
              <a:rPr lang="en-GB" sz="1800" dirty="0">
                <a:solidFill>
                  <a:schemeClr val="tx2"/>
                </a:solidFill>
              </a:rPr>
              <a:t>	</a:t>
            </a:r>
          </a:p>
          <a:p>
            <a:r>
              <a:rPr lang="en-GB" sz="1800" dirty="0">
                <a:solidFill>
                  <a:schemeClr val="tx2"/>
                </a:solidFill>
              </a:rPr>
              <a:t>Related Companies</a:t>
            </a:r>
          </a:p>
          <a:p>
            <a:r>
              <a:rPr lang="en-GB" sz="1800" dirty="0">
                <a:solidFill>
                  <a:schemeClr val="tx2"/>
                </a:solidFill>
              </a:rPr>
              <a:t>Website Design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FEA4FDB-4190-4010-9197-95A9C9F8AFA3}"/>
              </a:ext>
            </a:extLst>
          </p:cNvPr>
          <p:cNvSpPr txBox="1">
            <a:spLocks/>
          </p:cNvSpPr>
          <p:nvPr/>
        </p:nvSpPr>
        <p:spPr>
          <a:xfrm>
            <a:off x="6530499" y="2384472"/>
            <a:ext cx="285235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Could</a:t>
            </a:r>
            <a:r>
              <a:rPr lang="en-GB" sz="1800" b="1" dirty="0">
                <a:solidFill>
                  <a:schemeClr val="tx2"/>
                </a:solidFill>
              </a:rPr>
              <a:t>	</a:t>
            </a:r>
          </a:p>
          <a:p>
            <a:r>
              <a:rPr lang="en-GB" sz="1800" dirty="0">
                <a:solidFill>
                  <a:schemeClr val="tx2"/>
                </a:solidFill>
              </a:rPr>
              <a:t>Additional Company information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Personalization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Article Snippets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817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421</TotalTime>
  <Words>2091</Words>
  <Application>Microsoft Office PowerPoint</Application>
  <PresentationFormat>Widescreen</PresentationFormat>
  <Paragraphs>459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Avenir Next LT Pro</vt:lpstr>
      <vt:lpstr>AvenirNext LT Pro Medium</vt:lpstr>
      <vt:lpstr>Calibri</vt:lpstr>
      <vt:lpstr>BlockprintVTI</vt:lpstr>
      <vt:lpstr>HotOrNot: Tracking company attractiveness and profitability from financial news streams</vt:lpstr>
      <vt:lpstr>Motivation</vt:lpstr>
      <vt:lpstr>Background</vt:lpstr>
      <vt:lpstr>Academic Review</vt:lpstr>
      <vt:lpstr>Competitors</vt:lpstr>
      <vt:lpstr>Requirements</vt:lpstr>
      <vt:lpstr>Requirements Gathering</vt:lpstr>
      <vt:lpstr>Backend Requirements</vt:lpstr>
      <vt:lpstr>Frontend Requirements</vt:lpstr>
      <vt:lpstr>Design</vt:lpstr>
      <vt:lpstr>System Architecture Original</vt:lpstr>
      <vt:lpstr>System Architecture Revised</vt:lpstr>
      <vt:lpstr>Backend</vt:lpstr>
      <vt:lpstr>New Crawler</vt:lpstr>
      <vt:lpstr>Sentence Extraction</vt:lpstr>
      <vt:lpstr>Context Analysis</vt:lpstr>
      <vt:lpstr>Sentiment Analysis</vt:lpstr>
      <vt:lpstr>Stock Price Prediction</vt:lpstr>
      <vt:lpstr>Control Component &amp; Backend API</vt:lpstr>
      <vt:lpstr>Database</vt:lpstr>
      <vt:lpstr>Webapp</vt:lpstr>
      <vt:lpstr>Frontend: Home Page</vt:lpstr>
      <vt:lpstr>Frontend: Company Page</vt:lpstr>
      <vt:lpstr>Implementation</vt:lpstr>
      <vt:lpstr>Software Engineering</vt:lpstr>
      <vt:lpstr>Backend</vt:lpstr>
      <vt:lpstr>Database</vt:lpstr>
      <vt:lpstr>Frontend</vt:lpstr>
      <vt:lpstr>Containerization</vt:lpstr>
      <vt:lpstr>Evaluation</vt:lpstr>
      <vt:lpstr>Backend</vt:lpstr>
      <vt:lpstr>Frontend User study</vt:lpstr>
      <vt:lpstr>Demonstration</vt:lpstr>
      <vt:lpstr>Conclusion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HotOrNot: Tracking company attractiveness and profitability from news streams</dc:title>
  <dc:creator>Euan O'Neill</dc:creator>
  <cp:lastModifiedBy>Euan O'Neill</cp:lastModifiedBy>
  <cp:revision>42</cp:revision>
  <dcterms:created xsi:type="dcterms:W3CDTF">2021-04-04T13:33:03Z</dcterms:created>
  <dcterms:modified xsi:type="dcterms:W3CDTF">2021-04-05T19:44:41Z</dcterms:modified>
</cp:coreProperties>
</file>