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1" r:id="rId5"/>
    <p:sldId id="262" r:id="rId6"/>
    <p:sldId id="263" r:id="rId7"/>
    <p:sldId id="264" r:id="rId8"/>
    <p:sldId id="269" r:id="rId9"/>
    <p:sldId id="257" r:id="rId10"/>
    <p:sldId id="258" r:id="rId11"/>
    <p:sldId id="265" r:id="rId12"/>
    <p:sldId id="266" r:id="rId13"/>
    <p:sldId id="259" r:id="rId14"/>
    <p:sldId id="268" r:id="rId15"/>
    <p:sldId id="26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6D450A-F1F3-485E-B41C-AC92B5554F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CE1F15-A252-4125-B333-9FDD5685B068}">
      <dgm:prSet/>
      <dgm:spPr/>
      <dgm:t>
        <a:bodyPr/>
        <a:lstStyle/>
        <a:p>
          <a:r>
            <a:rPr lang="zh-CN" b="1" i="0" baseline="0"/>
            <a:t>Age</a:t>
          </a:r>
          <a:r>
            <a:rPr lang="zh-CN" b="0" i="0" baseline="0"/>
            <a:t>: The average age is 38.85 years with a standard deviation of 13.97, indicating a fairly wide age distribution.</a:t>
          </a:r>
          <a:endParaRPr lang="en-US"/>
        </a:p>
      </dgm:t>
    </dgm:pt>
    <dgm:pt modelId="{B5B793BD-5E12-424C-9514-CA491998AAB3}" type="parTrans" cxnId="{3B92D52A-E30F-4E5A-A785-4E238821AC0A}">
      <dgm:prSet/>
      <dgm:spPr/>
      <dgm:t>
        <a:bodyPr/>
        <a:lstStyle/>
        <a:p>
          <a:endParaRPr lang="en-US"/>
        </a:p>
      </dgm:t>
    </dgm:pt>
    <dgm:pt modelId="{6B5A6EAD-6CB8-4D09-B787-38A26926707C}" type="sibTrans" cxnId="{3B92D52A-E30F-4E5A-A785-4E238821AC0A}">
      <dgm:prSet/>
      <dgm:spPr/>
      <dgm:t>
        <a:bodyPr/>
        <a:lstStyle/>
        <a:p>
          <a:endParaRPr lang="en-US"/>
        </a:p>
      </dgm:t>
    </dgm:pt>
    <dgm:pt modelId="{42204A90-4B53-4E66-86D1-3B2A8CDBBFC6}">
      <dgm:prSet/>
      <dgm:spPr/>
      <dgm:t>
        <a:bodyPr/>
        <a:lstStyle/>
        <a:p>
          <a:r>
            <a:rPr lang="zh-CN" b="1" i="0" baseline="0"/>
            <a:t>Annual Income</a:t>
          </a:r>
          <a:r>
            <a:rPr lang="zh-CN" b="0" i="0" baseline="0"/>
            <a:t>: The average annual income is $60.56k, with a standard deviation of $26.26k, showing a diverse income range among the customers.</a:t>
          </a:r>
          <a:endParaRPr lang="en-US"/>
        </a:p>
      </dgm:t>
    </dgm:pt>
    <dgm:pt modelId="{210F4FA1-34C9-44D3-81C2-E2EEE9E5E27B}" type="parTrans" cxnId="{DF85225F-92E3-4BE8-8E38-CBF8DFB9A956}">
      <dgm:prSet/>
      <dgm:spPr/>
      <dgm:t>
        <a:bodyPr/>
        <a:lstStyle/>
        <a:p>
          <a:endParaRPr lang="en-US"/>
        </a:p>
      </dgm:t>
    </dgm:pt>
    <dgm:pt modelId="{C0B93B1B-0165-4ECB-97BF-0DA6E974BB09}" type="sibTrans" cxnId="{DF85225F-92E3-4BE8-8E38-CBF8DFB9A956}">
      <dgm:prSet/>
      <dgm:spPr/>
      <dgm:t>
        <a:bodyPr/>
        <a:lstStyle/>
        <a:p>
          <a:endParaRPr lang="en-US"/>
        </a:p>
      </dgm:t>
    </dgm:pt>
    <dgm:pt modelId="{84E9AA6A-C770-4116-888C-40EF9C77C1F1}">
      <dgm:prSet/>
      <dgm:spPr/>
      <dgm:t>
        <a:bodyPr/>
        <a:lstStyle/>
        <a:p>
          <a:r>
            <a:rPr lang="zh-CN" b="1" i="0" baseline="0"/>
            <a:t>Spending Score</a:t>
          </a:r>
          <a:r>
            <a:rPr lang="zh-CN" b="0" i="0" baseline="0"/>
            <a:t>: The mean spending score is 50.20 with a standard deviation of 25.82, indicating varying spending habits. </a:t>
          </a:r>
          <a:endParaRPr lang="en-US"/>
        </a:p>
      </dgm:t>
    </dgm:pt>
    <dgm:pt modelId="{AB4315FE-7E09-4B55-9A4C-6A0919406002}" type="parTrans" cxnId="{68526AFB-0388-4DB7-B074-BA8F3932C777}">
      <dgm:prSet/>
      <dgm:spPr/>
      <dgm:t>
        <a:bodyPr/>
        <a:lstStyle/>
        <a:p>
          <a:endParaRPr lang="en-US"/>
        </a:p>
      </dgm:t>
    </dgm:pt>
    <dgm:pt modelId="{3442FA83-4CEE-41B2-8D07-6D8552BA73D9}" type="sibTrans" cxnId="{68526AFB-0388-4DB7-B074-BA8F3932C777}">
      <dgm:prSet/>
      <dgm:spPr/>
      <dgm:t>
        <a:bodyPr/>
        <a:lstStyle/>
        <a:p>
          <a:endParaRPr lang="en-US"/>
        </a:p>
      </dgm:t>
    </dgm:pt>
    <dgm:pt modelId="{D6E481C1-F9FA-467E-971D-684C10575354}" type="pres">
      <dgm:prSet presAssocID="{D66D450A-F1F3-485E-B41C-AC92B5554F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D3595-E84A-44F0-B6F2-9D250149555B}" type="pres">
      <dgm:prSet presAssocID="{D5CE1F15-A252-4125-B333-9FDD5685B068}" presName="hierRoot1" presStyleCnt="0"/>
      <dgm:spPr/>
    </dgm:pt>
    <dgm:pt modelId="{41DCCCCB-5E2E-4DDB-B63A-8B60CD19C82B}" type="pres">
      <dgm:prSet presAssocID="{D5CE1F15-A252-4125-B333-9FDD5685B068}" presName="composite" presStyleCnt="0"/>
      <dgm:spPr/>
    </dgm:pt>
    <dgm:pt modelId="{4A964E4C-F986-4102-BF68-DCEAB31D6FCC}" type="pres">
      <dgm:prSet presAssocID="{D5CE1F15-A252-4125-B333-9FDD5685B068}" presName="background" presStyleLbl="node0" presStyleIdx="0" presStyleCnt="3"/>
      <dgm:spPr/>
    </dgm:pt>
    <dgm:pt modelId="{D833ED26-9EE2-49E6-BF0C-399CCE491880}" type="pres">
      <dgm:prSet presAssocID="{D5CE1F15-A252-4125-B333-9FDD5685B068}" presName="text" presStyleLbl="fgAcc0" presStyleIdx="0" presStyleCnt="3">
        <dgm:presLayoutVars>
          <dgm:chPref val="3"/>
        </dgm:presLayoutVars>
      </dgm:prSet>
      <dgm:spPr/>
    </dgm:pt>
    <dgm:pt modelId="{E2BC10E6-D6F2-4C14-8EB5-17201973E215}" type="pres">
      <dgm:prSet presAssocID="{D5CE1F15-A252-4125-B333-9FDD5685B068}" presName="hierChild2" presStyleCnt="0"/>
      <dgm:spPr/>
    </dgm:pt>
    <dgm:pt modelId="{920768CB-3D41-4F6B-BE7E-EB99674B6DAB}" type="pres">
      <dgm:prSet presAssocID="{42204A90-4B53-4E66-86D1-3B2A8CDBBFC6}" presName="hierRoot1" presStyleCnt="0"/>
      <dgm:spPr/>
    </dgm:pt>
    <dgm:pt modelId="{3E62B89E-7A3F-48E5-8655-9B2480CE9BA7}" type="pres">
      <dgm:prSet presAssocID="{42204A90-4B53-4E66-86D1-3B2A8CDBBFC6}" presName="composite" presStyleCnt="0"/>
      <dgm:spPr/>
    </dgm:pt>
    <dgm:pt modelId="{A1F8C703-073C-441C-B20B-D0C9C0050AD6}" type="pres">
      <dgm:prSet presAssocID="{42204A90-4B53-4E66-86D1-3B2A8CDBBFC6}" presName="background" presStyleLbl="node0" presStyleIdx="1" presStyleCnt="3"/>
      <dgm:spPr/>
    </dgm:pt>
    <dgm:pt modelId="{FF98501E-090A-4F5F-9858-FC086B016669}" type="pres">
      <dgm:prSet presAssocID="{42204A90-4B53-4E66-86D1-3B2A8CDBBFC6}" presName="text" presStyleLbl="fgAcc0" presStyleIdx="1" presStyleCnt="3">
        <dgm:presLayoutVars>
          <dgm:chPref val="3"/>
        </dgm:presLayoutVars>
      </dgm:prSet>
      <dgm:spPr/>
    </dgm:pt>
    <dgm:pt modelId="{77F041CD-C923-4A4C-B8C7-3AEA035785A5}" type="pres">
      <dgm:prSet presAssocID="{42204A90-4B53-4E66-86D1-3B2A8CDBBFC6}" presName="hierChild2" presStyleCnt="0"/>
      <dgm:spPr/>
    </dgm:pt>
    <dgm:pt modelId="{A130F3C4-E5F5-4788-9626-651FC6E46665}" type="pres">
      <dgm:prSet presAssocID="{84E9AA6A-C770-4116-888C-40EF9C77C1F1}" presName="hierRoot1" presStyleCnt="0"/>
      <dgm:spPr/>
    </dgm:pt>
    <dgm:pt modelId="{F2552A29-7BAD-46EF-ACC0-DB1D5AA55CEE}" type="pres">
      <dgm:prSet presAssocID="{84E9AA6A-C770-4116-888C-40EF9C77C1F1}" presName="composite" presStyleCnt="0"/>
      <dgm:spPr/>
    </dgm:pt>
    <dgm:pt modelId="{EAA22619-0A75-4671-B9B0-C3F6446EC8FA}" type="pres">
      <dgm:prSet presAssocID="{84E9AA6A-C770-4116-888C-40EF9C77C1F1}" presName="background" presStyleLbl="node0" presStyleIdx="2" presStyleCnt="3"/>
      <dgm:spPr/>
    </dgm:pt>
    <dgm:pt modelId="{D98CECD4-8652-4CF4-97A7-A6F95AE5134A}" type="pres">
      <dgm:prSet presAssocID="{84E9AA6A-C770-4116-888C-40EF9C77C1F1}" presName="text" presStyleLbl="fgAcc0" presStyleIdx="2" presStyleCnt="3">
        <dgm:presLayoutVars>
          <dgm:chPref val="3"/>
        </dgm:presLayoutVars>
      </dgm:prSet>
      <dgm:spPr/>
    </dgm:pt>
    <dgm:pt modelId="{D96A26AC-E981-42BF-9778-0AE12B73168A}" type="pres">
      <dgm:prSet presAssocID="{84E9AA6A-C770-4116-888C-40EF9C77C1F1}" presName="hierChild2" presStyleCnt="0"/>
      <dgm:spPr/>
    </dgm:pt>
  </dgm:ptLst>
  <dgm:cxnLst>
    <dgm:cxn modelId="{3B92D52A-E30F-4E5A-A785-4E238821AC0A}" srcId="{D66D450A-F1F3-485E-B41C-AC92B5554F54}" destId="{D5CE1F15-A252-4125-B333-9FDD5685B068}" srcOrd="0" destOrd="0" parTransId="{B5B793BD-5E12-424C-9514-CA491998AAB3}" sibTransId="{6B5A6EAD-6CB8-4D09-B787-38A26926707C}"/>
    <dgm:cxn modelId="{DF85225F-92E3-4BE8-8E38-CBF8DFB9A956}" srcId="{D66D450A-F1F3-485E-B41C-AC92B5554F54}" destId="{42204A90-4B53-4E66-86D1-3B2A8CDBBFC6}" srcOrd="1" destOrd="0" parTransId="{210F4FA1-34C9-44D3-81C2-E2EEE9E5E27B}" sibTransId="{C0B93B1B-0165-4ECB-97BF-0DA6E974BB09}"/>
    <dgm:cxn modelId="{01A17345-B72B-4B20-A9BD-F48806D57D21}" type="presOf" srcId="{42204A90-4B53-4E66-86D1-3B2A8CDBBFC6}" destId="{FF98501E-090A-4F5F-9858-FC086B016669}" srcOrd="0" destOrd="0" presId="urn:microsoft.com/office/officeart/2005/8/layout/hierarchy1"/>
    <dgm:cxn modelId="{908B23A0-81A9-4888-AF00-EEFBA61F5BF6}" type="presOf" srcId="{D66D450A-F1F3-485E-B41C-AC92B5554F54}" destId="{D6E481C1-F9FA-467E-971D-684C10575354}" srcOrd="0" destOrd="0" presId="urn:microsoft.com/office/officeart/2005/8/layout/hierarchy1"/>
    <dgm:cxn modelId="{FB277AB0-7EF1-4932-8936-C3D4BBE9BA6B}" type="presOf" srcId="{84E9AA6A-C770-4116-888C-40EF9C77C1F1}" destId="{D98CECD4-8652-4CF4-97A7-A6F95AE5134A}" srcOrd="0" destOrd="0" presId="urn:microsoft.com/office/officeart/2005/8/layout/hierarchy1"/>
    <dgm:cxn modelId="{ADC304B3-CABC-48B8-9B97-631E49F7530D}" type="presOf" srcId="{D5CE1F15-A252-4125-B333-9FDD5685B068}" destId="{D833ED26-9EE2-49E6-BF0C-399CCE491880}" srcOrd="0" destOrd="0" presId="urn:microsoft.com/office/officeart/2005/8/layout/hierarchy1"/>
    <dgm:cxn modelId="{68526AFB-0388-4DB7-B074-BA8F3932C777}" srcId="{D66D450A-F1F3-485E-B41C-AC92B5554F54}" destId="{84E9AA6A-C770-4116-888C-40EF9C77C1F1}" srcOrd="2" destOrd="0" parTransId="{AB4315FE-7E09-4B55-9A4C-6A0919406002}" sibTransId="{3442FA83-4CEE-41B2-8D07-6D8552BA73D9}"/>
    <dgm:cxn modelId="{23F53F14-4D59-4672-B564-FCDCBE0763CC}" type="presParOf" srcId="{D6E481C1-F9FA-467E-971D-684C10575354}" destId="{4B3D3595-E84A-44F0-B6F2-9D250149555B}" srcOrd="0" destOrd="0" presId="urn:microsoft.com/office/officeart/2005/8/layout/hierarchy1"/>
    <dgm:cxn modelId="{A5D337F5-A5A7-43F1-B8AA-DBCC78F6974D}" type="presParOf" srcId="{4B3D3595-E84A-44F0-B6F2-9D250149555B}" destId="{41DCCCCB-5E2E-4DDB-B63A-8B60CD19C82B}" srcOrd="0" destOrd="0" presId="urn:microsoft.com/office/officeart/2005/8/layout/hierarchy1"/>
    <dgm:cxn modelId="{F96F9A5E-1D65-4832-8EF0-D8603AAF8A08}" type="presParOf" srcId="{41DCCCCB-5E2E-4DDB-B63A-8B60CD19C82B}" destId="{4A964E4C-F986-4102-BF68-DCEAB31D6FCC}" srcOrd="0" destOrd="0" presId="urn:microsoft.com/office/officeart/2005/8/layout/hierarchy1"/>
    <dgm:cxn modelId="{59A40F15-9A16-441C-810D-E61B0ACA2E67}" type="presParOf" srcId="{41DCCCCB-5E2E-4DDB-B63A-8B60CD19C82B}" destId="{D833ED26-9EE2-49E6-BF0C-399CCE491880}" srcOrd="1" destOrd="0" presId="urn:microsoft.com/office/officeart/2005/8/layout/hierarchy1"/>
    <dgm:cxn modelId="{D8CA437B-2E1B-4950-BFCD-D86E90127259}" type="presParOf" srcId="{4B3D3595-E84A-44F0-B6F2-9D250149555B}" destId="{E2BC10E6-D6F2-4C14-8EB5-17201973E215}" srcOrd="1" destOrd="0" presId="urn:microsoft.com/office/officeart/2005/8/layout/hierarchy1"/>
    <dgm:cxn modelId="{174A2F16-A967-43F4-9D2B-D8E5650D68E7}" type="presParOf" srcId="{D6E481C1-F9FA-467E-971D-684C10575354}" destId="{920768CB-3D41-4F6B-BE7E-EB99674B6DAB}" srcOrd="1" destOrd="0" presId="urn:microsoft.com/office/officeart/2005/8/layout/hierarchy1"/>
    <dgm:cxn modelId="{3C365683-6091-423E-A5CC-715386558854}" type="presParOf" srcId="{920768CB-3D41-4F6B-BE7E-EB99674B6DAB}" destId="{3E62B89E-7A3F-48E5-8655-9B2480CE9BA7}" srcOrd="0" destOrd="0" presId="urn:microsoft.com/office/officeart/2005/8/layout/hierarchy1"/>
    <dgm:cxn modelId="{C4353B8F-A63C-4ADA-B45B-8E29F220C7E5}" type="presParOf" srcId="{3E62B89E-7A3F-48E5-8655-9B2480CE9BA7}" destId="{A1F8C703-073C-441C-B20B-D0C9C0050AD6}" srcOrd="0" destOrd="0" presId="urn:microsoft.com/office/officeart/2005/8/layout/hierarchy1"/>
    <dgm:cxn modelId="{800C208E-A8ED-48A8-A018-431614110400}" type="presParOf" srcId="{3E62B89E-7A3F-48E5-8655-9B2480CE9BA7}" destId="{FF98501E-090A-4F5F-9858-FC086B016669}" srcOrd="1" destOrd="0" presId="urn:microsoft.com/office/officeart/2005/8/layout/hierarchy1"/>
    <dgm:cxn modelId="{B2DF105B-2341-43E1-AFCD-BD7830FA444A}" type="presParOf" srcId="{920768CB-3D41-4F6B-BE7E-EB99674B6DAB}" destId="{77F041CD-C923-4A4C-B8C7-3AEA035785A5}" srcOrd="1" destOrd="0" presId="urn:microsoft.com/office/officeart/2005/8/layout/hierarchy1"/>
    <dgm:cxn modelId="{FBDFC0BC-0B26-4820-B8F8-AFD701943580}" type="presParOf" srcId="{D6E481C1-F9FA-467E-971D-684C10575354}" destId="{A130F3C4-E5F5-4788-9626-651FC6E46665}" srcOrd="2" destOrd="0" presId="urn:microsoft.com/office/officeart/2005/8/layout/hierarchy1"/>
    <dgm:cxn modelId="{E1ECD2EF-8239-4245-BBE8-BADBFC0516D0}" type="presParOf" srcId="{A130F3C4-E5F5-4788-9626-651FC6E46665}" destId="{F2552A29-7BAD-46EF-ACC0-DB1D5AA55CEE}" srcOrd="0" destOrd="0" presId="urn:microsoft.com/office/officeart/2005/8/layout/hierarchy1"/>
    <dgm:cxn modelId="{FF8DB773-8CC3-4449-9822-1EFCA200F1C5}" type="presParOf" srcId="{F2552A29-7BAD-46EF-ACC0-DB1D5AA55CEE}" destId="{EAA22619-0A75-4671-B9B0-C3F6446EC8FA}" srcOrd="0" destOrd="0" presId="urn:microsoft.com/office/officeart/2005/8/layout/hierarchy1"/>
    <dgm:cxn modelId="{BB3EEB76-3714-43EF-AFCB-9528A4C47193}" type="presParOf" srcId="{F2552A29-7BAD-46EF-ACC0-DB1D5AA55CEE}" destId="{D98CECD4-8652-4CF4-97A7-A6F95AE5134A}" srcOrd="1" destOrd="0" presId="urn:microsoft.com/office/officeart/2005/8/layout/hierarchy1"/>
    <dgm:cxn modelId="{C232964A-CC55-49A6-AE72-646D4FDA9195}" type="presParOf" srcId="{A130F3C4-E5F5-4788-9626-651FC6E46665}" destId="{D96A26AC-E981-42BF-9778-0AE12B7316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1863A-C639-42C8-88E1-8336069F2E9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C6CE8E4-5DA6-4A47-93DF-D8DDBD4F58C3}">
      <dgm:prSet/>
      <dgm:spPr/>
      <dgm:t>
        <a:bodyPr/>
        <a:lstStyle/>
        <a:p>
          <a:r>
            <a:rPr lang="en-US" dirty="0"/>
            <a:t>Cluster 1: Young, low income, high spenders (n=22)Age: 25.27, Income: 25.73k, Spending: 79.36</a:t>
          </a:r>
        </a:p>
      </dgm:t>
    </dgm:pt>
    <dgm:pt modelId="{0D3ED6E5-42D7-4C66-A1CA-48578B9D7FA0}" type="parTrans" cxnId="{CFEECF20-7BF7-46E0-991A-7D0718AFF3F1}">
      <dgm:prSet/>
      <dgm:spPr/>
      <dgm:t>
        <a:bodyPr/>
        <a:lstStyle/>
        <a:p>
          <a:endParaRPr lang="en-US"/>
        </a:p>
      </dgm:t>
    </dgm:pt>
    <dgm:pt modelId="{E1A47FCC-0D9E-4268-A793-B3716E5E650D}" type="sibTrans" cxnId="{CFEECF20-7BF7-46E0-991A-7D0718AFF3F1}">
      <dgm:prSet/>
      <dgm:spPr/>
      <dgm:t>
        <a:bodyPr/>
        <a:lstStyle/>
        <a:p>
          <a:endParaRPr lang="en-US"/>
        </a:p>
      </dgm:t>
    </dgm:pt>
    <dgm:pt modelId="{18B358F7-BD52-45E4-AF7B-64A311AD9B58}">
      <dgm:prSet/>
      <dgm:spPr/>
      <dgm:t>
        <a:bodyPr/>
        <a:lstStyle/>
        <a:p>
          <a:r>
            <a:rPr lang="en-US"/>
            <a:t>Cluster 2: Senior, average income &amp; spending (n=44)Age: 56.34, Income: 53.70k, Spending: 49.39</a:t>
          </a:r>
        </a:p>
      </dgm:t>
    </dgm:pt>
    <dgm:pt modelId="{2859B0F8-ED1E-48F1-B59F-3EB2A421C161}" type="parTrans" cxnId="{3F74CD3A-5350-46F7-A5AC-F265684440DB}">
      <dgm:prSet/>
      <dgm:spPr/>
      <dgm:t>
        <a:bodyPr/>
        <a:lstStyle/>
        <a:p>
          <a:endParaRPr lang="en-US"/>
        </a:p>
      </dgm:t>
    </dgm:pt>
    <dgm:pt modelId="{FA12AE53-9B09-4EAE-8BBD-CE740A81BBA6}" type="sibTrans" cxnId="{3F74CD3A-5350-46F7-A5AC-F265684440DB}">
      <dgm:prSet/>
      <dgm:spPr/>
      <dgm:t>
        <a:bodyPr/>
        <a:lstStyle/>
        <a:p>
          <a:endParaRPr lang="en-US"/>
        </a:p>
      </dgm:t>
    </dgm:pt>
    <dgm:pt modelId="{5E7DCD80-5200-4B73-9159-113A8A342429}">
      <dgm:prSet/>
      <dgm:spPr/>
      <dgm:t>
        <a:bodyPr/>
        <a:lstStyle/>
        <a:p>
          <a:r>
            <a:rPr lang="en-US"/>
            <a:t>Cluster 3: Young adults, above-average income, average spending (n=38)Age: 27.00, Income: 56.66k, Spending: 49.13</a:t>
          </a:r>
        </a:p>
      </dgm:t>
    </dgm:pt>
    <dgm:pt modelId="{F2AB7EFB-C4DB-4B6E-A3A6-4ED2E39EB0CB}" type="parTrans" cxnId="{551EB5DF-DCE0-4FA8-95D9-6E7165ECEA8B}">
      <dgm:prSet/>
      <dgm:spPr/>
      <dgm:t>
        <a:bodyPr/>
        <a:lstStyle/>
        <a:p>
          <a:endParaRPr lang="en-US"/>
        </a:p>
      </dgm:t>
    </dgm:pt>
    <dgm:pt modelId="{B7E9E78A-D0C5-4CC0-99D0-8CDF52CAD9FC}" type="sibTrans" cxnId="{551EB5DF-DCE0-4FA8-95D9-6E7165ECEA8B}">
      <dgm:prSet/>
      <dgm:spPr/>
      <dgm:t>
        <a:bodyPr/>
        <a:lstStyle/>
        <a:p>
          <a:endParaRPr lang="en-US"/>
        </a:p>
      </dgm:t>
    </dgm:pt>
    <dgm:pt modelId="{61BA32B1-15A5-433A-87CE-68DADCBF9540}">
      <dgm:prSet/>
      <dgm:spPr/>
      <dgm:t>
        <a:bodyPr/>
        <a:lstStyle/>
        <a:p>
          <a:r>
            <a:rPr lang="en-US"/>
            <a:t>Cluster 4: Middle-aged, high income, low spending (n=35)Age: 41.69, Income: 88.23k, Spending: 17.29</a:t>
          </a:r>
        </a:p>
      </dgm:t>
    </dgm:pt>
    <dgm:pt modelId="{5B1E6B74-F9C7-4A53-9C43-D40B743E32F0}" type="parTrans" cxnId="{BC15C576-A438-469F-A85A-F3D723E21FA0}">
      <dgm:prSet/>
      <dgm:spPr/>
      <dgm:t>
        <a:bodyPr/>
        <a:lstStyle/>
        <a:p>
          <a:endParaRPr lang="en-US"/>
        </a:p>
      </dgm:t>
    </dgm:pt>
    <dgm:pt modelId="{ACB3DB21-F82E-415A-8128-19BE60F62483}" type="sibTrans" cxnId="{BC15C576-A438-469F-A85A-F3D723E21FA0}">
      <dgm:prSet/>
      <dgm:spPr/>
      <dgm:t>
        <a:bodyPr/>
        <a:lstStyle/>
        <a:p>
          <a:endParaRPr lang="en-US"/>
        </a:p>
      </dgm:t>
    </dgm:pt>
    <dgm:pt modelId="{BC931A4C-C6D3-4E9A-8654-19FE11B0E5CC}">
      <dgm:prSet/>
      <dgm:spPr/>
      <dgm:t>
        <a:bodyPr/>
        <a:lstStyle/>
        <a:p>
          <a:r>
            <a:rPr lang="en-US"/>
            <a:t>Cluster 5: Middle-aged, low income, low spending (n=22)Age: 44.32, Income: 25.77k, Spending: 20.27</a:t>
          </a:r>
        </a:p>
      </dgm:t>
    </dgm:pt>
    <dgm:pt modelId="{48553A1E-6D71-4C00-918B-243F4A0A6514}" type="parTrans" cxnId="{97AB263F-EA72-4CC9-85DB-2A6392A27C2D}">
      <dgm:prSet/>
      <dgm:spPr/>
      <dgm:t>
        <a:bodyPr/>
        <a:lstStyle/>
        <a:p>
          <a:endParaRPr lang="en-US"/>
        </a:p>
      </dgm:t>
    </dgm:pt>
    <dgm:pt modelId="{C59A66B5-70C8-4BE0-942A-20AD4A7CABFB}" type="sibTrans" cxnId="{97AB263F-EA72-4CC9-85DB-2A6392A27C2D}">
      <dgm:prSet/>
      <dgm:spPr/>
      <dgm:t>
        <a:bodyPr/>
        <a:lstStyle/>
        <a:p>
          <a:endParaRPr lang="en-US"/>
        </a:p>
      </dgm:t>
    </dgm:pt>
    <dgm:pt modelId="{D09BB1B2-C7BB-4710-93F8-58D4D26FB2C1}">
      <dgm:prSet/>
      <dgm:spPr/>
      <dgm:t>
        <a:bodyPr/>
        <a:lstStyle/>
        <a:p>
          <a:r>
            <a:rPr lang="en-US"/>
            <a:t>Cluster 6: Young adults, high income, high spending (n=39)Age: 32.69, Income: 86.54k, Spending: 82.13</a:t>
          </a:r>
        </a:p>
      </dgm:t>
    </dgm:pt>
    <dgm:pt modelId="{5F8993EF-029C-4CA2-BDD8-4A3F5C0C4B5C}" type="parTrans" cxnId="{6048630F-0959-4A12-98B2-AA49ACFF9D3A}">
      <dgm:prSet/>
      <dgm:spPr/>
      <dgm:t>
        <a:bodyPr/>
        <a:lstStyle/>
        <a:p>
          <a:endParaRPr lang="en-US"/>
        </a:p>
      </dgm:t>
    </dgm:pt>
    <dgm:pt modelId="{AA2A945E-320B-4DDB-B374-E4BA8BDDF7D9}" type="sibTrans" cxnId="{6048630F-0959-4A12-98B2-AA49ACFF9D3A}">
      <dgm:prSet/>
      <dgm:spPr/>
      <dgm:t>
        <a:bodyPr/>
        <a:lstStyle/>
        <a:p>
          <a:endParaRPr lang="en-US"/>
        </a:p>
      </dgm:t>
    </dgm:pt>
    <dgm:pt modelId="{B5BEFC3E-CD6E-4889-A213-176D31746BAD}" type="pres">
      <dgm:prSet presAssocID="{8011863A-C639-42C8-88E1-8336069F2E91}" presName="linear" presStyleCnt="0">
        <dgm:presLayoutVars>
          <dgm:animLvl val="lvl"/>
          <dgm:resizeHandles val="exact"/>
        </dgm:presLayoutVars>
      </dgm:prSet>
      <dgm:spPr/>
    </dgm:pt>
    <dgm:pt modelId="{5D04C0CF-D160-44C1-BC20-2B8B15A7390A}" type="pres">
      <dgm:prSet presAssocID="{3C6CE8E4-5DA6-4A47-93DF-D8DDBD4F58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4B5F282-D040-42C7-994F-C9C7B6746CF6}" type="pres">
      <dgm:prSet presAssocID="{E1A47FCC-0D9E-4268-A793-B3716E5E650D}" presName="spacer" presStyleCnt="0"/>
      <dgm:spPr/>
    </dgm:pt>
    <dgm:pt modelId="{027A5105-0DB1-45C9-BCC9-DC52289317B0}" type="pres">
      <dgm:prSet presAssocID="{18B358F7-BD52-45E4-AF7B-64A311AD9B5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E84F68-D005-422E-B141-79C1EE7B2EE5}" type="pres">
      <dgm:prSet presAssocID="{FA12AE53-9B09-4EAE-8BBD-CE740A81BBA6}" presName="spacer" presStyleCnt="0"/>
      <dgm:spPr/>
    </dgm:pt>
    <dgm:pt modelId="{F3CFF19F-A9FA-44F2-81AF-4A52A3EB7DED}" type="pres">
      <dgm:prSet presAssocID="{5E7DCD80-5200-4B73-9159-113A8A3424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61DCF6-8EC0-440E-B633-E344165C6E7D}" type="pres">
      <dgm:prSet presAssocID="{B7E9E78A-D0C5-4CC0-99D0-8CDF52CAD9FC}" presName="spacer" presStyleCnt="0"/>
      <dgm:spPr/>
    </dgm:pt>
    <dgm:pt modelId="{3CD77814-38F0-445D-9388-F1FCDFFFAC9D}" type="pres">
      <dgm:prSet presAssocID="{61BA32B1-15A5-433A-87CE-68DADCBF95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5CED9D6-2828-49F9-8A23-CBA163B72929}" type="pres">
      <dgm:prSet presAssocID="{ACB3DB21-F82E-415A-8128-19BE60F62483}" presName="spacer" presStyleCnt="0"/>
      <dgm:spPr/>
    </dgm:pt>
    <dgm:pt modelId="{6223C685-22FE-4ECD-AB00-02B8C5DB11C5}" type="pres">
      <dgm:prSet presAssocID="{BC931A4C-C6D3-4E9A-8654-19FE11B0E5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CE8008-D837-4C77-8A0A-221BA11C3872}" type="pres">
      <dgm:prSet presAssocID="{C59A66B5-70C8-4BE0-942A-20AD4A7CABFB}" presName="spacer" presStyleCnt="0"/>
      <dgm:spPr/>
    </dgm:pt>
    <dgm:pt modelId="{5A27B9FC-AA42-4EE9-8309-FC66AF3BFA06}" type="pres">
      <dgm:prSet presAssocID="{D09BB1B2-C7BB-4710-93F8-58D4D26FB2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048630F-0959-4A12-98B2-AA49ACFF9D3A}" srcId="{8011863A-C639-42C8-88E1-8336069F2E91}" destId="{D09BB1B2-C7BB-4710-93F8-58D4D26FB2C1}" srcOrd="5" destOrd="0" parTransId="{5F8993EF-029C-4CA2-BDD8-4A3F5C0C4B5C}" sibTransId="{AA2A945E-320B-4DDB-B374-E4BA8BDDF7D9}"/>
    <dgm:cxn modelId="{D71DFB16-FB20-45E6-870C-CC9048020FC1}" type="presOf" srcId="{BC931A4C-C6D3-4E9A-8654-19FE11B0E5CC}" destId="{6223C685-22FE-4ECD-AB00-02B8C5DB11C5}" srcOrd="0" destOrd="0" presId="urn:microsoft.com/office/officeart/2005/8/layout/vList2"/>
    <dgm:cxn modelId="{CFEECF20-7BF7-46E0-991A-7D0718AFF3F1}" srcId="{8011863A-C639-42C8-88E1-8336069F2E91}" destId="{3C6CE8E4-5DA6-4A47-93DF-D8DDBD4F58C3}" srcOrd="0" destOrd="0" parTransId="{0D3ED6E5-42D7-4C66-A1CA-48578B9D7FA0}" sibTransId="{E1A47FCC-0D9E-4268-A793-B3716E5E650D}"/>
    <dgm:cxn modelId="{3F74CD3A-5350-46F7-A5AC-F265684440DB}" srcId="{8011863A-C639-42C8-88E1-8336069F2E91}" destId="{18B358F7-BD52-45E4-AF7B-64A311AD9B58}" srcOrd="1" destOrd="0" parTransId="{2859B0F8-ED1E-48F1-B59F-3EB2A421C161}" sibTransId="{FA12AE53-9B09-4EAE-8BBD-CE740A81BBA6}"/>
    <dgm:cxn modelId="{97AB263F-EA72-4CC9-85DB-2A6392A27C2D}" srcId="{8011863A-C639-42C8-88E1-8336069F2E91}" destId="{BC931A4C-C6D3-4E9A-8654-19FE11B0E5CC}" srcOrd="4" destOrd="0" parTransId="{48553A1E-6D71-4C00-918B-243F4A0A6514}" sibTransId="{C59A66B5-70C8-4BE0-942A-20AD4A7CABFB}"/>
    <dgm:cxn modelId="{36BFF940-DBE4-4990-A4D9-A6140F08089B}" type="presOf" srcId="{D09BB1B2-C7BB-4710-93F8-58D4D26FB2C1}" destId="{5A27B9FC-AA42-4EE9-8309-FC66AF3BFA06}" srcOrd="0" destOrd="0" presId="urn:microsoft.com/office/officeart/2005/8/layout/vList2"/>
    <dgm:cxn modelId="{FEA22745-0448-4711-A065-1043DC916287}" type="presOf" srcId="{5E7DCD80-5200-4B73-9159-113A8A342429}" destId="{F3CFF19F-A9FA-44F2-81AF-4A52A3EB7DED}" srcOrd="0" destOrd="0" presId="urn:microsoft.com/office/officeart/2005/8/layout/vList2"/>
    <dgm:cxn modelId="{1A220447-80AB-484A-ABD6-A8252DC7AE8E}" type="presOf" srcId="{8011863A-C639-42C8-88E1-8336069F2E91}" destId="{B5BEFC3E-CD6E-4889-A213-176D31746BAD}" srcOrd="0" destOrd="0" presId="urn:microsoft.com/office/officeart/2005/8/layout/vList2"/>
    <dgm:cxn modelId="{4489574E-0227-4E4A-B966-03F1072BE178}" type="presOf" srcId="{3C6CE8E4-5DA6-4A47-93DF-D8DDBD4F58C3}" destId="{5D04C0CF-D160-44C1-BC20-2B8B15A7390A}" srcOrd="0" destOrd="0" presId="urn:microsoft.com/office/officeart/2005/8/layout/vList2"/>
    <dgm:cxn modelId="{BC15C576-A438-469F-A85A-F3D723E21FA0}" srcId="{8011863A-C639-42C8-88E1-8336069F2E91}" destId="{61BA32B1-15A5-433A-87CE-68DADCBF9540}" srcOrd="3" destOrd="0" parTransId="{5B1E6B74-F9C7-4A53-9C43-D40B743E32F0}" sibTransId="{ACB3DB21-F82E-415A-8128-19BE60F62483}"/>
    <dgm:cxn modelId="{FDA24999-1FF3-4385-93A9-67317C9FFDFB}" type="presOf" srcId="{18B358F7-BD52-45E4-AF7B-64A311AD9B58}" destId="{027A5105-0DB1-45C9-BCC9-DC52289317B0}" srcOrd="0" destOrd="0" presId="urn:microsoft.com/office/officeart/2005/8/layout/vList2"/>
    <dgm:cxn modelId="{9AAA53D1-F4C7-40AF-8749-4B1BA3E8193B}" type="presOf" srcId="{61BA32B1-15A5-433A-87CE-68DADCBF9540}" destId="{3CD77814-38F0-445D-9388-F1FCDFFFAC9D}" srcOrd="0" destOrd="0" presId="urn:microsoft.com/office/officeart/2005/8/layout/vList2"/>
    <dgm:cxn modelId="{551EB5DF-DCE0-4FA8-95D9-6E7165ECEA8B}" srcId="{8011863A-C639-42C8-88E1-8336069F2E91}" destId="{5E7DCD80-5200-4B73-9159-113A8A342429}" srcOrd="2" destOrd="0" parTransId="{F2AB7EFB-C4DB-4B6E-A3A6-4ED2E39EB0CB}" sibTransId="{B7E9E78A-D0C5-4CC0-99D0-8CDF52CAD9FC}"/>
    <dgm:cxn modelId="{CB2AB438-1431-418B-B1E2-31F6747F7E68}" type="presParOf" srcId="{B5BEFC3E-CD6E-4889-A213-176D31746BAD}" destId="{5D04C0CF-D160-44C1-BC20-2B8B15A7390A}" srcOrd="0" destOrd="0" presId="urn:microsoft.com/office/officeart/2005/8/layout/vList2"/>
    <dgm:cxn modelId="{A744353D-5188-457A-B6B7-9E464776AC8D}" type="presParOf" srcId="{B5BEFC3E-CD6E-4889-A213-176D31746BAD}" destId="{64B5F282-D040-42C7-994F-C9C7B6746CF6}" srcOrd="1" destOrd="0" presId="urn:microsoft.com/office/officeart/2005/8/layout/vList2"/>
    <dgm:cxn modelId="{AD7C8817-602B-418A-8FA7-DC7B6DD52DCF}" type="presParOf" srcId="{B5BEFC3E-CD6E-4889-A213-176D31746BAD}" destId="{027A5105-0DB1-45C9-BCC9-DC52289317B0}" srcOrd="2" destOrd="0" presId="urn:microsoft.com/office/officeart/2005/8/layout/vList2"/>
    <dgm:cxn modelId="{32DEA82A-2BD5-41F9-833C-4BA0AA767FE8}" type="presParOf" srcId="{B5BEFC3E-CD6E-4889-A213-176D31746BAD}" destId="{EFE84F68-D005-422E-B141-79C1EE7B2EE5}" srcOrd="3" destOrd="0" presId="urn:microsoft.com/office/officeart/2005/8/layout/vList2"/>
    <dgm:cxn modelId="{6E0D2F70-AA92-4026-B0F4-B70A56C0C1EF}" type="presParOf" srcId="{B5BEFC3E-CD6E-4889-A213-176D31746BAD}" destId="{F3CFF19F-A9FA-44F2-81AF-4A52A3EB7DED}" srcOrd="4" destOrd="0" presId="urn:microsoft.com/office/officeart/2005/8/layout/vList2"/>
    <dgm:cxn modelId="{01C45F10-F1D4-4B81-BB69-C87B51DB272C}" type="presParOf" srcId="{B5BEFC3E-CD6E-4889-A213-176D31746BAD}" destId="{D861DCF6-8EC0-440E-B633-E344165C6E7D}" srcOrd="5" destOrd="0" presId="urn:microsoft.com/office/officeart/2005/8/layout/vList2"/>
    <dgm:cxn modelId="{94768930-C240-43FD-8839-4DFC33A8567E}" type="presParOf" srcId="{B5BEFC3E-CD6E-4889-A213-176D31746BAD}" destId="{3CD77814-38F0-445D-9388-F1FCDFFFAC9D}" srcOrd="6" destOrd="0" presId="urn:microsoft.com/office/officeart/2005/8/layout/vList2"/>
    <dgm:cxn modelId="{A57FF071-DFE0-4A8D-AD79-69806426B369}" type="presParOf" srcId="{B5BEFC3E-CD6E-4889-A213-176D31746BAD}" destId="{25CED9D6-2828-49F9-8A23-CBA163B72929}" srcOrd="7" destOrd="0" presId="urn:microsoft.com/office/officeart/2005/8/layout/vList2"/>
    <dgm:cxn modelId="{B7250ECE-CF64-4278-913B-D57AAF405708}" type="presParOf" srcId="{B5BEFC3E-CD6E-4889-A213-176D31746BAD}" destId="{6223C685-22FE-4ECD-AB00-02B8C5DB11C5}" srcOrd="8" destOrd="0" presId="urn:microsoft.com/office/officeart/2005/8/layout/vList2"/>
    <dgm:cxn modelId="{71C93A7F-3243-4949-88F3-B53DC54E2020}" type="presParOf" srcId="{B5BEFC3E-CD6E-4889-A213-176D31746BAD}" destId="{2FCE8008-D837-4C77-8A0A-221BA11C3872}" srcOrd="9" destOrd="0" presId="urn:microsoft.com/office/officeart/2005/8/layout/vList2"/>
    <dgm:cxn modelId="{62D2D19F-F061-4859-A2B1-CBCC86FD8858}" type="presParOf" srcId="{B5BEFC3E-CD6E-4889-A213-176D31746BAD}" destId="{5A27B9FC-AA42-4EE9-8309-FC66AF3BFA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C9E16E-3F15-4BB7-A78D-5E06F7EA379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ED474B-7042-4381-B6FA-AF56832FA387}">
      <dgm:prSet/>
      <dgm:spPr/>
      <dgm:t>
        <a:bodyPr/>
        <a:lstStyle/>
        <a:p>
          <a:r>
            <a:rPr lang="zh-CN" b="0" i="0" baseline="0"/>
            <a:t>The first two principal components (PC1 and PC2) explain 77.58% of the total variance. </a:t>
          </a:r>
          <a:endParaRPr lang="en-US"/>
        </a:p>
      </dgm:t>
    </dgm:pt>
    <dgm:pt modelId="{A7DD9732-5B2F-4F63-ACD1-53DA9A80200B}" type="parTrans" cxnId="{763FA7FC-0C98-4C65-B37A-1FE2AB9203D1}">
      <dgm:prSet/>
      <dgm:spPr/>
      <dgm:t>
        <a:bodyPr/>
        <a:lstStyle/>
        <a:p>
          <a:endParaRPr lang="en-US"/>
        </a:p>
      </dgm:t>
    </dgm:pt>
    <dgm:pt modelId="{A0CFD0C7-275B-43FD-AF44-D6C0D07799B8}" type="sibTrans" cxnId="{763FA7FC-0C98-4C65-B37A-1FE2AB9203D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E02F1AD-6D61-452C-9A35-78A317CF1282}">
      <dgm:prSet/>
      <dgm:spPr/>
      <dgm:t>
        <a:bodyPr/>
        <a:lstStyle/>
        <a:p>
          <a:r>
            <a:rPr lang="zh-CN" b="0" i="0" baseline="0"/>
            <a:t>PC1 is strongly influenced by age and spending score, while PC2 is mainly driven by annual income.</a:t>
          </a:r>
          <a:endParaRPr lang="en-US"/>
        </a:p>
      </dgm:t>
    </dgm:pt>
    <dgm:pt modelId="{E779E014-844A-4A4E-B2ED-05565F983644}" type="parTrans" cxnId="{F981BA63-D80A-4716-A18E-16570FA8E779}">
      <dgm:prSet/>
      <dgm:spPr/>
      <dgm:t>
        <a:bodyPr/>
        <a:lstStyle/>
        <a:p>
          <a:endParaRPr lang="en-US"/>
        </a:p>
      </dgm:t>
    </dgm:pt>
    <dgm:pt modelId="{D49428C4-3D83-411B-9FC5-6B2F2B1C041C}" type="sibTrans" cxnId="{F981BA63-D80A-4716-A18E-16570FA8E77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FB6291C-2785-40D9-8D84-D0D938C58461}">
      <dgm:prSet/>
      <dgm:spPr/>
      <dgm:t>
        <a:bodyPr/>
        <a:lstStyle/>
        <a:p>
          <a:r>
            <a:rPr lang="zh-CN" b="0" i="0" baseline="0"/>
            <a:t>The PCA results provide a useful dimensionality reduction for visualizing customer segments. </a:t>
          </a:r>
          <a:endParaRPr lang="en-US"/>
        </a:p>
      </dgm:t>
    </dgm:pt>
    <dgm:pt modelId="{9F20249B-6A4F-4878-98F7-C1288ED63AEE}" type="parTrans" cxnId="{5FD63F2C-E7DF-49F6-B052-60150B271E61}">
      <dgm:prSet/>
      <dgm:spPr/>
      <dgm:t>
        <a:bodyPr/>
        <a:lstStyle/>
        <a:p>
          <a:endParaRPr lang="en-US"/>
        </a:p>
      </dgm:t>
    </dgm:pt>
    <dgm:pt modelId="{9628696F-6C17-4488-9EB3-5D4EED1D13AA}" type="sibTrans" cxnId="{5FD63F2C-E7DF-49F6-B052-60150B271E6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DFA225-7CDB-4F3F-AC07-4BD39EBB0E7A}" type="pres">
      <dgm:prSet presAssocID="{25C9E16E-3F15-4BB7-A78D-5E06F7EA3798}" presName="Name0" presStyleCnt="0">
        <dgm:presLayoutVars>
          <dgm:animLvl val="lvl"/>
          <dgm:resizeHandles val="exact"/>
        </dgm:presLayoutVars>
      </dgm:prSet>
      <dgm:spPr/>
    </dgm:pt>
    <dgm:pt modelId="{5096976C-5698-4C5A-90BF-E2B262E9C885}" type="pres">
      <dgm:prSet presAssocID="{FAED474B-7042-4381-B6FA-AF56832FA387}" presName="compositeNode" presStyleCnt="0">
        <dgm:presLayoutVars>
          <dgm:bulletEnabled val="1"/>
        </dgm:presLayoutVars>
      </dgm:prSet>
      <dgm:spPr/>
    </dgm:pt>
    <dgm:pt modelId="{AFD7A610-E3AE-498E-AA4E-8019886EE4A3}" type="pres">
      <dgm:prSet presAssocID="{FAED474B-7042-4381-B6FA-AF56832FA387}" presName="bgRect" presStyleLbl="alignNode1" presStyleIdx="0" presStyleCnt="3"/>
      <dgm:spPr/>
    </dgm:pt>
    <dgm:pt modelId="{EFF8CD4A-B509-4454-A2FA-66E491DBDD72}" type="pres">
      <dgm:prSet presAssocID="{A0CFD0C7-275B-43FD-AF44-D6C0D07799B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AE89AB6-0C4D-4075-BD50-2B27A37997DF}" type="pres">
      <dgm:prSet presAssocID="{FAED474B-7042-4381-B6FA-AF56832FA387}" presName="nodeRect" presStyleLbl="alignNode1" presStyleIdx="0" presStyleCnt="3">
        <dgm:presLayoutVars>
          <dgm:bulletEnabled val="1"/>
        </dgm:presLayoutVars>
      </dgm:prSet>
      <dgm:spPr/>
    </dgm:pt>
    <dgm:pt modelId="{23020407-7769-449A-955B-A4DF23E915C1}" type="pres">
      <dgm:prSet presAssocID="{A0CFD0C7-275B-43FD-AF44-D6C0D07799B8}" presName="sibTrans" presStyleCnt="0"/>
      <dgm:spPr/>
    </dgm:pt>
    <dgm:pt modelId="{AAAA040E-14F2-4C75-AC3E-2BB034F7118B}" type="pres">
      <dgm:prSet presAssocID="{AE02F1AD-6D61-452C-9A35-78A317CF1282}" presName="compositeNode" presStyleCnt="0">
        <dgm:presLayoutVars>
          <dgm:bulletEnabled val="1"/>
        </dgm:presLayoutVars>
      </dgm:prSet>
      <dgm:spPr/>
    </dgm:pt>
    <dgm:pt modelId="{53B370A3-EBF0-4F1A-8657-C4E4C6C7E1C9}" type="pres">
      <dgm:prSet presAssocID="{AE02F1AD-6D61-452C-9A35-78A317CF1282}" presName="bgRect" presStyleLbl="alignNode1" presStyleIdx="1" presStyleCnt="3"/>
      <dgm:spPr/>
    </dgm:pt>
    <dgm:pt modelId="{78B893AF-C606-49EF-9483-45AE4B2127C1}" type="pres">
      <dgm:prSet presAssocID="{D49428C4-3D83-411B-9FC5-6B2F2B1C041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38D5841-25C9-43E7-B223-8E419FDDC144}" type="pres">
      <dgm:prSet presAssocID="{AE02F1AD-6D61-452C-9A35-78A317CF1282}" presName="nodeRect" presStyleLbl="alignNode1" presStyleIdx="1" presStyleCnt="3">
        <dgm:presLayoutVars>
          <dgm:bulletEnabled val="1"/>
        </dgm:presLayoutVars>
      </dgm:prSet>
      <dgm:spPr/>
    </dgm:pt>
    <dgm:pt modelId="{053E36E7-6102-4F5D-A26B-D6CE6FCBCE3E}" type="pres">
      <dgm:prSet presAssocID="{D49428C4-3D83-411B-9FC5-6B2F2B1C041C}" presName="sibTrans" presStyleCnt="0"/>
      <dgm:spPr/>
    </dgm:pt>
    <dgm:pt modelId="{3269FC53-B590-4641-BF5D-7577FBAE5148}" type="pres">
      <dgm:prSet presAssocID="{0FB6291C-2785-40D9-8D84-D0D938C58461}" presName="compositeNode" presStyleCnt="0">
        <dgm:presLayoutVars>
          <dgm:bulletEnabled val="1"/>
        </dgm:presLayoutVars>
      </dgm:prSet>
      <dgm:spPr/>
    </dgm:pt>
    <dgm:pt modelId="{6041E1B2-29CE-4F64-8CDA-60D0277B2416}" type="pres">
      <dgm:prSet presAssocID="{0FB6291C-2785-40D9-8D84-D0D938C58461}" presName="bgRect" presStyleLbl="alignNode1" presStyleIdx="2" presStyleCnt="3"/>
      <dgm:spPr/>
    </dgm:pt>
    <dgm:pt modelId="{68257E79-C06B-4F60-B585-D17BBDBD7C40}" type="pres">
      <dgm:prSet presAssocID="{9628696F-6C17-4488-9EB3-5D4EED1D13A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3757E2A-A529-4F4E-B0A7-1315A30A18ED}" type="pres">
      <dgm:prSet presAssocID="{0FB6291C-2785-40D9-8D84-D0D938C5846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FD63F2C-E7DF-49F6-B052-60150B271E61}" srcId="{25C9E16E-3F15-4BB7-A78D-5E06F7EA3798}" destId="{0FB6291C-2785-40D9-8D84-D0D938C58461}" srcOrd="2" destOrd="0" parTransId="{9F20249B-6A4F-4878-98F7-C1288ED63AEE}" sibTransId="{9628696F-6C17-4488-9EB3-5D4EED1D13AA}"/>
    <dgm:cxn modelId="{F981BA63-D80A-4716-A18E-16570FA8E779}" srcId="{25C9E16E-3F15-4BB7-A78D-5E06F7EA3798}" destId="{AE02F1AD-6D61-452C-9A35-78A317CF1282}" srcOrd="1" destOrd="0" parTransId="{E779E014-844A-4A4E-B2ED-05565F983644}" sibTransId="{D49428C4-3D83-411B-9FC5-6B2F2B1C041C}"/>
    <dgm:cxn modelId="{83104C49-505C-4560-89D4-F3EFE91388B6}" type="presOf" srcId="{0FB6291C-2785-40D9-8D84-D0D938C58461}" destId="{6041E1B2-29CE-4F64-8CDA-60D0277B2416}" srcOrd="0" destOrd="0" presId="urn:microsoft.com/office/officeart/2016/7/layout/LinearBlockProcessNumbered"/>
    <dgm:cxn modelId="{CC08F74A-F4CF-4A3D-89BF-DF6A249D7F4A}" type="presOf" srcId="{9628696F-6C17-4488-9EB3-5D4EED1D13AA}" destId="{68257E79-C06B-4F60-B585-D17BBDBD7C40}" srcOrd="0" destOrd="0" presId="urn:microsoft.com/office/officeart/2016/7/layout/LinearBlockProcessNumbered"/>
    <dgm:cxn modelId="{D35D036C-6538-483F-BF16-571E23E56C4C}" type="presOf" srcId="{D49428C4-3D83-411B-9FC5-6B2F2B1C041C}" destId="{78B893AF-C606-49EF-9483-45AE4B2127C1}" srcOrd="0" destOrd="0" presId="urn:microsoft.com/office/officeart/2016/7/layout/LinearBlockProcessNumbered"/>
    <dgm:cxn modelId="{15833D91-21AA-4BBC-904F-49881ED5C521}" type="presOf" srcId="{0FB6291C-2785-40D9-8D84-D0D938C58461}" destId="{73757E2A-A529-4F4E-B0A7-1315A30A18ED}" srcOrd="1" destOrd="0" presId="urn:microsoft.com/office/officeart/2016/7/layout/LinearBlockProcessNumbered"/>
    <dgm:cxn modelId="{E7E43B94-5705-47A7-B2A6-D97733A75691}" type="presOf" srcId="{AE02F1AD-6D61-452C-9A35-78A317CF1282}" destId="{53B370A3-EBF0-4F1A-8657-C4E4C6C7E1C9}" srcOrd="0" destOrd="0" presId="urn:microsoft.com/office/officeart/2016/7/layout/LinearBlockProcessNumbered"/>
    <dgm:cxn modelId="{459FB996-7B1B-42C2-BDFF-8EC05640819C}" type="presOf" srcId="{FAED474B-7042-4381-B6FA-AF56832FA387}" destId="{AFD7A610-E3AE-498E-AA4E-8019886EE4A3}" srcOrd="0" destOrd="0" presId="urn:microsoft.com/office/officeart/2016/7/layout/LinearBlockProcessNumbered"/>
    <dgm:cxn modelId="{D02E3FA4-C504-4FF3-A8A8-52B8CDFD7463}" type="presOf" srcId="{AE02F1AD-6D61-452C-9A35-78A317CF1282}" destId="{138D5841-25C9-43E7-B223-8E419FDDC144}" srcOrd="1" destOrd="0" presId="urn:microsoft.com/office/officeart/2016/7/layout/LinearBlockProcessNumbered"/>
    <dgm:cxn modelId="{51524EC8-4A0F-4EFC-AD8F-ABF8057E8134}" type="presOf" srcId="{A0CFD0C7-275B-43FD-AF44-D6C0D07799B8}" destId="{EFF8CD4A-B509-4454-A2FA-66E491DBDD72}" srcOrd="0" destOrd="0" presId="urn:microsoft.com/office/officeart/2016/7/layout/LinearBlockProcessNumbered"/>
    <dgm:cxn modelId="{763FA7FC-0C98-4C65-B37A-1FE2AB9203D1}" srcId="{25C9E16E-3F15-4BB7-A78D-5E06F7EA3798}" destId="{FAED474B-7042-4381-B6FA-AF56832FA387}" srcOrd="0" destOrd="0" parTransId="{A7DD9732-5B2F-4F63-ACD1-53DA9A80200B}" sibTransId="{A0CFD0C7-275B-43FD-AF44-D6C0D07799B8}"/>
    <dgm:cxn modelId="{0D0183FD-C9A4-48C4-BF99-14CB408CC1ED}" type="presOf" srcId="{FAED474B-7042-4381-B6FA-AF56832FA387}" destId="{3AE89AB6-0C4D-4075-BD50-2B27A37997DF}" srcOrd="1" destOrd="0" presId="urn:microsoft.com/office/officeart/2016/7/layout/LinearBlockProcessNumbered"/>
    <dgm:cxn modelId="{F38DAEFE-5EED-4C64-AE61-8473B370DF0B}" type="presOf" srcId="{25C9E16E-3F15-4BB7-A78D-5E06F7EA3798}" destId="{F3DFA225-7CDB-4F3F-AC07-4BD39EBB0E7A}" srcOrd="0" destOrd="0" presId="urn:microsoft.com/office/officeart/2016/7/layout/LinearBlockProcessNumbered"/>
    <dgm:cxn modelId="{83E37CF9-7074-44E9-80D0-EE46EA848DA9}" type="presParOf" srcId="{F3DFA225-7CDB-4F3F-AC07-4BD39EBB0E7A}" destId="{5096976C-5698-4C5A-90BF-E2B262E9C885}" srcOrd="0" destOrd="0" presId="urn:microsoft.com/office/officeart/2016/7/layout/LinearBlockProcessNumbered"/>
    <dgm:cxn modelId="{53AEC494-9337-43FC-998E-D9381C3C830B}" type="presParOf" srcId="{5096976C-5698-4C5A-90BF-E2B262E9C885}" destId="{AFD7A610-E3AE-498E-AA4E-8019886EE4A3}" srcOrd="0" destOrd="0" presId="urn:microsoft.com/office/officeart/2016/7/layout/LinearBlockProcessNumbered"/>
    <dgm:cxn modelId="{62C1CDFA-47D2-4BDC-9981-924FCF5699C0}" type="presParOf" srcId="{5096976C-5698-4C5A-90BF-E2B262E9C885}" destId="{EFF8CD4A-B509-4454-A2FA-66E491DBDD72}" srcOrd="1" destOrd="0" presId="urn:microsoft.com/office/officeart/2016/7/layout/LinearBlockProcessNumbered"/>
    <dgm:cxn modelId="{2B12F12F-CB4F-4DF7-886E-6F52BDC97264}" type="presParOf" srcId="{5096976C-5698-4C5A-90BF-E2B262E9C885}" destId="{3AE89AB6-0C4D-4075-BD50-2B27A37997DF}" srcOrd="2" destOrd="0" presId="urn:microsoft.com/office/officeart/2016/7/layout/LinearBlockProcessNumbered"/>
    <dgm:cxn modelId="{CE3BA62A-BF60-4E7D-A0E0-182F92B43A68}" type="presParOf" srcId="{F3DFA225-7CDB-4F3F-AC07-4BD39EBB0E7A}" destId="{23020407-7769-449A-955B-A4DF23E915C1}" srcOrd="1" destOrd="0" presId="urn:microsoft.com/office/officeart/2016/7/layout/LinearBlockProcessNumbered"/>
    <dgm:cxn modelId="{36B76CB4-02E2-4C80-93EE-085A232BF001}" type="presParOf" srcId="{F3DFA225-7CDB-4F3F-AC07-4BD39EBB0E7A}" destId="{AAAA040E-14F2-4C75-AC3E-2BB034F7118B}" srcOrd="2" destOrd="0" presId="urn:microsoft.com/office/officeart/2016/7/layout/LinearBlockProcessNumbered"/>
    <dgm:cxn modelId="{6C7D8EB9-A577-436F-BF5A-C726C649BA2A}" type="presParOf" srcId="{AAAA040E-14F2-4C75-AC3E-2BB034F7118B}" destId="{53B370A3-EBF0-4F1A-8657-C4E4C6C7E1C9}" srcOrd="0" destOrd="0" presId="urn:microsoft.com/office/officeart/2016/7/layout/LinearBlockProcessNumbered"/>
    <dgm:cxn modelId="{F6654F0D-516C-4484-A63C-9A4E7D1950BC}" type="presParOf" srcId="{AAAA040E-14F2-4C75-AC3E-2BB034F7118B}" destId="{78B893AF-C606-49EF-9483-45AE4B2127C1}" srcOrd="1" destOrd="0" presId="urn:microsoft.com/office/officeart/2016/7/layout/LinearBlockProcessNumbered"/>
    <dgm:cxn modelId="{B9D21B24-A428-41DE-9FC2-1CAA37EF2D4F}" type="presParOf" srcId="{AAAA040E-14F2-4C75-AC3E-2BB034F7118B}" destId="{138D5841-25C9-43E7-B223-8E419FDDC144}" srcOrd="2" destOrd="0" presId="urn:microsoft.com/office/officeart/2016/7/layout/LinearBlockProcessNumbered"/>
    <dgm:cxn modelId="{F9309FB1-E424-45B4-9E84-3D59E1A4375B}" type="presParOf" srcId="{F3DFA225-7CDB-4F3F-AC07-4BD39EBB0E7A}" destId="{053E36E7-6102-4F5D-A26B-D6CE6FCBCE3E}" srcOrd="3" destOrd="0" presId="urn:microsoft.com/office/officeart/2016/7/layout/LinearBlockProcessNumbered"/>
    <dgm:cxn modelId="{A830BBB6-4A2C-4A84-891C-2DE3B136FB0B}" type="presParOf" srcId="{F3DFA225-7CDB-4F3F-AC07-4BD39EBB0E7A}" destId="{3269FC53-B590-4641-BF5D-7577FBAE5148}" srcOrd="4" destOrd="0" presId="urn:microsoft.com/office/officeart/2016/7/layout/LinearBlockProcessNumbered"/>
    <dgm:cxn modelId="{21C0A5C2-A180-4DD5-8E25-90BDE6EE35BD}" type="presParOf" srcId="{3269FC53-B590-4641-BF5D-7577FBAE5148}" destId="{6041E1B2-29CE-4F64-8CDA-60D0277B2416}" srcOrd="0" destOrd="0" presId="urn:microsoft.com/office/officeart/2016/7/layout/LinearBlockProcessNumbered"/>
    <dgm:cxn modelId="{2A0B2548-B7BF-405D-A2D9-E66241D163BE}" type="presParOf" srcId="{3269FC53-B590-4641-BF5D-7577FBAE5148}" destId="{68257E79-C06B-4F60-B585-D17BBDBD7C40}" srcOrd="1" destOrd="0" presId="urn:microsoft.com/office/officeart/2016/7/layout/LinearBlockProcessNumbered"/>
    <dgm:cxn modelId="{60B7B820-2567-4007-9CC2-850E005928D6}" type="presParOf" srcId="{3269FC53-B590-4641-BF5D-7577FBAE5148}" destId="{73757E2A-A529-4F4E-B0A7-1315A30A18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3272ED-E343-4BEA-8CA9-3C3F9FCA8C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92A1D0-2090-4454-A86E-CB8CB42FDE91}">
      <dgm:prSet/>
      <dgm:spPr/>
      <dgm:t>
        <a:bodyPr/>
        <a:lstStyle/>
        <a:p>
          <a:r>
            <a:rPr lang="en-US"/>
            <a:t>Identified 6 distinct customer segments</a:t>
          </a:r>
        </a:p>
      </dgm:t>
    </dgm:pt>
    <dgm:pt modelId="{7A46EFD5-B6F8-4FCB-B917-1C9BD78DC0C3}" type="parTrans" cxnId="{37574E54-44F6-4E78-B15F-CE746EBDE7C6}">
      <dgm:prSet/>
      <dgm:spPr/>
      <dgm:t>
        <a:bodyPr/>
        <a:lstStyle/>
        <a:p>
          <a:endParaRPr lang="en-US"/>
        </a:p>
      </dgm:t>
    </dgm:pt>
    <dgm:pt modelId="{1B41D1C5-7B61-45B8-95A8-E3D6CE123153}" type="sibTrans" cxnId="{37574E54-44F6-4E78-B15F-CE746EBDE7C6}">
      <dgm:prSet/>
      <dgm:spPr/>
      <dgm:t>
        <a:bodyPr/>
        <a:lstStyle/>
        <a:p>
          <a:endParaRPr lang="en-US"/>
        </a:p>
      </dgm:t>
    </dgm:pt>
    <dgm:pt modelId="{820BAD8D-9E2C-4092-BC19-86CA38B37156}">
      <dgm:prSet/>
      <dgm:spPr/>
      <dgm:t>
        <a:bodyPr/>
        <a:lstStyle/>
        <a:p>
          <a:r>
            <a:rPr lang="en-US"/>
            <a:t>Key factors: Age, Income, and Spending</a:t>
          </a:r>
        </a:p>
      </dgm:t>
    </dgm:pt>
    <dgm:pt modelId="{94E2A1F6-91A7-44A5-B3E8-98E8AA1C2CF0}" type="parTrans" cxnId="{98F24BFB-4ACE-411E-8A04-35027909EF64}">
      <dgm:prSet/>
      <dgm:spPr/>
      <dgm:t>
        <a:bodyPr/>
        <a:lstStyle/>
        <a:p>
          <a:endParaRPr lang="en-US"/>
        </a:p>
      </dgm:t>
    </dgm:pt>
    <dgm:pt modelId="{8E8298CC-24B2-4584-94ED-CE62274D1A5B}" type="sibTrans" cxnId="{98F24BFB-4ACE-411E-8A04-35027909EF64}">
      <dgm:prSet/>
      <dgm:spPr/>
      <dgm:t>
        <a:bodyPr/>
        <a:lstStyle/>
        <a:p>
          <a:endParaRPr lang="en-US"/>
        </a:p>
      </dgm:t>
    </dgm:pt>
    <dgm:pt modelId="{014EC879-3E23-4E1F-997C-E6931A33D139}">
      <dgm:prSet/>
      <dgm:spPr/>
      <dgm:t>
        <a:bodyPr/>
        <a:lstStyle/>
        <a:p>
          <a:r>
            <a:rPr lang="en-US"/>
            <a:t>Patterns Recommendations:</a:t>
          </a:r>
        </a:p>
      </dgm:t>
    </dgm:pt>
    <dgm:pt modelId="{9C007BBB-1B97-4DB9-B096-18EC3CB8A60B}" type="parTrans" cxnId="{4420308F-7E47-4C12-9DDE-59D8EB510AC1}">
      <dgm:prSet/>
      <dgm:spPr/>
      <dgm:t>
        <a:bodyPr/>
        <a:lstStyle/>
        <a:p>
          <a:endParaRPr lang="en-US"/>
        </a:p>
      </dgm:t>
    </dgm:pt>
    <dgm:pt modelId="{DC837479-4D9B-4B8E-A826-909129A8B3B4}" type="sibTrans" cxnId="{4420308F-7E47-4C12-9DDE-59D8EB510AC1}">
      <dgm:prSet/>
      <dgm:spPr/>
      <dgm:t>
        <a:bodyPr/>
        <a:lstStyle/>
        <a:p>
          <a:endParaRPr lang="en-US"/>
        </a:p>
      </dgm:t>
    </dgm:pt>
    <dgm:pt modelId="{C2D71061-AAE0-4F58-9CA4-5805596EF26E}">
      <dgm:prSet/>
      <dgm:spPr/>
      <dgm:t>
        <a:bodyPr/>
        <a:lstStyle/>
        <a:p>
          <a:r>
            <a:rPr lang="en-US"/>
            <a:t>Target young, high-income, high-spenders with premium products</a:t>
          </a:r>
        </a:p>
      </dgm:t>
    </dgm:pt>
    <dgm:pt modelId="{E2152695-BAF4-418B-AD2A-BAAF96F14739}" type="parTrans" cxnId="{64483DD2-5B5F-48DE-8739-4A6F63DC93C0}">
      <dgm:prSet/>
      <dgm:spPr/>
      <dgm:t>
        <a:bodyPr/>
        <a:lstStyle/>
        <a:p>
          <a:endParaRPr lang="en-US"/>
        </a:p>
      </dgm:t>
    </dgm:pt>
    <dgm:pt modelId="{F74B6618-C24E-4CDD-A1C6-86DD5ECAB6DE}" type="sibTrans" cxnId="{64483DD2-5B5F-48DE-8739-4A6F63DC93C0}">
      <dgm:prSet/>
      <dgm:spPr/>
      <dgm:t>
        <a:bodyPr/>
        <a:lstStyle/>
        <a:p>
          <a:endParaRPr lang="en-US"/>
        </a:p>
      </dgm:t>
    </dgm:pt>
    <dgm:pt modelId="{95CC92FE-FAF1-4B67-9BE2-0B6CB8683192}">
      <dgm:prSet/>
      <dgm:spPr/>
      <dgm:t>
        <a:bodyPr/>
        <a:lstStyle/>
        <a:p>
          <a:r>
            <a:rPr lang="en-US"/>
            <a:t>Develop loyalty programs for senior, average spenders</a:t>
          </a:r>
        </a:p>
      </dgm:t>
    </dgm:pt>
    <dgm:pt modelId="{69649572-6CF8-40C4-AA88-F855FA8FB90A}" type="parTrans" cxnId="{A80A78E4-ADC8-4617-9A4C-3E7B9BBB7E71}">
      <dgm:prSet/>
      <dgm:spPr/>
      <dgm:t>
        <a:bodyPr/>
        <a:lstStyle/>
        <a:p>
          <a:endParaRPr lang="en-US"/>
        </a:p>
      </dgm:t>
    </dgm:pt>
    <dgm:pt modelId="{F807DA16-1686-4DE5-B653-0CB6B4FA7A4A}" type="sibTrans" cxnId="{A80A78E4-ADC8-4617-9A4C-3E7B9BBB7E71}">
      <dgm:prSet/>
      <dgm:spPr/>
      <dgm:t>
        <a:bodyPr/>
        <a:lstStyle/>
        <a:p>
          <a:endParaRPr lang="en-US"/>
        </a:p>
      </dgm:t>
    </dgm:pt>
    <dgm:pt modelId="{5E8B8C9A-650B-479B-9076-53B624A1A483}">
      <dgm:prSet/>
      <dgm:spPr/>
      <dgm:t>
        <a:bodyPr/>
        <a:lstStyle/>
        <a:p>
          <a:r>
            <a:rPr lang="en-US"/>
            <a:t>Create budget-friendly options for low-income segments</a:t>
          </a:r>
        </a:p>
      </dgm:t>
    </dgm:pt>
    <dgm:pt modelId="{F16A6916-EAF0-4E76-B591-B3E118392EF0}" type="parTrans" cxnId="{11B2308D-8DD7-428B-A44B-9A8B727F34BA}">
      <dgm:prSet/>
      <dgm:spPr/>
      <dgm:t>
        <a:bodyPr/>
        <a:lstStyle/>
        <a:p>
          <a:endParaRPr lang="en-US"/>
        </a:p>
      </dgm:t>
    </dgm:pt>
    <dgm:pt modelId="{DC8F9121-54A1-496A-9B40-2934334EB5F0}" type="sibTrans" cxnId="{11B2308D-8DD7-428B-A44B-9A8B727F34BA}">
      <dgm:prSet/>
      <dgm:spPr/>
      <dgm:t>
        <a:bodyPr/>
        <a:lstStyle/>
        <a:p>
          <a:endParaRPr lang="en-US"/>
        </a:p>
      </dgm:t>
    </dgm:pt>
    <dgm:pt modelId="{B4870DB5-F7D7-4B75-ABA7-095AD2B56A50}">
      <dgm:prSet/>
      <dgm:spPr/>
      <dgm:t>
        <a:bodyPr/>
        <a:lstStyle/>
        <a:p>
          <a:r>
            <a:rPr lang="en-US"/>
            <a:t>Investigate reasons for low spending in high-income, middle-aged group</a:t>
          </a:r>
        </a:p>
      </dgm:t>
    </dgm:pt>
    <dgm:pt modelId="{FF4924C9-6E26-4C83-AC63-C9B9AF0DE460}" type="parTrans" cxnId="{C85926D1-DBC0-45D6-B9EC-F7BF06319B09}">
      <dgm:prSet/>
      <dgm:spPr/>
      <dgm:t>
        <a:bodyPr/>
        <a:lstStyle/>
        <a:p>
          <a:endParaRPr lang="en-US"/>
        </a:p>
      </dgm:t>
    </dgm:pt>
    <dgm:pt modelId="{4CC8B202-1E82-4984-BB4D-7C0D4A8339C0}" type="sibTrans" cxnId="{C85926D1-DBC0-45D6-B9EC-F7BF06319B09}">
      <dgm:prSet/>
      <dgm:spPr/>
      <dgm:t>
        <a:bodyPr/>
        <a:lstStyle/>
        <a:p>
          <a:endParaRPr lang="en-US"/>
        </a:p>
      </dgm:t>
    </dgm:pt>
    <dgm:pt modelId="{DAD31F19-AAC2-4AEB-94F0-57650C4AB269}">
      <dgm:prSet/>
      <dgm:spPr/>
      <dgm:t>
        <a:bodyPr/>
        <a:lstStyle/>
        <a:p>
          <a:r>
            <a:rPr lang="en-US"/>
            <a:t>Tailor marketing messages and channels to each segment's characteristics</a:t>
          </a:r>
        </a:p>
      </dgm:t>
    </dgm:pt>
    <dgm:pt modelId="{9A642761-6EEE-4886-8A39-3209C5F530E7}" type="parTrans" cxnId="{CA6BC62F-F410-4F7A-B299-8F1565BD3BF7}">
      <dgm:prSet/>
      <dgm:spPr/>
      <dgm:t>
        <a:bodyPr/>
        <a:lstStyle/>
        <a:p>
          <a:endParaRPr lang="en-US"/>
        </a:p>
      </dgm:t>
    </dgm:pt>
    <dgm:pt modelId="{5BE024BF-2384-4213-98FE-86251839F654}" type="sibTrans" cxnId="{CA6BC62F-F410-4F7A-B299-8F1565BD3BF7}">
      <dgm:prSet/>
      <dgm:spPr/>
      <dgm:t>
        <a:bodyPr/>
        <a:lstStyle/>
        <a:p>
          <a:endParaRPr lang="en-US"/>
        </a:p>
      </dgm:t>
    </dgm:pt>
    <dgm:pt modelId="{616D1E9F-DB41-494C-B863-BB1FFE26A1FA}" type="pres">
      <dgm:prSet presAssocID="{A03272ED-E343-4BEA-8CA9-3C3F9FCA8C2E}" presName="linear" presStyleCnt="0">
        <dgm:presLayoutVars>
          <dgm:animLvl val="lvl"/>
          <dgm:resizeHandles val="exact"/>
        </dgm:presLayoutVars>
      </dgm:prSet>
      <dgm:spPr/>
    </dgm:pt>
    <dgm:pt modelId="{0849E6D9-D60A-4AA6-A140-77D75F3C572D}" type="pres">
      <dgm:prSet presAssocID="{9192A1D0-2090-4454-A86E-CB8CB42FDE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B5F7E5-E4B3-4C49-AC85-BA94DE6A1CBA}" type="pres">
      <dgm:prSet presAssocID="{1B41D1C5-7B61-45B8-95A8-E3D6CE123153}" presName="spacer" presStyleCnt="0"/>
      <dgm:spPr/>
    </dgm:pt>
    <dgm:pt modelId="{293644D8-D508-4C16-B22C-AF9F81BC5C96}" type="pres">
      <dgm:prSet presAssocID="{820BAD8D-9E2C-4092-BC19-86CA38B371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CDD17F-CEA0-46DE-A763-9266930DC7C9}" type="pres">
      <dgm:prSet presAssocID="{8E8298CC-24B2-4584-94ED-CE62274D1A5B}" presName="spacer" presStyleCnt="0"/>
      <dgm:spPr/>
    </dgm:pt>
    <dgm:pt modelId="{62B8590E-183E-4A77-BC9C-369361688EFA}" type="pres">
      <dgm:prSet presAssocID="{014EC879-3E23-4E1F-997C-E6931A33D1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5B3BB8-4D79-46AC-95D0-48DC5B3FB721}" type="pres">
      <dgm:prSet presAssocID="{014EC879-3E23-4E1F-997C-E6931A33D1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D8FE14-4094-4062-ABA9-2362E683B55A}" type="presOf" srcId="{95CC92FE-FAF1-4B67-9BE2-0B6CB8683192}" destId="{7C5B3BB8-4D79-46AC-95D0-48DC5B3FB721}" srcOrd="0" destOrd="1" presId="urn:microsoft.com/office/officeart/2005/8/layout/vList2"/>
    <dgm:cxn modelId="{D7427E17-1BE8-47AC-9A90-D955AF86EAE8}" type="presOf" srcId="{014EC879-3E23-4E1F-997C-E6931A33D139}" destId="{62B8590E-183E-4A77-BC9C-369361688EFA}" srcOrd="0" destOrd="0" presId="urn:microsoft.com/office/officeart/2005/8/layout/vList2"/>
    <dgm:cxn modelId="{CA6BC62F-F410-4F7A-B299-8F1565BD3BF7}" srcId="{014EC879-3E23-4E1F-997C-E6931A33D139}" destId="{DAD31F19-AAC2-4AEB-94F0-57650C4AB269}" srcOrd="4" destOrd="0" parTransId="{9A642761-6EEE-4886-8A39-3209C5F530E7}" sibTransId="{5BE024BF-2384-4213-98FE-86251839F654}"/>
    <dgm:cxn modelId="{6ACF906C-CDCD-426B-A3DB-1FF780C204DE}" type="presOf" srcId="{9192A1D0-2090-4454-A86E-CB8CB42FDE91}" destId="{0849E6D9-D60A-4AA6-A140-77D75F3C572D}" srcOrd="0" destOrd="0" presId="urn:microsoft.com/office/officeart/2005/8/layout/vList2"/>
    <dgm:cxn modelId="{37574E54-44F6-4E78-B15F-CE746EBDE7C6}" srcId="{A03272ED-E343-4BEA-8CA9-3C3F9FCA8C2E}" destId="{9192A1D0-2090-4454-A86E-CB8CB42FDE91}" srcOrd="0" destOrd="0" parTransId="{7A46EFD5-B6F8-4FCB-B917-1C9BD78DC0C3}" sibTransId="{1B41D1C5-7B61-45B8-95A8-E3D6CE123153}"/>
    <dgm:cxn modelId="{44CF6055-6B2C-438E-9567-D429CCE4558E}" type="presOf" srcId="{A03272ED-E343-4BEA-8CA9-3C3F9FCA8C2E}" destId="{616D1E9F-DB41-494C-B863-BB1FFE26A1FA}" srcOrd="0" destOrd="0" presId="urn:microsoft.com/office/officeart/2005/8/layout/vList2"/>
    <dgm:cxn modelId="{4C74E558-CDD0-4D56-93E7-C7E211083F7F}" type="presOf" srcId="{820BAD8D-9E2C-4092-BC19-86CA38B37156}" destId="{293644D8-D508-4C16-B22C-AF9F81BC5C96}" srcOrd="0" destOrd="0" presId="urn:microsoft.com/office/officeart/2005/8/layout/vList2"/>
    <dgm:cxn modelId="{05B7D159-8EBC-489B-BDBD-370006620E95}" type="presOf" srcId="{C2D71061-AAE0-4F58-9CA4-5805596EF26E}" destId="{7C5B3BB8-4D79-46AC-95D0-48DC5B3FB721}" srcOrd="0" destOrd="0" presId="urn:microsoft.com/office/officeart/2005/8/layout/vList2"/>
    <dgm:cxn modelId="{11B2308D-8DD7-428B-A44B-9A8B727F34BA}" srcId="{014EC879-3E23-4E1F-997C-E6931A33D139}" destId="{5E8B8C9A-650B-479B-9076-53B624A1A483}" srcOrd="2" destOrd="0" parTransId="{F16A6916-EAF0-4E76-B591-B3E118392EF0}" sibTransId="{DC8F9121-54A1-496A-9B40-2934334EB5F0}"/>
    <dgm:cxn modelId="{4420308F-7E47-4C12-9DDE-59D8EB510AC1}" srcId="{A03272ED-E343-4BEA-8CA9-3C3F9FCA8C2E}" destId="{014EC879-3E23-4E1F-997C-E6931A33D139}" srcOrd="2" destOrd="0" parTransId="{9C007BBB-1B97-4DB9-B096-18EC3CB8A60B}" sibTransId="{DC837479-4D9B-4B8E-A826-909129A8B3B4}"/>
    <dgm:cxn modelId="{9C334890-BCB0-4269-8051-004C7D840319}" type="presOf" srcId="{5E8B8C9A-650B-479B-9076-53B624A1A483}" destId="{7C5B3BB8-4D79-46AC-95D0-48DC5B3FB721}" srcOrd="0" destOrd="2" presId="urn:microsoft.com/office/officeart/2005/8/layout/vList2"/>
    <dgm:cxn modelId="{A692DDC7-ADFE-41DD-839C-77075B66A351}" type="presOf" srcId="{B4870DB5-F7D7-4B75-ABA7-095AD2B56A50}" destId="{7C5B3BB8-4D79-46AC-95D0-48DC5B3FB721}" srcOrd="0" destOrd="3" presId="urn:microsoft.com/office/officeart/2005/8/layout/vList2"/>
    <dgm:cxn modelId="{C85926D1-DBC0-45D6-B9EC-F7BF06319B09}" srcId="{014EC879-3E23-4E1F-997C-E6931A33D139}" destId="{B4870DB5-F7D7-4B75-ABA7-095AD2B56A50}" srcOrd="3" destOrd="0" parTransId="{FF4924C9-6E26-4C83-AC63-C9B9AF0DE460}" sibTransId="{4CC8B202-1E82-4984-BB4D-7C0D4A8339C0}"/>
    <dgm:cxn modelId="{64483DD2-5B5F-48DE-8739-4A6F63DC93C0}" srcId="{014EC879-3E23-4E1F-997C-E6931A33D139}" destId="{C2D71061-AAE0-4F58-9CA4-5805596EF26E}" srcOrd="0" destOrd="0" parTransId="{E2152695-BAF4-418B-AD2A-BAAF96F14739}" sibTransId="{F74B6618-C24E-4CDD-A1C6-86DD5ECAB6DE}"/>
    <dgm:cxn modelId="{8E10E9E2-DA8B-4417-A5C0-1ABB07EA418D}" type="presOf" srcId="{DAD31F19-AAC2-4AEB-94F0-57650C4AB269}" destId="{7C5B3BB8-4D79-46AC-95D0-48DC5B3FB721}" srcOrd="0" destOrd="4" presId="urn:microsoft.com/office/officeart/2005/8/layout/vList2"/>
    <dgm:cxn modelId="{A80A78E4-ADC8-4617-9A4C-3E7B9BBB7E71}" srcId="{014EC879-3E23-4E1F-997C-E6931A33D139}" destId="{95CC92FE-FAF1-4B67-9BE2-0B6CB8683192}" srcOrd="1" destOrd="0" parTransId="{69649572-6CF8-40C4-AA88-F855FA8FB90A}" sibTransId="{F807DA16-1686-4DE5-B653-0CB6B4FA7A4A}"/>
    <dgm:cxn modelId="{98F24BFB-4ACE-411E-8A04-35027909EF64}" srcId="{A03272ED-E343-4BEA-8CA9-3C3F9FCA8C2E}" destId="{820BAD8D-9E2C-4092-BC19-86CA38B37156}" srcOrd="1" destOrd="0" parTransId="{94E2A1F6-91A7-44A5-B3E8-98E8AA1C2CF0}" sibTransId="{8E8298CC-24B2-4584-94ED-CE62274D1A5B}"/>
    <dgm:cxn modelId="{FDBBDEC2-4E02-45D6-AD4E-8470957BCDED}" type="presParOf" srcId="{616D1E9F-DB41-494C-B863-BB1FFE26A1FA}" destId="{0849E6D9-D60A-4AA6-A140-77D75F3C572D}" srcOrd="0" destOrd="0" presId="urn:microsoft.com/office/officeart/2005/8/layout/vList2"/>
    <dgm:cxn modelId="{E7A8A594-212A-42BD-8136-AAD226400649}" type="presParOf" srcId="{616D1E9F-DB41-494C-B863-BB1FFE26A1FA}" destId="{CDB5F7E5-E4B3-4C49-AC85-BA94DE6A1CBA}" srcOrd="1" destOrd="0" presId="urn:microsoft.com/office/officeart/2005/8/layout/vList2"/>
    <dgm:cxn modelId="{2459D693-39EB-4838-B19E-34F63F75B880}" type="presParOf" srcId="{616D1E9F-DB41-494C-B863-BB1FFE26A1FA}" destId="{293644D8-D508-4C16-B22C-AF9F81BC5C96}" srcOrd="2" destOrd="0" presId="urn:microsoft.com/office/officeart/2005/8/layout/vList2"/>
    <dgm:cxn modelId="{E98C9E3B-BE9E-45BD-9B90-9CB884E1CF5A}" type="presParOf" srcId="{616D1E9F-DB41-494C-B863-BB1FFE26A1FA}" destId="{A3CDD17F-CEA0-46DE-A763-9266930DC7C9}" srcOrd="3" destOrd="0" presId="urn:microsoft.com/office/officeart/2005/8/layout/vList2"/>
    <dgm:cxn modelId="{6B0E47CE-F7E0-4035-824E-5203AB9DC915}" type="presParOf" srcId="{616D1E9F-DB41-494C-B863-BB1FFE26A1FA}" destId="{62B8590E-183E-4A77-BC9C-369361688EFA}" srcOrd="4" destOrd="0" presId="urn:microsoft.com/office/officeart/2005/8/layout/vList2"/>
    <dgm:cxn modelId="{0AECE64E-C65A-4B53-81E3-94DB976D382D}" type="presParOf" srcId="{616D1E9F-DB41-494C-B863-BB1FFE26A1FA}" destId="{7C5B3BB8-4D79-46AC-95D0-48DC5B3FB72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4E4C-F986-4102-BF68-DCEAB31D6FCC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3ED26-9EE2-49E6-BF0C-399CCE491880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i="0" kern="1200" baseline="0"/>
            <a:t>Age</a:t>
          </a:r>
          <a:r>
            <a:rPr lang="zh-CN" sz="1800" b="0" i="0" kern="1200" baseline="0"/>
            <a:t>: The average age is 38.85 years with a standard deviation of 13.97, indicating a fairly wide age distribution.</a:t>
          </a:r>
          <a:endParaRPr lang="en-US" sz="1800" kern="1200"/>
        </a:p>
      </dsp:txBody>
      <dsp:txXfrm>
        <a:off x="398656" y="1339953"/>
        <a:ext cx="2959127" cy="1837317"/>
      </dsp:txXfrm>
    </dsp:sp>
    <dsp:sp modelId="{A1F8C703-073C-441C-B20B-D0C9C0050AD6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8501E-090A-4F5F-9858-FC086B016669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i="0" kern="1200" baseline="0"/>
            <a:t>Annual Income</a:t>
          </a:r>
          <a:r>
            <a:rPr lang="zh-CN" sz="1800" b="0" i="0" kern="1200" baseline="0"/>
            <a:t>: The average annual income is $60.56k, with a standard deviation of $26.26k, showing a diverse income range among the customers.</a:t>
          </a:r>
          <a:endParaRPr lang="en-US" sz="1800" kern="1200"/>
        </a:p>
      </dsp:txBody>
      <dsp:txXfrm>
        <a:off x="4155097" y="1339953"/>
        <a:ext cx="2959127" cy="1837317"/>
      </dsp:txXfrm>
    </dsp:sp>
    <dsp:sp modelId="{EAA22619-0A75-4671-B9B0-C3F6446EC8FA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CECD4-8652-4CF4-97A7-A6F95AE5134A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i="0" kern="1200" baseline="0"/>
            <a:t>Spending Score</a:t>
          </a:r>
          <a:r>
            <a:rPr lang="zh-CN" sz="1800" b="0" i="0" kern="1200" baseline="0"/>
            <a:t>: The mean spending score is 50.20 with a standard deviation of 25.82, indicating varying spending habits. </a:t>
          </a:r>
          <a:endParaRPr lang="en-US" sz="1800" kern="1200"/>
        </a:p>
      </dsp:txBody>
      <dsp:txXfrm>
        <a:off x="7911539" y="13399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4C0CF-D160-44C1-BC20-2B8B15A7390A}">
      <dsp:nvSpPr>
        <dsp:cNvPr id="0" name=""/>
        <dsp:cNvSpPr/>
      </dsp:nvSpPr>
      <dsp:spPr>
        <a:xfrm>
          <a:off x="0" y="79686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Cluster 1: Young, low income, high spenders (n=22)Age: 25.27, Income: 25.73k, Spending: 79.36</a:t>
          </a:r>
        </a:p>
      </dsp:txBody>
      <dsp:txXfrm>
        <a:off x="20561" y="817430"/>
        <a:ext cx="10474478" cy="380078"/>
      </dsp:txXfrm>
    </dsp:sp>
    <dsp:sp modelId="{027A5105-0DB1-45C9-BCC9-DC52289317B0}">
      <dsp:nvSpPr>
        <dsp:cNvPr id="0" name=""/>
        <dsp:cNvSpPr/>
      </dsp:nvSpPr>
      <dsp:spPr>
        <a:xfrm>
          <a:off x="0" y="126414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Cluster 2: Senior, average income &amp; spending (n=44)Age: 56.34, Income: 53.70k, Spending: 49.39</a:t>
          </a:r>
        </a:p>
      </dsp:txBody>
      <dsp:txXfrm>
        <a:off x="20561" y="1284710"/>
        <a:ext cx="10474478" cy="380078"/>
      </dsp:txXfrm>
    </dsp:sp>
    <dsp:sp modelId="{F3CFF19F-A9FA-44F2-81AF-4A52A3EB7DED}">
      <dsp:nvSpPr>
        <dsp:cNvPr id="0" name=""/>
        <dsp:cNvSpPr/>
      </dsp:nvSpPr>
      <dsp:spPr>
        <a:xfrm>
          <a:off x="0" y="173142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Cluster 3: Young adults, above-average income, average spending (n=38)Age: 27.00, Income: 56.66k, Spending: 49.13</a:t>
          </a:r>
        </a:p>
      </dsp:txBody>
      <dsp:txXfrm>
        <a:off x="20561" y="1751990"/>
        <a:ext cx="10474478" cy="380078"/>
      </dsp:txXfrm>
    </dsp:sp>
    <dsp:sp modelId="{3CD77814-38F0-445D-9388-F1FCDFFFAC9D}">
      <dsp:nvSpPr>
        <dsp:cNvPr id="0" name=""/>
        <dsp:cNvSpPr/>
      </dsp:nvSpPr>
      <dsp:spPr>
        <a:xfrm>
          <a:off x="0" y="219870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Cluster 4: Middle-aged, high income, low spending (n=35)Age: 41.69, Income: 88.23k, Spending: 17.29</a:t>
          </a:r>
        </a:p>
      </dsp:txBody>
      <dsp:txXfrm>
        <a:off x="20561" y="2219270"/>
        <a:ext cx="10474478" cy="380078"/>
      </dsp:txXfrm>
    </dsp:sp>
    <dsp:sp modelId="{6223C685-22FE-4ECD-AB00-02B8C5DB11C5}">
      <dsp:nvSpPr>
        <dsp:cNvPr id="0" name=""/>
        <dsp:cNvSpPr/>
      </dsp:nvSpPr>
      <dsp:spPr>
        <a:xfrm>
          <a:off x="0" y="266598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Cluster 5: Middle-aged, low income, low spending (n=22)Age: 44.32, Income: 25.77k, Spending: 20.27</a:t>
          </a:r>
        </a:p>
      </dsp:txBody>
      <dsp:txXfrm>
        <a:off x="20561" y="2686550"/>
        <a:ext cx="10474478" cy="380078"/>
      </dsp:txXfrm>
    </dsp:sp>
    <dsp:sp modelId="{5A27B9FC-AA42-4EE9-8309-FC66AF3BFA06}">
      <dsp:nvSpPr>
        <dsp:cNvPr id="0" name=""/>
        <dsp:cNvSpPr/>
      </dsp:nvSpPr>
      <dsp:spPr>
        <a:xfrm>
          <a:off x="0" y="3133269"/>
          <a:ext cx="10515600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Cluster 6: Young adults, high income, high spending (n=39)Age: 32.69, Income: 86.54k, Spending: 82.13</a:t>
          </a:r>
        </a:p>
      </dsp:txBody>
      <dsp:txXfrm>
        <a:off x="20561" y="3153830"/>
        <a:ext cx="10474478" cy="380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A610-E3AE-498E-AA4E-8019886EE4A3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0" i="0" kern="1200" baseline="0"/>
            <a:t>The first two principal components (PC1 and PC2) explain 77.58% of the total variance. </a:t>
          </a:r>
          <a:endParaRPr lang="en-US" sz="2300" kern="1200"/>
        </a:p>
      </dsp:txBody>
      <dsp:txXfrm>
        <a:off x="853" y="1681486"/>
        <a:ext cx="3457633" cy="2489496"/>
      </dsp:txXfrm>
    </dsp:sp>
    <dsp:sp modelId="{EFF8CD4A-B509-4454-A2FA-66E491DBDD72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53B370A3-EBF0-4F1A-8657-C4E4C6C7E1C9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0" i="0" kern="1200" baseline="0"/>
            <a:t>PC1 is strongly influenced by age and spending score, while PC2 is mainly driven by annual income.</a:t>
          </a:r>
          <a:endParaRPr lang="en-US" sz="2300" kern="1200"/>
        </a:p>
      </dsp:txBody>
      <dsp:txXfrm>
        <a:off x="3735097" y="1681486"/>
        <a:ext cx="3457633" cy="2489496"/>
      </dsp:txXfrm>
    </dsp:sp>
    <dsp:sp modelId="{78B893AF-C606-49EF-9483-45AE4B2127C1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6041E1B2-29CE-4F64-8CDA-60D0277B2416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0" i="0" kern="1200" baseline="0"/>
            <a:t>The PCA results provide a useful dimensionality reduction for visualizing customer segments. </a:t>
          </a:r>
          <a:endParaRPr lang="en-US" sz="2300" kern="1200"/>
        </a:p>
      </dsp:txBody>
      <dsp:txXfrm>
        <a:off x="7469341" y="1681486"/>
        <a:ext cx="3457633" cy="2489496"/>
      </dsp:txXfrm>
    </dsp:sp>
    <dsp:sp modelId="{68257E79-C06B-4F60-B585-D17BBDBD7C40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9E6D9-D60A-4AA6-A140-77D75F3C572D}">
      <dsp:nvSpPr>
        <dsp:cNvPr id="0" name=""/>
        <dsp:cNvSpPr/>
      </dsp:nvSpPr>
      <dsp:spPr>
        <a:xfrm>
          <a:off x="0" y="25726"/>
          <a:ext cx="10515600" cy="7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Identified 6 distinct customer segments</a:t>
          </a:r>
        </a:p>
      </dsp:txBody>
      <dsp:txXfrm>
        <a:off x="34697" y="60423"/>
        <a:ext cx="10446206" cy="641381"/>
      </dsp:txXfrm>
    </dsp:sp>
    <dsp:sp modelId="{293644D8-D508-4C16-B22C-AF9F81BC5C96}">
      <dsp:nvSpPr>
        <dsp:cNvPr id="0" name=""/>
        <dsp:cNvSpPr/>
      </dsp:nvSpPr>
      <dsp:spPr>
        <a:xfrm>
          <a:off x="0" y="814261"/>
          <a:ext cx="10515600" cy="7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factors: Age, Income, and Spending</a:t>
          </a:r>
        </a:p>
      </dsp:txBody>
      <dsp:txXfrm>
        <a:off x="34697" y="848958"/>
        <a:ext cx="10446206" cy="641381"/>
      </dsp:txXfrm>
    </dsp:sp>
    <dsp:sp modelId="{62B8590E-183E-4A77-BC9C-369361688EFA}">
      <dsp:nvSpPr>
        <dsp:cNvPr id="0" name=""/>
        <dsp:cNvSpPr/>
      </dsp:nvSpPr>
      <dsp:spPr>
        <a:xfrm>
          <a:off x="0" y="1602796"/>
          <a:ext cx="10515600" cy="710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Patterns Recommendations:</a:t>
          </a:r>
        </a:p>
      </dsp:txBody>
      <dsp:txXfrm>
        <a:off x="34697" y="1637493"/>
        <a:ext cx="10446206" cy="641381"/>
      </dsp:txXfrm>
    </dsp:sp>
    <dsp:sp modelId="{7C5B3BB8-4D79-46AC-95D0-48DC5B3FB721}">
      <dsp:nvSpPr>
        <dsp:cNvPr id="0" name=""/>
        <dsp:cNvSpPr/>
      </dsp:nvSpPr>
      <dsp:spPr>
        <a:xfrm>
          <a:off x="0" y="2313571"/>
          <a:ext cx="10515600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Target young, high-income, high-spenders with premium products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Develop loyalty programs for senior, average spenders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Create budget-friendly options for low-income segments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Investigate reasons for low spending in high-income, middle-aged group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Tailor marketing messages and channels to each segment's characteristics</a:t>
          </a:r>
        </a:p>
      </dsp:txBody>
      <dsp:txXfrm>
        <a:off x="0" y="2313571"/>
        <a:ext cx="10515600" cy="2012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2B0A-3AE3-4486-9F35-A9CDCFDDFA3B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A6EE7-0BCD-404B-AE80-CDF21E5CC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5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65E9-4B17-253F-FE1F-9ECB3C43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F7236-1B4F-50E1-E52C-38EE3968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4CC6E-9A54-CDAB-0971-B773233A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5F906-7588-5A67-6642-391243CC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70486-1CA9-2299-8E05-54B87A5D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691BB-B67C-5A3B-3D62-394E5214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5F288-90D4-1490-FF35-EC199F6D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3F1A-D4EA-3652-4C1B-8F614958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7E447-B8D2-77E1-9FCC-04AE9572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1F1C-5753-40B0-C3F7-6ADB6FBB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845BB-8A36-38F8-2443-CED69F16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40346-05D9-CC93-283D-EC62760A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424BF-DD8D-9039-135D-1A1A9AC3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25433-8275-D67D-7449-B9F4146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169CB-0605-45E6-0897-4A52F48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36450-438F-671C-8C56-9BEC2094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8D60D-AA63-804E-CB6B-929A3CD5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DEE4D-B3D6-D328-82CC-8D0153AE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EE54B-5D1E-97F4-8D86-58E9E6B3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AA5F8-2050-07F7-E6CB-693A8CE7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DFFE8-4A65-A684-107D-6AAEFB9E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9CCBA-05FB-679B-FC31-F31BA39B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60A5A-2C93-2FCA-5E2A-AFECF6F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D99D0-B8A7-072C-0847-C8676EAF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17BB1-6FF4-9146-814B-036BE6A5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2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87C6E-E0BE-7264-07F5-A5D907C4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6C220-3E4B-06BC-A31E-0F1E3756D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85177-A91A-36D8-0229-CAE80F17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DBDF7-A117-2D35-5326-D216CCB1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6097-2595-8ECC-ADD1-C15A6F7E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089D1-281F-8466-B5CB-4764AB0E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3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A646-98F8-986D-326E-BAA049E7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291CA-DC67-8EAF-06F3-F2BB55FC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9B62A2-51D9-97B1-CBF3-2683C628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B516A1-C617-1150-DA3C-F75B72B4F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1B5C38-1667-91CB-A795-BFCD0435D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61A490-1DD9-F094-215D-B8BD263F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EF8E23-5415-6F1B-0510-BB0DAA0D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637121-6A4D-F672-8317-8760EE25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6075-A6D3-6D20-C5FD-2D2F6D9E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ED4B7-5521-7EB3-CD19-4C6DE68B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BCE5FF-96B5-F0A3-30B3-57B570A5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AC565-57B8-6FF5-6216-80A8ED98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0DD479-BA03-9C30-A133-ED3F5D4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475572-F8B6-018C-E50A-29E44E69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E0920-390F-BF3F-B165-DD61396D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59EE8-A08A-9B28-43DF-1D5798F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5E4DF-B4E3-78A6-2944-40CF2CC2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E91F8-6108-1B41-92F0-EA286CC7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4BA4F-B725-9DE2-34FE-982BEAA0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8B1EF-AB6F-97AC-BEB2-1BDF678F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A8FC3-2AC1-EF16-FF51-F858F24C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8F49-8E1B-A66D-1C2F-4D554688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3E8EDE-2CDA-1049-FCE3-7D811557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5BB5C-B1B5-2379-DFA0-BDEBDAAE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8178E-B9C9-025E-E2C6-36FB4DB6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11EE4-838F-2A0D-C27C-BCC40E18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5D250-3A42-B449-A35D-3CC9F17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1D632-AD62-159D-FE60-9AA3F82E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743FD-6F66-7522-0359-DB181214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D302-0F67-AE9F-8051-789A623C8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05930-1C74-4FE2-8A49-CCE6810AE3A9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2BC04-4D05-5A71-3FDA-75301C48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F103-35E4-86A2-E714-807E151F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BF895-A5A4-4CB9-8BFE-C3FC11DD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15D62C-B4B6-F723-61C7-53401C73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altLang="zh-CN" sz="3700"/>
              <a:t>Mall Customer Segmentation Analysis</a:t>
            </a:r>
            <a:endParaRPr lang="zh-CN" altLang="en-US" sz="37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4002-E672-AC3F-ECB2-A4763FA9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165795"/>
            <a:ext cx="4646905" cy="13453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Unveiling Customer Patterns for Targeted Marketing</a:t>
            </a:r>
            <a:endParaRPr lang="zh-CN" altLang="en-US" sz="2000" dirty="0"/>
          </a:p>
        </p:txBody>
      </p:sp>
      <p:pic>
        <p:nvPicPr>
          <p:cNvPr id="18" name="Picture 4" descr="A wall painted with an arrow and a dartboard">
            <a:extLst>
              <a:ext uri="{FF2B5EF4-FFF2-40B4-BE49-F238E27FC236}">
                <a16:creationId xmlns:a16="http://schemas.microsoft.com/office/drawing/2014/main" id="{74D10ED5-0518-6C15-736F-2A708DBE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AD8FC9-992F-3DD4-7FB8-F8D9C2D98197}"/>
              </a:ext>
            </a:extLst>
          </p:cNvPr>
          <p:cNvSpPr txBox="1"/>
          <p:nvPr/>
        </p:nvSpPr>
        <p:spPr>
          <a:xfrm>
            <a:off x="761802" y="4782207"/>
            <a:ext cx="306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ZHANG ZEKAI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0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B539EA-6254-A30D-3D25-F9E0195F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fr-FR" altLang="zh-CN" sz="4800" dirty="0"/>
              <a:t>PCA Visualization</a:t>
            </a:r>
            <a:endParaRPr lang="zh-CN" altLang="en-US" sz="4800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4E465E8-F2E9-E80E-095E-A6CC2FC2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200"/>
              <a:t>Scatter plot of first two principal components</a:t>
            </a:r>
          </a:p>
          <a:p>
            <a:pPr marL="0" indent="0">
              <a:buNone/>
            </a:pPr>
            <a:r>
              <a:rPr lang="en-US" altLang="zh-CN" sz="2200"/>
              <a:t>PC1: Primarily age and spending score (opposite directions)</a:t>
            </a:r>
          </a:p>
          <a:p>
            <a:pPr marL="0" indent="0">
              <a:buNone/>
            </a:pPr>
            <a:r>
              <a:rPr lang="en-US" altLang="zh-CN" sz="2200"/>
              <a:t>PC2: Primarily annual income</a:t>
            </a:r>
            <a:endParaRPr lang="zh-CN" altLang="en-US" sz="2200"/>
          </a:p>
        </p:txBody>
      </p:sp>
      <p:pic>
        <p:nvPicPr>
          <p:cNvPr id="13" name="图片 12" descr="地图&#10;&#10;描述已自动生成">
            <a:extLst>
              <a:ext uri="{FF2B5EF4-FFF2-40B4-BE49-F238E27FC236}">
                <a16:creationId xmlns:a16="http://schemas.microsoft.com/office/drawing/2014/main" id="{CCE2E93F-5FC3-8483-D9C2-7B9BD17B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37" y="2569464"/>
            <a:ext cx="4340926" cy="3678936"/>
          </a:xfrm>
          <a:prstGeom prst="rect">
            <a:avLst/>
          </a:prstGeom>
        </p:spPr>
      </p:pic>
      <p:pic>
        <p:nvPicPr>
          <p:cNvPr id="12" name="内容占位符 10" descr="图表, 散点图&#10;&#10;描述已自动生成">
            <a:extLst>
              <a:ext uri="{FF2B5EF4-FFF2-40B4-BE49-F238E27FC236}">
                <a16:creationId xmlns:a16="http://schemas.microsoft.com/office/drawing/2014/main" id="{5A6DC792-2118-5D54-BFCC-81975E0D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10" y="2569464"/>
            <a:ext cx="4343083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9F8CBF-7D10-39DC-5BF1-8CB264C1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altLang="zh-CN" sz="4000">
                <a:solidFill>
                  <a:srgbClr val="FFFFFF"/>
                </a:solidFill>
              </a:rPr>
              <a:t>PCA Visualization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E8AE764-1419-F3BF-EA5B-1C9AF3965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441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21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D12B-90AD-88A0-3085-4A280927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Conclusions and Recommendations</a:t>
            </a:r>
            <a:endParaRPr lang="zh-CN" altLang="en-US" dirty="0"/>
          </a:p>
        </p:txBody>
      </p:sp>
      <p:graphicFrame>
        <p:nvGraphicFramePr>
          <p:cNvPr id="16" name="内容占位符 13">
            <a:extLst>
              <a:ext uri="{FF2B5EF4-FFF2-40B4-BE49-F238E27FC236}">
                <a16:creationId xmlns:a16="http://schemas.microsoft.com/office/drawing/2014/main" id="{DFA2B15A-1D2E-E8BB-27E8-900AE06378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88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12BC0-1CBC-5D94-EA26-2FE70894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fr-FR" altLang="zh-CN" sz="2800" dirty="0"/>
              <a:t>Conclusions and Recommendations</a:t>
            </a:r>
            <a:endParaRPr lang="zh-CN" altLang="en-US" sz="2800" dirty="0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D6636E1B-8219-D2DD-9DC5-CCA48CF2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DBFD6-8092-9D30-3CDD-D4589306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b="1" dirty="0"/>
              <a:t>PCA:</a:t>
            </a:r>
          </a:p>
          <a:p>
            <a:r>
              <a:rPr lang="en-US" altLang="zh-CN" sz="1500" dirty="0"/>
              <a:t>PCA visualization confirms the separation of clusters: The PCA plot shows clear separation between the six segments, indicating that the chosen features effectively capture the underlying customer differences.</a:t>
            </a:r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r>
              <a:rPr lang="en-US" altLang="zh-CN" sz="1600" b="1" dirty="0"/>
              <a:t>Future Research:</a:t>
            </a:r>
          </a:p>
          <a:p>
            <a:r>
              <a:rPr lang="en-US" altLang="zh-CN" sz="1500" dirty="0"/>
              <a:t>Explore additional features such as purchase history, frequency of visits, and product preferences to refine the customer segmentation model.</a:t>
            </a:r>
          </a:p>
          <a:p>
            <a:r>
              <a:rPr lang="en-US" altLang="zh-CN" sz="1500" dirty="0"/>
              <a:t>Investigate the use of other clustering algorithms, such as hierarchical clustering or DBSCAN, to compare their performance with K-means.</a:t>
            </a:r>
          </a:p>
          <a:p>
            <a:r>
              <a:rPr lang="en-US" altLang="zh-CN" sz="1500" dirty="0"/>
              <a:t>Evaluate the impact of different marketing strategies on customer retention and profitability for each segment.</a:t>
            </a:r>
          </a:p>
          <a:p>
            <a:endParaRPr lang="en-US" altLang="zh-CN" sz="1500" dirty="0"/>
          </a:p>
          <a:p>
            <a:pPr marL="0" indent="0">
              <a:buNone/>
            </a:pPr>
            <a:r>
              <a:rPr lang="en-US" altLang="zh-CN" sz="1600" b="1" dirty="0"/>
              <a:t>Conclusion:</a:t>
            </a:r>
          </a:p>
          <a:p>
            <a:r>
              <a:rPr lang="en-US" altLang="zh-CN" sz="1500" dirty="0"/>
              <a:t>This study demonstrates the effectiveness of K-means clustering for customer segmentation in a mall setting. By understanding the unique characteristics of each segment, retailers can develop targeted marketing strategies to enhance customer satisfaction, increase sales, and foster long-term loyalty.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1097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A915D5-7B80-8F49-6182-628DA5D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Dataset: Mall customer data with 200 entries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1D349-3210-6028-1625-11EC379F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Features: Customer ID, Gender, Age, Annual Income, Spending Score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Objectives: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/>
              <a:t> Identify distinct customer segments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/>
              <a:t>Understand customer characteristics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/>
              <a:t>Develop targeted marketing strategies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D5923-94CF-2CF8-91A4-EE4DB0AA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5" y="2893120"/>
            <a:ext cx="5150277" cy="10429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8F9AE1-5097-DA20-474F-37D270FA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altLang="zh-CN" sz="4800"/>
              <a:t>Methodology</a:t>
            </a:r>
            <a:endParaRPr lang="zh-CN" altLang="en-US" sz="4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7AA77-9E49-B526-C2DE-855064A5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altLang="zh-CN" sz="2000" dirty="0"/>
              <a:t>Exploratory Data Analysis (EDA)</a:t>
            </a:r>
          </a:p>
          <a:p>
            <a:r>
              <a:rPr lang="fr-FR" altLang="zh-CN" sz="2000" dirty="0"/>
              <a:t>Principal Component Analysis (PCA)</a:t>
            </a:r>
          </a:p>
          <a:p>
            <a:r>
              <a:rPr lang="fr-FR" altLang="zh-CN" sz="2000" dirty="0"/>
              <a:t>K-means Clustering </a:t>
            </a:r>
          </a:p>
          <a:p>
            <a:pPr marL="0" indent="0">
              <a:buNone/>
            </a:pPr>
            <a:endParaRPr lang="fr-FR" altLang="zh-CN" sz="2000" dirty="0"/>
          </a:p>
          <a:p>
            <a:pPr marL="0" indent="0">
              <a:buNone/>
            </a:pPr>
            <a:endParaRPr lang="fr-FR" altLang="zh-CN" sz="2000" dirty="0"/>
          </a:p>
          <a:p>
            <a:pPr marL="0" indent="0">
              <a:buNone/>
            </a:pPr>
            <a:r>
              <a:rPr lang="fr-FR" altLang="zh-CN" sz="2000" dirty="0"/>
              <a:t>Tools used: R with tidyverse, cluster, factoextra, and Rmixmod packages</a:t>
            </a:r>
            <a:endParaRPr lang="zh-CN" altLang="en-US" sz="2000" dirty="0"/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C2415D23-9B60-B59F-6FCB-6E242738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" r="3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E8E085-B2B7-EAFC-1C49-B4ED2EDB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fr-FR" altLang="zh-CN" sz="4800" dirty="0"/>
              <a:t>Exploratory Data Analysis</a:t>
            </a:r>
            <a:endParaRPr lang="zh-CN" altLang="en-US" sz="4800" dirty="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C582C-BA74-7307-7763-D70D9C6E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altLang="zh-CN" sz="1900"/>
              <a:t>Age: Range 18-70, Mean 38.85, SD 13.97</a:t>
            </a:r>
          </a:p>
          <a:p>
            <a:r>
              <a:rPr lang="en-US" altLang="zh-CN" sz="1900"/>
              <a:t>Annual Income (k$): Range 15-137, Mean 60.56, SD 26.26</a:t>
            </a:r>
          </a:p>
          <a:p>
            <a:r>
              <a:rPr lang="en-US" altLang="zh-CN" sz="1900"/>
              <a:t>Spending Score: Range 1-99, Mean 50.20, SD 25.82</a:t>
            </a:r>
          </a:p>
          <a:p>
            <a:r>
              <a:rPr lang="en-US" altLang="zh-CN" sz="1900"/>
              <a:t>Gender: Female 56%, Male 44%</a:t>
            </a:r>
            <a:endParaRPr lang="zh-CN" altLang="en-US" sz="1900"/>
          </a:p>
        </p:txBody>
      </p: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9B3069CC-AAEE-B1D6-70AE-1E76FCB8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36" y="2569464"/>
            <a:ext cx="4340927" cy="3678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5DB378-4902-A4C3-F691-CB1FE66E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57" y="2486602"/>
            <a:ext cx="4594114" cy="38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0760FB-92F7-A866-CA30-13FFD0F6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altLang="zh-CN" sz="4000" dirty="0">
                <a:solidFill>
                  <a:srgbClr val="FFFFFF"/>
                </a:solidFill>
              </a:rPr>
              <a:t>Exploratory Data Analysis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40747B0-6544-C122-7E83-684544A62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822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5DF719-8BC0-5B4D-C8E4-4ACF43AD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fr-FR" altLang="zh-CN" sz="3600"/>
              <a:t>Determining Optimal Clusters</a:t>
            </a:r>
            <a:endParaRPr lang="zh-CN" altLang="en-US" sz="3600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19FB0432-AD16-154E-C2A6-3E416A7E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9" y="384463"/>
            <a:ext cx="3317191" cy="2811320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1DDDAB06-CFE0-D534-A6FD-D564B469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77" y="384462"/>
            <a:ext cx="3317191" cy="281132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FF831AE1-4BF4-304B-7DE6-4162B48D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813" y="384462"/>
            <a:ext cx="3318839" cy="2811320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C98759F-B580-9239-D722-31D93318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Methods used:</a:t>
            </a:r>
          </a:p>
          <a:p>
            <a:r>
              <a:rPr lang="en-US" altLang="zh-CN" sz="2000" dirty="0"/>
              <a:t>Elbow method</a:t>
            </a:r>
          </a:p>
          <a:p>
            <a:r>
              <a:rPr lang="en-US" altLang="zh-CN" sz="2000" dirty="0"/>
              <a:t>Silhouette analysis</a:t>
            </a:r>
          </a:p>
          <a:p>
            <a:r>
              <a:rPr lang="en-US" altLang="zh-CN" sz="2000" dirty="0"/>
              <a:t>Gap statistic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Optimal number of clusters: </a:t>
            </a:r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1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9ED077-4B9A-5A50-60B2-ADC0203B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altLang="zh-CN" sz="3800"/>
              <a:t>K-means Clustering Results</a:t>
            </a:r>
            <a:endParaRPr lang="zh-CN" altLang="en-US" sz="3800"/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D2583D0-031B-DA0D-74E7-8B2EA59A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zh-CN" sz="2200" dirty="0"/>
              <a:t>Cluster sizes: 22, 44, 38, 35, 22, 39</a:t>
            </a:r>
          </a:p>
          <a:p>
            <a:r>
              <a:rPr lang="en-US" altLang="zh-CN" sz="2200" dirty="0"/>
              <a:t>Between SS / Total SS: 81.1% </a:t>
            </a:r>
          </a:p>
          <a:p>
            <a:r>
              <a:rPr lang="en-US" altLang="zh-CN" sz="2200" dirty="0"/>
              <a:t>Revealing that a significant portion of the total sum of squares is within the clusters.</a:t>
            </a:r>
            <a:endParaRPr lang="zh-CN" altLang="en-US" sz="2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42FE87A-8187-8988-229C-96831CAD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05" y="377642"/>
            <a:ext cx="7011459" cy="25767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44165E7-FA38-0F31-E0ED-CFEB7BE8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92" y="3685261"/>
            <a:ext cx="6797629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8C6664-6C6E-93AD-92C5-304584B9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altLang="zh-CN" sz="5200" dirty="0"/>
              <a:t>Cluster Characteristics</a:t>
            </a:r>
            <a:endParaRPr lang="zh-CN" altLang="en-US" sz="5200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45304B-2A06-EA19-6B1F-84F89D71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754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EB708185-20C0-40F2-8F2D-8EB9E34B3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4226FD8-4C9C-5555-006B-C8F2CBA0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altLang="zh-CN" sz="4000"/>
              <a:t>Cluster Visualizations</a:t>
            </a:r>
            <a:endParaRPr lang="zh-CN" alt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0DC2DF-ABB4-AA69-3CBA-8D46F106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altLang="zh-CN" sz="2000"/>
              <a:t>Annual Income vs Spending Score</a:t>
            </a:r>
          </a:p>
          <a:p>
            <a:r>
              <a:rPr lang="en-US" altLang="zh-CN" sz="2000"/>
              <a:t>Age vs Spending Score</a:t>
            </a:r>
          </a:p>
          <a:p>
            <a:r>
              <a:rPr lang="en-US" altLang="zh-CN" sz="2000"/>
              <a:t>Age vs Annual Income</a:t>
            </a:r>
          </a:p>
          <a:p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color-coded by cluster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97AE8A-2F5C-19A7-3C18-6D3F4569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20" b="-3"/>
          <a:stretch/>
        </p:blipFill>
        <p:spPr>
          <a:xfrm>
            <a:off x="6422456" y="655903"/>
            <a:ext cx="2659368" cy="25176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C302E2-FE19-7901-C439-9DF716B0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20" b="-3"/>
          <a:stretch/>
        </p:blipFill>
        <p:spPr>
          <a:xfrm>
            <a:off x="9223522" y="774285"/>
            <a:ext cx="2326037" cy="22020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0C46AE-7324-A832-1F0E-DC59B506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42" y="3211601"/>
            <a:ext cx="3457761" cy="29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1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42E1BF6AD83B458D8F0560FDCC62F2" ma:contentTypeVersion="5" ma:contentTypeDescription="Create a new document." ma:contentTypeScope="" ma:versionID="a30034c3a607c851083cb9da48895131">
  <xsd:schema xmlns:xsd="http://www.w3.org/2001/XMLSchema" xmlns:xs="http://www.w3.org/2001/XMLSchema" xmlns:p="http://schemas.microsoft.com/office/2006/metadata/properties" xmlns:ns3="bf0f9b35-373c-4873-9d18-e784d095a4bb" targetNamespace="http://schemas.microsoft.com/office/2006/metadata/properties" ma:root="true" ma:fieldsID="873386251e9a08dc7195b5da9bf0e0ce" ns3:_="">
    <xsd:import namespace="bf0f9b35-373c-4873-9d18-e784d095a4b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f9b35-373c-4873-9d18-e784d095a4b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DB6AC-2768-467D-AE3E-E53208624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4BAD8-7B44-429A-961A-B3BBCC70F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0f9b35-373c-4873-9d18-e784d095a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338957-531E-4A32-8B39-6949EBD1CCA0}">
  <ds:schemaRefs>
    <ds:schemaRef ds:uri="http://purl.org/dc/elements/1.1/"/>
    <ds:schemaRef ds:uri="bf0f9b35-373c-4873-9d18-e784d095a4bb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489a2b12-d97d-410e-8804-b602bba5fc03}" enabled="1" method="Privileged" siteId="{15ce9348-be2a-462b-8fc0-e1765a9b20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739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Mall Customer Segmentation Analysis</vt:lpstr>
      <vt:lpstr>Dataset: Mall customer data with 200 entries</vt:lpstr>
      <vt:lpstr>Methodology</vt:lpstr>
      <vt:lpstr>Exploratory Data Analysis</vt:lpstr>
      <vt:lpstr>Exploratory Data Analysis</vt:lpstr>
      <vt:lpstr>Determining Optimal Clusters</vt:lpstr>
      <vt:lpstr>K-means Clustering Results</vt:lpstr>
      <vt:lpstr>Cluster Characteristics</vt:lpstr>
      <vt:lpstr>Cluster Visualizations</vt:lpstr>
      <vt:lpstr>PCA Visualization</vt:lpstr>
      <vt:lpstr>PCA Visualization</vt:lpstr>
      <vt:lpstr>Conclusions and Recommendations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泽楷 张</dc:creator>
  <cp:lastModifiedBy>Zekai Zhang (zz1d22)</cp:lastModifiedBy>
  <cp:revision>10</cp:revision>
  <dcterms:created xsi:type="dcterms:W3CDTF">2024-08-17T11:56:26Z</dcterms:created>
  <dcterms:modified xsi:type="dcterms:W3CDTF">2024-08-22T09:04:43Z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0x0101000B42E1BF6AD83B458D8F0560FDCC62F2</vt:lpwstr>
  </property>
</Properties>
</file>