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57" r:id="rId6"/>
    <p:sldId id="310" r:id="rId7"/>
    <p:sldId id="258" r:id="rId8"/>
    <p:sldId id="303" r:id="rId9"/>
    <p:sldId id="304" r:id="rId10"/>
    <p:sldId id="305" r:id="rId11"/>
    <p:sldId id="306" r:id="rId12"/>
    <p:sldId id="307" r:id="rId13"/>
    <p:sldId id="283" r:id="rId14"/>
    <p:sldId id="308" r:id="rId15"/>
    <p:sldId id="262" r:id="rId16"/>
    <p:sldId id="284" r:id="rId17"/>
    <p:sldId id="285" r:id="rId18"/>
    <p:sldId id="286" r:id="rId19"/>
    <p:sldId id="287" r:id="rId20"/>
    <p:sldId id="288" r:id="rId21"/>
    <p:sldId id="289" r:id="rId22"/>
    <p:sldId id="290" r:id="rId23"/>
    <p:sldId id="291" r:id="rId24"/>
    <p:sldId id="292" r:id="rId25"/>
    <p:sldId id="309" r:id="rId26"/>
    <p:sldId id="293" r:id="rId27"/>
    <p:sldId id="294" r:id="rId28"/>
    <p:sldId id="295" r:id="rId29"/>
    <p:sldId id="296" r:id="rId30"/>
    <p:sldId id="297" r:id="rId31"/>
    <p:sldId id="298" r:id="rId32"/>
    <p:sldId id="299" r:id="rId33"/>
    <p:sldId id="300" r:id="rId34"/>
    <p:sldId id="301" r:id="rId35"/>
    <p:sldId id="30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46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1A458-CC48-40B6-8B0E-B3A6EBA785F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9412E2E-388D-4B5A-8FF2-BE9F3B4628F3}">
      <dgm:prSet/>
      <dgm:spPr/>
      <dgm:t>
        <a:bodyPr/>
        <a:lstStyle/>
        <a:p>
          <a:r>
            <a:rPr lang="en-US" dirty="0"/>
            <a:t>The purpose of a </a:t>
          </a:r>
          <a:r>
            <a:rPr lang="en-US" i="1" dirty="0"/>
            <a:t>permission</a:t>
          </a:r>
          <a:r>
            <a:rPr lang="en-US" dirty="0"/>
            <a:t> is to protect the privacy of an Android user </a:t>
          </a:r>
        </a:p>
      </dgm:t>
    </dgm:pt>
    <dgm:pt modelId="{98C5E624-5C17-4103-8544-D14DC15F22E2}" type="parTrans" cxnId="{5B6C673F-4908-42E4-AC29-4F7E894CF107}">
      <dgm:prSet/>
      <dgm:spPr/>
      <dgm:t>
        <a:bodyPr/>
        <a:lstStyle/>
        <a:p>
          <a:endParaRPr lang="en-US"/>
        </a:p>
      </dgm:t>
    </dgm:pt>
    <dgm:pt modelId="{D7792122-278C-4D9D-BAFB-979D490C4EDB}" type="sibTrans" cxnId="{5B6C673F-4908-42E4-AC29-4F7E894CF107}">
      <dgm:prSet/>
      <dgm:spPr/>
      <dgm:t>
        <a:bodyPr/>
        <a:lstStyle/>
        <a:p>
          <a:endParaRPr lang="en-US"/>
        </a:p>
      </dgm:t>
    </dgm:pt>
    <dgm:pt modelId="{3A5F4E8A-21BA-45EA-80AA-668F37ECE714}">
      <dgm:prSet/>
      <dgm:spPr/>
      <dgm:t>
        <a:bodyPr/>
        <a:lstStyle/>
        <a:p>
          <a:r>
            <a:rPr lang="en-US" dirty="0"/>
            <a:t>Android apps must request permission to access sensitive user data (such as contacts and SMS), as well as certain system features (such as camera and internet) </a:t>
          </a:r>
        </a:p>
      </dgm:t>
    </dgm:pt>
    <dgm:pt modelId="{6E80EF8D-724B-4488-8A9E-46897852E2DF}" type="parTrans" cxnId="{2E684244-C524-4562-B080-69B14482C3A9}">
      <dgm:prSet/>
      <dgm:spPr/>
      <dgm:t>
        <a:bodyPr/>
        <a:lstStyle/>
        <a:p>
          <a:endParaRPr lang="en-US"/>
        </a:p>
      </dgm:t>
    </dgm:pt>
    <dgm:pt modelId="{354741AC-082A-4D88-8875-092A9A74F808}" type="sibTrans" cxnId="{2E684244-C524-4562-B080-69B14482C3A9}">
      <dgm:prSet/>
      <dgm:spPr/>
      <dgm:t>
        <a:bodyPr/>
        <a:lstStyle/>
        <a:p>
          <a:endParaRPr lang="en-US"/>
        </a:p>
      </dgm:t>
    </dgm:pt>
    <dgm:pt modelId="{163BDA81-B87C-4B26-BAAE-401F6649A1DF}">
      <dgm:prSet/>
      <dgm:spPr/>
      <dgm:t>
        <a:bodyPr/>
        <a:lstStyle/>
        <a:p>
          <a:r>
            <a:rPr lang="en-US" dirty="0"/>
            <a:t>Depending on the feature, the system might grant the permission automatically or might prompt the user to approve the request</a:t>
          </a:r>
        </a:p>
      </dgm:t>
    </dgm:pt>
    <dgm:pt modelId="{F57DF98B-539D-4A3D-A7BE-4FA11EF09178}" type="parTrans" cxnId="{84C27392-8FB7-4352-8DF1-58D2B2BA05A2}">
      <dgm:prSet/>
      <dgm:spPr/>
      <dgm:t>
        <a:bodyPr/>
        <a:lstStyle/>
        <a:p>
          <a:endParaRPr lang="en-US"/>
        </a:p>
      </dgm:t>
    </dgm:pt>
    <dgm:pt modelId="{CC3CF313-7DCA-40A6-8C07-F20A4E141AE4}" type="sibTrans" cxnId="{84C27392-8FB7-4352-8DF1-58D2B2BA05A2}">
      <dgm:prSet/>
      <dgm:spPr/>
      <dgm:t>
        <a:bodyPr/>
        <a:lstStyle/>
        <a:p>
          <a:endParaRPr lang="en-US"/>
        </a:p>
      </dgm:t>
    </dgm:pt>
    <dgm:pt modelId="{5BDE369B-7A04-4276-9AB9-CE98AD200EA4}" type="pres">
      <dgm:prSet presAssocID="{7F31A458-CC48-40B6-8B0E-B3A6EBA785FF}" presName="hierChild1" presStyleCnt="0">
        <dgm:presLayoutVars>
          <dgm:chPref val="1"/>
          <dgm:dir/>
          <dgm:animOne val="branch"/>
          <dgm:animLvl val="lvl"/>
          <dgm:resizeHandles/>
        </dgm:presLayoutVars>
      </dgm:prSet>
      <dgm:spPr/>
    </dgm:pt>
    <dgm:pt modelId="{BB058AFE-AD85-4497-B938-4BCA09E22274}" type="pres">
      <dgm:prSet presAssocID="{49412E2E-388D-4B5A-8FF2-BE9F3B4628F3}" presName="hierRoot1" presStyleCnt="0"/>
      <dgm:spPr/>
    </dgm:pt>
    <dgm:pt modelId="{E989D668-D699-4FBA-B492-04D9B70F20BB}" type="pres">
      <dgm:prSet presAssocID="{49412E2E-388D-4B5A-8FF2-BE9F3B4628F3}" presName="composite" presStyleCnt="0"/>
      <dgm:spPr/>
    </dgm:pt>
    <dgm:pt modelId="{22EC39BE-D8F7-4948-B425-196FDB57EDE8}" type="pres">
      <dgm:prSet presAssocID="{49412E2E-388D-4B5A-8FF2-BE9F3B4628F3}" presName="background" presStyleLbl="node0" presStyleIdx="0" presStyleCnt="3"/>
      <dgm:spPr/>
    </dgm:pt>
    <dgm:pt modelId="{B7CA3A85-48B7-46AC-BDF1-241F64F954AC}" type="pres">
      <dgm:prSet presAssocID="{49412E2E-388D-4B5A-8FF2-BE9F3B4628F3}" presName="text" presStyleLbl="fgAcc0" presStyleIdx="0" presStyleCnt="3">
        <dgm:presLayoutVars>
          <dgm:chPref val="3"/>
        </dgm:presLayoutVars>
      </dgm:prSet>
      <dgm:spPr/>
    </dgm:pt>
    <dgm:pt modelId="{02C7682C-2F6F-446B-B0EF-BE560F92F942}" type="pres">
      <dgm:prSet presAssocID="{49412E2E-388D-4B5A-8FF2-BE9F3B4628F3}" presName="hierChild2" presStyleCnt="0"/>
      <dgm:spPr/>
    </dgm:pt>
    <dgm:pt modelId="{EFEE8D72-ABA7-4364-AB22-42D8EF9ECAB4}" type="pres">
      <dgm:prSet presAssocID="{3A5F4E8A-21BA-45EA-80AA-668F37ECE714}" presName="hierRoot1" presStyleCnt="0"/>
      <dgm:spPr/>
    </dgm:pt>
    <dgm:pt modelId="{6A829451-FF5A-4B6D-930F-B3D1C80FF09C}" type="pres">
      <dgm:prSet presAssocID="{3A5F4E8A-21BA-45EA-80AA-668F37ECE714}" presName="composite" presStyleCnt="0"/>
      <dgm:spPr/>
    </dgm:pt>
    <dgm:pt modelId="{49AD6CBF-DDBB-4EC8-88DB-D8A40DC8536D}" type="pres">
      <dgm:prSet presAssocID="{3A5F4E8A-21BA-45EA-80AA-668F37ECE714}" presName="background" presStyleLbl="node0" presStyleIdx="1" presStyleCnt="3"/>
      <dgm:spPr/>
    </dgm:pt>
    <dgm:pt modelId="{AF0F2C9C-E32F-4FE0-83D6-65F8E95A36DE}" type="pres">
      <dgm:prSet presAssocID="{3A5F4E8A-21BA-45EA-80AA-668F37ECE714}" presName="text" presStyleLbl="fgAcc0" presStyleIdx="1" presStyleCnt="3">
        <dgm:presLayoutVars>
          <dgm:chPref val="3"/>
        </dgm:presLayoutVars>
      </dgm:prSet>
      <dgm:spPr/>
    </dgm:pt>
    <dgm:pt modelId="{5F3A3CEA-EF04-415F-AE06-1458537B1819}" type="pres">
      <dgm:prSet presAssocID="{3A5F4E8A-21BA-45EA-80AA-668F37ECE714}" presName="hierChild2" presStyleCnt="0"/>
      <dgm:spPr/>
    </dgm:pt>
    <dgm:pt modelId="{3F35CE7F-B867-455B-9860-28F47010B2E4}" type="pres">
      <dgm:prSet presAssocID="{163BDA81-B87C-4B26-BAAE-401F6649A1DF}" presName="hierRoot1" presStyleCnt="0"/>
      <dgm:spPr/>
    </dgm:pt>
    <dgm:pt modelId="{F1A21DF1-DC70-4B41-A9C5-D9AD0FEF562E}" type="pres">
      <dgm:prSet presAssocID="{163BDA81-B87C-4B26-BAAE-401F6649A1DF}" presName="composite" presStyleCnt="0"/>
      <dgm:spPr/>
    </dgm:pt>
    <dgm:pt modelId="{3E81761E-DDD7-4055-A915-3501D79ABB23}" type="pres">
      <dgm:prSet presAssocID="{163BDA81-B87C-4B26-BAAE-401F6649A1DF}" presName="background" presStyleLbl="node0" presStyleIdx="2" presStyleCnt="3"/>
      <dgm:spPr/>
    </dgm:pt>
    <dgm:pt modelId="{BCDC1CD2-A7D1-41D9-9AF0-9928C4044E25}" type="pres">
      <dgm:prSet presAssocID="{163BDA81-B87C-4B26-BAAE-401F6649A1DF}" presName="text" presStyleLbl="fgAcc0" presStyleIdx="2" presStyleCnt="3">
        <dgm:presLayoutVars>
          <dgm:chPref val="3"/>
        </dgm:presLayoutVars>
      </dgm:prSet>
      <dgm:spPr/>
    </dgm:pt>
    <dgm:pt modelId="{540B3FAC-F939-4C7F-AE2B-293B85AECF32}" type="pres">
      <dgm:prSet presAssocID="{163BDA81-B87C-4B26-BAAE-401F6649A1DF}" presName="hierChild2" presStyleCnt="0"/>
      <dgm:spPr/>
    </dgm:pt>
  </dgm:ptLst>
  <dgm:cxnLst>
    <dgm:cxn modelId="{3C778F0A-3F9D-4A1E-B8FB-57D87B4A9CDF}" type="presOf" srcId="{7F31A458-CC48-40B6-8B0E-B3A6EBA785FF}" destId="{5BDE369B-7A04-4276-9AB9-CE98AD200EA4}" srcOrd="0" destOrd="0" presId="urn:microsoft.com/office/officeart/2005/8/layout/hierarchy1"/>
    <dgm:cxn modelId="{BDFE3B30-17E6-4124-B6FC-18F6E03FBDF4}" type="presOf" srcId="{3A5F4E8A-21BA-45EA-80AA-668F37ECE714}" destId="{AF0F2C9C-E32F-4FE0-83D6-65F8E95A36DE}" srcOrd="0" destOrd="0" presId="urn:microsoft.com/office/officeart/2005/8/layout/hierarchy1"/>
    <dgm:cxn modelId="{5B6C673F-4908-42E4-AC29-4F7E894CF107}" srcId="{7F31A458-CC48-40B6-8B0E-B3A6EBA785FF}" destId="{49412E2E-388D-4B5A-8FF2-BE9F3B4628F3}" srcOrd="0" destOrd="0" parTransId="{98C5E624-5C17-4103-8544-D14DC15F22E2}" sibTransId="{D7792122-278C-4D9D-BAFB-979D490C4EDB}"/>
    <dgm:cxn modelId="{2E684244-C524-4562-B080-69B14482C3A9}" srcId="{7F31A458-CC48-40B6-8B0E-B3A6EBA785FF}" destId="{3A5F4E8A-21BA-45EA-80AA-668F37ECE714}" srcOrd="1" destOrd="0" parTransId="{6E80EF8D-724B-4488-8A9E-46897852E2DF}" sibTransId="{354741AC-082A-4D88-8875-092A9A74F808}"/>
    <dgm:cxn modelId="{84C27392-8FB7-4352-8DF1-58D2B2BA05A2}" srcId="{7F31A458-CC48-40B6-8B0E-B3A6EBA785FF}" destId="{163BDA81-B87C-4B26-BAAE-401F6649A1DF}" srcOrd="2" destOrd="0" parTransId="{F57DF98B-539D-4A3D-A7BE-4FA11EF09178}" sibTransId="{CC3CF313-7DCA-40A6-8C07-F20A4E141AE4}"/>
    <dgm:cxn modelId="{D02B7E9A-BFE6-4020-AC33-9191D8470908}" type="presOf" srcId="{49412E2E-388D-4B5A-8FF2-BE9F3B4628F3}" destId="{B7CA3A85-48B7-46AC-BDF1-241F64F954AC}" srcOrd="0" destOrd="0" presId="urn:microsoft.com/office/officeart/2005/8/layout/hierarchy1"/>
    <dgm:cxn modelId="{139CF4C3-DD36-42D1-9738-6F6C41BFFD8A}" type="presOf" srcId="{163BDA81-B87C-4B26-BAAE-401F6649A1DF}" destId="{BCDC1CD2-A7D1-41D9-9AF0-9928C4044E25}" srcOrd="0" destOrd="0" presId="urn:microsoft.com/office/officeart/2005/8/layout/hierarchy1"/>
    <dgm:cxn modelId="{8CDCBE50-C0B9-4604-8502-5D2E809D5C52}" type="presParOf" srcId="{5BDE369B-7A04-4276-9AB9-CE98AD200EA4}" destId="{BB058AFE-AD85-4497-B938-4BCA09E22274}" srcOrd="0" destOrd="0" presId="urn:microsoft.com/office/officeart/2005/8/layout/hierarchy1"/>
    <dgm:cxn modelId="{A064FA50-C5D6-4D66-9BC1-C1E18B278BFD}" type="presParOf" srcId="{BB058AFE-AD85-4497-B938-4BCA09E22274}" destId="{E989D668-D699-4FBA-B492-04D9B70F20BB}" srcOrd="0" destOrd="0" presId="urn:microsoft.com/office/officeart/2005/8/layout/hierarchy1"/>
    <dgm:cxn modelId="{73817D6D-1A42-4411-BA8D-3BB7CC96EA61}" type="presParOf" srcId="{E989D668-D699-4FBA-B492-04D9B70F20BB}" destId="{22EC39BE-D8F7-4948-B425-196FDB57EDE8}" srcOrd="0" destOrd="0" presId="urn:microsoft.com/office/officeart/2005/8/layout/hierarchy1"/>
    <dgm:cxn modelId="{43DE9B00-1C40-48BC-A464-4018C85BAF56}" type="presParOf" srcId="{E989D668-D699-4FBA-B492-04D9B70F20BB}" destId="{B7CA3A85-48B7-46AC-BDF1-241F64F954AC}" srcOrd="1" destOrd="0" presId="urn:microsoft.com/office/officeart/2005/8/layout/hierarchy1"/>
    <dgm:cxn modelId="{6CF1E0A0-1677-467A-A5C6-8D44BC743B53}" type="presParOf" srcId="{BB058AFE-AD85-4497-B938-4BCA09E22274}" destId="{02C7682C-2F6F-446B-B0EF-BE560F92F942}" srcOrd="1" destOrd="0" presId="urn:microsoft.com/office/officeart/2005/8/layout/hierarchy1"/>
    <dgm:cxn modelId="{4BEFF42E-C5BA-4864-A3FF-0FD7B0679748}" type="presParOf" srcId="{5BDE369B-7A04-4276-9AB9-CE98AD200EA4}" destId="{EFEE8D72-ABA7-4364-AB22-42D8EF9ECAB4}" srcOrd="1" destOrd="0" presId="urn:microsoft.com/office/officeart/2005/8/layout/hierarchy1"/>
    <dgm:cxn modelId="{C8E58639-D9CC-4117-896E-2592B8A8794A}" type="presParOf" srcId="{EFEE8D72-ABA7-4364-AB22-42D8EF9ECAB4}" destId="{6A829451-FF5A-4B6D-930F-B3D1C80FF09C}" srcOrd="0" destOrd="0" presId="urn:microsoft.com/office/officeart/2005/8/layout/hierarchy1"/>
    <dgm:cxn modelId="{521FFCD4-922D-4238-9C2D-3EC240767C55}" type="presParOf" srcId="{6A829451-FF5A-4B6D-930F-B3D1C80FF09C}" destId="{49AD6CBF-DDBB-4EC8-88DB-D8A40DC8536D}" srcOrd="0" destOrd="0" presId="urn:microsoft.com/office/officeart/2005/8/layout/hierarchy1"/>
    <dgm:cxn modelId="{CB3B66C8-B977-4490-9213-F9F9A236FFCE}" type="presParOf" srcId="{6A829451-FF5A-4B6D-930F-B3D1C80FF09C}" destId="{AF0F2C9C-E32F-4FE0-83D6-65F8E95A36DE}" srcOrd="1" destOrd="0" presId="urn:microsoft.com/office/officeart/2005/8/layout/hierarchy1"/>
    <dgm:cxn modelId="{92FF4720-C435-45DA-A836-7DC91F2CEC50}" type="presParOf" srcId="{EFEE8D72-ABA7-4364-AB22-42D8EF9ECAB4}" destId="{5F3A3CEA-EF04-415F-AE06-1458537B1819}" srcOrd="1" destOrd="0" presId="urn:microsoft.com/office/officeart/2005/8/layout/hierarchy1"/>
    <dgm:cxn modelId="{94AA3D44-C380-401D-8296-F399D5BE2334}" type="presParOf" srcId="{5BDE369B-7A04-4276-9AB9-CE98AD200EA4}" destId="{3F35CE7F-B867-455B-9860-28F47010B2E4}" srcOrd="2" destOrd="0" presId="urn:microsoft.com/office/officeart/2005/8/layout/hierarchy1"/>
    <dgm:cxn modelId="{55230D92-6889-466A-B55B-387A9ADA7075}" type="presParOf" srcId="{3F35CE7F-B867-455B-9860-28F47010B2E4}" destId="{F1A21DF1-DC70-4B41-A9C5-D9AD0FEF562E}" srcOrd="0" destOrd="0" presId="urn:microsoft.com/office/officeart/2005/8/layout/hierarchy1"/>
    <dgm:cxn modelId="{26A4B174-AB35-4C18-BDD9-07A4EFF62A84}" type="presParOf" srcId="{F1A21DF1-DC70-4B41-A9C5-D9AD0FEF562E}" destId="{3E81761E-DDD7-4055-A915-3501D79ABB23}" srcOrd="0" destOrd="0" presId="urn:microsoft.com/office/officeart/2005/8/layout/hierarchy1"/>
    <dgm:cxn modelId="{15E9D9A9-562A-41E5-9004-CE8567DF2780}" type="presParOf" srcId="{F1A21DF1-DC70-4B41-A9C5-D9AD0FEF562E}" destId="{BCDC1CD2-A7D1-41D9-9AF0-9928C4044E25}" srcOrd="1" destOrd="0" presId="urn:microsoft.com/office/officeart/2005/8/layout/hierarchy1"/>
    <dgm:cxn modelId="{2314048E-8B87-4836-9C19-4000CD94708B}" type="presParOf" srcId="{3F35CE7F-B867-455B-9860-28F47010B2E4}" destId="{540B3FAC-F939-4C7F-AE2B-293B85AECF3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CA809D-62D7-42AF-8298-A9B192A5603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4DC8659-344F-45E5-B5C3-4A56E577A894}">
      <dgm:prSet/>
      <dgm:spPr/>
      <dgm:t>
        <a:bodyPr/>
        <a:lstStyle/>
        <a:p>
          <a:r>
            <a:rPr lang="en-US" dirty="0"/>
            <a:t>A central design point of the Android security architecture is that no app, by default, has permission to perform any operations that would adversely impact </a:t>
          </a:r>
          <a:r>
            <a:rPr lang="en-US" b="1" dirty="0"/>
            <a:t>other apps</a:t>
          </a:r>
          <a:r>
            <a:rPr lang="en-US" dirty="0"/>
            <a:t>, the </a:t>
          </a:r>
          <a:r>
            <a:rPr lang="en-US" b="1" dirty="0"/>
            <a:t>operating system</a:t>
          </a:r>
          <a:r>
            <a:rPr lang="en-US" dirty="0"/>
            <a:t>, or the </a:t>
          </a:r>
          <a:r>
            <a:rPr lang="en-US" b="1" dirty="0"/>
            <a:t>user </a:t>
          </a:r>
        </a:p>
      </dgm:t>
    </dgm:pt>
    <dgm:pt modelId="{0E3229DA-561D-485E-A704-3101321E62BB}" type="parTrans" cxnId="{9FBC437D-CDE9-442F-9D93-6F5726AE3E40}">
      <dgm:prSet/>
      <dgm:spPr/>
      <dgm:t>
        <a:bodyPr/>
        <a:lstStyle/>
        <a:p>
          <a:endParaRPr lang="en-US"/>
        </a:p>
      </dgm:t>
    </dgm:pt>
    <dgm:pt modelId="{D869AC0C-9EDF-456D-9084-7A215B6E8919}" type="sibTrans" cxnId="{9FBC437D-CDE9-442F-9D93-6F5726AE3E40}">
      <dgm:prSet/>
      <dgm:spPr/>
      <dgm:t>
        <a:bodyPr/>
        <a:lstStyle/>
        <a:p>
          <a:endParaRPr lang="en-US"/>
        </a:p>
      </dgm:t>
    </dgm:pt>
    <dgm:pt modelId="{C9A1F9E8-A86D-44F0-8FD8-168FE502A6D1}">
      <dgm:prSet/>
      <dgm:spPr/>
      <dgm:t>
        <a:bodyPr/>
        <a:lstStyle/>
        <a:p>
          <a:r>
            <a:rPr lang="en-US" dirty="0"/>
            <a:t>This includes reading or writing the user's private data (such as contacts or emails), reading or writing another app's files, performing network access, keeping the device awake, and so on</a:t>
          </a:r>
        </a:p>
      </dgm:t>
    </dgm:pt>
    <dgm:pt modelId="{1FBD11C2-9257-46A9-923B-FC9EDC673FF8}" type="parTrans" cxnId="{3CD789A1-D462-47CC-9A41-5001E663FEA8}">
      <dgm:prSet/>
      <dgm:spPr/>
      <dgm:t>
        <a:bodyPr/>
        <a:lstStyle/>
        <a:p>
          <a:endParaRPr lang="en-US"/>
        </a:p>
      </dgm:t>
    </dgm:pt>
    <dgm:pt modelId="{0EB2FF01-696F-45FE-BA8B-20613A4D35FC}" type="sibTrans" cxnId="{3CD789A1-D462-47CC-9A41-5001E663FEA8}">
      <dgm:prSet/>
      <dgm:spPr/>
      <dgm:t>
        <a:bodyPr/>
        <a:lstStyle/>
        <a:p>
          <a:endParaRPr lang="en-US"/>
        </a:p>
      </dgm:t>
    </dgm:pt>
    <dgm:pt modelId="{CC1277EF-81E2-4095-9631-F53BC874F89C}" type="pres">
      <dgm:prSet presAssocID="{60CA809D-62D7-42AF-8298-A9B192A56036}" presName="linear" presStyleCnt="0">
        <dgm:presLayoutVars>
          <dgm:animLvl val="lvl"/>
          <dgm:resizeHandles val="exact"/>
        </dgm:presLayoutVars>
      </dgm:prSet>
      <dgm:spPr/>
    </dgm:pt>
    <dgm:pt modelId="{77DAFDA5-F7B6-47BC-BA32-ECFDE33D96DA}" type="pres">
      <dgm:prSet presAssocID="{84DC8659-344F-45E5-B5C3-4A56E577A894}" presName="parentText" presStyleLbl="node1" presStyleIdx="0" presStyleCnt="2">
        <dgm:presLayoutVars>
          <dgm:chMax val="0"/>
          <dgm:bulletEnabled val="1"/>
        </dgm:presLayoutVars>
      </dgm:prSet>
      <dgm:spPr/>
    </dgm:pt>
    <dgm:pt modelId="{D142E23E-ABBA-4E22-9233-5EDF07C802B2}" type="pres">
      <dgm:prSet presAssocID="{D869AC0C-9EDF-456D-9084-7A215B6E8919}" presName="spacer" presStyleCnt="0"/>
      <dgm:spPr/>
    </dgm:pt>
    <dgm:pt modelId="{6A55F3F5-55AB-431E-99A7-5E988AEAA5AF}" type="pres">
      <dgm:prSet presAssocID="{C9A1F9E8-A86D-44F0-8FD8-168FE502A6D1}" presName="parentText" presStyleLbl="node1" presStyleIdx="1" presStyleCnt="2">
        <dgm:presLayoutVars>
          <dgm:chMax val="0"/>
          <dgm:bulletEnabled val="1"/>
        </dgm:presLayoutVars>
      </dgm:prSet>
      <dgm:spPr/>
    </dgm:pt>
  </dgm:ptLst>
  <dgm:cxnLst>
    <dgm:cxn modelId="{F4497B12-BA07-4362-BD0E-4846908EACD4}" type="presOf" srcId="{84DC8659-344F-45E5-B5C3-4A56E577A894}" destId="{77DAFDA5-F7B6-47BC-BA32-ECFDE33D96DA}" srcOrd="0" destOrd="0" presId="urn:microsoft.com/office/officeart/2005/8/layout/vList2"/>
    <dgm:cxn modelId="{EAAFA91C-5D50-4590-9208-5447C5B14996}" type="presOf" srcId="{C9A1F9E8-A86D-44F0-8FD8-168FE502A6D1}" destId="{6A55F3F5-55AB-431E-99A7-5E988AEAA5AF}" srcOrd="0" destOrd="0" presId="urn:microsoft.com/office/officeart/2005/8/layout/vList2"/>
    <dgm:cxn modelId="{7A2B762A-F1A2-4A40-8040-FD908BD402FE}" type="presOf" srcId="{60CA809D-62D7-42AF-8298-A9B192A56036}" destId="{CC1277EF-81E2-4095-9631-F53BC874F89C}" srcOrd="0" destOrd="0" presId="urn:microsoft.com/office/officeart/2005/8/layout/vList2"/>
    <dgm:cxn modelId="{9FBC437D-CDE9-442F-9D93-6F5726AE3E40}" srcId="{60CA809D-62D7-42AF-8298-A9B192A56036}" destId="{84DC8659-344F-45E5-B5C3-4A56E577A894}" srcOrd="0" destOrd="0" parTransId="{0E3229DA-561D-485E-A704-3101321E62BB}" sibTransId="{D869AC0C-9EDF-456D-9084-7A215B6E8919}"/>
    <dgm:cxn modelId="{3CD789A1-D462-47CC-9A41-5001E663FEA8}" srcId="{60CA809D-62D7-42AF-8298-A9B192A56036}" destId="{C9A1F9E8-A86D-44F0-8FD8-168FE502A6D1}" srcOrd="1" destOrd="0" parTransId="{1FBD11C2-9257-46A9-923B-FC9EDC673FF8}" sibTransId="{0EB2FF01-696F-45FE-BA8B-20613A4D35FC}"/>
    <dgm:cxn modelId="{1C7096D2-62E2-4F95-9D29-C9246D1906EC}" type="presParOf" srcId="{CC1277EF-81E2-4095-9631-F53BC874F89C}" destId="{77DAFDA5-F7B6-47BC-BA32-ECFDE33D96DA}" srcOrd="0" destOrd="0" presId="urn:microsoft.com/office/officeart/2005/8/layout/vList2"/>
    <dgm:cxn modelId="{2E60870D-4A54-473F-B9F2-FEE0D31BA1BC}" type="presParOf" srcId="{CC1277EF-81E2-4095-9631-F53BC874F89C}" destId="{D142E23E-ABBA-4E22-9233-5EDF07C802B2}" srcOrd="1" destOrd="0" presId="urn:microsoft.com/office/officeart/2005/8/layout/vList2"/>
    <dgm:cxn modelId="{701D26B3-7FA8-46BB-882F-420274DB14AA}" type="presParOf" srcId="{CC1277EF-81E2-4095-9631-F53BC874F89C}" destId="{6A55F3F5-55AB-431E-99A7-5E988AEAA5A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2F658E-D3A2-4141-ABC4-4BCFF211728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260ADB-A5A4-4347-A07C-CA1AD202283A}">
      <dgm:prSet/>
      <dgm:spPr/>
      <dgm:t>
        <a:bodyPr/>
        <a:lstStyle/>
        <a:p>
          <a:r>
            <a:rPr lang="en-US" dirty="0"/>
            <a:t>Permissions are divided into several protection levels affects whether runtime permission requests are required</a:t>
          </a:r>
        </a:p>
      </dgm:t>
    </dgm:pt>
    <dgm:pt modelId="{BB80F399-DAB3-4900-BDF0-3C4C12AF824F}" type="parTrans" cxnId="{0DEB4B54-0E1F-4CFC-AB1B-684BFE2A4184}">
      <dgm:prSet/>
      <dgm:spPr/>
      <dgm:t>
        <a:bodyPr/>
        <a:lstStyle/>
        <a:p>
          <a:endParaRPr lang="en-US"/>
        </a:p>
      </dgm:t>
    </dgm:pt>
    <dgm:pt modelId="{9564FB0F-7835-4799-BD0B-3757A76F254C}" type="sibTrans" cxnId="{0DEB4B54-0E1F-4CFC-AB1B-684BFE2A4184}">
      <dgm:prSet/>
      <dgm:spPr/>
      <dgm:t>
        <a:bodyPr/>
        <a:lstStyle/>
        <a:p>
          <a:endParaRPr lang="en-US"/>
        </a:p>
      </dgm:t>
    </dgm:pt>
    <dgm:pt modelId="{9C85990B-364E-44ED-BEEC-EF1947909E4A}">
      <dgm:prSet/>
      <dgm:spPr/>
      <dgm:t>
        <a:bodyPr/>
        <a:lstStyle/>
        <a:p>
          <a:r>
            <a:rPr lang="en-US" dirty="0"/>
            <a:t>There are three protection levels that affect third-party apps: </a:t>
          </a:r>
          <a:r>
            <a:rPr lang="en-US" i="1" dirty="0"/>
            <a:t>normal</a:t>
          </a:r>
          <a:r>
            <a:rPr lang="en-US" dirty="0"/>
            <a:t>, </a:t>
          </a:r>
          <a:r>
            <a:rPr lang="en-US" i="1" dirty="0"/>
            <a:t>signature</a:t>
          </a:r>
          <a:r>
            <a:rPr lang="en-US" dirty="0"/>
            <a:t>, and </a:t>
          </a:r>
          <a:r>
            <a:rPr lang="en-US" i="1" dirty="0"/>
            <a:t>dangerous</a:t>
          </a:r>
          <a:r>
            <a:rPr lang="en-US" dirty="0"/>
            <a:t> permissions </a:t>
          </a:r>
        </a:p>
      </dgm:t>
    </dgm:pt>
    <dgm:pt modelId="{EEC52D4E-6D0A-4917-AA19-768A244BA850}" type="parTrans" cxnId="{3D86B160-2899-4ED4-B2B5-A7BB6E45E4DE}">
      <dgm:prSet/>
      <dgm:spPr/>
      <dgm:t>
        <a:bodyPr/>
        <a:lstStyle/>
        <a:p>
          <a:endParaRPr lang="en-US"/>
        </a:p>
      </dgm:t>
    </dgm:pt>
    <dgm:pt modelId="{8EF74F1D-B042-46A6-83A6-214080BBE6E2}" type="sibTrans" cxnId="{3D86B160-2899-4ED4-B2B5-A7BB6E45E4DE}">
      <dgm:prSet/>
      <dgm:spPr/>
      <dgm:t>
        <a:bodyPr/>
        <a:lstStyle/>
        <a:p>
          <a:endParaRPr lang="en-US"/>
        </a:p>
      </dgm:t>
    </dgm:pt>
    <dgm:pt modelId="{1871CD84-4596-4BE8-B8FE-9946F953B627}" type="pres">
      <dgm:prSet presAssocID="{292F658E-D3A2-4141-ABC4-4BCFF2117284}" presName="linear" presStyleCnt="0">
        <dgm:presLayoutVars>
          <dgm:animLvl val="lvl"/>
          <dgm:resizeHandles val="exact"/>
        </dgm:presLayoutVars>
      </dgm:prSet>
      <dgm:spPr/>
    </dgm:pt>
    <dgm:pt modelId="{AD45A439-23D8-4E76-9CDB-864F64D3F1E4}" type="pres">
      <dgm:prSet presAssocID="{C9260ADB-A5A4-4347-A07C-CA1AD202283A}" presName="parentText" presStyleLbl="node1" presStyleIdx="0" presStyleCnt="2">
        <dgm:presLayoutVars>
          <dgm:chMax val="0"/>
          <dgm:bulletEnabled val="1"/>
        </dgm:presLayoutVars>
      </dgm:prSet>
      <dgm:spPr/>
    </dgm:pt>
    <dgm:pt modelId="{501DB058-4041-401C-A83B-B1B4A930BDC9}" type="pres">
      <dgm:prSet presAssocID="{9564FB0F-7835-4799-BD0B-3757A76F254C}" presName="spacer" presStyleCnt="0"/>
      <dgm:spPr/>
    </dgm:pt>
    <dgm:pt modelId="{7586E278-8727-4D46-9450-54B241E19815}" type="pres">
      <dgm:prSet presAssocID="{9C85990B-364E-44ED-BEEC-EF1947909E4A}" presName="parentText" presStyleLbl="node1" presStyleIdx="1" presStyleCnt="2">
        <dgm:presLayoutVars>
          <dgm:chMax val="0"/>
          <dgm:bulletEnabled val="1"/>
        </dgm:presLayoutVars>
      </dgm:prSet>
      <dgm:spPr/>
    </dgm:pt>
  </dgm:ptLst>
  <dgm:cxnLst>
    <dgm:cxn modelId="{3D86B160-2899-4ED4-B2B5-A7BB6E45E4DE}" srcId="{292F658E-D3A2-4141-ABC4-4BCFF2117284}" destId="{9C85990B-364E-44ED-BEEC-EF1947909E4A}" srcOrd="1" destOrd="0" parTransId="{EEC52D4E-6D0A-4917-AA19-768A244BA850}" sibTransId="{8EF74F1D-B042-46A6-83A6-214080BBE6E2}"/>
    <dgm:cxn modelId="{0DCBEC6B-E151-4E84-94A6-3E760A6E64C7}" type="presOf" srcId="{C9260ADB-A5A4-4347-A07C-CA1AD202283A}" destId="{AD45A439-23D8-4E76-9CDB-864F64D3F1E4}" srcOrd="0" destOrd="0" presId="urn:microsoft.com/office/officeart/2005/8/layout/vList2"/>
    <dgm:cxn modelId="{0DEB4B54-0E1F-4CFC-AB1B-684BFE2A4184}" srcId="{292F658E-D3A2-4141-ABC4-4BCFF2117284}" destId="{C9260ADB-A5A4-4347-A07C-CA1AD202283A}" srcOrd="0" destOrd="0" parTransId="{BB80F399-DAB3-4900-BDF0-3C4C12AF824F}" sibTransId="{9564FB0F-7835-4799-BD0B-3757A76F254C}"/>
    <dgm:cxn modelId="{A5532880-569C-490F-9F3E-290DF3C0BFE1}" type="presOf" srcId="{292F658E-D3A2-4141-ABC4-4BCFF2117284}" destId="{1871CD84-4596-4BE8-B8FE-9946F953B627}" srcOrd="0" destOrd="0" presId="urn:microsoft.com/office/officeart/2005/8/layout/vList2"/>
    <dgm:cxn modelId="{1F1970F9-F19D-48BA-ADAA-2E03C531FE45}" type="presOf" srcId="{9C85990B-364E-44ED-BEEC-EF1947909E4A}" destId="{7586E278-8727-4D46-9450-54B241E19815}" srcOrd="0" destOrd="0" presId="urn:microsoft.com/office/officeart/2005/8/layout/vList2"/>
    <dgm:cxn modelId="{4A78C1A3-C45F-4B75-B22F-2852E4E9477A}" type="presParOf" srcId="{1871CD84-4596-4BE8-B8FE-9946F953B627}" destId="{AD45A439-23D8-4E76-9CDB-864F64D3F1E4}" srcOrd="0" destOrd="0" presId="urn:microsoft.com/office/officeart/2005/8/layout/vList2"/>
    <dgm:cxn modelId="{391D0A4F-17A9-4DFC-9369-553178C11E36}" type="presParOf" srcId="{1871CD84-4596-4BE8-B8FE-9946F953B627}" destId="{501DB058-4041-401C-A83B-B1B4A930BDC9}" srcOrd="1" destOrd="0" presId="urn:microsoft.com/office/officeart/2005/8/layout/vList2"/>
    <dgm:cxn modelId="{DC8300B6-2B8F-4424-9998-BB9401380F60}" type="presParOf" srcId="{1871CD84-4596-4BE8-B8FE-9946F953B627}" destId="{7586E278-8727-4D46-9450-54B241E1981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61E985-F7C0-4C07-B179-CA72328A9A0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016B6A9-4231-4E6A-B866-F20AA3F13A1B}">
      <dgm:prSet/>
      <dgm:spPr/>
      <dgm:t>
        <a:bodyPr/>
        <a:lstStyle/>
        <a:p>
          <a:r>
            <a:rPr lang="en-US" i="1" dirty="0"/>
            <a:t>Normal</a:t>
          </a:r>
          <a:r>
            <a:rPr lang="en-US" dirty="0"/>
            <a:t> permissions cover areas where your app needs to access data or resources outside the app's sandbox (process), but where there's very little risk to the user's privacy or the operation of other apps. For example, permission to set the time zone is a normal permission</a:t>
          </a:r>
        </a:p>
      </dgm:t>
    </dgm:pt>
    <dgm:pt modelId="{26F85089-F261-40A0-BD14-11DC9010FB8F}" type="parTrans" cxnId="{AE701289-07A0-49A9-85FF-5CF29727631B}">
      <dgm:prSet/>
      <dgm:spPr/>
      <dgm:t>
        <a:bodyPr/>
        <a:lstStyle/>
        <a:p>
          <a:endParaRPr lang="en-US"/>
        </a:p>
      </dgm:t>
    </dgm:pt>
    <dgm:pt modelId="{5B4F6D1D-AFAB-4FF8-AF63-02B8BBF55EC1}" type="sibTrans" cxnId="{AE701289-07A0-49A9-85FF-5CF29727631B}">
      <dgm:prSet/>
      <dgm:spPr/>
      <dgm:t>
        <a:bodyPr/>
        <a:lstStyle/>
        <a:p>
          <a:endParaRPr lang="en-US"/>
        </a:p>
      </dgm:t>
    </dgm:pt>
    <dgm:pt modelId="{8947021A-FC4A-4C00-8807-1534CAA2EDA7}">
      <dgm:prSet/>
      <dgm:spPr/>
      <dgm:t>
        <a:bodyPr/>
        <a:lstStyle/>
        <a:p>
          <a:r>
            <a:rPr lang="en-US" dirty="0"/>
            <a:t>If an app declares in its manifest that it needs a normal permission, the system automatically grants the app that permission at install time</a:t>
          </a:r>
        </a:p>
        <a:p>
          <a:r>
            <a:rPr lang="en-US" dirty="0"/>
            <a:t>The system doesn't prompt the user to grant normal permissions, and users cannot revoke these permissions </a:t>
          </a:r>
        </a:p>
      </dgm:t>
    </dgm:pt>
    <dgm:pt modelId="{7814427A-B9E4-406B-87E7-CEFF0DAE123D}" type="parTrans" cxnId="{A66F70C7-8AAC-424C-828E-5D7D4D11781F}">
      <dgm:prSet/>
      <dgm:spPr/>
      <dgm:t>
        <a:bodyPr/>
        <a:lstStyle/>
        <a:p>
          <a:endParaRPr lang="en-US"/>
        </a:p>
      </dgm:t>
    </dgm:pt>
    <dgm:pt modelId="{DC5562D4-DB57-4D60-B3F2-836BDCBDCD35}" type="sibTrans" cxnId="{A66F70C7-8AAC-424C-828E-5D7D4D11781F}">
      <dgm:prSet/>
      <dgm:spPr/>
      <dgm:t>
        <a:bodyPr/>
        <a:lstStyle/>
        <a:p>
          <a:endParaRPr lang="en-US"/>
        </a:p>
      </dgm:t>
    </dgm:pt>
    <dgm:pt modelId="{FAB1E996-7EE7-47F8-BBB8-E63263F29CB2}" type="pres">
      <dgm:prSet presAssocID="{A861E985-F7C0-4C07-B179-CA72328A9A06}" presName="linear" presStyleCnt="0">
        <dgm:presLayoutVars>
          <dgm:animLvl val="lvl"/>
          <dgm:resizeHandles val="exact"/>
        </dgm:presLayoutVars>
      </dgm:prSet>
      <dgm:spPr/>
    </dgm:pt>
    <dgm:pt modelId="{CB8801C5-A1D7-4A85-95F5-517C9CF970E1}" type="pres">
      <dgm:prSet presAssocID="{9016B6A9-4231-4E6A-B866-F20AA3F13A1B}" presName="parentText" presStyleLbl="node1" presStyleIdx="0" presStyleCnt="2">
        <dgm:presLayoutVars>
          <dgm:chMax val="0"/>
          <dgm:bulletEnabled val="1"/>
        </dgm:presLayoutVars>
      </dgm:prSet>
      <dgm:spPr/>
    </dgm:pt>
    <dgm:pt modelId="{C32FBAF3-06F6-4742-8623-943B55304303}" type="pres">
      <dgm:prSet presAssocID="{5B4F6D1D-AFAB-4FF8-AF63-02B8BBF55EC1}" presName="spacer" presStyleCnt="0"/>
      <dgm:spPr/>
    </dgm:pt>
    <dgm:pt modelId="{D89D4D50-3456-4000-BC0F-8E1CAFA8AF34}" type="pres">
      <dgm:prSet presAssocID="{8947021A-FC4A-4C00-8807-1534CAA2EDA7}" presName="parentText" presStyleLbl="node1" presStyleIdx="1" presStyleCnt="2">
        <dgm:presLayoutVars>
          <dgm:chMax val="0"/>
          <dgm:bulletEnabled val="1"/>
        </dgm:presLayoutVars>
      </dgm:prSet>
      <dgm:spPr/>
    </dgm:pt>
  </dgm:ptLst>
  <dgm:cxnLst>
    <dgm:cxn modelId="{B1032929-E4E0-4EC8-A4C9-108C2413E4E3}" type="presOf" srcId="{A861E985-F7C0-4C07-B179-CA72328A9A06}" destId="{FAB1E996-7EE7-47F8-BBB8-E63263F29CB2}" srcOrd="0" destOrd="0" presId="urn:microsoft.com/office/officeart/2005/8/layout/vList2"/>
    <dgm:cxn modelId="{0871DD2F-B065-4E9E-82F1-37E287AA5C8B}" type="presOf" srcId="{9016B6A9-4231-4E6A-B866-F20AA3F13A1B}" destId="{CB8801C5-A1D7-4A85-95F5-517C9CF970E1}" srcOrd="0" destOrd="0" presId="urn:microsoft.com/office/officeart/2005/8/layout/vList2"/>
    <dgm:cxn modelId="{AE701289-07A0-49A9-85FF-5CF29727631B}" srcId="{A861E985-F7C0-4C07-B179-CA72328A9A06}" destId="{9016B6A9-4231-4E6A-B866-F20AA3F13A1B}" srcOrd="0" destOrd="0" parTransId="{26F85089-F261-40A0-BD14-11DC9010FB8F}" sibTransId="{5B4F6D1D-AFAB-4FF8-AF63-02B8BBF55EC1}"/>
    <dgm:cxn modelId="{A66F70C7-8AAC-424C-828E-5D7D4D11781F}" srcId="{A861E985-F7C0-4C07-B179-CA72328A9A06}" destId="{8947021A-FC4A-4C00-8807-1534CAA2EDA7}" srcOrd="1" destOrd="0" parTransId="{7814427A-B9E4-406B-87E7-CEFF0DAE123D}" sibTransId="{DC5562D4-DB57-4D60-B3F2-836BDCBDCD35}"/>
    <dgm:cxn modelId="{B59722D1-F37C-4DB8-A02D-4A2AE352E379}" type="presOf" srcId="{8947021A-FC4A-4C00-8807-1534CAA2EDA7}" destId="{D89D4D50-3456-4000-BC0F-8E1CAFA8AF34}" srcOrd="0" destOrd="0" presId="urn:microsoft.com/office/officeart/2005/8/layout/vList2"/>
    <dgm:cxn modelId="{512E9CEA-6D56-454A-B996-ABC8FECE630E}" type="presParOf" srcId="{FAB1E996-7EE7-47F8-BBB8-E63263F29CB2}" destId="{CB8801C5-A1D7-4A85-95F5-517C9CF970E1}" srcOrd="0" destOrd="0" presId="urn:microsoft.com/office/officeart/2005/8/layout/vList2"/>
    <dgm:cxn modelId="{7A7FB839-D1A4-4E02-9892-28A87BF5A5A2}" type="presParOf" srcId="{FAB1E996-7EE7-47F8-BBB8-E63263F29CB2}" destId="{C32FBAF3-06F6-4742-8623-943B55304303}" srcOrd="1" destOrd="0" presId="urn:microsoft.com/office/officeart/2005/8/layout/vList2"/>
    <dgm:cxn modelId="{870EEC43-8311-49FF-A743-AF8E72A74AD6}" type="presParOf" srcId="{FAB1E996-7EE7-47F8-BBB8-E63263F29CB2}" destId="{D89D4D50-3456-4000-BC0F-8E1CAFA8AF3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39BE-D8F7-4948-B425-196FDB57EDE8}">
      <dsp:nvSpPr>
        <dsp:cNvPr id="0" name=""/>
        <dsp:cNvSpPr/>
      </dsp:nvSpPr>
      <dsp:spPr>
        <a:xfrm>
          <a:off x="0" y="537777"/>
          <a:ext cx="2980729" cy="1892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A3A85-48B7-46AC-BDF1-241F64F954AC}">
      <dsp:nvSpPr>
        <dsp:cNvPr id="0" name=""/>
        <dsp:cNvSpPr/>
      </dsp:nvSpPr>
      <dsp:spPr>
        <a:xfrm>
          <a:off x="331192"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purpose of a </a:t>
          </a:r>
          <a:r>
            <a:rPr lang="en-US" sz="1800" i="1" kern="1200" dirty="0"/>
            <a:t>permission</a:t>
          </a:r>
          <a:r>
            <a:rPr lang="en-US" sz="1800" kern="1200" dirty="0"/>
            <a:t> is to protect the privacy of an Android user </a:t>
          </a:r>
        </a:p>
      </dsp:txBody>
      <dsp:txXfrm>
        <a:off x="386629" y="907846"/>
        <a:ext cx="2869855" cy="1781889"/>
      </dsp:txXfrm>
    </dsp:sp>
    <dsp:sp modelId="{49AD6CBF-DDBB-4EC8-88DB-D8A40DC8536D}">
      <dsp:nvSpPr>
        <dsp:cNvPr id="0" name=""/>
        <dsp:cNvSpPr/>
      </dsp:nvSpPr>
      <dsp:spPr>
        <a:xfrm>
          <a:off x="3643114" y="537777"/>
          <a:ext cx="2980729" cy="1892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0F2C9C-E32F-4FE0-83D6-65F8E95A36DE}">
      <dsp:nvSpPr>
        <dsp:cNvPr id="0" name=""/>
        <dsp:cNvSpPr/>
      </dsp:nvSpPr>
      <dsp:spPr>
        <a:xfrm>
          <a:off x="3974306"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Android apps must request permission to access sensitive user data (such as contacts and SMS), as well as certain system features (such as camera and internet) </a:t>
          </a:r>
        </a:p>
      </dsp:txBody>
      <dsp:txXfrm>
        <a:off x="4029743" y="907846"/>
        <a:ext cx="2869855" cy="1781889"/>
      </dsp:txXfrm>
    </dsp:sp>
    <dsp:sp modelId="{3E81761E-DDD7-4055-A915-3501D79ABB23}">
      <dsp:nvSpPr>
        <dsp:cNvPr id="0" name=""/>
        <dsp:cNvSpPr/>
      </dsp:nvSpPr>
      <dsp:spPr>
        <a:xfrm>
          <a:off x="7286228" y="537777"/>
          <a:ext cx="2980729" cy="18927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C1CD2-A7D1-41D9-9AF0-9928C4044E25}">
      <dsp:nvSpPr>
        <dsp:cNvPr id="0" name=""/>
        <dsp:cNvSpPr/>
      </dsp:nvSpPr>
      <dsp:spPr>
        <a:xfrm>
          <a:off x="7617420" y="852409"/>
          <a:ext cx="2980729" cy="18927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Depending on the feature, the system might grant the permission automatically or might prompt the user to approve the request</a:t>
          </a:r>
        </a:p>
      </dsp:txBody>
      <dsp:txXfrm>
        <a:off x="7672857" y="907846"/>
        <a:ext cx="2869855" cy="1781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AFDA5-F7B6-47BC-BA32-ECFDE33D96DA}">
      <dsp:nvSpPr>
        <dsp:cNvPr id="0" name=""/>
        <dsp:cNvSpPr/>
      </dsp:nvSpPr>
      <dsp:spPr>
        <a:xfrm>
          <a:off x="0" y="61435"/>
          <a:ext cx="10598150" cy="15397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 central design point of the Android security architecture is that no app, by default, has permission to perform any operations that would adversely impact </a:t>
          </a:r>
          <a:r>
            <a:rPr lang="en-US" sz="2800" b="1" kern="1200" dirty="0"/>
            <a:t>other apps</a:t>
          </a:r>
          <a:r>
            <a:rPr lang="en-US" sz="2800" kern="1200" dirty="0"/>
            <a:t>, the </a:t>
          </a:r>
          <a:r>
            <a:rPr lang="en-US" sz="2800" b="1" kern="1200" dirty="0"/>
            <a:t>operating system</a:t>
          </a:r>
          <a:r>
            <a:rPr lang="en-US" sz="2800" kern="1200" dirty="0"/>
            <a:t>, or the </a:t>
          </a:r>
          <a:r>
            <a:rPr lang="en-US" sz="2800" b="1" kern="1200" dirty="0"/>
            <a:t>user </a:t>
          </a:r>
        </a:p>
      </dsp:txBody>
      <dsp:txXfrm>
        <a:off x="75163" y="136598"/>
        <a:ext cx="10447824" cy="1389393"/>
      </dsp:txXfrm>
    </dsp:sp>
    <dsp:sp modelId="{6A55F3F5-55AB-431E-99A7-5E988AEAA5AF}">
      <dsp:nvSpPr>
        <dsp:cNvPr id="0" name=""/>
        <dsp:cNvSpPr/>
      </dsp:nvSpPr>
      <dsp:spPr>
        <a:xfrm>
          <a:off x="0" y="1681795"/>
          <a:ext cx="10598150" cy="15397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This includes reading or writing the user's private data (such as contacts or emails), reading or writing another app's files, performing network access, keeping the device awake, and so on</a:t>
          </a:r>
        </a:p>
      </dsp:txBody>
      <dsp:txXfrm>
        <a:off x="75163" y="1756958"/>
        <a:ext cx="10447824" cy="13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5A439-23D8-4E76-9CDB-864F64D3F1E4}">
      <dsp:nvSpPr>
        <dsp:cNvPr id="0" name=""/>
        <dsp:cNvSpPr/>
      </dsp:nvSpPr>
      <dsp:spPr>
        <a:xfrm>
          <a:off x="0" y="65769"/>
          <a:ext cx="4683690" cy="2597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Permissions are divided into several protection levels affects whether runtime permission requests are required</a:t>
          </a:r>
        </a:p>
      </dsp:txBody>
      <dsp:txXfrm>
        <a:off x="126795" y="192564"/>
        <a:ext cx="4430100" cy="2343810"/>
      </dsp:txXfrm>
    </dsp:sp>
    <dsp:sp modelId="{7586E278-8727-4D46-9450-54B241E19815}">
      <dsp:nvSpPr>
        <dsp:cNvPr id="0" name=""/>
        <dsp:cNvSpPr/>
      </dsp:nvSpPr>
      <dsp:spPr>
        <a:xfrm>
          <a:off x="0" y="2749570"/>
          <a:ext cx="4683690" cy="2597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There are three protection levels that affect third-party apps: </a:t>
          </a:r>
          <a:r>
            <a:rPr lang="en-US" sz="3000" i="1" kern="1200" dirty="0"/>
            <a:t>normal</a:t>
          </a:r>
          <a:r>
            <a:rPr lang="en-US" sz="3000" kern="1200" dirty="0"/>
            <a:t>, </a:t>
          </a:r>
          <a:r>
            <a:rPr lang="en-US" sz="3000" i="1" kern="1200" dirty="0"/>
            <a:t>signature</a:t>
          </a:r>
          <a:r>
            <a:rPr lang="en-US" sz="3000" kern="1200" dirty="0"/>
            <a:t>, and </a:t>
          </a:r>
          <a:r>
            <a:rPr lang="en-US" sz="3000" i="1" kern="1200" dirty="0"/>
            <a:t>dangerous</a:t>
          </a:r>
          <a:r>
            <a:rPr lang="en-US" sz="3000" kern="1200" dirty="0"/>
            <a:t> permissions </a:t>
          </a:r>
        </a:p>
      </dsp:txBody>
      <dsp:txXfrm>
        <a:off x="126795" y="2876365"/>
        <a:ext cx="4430100" cy="23438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801C5-A1D7-4A85-95F5-517C9CF970E1}">
      <dsp:nvSpPr>
        <dsp:cNvPr id="0" name=""/>
        <dsp:cNvSpPr/>
      </dsp:nvSpPr>
      <dsp:spPr>
        <a:xfrm>
          <a:off x="0" y="9969"/>
          <a:ext cx="4683690" cy="266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1" kern="1200" dirty="0"/>
            <a:t>Normal</a:t>
          </a:r>
          <a:r>
            <a:rPr lang="en-US" sz="2000" kern="1200" dirty="0"/>
            <a:t> permissions cover areas where your app needs to access data or resources outside the app's sandbox (process), but where there's very little risk to the user's privacy or the operation of other apps. For example, permission to set the time zone is a normal permission</a:t>
          </a:r>
        </a:p>
      </dsp:txBody>
      <dsp:txXfrm>
        <a:off x="130221" y="140190"/>
        <a:ext cx="4423248" cy="2407158"/>
      </dsp:txXfrm>
    </dsp:sp>
    <dsp:sp modelId="{D89D4D50-3456-4000-BC0F-8E1CAFA8AF34}">
      <dsp:nvSpPr>
        <dsp:cNvPr id="0" name=""/>
        <dsp:cNvSpPr/>
      </dsp:nvSpPr>
      <dsp:spPr>
        <a:xfrm>
          <a:off x="0" y="2735170"/>
          <a:ext cx="4683690" cy="26676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If an app declares in its manifest that it needs a normal permission, the system automatically grants the app that permission at install time</a:t>
          </a:r>
        </a:p>
        <a:p>
          <a:pPr marL="0" lvl="0" indent="0" algn="l" defTabSz="889000">
            <a:lnSpc>
              <a:spcPct val="90000"/>
            </a:lnSpc>
            <a:spcBef>
              <a:spcPct val="0"/>
            </a:spcBef>
            <a:spcAft>
              <a:spcPct val="35000"/>
            </a:spcAft>
            <a:buNone/>
          </a:pPr>
          <a:r>
            <a:rPr lang="en-US" sz="2000" kern="1200" dirty="0"/>
            <a:t>The system doesn't prompt the user to grant normal permissions, and users cannot revoke these permissions </a:t>
          </a:r>
        </a:p>
      </dsp:txBody>
      <dsp:txXfrm>
        <a:off x="130221" y="2865391"/>
        <a:ext cx="4423248" cy="24071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5B9A3-FA19-4970-BA0C-63D333963B77}" type="datetimeFigureOut">
              <a:rPr lang="en-GB" smtClean="0"/>
              <a:t>26/01/2025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52B71-D6EA-495B-8483-C14AC70B86A9}" type="slidenum">
              <a:rPr lang="en-GB" smtClean="0"/>
              <a:t>‹#›</a:t>
            </a:fld>
            <a:endParaRPr lang="en-GB"/>
          </a:p>
        </p:txBody>
      </p:sp>
    </p:spTree>
    <p:extLst>
      <p:ext uri="{BB962C8B-B14F-4D97-AF65-F5344CB8AC3E}">
        <p14:creationId xmlns:p14="http://schemas.microsoft.com/office/powerpoint/2010/main" val="1471565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Mobile apps aren’t really desktop apps running on a smaller screen.</a:t>
            </a:r>
            <a:endParaRPr lang="en-GB" dirty="0"/>
          </a:p>
          <a:p>
            <a:r>
              <a:rPr lang="en-GB" dirty="0"/>
              <a:t>We don’t use mobile apps the way we use desktop apps. </a:t>
            </a:r>
          </a:p>
          <a:p>
            <a:r>
              <a:rPr lang="en-GB" dirty="0"/>
              <a:t>When we use a desktop app, it usually stays open and active for quite some time because we are focused on the task at hand. </a:t>
            </a:r>
          </a:p>
          <a:p>
            <a:r>
              <a:rPr lang="en-GB" sz="1200" dirty="0"/>
              <a:t>Mobile apps have a shorter life span. </a:t>
            </a:r>
          </a:p>
          <a:p>
            <a:r>
              <a:rPr lang="en-GB" sz="1200" dirty="0"/>
              <a:t>We usually take it out of the pocket, do something quick, and then put it back. </a:t>
            </a:r>
          </a:p>
          <a:p>
            <a:r>
              <a:rPr lang="en-GB" sz="1200" dirty="0"/>
              <a:t>Sometimes even, when we are using a particular app, we might get interrupted by another app (e.g., a phone call), so the original app we were looking at would be hidden by the interrupting app. </a:t>
            </a:r>
          </a:p>
          <a:p>
            <a:r>
              <a:rPr lang="en-GB" sz="1200" dirty="0"/>
              <a:t>All the activation and juggling of these apps are managed by the </a:t>
            </a:r>
            <a:r>
              <a:rPr lang="en-GB" sz="1200" b="1" i="1" dirty="0"/>
              <a:t>Android runtime</a:t>
            </a:r>
            <a:r>
              <a:rPr lang="en-GB" sz="1200" dirty="0"/>
              <a:t>.</a:t>
            </a:r>
          </a:p>
          <a:p>
            <a:endParaRPr lang="en-GB" dirty="0"/>
          </a:p>
        </p:txBody>
      </p:sp>
      <p:sp>
        <p:nvSpPr>
          <p:cNvPr id="4" name="Slide Number Placeholder 3"/>
          <p:cNvSpPr>
            <a:spLocks noGrp="1"/>
          </p:cNvSpPr>
          <p:nvPr>
            <p:ph type="sldNum" sz="quarter" idx="5"/>
          </p:nvPr>
        </p:nvSpPr>
        <p:spPr/>
        <p:txBody>
          <a:bodyPr/>
          <a:lstStyle/>
          <a:p>
            <a:fld id="{DA552B71-D6EA-495B-8483-C14AC70B86A9}" type="slidenum">
              <a:rPr lang="en-GB" smtClean="0"/>
              <a:t>2</a:t>
            </a:fld>
            <a:endParaRPr lang="en-GB"/>
          </a:p>
        </p:txBody>
      </p:sp>
    </p:spTree>
    <p:extLst>
      <p:ext uri="{BB962C8B-B14F-4D97-AF65-F5344CB8AC3E}">
        <p14:creationId xmlns:p14="http://schemas.microsoft.com/office/powerpoint/2010/main" val="122800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highlight>
                  <a:srgbClr val="FFFF00"/>
                </a:highlight>
              </a:rPr>
              <a:t>As a developer, you are not in control of the lifecycle of your app; the user is</a:t>
            </a:r>
          </a:p>
          <a:p>
            <a:endParaRPr lang="en-GB" dirty="0"/>
          </a:p>
        </p:txBody>
      </p:sp>
      <p:sp>
        <p:nvSpPr>
          <p:cNvPr id="4" name="Slide Number Placeholder 3"/>
          <p:cNvSpPr>
            <a:spLocks noGrp="1"/>
          </p:cNvSpPr>
          <p:nvPr>
            <p:ph type="sldNum" sz="quarter" idx="5"/>
          </p:nvPr>
        </p:nvSpPr>
        <p:spPr/>
        <p:txBody>
          <a:bodyPr/>
          <a:lstStyle/>
          <a:p>
            <a:fld id="{DA552B71-D6EA-495B-8483-C14AC70B86A9}" type="slidenum">
              <a:rPr lang="en-GB" smtClean="0"/>
              <a:t>3</a:t>
            </a:fld>
            <a:endParaRPr lang="en-GB"/>
          </a:p>
        </p:txBody>
      </p:sp>
    </p:spTree>
    <p:extLst>
      <p:ext uri="{BB962C8B-B14F-4D97-AF65-F5344CB8AC3E}">
        <p14:creationId xmlns:p14="http://schemas.microsoft.com/office/powerpoint/2010/main" val="3534545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A552B71-D6EA-495B-8483-C14AC70B86A9}" type="slidenum">
              <a:rPr lang="en-GB" smtClean="0"/>
              <a:t>4</a:t>
            </a:fld>
            <a:endParaRPr lang="en-GB"/>
          </a:p>
        </p:txBody>
      </p:sp>
    </p:spTree>
    <p:extLst>
      <p:ext uri="{BB962C8B-B14F-4D97-AF65-F5344CB8AC3E}">
        <p14:creationId xmlns:p14="http://schemas.microsoft.com/office/powerpoint/2010/main" val="240567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7C41-762D-40C9-8A19-1DF7495CEB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660D9A-805A-424B-B9D4-A3869F13F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E26704B-776C-41E0-9E72-38E54D7B2D1B}"/>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5" name="Footer Placeholder 4">
            <a:extLst>
              <a:ext uri="{FF2B5EF4-FFF2-40B4-BE49-F238E27FC236}">
                <a16:creationId xmlns:a16="http://schemas.microsoft.com/office/drawing/2014/main" id="{BD5C2265-6981-4ABE-982D-F8941B236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18A8E2-69AE-4B87-AD96-A8E8D40C41F4}"/>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388738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E7E8-907D-48A5-A3C9-3BAA0557719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395D3E-2AF0-4ABE-9290-B69AEF5786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8B16E4-FC3A-4765-8A5F-85BBA23414FB}"/>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5" name="Footer Placeholder 4">
            <a:extLst>
              <a:ext uri="{FF2B5EF4-FFF2-40B4-BE49-F238E27FC236}">
                <a16:creationId xmlns:a16="http://schemas.microsoft.com/office/drawing/2014/main" id="{8035FEFA-55CE-47FA-8F9C-C3FC41ED21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CA9949-DFBC-41A1-83E6-EF4FE2A2E558}"/>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14048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830A5-A964-45B1-BE69-09C70E3E14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5C3F2C-AFBB-4800-9E23-ED633E6A0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08D037-F3B9-4C28-9D28-F76948AAF175}"/>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5" name="Footer Placeholder 4">
            <a:extLst>
              <a:ext uri="{FF2B5EF4-FFF2-40B4-BE49-F238E27FC236}">
                <a16:creationId xmlns:a16="http://schemas.microsoft.com/office/drawing/2014/main" id="{95B9AC6E-C999-4B8F-9040-C57BA8D76E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62963C-4CBD-49FC-87D6-CAD62A9F3D43}"/>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337158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7F40-F462-413E-83B8-600743FCAD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90F11D-ECB7-40D7-9DA6-6E9E4F7999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C539F-DA75-4CC8-8EAF-7DAE00899C90}"/>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5" name="Footer Placeholder 4">
            <a:extLst>
              <a:ext uri="{FF2B5EF4-FFF2-40B4-BE49-F238E27FC236}">
                <a16:creationId xmlns:a16="http://schemas.microsoft.com/office/drawing/2014/main" id="{B4BCE748-FA8C-4209-B1CF-940683A6A8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EA4BB6-01FB-44DE-8810-2D1F6A3E2E4B}"/>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271319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B73D-4385-40C8-BC51-E9A522BC0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F4D550-F171-4272-9E33-691CC7F3E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F85B4-E4C4-4AE1-985A-F57D25F0290D}"/>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5" name="Footer Placeholder 4">
            <a:extLst>
              <a:ext uri="{FF2B5EF4-FFF2-40B4-BE49-F238E27FC236}">
                <a16:creationId xmlns:a16="http://schemas.microsoft.com/office/drawing/2014/main" id="{F5B0F49B-F792-4DD6-87F9-5E77B26F90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DBC4EA-A88C-4F32-ACA2-CAA9C14B8E38}"/>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312683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C912-F921-4E18-AD79-12A9FF1F55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B018F2-EE90-4D0A-AB9F-749791C4E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8741D90-91C5-4667-8188-59920905ED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A04BD04-57D3-472F-A177-17187BFD0F71}"/>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6" name="Footer Placeholder 5">
            <a:extLst>
              <a:ext uri="{FF2B5EF4-FFF2-40B4-BE49-F238E27FC236}">
                <a16:creationId xmlns:a16="http://schemas.microsoft.com/office/drawing/2014/main" id="{45A62078-DD37-4878-9050-EAEAD6A935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FC288D-FF8C-4A7E-A4EF-64F9F6BB3456}"/>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354506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F3F1-4A5C-4F63-A020-68DDFDE3C1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19C8FB-33D6-4966-8887-959C23C20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6E14F-874A-4A59-BA16-38910E9B6E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0413F4-8893-48D8-AB81-E29D677FCD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FD0FA-21A7-4069-A47C-9751ABD07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67EF596-442C-4DA5-BC2C-BD21648C4447}"/>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8" name="Footer Placeholder 7">
            <a:extLst>
              <a:ext uri="{FF2B5EF4-FFF2-40B4-BE49-F238E27FC236}">
                <a16:creationId xmlns:a16="http://schemas.microsoft.com/office/drawing/2014/main" id="{C22227B5-AE17-4FF5-A5B9-F2AC53D651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EBD58C3-8C43-4569-A47A-DCC5F0C2EF79}"/>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119571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DB11-BB79-4685-861B-95B7D2025DA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4D25F01-6211-4153-A082-EC77CCFB139C}"/>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4" name="Footer Placeholder 3">
            <a:extLst>
              <a:ext uri="{FF2B5EF4-FFF2-40B4-BE49-F238E27FC236}">
                <a16:creationId xmlns:a16="http://schemas.microsoft.com/office/drawing/2014/main" id="{AC437CD8-8BA8-41BA-B814-A9521A6EA99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E8814A-D960-4F77-B66B-2B807C3AFE9D}"/>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349868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350094-3CF9-408E-AA11-E1C8AEC060C7}"/>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3" name="Footer Placeholder 2">
            <a:extLst>
              <a:ext uri="{FF2B5EF4-FFF2-40B4-BE49-F238E27FC236}">
                <a16:creationId xmlns:a16="http://schemas.microsoft.com/office/drawing/2014/main" id="{8416EE22-ACC1-4709-BEA8-9EB265B478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30E76D-9D2A-4514-AC0D-97C889AC7D84}"/>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200188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9FCA-25C0-421A-B069-7E89B8BDD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63E7F4-51EB-4DC7-8FB9-B57A2BCCE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1ED758-36EA-4509-A44D-4FEE06357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142B2-F6AB-426B-9B70-94F059B8A4AD}"/>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6" name="Footer Placeholder 5">
            <a:extLst>
              <a:ext uri="{FF2B5EF4-FFF2-40B4-BE49-F238E27FC236}">
                <a16:creationId xmlns:a16="http://schemas.microsoft.com/office/drawing/2014/main" id="{6B462123-00B2-4FDD-843F-6B907CB595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915268-BB4D-4D77-B82B-954CE8DA645F}"/>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1256870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DA99-5D4B-4563-8E41-468607221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1CC967-3CA5-4D25-8740-3A6194076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93715B-9A4C-4004-A19D-D73A42B5B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B8235-C872-4B19-86AB-DA4137DA60EC}"/>
              </a:ext>
            </a:extLst>
          </p:cNvPr>
          <p:cNvSpPr>
            <a:spLocks noGrp="1"/>
          </p:cNvSpPr>
          <p:nvPr>
            <p:ph type="dt" sz="half" idx="10"/>
          </p:nvPr>
        </p:nvSpPr>
        <p:spPr/>
        <p:txBody>
          <a:bodyPr/>
          <a:lstStyle/>
          <a:p>
            <a:fld id="{3D42471A-86B1-4035-A2B4-216EA0D5B53A}" type="datetimeFigureOut">
              <a:rPr lang="en-GB" smtClean="0"/>
              <a:t>26/01/2025</a:t>
            </a:fld>
            <a:endParaRPr lang="en-GB"/>
          </a:p>
        </p:txBody>
      </p:sp>
      <p:sp>
        <p:nvSpPr>
          <p:cNvPr id="6" name="Footer Placeholder 5">
            <a:extLst>
              <a:ext uri="{FF2B5EF4-FFF2-40B4-BE49-F238E27FC236}">
                <a16:creationId xmlns:a16="http://schemas.microsoft.com/office/drawing/2014/main" id="{2B2BAF08-B537-4865-AD46-55DB0CD36D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2D41EC-AC67-4A42-9563-71EB150BC369}"/>
              </a:ext>
            </a:extLst>
          </p:cNvPr>
          <p:cNvSpPr>
            <a:spLocks noGrp="1"/>
          </p:cNvSpPr>
          <p:nvPr>
            <p:ph type="sldNum" sz="quarter" idx="12"/>
          </p:nvPr>
        </p:nvSpPr>
        <p:spPr/>
        <p:txBody>
          <a:bodyPr/>
          <a:lstStyle/>
          <a:p>
            <a:fld id="{087A774B-B82F-47B4-843C-84B0E2A6033A}" type="slidenum">
              <a:rPr lang="en-GB" smtClean="0"/>
              <a:t>‹#›</a:t>
            </a:fld>
            <a:endParaRPr lang="en-GB"/>
          </a:p>
        </p:txBody>
      </p:sp>
    </p:spTree>
    <p:extLst>
      <p:ext uri="{BB962C8B-B14F-4D97-AF65-F5344CB8AC3E}">
        <p14:creationId xmlns:p14="http://schemas.microsoft.com/office/powerpoint/2010/main" val="120221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DF404-09C1-42BB-96C9-E280C0C87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AF76F1-A0BB-4FE3-AC16-4187F53B8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ADC3BF-07D1-4099-A5D3-EFECDB213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2471A-86B1-4035-A2B4-216EA0D5B53A}" type="datetimeFigureOut">
              <a:rPr lang="en-GB" smtClean="0"/>
              <a:t>26/01/2025</a:t>
            </a:fld>
            <a:endParaRPr lang="en-GB"/>
          </a:p>
        </p:txBody>
      </p:sp>
      <p:sp>
        <p:nvSpPr>
          <p:cNvPr id="5" name="Footer Placeholder 4">
            <a:extLst>
              <a:ext uri="{FF2B5EF4-FFF2-40B4-BE49-F238E27FC236}">
                <a16:creationId xmlns:a16="http://schemas.microsoft.com/office/drawing/2014/main" id="{D9BF55D6-AA07-4B0E-8EB7-9DEE3B823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1F7807-7979-44A1-90F1-7B3911984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A774B-B82F-47B4-843C-84B0E2A6033A}" type="slidenum">
              <a:rPr lang="en-GB" smtClean="0"/>
              <a:t>‹#›</a:t>
            </a:fld>
            <a:endParaRPr lang="en-GB"/>
          </a:p>
        </p:txBody>
      </p:sp>
    </p:spTree>
    <p:extLst>
      <p:ext uri="{BB962C8B-B14F-4D97-AF65-F5344CB8AC3E}">
        <p14:creationId xmlns:p14="http://schemas.microsoft.com/office/powerpoint/2010/main" val="1009713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hyperlink" Target="https://developer.android.com/training/permissions/usage-not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ce.android.com/devices/tech/dalvik/index.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Rectangle 5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64" name="Freeform: Shape 6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EE1B887-4AFD-42F3-9B95-AED1AA434022}"/>
              </a:ext>
            </a:extLst>
          </p:cNvPr>
          <p:cNvSpPr>
            <a:spLocks noGrp="1"/>
          </p:cNvSpPr>
          <p:nvPr>
            <p:ph type="ctrTitle"/>
          </p:nvPr>
        </p:nvSpPr>
        <p:spPr>
          <a:xfrm>
            <a:off x="3204642" y="2353641"/>
            <a:ext cx="5782716" cy="2150719"/>
          </a:xfrm>
          <a:noFill/>
        </p:spPr>
        <p:txBody>
          <a:bodyPr anchor="ctr">
            <a:normAutofit/>
          </a:bodyPr>
          <a:lstStyle/>
          <a:p>
            <a:r>
              <a:rPr lang="en-GB" sz="3600" dirty="0">
                <a:solidFill>
                  <a:srgbClr val="080808"/>
                </a:solidFill>
              </a:rPr>
              <a:t>Activity Lifecycle &amp; Runtime Permissions</a:t>
            </a:r>
          </a:p>
        </p:txBody>
      </p:sp>
      <p:sp>
        <p:nvSpPr>
          <p:cNvPr id="68" name="Freeform: Shape 6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Rectangle 6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121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9433D-AA79-4210-993F-EE0B05FEC61A}"/>
              </a:ext>
            </a:extLst>
          </p:cNvPr>
          <p:cNvSpPr>
            <a:spLocks noGrp="1"/>
          </p:cNvSpPr>
          <p:nvPr>
            <p:ph type="title"/>
          </p:nvPr>
        </p:nvSpPr>
        <p:spPr>
          <a:xfrm>
            <a:off x="5764783" y="349664"/>
            <a:ext cx="5845571" cy="1638377"/>
          </a:xfrm>
        </p:spPr>
        <p:txBody>
          <a:bodyPr vert="horz" lIns="91440" tIns="45720" rIns="91440" bIns="45720" rtlCol="0" anchor="b">
            <a:normAutofit/>
          </a:bodyPr>
          <a:lstStyle/>
          <a:p>
            <a:r>
              <a:rPr lang="en-US" sz="4800" dirty="0"/>
              <a:t>Activity lifecycle events</a:t>
            </a:r>
          </a:p>
        </p:txBody>
      </p:sp>
      <p:sp>
        <p:nvSpPr>
          <p:cNvPr id="139" name="Rectangle 1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ate diagram for an Android Activity Lifecycle.">
            <a:extLst>
              <a:ext uri="{FF2B5EF4-FFF2-40B4-BE49-F238E27FC236}">
                <a16:creationId xmlns:a16="http://schemas.microsoft.com/office/drawing/2014/main" id="{0091369C-2B60-4A79-9C35-43F3DEF25C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0" b="1506"/>
          <a:stretch/>
        </p:blipFill>
        <p:spPr bwMode="auto">
          <a:xfrm>
            <a:off x="535110" y="627954"/>
            <a:ext cx="4235516" cy="53533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9C959A4-36A2-4854-B6AA-05C638887A80}"/>
              </a:ext>
            </a:extLst>
          </p:cNvPr>
          <p:cNvSpPr/>
          <p:nvPr/>
        </p:nvSpPr>
        <p:spPr>
          <a:xfrm>
            <a:off x="5764783" y="2337705"/>
            <a:ext cx="5837750" cy="3643622"/>
          </a:xfrm>
          <a:prstGeom prst="rect">
            <a:avLst/>
          </a:prstGeom>
        </p:spPr>
        <p:txBody>
          <a:bodyPr vert="horz" lIns="91440" tIns="45720" rIns="91440" bIns="45720" rtlCol="0" anchor="ctr">
            <a:normAutofit/>
          </a:bodyPr>
          <a:lstStyle/>
          <a:p>
            <a:pPr>
              <a:lnSpc>
                <a:spcPct val="90000"/>
              </a:lnSpc>
              <a:spcAft>
                <a:spcPts val="600"/>
              </a:spcAft>
            </a:pPr>
            <a:r>
              <a:rPr lang="en-US" sz="1700" dirty="0"/>
              <a:t>public class Activity extends </a:t>
            </a:r>
            <a:r>
              <a:rPr lang="en-US" sz="1700" dirty="0" err="1"/>
              <a:t>ApplicationContext</a:t>
            </a:r>
            <a:r>
              <a:rPr lang="en-US" sz="1700" dirty="0"/>
              <a:t> {</a:t>
            </a:r>
          </a:p>
          <a:p>
            <a:pPr>
              <a:lnSpc>
                <a:spcPct val="90000"/>
              </a:lnSpc>
              <a:spcAft>
                <a:spcPts val="600"/>
              </a:spcAft>
            </a:pPr>
            <a:r>
              <a:rPr lang="en-US" sz="1700" dirty="0"/>
              <a:t>     protected void </a:t>
            </a:r>
            <a:r>
              <a:rPr lang="en-US" sz="1700" dirty="0" err="1"/>
              <a:t>onCreate</a:t>
            </a:r>
            <a:r>
              <a:rPr lang="en-US" sz="1700" dirty="0"/>
              <a:t>(Bundle </a:t>
            </a:r>
            <a:r>
              <a:rPr lang="en-US" sz="1700" dirty="0" err="1"/>
              <a:t>savedInstanceState</a:t>
            </a:r>
            <a:r>
              <a:rPr lang="en-US" sz="1700" dirty="0"/>
              <a:t>);</a:t>
            </a:r>
          </a:p>
          <a:p>
            <a:pPr>
              <a:lnSpc>
                <a:spcPct val="90000"/>
              </a:lnSpc>
              <a:spcAft>
                <a:spcPts val="600"/>
              </a:spcAft>
            </a:pPr>
            <a:r>
              <a:rPr lang="en-US" sz="1700" dirty="0"/>
              <a:t>     protected void </a:t>
            </a:r>
            <a:r>
              <a:rPr lang="en-US" sz="1700" dirty="0" err="1"/>
              <a:t>onStart</a:t>
            </a:r>
            <a:r>
              <a:rPr lang="en-US" sz="1700" dirty="0"/>
              <a:t>();</a:t>
            </a:r>
          </a:p>
          <a:p>
            <a:pPr>
              <a:lnSpc>
                <a:spcPct val="90000"/>
              </a:lnSpc>
              <a:spcAft>
                <a:spcPts val="600"/>
              </a:spcAft>
            </a:pPr>
            <a:r>
              <a:rPr lang="en-US" sz="1700" dirty="0"/>
              <a:t>     protected void </a:t>
            </a:r>
            <a:r>
              <a:rPr lang="en-US" sz="1700" dirty="0" err="1"/>
              <a:t>onRestart</a:t>
            </a:r>
            <a:r>
              <a:rPr lang="en-US" sz="1700" dirty="0"/>
              <a:t>();</a:t>
            </a:r>
          </a:p>
          <a:p>
            <a:pPr>
              <a:lnSpc>
                <a:spcPct val="90000"/>
              </a:lnSpc>
              <a:spcAft>
                <a:spcPts val="600"/>
              </a:spcAft>
            </a:pPr>
            <a:r>
              <a:rPr lang="en-US" sz="1700" dirty="0"/>
              <a:t>     protected void </a:t>
            </a:r>
            <a:r>
              <a:rPr lang="en-US" sz="1700" dirty="0" err="1"/>
              <a:t>onResume</a:t>
            </a:r>
            <a:r>
              <a:rPr lang="en-US" sz="1700" dirty="0"/>
              <a:t>();</a:t>
            </a:r>
          </a:p>
          <a:p>
            <a:pPr>
              <a:lnSpc>
                <a:spcPct val="90000"/>
              </a:lnSpc>
              <a:spcAft>
                <a:spcPts val="600"/>
              </a:spcAft>
            </a:pPr>
            <a:r>
              <a:rPr lang="en-US" sz="1700" dirty="0"/>
              <a:t>     protected void </a:t>
            </a:r>
            <a:r>
              <a:rPr lang="en-US" sz="1700" dirty="0" err="1"/>
              <a:t>onPause</a:t>
            </a:r>
            <a:r>
              <a:rPr lang="en-US" sz="1700" dirty="0"/>
              <a:t>();</a:t>
            </a:r>
          </a:p>
          <a:p>
            <a:pPr>
              <a:lnSpc>
                <a:spcPct val="90000"/>
              </a:lnSpc>
              <a:spcAft>
                <a:spcPts val="600"/>
              </a:spcAft>
            </a:pPr>
            <a:r>
              <a:rPr lang="en-US" sz="1700" dirty="0"/>
              <a:t>     protected void </a:t>
            </a:r>
            <a:r>
              <a:rPr lang="en-US" sz="1700" dirty="0" err="1"/>
              <a:t>onStop</a:t>
            </a:r>
            <a:r>
              <a:rPr lang="en-US" sz="1700" dirty="0"/>
              <a:t>();</a:t>
            </a:r>
          </a:p>
          <a:p>
            <a:pPr>
              <a:lnSpc>
                <a:spcPct val="90000"/>
              </a:lnSpc>
              <a:spcAft>
                <a:spcPts val="600"/>
              </a:spcAft>
            </a:pPr>
            <a:r>
              <a:rPr lang="en-US" sz="1700" dirty="0"/>
              <a:t>     protected void </a:t>
            </a:r>
            <a:r>
              <a:rPr lang="en-US" sz="1700" dirty="0" err="1"/>
              <a:t>onDestroy</a:t>
            </a:r>
            <a:r>
              <a:rPr lang="en-US" sz="1700" dirty="0"/>
              <a:t>();</a:t>
            </a:r>
          </a:p>
          <a:p>
            <a:pPr>
              <a:lnSpc>
                <a:spcPct val="90000"/>
              </a:lnSpc>
              <a:spcAft>
                <a:spcPts val="600"/>
              </a:spcAft>
            </a:pPr>
            <a:r>
              <a:rPr lang="en-US" sz="1700" dirty="0"/>
              <a:t> }</a:t>
            </a:r>
          </a:p>
        </p:txBody>
      </p:sp>
    </p:spTree>
    <p:extLst>
      <p:ext uri="{BB962C8B-B14F-4D97-AF65-F5344CB8AC3E}">
        <p14:creationId xmlns:p14="http://schemas.microsoft.com/office/powerpoint/2010/main" val="60467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6023E-F79B-4567-88A4-5100126C4CAC}"/>
              </a:ext>
            </a:extLst>
          </p:cNvPr>
          <p:cNvSpPr>
            <a:spLocks noGrp="1"/>
          </p:cNvSpPr>
          <p:nvPr>
            <p:ph type="title"/>
          </p:nvPr>
        </p:nvSpPr>
        <p:spPr>
          <a:xfrm>
            <a:off x="1098670" y="1238081"/>
            <a:ext cx="5149979" cy="962953"/>
          </a:xfrm>
        </p:spPr>
        <p:txBody>
          <a:bodyPr anchor="b">
            <a:noAutofit/>
          </a:bodyPr>
          <a:lstStyle/>
          <a:p>
            <a:r>
              <a:rPr lang="en-US" sz="3600" dirty="0" err="1"/>
              <a:t>android.app.Activity</a:t>
            </a:r>
            <a:r>
              <a:rPr lang="en-US" sz="3600" dirty="0"/>
              <a:t> class</a:t>
            </a:r>
            <a:endParaRPr lang="en-GB" sz="3600" dirty="0"/>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423E8E-A5F6-4F2D-B000-91E23B90792D}"/>
              </a:ext>
            </a:extLst>
          </p:cNvPr>
          <p:cNvSpPr>
            <a:spLocks noGrp="1"/>
          </p:cNvSpPr>
          <p:nvPr>
            <p:ph idx="1"/>
          </p:nvPr>
        </p:nvSpPr>
        <p:spPr>
          <a:xfrm>
            <a:off x="1098670" y="2535537"/>
            <a:ext cx="4709345" cy="3632493"/>
          </a:xfrm>
        </p:spPr>
        <p:txBody>
          <a:bodyPr anchor="ctr">
            <a:normAutofit/>
          </a:bodyPr>
          <a:lstStyle/>
          <a:p>
            <a:r>
              <a:rPr lang="en-GB" sz="2400" dirty="0">
                <a:latin typeface="inherit"/>
                <a:ea typeface="Times New Roman" panose="02020603050405020304" pitchFamily="18" charset="0"/>
                <a:cs typeface="Times New Roman" panose="02020603050405020304" pitchFamily="18" charset="0"/>
              </a:rPr>
              <a:t>Y</a:t>
            </a:r>
            <a:r>
              <a:rPr lang="en-GB" sz="2400" dirty="0">
                <a:effectLst/>
                <a:latin typeface="inherit"/>
                <a:ea typeface="Times New Roman" panose="02020603050405020304" pitchFamily="18" charset="0"/>
                <a:cs typeface="Times New Roman" panose="02020603050405020304" pitchFamily="18" charset="0"/>
              </a:rPr>
              <a:t>our activity extends the </a:t>
            </a:r>
            <a:r>
              <a:rPr lang="en-GB" sz="2400" dirty="0" err="1">
                <a:effectLst/>
                <a:latin typeface="Courier New" panose="02070309020205020404" pitchFamily="49" charset="0"/>
                <a:ea typeface="Times New Roman" panose="02020603050405020304" pitchFamily="18" charset="0"/>
                <a:cs typeface="Times New Roman" panose="02020603050405020304" pitchFamily="18" charset="0"/>
              </a:rPr>
              <a:t>android.app.Activity</a:t>
            </a:r>
            <a:r>
              <a:rPr lang="en-GB" sz="2400" dirty="0">
                <a:effectLst/>
                <a:latin typeface="inherit"/>
                <a:ea typeface="Times New Roman" panose="02020603050405020304" pitchFamily="18" charset="0"/>
                <a:cs typeface="Times New Roman" panose="02020603050405020304" pitchFamily="18" charset="0"/>
              </a:rPr>
              <a:t> class</a:t>
            </a:r>
            <a:endParaRPr lang="en-GB" sz="2400" dirty="0">
              <a:latin typeface="inherit"/>
              <a:ea typeface="Times New Roman" panose="02020603050405020304" pitchFamily="18" charset="0"/>
              <a:cs typeface="Times New Roman" panose="02020603050405020304" pitchFamily="18" charset="0"/>
            </a:endParaRPr>
          </a:p>
          <a:p>
            <a:r>
              <a:rPr lang="en-GB" sz="2400" dirty="0">
                <a:latin typeface="inherit"/>
                <a:ea typeface="Times New Roman" panose="02020603050405020304" pitchFamily="18" charset="0"/>
                <a:cs typeface="Times New Roman" panose="02020603050405020304" pitchFamily="18" charset="0"/>
              </a:rPr>
              <a:t>T</a:t>
            </a:r>
            <a:r>
              <a:rPr lang="en-GB" sz="2400" dirty="0">
                <a:effectLst/>
                <a:latin typeface="inherit"/>
                <a:ea typeface="Times New Roman" panose="02020603050405020304" pitchFamily="18" charset="0"/>
                <a:cs typeface="Times New Roman" panose="02020603050405020304" pitchFamily="18" charset="0"/>
              </a:rPr>
              <a:t>his class gives your activity access to the Android lifecycle methods</a:t>
            </a:r>
          </a:p>
        </p:txBody>
      </p:sp>
      <p:pic>
        <p:nvPicPr>
          <p:cNvPr id="4" name="Picture 3">
            <a:extLst>
              <a:ext uri="{FF2B5EF4-FFF2-40B4-BE49-F238E27FC236}">
                <a16:creationId xmlns:a16="http://schemas.microsoft.com/office/drawing/2014/main" id="{A6259BDE-67CC-498A-A6D7-70C661BD881E}"/>
              </a:ext>
            </a:extLst>
          </p:cNvPr>
          <p:cNvPicPr/>
          <p:nvPr/>
        </p:nvPicPr>
        <p:blipFill rotWithShape="1">
          <a:blip r:embed="rId2">
            <a:extLst>
              <a:ext uri="{28A0092B-C50C-407E-A947-70E740481C1C}">
                <a14:useLocalDpi xmlns:a14="http://schemas.microsoft.com/office/drawing/2010/main" val="0"/>
              </a:ext>
            </a:extLst>
          </a:blip>
          <a:srcRect l="-4228" t="-2455" r="-2940" b="-5533"/>
          <a:stretch/>
        </p:blipFill>
        <p:spPr bwMode="auto">
          <a:xfrm>
            <a:off x="6248649" y="364884"/>
            <a:ext cx="5282494" cy="5971527"/>
          </a:xfrm>
          <a:prstGeom prst="rect">
            <a:avLst/>
          </a:prstGeom>
          <a:noFill/>
        </p:spPr>
      </p:pic>
    </p:spTree>
    <p:extLst>
      <p:ext uri="{BB962C8B-B14F-4D97-AF65-F5344CB8AC3E}">
        <p14:creationId xmlns:p14="http://schemas.microsoft.com/office/powerpoint/2010/main" val="321755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866B-9521-4E61-A2A7-3393F06840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Callback Methods</a:t>
            </a:r>
          </a:p>
        </p:txBody>
      </p:sp>
      <p:cxnSp>
        <p:nvCxnSpPr>
          <p:cNvPr id="20"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7BE4A814-8345-46EF-8A97-77414CF9B51C}"/>
              </a:ext>
            </a:extLst>
          </p:cNvPr>
          <p:cNvGraphicFramePr>
            <a:graphicFrameLocks noGrp="1"/>
          </p:cNvGraphicFramePr>
          <p:nvPr>
            <p:ph idx="1"/>
            <p:extLst>
              <p:ext uri="{D42A27DB-BD31-4B8C-83A1-F6EECF244321}">
                <p14:modId xmlns:p14="http://schemas.microsoft.com/office/powerpoint/2010/main" val="2054712763"/>
              </p:ext>
            </p:extLst>
          </p:nvPr>
        </p:nvGraphicFramePr>
        <p:xfrm>
          <a:off x="320040" y="2684048"/>
          <a:ext cx="11496822" cy="3484624"/>
        </p:xfrm>
        <a:graphic>
          <a:graphicData uri="http://schemas.openxmlformats.org/drawingml/2006/table">
            <a:tbl>
              <a:tblPr firstRow="1" bandRow="1">
                <a:tableStyleId>{F5AB1C69-6EDB-4FF4-983F-18BD219EF322}</a:tableStyleId>
              </a:tblPr>
              <a:tblGrid>
                <a:gridCol w="1883100">
                  <a:extLst>
                    <a:ext uri="{9D8B030D-6E8A-4147-A177-3AD203B41FA5}">
                      <a16:colId xmlns:a16="http://schemas.microsoft.com/office/drawing/2014/main" val="1679928968"/>
                    </a:ext>
                  </a:extLst>
                </a:gridCol>
                <a:gridCol w="6432267">
                  <a:extLst>
                    <a:ext uri="{9D8B030D-6E8A-4147-A177-3AD203B41FA5}">
                      <a16:colId xmlns:a16="http://schemas.microsoft.com/office/drawing/2014/main" val="988898899"/>
                    </a:ext>
                  </a:extLst>
                </a:gridCol>
                <a:gridCol w="1576560">
                  <a:extLst>
                    <a:ext uri="{9D8B030D-6E8A-4147-A177-3AD203B41FA5}">
                      <a16:colId xmlns:a16="http://schemas.microsoft.com/office/drawing/2014/main" val="340021473"/>
                    </a:ext>
                  </a:extLst>
                </a:gridCol>
                <a:gridCol w="1604895">
                  <a:extLst>
                    <a:ext uri="{9D8B030D-6E8A-4147-A177-3AD203B41FA5}">
                      <a16:colId xmlns:a16="http://schemas.microsoft.com/office/drawing/2014/main" val="2586494654"/>
                    </a:ext>
                  </a:extLst>
                </a:gridCol>
              </a:tblGrid>
              <a:tr h="635918">
                <a:tc>
                  <a:txBody>
                    <a:bodyPr/>
                    <a:lstStyle/>
                    <a:p>
                      <a:pPr algn="l" fontAlgn="ctr"/>
                      <a:r>
                        <a:rPr lang="en-GB" sz="2400">
                          <a:effectLst/>
                        </a:rPr>
                        <a:t>Method</a:t>
                      </a:r>
                      <a:endParaRPr lang="en-GB" sz="2400" b="0">
                        <a:solidFill>
                          <a:srgbClr val="FFFFFF"/>
                        </a:solidFill>
                        <a:effectLst/>
                        <a:latin typeface="Roboto"/>
                      </a:endParaRPr>
                    </a:p>
                  </a:txBody>
                  <a:tcPr marL="102813" marR="102813" marT="102813" marB="102813" anchor="ctr"/>
                </a:tc>
                <a:tc>
                  <a:txBody>
                    <a:bodyPr/>
                    <a:lstStyle/>
                    <a:p>
                      <a:pPr algn="l" fontAlgn="ctr"/>
                      <a:r>
                        <a:rPr lang="en-GB" sz="2400">
                          <a:effectLst/>
                        </a:rPr>
                        <a:t>Description</a:t>
                      </a:r>
                      <a:endParaRPr lang="en-GB" sz="2400" b="0">
                        <a:solidFill>
                          <a:srgbClr val="FFFFFF"/>
                        </a:solidFill>
                        <a:effectLst/>
                        <a:latin typeface="Roboto"/>
                      </a:endParaRPr>
                    </a:p>
                  </a:txBody>
                  <a:tcPr marL="102813" marR="102813" marT="102813" marB="102813" anchor="ctr"/>
                </a:tc>
                <a:tc>
                  <a:txBody>
                    <a:bodyPr/>
                    <a:lstStyle/>
                    <a:p>
                      <a:pPr algn="l" fontAlgn="ctr"/>
                      <a:r>
                        <a:rPr lang="en-GB" sz="2400">
                          <a:effectLst/>
                        </a:rPr>
                        <a:t>Killable?</a:t>
                      </a:r>
                      <a:endParaRPr lang="en-GB" sz="2400" b="0">
                        <a:solidFill>
                          <a:srgbClr val="FFFFFF"/>
                        </a:solidFill>
                        <a:effectLst/>
                        <a:latin typeface="Roboto"/>
                      </a:endParaRPr>
                    </a:p>
                  </a:txBody>
                  <a:tcPr marL="102813" marR="102813" marT="102813" marB="102813" anchor="ctr"/>
                </a:tc>
                <a:tc>
                  <a:txBody>
                    <a:bodyPr/>
                    <a:lstStyle/>
                    <a:p>
                      <a:pPr algn="l" fontAlgn="ctr"/>
                      <a:r>
                        <a:rPr lang="en-GB" sz="2400">
                          <a:effectLst/>
                        </a:rPr>
                        <a:t>Next</a:t>
                      </a:r>
                      <a:endParaRPr lang="en-GB" sz="2400" b="0">
                        <a:solidFill>
                          <a:srgbClr val="FFFFFF"/>
                        </a:solidFill>
                        <a:effectLst/>
                        <a:latin typeface="Roboto"/>
                      </a:endParaRPr>
                    </a:p>
                  </a:txBody>
                  <a:tcPr marL="102813" marR="102813" marT="102813" marB="102813" anchor="ctr"/>
                </a:tc>
                <a:extLst>
                  <a:ext uri="{0D108BD9-81ED-4DB2-BD59-A6C34878D82A}">
                    <a16:rowId xmlns:a16="http://schemas.microsoft.com/office/drawing/2014/main" val="4120057996"/>
                  </a:ext>
                </a:extLst>
              </a:tr>
              <a:tr h="2848706">
                <a:tc>
                  <a:txBody>
                    <a:bodyPr/>
                    <a:lstStyle/>
                    <a:p>
                      <a:pPr algn="l" fontAlgn="t"/>
                      <a:r>
                        <a:rPr lang="en-GB" sz="2400">
                          <a:solidFill>
                            <a:srgbClr val="202124"/>
                          </a:solidFill>
                          <a:effectLst/>
                        </a:rPr>
                        <a:t>onCreate()</a:t>
                      </a:r>
                    </a:p>
                    <a:p>
                      <a:pPr algn="l" fontAlgn="t"/>
                      <a:endParaRPr lang="en-GB" sz="2400">
                        <a:solidFill>
                          <a:srgbClr val="202124"/>
                        </a:solidFill>
                        <a:effectLst/>
                      </a:endParaRPr>
                    </a:p>
                  </a:txBody>
                  <a:tcPr marL="102813" marR="102813" marT="89962" marB="102813"/>
                </a:tc>
                <a:tc>
                  <a:txBody>
                    <a:bodyPr/>
                    <a:lstStyle/>
                    <a:p>
                      <a:pPr algn="l" fontAlgn="t"/>
                      <a:r>
                        <a:rPr lang="en-GB" sz="2400" dirty="0">
                          <a:effectLst/>
                        </a:rPr>
                        <a:t>Called when the activity is first created. This is where you should do all of your normal static set up: create views, bind data to lists, etc. </a:t>
                      </a:r>
                    </a:p>
                    <a:p>
                      <a:pPr algn="l" fontAlgn="t"/>
                      <a:endParaRPr lang="en-GB" sz="2400" dirty="0">
                        <a:effectLst/>
                      </a:endParaRPr>
                    </a:p>
                    <a:p>
                      <a:pPr algn="l" fontAlgn="t"/>
                      <a:r>
                        <a:rPr lang="en-GB" sz="2400" dirty="0">
                          <a:effectLst/>
                        </a:rPr>
                        <a:t>This method also provides you with a Bundle containing the activity's previously frozen state, if there was one. </a:t>
                      </a:r>
                    </a:p>
                  </a:txBody>
                  <a:tcPr marL="102813" marR="102813" marT="89962" marB="102813"/>
                </a:tc>
                <a:tc>
                  <a:txBody>
                    <a:bodyPr/>
                    <a:lstStyle/>
                    <a:p>
                      <a:pPr algn="l" fontAlgn="t"/>
                      <a:r>
                        <a:rPr lang="en-GB" sz="2400">
                          <a:effectLst/>
                        </a:rPr>
                        <a:t>No</a:t>
                      </a:r>
                      <a:endParaRPr lang="en-GB" sz="2400">
                        <a:solidFill>
                          <a:srgbClr val="202124"/>
                        </a:solidFill>
                        <a:effectLst/>
                      </a:endParaRPr>
                    </a:p>
                  </a:txBody>
                  <a:tcPr marL="102813" marR="102813" marT="89962" marB="102813"/>
                </a:tc>
                <a:tc>
                  <a:txBody>
                    <a:bodyPr/>
                    <a:lstStyle/>
                    <a:p>
                      <a:pPr algn="l" fontAlgn="t"/>
                      <a:r>
                        <a:rPr lang="en-GB" sz="2400" dirty="0" err="1">
                          <a:effectLst/>
                        </a:rPr>
                        <a:t>onStart</a:t>
                      </a:r>
                      <a:r>
                        <a:rPr lang="en-GB" sz="2400" dirty="0">
                          <a:effectLst/>
                        </a:rPr>
                        <a:t>()</a:t>
                      </a:r>
                      <a:endParaRPr lang="en-GB" sz="2400" dirty="0">
                        <a:solidFill>
                          <a:srgbClr val="202124"/>
                        </a:solidFill>
                        <a:effectLst/>
                      </a:endParaRPr>
                    </a:p>
                  </a:txBody>
                  <a:tcPr marL="102813" marR="102813" marT="89962" marB="102813"/>
                </a:tc>
                <a:extLst>
                  <a:ext uri="{0D108BD9-81ED-4DB2-BD59-A6C34878D82A}">
                    <a16:rowId xmlns:a16="http://schemas.microsoft.com/office/drawing/2014/main" val="1233110514"/>
                  </a:ext>
                </a:extLst>
              </a:tr>
            </a:tbl>
          </a:graphicData>
        </a:graphic>
      </p:graphicFrame>
    </p:spTree>
    <p:extLst>
      <p:ext uri="{BB962C8B-B14F-4D97-AF65-F5344CB8AC3E}">
        <p14:creationId xmlns:p14="http://schemas.microsoft.com/office/powerpoint/2010/main" val="321436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866B-9521-4E61-A2A7-3393F06840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Callback Methods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7BE4A814-8345-46EF-8A97-77414CF9B51C}"/>
              </a:ext>
            </a:extLst>
          </p:cNvPr>
          <p:cNvGraphicFramePr>
            <a:graphicFrameLocks noGrp="1"/>
          </p:cNvGraphicFramePr>
          <p:nvPr>
            <p:ph idx="1"/>
            <p:extLst>
              <p:ext uri="{D42A27DB-BD31-4B8C-83A1-F6EECF244321}">
                <p14:modId xmlns:p14="http://schemas.microsoft.com/office/powerpoint/2010/main" val="2902788618"/>
              </p:ext>
            </p:extLst>
          </p:nvPr>
        </p:nvGraphicFramePr>
        <p:xfrm>
          <a:off x="320040" y="3089153"/>
          <a:ext cx="11496823" cy="2674413"/>
        </p:xfrm>
        <a:graphic>
          <a:graphicData uri="http://schemas.openxmlformats.org/drawingml/2006/table">
            <a:tbl>
              <a:tblPr firstRow="1" bandRow="1">
                <a:tableStyleId>{F5AB1C69-6EDB-4FF4-983F-18BD219EF322}</a:tableStyleId>
              </a:tblPr>
              <a:tblGrid>
                <a:gridCol w="2198879">
                  <a:extLst>
                    <a:ext uri="{9D8B030D-6E8A-4147-A177-3AD203B41FA5}">
                      <a16:colId xmlns:a16="http://schemas.microsoft.com/office/drawing/2014/main" val="1679928968"/>
                    </a:ext>
                  </a:extLst>
                </a:gridCol>
                <a:gridCol w="5710578">
                  <a:extLst>
                    <a:ext uri="{9D8B030D-6E8A-4147-A177-3AD203B41FA5}">
                      <a16:colId xmlns:a16="http://schemas.microsoft.com/office/drawing/2014/main" val="988898899"/>
                    </a:ext>
                  </a:extLst>
                </a:gridCol>
                <a:gridCol w="1777708">
                  <a:extLst>
                    <a:ext uri="{9D8B030D-6E8A-4147-A177-3AD203B41FA5}">
                      <a16:colId xmlns:a16="http://schemas.microsoft.com/office/drawing/2014/main" val="340021473"/>
                    </a:ext>
                  </a:extLst>
                </a:gridCol>
                <a:gridCol w="1809658">
                  <a:extLst>
                    <a:ext uri="{9D8B030D-6E8A-4147-A177-3AD203B41FA5}">
                      <a16:colId xmlns:a16="http://schemas.microsoft.com/office/drawing/2014/main" val="2586494654"/>
                    </a:ext>
                  </a:extLst>
                </a:gridCol>
              </a:tblGrid>
              <a:tr h="717052">
                <a:tc>
                  <a:txBody>
                    <a:bodyPr/>
                    <a:lstStyle/>
                    <a:p>
                      <a:pPr algn="l" fontAlgn="ctr"/>
                      <a:r>
                        <a:rPr lang="en-GB" sz="2700">
                          <a:effectLst/>
                        </a:rPr>
                        <a:t>Method</a:t>
                      </a:r>
                      <a:endParaRPr lang="en-GB" sz="2700" b="0">
                        <a:solidFill>
                          <a:srgbClr val="FFFFFF"/>
                        </a:solidFill>
                        <a:effectLst/>
                        <a:latin typeface="Roboto"/>
                      </a:endParaRPr>
                    </a:p>
                  </a:txBody>
                  <a:tcPr marL="115931" marR="115931" marT="115931" marB="115931" anchor="ctr"/>
                </a:tc>
                <a:tc>
                  <a:txBody>
                    <a:bodyPr/>
                    <a:lstStyle/>
                    <a:p>
                      <a:pPr algn="l" fontAlgn="ctr"/>
                      <a:r>
                        <a:rPr lang="en-GB" sz="2700">
                          <a:effectLst/>
                        </a:rPr>
                        <a:t>Description</a:t>
                      </a:r>
                      <a:endParaRPr lang="en-GB" sz="2700" b="0">
                        <a:solidFill>
                          <a:srgbClr val="FFFFFF"/>
                        </a:solidFill>
                        <a:effectLst/>
                        <a:latin typeface="Roboto"/>
                      </a:endParaRPr>
                    </a:p>
                  </a:txBody>
                  <a:tcPr marL="115931" marR="115931" marT="115931" marB="115931" anchor="ctr"/>
                </a:tc>
                <a:tc>
                  <a:txBody>
                    <a:bodyPr/>
                    <a:lstStyle/>
                    <a:p>
                      <a:pPr algn="l" fontAlgn="ctr"/>
                      <a:r>
                        <a:rPr lang="en-GB" sz="2700">
                          <a:effectLst/>
                        </a:rPr>
                        <a:t>Killable?</a:t>
                      </a:r>
                      <a:endParaRPr lang="en-GB" sz="2700" b="0">
                        <a:solidFill>
                          <a:srgbClr val="FFFFFF"/>
                        </a:solidFill>
                        <a:effectLst/>
                        <a:latin typeface="Roboto"/>
                      </a:endParaRPr>
                    </a:p>
                  </a:txBody>
                  <a:tcPr marL="115931" marR="115931" marT="115931" marB="115931" anchor="ctr"/>
                </a:tc>
                <a:tc>
                  <a:txBody>
                    <a:bodyPr/>
                    <a:lstStyle/>
                    <a:p>
                      <a:pPr algn="l" fontAlgn="ctr"/>
                      <a:r>
                        <a:rPr lang="en-GB" sz="2700">
                          <a:effectLst/>
                        </a:rPr>
                        <a:t>Next</a:t>
                      </a:r>
                      <a:endParaRPr lang="en-GB" sz="2700" b="0">
                        <a:solidFill>
                          <a:srgbClr val="FFFFFF"/>
                        </a:solidFill>
                        <a:effectLst/>
                        <a:latin typeface="Roboto"/>
                      </a:endParaRPr>
                    </a:p>
                  </a:txBody>
                  <a:tcPr marL="115931" marR="115931" marT="115931" marB="115931" anchor="ctr"/>
                </a:tc>
                <a:extLst>
                  <a:ext uri="{0D108BD9-81ED-4DB2-BD59-A6C34878D82A}">
                    <a16:rowId xmlns:a16="http://schemas.microsoft.com/office/drawing/2014/main" val="4120057996"/>
                  </a:ext>
                </a:extLst>
              </a:tr>
              <a:tr h="1957361">
                <a:tc>
                  <a:txBody>
                    <a:bodyPr/>
                    <a:lstStyle/>
                    <a:p>
                      <a:pPr algn="l" fontAlgn="t"/>
                      <a:r>
                        <a:rPr lang="en-GB" sz="2700" err="1">
                          <a:effectLst/>
                        </a:rPr>
                        <a:t>onRestart</a:t>
                      </a:r>
                      <a:r>
                        <a:rPr lang="en-GB" sz="2700">
                          <a:effectLst/>
                        </a:rPr>
                        <a:t>()</a:t>
                      </a:r>
                      <a:endParaRPr lang="en-GB" sz="2700">
                        <a:solidFill>
                          <a:srgbClr val="202124"/>
                        </a:solidFill>
                        <a:effectLst/>
                      </a:endParaRPr>
                    </a:p>
                  </a:txBody>
                  <a:tcPr marL="115931" marR="115931" marT="101440" marB="115931"/>
                </a:tc>
                <a:tc>
                  <a:txBody>
                    <a:bodyPr/>
                    <a:lstStyle/>
                    <a:p>
                      <a:pPr algn="l" fontAlgn="t"/>
                      <a:r>
                        <a:rPr lang="en-GB" sz="2700" dirty="0">
                          <a:effectLst/>
                        </a:rPr>
                        <a:t>Called after your activity has been stopped, prior to it being started again.</a:t>
                      </a:r>
                    </a:p>
                  </a:txBody>
                  <a:tcPr marL="115931" marR="115931" marT="101440" marB="115931"/>
                </a:tc>
                <a:tc>
                  <a:txBody>
                    <a:bodyPr/>
                    <a:lstStyle/>
                    <a:p>
                      <a:pPr algn="l" fontAlgn="t"/>
                      <a:r>
                        <a:rPr lang="en-GB" sz="2700">
                          <a:effectLst/>
                        </a:rPr>
                        <a:t>No</a:t>
                      </a:r>
                      <a:endParaRPr lang="en-GB" sz="2700">
                        <a:solidFill>
                          <a:srgbClr val="202124"/>
                        </a:solidFill>
                        <a:effectLst/>
                      </a:endParaRPr>
                    </a:p>
                  </a:txBody>
                  <a:tcPr marL="115931" marR="115931" marT="101440" marB="115931"/>
                </a:tc>
                <a:tc>
                  <a:txBody>
                    <a:bodyPr/>
                    <a:lstStyle/>
                    <a:p>
                      <a:pPr algn="l" fontAlgn="t"/>
                      <a:r>
                        <a:rPr lang="en-GB" sz="2700" dirty="0" err="1">
                          <a:effectLst/>
                        </a:rPr>
                        <a:t>onStart</a:t>
                      </a:r>
                      <a:r>
                        <a:rPr lang="en-GB" sz="2700" dirty="0">
                          <a:effectLst/>
                        </a:rPr>
                        <a:t>()</a:t>
                      </a:r>
                      <a:endParaRPr lang="en-GB" sz="2700" dirty="0">
                        <a:solidFill>
                          <a:srgbClr val="202124"/>
                        </a:solidFill>
                        <a:effectLst/>
                      </a:endParaRPr>
                    </a:p>
                  </a:txBody>
                  <a:tcPr marL="115931" marR="115931" marT="101440" marB="115931"/>
                </a:tc>
                <a:extLst>
                  <a:ext uri="{0D108BD9-81ED-4DB2-BD59-A6C34878D82A}">
                    <a16:rowId xmlns:a16="http://schemas.microsoft.com/office/drawing/2014/main" val="1233110514"/>
                  </a:ext>
                </a:extLst>
              </a:tr>
            </a:tbl>
          </a:graphicData>
        </a:graphic>
      </p:graphicFrame>
    </p:spTree>
    <p:extLst>
      <p:ext uri="{BB962C8B-B14F-4D97-AF65-F5344CB8AC3E}">
        <p14:creationId xmlns:p14="http://schemas.microsoft.com/office/powerpoint/2010/main" val="2156009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866B-9521-4E61-A2A7-3393F06840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Callback Methods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7BE4A814-8345-46EF-8A97-77414CF9B51C}"/>
              </a:ext>
            </a:extLst>
          </p:cNvPr>
          <p:cNvGraphicFramePr>
            <a:graphicFrameLocks noGrp="1"/>
          </p:cNvGraphicFramePr>
          <p:nvPr>
            <p:ph idx="1"/>
            <p:extLst>
              <p:ext uri="{D42A27DB-BD31-4B8C-83A1-F6EECF244321}">
                <p14:modId xmlns:p14="http://schemas.microsoft.com/office/powerpoint/2010/main" val="4157610342"/>
              </p:ext>
            </p:extLst>
          </p:nvPr>
        </p:nvGraphicFramePr>
        <p:xfrm>
          <a:off x="320040" y="2687944"/>
          <a:ext cx="11496823" cy="3476833"/>
        </p:xfrm>
        <a:graphic>
          <a:graphicData uri="http://schemas.openxmlformats.org/drawingml/2006/table">
            <a:tbl>
              <a:tblPr firstRow="1" bandRow="1">
                <a:tableStyleId>{F5AB1C69-6EDB-4FF4-983F-18BD219EF322}</a:tableStyleId>
              </a:tblPr>
              <a:tblGrid>
                <a:gridCol w="1881461">
                  <a:extLst>
                    <a:ext uri="{9D8B030D-6E8A-4147-A177-3AD203B41FA5}">
                      <a16:colId xmlns:a16="http://schemas.microsoft.com/office/drawing/2014/main" val="1679928968"/>
                    </a:ext>
                  </a:extLst>
                </a:gridCol>
                <a:gridCol w="5939827">
                  <a:extLst>
                    <a:ext uri="{9D8B030D-6E8A-4147-A177-3AD203B41FA5}">
                      <a16:colId xmlns:a16="http://schemas.microsoft.com/office/drawing/2014/main" val="988898899"/>
                    </a:ext>
                  </a:extLst>
                </a:gridCol>
                <a:gridCol w="1573036">
                  <a:extLst>
                    <a:ext uri="{9D8B030D-6E8A-4147-A177-3AD203B41FA5}">
                      <a16:colId xmlns:a16="http://schemas.microsoft.com/office/drawing/2014/main" val="340021473"/>
                    </a:ext>
                  </a:extLst>
                </a:gridCol>
                <a:gridCol w="2102499">
                  <a:extLst>
                    <a:ext uri="{9D8B030D-6E8A-4147-A177-3AD203B41FA5}">
                      <a16:colId xmlns:a16="http://schemas.microsoft.com/office/drawing/2014/main" val="2586494654"/>
                    </a:ext>
                  </a:extLst>
                </a:gridCol>
              </a:tblGrid>
              <a:tr h="634496">
                <a:tc>
                  <a:txBody>
                    <a:bodyPr/>
                    <a:lstStyle/>
                    <a:p>
                      <a:pPr algn="l" fontAlgn="ctr"/>
                      <a:r>
                        <a:rPr lang="en-GB" sz="2400">
                          <a:effectLst/>
                        </a:rPr>
                        <a:t>Method</a:t>
                      </a:r>
                      <a:endParaRPr lang="en-GB" sz="2400" b="0">
                        <a:solidFill>
                          <a:srgbClr val="FFFFFF"/>
                        </a:solidFill>
                        <a:effectLst/>
                        <a:latin typeface="Roboto"/>
                      </a:endParaRPr>
                    </a:p>
                  </a:txBody>
                  <a:tcPr marL="102583" marR="102583" marT="102583" marB="102583" anchor="ctr"/>
                </a:tc>
                <a:tc>
                  <a:txBody>
                    <a:bodyPr/>
                    <a:lstStyle/>
                    <a:p>
                      <a:pPr algn="l" fontAlgn="ctr"/>
                      <a:r>
                        <a:rPr lang="en-GB" sz="2400">
                          <a:effectLst/>
                        </a:rPr>
                        <a:t>Description</a:t>
                      </a:r>
                      <a:endParaRPr lang="en-GB" sz="2400" b="0">
                        <a:solidFill>
                          <a:srgbClr val="FFFFFF"/>
                        </a:solidFill>
                        <a:effectLst/>
                        <a:latin typeface="Roboto"/>
                      </a:endParaRPr>
                    </a:p>
                  </a:txBody>
                  <a:tcPr marL="102583" marR="102583" marT="102583" marB="102583" anchor="ctr"/>
                </a:tc>
                <a:tc>
                  <a:txBody>
                    <a:bodyPr/>
                    <a:lstStyle/>
                    <a:p>
                      <a:pPr algn="l" fontAlgn="ctr"/>
                      <a:r>
                        <a:rPr lang="en-GB" sz="2400">
                          <a:effectLst/>
                        </a:rPr>
                        <a:t>Killable?</a:t>
                      </a:r>
                      <a:endParaRPr lang="en-GB" sz="2400" b="0">
                        <a:solidFill>
                          <a:srgbClr val="FFFFFF"/>
                        </a:solidFill>
                        <a:effectLst/>
                        <a:latin typeface="Roboto"/>
                      </a:endParaRPr>
                    </a:p>
                  </a:txBody>
                  <a:tcPr marL="102583" marR="102583" marT="102583" marB="102583" anchor="ctr"/>
                </a:tc>
                <a:tc>
                  <a:txBody>
                    <a:bodyPr/>
                    <a:lstStyle/>
                    <a:p>
                      <a:pPr algn="l" fontAlgn="ctr"/>
                      <a:r>
                        <a:rPr lang="en-GB" sz="2400">
                          <a:effectLst/>
                        </a:rPr>
                        <a:t>Next</a:t>
                      </a:r>
                      <a:endParaRPr lang="en-GB" sz="2400" b="0">
                        <a:solidFill>
                          <a:srgbClr val="FFFFFF"/>
                        </a:solidFill>
                        <a:effectLst/>
                        <a:latin typeface="Roboto"/>
                      </a:endParaRPr>
                    </a:p>
                  </a:txBody>
                  <a:tcPr marL="102583" marR="102583" marT="102583" marB="102583" anchor="ctr"/>
                </a:tc>
                <a:extLst>
                  <a:ext uri="{0D108BD9-81ED-4DB2-BD59-A6C34878D82A}">
                    <a16:rowId xmlns:a16="http://schemas.microsoft.com/office/drawing/2014/main" val="4120057996"/>
                  </a:ext>
                </a:extLst>
              </a:tr>
              <a:tr h="2842337">
                <a:tc>
                  <a:txBody>
                    <a:bodyPr/>
                    <a:lstStyle/>
                    <a:p>
                      <a:pPr algn="l" fontAlgn="t"/>
                      <a:r>
                        <a:rPr lang="en-GB" sz="2400" err="1">
                          <a:effectLst/>
                        </a:rPr>
                        <a:t>onStart</a:t>
                      </a:r>
                      <a:r>
                        <a:rPr lang="en-GB" sz="2400">
                          <a:effectLst/>
                        </a:rPr>
                        <a:t>()	</a:t>
                      </a:r>
                      <a:endParaRPr lang="en-GB" sz="2400">
                        <a:solidFill>
                          <a:srgbClr val="202124"/>
                        </a:solidFill>
                        <a:effectLst/>
                      </a:endParaRPr>
                    </a:p>
                  </a:txBody>
                  <a:tcPr marL="102583" marR="102583" marT="89761" marB="102583"/>
                </a:tc>
                <a:tc>
                  <a:txBody>
                    <a:bodyPr/>
                    <a:lstStyle/>
                    <a:p>
                      <a:pPr algn="l" fontAlgn="t"/>
                      <a:r>
                        <a:rPr lang="en-GB" sz="2400" dirty="0">
                          <a:effectLst/>
                        </a:rPr>
                        <a:t>Called when the activity is becoming visible to the user.</a:t>
                      </a:r>
                    </a:p>
                    <a:p>
                      <a:pPr algn="l" fontAlgn="t"/>
                      <a:r>
                        <a:rPr lang="en-GB" sz="2400" dirty="0">
                          <a:effectLst/>
                        </a:rPr>
                        <a:t>Followed by </a:t>
                      </a:r>
                      <a:r>
                        <a:rPr lang="en-GB" sz="2400" dirty="0" err="1">
                          <a:effectLst/>
                        </a:rPr>
                        <a:t>onResume</a:t>
                      </a:r>
                      <a:r>
                        <a:rPr lang="en-GB" sz="2400" dirty="0">
                          <a:effectLst/>
                        </a:rPr>
                        <a:t>() if the activity comes to the foreground, or </a:t>
                      </a:r>
                      <a:r>
                        <a:rPr lang="en-GB" sz="2400" dirty="0" err="1">
                          <a:effectLst/>
                        </a:rPr>
                        <a:t>onStop</a:t>
                      </a:r>
                      <a:r>
                        <a:rPr lang="en-GB" sz="2400" dirty="0">
                          <a:effectLst/>
                        </a:rPr>
                        <a:t>() if it becomes hidden.</a:t>
                      </a:r>
                    </a:p>
                    <a:p>
                      <a:pPr algn="l" fontAlgn="t"/>
                      <a:endParaRPr lang="en-GB" sz="2400" dirty="0">
                        <a:effectLst/>
                      </a:endParaRPr>
                    </a:p>
                    <a:p>
                      <a:pPr algn="l" fontAlgn="t"/>
                      <a:r>
                        <a:rPr lang="en-GB" sz="2400" dirty="0">
                          <a:effectLst/>
                        </a:rPr>
                        <a:t>	</a:t>
                      </a:r>
                    </a:p>
                  </a:txBody>
                  <a:tcPr marL="102583" marR="102583" marT="89761" marB="102583"/>
                </a:tc>
                <a:tc>
                  <a:txBody>
                    <a:bodyPr/>
                    <a:lstStyle/>
                    <a:p>
                      <a:pPr algn="l" fontAlgn="t"/>
                      <a:r>
                        <a:rPr lang="en-GB" sz="2400">
                          <a:effectLst/>
                        </a:rPr>
                        <a:t>No</a:t>
                      </a:r>
                      <a:endParaRPr lang="en-GB" sz="2400">
                        <a:solidFill>
                          <a:srgbClr val="202124"/>
                        </a:solidFill>
                        <a:effectLst/>
                      </a:endParaRPr>
                    </a:p>
                  </a:txBody>
                  <a:tcPr marL="102583" marR="102583" marT="89761" marB="102583"/>
                </a:tc>
                <a:tc>
                  <a:txBody>
                    <a:bodyPr/>
                    <a:lstStyle/>
                    <a:p>
                      <a:pPr algn="l" fontAlgn="t"/>
                      <a:r>
                        <a:rPr lang="en-GB" sz="2400" dirty="0" err="1">
                          <a:effectLst/>
                        </a:rPr>
                        <a:t>onResume</a:t>
                      </a:r>
                      <a:r>
                        <a:rPr lang="en-GB" sz="2400" dirty="0">
                          <a:effectLst/>
                        </a:rPr>
                        <a:t>() or </a:t>
                      </a:r>
                      <a:r>
                        <a:rPr lang="en-GB" sz="2400" dirty="0" err="1">
                          <a:effectLst/>
                        </a:rPr>
                        <a:t>onStop</a:t>
                      </a:r>
                      <a:r>
                        <a:rPr lang="en-GB" sz="2400" dirty="0">
                          <a:effectLst/>
                        </a:rPr>
                        <a:t>()</a:t>
                      </a:r>
                      <a:endParaRPr lang="en-GB" sz="2400" dirty="0">
                        <a:solidFill>
                          <a:srgbClr val="202124"/>
                        </a:solidFill>
                        <a:effectLst/>
                      </a:endParaRPr>
                    </a:p>
                  </a:txBody>
                  <a:tcPr marL="102583" marR="102583" marT="89761" marB="102583"/>
                </a:tc>
                <a:extLst>
                  <a:ext uri="{0D108BD9-81ED-4DB2-BD59-A6C34878D82A}">
                    <a16:rowId xmlns:a16="http://schemas.microsoft.com/office/drawing/2014/main" val="1233110514"/>
                  </a:ext>
                </a:extLst>
              </a:tr>
            </a:tbl>
          </a:graphicData>
        </a:graphic>
      </p:graphicFrame>
    </p:spTree>
    <p:extLst>
      <p:ext uri="{BB962C8B-B14F-4D97-AF65-F5344CB8AC3E}">
        <p14:creationId xmlns:p14="http://schemas.microsoft.com/office/powerpoint/2010/main" val="305799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866B-9521-4E61-A2A7-3393F06840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Callback Methods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7BE4A814-8345-46EF-8A97-77414CF9B51C}"/>
              </a:ext>
            </a:extLst>
          </p:cNvPr>
          <p:cNvGraphicFramePr>
            <a:graphicFrameLocks noGrp="1"/>
          </p:cNvGraphicFramePr>
          <p:nvPr>
            <p:ph idx="1"/>
            <p:extLst>
              <p:ext uri="{D42A27DB-BD31-4B8C-83A1-F6EECF244321}">
                <p14:modId xmlns:p14="http://schemas.microsoft.com/office/powerpoint/2010/main" val="2284914055"/>
              </p:ext>
            </p:extLst>
          </p:nvPr>
        </p:nvGraphicFramePr>
        <p:xfrm>
          <a:off x="320040" y="2562071"/>
          <a:ext cx="11496824" cy="3728578"/>
        </p:xfrm>
        <a:graphic>
          <a:graphicData uri="http://schemas.openxmlformats.org/drawingml/2006/table">
            <a:tbl>
              <a:tblPr firstRow="1" bandRow="1">
                <a:tableStyleId>{F5AB1C69-6EDB-4FF4-983F-18BD219EF322}</a:tableStyleId>
              </a:tblPr>
              <a:tblGrid>
                <a:gridCol w="2037809">
                  <a:extLst>
                    <a:ext uri="{9D8B030D-6E8A-4147-A177-3AD203B41FA5}">
                      <a16:colId xmlns:a16="http://schemas.microsoft.com/office/drawing/2014/main" val="1679928968"/>
                    </a:ext>
                  </a:extLst>
                </a:gridCol>
                <a:gridCol w="6163122">
                  <a:extLst>
                    <a:ext uri="{9D8B030D-6E8A-4147-A177-3AD203B41FA5}">
                      <a16:colId xmlns:a16="http://schemas.microsoft.com/office/drawing/2014/main" val="988898899"/>
                    </a:ext>
                  </a:extLst>
                </a:gridCol>
                <a:gridCol w="1524636">
                  <a:extLst>
                    <a:ext uri="{9D8B030D-6E8A-4147-A177-3AD203B41FA5}">
                      <a16:colId xmlns:a16="http://schemas.microsoft.com/office/drawing/2014/main" val="340021473"/>
                    </a:ext>
                  </a:extLst>
                </a:gridCol>
                <a:gridCol w="1771257">
                  <a:extLst>
                    <a:ext uri="{9D8B030D-6E8A-4147-A177-3AD203B41FA5}">
                      <a16:colId xmlns:a16="http://schemas.microsoft.com/office/drawing/2014/main" val="2586494654"/>
                    </a:ext>
                  </a:extLst>
                </a:gridCol>
              </a:tblGrid>
              <a:tr h="614973">
                <a:tc>
                  <a:txBody>
                    <a:bodyPr/>
                    <a:lstStyle/>
                    <a:p>
                      <a:pPr algn="l" fontAlgn="ctr"/>
                      <a:r>
                        <a:rPr lang="en-GB" sz="2400">
                          <a:effectLst/>
                        </a:rPr>
                        <a:t>Method</a:t>
                      </a:r>
                      <a:endParaRPr lang="en-GB" sz="2400" b="0">
                        <a:solidFill>
                          <a:srgbClr val="FFFFFF"/>
                        </a:solidFill>
                        <a:effectLst/>
                        <a:latin typeface="Roboto"/>
                      </a:endParaRPr>
                    </a:p>
                  </a:txBody>
                  <a:tcPr marL="99427" marR="99427" marT="99427" marB="99427" anchor="ctr"/>
                </a:tc>
                <a:tc>
                  <a:txBody>
                    <a:bodyPr/>
                    <a:lstStyle/>
                    <a:p>
                      <a:pPr algn="l" fontAlgn="ctr"/>
                      <a:r>
                        <a:rPr lang="en-GB" sz="2400">
                          <a:effectLst/>
                        </a:rPr>
                        <a:t>Description</a:t>
                      </a:r>
                      <a:endParaRPr lang="en-GB" sz="2400" b="0">
                        <a:solidFill>
                          <a:srgbClr val="FFFFFF"/>
                        </a:solidFill>
                        <a:effectLst/>
                        <a:latin typeface="Roboto"/>
                      </a:endParaRPr>
                    </a:p>
                  </a:txBody>
                  <a:tcPr marL="99427" marR="99427" marT="99427" marB="99427" anchor="ctr"/>
                </a:tc>
                <a:tc>
                  <a:txBody>
                    <a:bodyPr/>
                    <a:lstStyle/>
                    <a:p>
                      <a:pPr algn="l" fontAlgn="ctr"/>
                      <a:r>
                        <a:rPr lang="en-GB" sz="2400">
                          <a:effectLst/>
                        </a:rPr>
                        <a:t>Killable?</a:t>
                      </a:r>
                      <a:endParaRPr lang="en-GB" sz="2400" b="0">
                        <a:solidFill>
                          <a:srgbClr val="FFFFFF"/>
                        </a:solidFill>
                        <a:effectLst/>
                        <a:latin typeface="Roboto"/>
                      </a:endParaRPr>
                    </a:p>
                  </a:txBody>
                  <a:tcPr marL="99427" marR="99427" marT="99427" marB="99427" anchor="ctr"/>
                </a:tc>
                <a:tc>
                  <a:txBody>
                    <a:bodyPr/>
                    <a:lstStyle/>
                    <a:p>
                      <a:pPr algn="l" fontAlgn="ctr"/>
                      <a:r>
                        <a:rPr lang="en-GB" sz="2400">
                          <a:effectLst/>
                        </a:rPr>
                        <a:t>Next</a:t>
                      </a:r>
                      <a:endParaRPr lang="en-GB" sz="2400" b="0">
                        <a:solidFill>
                          <a:srgbClr val="FFFFFF"/>
                        </a:solidFill>
                        <a:effectLst/>
                        <a:latin typeface="Roboto"/>
                      </a:endParaRPr>
                    </a:p>
                  </a:txBody>
                  <a:tcPr marL="99427" marR="99427" marT="99427" marB="99427" anchor="ctr"/>
                </a:tc>
                <a:extLst>
                  <a:ext uri="{0D108BD9-81ED-4DB2-BD59-A6C34878D82A}">
                    <a16:rowId xmlns:a16="http://schemas.microsoft.com/office/drawing/2014/main" val="4120057996"/>
                  </a:ext>
                </a:extLst>
              </a:tr>
              <a:tr h="3113605">
                <a:tc>
                  <a:txBody>
                    <a:bodyPr/>
                    <a:lstStyle/>
                    <a:p>
                      <a:pPr algn="l" fontAlgn="t"/>
                      <a:r>
                        <a:rPr lang="en-GB" sz="2400" err="1">
                          <a:effectLst/>
                        </a:rPr>
                        <a:t>onResume</a:t>
                      </a:r>
                      <a:r>
                        <a:rPr lang="en-GB" sz="2400">
                          <a:effectLst/>
                        </a:rPr>
                        <a:t>()</a:t>
                      </a:r>
                      <a:endParaRPr lang="en-GB" sz="2400">
                        <a:solidFill>
                          <a:srgbClr val="202124"/>
                        </a:solidFill>
                        <a:effectLst/>
                      </a:endParaRPr>
                    </a:p>
                  </a:txBody>
                  <a:tcPr marL="99427" marR="99427" marT="86999" marB="99427"/>
                </a:tc>
                <a:tc>
                  <a:txBody>
                    <a:bodyPr/>
                    <a:lstStyle/>
                    <a:p>
                      <a:pPr algn="l" fontAlgn="t"/>
                      <a:r>
                        <a:rPr lang="en-GB" sz="2400" dirty="0">
                          <a:effectLst/>
                        </a:rPr>
                        <a:t>Called when the activity will start interacting with the user. </a:t>
                      </a:r>
                    </a:p>
                    <a:p>
                      <a:pPr algn="l" fontAlgn="t"/>
                      <a:r>
                        <a:rPr lang="en-GB" sz="2400" dirty="0">
                          <a:effectLst/>
                        </a:rPr>
                        <a:t>At this point your activity is at the top of its activity stack, with user input going to it.</a:t>
                      </a:r>
                    </a:p>
                    <a:p>
                      <a:pPr algn="l" fontAlgn="t"/>
                      <a:endParaRPr lang="en-GB" sz="2400" dirty="0">
                        <a:effectLst/>
                      </a:endParaRPr>
                    </a:p>
                    <a:p>
                      <a:pPr algn="l" fontAlgn="t"/>
                      <a:endParaRPr lang="en-GB" sz="2400" dirty="0">
                        <a:effectLst/>
                      </a:endParaRPr>
                    </a:p>
                    <a:p>
                      <a:pPr algn="l" fontAlgn="t"/>
                      <a:r>
                        <a:rPr lang="en-GB" sz="2400" dirty="0">
                          <a:effectLst/>
                        </a:rPr>
                        <a:t>	</a:t>
                      </a:r>
                    </a:p>
                  </a:txBody>
                  <a:tcPr marL="99427" marR="99427" marT="86999" marB="99427"/>
                </a:tc>
                <a:tc>
                  <a:txBody>
                    <a:bodyPr/>
                    <a:lstStyle/>
                    <a:p>
                      <a:pPr algn="l" fontAlgn="t"/>
                      <a:r>
                        <a:rPr lang="en-GB" sz="2400">
                          <a:effectLst/>
                        </a:rPr>
                        <a:t>No</a:t>
                      </a:r>
                      <a:endParaRPr lang="en-GB" sz="2400">
                        <a:solidFill>
                          <a:srgbClr val="202124"/>
                        </a:solidFill>
                        <a:effectLst/>
                      </a:endParaRPr>
                    </a:p>
                  </a:txBody>
                  <a:tcPr marL="99427" marR="99427" marT="86999" marB="99427"/>
                </a:tc>
                <a:tc>
                  <a:txBody>
                    <a:bodyPr/>
                    <a:lstStyle/>
                    <a:p>
                      <a:pPr algn="l" fontAlgn="t"/>
                      <a:r>
                        <a:rPr lang="en-GB" sz="2400" dirty="0" err="1">
                          <a:effectLst/>
                        </a:rPr>
                        <a:t>onPause</a:t>
                      </a:r>
                      <a:r>
                        <a:rPr lang="en-GB" sz="2400" dirty="0">
                          <a:effectLst/>
                        </a:rPr>
                        <a:t>()</a:t>
                      </a:r>
                      <a:endParaRPr lang="en-GB" sz="2400" dirty="0">
                        <a:solidFill>
                          <a:srgbClr val="202124"/>
                        </a:solidFill>
                        <a:effectLst/>
                      </a:endParaRPr>
                    </a:p>
                  </a:txBody>
                  <a:tcPr marL="99427" marR="99427" marT="86999" marB="99427"/>
                </a:tc>
                <a:extLst>
                  <a:ext uri="{0D108BD9-81ED-4DB2-BD59-A6C34878D82A}">
                    <a16:rowId xmlns:a16="http://schemas.microsoft.com/office/drawing/2014/main" val="1233110514"/>
                  </a:ext>
                </a:extLst>
              </a:tr>
            </a:tbl>
          </a:graphicData>
        </a:graphic>
      </p:graphicFrame>
    </p:spTree>
    <p:extLst>
      <p:ext uri="{BB962C8B-B14F-4D97-AF65-F5344CB8AC3E}">
        <p14:creationId xmlns:p14="http://schemas.microsoft.com/office/powerpoint/2010/main" val="96796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866B-9521-4E61-A2A7-3393F06840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Callback Methods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7BE4A814-8345-46EF-8A97-77414CF9B51C}"/>
              </a:ext>
            </a:extLst>
          </p:cNvPr>
          <p:cNvGraphicFramePr>
            <a:graphicFrameLocks noGrp="1"/>
          </p:cNvGraphicFramePr>
          <p:nvPr>
            <p:ph idx="1"/>
            <p:extLst>
              <p:ext uri="{D42A27DB-BD31-4B8C-83A1-F6EECF244321}">
                <p14:modId xmlns:p14="http://schemas.microsoft.com/office/powerpoint/2010/main" val="3832636791"/>
              </p:ext>
            </p:extLst>
          </p:nvPr>
        </p:nvGraphicFramePr>
        <p:xfrm>
          <a:off x="320040" y="2438258"/>
          <a:ext cx="11496823" cy="3976204"/>
        </p:xfrm>
        <a:graphic>
          <a:graphicData uri="http://schemas.openxmlformats.org/drawingml/2006/table">
            <a:tbl>
              <a:tblPr firstRow="1" bandRow="1">
                <a:tableStyleId>{F5AB1C69-6EDB-4FF4-983F-18BD219EF322}</a:tableStyleId>
              </a:tblPr>
              <a:tblGrid>
                <a:gridCol w="1313045">
                  <a:extLst>
                    <a:ext uri="{9D8B030D-6E8A-4147-A177-3AD203B41FA5}">
                      <a16:colId xmlns:a16="http://schemas.microsoft.com/office/drawing/2014/main" val="1679928968"/>
                    </a:ext>
                  </a:extLst>
                </a:gridCol>
                <a:gridCol w="5017068">
                  <a:extLst>
                    <a:ext uri="{9D8B030D-6E8A-4147-A177-3AD203B41FA5}">
                      <a16:colId xmlns:a16="http://schemas.microsoft.com/office/drawing/2014/main" val="988898899"/>
                    </a:ext>
                  </a:extLst>
                </a:gridCol>
                <a:gridCol w="3448285">
                  <a:extLst>
                    <a:ext uri="{9D8B030D-6E8A-4147-A177-3AD203B41FA5}">
                      <a16:colId xmlns:a16="http://schemas.microsoft.com/office/drawing/2014/main" val="340021473"/>
                    </a:ext>
                  </a:extLst>
                </a:gridCol>
                <a:gridCol w="1718425">
                  <a:extLst>
                    <a:ext uri="{9D8B030D-6E8A-4147-A177-3AD203B41FA5}">
                      <a16:colId xmlns:a16="http://schemas.microsoft.com/office/drawing/2014/main" val="2586494654"/>
                    </a:ext>
                  </a:extLst>
                </a:gridCol>
              </a:tblGrid>
              <a:tr h="442806">
                <a:tc>
                  <a:txBody>
                    <a:bodyPr/>
                    <a:lstStyle/>
                    <a:p>
                      <a:pPr algn="l" fontAlgn="ctr"/>
                      <a:r>
                        <a:rPr lang="en-GB" sz="1700">
                          <a:effectLst/>
                        </a:rPr>
                        <a:t>Method</a:t>
                      </a:r>
                      <a:endParaRPr lang="en-GB" sz="1700" b="0">
                        <a:solidFill>
                          <a:srgbClr val="FFFFFF"/>
                        </a:solidFill>
                        <a:effectLst/>
                        <a:latin typeface="Roboto"/>
                      </a:endParaRPr>
                    </a:p>
                  </a:txBody>
                  <a:tcPr marL="71592" marR="71592" marT="71592" marB="71592" anchor="ctr"/>
                </a:tc>
                <a:tc>
                  <a:txBody>
                    <a:bodyPr/>
                    <a:lstStyle/>
                    <a:p>
                      <a:pPr algn="l" fontAlgn="ctr"/>
                      <a:r>
                        <a:rPr lang="en-GB" sz="1700">
                          <a:effectLst/>
                        </a:rPr>
                        <a:t>Description</a:t>
                      </a:r>
                      <a:endParaRPr lang="en-GB" sz="1700" b="0">
                        <a:solidFill>
                          <a:srgbClr val="FFFFFF"/>
                        </a:solidFill>
                        <a:effectLst/>
                        <a:latin typeface="Roboto"/>
                      </a:endParaRPr>
                    </a:p>
                  </a:txBody>
                  <a:tcPr marL="71592" marR="71592" marT="71592" marB="71592" anchor="ctr"/>
                </a:tc>
                <a:tc>
                  <a:txBody>
                    <a:bodyPr/>
                    <a:lstStyle/>
                    <a:p>
                      <a:pPr algn="l" fontAlgn="ctr"/>
                      <a:r>
                        <a:rPr lang="en-GB" sz="1700">
                          <a:effectLst/>
                        </a:rPr>
                        <a:t>Killable?</a:t>
                      </a:r>
                      <a:endParaRPr lang="en-GB" sz="1700" b="0">
                        <a:solidFill>
                          <a:srgbClr val="FFFFFF"/>
                        </a:solidFill>
                        <a:effectLst/>
                        <a:latin typeface="Roboto"/>
                      </a:endParaRPr>
                    </a:p>
                  </a:txBody>
                  <a:tcPr marL="71592" marR="71592" marT="71592" marB="71592" anchor="ctr"/>
                </a:tc>
                <a:tc>
                  <a:txBody>
                    <a:bodyPr/>
                    <a:lstStyle/>
                    <a:p>
                      <a:pPr algn="l" fontAlgn="ctr"/>
                      <a:r>
                        <a:rPr lang="en-GB" sz="1700">
                          <a:effectLst/>
                        </a:rPr>
                        <a:t>Next</a:t>
                      </a:r>
                      <a:endParaRPr lang="en-GB" sz="1700" b="0">
                        <a:solidFill>
                          <a:srgbClr val="FFFFFF"/>
                        </a:solidFill>
                        <a:effectLst/>
                        <a:latin typeface="Roboto"/>
                      </a:endParaRPr>
                    </a:p>
                  </a:txBody>
                  <a:tcPr marL="71592" marR="71592" marT="71592" marB="71592" anchor="ctr"/>
                </a:tc>
                <a:extLst>
                  <a:ext uri="{0D108BD9-81ED-4DB2-BD59-A6C34878D82A}">
                    <a16:rowId xmlns:a16="http://schemas.microsoft.com/office/drawing/2014/main" val="4120057996"/>
                  </a:ext>
                </a:extLst>
              </a:tr>
              <a:tr h="3533398">
                <a:tc>
                  <a:txBody>
                    <a:bodyPr/>
                    <a:lstStyle/>
                    <a:p>
                      <a:pPr algn="l" fontAlgn="t"/>
                      <a:r>
                        <a:rPr lang="en-GB" sz="1700" err="1">
                          <a:solidFill>
                            <a:srgbClr val="202124"/>
                          </a:solidFill>
                          <a:effectLst/>
                        </a:rPr>
                        <a:t>onPause</a:t>
                      </a:r>
                      <a:r>
                        <a:rPr lang="en-GB" sz="1700">
                          <a:solidFill>
                            <a:srgbClr val="202124"/>
                          </a:solidFill>
                          <a:effectLst/>
                        </a:rPr>
                        <a:t>()	</a:t>
                      </a:r>
                    </a:p>
                  </a:txBody>
                  <a:tcPr marL="71592" marR="71592" marT="62643" marB="71592"/>
                </a:tc>
                <a:tc>
                  <a:txBody>
                    <a:bodyPr/>
                    <a:lstStyle/>
                    <a:p>
                      <a:pPr algn="l" fontAlgn="t"/>
                      <a:r>
                        <a:rPr lang="en-GB" sz="1700" dirty="0">
                          <a:effectLst/>
                        </a:rPr>
                        <a:t>Called when the activity loses foreground state, is no longer focusable or before transition to stopped/hidden or destroyed state. </a:t>
                      </a:r>
                    </a:p>
                    <a:p>
                      <a:pPr algn="l" fontAlgn="t"/>
                      <a:r>
                        <a:rPr lang="en-GB" sz="1700" dirty="0">
                          <a:effectLst/>
                        </a:rPr>
                        <a:t>The activity is still visible to user, so it's recommended to keep it visually active and continue updating the UI.</a:t>
                      </a:r>
                    </a:p>
                    <a:p>
                      <a:pPr algn="l" fontAlgn="t"/>
                      <a:r>
                        <a:rPr lang="en-GB" sz="1700" dirty="0">
                          <a:effectLst/>
                        </a:rPr>
                        <a:t>Implementations of this method must be very quick because the next activity will not be resumed until this method returns.</a:t>
                      </a:r>
                    </a:p>
                    <a:p>
                      <a:pPr algn="l" fontAlgn="t"/>
                      <a:r>
                        <a:rPr lang="en-GB" sz="1700" dirty="0">
                          <a:effectLst/>
                        </a:rPr>
                        <a:t>Followed by either </a:t>
                      </a:r>
                      <a:r>
                        <a:rPr lang="en-GB" sz="1700" dirty="0" err="1">
                          <a:effectLst/>
                        </a:rPr>
                        <a:t>onResume</a:t>
                      </a:r>
                      <a:r>
                        <a:rPr lang="en-GB" sz="1700" dirty="0">
                          <a:effectLst/>
                        </a:rPr>
                        <a:t>() if the activity returns back to the front, or </a:t>
                      </a:r>
                      <a:r>
                        <a:rPr lang="en-GB" sz="1700" dirty="0" err="1">
                          <a:effectLst/>
                        </a:rPr>
                        <a:t>onStop</a:t>
                      </a:r>
                      <a:r>
                        <a:rPr lang="en-GB" sz="1700" dirty="0">
                          <a:effectLst/>
                        </a:rPr>
                        <a:t>() if it becomes invisible to the user.</a:t>
                      </a:r>
                    </a:p>
                    <a:p>
                      <a:pPr algn="l" fontAlgn="t"/>
                      <a:endParaRPr lang="en-GB" sz="1700" dirty="0">
                        <a:effectLst/>
                      </a:endParaRPr>
                    </a:p>
                    <a:p>
                      <a:pPr algn="l" fontAlgn="t"/>
                      <a:r>
                        <a:rPr lang="en-GB" sz="1700" dirty="0">
                          <a:effectLst/>
                        </a:rPr>
                        <a:t>	</a:t>
                      </a:r>
                    </a:p>
                  </a:txBody>
                  <a:tcPr marL="71592" marR="71592" marT="62643" marB="71592"/>
                </a:tc>
                <a:tc>
                  <a:txBody>
                    <a:bodyPr/>
                    <a:lstStyle/>
                    <a:p>
                      <a:pPr algn="l" fontAlgn="t"/>
                      <a:r>
                        <a:rPr lang="en-GB" sz="1700">
                          <a:effectLst/>
                        </a:rPr>
                        <a:t>Pre-</a:t>
                      </a:r>
                      <a:r>
                        <a:rPr lang="en-GB" sz="1700" err="1">
                          <a:effectLst/>
                        </a:rPr>
                        <a:t>Build.VERSION_CODES.HONEYCOMB</a:t>
                      </a:r>
                      <a:endParaRPr lang="en-GB" sz="1700">
                        <a:solidFill>
                          <a:srgbClr val="202124"/>
                        </a:solidFill>
                        <a:effectLst/>
                      </a:endParaRPr>
                    </a:p>
                  </a:txBody>
                  <a:tcPr marL="71592" marR="71592" marT="62643" marB="71592"/>
                </a:tc>
                <a:tc>
                  <a:txBody>
                    <a:bodyPr/>
                    <a:lstStyle/>
                    <a:p>
                      <a:pPr algn="l" fontAlgn="t"/>
                      <a:r>
                        <a:rPr lang="en-GB" sz="1700" dirty="0" err="1">
                          <a:effectLst/>
                        </a:rPr>
                        <a:t>onResume</a:t>
                      </a:r>
                      <a:r>
                        <a:rPr lang="en-GB" sz="1700" dirty="0">
                          <a:effectLst/>
                        </a:rPr>
                        <a:t>() or</a:t>
                      </a:r>
                    </a:p>
                    <a:p>
                      <a:pPr algn="l" fontAlgn="t"/>
                      <a:r>
                        <a:rPr lang="en-GB" sz="1700" dirty="0" err="1">
                          <a:effectLst/>
                        </a:rPr>
                        <a:t>onStop</a:t>
                      </a:r>
                      <a:r>
                        <a:rPr lang="en-GB" sz="1700" dirty="0">
                          <a:effectLst/>
                        </a:rPr>
                        <a:t>()</a:t>
                      </a:r>
                    </a:p>
                    <a:p>
                      <a:pPr algn="l" fontAlgn="t"/>
                      <a:endParaRPr lang="en-GB" sz="1700" dirty="0">
                        <a:solidFill>
                          <a:srgbClr val="202124"/>
                        </a:solidFill>
                        <a:effectLst/>
                      </a:endParaRPr>
                    </a:p>
                  </a:txBody>
                  <a:tcPr marL="71592" marR="71592" marT="62643" marB="71592"/>
                </a:tc>
                <a:extLst>
                  <a:ext uri="{0D108BD9-81ED-4DB2-BD59-A6C34878D82A}">
                    <a16:rowId xmlns:a16="http://schemas.microsoft.com/office/drawing/2014/main" val="1233110514"/>
                  </a:ext>
                </a:extLst>
              </a:tr>
            </a:tbl>
          </a:graphicData>
        </a:graphic>
      </p:graphicFrame>
    </p:spTree>
    <p:extLst>
      <p:ext uri="{BB962C8B-B14F-4D97-AF65-F5344CB8AC3E}">
        <p14:creationId xmlns:p14="http://schemas.microsoft.com/office/powerpoint/2010/main" val="43601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866B-9521-4E61-A2A7-3393F06840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Callback Methods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7BE4A814-8345-46EF-8A97-77414CF9B51C}"/>
              </a:ext>
            </a:extLst>
          </p:cNvPr>
          <p:cNvGraphicFramePr>
            <a:graphicFrameLocks noGrp="1"/>
          </p:cNvGraphicFramePr>
          <p:nvPr>
            <p:ph idx="1"/>
            <p:extLst>
              <p:ext uri="{D42A27DB-BD31-4B8C-83A1-F6EECF244321}">
                <p14:modId xmlns:p14="http://schemas.microsoft.com/office/powerpoint/2010/main" val="3579219015"/>
              </p:ext>
            </p:extLst>
          </p:nvPr>
        </p:nvGraphicFramePr>
        <p:xfrm>
          <a:off x="320040" y="2808705"/>
          <a:ext cx="11496823" cy="3235310"/>
        </p:xfrm>
        <a:graphic>
          <a:graphicData uri="http://schemas.openxmlformats.org/drawingml/2006/table">
            <a:tbl>
              <a:tblPr firstRow="1" bandRow="1">
                <a:tableStyleId>{F5AB1C69-6EDB-4FF4-983F-18BD219EF322}</a:tableStyleId>
              </a:tblPr>
              <a:tblGrid>
                <a:gridCol w="1665576">
                  <a:extLst>
                    <a:ext uri="{9D8B030D-6E8A-4147-A177-3AD203B41FA5}">
                      <a16:colId xmlns:a16="http://schemas.microsoft.com/office/drawing/2014/main" val="1679928968"/>
                    </a:ext>
                  </a:extLst>
                </a:gridCol>
                <a:gridCol w="6019645">
                  <a:extLst>
                    <a:ext uri="{9D8B030D-6E8A-4147-A177-3AD203B41FA5}">
                      <a16:colId xmlns:a16="http://schemas.microsoft.com/office/drawing/2014/main" val="988898899"/>
                    </a:ext>
                  </a:extLst>
                </a:gridCol>
                <a:gridCol w="1640808">
                  <a:extLst>
                    <a:ext uri="{9D8B030D-6E8A-4147-A177-3AD203B41FA5}">
                      <a16:colId xmlns:a16="http://schemas.microsoft.com/office/drawing/2014/main" val="340021473"/>
                    </a:ext>
                  </a:extLst>
                </a:gridCol>
                <a:gridCol w="2170794">
                  <a:extLst>
                    <a:ext uri="{9D8B030D-6E8A-4147-A177-3AD203B41FA5}">
                      <a16:colId xmlns:a16="http://schemas.microsoft.com/office/drawing/2014/main" val="2586494654"/>
                    </a:ext>
                  </a:extLst>
                </a:gridCol>
              </a:tblGrid>
              <a:tr h="447508">
                <a:tc>
                  <a:txBody>
                    <a:bodyPr/>
                    <a:lstStyle/>
                    <a:p>
                      <a:pPr algn="l" fontAlgn="ctr"/>
                      <a:r>
                        <a:rPr lang="en-GB" sz="1700">
                          <a:effectLst/>
                        </a:rPr>
                        <a:t>Method</a:t>
                      </a:r>
                      <a:endParaRPr lang="en-GB" sz="1700" b="0">
                        <a:solidFill>
                          <a:srgbClr val="FFFFFF"/>
                        </a:solidFill>
                        <a:effectLst/>
                        <a:latin typeface="Roboto"/>
                      </a:endParaRPr>
                    </a:p>
                  </a:txBody>
                  <a:tcPr marL="72352" marR="72352" marT="72352" marB="72352" anchor="ctr"/>
                </a:tc>
                <a:tc>
                  <a:txBody>
                    <a:bodyPr/>
                    <a:lstStyle/>
                    <a:p>
                      <a:pPr algn="l" fontAlgn="ctr"/>
                      <a:r>
                        <a:rPr lang="en-GB" sz="1700">
                          <a:effectLst/>
                        </a:rPr>
                        <a:t>Description</a:t>
                      </a:r>
                      <a:endParaRPr lang="en-GB" sz="1700" b="0">
                        <a:solidFill>
                          <a:srgbClr val="FFFFFF"/>
                        </a:solidFill>
                        <a:effectLst/>
                        <a:latin typeface="Roboto"/>
                      </a:endParaRPr>
                    </a:p>
                  </a:txBody>
                  <a:tcPr marL="72352" marR="72352" marT="72352" marB="72352" anchor="ctr"/>
                </a:tc>
                <a:tc>
                  <a:txBody>
                    <a:bodyPr/>
                    <a:lstStyle/>
                    <a:p>
                      <a:pPr algn="l" fontAlgn="ctr"/>
                      <a:r>
                        <a:rPr lang="en-GB" sz="1700">
                          <a:effectLst/>
                        </a:rPr>
                        <a:t>Killable?</a:t>
                      </a:r>
                      <a:endParaRPr lang="en-GB" sz="1700" b="0">
                        <a:solidFill>
                          <a:srgbClr val="FFFFFF"/>
                        </a:solidFill>
                        <a:effectLst/>
                        <a:latin typeface="Roboto"/>
                      </a:endParaRPr>
                    </a:p>
                  </a:txBody>
                  <a:tcPr marL="72352" marR="72352" marT="72352" marB="72352" anchor="ctr"/>
                </a:tc>
                <a:tc>
                  <a:txBody>
                    <a:bodyPr/>
                    <a:lstStyle/>
                    <a:p>
                      <a:pPr algn="l" fontAlgn="ctr"/>
                      <a:r>
                        <a:rPr lang="en-GB" sz="1700">
                          <a:effectLst/>
                        </a:rPr>
                        <a:t>Next</a:t>
                      </a:r>
                      <a:endParaRPr lang="en-GB" sz="1700" b="0">
                        <a:solidFill>
                          <a:srgbClr val="FFFFFF"/>
                        </a:solidFill>
                        <a:effectLst/>
                        <a:latin typeface="Roboto"/>
                      </a:endParaRPr>
                    </a:p>
                  </a:txBody>
                  <a:tcPr marL="72352" marR="72352" marT="72352" marB="72352" anchor="ctr"/>
                </a:tc>
                <a:extLst>
                  <a:ext uri="{0D108BD9-81ED-4DB2-BD59-A6C34878D82A}">
                    <a16:rowId xmlns:a16="http://schemas.microsoft.com/office/drawing/2014/main" val="4120057996"/>
                  </a:ext>
                </a:extLst>
              </a:tr>
              <a:tr h="2787802">
                <a:tc>
                  <a:txBody>
                    <a:bodyPr/>
                    <a:lstStyle/>
                    <a:p>
                      <a:pPr algn="l" fontAlgn="t"/>
                      <a:r>
                        <a:rPr lang="en-GB" sz="1700" err="1">
                          <a:effectLst/>
                        </a:rPr>
                        <a:t>onStop</a:t>
                      </a:r>
                      <a:r>
                        <a:rPr lang="en-GB" sz="1700">
                          <a:effectLst/>
                        </a:rPr>
                        <a:t>()</a:t>
                      </a:r>
                      <a:endParaRPr lang="en-GB" sz="1700">
                        <a:solidFill>
                          <a:srgbClr val="202124"/>
                        </a:solidFill>
                        <a:effectLst/>
                      </a:endParaRPr>
                    </a:p>
                  </a:txBody>
                  <a:tcPr marL="72352" marR="72352" marT="63308" marB="72352"/>
                </a:tc>
                <a:tc>
                  <a:txBody>
                    <a:bodyPr/>
                    <a:lstStyle/>
                    <a:p>
                      <a:pPr algn="l" fontAlgn="t"/>
                      <a:r>
                        <a:rPr lang="en-GB" sz="1700" dirty="0">
                          <a:effectLst/>
                        </a:rPr>
                        <a:t>Called when the activity is no longer visible to the user. This may happen either because a new activity is being started on top, an existing one is being brought in front of this one, or this one is being destroyed. </a:t>
                      </a:r>
                    </a:p>
                    <a:p>
                      <a:pPr algn="l" fontAlgn="t"/>
                      <a:r>
                        <a:rPr lang="en-GB" sz="1700" dirty="0">
                          <a:effectLst/>
                        </a:rPr>
                        <a:t>This is typically used to stop animations and refreshing the UI, etc.</a:t>
                      </a:r>
                    </a:p>
                    <a:p>
                      <a:pPr algn="l" fontAlgn="t"/>
                      <a:r>
                        <a:rPr lang="en-GB" sz="1700" dirty="0">
                          <a:effectLst/>
                        </a:rPr>
                        <a:t>Followed by either </a:t>
                      </a:r>
                      <a:r>
                        <a:rPr lang="en-GB" sz="1700" dirty="0" err="1">
                          <a:effectLst/>
                        </a:rPr>
                        <a:t>onRestart</a:t>
                      </a:r>
                      <a:r>
                        <a:rPr lang="en-GB" sz="1700" dirty="0">
                          <a:effectLst/>
                        </a:rPr>
                        <a:t>() if this activity is coming back to interact with the user, or </a:t>
                      </a:r>
                      <a:r>
                        <a:rPr lang="en-GB" sz="1700" dirty="0" err="1">
                          <a:effectLst/>
                        </a:rPr>
                        <a:t>onDestroy</a:t>
                      </a:r>
                      <a:r>
                        <a:rPr lang="en-GB" sz="1700" dirty="0">
                          <a:effectLst/>
                        </a:rPr>
                        <a:t>() if this activity is going away.</a:t>
                      </a:r>
                    </a:p>
                    <a:p>
                      <a:pPr algn="l" fontAlgn="t"/>
                      <a:endParaRPr lang="en-GB" sz="1700" dirty="0">
                        <a:effectLst/>
                      </a:endParaRPr>
                    </a:p>
                    <a:p>
                      <a:pPr algn="l" fontAlgn="t"/>
                      <a:r>
                        <a:rPr lang="en-GB" sz="1700" dirty="0">
                          <a:effectLst/>
                        </a:rPr>
                        <a:t>	</a:t>
                      </a:r>
                    </a:p>
                  </a:txBody>
                  <a:tcPr marL="72352" marR="72352" marT="63308" marB="72352"/>
                </a:tc>
                <a:tc>
                  <a:txBody>
                    <a:bodyPr/>
                    <a:lstStyle/>
                    <a:p>
                      <a:pPr algn="l" fontAlgn="t"/>
                      <a:r>
                        <a:rPr lang="en-GB" sz="1700">
                          <a:effectLst/>
                        </a:rPr>
                        <a:t>Yes</a:t>
                      </a:r>
                      <a:endParaRPr lang="en-GB" sz="1700">
                        <a:solidFill>
                          <a:srgbClr val="202124"/>
                        </a:solidFill>
                        <a:effectLst/>
                      </a:endParaRPr>
                    </a:p>
                  </a:txBody>
                  <a:tcPr marL="72352" marR="72352" marT="63308" marB="72352"/>
                </a:tc>
                <a:tc>
                  <a:txBody>
                    <a:bodyPr/>
                    <a:lstStyle/>
                    <a:p>
                      <a:pPr algn="l" fontAlgn="t"/>
                      <a:r>
                        <a:rPr lang="en-GB" sz="1700" dirty="0" err="1">
                          <a:effectLst/>
                        </a:rPr>
                        <a:t>onRestart</a:t>
                      </a:r>
                      <a:r>
                        <a:rPr lang="en-GB" sz="1700" dirty="0">
                          <a:effectLst/>
                        </a:rPr>
                        <a:t>() or</a:t>
                      </a:r>
                    </a:p>
                    <a:p>
                      <a:pPr algn="l" fontAlgn="t"/>
                      <a:r>
                        <a:rPr lang="en-GB" sz="1700" dirty="0" err="1">
                          <a:effectLst/>
                        </a:rPr>
                        <a:t>onDestroy</a:t>
                      </a:r>
                      <a:r>
                        <a:rPr lang="en-GB" sz="1700" dirty="0">
                          <a:effectLst/>
                        </a:rPr>
                        <a:t>()</a:t>
                      </a:r>
                    </a:p>
                    <a:p>
                      <a:pPr algn="l" fontAlgn="t"/>
                      <a:endParaRPr lang="en-GB" sz="1700" dirty="0">
                        <a:solidFill>
                          <a:srgbClr val="202124"/>
                        </a:solidFill>
                        <a:effectLst/>
                      </a:endParaRPr>
                    </a:p>
                  </a:txBody>
                  <a:tcPr marL="72352" marR="72352" marT="63308" marB="72352"/>
                </a:tc>
                <a:extLst>
                  <a:ext uri="{0D108BD9-81ED-4DB2-BD59-A6C34878D82A}">
                    <a16:rowId xmlns:a16="http://schemas.microsoft.com/office/drawing/2014/main" val="1233110514"/>
                  </a:ext>
                </a:extLst>
              </a:tr>
            </a:tbl>
          </a:graphicData>
        </a:graphic>
      </p:graphicFrame>
    </p:spTree>
    <p:extLst>
      <p:ext uri="{BB962C8B-B14F-4D97-AF65-F5344CB8AC3E}">
        <p14:creationId xmlns:p14="http://schemas.microsoft.com/office/powerpoint/2010/main" val="99481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866B-9521-4E61-A2A7-3393F068404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Callback Methods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7BE4A814-8345-46EF-8A97-77414CF9B51C}"/>
              </a:ext>
            </a:extLst>
          </p:cNvPr>
          <p:cNvGraphicFramePr>
            <a:graphicFrameLocks noGrp="1"/>
          </p:cNvGraphicFramePr>
          <p:nvPr>
            <p:ph idx="1"/>
            <p:extLst>
              <p:ext uri="{D42A27DB-BD31-4B8C-83A1-F6EECF244321}">
                <p14:modId xmlns:p14="http://schemas.microsoft.com/office/powerpoint/2010/main" val="486334227"/>
              </p:ext>
            </p:extLst>
          </p:nvPr>
        </p:nvGraphicFramePr>
        <p:xfrm>
          <a:off x="552131" y="2427541"/>
          <a:ext cx="11032639" cy="3997638"/>
        </p:xfrm>
        <a:graphic>
          <a:graphicData uri="http://schemas.openxmlformats.org/drawingml/2006/table">
            <a:tbl>
              <a:tblPr firstRow="1" bandRow="1">
                <a:tableStyleId>{F5AB1C69-6EDB-4FF4-983F-18BD219EF322}</a:tableStyleId>
              </a:tblPr>
              <a:tblGrid>
                <a:gridCol w="1910264">
                  <a:extLst>
                    <a:ext uri="{9D8B030D-6E8A-4147-A177-3AD203B41FA5}">
                      <a16:colId xmlns:a16="http://schemas.microsoft.com/office/drawing/2014/main" val="1679928968"/>
                    </a:ext>
                  </a:extLst>
                </a:gridCol>
                <a:gridCol w="6288623">
                  <a:extLst>
                    <a:ext uri="{9D8B030D-6E8A-4147-A177-3AD203B41FA5}">
                      <a16:colId xmlns:a16="http://schemas.microsoft.com/office/drawing/2014/main" val="988898899"/>
                    </a:ext>
                  </a:extLst>
                </a:gridCol>
                <a:gridCol w="1491189">
                  <a:extLst>
                    <a:ext uri="{9D8B030D-6E8A-4147-A177-3AD203B41FA5}">
                      <a16:colId xmlns:a16="http://schemas.microsoft.com/office/drawing/2014/main" val="340021473"/>
                    </a:ext>
                  </a:extLst>
                </a:gridCol>
                <a:gridCol w="1342563">
                  <a:extLst>
                    <a:ext uri="{9D8B030D-6E8A-4147-A177-3AD203B41FA5}">
                      <a16:colId xmlns:a16="http://schemas.microsoft.com/office/drawing/2014/main" val="2586494654"/>
                    </a:ext>
                  </a:extLst>
                </a:gridCol>
              </a:tblGrid>
              <a:tr h="601483">
                <a:tc>
                  <a:txBody>
                    <a:bodyPr/>
                    <a:lstStyle/>
                    <a:p>
                      <a:pPr algn="l" fontAlgn="ctr"/>
                      <a:r>
                        <a:rPr lang="en-GB" sz="2300">
                          <a:effectLst/>
                        </a:rPr>
                        <a:t>Method</a:t>
                      </a:r>
                      <a:endParaRPr lang="en-GB" sz="2300" b="0">
                        <a:solidFill>
                          <a:srgbClr val="FFFFFF"/>
                        </a:solidFill>
                        <a:effectLst/>
                        <a:latin typeface="Roboto"/>
                      </a:endParaRPr>
                    </a:p>
                  </a:txBody>
                  <a:tcPr marL="97246" marR="97246" marT="97246" marB="97246" anchor="ctr"/>
                </a:tc>
                <a:tc>
                  <a:txBody>
                    <a:bodyPr/>
                    <a:lstStyle/>
                    <a:p>
                      <a:pPr algn="l" fontAlgn="ctr"/>
                      <a:r>
                        <a:rPr lang="en-GB" sz="2300">
                          <a:effectLst/>
                        </a:rPr>
                        <a:t>Description</a:t>
                      </a:r>
                      <a:endParaRPr lang="en-GB" sz="2300" b="0">
                        <a:solidFill>
                          <a:srgbClr val="FFFFFF"/>
                        </a:solidFill>
                        <a:effectLst/>
                        <a:latin typeface="Roboto"/>
                      </a:endParaRPr>
                    </a:p>
                  </a:txBody>
                  <a:tcPr marL="97246" marR="97246" marT="97246" marB="97246" anchor="ctr"/>
                </a:tc>
                <a:tc>
                  <a:txBody>
                    <a:bodyPr/>
                    <a:lstStyle/>
                    <a:p>
                      <a:pPr algn="l" fontAlgn="ctr"/>
                      <a:r>
                        <a:rPr lang="en-GB" sz="2300">
                          <a:effectLst/>
                        </a:rPr>
                        <a:t>Killable?</a:t>
                      </a:r>
                      <a:endParaRPr lang="en-GB" sz="2300" b="0">
                        <a:solidFill>
                          <a:srgbClr val="FFFFFF"/>
                        </a:solidFill>
                        <a:effectLst/>
                        <a:latin typeface="Roboto"/>
                      </a:endParaRPr>
                    </a:p>
                  </a:txBody>
                  <a:tcPr marL="97246" marR="97246" marT="97246" marB="97246" anchor="ctr"/>
                </a:tc>
                <a:tc>
                  <a:txBody>
                    <a:bodyPr/>
                    <a:lstStyle/>
                    <a:p>
                      <a:pPr algn="l" fontAlgn="ctr"/>
                      <a:r>
                        <a:rPr lang="en-GB" sz="2300">
                          <a:effectLst/>
                        </a:rPr>
                        <a:t>Next</a:t>
                      </a:r>
                      <a:endParaRPr lang="en-GB" sz="2300" b="0">
                        <a:solidFill>
                          <a:srgbClr val="FFFFFF"/>
                        </a:solidFill>
                        <a:effectLst/>
                        <a:latin typeface="Roboto"/>
                      </a:endParaRPr>
                    </a:p>
                  </a:txBody>
                  <a:tcPr marL="97246" marR="97246" marT="97246" marB="97246" anchor="ctr"/>
                </a:tc>
                <a:extLst>
                  <a:ext uri="{0D108BD9-81ED-4DB2-BD59-A6C34878D82A}">
                    <a16:rowId xmlns:a16="http://schemas.microsoft.com/office/drawing/2014/main" val="4120057996"/>
                  </a:ext>
                </a:extLst>
              </a:tr>
              <a:tr h="3396155">
                <a:tc>
                  <a:txBody>
                    <a:bodyPr/>
                    <a:lstStyle/>
                    <a:p>
                      <a:pPr algn="l" fontAlgn="t"/>
                      <a:r>
                        <a:rPr lang="en-GB" sz="2300" err="1">
                          <a:effectLst/>
                        </a:rPr>
                        <a:t>onDestroy</a:t>
                      </a:r>
                      <a:r>
                        <a:rPr lang="en-GB" sz="2300">
                          <a:effectLst/>
                        </a:rPr>
                        <a:t>()</a:t>
                      </a:r>
                      <a:endParaRPr lang="en-GB" sz="2300">
                        <a:solidFill>
                          <a:srgbClr val="202124"/>
                        </a:solidFill>
                        <a:effectLst/>
                      </a:endParaRPr>
                    </a:p>
                  </a:txBody>
                  <a:tcPr marL="97246" marR="97246" marT="85090" marB="97246"/>
                </a:tc>
                <a:tc>
                  <a:txBody>
                    <a:bodyPr/>
                    <a:lstStyle/>
                    <a:p>
                      <a:pPr algn="l" fontAlgn="t"/>
                      <a:r>
                        <a:rPr lang="en-GB" sz="2300" dirty="0">
                          <a:effectLst/>
                        </a:rPr>
                        <a:t>The final call you receive before your activity is destroyed. This can happen either because the activity is finishing (someone called </a:t>
                      </a:r>
                      <a:r>
                        <a:rPr lang="en-GB" sz="2300" dirty="0" err="1">
                          <a:effectLst/>
                        </a:rPr>
                        <a:t>Activity#finish</a:t>
                      </a:r>
                      <a:r>
                        <a:rPr lang="en-GB" sz="2300" dirty="0">
                          <a:effectLst/>
                        </a:rPr>
                        <a:t> on it), or because the system is temporarily destroying this instance of the activity to save space. 	</a:t>
                      </a:r>
                    </a:p>
                    <a:p>
                      <a:pPr algn="l" fontAlgn="t"/>
                      <a:r>
                        <a:rPr lang="en-GB" sz="2300" dirty="0">
                          <a:effectLst/>
                        </a:rPr>
                        <a:t>	</a:t>
                      </a:r>
                    </a:p>
                  </a:txBody>
                  <a:tcPr marL="97246" marR="97246" marT="85090" marB="97246"/>
                </a:tc>
                <a:tc>
                  <a:txBody>
                    <a:bodyPr/>
                    <a:lstStyle/>
                    <a:p>
                      <a:pPr algn="l" fontAlgn="t"/>
                      <a:r>
                        <a:rPr lang="en-GB" sz="2300">
                          <a:effectLst/>
                        </a:rPr>
                        <a:t>Yes</a:t>
                      </a:r>
                      <a:endParaRPr lang="en-GB" sz="2300">
                        <a:solidFill>
                          <a:srgbClr val="202124"/>
                        </a:solidFill>
                        <a:effectLst/>
                      </a:endParaRPr>
                    </a:p>
                  </a:txBody>
                  <a:tcPr marL="97246" marR="97246" marT="85090" marB="97246"/>
                </a:tc>
                <a:tc>
                  <a:txBody>
                    <a:bodyPr/>
                    <a:lstStyle/>
                    <a:p>
                      <a:pPr algn="l" fontAlgn="t"/>
                      <a:r>
                        <a:rPr lang="en-GB" sz="2300" dirty="0">
                          <a:effectLst/>
                        </a:rPr>
                        <a:t>nothing</a:t>
                      </a:r>
                      <a:endParaRPr lang="en-GB" sz="2300" dirty="0">
                        <a:solidFill>
                          <a:srgbClr val="202124"/>
                        </a:solidFill>
                        <a:effectLst/>
                      </a:endParaRPr>
                    </a:p>
                  </a:txBody>
                  <a:tcPr marL="97246" marR="97246" marT="85090" marB="97246"/>
                </a:tc>
                <a:extLst>
                  <a:ext uri="{0D108BD9-81ED-4DB2-BD59-A6C34878D82A}">
                    <a16:rowId xmlns:a16="http://schemas.microsoft.com/office/drawing/2014/main" val="1233110514"/>
                  </a:ext>
                </a:extLst>
              </a:tr>
            </a:tbl>
          </a:graphicData>
        </a:graphic>
      </p:graphicFrame>
    </p:spTree>
    <p:extLst>
      <p:ext uri="{BB962C8B-B14F-4D97-AF65-F5344CB8AC3E}">
        <p14:creationId xmlns:p14="http://schemas.microsoft.com/office/powerpoint/2010/main" val="2571969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592"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A068A-05B5-4FF5-952C-41F4E3FAE84E}"/>
              </a:ext>
            </a:extLst>
          </p:cNvPr>
          <p:cNvSpPr>
            <a:spLocks noGrp="1"/>
          </p:cNvSpPr>
          <p:nvPr>
            <p:ph type="title"/>
          </p:nvPr>
        </p:nvSpPr>
        <p:spPr>
          <a:xfrm>
            <a:off x="838200" y="585216"/>
            <a:ext cx="10515600" cy="1325563"/>
          </a:xfrm>
        </p:spPr>
        <p:txBody>
          <a:bodyPr>
            <a:normAutofit/>
          </a:bodyPr>
          <a:lstStyle/>
          <a:p>
            <a:r>
              <a:rPr lang="en-GB">
                <a:solidFill>
                  <a:schemeClr val="bg1"/>
                </a:solidFill>
              </a:rPr>
              <a:t>Entire Lifetime</a:t>
            </a:r>
          </a:p>
        </p:txBody>
      </p:sp>
      <p:pic>
        <p:nvPicPr>
          <p:cNvPr id="5" name="Picture 4" descr="Colourful strings being woven togehter">
            <a:extLst>
              <a:ext uri="{FF2B5EF4-FFF2-40B4-BE49-F238E27FC236}">
                <a16:creationId xmlns:a16="http://schemas.microsoft.com/office/drawing/2014/main" id="{9DFF194B-4480-449D-85BE-A77C1F40A95E}"/>
              </a:ext>
            </a:extLst>
          </p:cNvPr>
          <p:cNvPicPr>
            <a:picLocks noChangeAspect="1"/>
          </p:cNvPicPr>
          <p:nvPr/>
        </p:nvPicPr>
        <p:blipFill rotWithShape="1">
          <a:blip r:embed="rId2"/>
          <a:srcRect l="8533" r="3" b="3"/>
          <a:stretch/>
        </p:blipFill>
        <p:spPr>
          <a:xfrm>
            <a:off x="841248" y="2516777"/>
            <a:ext cx="5015484" cy="3660185"/>
          </a:xfrm>
          <a:prstGeom prst="rect">
            <a:avLst/>
          </a:prstGeom>
        </p:spPr>
      </p:pic>
      <p:sp>
        <p:nvSpPr>
          <p:cNvPr id="3" name="Content Placeholder 2">
            <a:extLst>
              <a:ext uri="{FF2B5EF4-FFF2-40B4-BE49-F238E27FC236}">
                <a16:creationId xmlns:a16="http://schemas.microsoft.com/office/drawing/2014/main" id="{6C9E63D3-DA3C-4A0E-8AE6-8006534B1C14}"/>
              </a:ext>
            </a:extLst>
          </p:cNvPr>
          <p:cNvSpPr>
            <a:spLocks noGrp="1"/>
          </p:cNvSpPr>
          <p:nvPr>
            <p:ph idx="1"/>
          </p:nvPr>
        </p:nvSpPr>
        <p:spPr>
          <a:xfrm>
            <a:off x="6338316" y="2516777"/>
            <a:ext cx="5015484" cy="3660185"/>
          </a:xfrm>
        </p:spPr>
        <p:txBody>
          <a:bodyPr anchor="ctr">
            <a:normAutofit/>
          </a:bodyPr>
          <a:lstStyle/>
          <a:p>
            <a:r>
              <a:rPr lang="en-GB" sz="2000" dirty="0"/>
              <a:t>The entire lifetime of an activity happens between the first call to </a:t>
            </a:r>
            <a:r>
              <a:rPr lang="en-GB" sz="2000" dirty="0" err="1"/>
              <a:t>onCreate</a:t>
            </a:r>
            <a:r>
              <a:rPr lang="en-GB" sz="2000" dirty="0"/>
              <a:t>(Bundle) through to a single final call to </a:t>
            </a:r>
            <a:r>
              <a:rPr lang="en-GB" sz="2000" dirty="0" err="1"/>
              <a:t>onDestroy</a:t>
            </a:r>
            <a:r>
              <a:rPr lang="en-GB" sz="2000" dirty="0"/>
              <a:t>() </a:t>
            </a:r>
          </a:p>
          <a:p>
            <a:r>
              <a:rPr lang="en-GB" sz="2000" dirty="0"/>
              <a:t>An activity will do all setup of "global" state in </a:t>
            </a:r>
            <a:r>
              <a:rPr lang="en-GB" sz="2000" dirty="0" err="1"/>
              <a:t>onCreate</a:t>
            </a:r>
            <a:r>
              <a:rPr lang="en-GB" sz="2000" dirty="0"/>
              <a:t>() and release all remaining resources in </a:t>
            </a:r>
            <a:r>
              <a:rPr lang="en-GB" sz="2000" dirty="0" err="1"/>
              <a:t>onDestroy</a:t>
            </a:r>
            <a:r>
              <a:rPr lang="en-GB" sz="2000" dirty="0"/>
              <a:t>()</a:t>
            </a:r>
          </a:p>
          <a:p>
            <a:r>
              <a:rPr lang="en-GB" sz="2000" dirty="0"/>
              <a:t>For example, if it has a process/thread running in the background to download data from the network, it may create that process/thread in </a:t>
            </a:r>
            <a:r>
              <a:rPr lang="en-GB" sz="2000" dirty="0" err="1"/>
              <a:t>onCreate</a:t>
            </a:r>
            <a:r>
              <a:rPr lang="en-GB" sz="2000" dirty="0"/>
              <a:t>() and then stop the thread in </a:t>
            </a:r>
            <a:r>
              <a:rPr lang="en-GB" sz="2000" dirty="0" err="1"/>
              <a:t>onDestroy</a:t>
            </a:r>
            <a:r>
              <a:rPr lang="en-GB" sz="2000" dirty="0"/>
              <a:t>()</a:t>
            </a:r>
          </a:p>
        </p:txBody>
      </p:sp>
    </p:spTree>
    <p:extLst>
      <p:ext uri="{BB962C8B-B14F-4D97-AF65-F5344CB8AC3E}">
        <p14:creationId xmlns:p14="http://schemas.microsoft.com/office/powerpoint/2010/main" val="327941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9BBFB-089F-4546-9EB3-016A7822C33F}"/>
              </a:ext>
            </a:extLst>
          </p:cNvPr>
          <p:cNvSpPr>
            <a:spLocks noGrp="1"/>
          </p:cNvSpPr>
          <p:nvPr>
            <p:ph type="title"/>
          </p:nvPr>
        </p:nvSpPr>
        <p:spPr>
          <a:xfrm>
            <a:off x="589560" y="856180"/>
            <a:ext cx="4560584" cy="1128068"/>
          </a:xfrm>
        </p:spPr>
        <p:txBody>
          <a:bodyPr anchor="ctr">
            <a:normAutofit/>
          </a:bodyPr>
          <a:lstStyle/>
          <a:p>
            <a:r>
              <a:rPr lang="en-GB" sz="3700" dirty="0"/>
              <a:t>How Do You Use Mobile Apps?</a:t>
            </a:r>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6" name="Rectangle 19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9C1AA3-180D-4D46-8FDD-8AFD0157EB5E}"/>
              </a:ext>
            </a:extLst>
          </p:cNvPr>
          <p:cNvSpPr>
            <a:spLocks noGrp="1"/>
          </p:cNvSpPr>
          <p:nvPr>
            <p:ph idx="1"/>
          </p:nvPr>
        </p:nvSpPr>
        <p:spPr>
          <a:xfrm>
            <a:off x="590719" y="2330505"/>
            <a:ext cx="4559425" cy="3979585"/>
          </a:xfrm>
        </p:spPr>
        <p:txBody>
          <a:bodyPr anchor="ctr">
            <a:normAutofit lnSpcReduction="10000"/>
          </a:bodyPr>
          <a:lstStyle/>
          <a:p>
            <a:r>
              <a:rPr lang="en-US" sz="1700" dirty="0"/>
              <a:t>Are mobile apps essentially desktop apps adapted for smaller screens?</a:t>
            </a:r>
          </a:p>
          <a:p>
            <a:r>
              <a:rPr lang="en-US" sz="1700" dirty="0"/>
              <a:t>What is the typical lifespan of a mobile app, and how does it compare to desktop applications?</a:t>
            </a:r>
          </a:p>
          <a:p>
            <a:pPr lvl="1"/>
            <a:r>
              <a:rPr lang="en-US" sz="1300" dirty="0"/>
              <a:t>While waiting for a train at the station, how can you </a:t>
            </a:r>
            <a:r>
              <a:rPr lang="en-US" sz="1300" dirty="0" err="1"/>
              <a:t>maximise</a:t>
            </a:r>
            <a:r>
              <a:rPr lang="en-US" sz="1300" dirty="0"/>
              <a:t> the use of your mobile device?</a:t>
            </a:r>
          </a:p>
          <a:p>
            <a:r>
              <a:rPr lang="en-US" sz="1700" dirty="0"/>
              <a:t>When using a specific app, how does your experience get affected by interruptions, such as phone calls, and how easily can you resume your previous tasks?</a:t>
            </a:r>
          </a:p>
          <a:p>
            <a:r>
              <a:rPr lang="en-US" sz="1700" dirty="0"/>
              <a:t>In the Android, how is the activation and coordination of multiple apps managed?</a:t>
            </a:r>
          </a:p>
          <a:p>
            <a:r>
              <a:rPr lang="en-GB" sz="1700" dirty="0"/>
              <a:t>All the activation and juggling of these apps are managed by </a:t>
            </a:r>
            <a:r>
              <a:rPr lang="en-GB" sz="1700" b="1" i="1" dirty="0"/>
              <a:t>Android runtime</a:t>
            </a:r>
            <a:endParaRPr lang="en-GB" sz="1700" dirty="0"/>
          </a:p>
        </p:txBody>
      </p:sp>
      <p:sp>
        <p:nvSpPr>
          <p:cNvPr id="197" name="Rectangle 19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how to use mobile apps">
            <a:extLst>
              <a:ext uri="{FF2B5EF4-FFF2-40B4-BE49-F238E27FC236}">
                <a16:creationId xmlns:a16="http://schemas.microsoft.com/office/drawing/2014/main" id="{2B3D2F7B-526F-496D-A6C7-83CEB77283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694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578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02FACE6-F031-4D2B-8EC9-CB149AEF7974}"/>
              </a:ext>
            </a:extLst>
          </p:cNvPr>
          <p:cNvSpPr>
            <a:spLocks noGrp="1"/>
          </p:cNvSpPr>
          <p:nvPr>
            <p:ph type="title"/>
          </p:nvPr>
        </p:nvSpPr>
        <p:spPr>
          <a:xfrm>
            <a:off x="777240" y="731519"/>
            <a:ext cx="2845191" cy="3237579"/>
          </a:xfrm>
        </p:spPr>
        <p:txBody>
          <a:bodyPr>
            <a:normAutofit/>
          </a:bodyPr>
          <a:lstStyle/>
          <a:p>
            <a:r>
              <a:rPr lang="en-GB" sz="3800">
                <a:solidFill>
                  <a:srgbClr val="FFFFFF"/>
                </a:solidFill>
              </a:rPr>
              <a:t>Visible Lifetime</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4AF08A-6002-4590-B5C2-7D9E5A500401}"/>
              </a:ext>
            </a:extLst>
          </p:cNvPr>
          <p:cNvSpPr>
            <a:spLocks noGrp="1"/>
          </p:cNvSpPr>
          <p:nvPr>
            <p:ph idx="1"/>
          </p:nvPr>
        </p:nvSpPr>
        <p:spPr>
          <a:xfrm>
            <a:off x="4379709" y="686862"/>
            <a:ext cx="7037591" cy="5475129"/>
          </a:xfrm>
        </p:spPr>
        <p:txBody>
          <a:bodyPr anchor="ctr">
            <a:normAutofit/>
          </a:bodyPr>
          <a:lstStyle/>
          <a:p>
            <a:r>
              <a:rPr lang="en-GB" sz="2200" dirty="0"/>
              <a:t>The visible lifetime of an activity happens between a call to </a:t>
            </a:r>
            <a:r>
              <a:rPr lang="en-GB" sz="2200" dirty="0" err="1"/>
              <a:t>onStart</a:t>
            </a:r>
            <a:r>
              <a:rPr lang="en-GB" sz="2200" dirty="0"/>
              <a:t>() until a corresponding call to </a:t>
            </a:r>
            <a:r>
              <a:rPr lang="en-GB" sz="2200" dirty="0" err="1"/>
              <a:t>onStop</a:t>
            </a:r>
            <a:r>
              <a:rPr lang="en-GB" sz="2200" dirty="0"/>
              <a:t>() </a:t>
            </a:r>
          </a:p>
          <a:p>
            <a:r>
              <a:rPr lang="en-GB" sz="2200" dirty="0"/>
              <a:t>During this time the user can see the activity on-screen, though it may not be in the foreground and interacting with the user</a:t>
            </a:r>
          </a:p>
          <a:p>
            <a:r>
              <a:rPr lang="en-GB" sz="2200" dirty="0"/>
              <a:t>Between these two methods you can maintain resources that are needed to show the activity to the user</a:t>
            </a:r>
          </a:p>
          <a:p>
            <a:r>
              <a:rPr lang="en-GB" sz="2200" dirty="0"/>
              <a:t>The </a:t>
            </a:r>
            <a:r>
              <a:rPr lang="en-GB" sz="2200" dirty="0" err="1"/>
              <a:t>onStart</a:t>
            </a:r>
            <a:r>
              <a:rPr lang="en-GB" sz="2200" dirty="0"/>
              <a:t>() and </a:t>
            </a:r>
            <a:r>
              <a:rPr lang="en-GB" sz="2200" dirty="0" err="1"/>
              <a:t>onStop</a:t>
            </a:r>
            <a:r>
              <a:rPr lang="en-GB" sz="2200" dirty="0"/>
              <a:t>() methods can be called multiple times, as the activity becomes visible and hidden to the user</a:t>
            </a:r>
          </a:p>
        </p:txBody>
      </p:sp>
    </p:spTree>
    <p:extLst>
      <p:ext uri="{BB962C8B-B14F-4D97-AF65-F5344CB8AC3E}">
        <p14:creationId xmlns:p14="http://schemas.microsoft.com/office/powerpoint/2010/main" val="142403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0F0C77E-79C1-40FB-967A-8B0CB0C6F4B1}"/>
              </a:ext>
            </a:extLst>
          </p:cNvPr>
          <p:cNvSpPr>
            <a:spLocks noGrp="1"/>
          </p:cNvSpPr>
          <p:nvPr>
            <p:ph type="title"/>
          </p:nvPr>
        </p:nvSpPr>
        <p:spPr>
          <a:xfrm>
            <a:off x="777240" y="731519"/>
            <a:ext cx="2845191" cy="3237579"/>
          </a:xfrm>
        </p:spPr>
        <p:txBody>
          <a:bodyPr>
            <a:normAutofit/>
          </a:bodyPr>
          <a:lstStyle/>
          <a:p>
            <a:r>
              <a:rPr lang="en-GB" sz="3800" dirty="0">
                <a:solidFill>
                  <a:srgbClr val="FFFFFF"/>
                </a:solidFill>
              </a:rPr>
              <a:t>Foreground Lifetime</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C3C8AF-3F66-4D6B-813C-2AE724134EDC}"/>
              </a:ext>
            </a:extLst>
          </p:cNvPr>
          <p:cNvSpPr>
            <a:spLocks noGrp="1"/>
          </p:cNvSpPr>
          <p:nvPr>
            <p:ph idx="1"/>
          </p:nvPr>
        </p:nvSpPr>
        <p:spPr>
          <a:xfrm>
            <a:off x="4379709" y="686862"/>
            <a:ext cx="7037591" cy="5475129"/>
          </a:xfrm>
        </p:spPr>
        <p:txBody>
          <a:bodyPr anchor="ctr">
            <a:normAutofit/>
          </a:bodyPr>
          <a:lstStyle/>
          <a:p>
            <a:r>
              <a:rPr lang="en-GB" sz="2600" dirty="0"/>
              <a:t>The foreground lifetime of an activity happens between a call to </a:t>
            </a:r>
            <a:r>
              <a:rPr lang="en-GB" sz="2600" dirty="0" err="1"/>
              <a:t>onResume</a:t>
            </a:r>
            <a:r>
              <a:rPr lang="en-GB" sz="2600" dirty="0"/>
              <a:t>() until a corresponding call to </a:t>
            </a:r>
            <a:r>
              <a:rPr lang="en-GB" sz="2600" dirty="0" err="1"/>
              <a:t>onPause</a:t>
            </a:r>
            <a:r>
              <a:rPr lang="en-GB" sz="2600" dirty="0"/>
              <a:t>()</a:t>
            </a:r>
          </a:p>
          <a:p>
            <a:r>
              <a:rPr lang="en-GB" sz="2600" dirty="0"/>
              <a:t>During this time the activity is visible, active and interacting with the user</a:t>
            </a:r>
          </a:p>
          <a:p>
            <a:r>
              <a:rPr lang="en-GB" sz="2600" dirty="0"/>
              <a:t>An activity can frequently go between the resumed and paused states -- for example when the device goes to sleep, when an activity result is delivered, when a new intent is delivered -- </a:t>
            </a:r>
            <a:r>
              <a:rPr lang="en-GB" sz="2600" b="1" dirty="0"/>
              <a:t>so the code in these methods should be fairly lightweight</a:t>
            </a:r>
          </a:p>
        </p:txBody>
      </p:sp>
    </p:spTree>
    <p:extLst>
      <p:ext uri="{BB962C8B-B14F-4D97-AF65-F5344CB8AC3E}">
        <p14:creationId xmlns:p14="http://schemas.microsoft.com/office/powerpoint/2010/main" val="203414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710453-0D59-45AE-AE1D-DD419480270E}"/>
              </a:ext>
            </a:extLst>
          </p:cNvPr>
          <p:cNvSpPr txBox="1">
            <a:spLocks/>
          </p:cNvSpPr>
          <p:nvPr/>
        </p:nvSpPr>
        <p:spPr>
          <a:xfrm>
            <a:off x="5228200" y="1663867"/>
            <a:ext cx="7362321" cy="128616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Visible &amp; Foreground lifetime</a:t>
            </a:r>
          </a:p>
        </p:txBody>
      </p:sp>
      <p:pic>
        <p:nvPicPr>
          <p:cNvPr id="5" name="Picture 2" descr="State diagram for an Android Activity Lifecycle.">
            <a:extLst>
              <a:ext uri="{FF2B5EF4-FFF2-40B4-BE49-F238E27FC236}">
                <a16:creationId xmlns:a16="http://schemas.microsoft.com/office/drawing/2014/main" id="{C914CED2-515C-470C-8C19-7869F0C3ED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9" r="10824"/>
          <a:stretch/>
        </p:blipFill>
        <p:spPr bwMode="auto">
          <a:xfrm>
            <a:off x="0" y="-5985"/>
            <a:ext cx="5181600"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EA5BA859-0E32-4B43-8E73-E402F369DD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A3909"/>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7E9C14BE-72DB-48BF-9771-B3666E363E30}"/>
              </a:ext>
            </a:extLst>
          </p:cNvPr>
          <p:cNvSpPr/>
          <p:nvPr/>
        </p:nvSpPr>
        <p:spPr>
          <a:xfrm>
            <a:off x="533380" y="1796143"/>
            <a:ext cx="4161440" cy="2384154"/>
          </a:xfrm>
          <a:custGeom>
            <a:avLst/>
            <a:gdLst>
              <a:gd name="connsiteX0" fmla="*/ 0 w 4161440"/>
              <a:gd name="connsiteY0" fmla="*/ 1192077 h 2384154"/>
              <a:gd name="connsiteX1" fmla="*/ 2080720 w 4161440"/>
              <a:gd name="connsiteY1" fmla="*/ 0 h 2384154"/>
              <a:gd name="connsiteX2" fmla="*/ 4161440 w 4161440"/>
              <a:gd name="connsiteY2" fmla="*/ 1192077 h 2384154"/>
              <a:gd name="connsiteX3" fmla="*/ 2080720 w 4161440"/>
              <a:gd name="connsiteY3" fmla="*/ 2384154 h 2384154"/>
              <a:gd name="connsiteX4" fmla="*/ 0 w 4161440"/>
              <a:gd name="connsiteY4" fmla="*/ 1192077 h 2384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1440" h="2384154" extrusionOk="0">
                <a:moveTo>
                  <a:pt x="0" y="1192077"/>
                </a:moveTo>
                <a:cubicBezTo>
                  <a:pt x="-28912" y="708675"/>
                  <a:pt x="935132" y="157731"/>
                  <a:pt x="2080720" y="0"/>
                </a:cubicBezTo>
                <a:cubicBezTo>
                  <a:pt x="3278474" y="-25744"/>
                  <a:pt x="4279585" y="475960"/>
                  <a:pt x="4161440" y="1192077"/>
                </a:cubicBezTo>
                <a:cubicBezTo>
                  <a:pt x="4306725" y="1817737"/>
                  <a:pt x="3226662" y="2457172"/>
                  <a:pt x="2080720" y="2384154"/>
                </a:cubicBezTo>
                <a:cubicBezTo>
                  <a:pt x="996960" y="2487743"/>
                  <a:pt x="-88523" y="1759031"/>
                  <a:pt x="0" y="1192077"/>
                </a:cubicBezTo>
                <a:close/>
              </a:path>
            </a:pathLst>
          </a:custGeom>
          <a:noFill/>
          <a:ln w="38100">
            <a:extLst>
              <a:ext uri="{C807C97D-BFC1-408E-A445-0C87EB9F89A2}">
                <ask:lineSketchStyleProps xmlns:ask="http://schemas.microsoft.com/office/drawing/2018/sketchyshapes" sd="163477992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3D14F4E3-AF87-491E-A002-B16551F553DF}"/>
              </a:ext>
            </a:extLst>
          </p:cNvPr>
          <p:cNvSpPr txBox="1"/>
          <p:nvPr/>
        </p:nvSpPr>
        <p:spPr>
          <a:xfrm>
            <a:off x="3375234" y="2559776"/>
            <a:ext cx="1748127" cy="646331"/>
          </a:xfrm>
          <a:prstGeom prst="rect">
            <a:avLst/>
          </a:prstGeom>
          <a:noFill/>
        </p:spPr>
        <p:txBody>
          <a:bodyPr wrap="square" rtlCol="0">
            <a:spAutoFit/>
          </a:bodyPr>
          <a:lstStyle/>
          <a:p>
            <a:r>
              <a:rPr lang="en-GB" dirty="0">
                <a:solidFill>
                  <a:schemeClr val="accent1">
                    <a:lumMod val="50000"/>
                  </a:schemeClr>
                </a:solidFill>
                <a:latin typeface="Forte" panose="03060902040502070203" pitchFamily="66" charset="0"/>
              </a:rPr>
              <a:t>Foreground lifetime</a:t>
            </a:r>
          </a:p>
        </p:txBody>
      </p:sp>
      <p:sp>
        <p:nvSpPr>
          <p:cNvPr id="9" name="Oval 8">
            <a:extLst>
              <a:ext uri="{FF2B5EF4-FFF2-40B4-BE49-F238E27FC236}">
                <a16:creationId xmlns:a16="http://schemas.microsoft.com/office/drawing/2014/main" id="{E1C1344E-F392-4153-80D3-51801919A281}"/>
              </a:ext>
            </a:extLst>
          </p:cNvPr>
          <p:cNvSpPr/>
          <p:nvPr/>
        </p:nvSpPr>
        <p:spPr>
          <a:xfrm>
            <a:off x="628463" y="1290507"/>
            <a:ext cx="4161440" cy="3701144"/>
          </a:xfrm>
          <a:custGeom>
            <a:avLst/>
            <a:gdLst>
              <a:gd name="connsiteX0" fmla="*/ 0 w 4161440"/>
              <a:gd name="connsiteY0" fmla="*/ 1850572 h 3701144"/>
              <a:gd name="connsiteX1" fmla="*/ 2080720 w 4161440"/>
              <a:gd name="connsiteY1" fmla="*/ 0 h 3701144"/>
              <a:gd name="connsiteX2" fmla="*/ 4161440 w 4161440"/>
              <a:gd name="connsiteY2" fmla="*/ 1850572 h 3701144"/>
              <a:gd name="connsiteX3" fmla="*/ 2080720 w 4161440"/>
              <a:gd name="connsiteY3" fmla="*/ 3701144 h 3701144"/>
              <a:gd name="connsiteX4" fmla="*/ 0 w 4161440"/>
              <a:gd name="connsiteY4" fmla="*/ 1850572 h 3701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1440" h="3701144" extrusionOk="0">
                <a:moveTo>
                  <a:pt x="0" y="1850572"/>
                </a:moveTo>
                <a:cubicBezTo>
                  <a:pt x="-10445" y="891737"/>
                  <a:pt x="934783" y="142258"/>
                  <a:pt x="2080720" y="0"/>
                </a:cubicBezTo>
                <a:cubicBezTo>
                  <a:pt x="3266809" y="-19566"/>
                  <a:pt x="4304362" y="758666"/>
                  <a:pt x="4161440" y="1850572"/>
                </a:cubicBezTo>
                <a:cubicBezTo>
                  <a:pt x="4258529" y="2850758"/>
                  <a:pt x="3225952" y="3790324"/>
                  <a:pt x="2080720" y="3701144"/>
                </a:cubicBezTo>
                <a:cubicBezTo>
                  <a:pt x="945246" y="3722809"/>
                  <a:pt x="-63640" y="2806898"/>
                  <a:pt x="0" y="1850572"/>
                </a:cubicBezTo>
                <a:close/>
              </a:path>
            </a:pathLst>
          </a:custGeom>
          <a:noFill/>
          <a:ln w="38100">
            <a:solidFill>
              <a:srgbClr val="C00000"/>
            </a:solidFill>
            <a:extLst>
              <a:ext uri="{C807C97D-BFC1-408E-A445-0C87EB9F89A2}">
                <ask:lineSketchStyleProps xmlns:ask="http://schemas.microsoft.com/office/drawing/2018/sketchyshapes" sd="163477992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601D707-C22E-4D0B-86E4-2334FDD8F72E}"/>
              </a:ext>
            </a:extLst>
          </p:cNvPr>
          <p:cNvSpPr txBox="1"/>
          <p:nvPr/>
        </p:nvSpPr>
        <p:spPr>
          <a:xfrm>
            <a:off x="3209522" y="4123088"/>
            <a:ext cx="1399315" cy="646331"/>
          </a:xfrm>
          <a:prstGeom prst="rect">
            <a:avLst/>
          </a:prstGeom>
          <a:noFill/>
        </p:spPr>
        <p:txBody>
          <a:bodyPr wrap="square" rtlCol="0">
            <a:spAutoFit/>
          </a:bodyPr>
          <a:lstStyle/>
          <a:p>
            <a:r>
              <a:rPr lang="en-GB" dirty="0">
                <a:solidFill>
                  <a:srgbClr val="C00000"/>
                </a:solidFill>
                <a:latin typeface="Forte" panose="03060902040502070203" pitchFamily="66" charset="0"/>
              </a:rPr>
              <a:t>Visible lifetime</a:t>
            </a:r>
          </a:p>
        </p:txBody>
      </p:sp>
    </p:spTree>
    <p:extLst>
      <p:ext uri="{BB962C8B-B14F-4D97-AF65-F5344CB8AC3E}">
        <p14:creationId xmlns:p14="http://schemas.microsoft.com/office/powerpoint/2010/main" val="1986965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B1A1281-E0C8-4818-AB77-3B47F533F5BA}"/>
              </a:ext>
            </a:extLst>
          </p:cNvPr>
          <p:cNvSpPr>
            <a:spLocks noGrp="1"/>
          </p:cNvSpPr>
          <p:nvPr>
            <p:ph type="title"/>
          </p:nvPr>
        </p:nvSpPr>
        <p:spPr>
          <a:xfrm>
            <a:off x="3045213" y="731520"/>
            <a:ext cx="6089904" cy="1426464"/>
          </a:xfrm>
        </p:spPr>
        <p:txBody>
          <a:bodyPr>
            <a:normAutofit/>
          </a:bodyPr>
          <a:lstStyle/>
          <a:p>
            <a:pPr algn="ctr"/>
            <a:r>
              <a:rPr lang="en-GB">
                <a:solidFill>
                  <a:srgbClr val="FFFFFF"/>
                </a:solidFill>
              </a:rPr>
              <a:t>Permissions</a:t>
            </a:r>
          </a:p>
        </p:txBody>
      </p:sp>
      <p:sp>
        <p:nvSpPr>
          <p:cNvPr id="13"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C2EFE7D-51D1-4ECA-AC44-31C2D6A89A0F}"/>
              </a:ext>
            </a:extLst>
          </p:cNvPr>
          <p:cNvGraphicFramePr>
            <a:graphicFrameLocks noGrp="1"/>
          </p:cNvGraphicFramePr>
          <p:nvPr>
            <p:ph idx="1"/>
            <p:extLst>
              <p:ext uri="{D42A27DB-BD31-4B8C-83A1-F6EECF244321}">
                <p14:modId xmlns:p14="http://schemas.microsoft.com/office/powerpoint/2010/main" val="4189854342"/>
              </p:ext>
            </p:extLst>
          </p:nvPr>
        </p:nvGraphicFramePr>
        <p:xfrm>
          <a:off x="788988" y="2798763"/>
          <a:ext cx="10598150" cy="328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575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8DD48C2-DD53-45B5-BEE7-49A969AEAB1A}"/>
              </a:ext>
            </a:extLst>
          </p:cNvPr>
          <p:cNvSpPr>
            <a:spLocks noGrp="1"/>
          </p:cNvSpPr>
          <p:nvPr>
            <p:ph type="title"/>
          </p:nvPr>
        </p:nvSpPr>
        <p:spPr>
          <a:xfrm>
            <a:off x="3045213" y="731520"/>
            <a:ext cx="6089904" cy="1426464"/>
          </a:xfrm>
        </p:spPr>
        <p:txBody>
          <a:bodyPr>
            <a:normAutofit/>
          </a:bodyPr>
          <a:lstStyle/>
          <a:p>
            <a:pPr algn="ctr"/>
            <a:r>
              <a:rPr lang="en-US" dirty="0">
                <a:solidFill>
                  <a:srgbClr val="FFFFFF"/>
                </a:solidFill>
              </a:rPr>
              <a:t>Android Security Architecture</a:t>
            </a:r>
            <a:endParaRPr lang="en-GB" dirty="0">
              <a:solidFill>
                <a:srgbClr val="FFFFFF"/>
              </a:solidFill>
            </a:endParaRPr>
          </a:p>
        </p:txBody>
      </p:sp>
      <p:sp>
        <p:nvSpPr>
          <p:cNvPr id="19" name="Rectangle 12">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09E2FF4C-9CAD-4086-BF93-35763D7B2EEF}"/>
              </a:ext>
            </a:extLst>
          </p:cNvPr>
          <p:cNvGraphicFramePr>
            <a:graphicFrameLocks noGrp="1"/>
          </p:cNvGraphicFramePr>
          <p:nvPr>
            <p:ph idx="1"/>
            <p:extLst>
              <p:ext uri="{D42A27DB-BD31-4B8C-83A1-F6EECF244321}">
                <p14:modId xmlns:p14="http://schemas.microsoft.com/office/powerpoint/2010/main" val="2912152225"/>
              </p:ext>
            </p:extLst>
          </p:nvPr>
        </p:nvGraphicFramePr>
        <p:xfrm>
          <a:off x="788988" y="2798763"/>
          <a:ext cx="10598150" cy="3282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298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490BC6C-74D1-4DCC-96F4-5BD8D694C87B}"/>
              </a:ext>
            </a:extLst>
          </p:cNvPr>
          <p:cNvSpPr>
            <a:spLocks noGrp="1"/>
          </p:cNvSpPr>
          <p:nvPr>
            <p:ph type="title"/>
          </p:nvPr>
        </p:nvSpPr>
        <p:spPr>
          <a:xfrm>
            <a:off x="731519" y="731520"/>
            <a:ext cx="10666145" cy="1426464"/>
          </a:xfrm>
        </p:spPr>
        <p:txBody>
          <a:bodyPr>
            <a:normAutofit/>
          </a:bodyPr>
          <a:lstStyle/>
          <a:p>
            <a:r>
              <a:rPr lang="en-GB" dirty="0">
                <a:solidFill>
                  <a:srgbClr val="FFFFFF"/>
                </a:solidFill>
              </a:rPr>
              <a:t>Permission Approval</a:t>
            </a:r>
          </a:p>
        </p:txBody>
      </p:sp>
      <p:sp>
        <p:nvSpPr>
          <p:cNvPr id="17"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ontent Placeholder 2">
            <a:extLst>
              <a:ext uri="{FF2B5EF4-FFF2-40B4-BE49-F238E27FC236}">
                <a16:creationId xmlns:a16="http://schemas.microsoft.com/office/drawing/2014/main" id="{BB733CBF-9DC9-4461-980B-3C8403D01D55}"/>
              </a:ext>
            </a:extLst>
          </p:cNvPr>
          <p:cNvSpPr txBox="1">
            <a:spLocks/>
          </p:cNvSpPr>
          <p:nvPr/>
        </p:nvSpPr>
        <p:spPr>
          <a:xfrm>
            <a:off x="454020" y="2821857"/>
            <a:ext cx="10515600" cy="3102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solidFill>
                  <a:srgbClr val="3B78E7"/>
                </a:solidFill>
                <a:latin typeface="Roboto Mono"/>
              </a:rPr>
              <a:t>&lt;manifest</a:t>
            </a:r>
            <a:r>
              <a:rPr lang="en-GB" sz="2000" dirty="0">
                <a:solidFill>
                  <a:srgbClr val="37474F"/>
                </a:solidFill>
                <a:latin typeface="Roboto Mono"/>
              </a:rPr>
              <a:t> </a:t>
            </a:r>
            <a:r>
              <a:rPr lang="en-GB" sz="2000" dirty="0" err="1">
                <a:solidFill>
                  <a:srgbClr val="9C27B0"/>
                </a:solidFill>
                <a:latin typeface="Roboto Mono"/>
              </a:rPr>
              <a:t>xmlns:android</a:t>
            </a:r>
            <a:r>
              <a:rPr lang="en-GB" sz="2000" dirty="0">
                <a:solidFill>
                  <a:srgbClr val="37474F"/>
                </a:solidFill>
                <a:latin typeface="Roboto Mono"/>
              </a:rPr>
              <a:t>=</a:t>
            </a:r>
            <a:r>
              <a:rPr lang="en-GB" sz="2000" dirty="0">
                <a:solidFill>
                  <a:srgbClr val="0D904F"/>
                </a:solidFill>
                <a:latin typeface="Roboto Mono"/>
              </a:rPr>
              <a:t>"http://schemas.android.com/</a:t>
            </a:r>
            <a:r>
              <a:rPr lang="en-GB" sz="2000" dirty="0" err="1">
                <a:solidFill>
                  <a:srgbClr val="0D904F"/>
                </a:solidFill>
                <a:latin typeface="Roboto Mono"/>
              </a:rPr>
              <a:t>apk</a:t>
            </a:r>
            <a:r>
              <a:rPr lang="en-GB" sz="2000" dirty="0">
                <a:solidFill>
                  <a:srgbClr val="0D904F"/>
                </a:solidFill>
                <a:latin typeface="Roboto Mono"/>
              </a:rPr>
              <a:t>/res/android"</a:t>
            </a:r>
            <a:br>
              <a:rPr lang="en-GB" sz="2000" dirty="0">
                <a:solidFill>
                  <a:srgbClr val="37474F"/>
                </a:solidFill>
                <a:latin typeface="Roboto Mono"/>
              </a:rPr>
            </a:br>
            <a:r>
              <a:rPr lang="en-GB" sz="2000" dirty="0">
                <a:solidFill>
                  <a:srgbClr val="37474F"/>
                </a:solidFill>
                <a:latin typeface="Roboto Mono"/>
              </a:rPr>
              <a:t>          </a:t>
            </a:r>
            <a:r>
              <a:rPr lang="en-GB" sz="2000" dirty="0">
                <a:solidFill>
                  <a:srgbClr val="9C27B0"/>
                </a:solidFill>
                <a:latin typeface="Roboto Mono"/>
              </a:rPr>
              <a:t>package</a:t>
            </a:r>
            <a:r>
              <a:rPr lang="en-GB" sz="2000" dirty="0">
                <a:solidFill>
                  <a:srgbClr val="37474F"/>
                </a:solidFill>
                <a:latin typeface="Roboto Mono"/>
              </a:rPr>
              <a:t>=</a:t>
            </a:r>
            <a:r>
              <a:rPr lang="en-GB" sz="2000" dirty="0">
                <a:solidFill>
                  <a:srgbClr val="0D904F"/>
                </a:solidFill>
                <a:latin typeface="Roboto Mono"/>
              </a:rPr>
              <a:t>"</a:t>
            </a:r>
            <a:r>
              <a:rPr lang="en-GB" sz="2000" dirty="0" err="1">
                <a:solidFill>
                  <a:srgbClr val="0D904F"/>
                </a:solidFill>
                <a:latin typeface="Roboto Mono"/>
              </a:rPr>
              <a:t>com.example.snazzyapp</a:t>
            </a:r>
            <a:r>
              <a:rPr lang="en-GB" sz="2000" dirty="0">
                <a:solidFill>
                  <a:srgbClr val="0D904F"/>
                </a:solidFill>
                <a:latin typeface="Roboto Mono"/>
              </a:rPr>
              <a:t>"</a:t>
            </a:r>
            <a:r>
              <a:rPr lang="en-GB" sz="2000" dirty="0">
                <a:solidFill>
                  <a:srgbClr val="3B78E7"/>
                </a:solidFill>
                <a:latin typeface="Roboto Mono"/>
              </a:rPr>
              <a:t>&gt;</a:t>
            </a:r>
            <a:br>
              <a:rPr lang="en-GB" sz="2000" dirty="0">
                <a:solidFill>
                  <a:srgbClr val="37474F"/>
                </a:solidFill>
                <a:latin typeface="Roboto Mono"/>
              </a:rPr>
            </a:br>
            <a:br>
              <a:rPr lang="en-GB" sz="2000" dirty="0">
                <a:solidFill>
                  <a:srgbClr val="37474F"/>
                </a:solidFill>
                <a:latin typeface="Roboto Mono"/>
              </a:rPr>
            </a:br>
            <a:r>
              <a:rPr lang="en-GB" sz="2000" dirty="0">
                <a:solidFill>
                  <a:srgbClr val="37474F"/>
                </a:solidFill>
                <a:latin typeface="Roboto Mono"/>
              </a:rPr>
              <a:t>    </a:t>
            </a:r>
            <a:r>
              <a:rPr lang="en-GB" sz="2000" b="1" dirty="0">
                <a:solidFill>
                  <a:srgbClr val="3B78E7"/>
                </a:solidFill>
                <a:latin typeface="Roboto Mono"/>
              </a:rPr>
              <a:t>&lt;uses-permission</a:t>
            </a:r>
            <a:r>
              <a:rPr lang="en-GB" sz="2000" b="1" dirty="0">
                <a:solidFill>
                  <a:srgbClr val="37474F"/>
                </a:solidFill>
                <a:latin typeface="Roboto Mono"/>
              </a:rPr>
              <a:t> </a:t>
            </a:r>
            <a:r>
              <a:rPr lang="en-GB" sz="2000" b="1" dirty="0" err="1">
                <a:solidFill>
                  <a:srgbClr val="9C27B0"/>
                </a:solidFill>
                <a:latin typeface="Roboto Mono"/>
              </a:rPr>
              <a:t>android:name</a:t>
            </a:r>
            <a:r>
              <a:rPr lang="en-GB" sz="2000" b="1" dirty="0">
                <a:solidFill>
                  <a:srgbClr val="37474F"/>
                </a:solidFill>
                <a:latin typeface="Roboto Mono"/>
              </a:rPr>
              <a:t>=</a:t>
            </a:r>
            <a:r>
              <a:rPr lang="en-GB" sz="2000" b="1" dirty="0">
                <a:solidFill>
                  <a:srgbClr val="0D904F"/>
                </a:solidFill>
                <a:latin typeface="Roboto Mono"/>
              </a:rPr>
              <a:t>"</a:t>
            </a:r>
            <a:r>
              <a:rPr lang="en-GB" sz="2000" b="1" dirty="0" err="1">
                <a:solidFill>
                  <a:srgbClr val="0D904F"/>
                </a:solidFill>
                <a:latin typeface="Roboto Mono"/>
              </a:rPr>
              <a:t>android.permission.SEND_SMS</a:t>
            </a:r>
            <a:r>
              <a:rPr lang="en-GB" sz="2000" b="1" dirty="0">
                <a:solidFill>
                  <a:srgbClr val="0D904F"/>
                </a:solidFill>
                <a:latin typeface="Roboto Mono"/>
              </a:rPr>
              <a:t>"</a:t>
            </a:r>
            <a:r>
              <a:rPr lang="en-GB" sz="2000" b="1" dirty="0">
                <a:solidFill>
                  <a:srgbClr val="3B78E7"/>
                </a:solidFill>
                <a:latin typeface="Roboto Mono"/>
              </a:rPr>
              <a:t>/&gt;</a:t>
            </a:r>
            <a:br>
              <a:rPr lang="en-GB" sz="2000" dirty="0">
                <a:solidFill>
                  <a:srgbClr val="37474F"/>
                </a:solidFill>
                <a:latin typeface="Roboto Mono"/>
              </a:rPr>
            </a:br>
            <a:br>
              <a:rPr lang="en-GB" sz="2000" dirty="0">
                <a:solidFill>
                  <a:srgbClr val="37474F"/>
                </a:solidFill>
                <a:latin typeface="Roboto Mono"/>
              </a:rPr>
            </a:br>
            <a:r>
              <a:rPr lang="en-GB" sz="2000" dirty="0">
                <a:solidFill>
                  <a:srgbClr val="37474F"/>
                </a:solidFill>
                <a:latin typeface="Roboto Mono"/>
              </a:rPr>
              <a:t>    </a:t>
            </a:r>
            <a:r>
              <a:rPr lang="en-GB" sz="2000" dirty="0">
                <a:solidFill>
                  <a:srgbClr val="3B78E7"/>
                </a:solidFill>
                <a:latin typeface="Roboto Mono"/>
              </a:rPr>
              <a:t>&lt;application</a:t>
            </a:r>
            <a:r>
              <a:rPr lang="en-GB" sz="2000" dirty="0">
                <a:solidFill>
                  <a:srgbClr val="37474F"/>
                </a:solidFill>
                <a:latin typeface="Roboto Mono"/>
              </a:rPr>
              <a:t> ...</a:t>
            </a:r>
            <a:r>
              <a:rPr lang="en-GB" sz="2000" dirty="0">
                <a:solidFill>
                  <a:srgbClr val="3B78E7"/>
                </a:solidFill>
                <a:latin typeface="Roboto Mono"/>
              </a:rPr>
              <a:t>&gt;</a:t>
            </a:r>
            <a:br>
              <a:rPr lang="en-GB" sz="2000" dirty="0">
                <a:solidFill>
                  <a:srgbClr val="37474F"/>
                </a:solidFill>
                <a:latin typeface="Roboto Mono"/>
              </a:rPr>
            </a:br>
            <a:r>
              <a:rPr lang="en-GB" sz="2000" dirty="0">
                <a:solidFill>
                  <a:srgbClr val="37474F"/>
                </a:solidFill>
                <a:latin typeface="Roboto Mono"/>
              </a:rPr>
              <a:t>        ...</a:t>
            </a:r>
            <a:br>
              <a:rPr lang="en-GB" sz="2000" dirty="0">
                <a:solidFill>
                  <a:srgbClr val="37474F"/>
                </a:solidFill>
                <a:latin typeface="Roboto Mono"/>
              </a:rPr>
            </a:br>
            <a:r>
              <a:rPr lang="en-GB" sz="2000" dirty="0">
                <a:solidFill>
                  <a:srgbClr val="37474F"/>
                </a:solidFill>
                <a:latin typeface="Roboto Mono"/>
              </a:rPr>
              <a:t>    </a:t>
            </a:r>
            <a:r>
              <a:rPr lang="en-GB" sz="2000" dirty="0">
                <a:solidFill>
                  <a:srgbClr val="3B78E7"/>
                </a:solidFill>
                <a:latin typeface="Roboto Mono"/>
              </a:rPr>
              <a:t>&lt;/application&gt;</a:t>
            </a:r>
            <a:br>
              <a:rPr lang="en-GB" sz="2000" dirty="0">
                <a:solidFill>
                  <a:srgbClr val="37474F"/>
                </a:solidFill>
                <a:latin typeface="Roboto Mono"/>
              </a:rPr>
            </a:br>
            <a:r>
              <a:rPr lang="en-GB" sz="2000" dirty="0">
                <a:solidFill>
                  <a:srgbClr val="3B78E7"/>
                </a:solidFill>
                <a:latin typeface="Roboto Mono"/>
              </a:rPr>
              <a:t>&lt;/manifest&gt;</a:t>
            </a:r>
            <a:endParaRPr lang="en-GB" sz="2000" dirty="0"/>
          </a:p>
        </p:txBody>
      </p:sp>
    </p:spTree>
    <p:extLst>
      <p:ext uri="{BB962C8B-B14F-4D97-AF65-F5344CB8AC3E}">
        <p14:creationId xmlns:p14="http://schemas.microsoft.com/office/powerpoint/2010/main" val="339614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F91CA-8511-4180-B9DE-E1D9F69A0067}"/>
              </a:ext>
            </a:extLst>
          </p:cNvPr>
          <p:cNvSpPr>
            <a:spLocks noGrp="1"/>
          </p:cNvSpPr>
          <p:nvPr>
            <p:ph type="title"/>
          </p:nvPr>
        </p:nvSpPr>
        <p:spPr>
          <a:xfrm>
            <a:off x="838200" y="621792"/>
            <a:ext cx="4795157" cy="5413248"/>
          </a:xfrm>
        </p:spPr>
        <p:txBody>
          <a:bodyPr>
            <a:normAutofit/>
          </a:bodyPr>
          <a:lstStyle/>
          <a:p>
            <a:r>
              <a:rPr lang="en-GB" sz="5200">
                <a:solidFill>
                  <a:schemeClr val="bg1"/>
                </a:solidFill>
              </a:rPr>
              <a:t>Protection Levels</a:t>
            </a:r>
          </a:p>
        </p:txBody>
      </p:sp>
      <p:graphicFrame>
        <p:nvGraphicFramePr>
          <p:cNvPr id="5" name="Content Placeholder 2">
            <a:extLst>
              <a:ext uri="{FF2B5EF4-FFF2-40B4-BE49-F238E27FC236}">
                <a16:creationId xmlns:a16="http://schemas.microsoft.com/office/drawing/2014/main" id="{AD8DD11B-0EAF-4627-AC58-320BE8F0B0BE}"/>
              </a:ext>
            </a:extLst>
          </p:cNvPr>
          <p:cNvGraphicFramePr>
            <a:graphicFrameLocks noGrp="1"/>
          </p:cNvGraphicFramePr>
          <p:nvPr>
            <p:ph idx="1"/>
            <p:extLst>
              <p:ext uri="{D42A27DB-BD31-4B8C-83A1-F6EECF244321}">
                <p14:modId xmlns:p14="http://schemas.microsoft.com/office/powerpoint/2010/main" val="2350258607"/>
              </p:ext>
            </p:extLst>
          </p:nvPr>
        </p:nvGraphicFramePr>
        <p:xfrm>
          <a:off x="6670110" y="622301"/>
          <a:ext cx="4683690" cy="5412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48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6C225-463C-4283-B062-CCFB8224121A}"/>
              </a:ext>
            </a:extLst>
          </p:cNvPr>
          <p:cNvSpPr>
            <a:spLocks noGrp="1"/>
          </p:cNvSpPr>
          <p:nvPr>
            <p:ph type="title"/>
          </p:nvPr>
        </p:nvSpPr>
        <p:spPr>
          <a:xfrm>
            <a:off x="838200" y="621792"/>
            <a:ext cx="4795157" cy="5413248"/>
          </a:xfrm>
        </p:spPr>
        <p:txBody>
          <a:bodyPr>
            <a:normAutofit/>
          </a:bodyPr>
          <a:lstStyle/>
          <a:p>
            <a:r>
              <a:rPr lang="en-US" sz="5200" dirty="0">
                <a:solidFill>
                  <a:schemeClr val="bg1"/>
                </a:solidFill>
              </a:rPr>
              <a:t>Normal Permissions</a:t>
            </a:r>
            <a:endParaRPr lang="en-GB" sz="5200" dirty="0">
              <a:solidFill>
                <a:schemeClr val="bg1"/>
              </a:solidFill>
            </a:endParaRPr>
          </a:p>
        </p:txBody>
      </p:sp>
      <p:graphicFrame>
        <p:nvGraphicFramePr>
          <p:cNvPr id="10" name="Content Placeholder 2">
            <a:extLst>
              <a:ext uri="{FF2B5EF4-FFF2-40B4-BE49-F238E27FC236}">
                <a16:creationId xmlns:a16="http://schemas.microsoft.com/office/drawing/2014/main" id="{80F3144F-3F92-402C-896A-EB85FD5AE4B9}"/>
              </a:ext>
            </a:extLst>
          </p:cNvPr>
          <p:cNvGraphicFramePr>
            <a:graphicFrameLocks noGrp="1"/>
          </p:cNvGraphicFramePr>
          <p:nvPr>
            <p:ph idx="1"/>
            <p:extLst>
              <p:ext uri="{D42A27DB-BD31-4B8C-83A1-F6EECF244321}">
                <p14:modId xmlns:p14="http://schemas.microsoft.com/office/powerpoint/2010/main" val="2309593503"/>
              </p:ext>
            </p:extLst>
          </p:nvPr>
        </p:nvGraphicFramePr>
        <p:xfrm>
          <a:off x="6670110" y="622301"/>
          <a:ext cx="4683690" cy="5412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166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231B9-8F60-4367-B6AD-0F952019708E}"/>
              </a:ext>
            </a:extLst>
          </p:cNvPr>
          <p:cNvSpPr>
            <a:spLocks noGrp="1"/>
          </p:cNvSpPr>
          <p:nvPr>
            <p:ph type="title"/>
          </p:nvPr>
        </p:nvSpPr>
        <p:spPr>
          <a:xfrm>
            <a:off x="838200" y="621792"/>
            <a:ext cx="4795157" cy="5413248"/>
          </a:xfrm>
        </p:spPr>
        <p:txBody>
          <a:bodyPr>
            <a:normAutofit/>
          </a:bodyPr>
          <a:lstStyle/>
          <a:p>
            <a:r>
              <a:rPr lang="en-US" sz="5200" dirty="0">
                <a:solidFill>
                  <a:schemeClr val="bg1"/>
                </a:solidFill>
              </a:rPr>
              <a:t>Signature Permissions</a:t>
            </a:r>
            <a:endParaRPr lang="en-GB" sz="5200" dirty="0">
              <a:solidFill>
                <a:schemeClr val="bg1"/>
              </a:solidFill>
            </a:endParaRPr>
          </a:p>
        </p:txBody>
      </p:sp>
      <p:sp>
        <p:nvSpPr>
          <p:cNvPr id="3" name="Content Placeholder 2">
            <a:extLst>
              <a:ext uri="{FF2B5EF4-FFF2-40B4-BE49-F238E27FC236}">
                <a16:creationId xmlns:a16="http://schemas.microsoft.com/office/drawing/2014/main" id="{4DEB3990-6488-47B9-ABB6-1A17593C27A2}"/>
              </a:ext>
            </a:extLst>
          </p:cNvPr>
          <p:cNvSpPr>
            <a:spLocks noGrp="1"/>
          </p:cNvSpPr>
          <p:nvPr>
            <p:ph idx="1"/>
          </p:nvPr>
        </p:nvSpPr>
        <p:spPr>
          <a:xfrm>
            <a:off x="6521450" y="621792"/>
            <a:ext cx="4832349" cy="5413248"/>
          </a:xfrm>
        </p:spPr>
        <p:txBody>
          <a:bodyPr anchor="ctr">
            <a:normAutofit/>
          </a:bodyPr>
          <a:lstStyle/>
          <a:p>
            <a:endParaRPr lang="en-US" sz="2400" dirty="0"/>
          </a:p>
          <a:p>
            <a:r>
              <a:rPr lang="en-US" sz="2400" dirty="0"/>
              <a:t>The system grants these app permissions at install time, but only when the app that attempts to use a permission is signed by the same certificate as the app that defines the permission</a:t>
            </a:r>
          </a:p>
          <a:p>
            <a:endParaRPr lang="en-GB" sz="2400" dirty="0"/>
          </a:p>
        </p:txBody>
      </p:sp>
    </p:spTree>
    <p:extLst>
      <p:ext uri="{BB962C8B-B14F-4D97-AF65-F5344CB8AC3E}">
        <p14:creationId xmlns:p14="http://schemas.microsoft.com/office/powerpoint/2010/main" val="3174307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58F22-0BFA-4215-B01D-517BE19C2A68}"/>
              </a:ext>
            </a:extLst>
          </p:cNvPr>
          <p:cNvSpPr>
            <a:spLocks noGrp="1"/>
          </p:cNvSpPr>
          <p:nvPr>
            <p:ph type="title"/>
          </p:nvPr>
        </p:nvSpPr>
        <p:spPr>
          <a:xfrm>
            <a:off x="838200" y="621792"/>
            <a:ext cx="4795157" cy="5413248"/>
          </a:xfrm>
        </p:spPr>
        <p:txBody>
          <a:bodyPr>
            <a:normAutofit/>
          </a:bodyPr>
          <a:lstStyle/>
          <a:p>
            <a:r>
              <a:rPr lang="en-US" sz="5200" dirty="0">
                <a:solidFill>
                  <a:schemeClr val="bg1"/>
                </a:solidFill>
              </a:rPr>
              <a:t>Dangerous Permissions/Runtime Permissions</a:t>
            </a:r>
            <a:endParaRPr lang="en-GB" sz="5200" dirty="0">
              <a:solidFill>
                <a:schemeClr val="bg1"/>
              </a:solidFill>
            </a:endParaRPr>
          </a:p>
        </p:txBody>
      </p:sp>
      <p:sp>
        <p:nvSpPr>
          <p:cNvPr id="3" name="Content Placeholder 2">
            <a:extLst>
              <a:ext uri="{FF2B5EF4-FFF2-40B4-BE49-F238E27FC236}">
                <a16:creationId xmlns:a16="http://schemas.microsoft.com/office/drawing/2014/main" id="{6BD807EF-598C-4CD0-98DD-C2D696003034}"/>
              </a:ext>
            </a:extLst>
          </p:cNvPr>
          <p:cNvSpPr>
            <a:spLocks noGrp="1"/>
          </p:cNvSpPr>
          <p:nvPr>
            <p:ph idx="1"/>
          </p:nvPr>
        </p:nvSpPr>
        <p:spPr>
          <a:xfrm>
            <a:off x="6521450" y="621792"/>
            <a:ext cx="4832349" cy="5413248"/>
          </a:xfrm>
        </p:spPr>
        <p:txBody>
          <a:bodyPr anchor="ctr">
            <a:normAutofit fontScale="92500" lnSpcReduction="10000"/>
          </a:bodyPr>
          <a:lstStyle/>
          <a:p>
            <a:r>
              <a:rPr lang="en-US" sz="2400" i="1" dirty="0"/>
              <a:t>Dangerous</a:t>
            </a:r>
            <a:r>
              <a:rPr lang="en-US" sz="2400" dirty="0"/>
              <a:t> permissions cover areas where the app wants data or resources that involve the user's private information or could potentially affect the user's stored data or the operation of other apps </a:t>
            </a:r>
          </a:p>
          <a:p>
            <a:r>
              <a:rPr lang="en-US" sz="2400" dirty="0"/>
              <a:t>For example, the ability to read the user's contacts is a dangerous permission</a:t>
            </a:r>
          </a:p>
          <a:p>
            <a:r>
              <a:rPr lang="en-US" sz="2400" dirty="0"/>
              <a:t>If an app declares that it needs a dangerous permission, the user has to explicitly grant the permission to the app</a:t>
            </a:r>
          </a:p>
          <a:p>
            <a:r>
              <a:rPr lang="en-US" sz="2400" dirty="0"/>
              <a:t>Until the user approves the permission, your app cannot provide functionality that depends on that permission</a:t>
            </a:r>
          </a:p>
          <a:p>
            <a:endParaRPr lang="en-GB" sz="2400" dirty="0"/>
          </a:p>
        </p:txBody>
      </p:sp>
    </p:spTree>
    <p:extLst>
      <p:ext uri="{BB962C8B-B14F-4D97-AF65-F5344CB8AC3E}">
        <p14:creationId xmlns:p14="http://schemas.microsoft.com/office/powerpoint/2010/main" val="4115729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7" name="Group 16">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8" name="Freeform: Shape 17">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9" name="Freeform: Shape 18">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3">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5AA17D75-63E2-7545-62A5-F47944B78E0A}"/>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6700" kern="1200">
                <a:solidFill>
                  <a:schemeClr val="bg1"/>
                </a:solidFill>
                <a:latin typeface="+mj-lt"/>
                <a:ea typeface="+mj-ea"/>
                <a:cs typeface="+mj-cs"/>
              </a:rPr>
              <a:t>Who is in control of the app lifecycle?</a:t>
            </a:r>
          </a:p>
        </p:txBody>
      </p:sp>
      <p:sp>
        <p:nvSpPr>
          <p:cNvPr id="3" name="Content Placeholder 2">
            <a:extLst>
              <a:ext uri="{FF2B5EF4-FFF2-40B4-BE49-F238E27FC236}">
                <a16:creationId xmlns:a16="http://schemas.microsoft.com/office/drawing/2014/main" id="{A9DFD36E-F172-D8EA-8B93-366A9D88E169}"/>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buNone/>
            </a:pPr>
            <a:r>
              <a:rPr lang="en-US" sz="2400" kern="1200" dirty="0">
                <a:solidFill>
                  <a:schemeClr val="bg1"/>
                </a:solidFill>
                <a:latin typeface="+mn-lt"/>
                <a:ea typeface="+mn-ea"/>
                <a:cs typeface="+mn-cs"/>
              </a:rPr>
              <a:t>User vs Developers </a:t>
            </a:r>
          </a:p>
        </p:txBody>
      </p:sp>
    </p:spTree>
    <p:extLst>
      <p:ext uri="{BB962C8B-B14F-4D97-AF65-F5344CB8AC3E}">
        <p14:creationId xmlns:p14="http://schemas.microsoft.com/office/powerpoint/2010/main" val="2703319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753F7-EB03-45BD-8388-5C60666FA16D}"/>
              </a:ext>
            </a:extLst>
          </p:cNvPr>
          <p:cNvSpPr>
            <a:spLocks noGrp="1"/>
          </p:cNvSpPr>
          <p:nvPr>
            <p:ph type="title"/>
          </p:nvPr>
        </p:nvSpPr>
        <p:spPr>
          <a:xfrm>
            <a:off x="838200" y="621792"/>
            <a:ext cx="4795157" cy="5413248"/>
          </a:xfrm>
        </p:spPr>
        <p:txBody>
          <a:bodyPr>
            <a:normAutofit/>
          </a:bodyPr>
          <a:lstStyle/>
          <a:p>
            <a:r>
              <a:rPr lang="fr-FR" sz="5200" dirty="0" err="1">
                <a:solidFill>
                  <a:schemeClr val="bg1"/>
                </a:solidFill>
              </a:rPr>
              <a:t>Request</a:t>
            </a:r>
            <a:r>
              <a:rPr lang="fr-FR" sz="5200" dirty="0">
                <a:solidFill>
                  <a:schemeClr val="bg1"/>
                </a:solidFill>
              </a:rPr>
              <a:t> Prompts for Dangerous Permissions</a:t>
            </a:r>
            <a:endParaRPr lang="en-GB" sz="5200" dirty="0">
              <a:solidFill>
                <a:schemeClr val="bg1"/>
              </a:solidFill>
            </a:endParaRPr>
          </a:p>
        </p:txBody>
      </p:sp>
      <p:sp>
        <p:nvSpPr>
          <p:cNvPr id="3" name="Content Placeholder 2">
            <a:extLst>
              <a:ext uri="{FF2B5EF4-FFF2-40B4-BE49-F238E27FC236}">
                <a16:creationId xmlns:a16="http://schemas.microsoft.com/office/drawing/2014/main" id="{5830AD87-33AC-4D1F-A1C2-B011A5A1CA4D}"/>
              </a:ext>
            </a:extLst>
          </p:cNvPr>
          <p:cNvSpPr>
            <a:spLocks noGrp="1"/>
          </p:cNvSpPr>
          <p:nvPr>
            <p:ph idx="1"/>
          </p:nvPr>
        </p:nvSpPr>
        <p:spPr>
          <a:xfrm>
            <a:off x="6521450" y="621792"/>
            <a:ext cx="4832349" cy="5413248"/>
          </a:xfrm>
        </p:spPr>
        <p:txBody>
          <a:bodyPr anchor="ctr">
            <a:normAutofit/>
          </a:bodyPr>
          <a:lstStyle/>
          <a:p>
            <a:r>
              <a:rPr lang="en-US" sz="2400" dirty="0"/>
              <a:t>Only dangerous permissions require user agreement </a:t>
            </a:r>
          </a:p>
          <a:p>
            <a:r>
              <a:rPr lang="en-US" sz="2400" dirty="0"/>
              <a:t>The way Android asks the user to grant dangerous permissions depends on the version of Android running on the user's device, and the system version targeted by your app</a:t>
            </a:r>
          </a:p>
          <a:p>
            <a:r>
              <a:rPr lang="en-US" sz="2400" dirty="0"/>
              <a:t>Read through the below resources and discuss the best practices </a:t>
            </a:r>
            <a:endParaRPr lang="en-GB" sz="2400" dirty="0"/>
          </a:p>
        </p:txBody>
      </p:sp>
      <p:sp>
        <p:nvSpPr>
          <p:cNvPr id="8" name="Rectangle 7">
            <a:extLst>
              <a:ext uri="{FF2B5EF4-FFF2-40B4-BE49-F238E27FC236}">
                <a16:creationId xmlns:a16="http://schemas.microsoft.com/office/drawing/2014/main" id="{4A8D8B0D-95F8-4927-98DF-3F3325C5DB36}"/>
              </a:ext>
            </a:extLst>
          </p:cNvPr>
          <p:cNvSpPr/>
          <p:nvPr/>
        </p:nvSpPr>
        <p:spPr>
          <a:xfrm>
            <a:off x="7044008" y="5188511"/>
            <a:ext cx="3765774" cy="723275"/>
          </a:xfrm>
          <a:prstGeom prst="rect">
            <a:avLst/>
          </a:prstGeom>
        </p:spPr>
        <p:txBody>
          <a:bodyPr wrap="none">
            <a:spAutoFit/>
          </a:bodyPr>
          <a:lstStyle/>
          <a:p>
            <a:pPr marL="342900" indent="-342900">
              <a:spcAft>
                <a:spcPts val="600"/>
              </a:spcAft>
              <a:buFont typeface="Arial" panose="020B0604020202020204" pitchFamily="34" charset="0"/>
              <a:buChar char="•"/>
            </a:pPr>
            <a:r>
              <a:rPr lang="en-GB" dirty="0">
                <a:solidFill>
                  <a:srgbClr val="5F6368"/>
                </a:solidFill>
                <a:latin typeface="Roboto"/>
                <a:hlinkClick r:id="rId2"/>
              </a:rPr>
              <a:t>App permissions best practices</a:t>
            </a:r>
            <a:endParaRPr lang="en-GB" dirty="0">
              <a:solidFill>
                <a:srgbClr val="5F6368"/>
              </a:solidFill>
              <a:latin typeface="Roboto"/>
            </a:endParaRPr>
          </a:p>
          <a:p>
            <a:pPr marL="342900" indent="-342900">
              <a:spcAft>
                <a:spcPts val="600"/>
              </a:spcAft>
              <a:buFont typeface="Arial" panose="020B0604020202020204" pitchFamily="34" charset="0"/>
              <a:buChar char="•"/>
            </a:pPr>
            <a:r>
              <a:rPr lang="en-GB" dirty="0">
                <a:solidFill>
                  <a:srgbClr val="5F6368"/>
                </a:solidFill>
                <a:latin typeface="Roboto"/>
                <a:hlinkClick r:id="rId3"/>
              </a:rPr>
              <a:t>Permissions on Android </a:t>
            </a:r>
            <a:endParaRPr lang="en-GB" dirty="0"/>
          </a:p>
        </p:txBody>
      </p:sp>
    </p:spTree>
    <p:extLst>
      <p:ext uri="{BB962C8B-B14F-4D97-AF65-F5344CB8AC3E}">
        <p14:creationId xmlns:p14="http://schemas.microsoft.com/office/powerpoint/2010/main" val="1600428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72E6-570E-4BCF-82B6-A44B084CA155}"/>
              </a:ext>
            </a:extLst>
          </p:cNvPr>
          <p:cNvSpPr>
            <a:spLocks noGrp="1"/>
          </p:cNvSpPr>
          <p:nvPr>
            <p:ph type="title"/>
          </p:nvPr>
        </p:nvSpPr>
        <p:spPr/>
        <p:txBody>
          <a:bodyPr>
            <a:normAutofit/>
          </a:bodyPr>
          <a:lstStyle/>
          <a:p>
            <a:r>
              <a:rPr lang="en-GB"/>
              <a:t>Runtime requests	       Install-time requests	</a:t>
            </a:r>
            <a:br>
              <a:rPr lang="en-GB"/>
            </a:br>
            <a:r>
              <a:rPr lang="en-US" sz="2400"/>
              <a:t>Android 6.0 (API level 23) or higher  		Android 5.1.1 (API level 22) or lower</a:t>
            </a:r>
            <a:endParaRPr lang="en-GB" sz="2400"/>
          </a:p>
        </p:txBody>
      </p:sp>
      <p:pic>
        <p:nvPicPr>
          <p:cNvPr id="4" name="Picture 3">
            <a:extLst>
              <a:ext uri="{FF2B5EF4-FFF2-40B4-BE49-F238E27FC236}">
                <a16:creationId xmlns:a16="http://schemas.microsoft.com/office/drawing/2014/main" id="{26CFEDE9-D9A8-4A17-83CA-6C4CBD0173BC}"/>
              </a:ext>
            </a:extLst>
          </p:cNvPr>
          <p:cNvPicPr>
            <a:picLocks noChangeAspect="1"/>
          </p:cNvPicPr>
          <p:nvPr/>
        </p:nvPicPr>
        <p:blipFill>
          <a:blip r:embed="rId2"/>
          <a:stretch>
            <a:fillRect/>
          </a:stretch>
        </p:blipFill>
        <p:spPr>
          <a:xfrm>
            <a:off x="1335938" y="1646410"/>
            <a:ext cx="3381375" cy="4846465"/>
          </a:xfrm>
          <a:prstGeom prst="rect">
            <a:avLst/>
          </a:prstGeom>
        </p:spPr>
      </p:pic>
      <p:pic>
        <p:nvPicPr>
          <p:cNvPr id="5" name="Picture 4">
            <a:extLst>
              <a:ext uri="{FF2B5EF4-FFF2-40B4-BE49-F238E27FC236}">
                <a16:creationId xmlns:a16="http://schemas.microsoft.com/office/drawing/2014/main" id="{BDB9F96A-6117-4357-808C-0AE6517EDF4C}"/>
              </a:ext>
            </a:extLst>
          </p:cNvPr>
          <p:cNvPicPr>
            <a:picLocks noChangeAspect="1"/>
          </p:cNvPicPr>
          <p:nvPr/>
        </p:nvPicPr>
        <p:blipFill>
          <a:blip r:embed="rId3"/>
          <a:stretch>
            <a:fillRect/>
          </a:stretch>
        </p:blipFill>
        <p:spPr>
          <a:xfrm>
            <a:off x="7254073" y="1690688"/>
            <a:ext cx="3267075" cy="4846464"/>
          </a:xfrm>
          <a:prstGeom prst="rect">
            <a:avLst/>
          </a:prstGeom>
        </p:spPr>
      </p:pic>
      <p:cxnSp>
        <p:nvCxnSpPr>
          <p:cNvPr id="7" name="Straight Connector 6">
            <a:extLst>
              <a:ext uri="{FF2B5EF4-FFF2-40B4-BE49-F238E27FC236}">
                <a16:creationId xmlns:a16="http://schemas.microsoft.com/office/drawing/2014/main" id="{0B3E4836-C875-4C5C-8CB5-90AF08D9ABB7}"/>
              </a:ext>
            </a:extLst>
          </p:cNvPr>
          <p:cNvCxnSpPr/>
          <p:nvPr/>
        </p:nvCxnSpPr>
        <p:spPr>
          <a:xfrm>
            <a:off x="6096000" y="1633754"/>
            <a:ext cx="0" cy="451498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C1A345FF-B01A-4DFB-83FD-6420571AF6ED}"/>
              </a:ext>
            </a:extLst>
          </p:cNvPr>
          <p:cNvCxnSpPr/>
          <p:nvPr/>
        </p:nvCxnSpPr>
        <p:spPr>
          <a:xfrm>
            <a:off x="766916" y="1646410"/>
            <a:ext cx="1058688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4739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EC748B-678F-4E27-81C8-F2D4C9461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175" y="330200"/>
            <a:ext cx="11169651" cy="58991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EB9BF-7EB6-4989-B82B-26CD2A11D091}"/>
              </a:ext>
            </a:extLst>
          </p:cNvPr>
          <p:cNvSpPr>
            <a:spLocks noGrp="1"/>
          </p:cNvSpPr>
          <p:nvPr>
            <p:ph type="title"/>
          </p:nvPr>
        </p:nvSpPr>
        <p:spPr>
          <a:xfrm>
            <a:off x="908049" y="2880060"/>
            <a:ext cx="10442705" cy="2517439"/>
          </a:xfrm>
        </p:spPr>
        <p:txBody>
          <a:bodyPr vert="horz" lIns="91440" tIns="45720" rIns="91440" bIns="45720" rtlCol="0" anchor="t">
            <a:normAutofit/>
          </a:bodyPr>
          <a:lstStyle/>
          <a:p>
            <a:r>
              <a:rPr lang="en-US" sz="8400" kern="1200" dirty="0">
                <a:solidFill>
                  <a:schemeClr val="bg1"/>
                </a:solidFill>
                <a:latin typeface="+mj-lt"/>
                <a:ea typeface="+mj-ea"/>
                <a:cs typeface="+mj-cs"/>
              </a:rPr>
              <a:t>Resources:</a:t>
            </a:r>
          </a:p>
        </p:txBody>
      </p:sp>
      <p:sp>
        <p:nvSpPr>
          <p:cNvPr id="3" name="Content Placeholder 2">
            <a:extLst>
              <a:ext uri="{FF2B5EF4-FFF2-40B4-BE49-F238E27FC236}">
                <a16:creationId xmlns:a16="http://schemas.microsoft.com/office/drawing/2014/main" id="{0FDC590C-027D-4C59-BABE-CEAF475F9810}"/>
              </a:ext>
            </a:extLst>
          </p:cNvPr>
          <p:cNvSpPr>
            <a:spLocks noGrp="1"/>
          </p:cNvSpPr>
          <p:nvPr>
            <p:ph idx="1"/>
          </p:nvPr>
        </p:nvSpPr>
        <p:spPr>
          <a:xfrm>
            <a:off x="1073085" y="4324350"/>
            <a:ext cx="10442705" cy="625474"/>
          </a:xfrm>
        </p:spPr>
        <p:txBody>
          <a:bodyPr vert="horz" lIns="91440" tIns="45720" rIns="91440" bIns="45720" rtlCol="0" anchor="b">
            <a:normAutofit/>
          </a:bodyPr>
          <a:lstStyle/>
          <a:p>
            <a:pPr marL="0" indent="0">
              <a:buNone/>
            </a:pPr>
            <a:r>
              <a:rPr lang="en-US" kern="1200" dirty="0">
                <a:solidFill>
                  <a:schemeClr val="bg1"/>
                </a:solidFill>
                <a:latin typeface="+mn-lt"/>
                <a:ea typeface="+mn-ea"/>
                <a:cs typeface="+mn-cs"/>
              </a:rPr>
              <a:t>Android developer website</a:t>
            </a:r>
          </a:p>
        </p:txBody>
      </p:sp>
    </p:spTree>
    <p:extLst>
      <p:ext uri="{BB962C8B-B14F-4D97-AF65-F5344CB8AC3E}">
        <p14:creationId xmlns:p14="http://schemas.microsoft.com/office/powerpoint/2010/main" val="557560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9433D-AA79-4210-993F-EE0B05FEC61A}"/>
              </a:ext>
            </a:extLst>
          </p:cNvPr>
          <p:cNvSpPr>
            <a:spLocks noGrp="1"/>
          </p:cNvSpPr>
          <p:nvPr>
            <p:ph type="title"/>
          </p:nvPr>
        </p:nvSpPr>
        <p:spPr>
          <a:xfrm>
            <a:off x="838200" y="621792"/>
            <a:ext cx="4795157" cy="5413248"/>
          </a:xfrm>
        </p:spPr>
        <p:txBody>
          <a:bodyPr>
            <a:normAutofit/>
          </a:bodyPr>
          <a:lstStyle/>
          <a:p>
            <a:pPr algn="ctr"/>
            <a:r>
              <a:rPr lang="en-GB" sz="5200" dirty="0">
                <a:solidFill>
                  <a:schemeClr val="bg1"/>
                </a:solidFill>
              </a:rPr>
              <a:t>Android Runtime</a:t>
            </a:r>
            <a:br>
              <a:rPr lang="en-GB" sz="5200" dirty="0">
                <a:solidFill>
                  <a:schemeClr val="bg1"/>
                </a:solidFill>
              </a:rPr>
            </a:br>
            <a:r>
              <a:rPr lang="en-GB" sz="5200" dirty="0">
                <a:solidFill>
                  <a:schemeClr val="bg1"/>
                </a:solidFill>
              </a:rPr>
              <a:t>(ART)</a:t>
            </a:r>
          </a:p>
        </p:txBody>
      </p:sp>
      <p:sp>
        <p:nvSpPr>
          <p:cNvPr id="3" name="Content Placeholder 2">
            <a:extLst>
              <a:ext uri="{FF2B5EF4-FFF2-40B4-BE49-F238E27FC236}">
                <a16:creationId xmlns:a16="http://schemas.microsoft.com/office/drawing/2014/main" id="{A97D1C98-C30E-4C64-BA48-9DEA6BD178BD}"/>
              </a:ext>
            </a:extLst>
          </p:cNvPr>
          <p:cNvSpPr>
            <a:spLocks noGrp="1"/>
          </p:cNvSpPr>
          <p:nvPr>
            <p:ph idx="1"/>
          </p:nvPr>
        </p:nvSpPr>
        <p:spPr>
          <a:xfrm>
            <a:off x="6521450" y="621792"/>
            <a:ext cx="4832349" cy="5413248"/>
          </a:xfrm>
        </p:spPr>
        <p:txBody>
          <a:bodyPr anchor="ctr">
            <a:normAutofit/>
          </a:bodyPr>
          <a:lstStyle/>
          <a:p>
            <a:r>
              <a:rPr lang="en-US" sz="2000" dirty="0"/>
              <a:t>Android Runtime (ART) is an application runtime environment used by the Android operating system</a:t>
            </a:r>
            <a:endParaRPr lang="en-GB" sz="2000" dirty="0"/>
          </a:p>
          <a:p>
            <a:r>
              <a:rPr lang="en-GB" sz="2000" dirty="0"/>
              <a:t>You cannot assume that the user will not be interrupted in the middle of inputting data to your app</a:t>
            </a:r>
          </a:p>
          <a:p>
            <a:r>
              <a:rPr lang="en-GB" sz="2000" dirty="0"/>
              <a:t>You also cannot assume that your app will always exit gracefully; it could get killed without getting the chance to properly shut down </a:t>
            </a:r>
          </a:p>
          <a:p>
            <a:r>
              <a:rPr lang="en-GB" sz="2000" dirty="0"/>
              <a:t>As a developer, you need to be defensive in designing your code and consider that these things can happen </a:t>
            </a:r>
          </a:p>
          <a:p>
            <a:r>
              <a:rPr lang="en-GB" sz="2000" dirty="0"/>
              <a:t>Fortunately, the Android runtime notifies us whenever something happens to our components (like the activity) </a:t>
            </a:r>
          </a:p>
        </p:txBody>
      </p:sp>
    </p:spTree>
    <p:extLst>
      <p:ext uri="{BB962C8B-B14F-4D97-AF65-F5344CB8AC3E}">
        <p14:creationId xmlns:p14="http://schemas.microsoft.com/office/powerpoint/2010/main" val="347398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D85F6-3242-4B7A-A1B2-FB5DBFBD900F}"/>
              </a:ext>
            </a:extLst>
          </p:cNvPr>
          <p:cNvSpPr>
            <a:spLocks noGrp="1"/>
          </p:cNvSpPr>
          <p:nvPr>
            <p:ph type="title"/>
          </p:nvPr>
        </p:nvSpPr>
        <p:spPr>
          <a:xfrm>
            <a:off x="838200" y="585216"/>
            <a:ext cx="10515600" cy="1325563"/>
          </a:xfrm>
        </p:spPr>
        <p:txBody>
          <a:bodyPr>
            <a:normAutofit/>
          </a:bodyPr>
          <a:lstStyle/>
          <a:p>
            <a:r>
              <a:rPr lang="en-GB" dirty="0">
                <a:solidFill>
                  <a:schemeClr val="bg1"/>
                </a:solidFill>
              </a:rPr>
              <a:t>Remember </a:t>
            </a:r>
          </a:p>
        </p:txBody>
      </p:sp>
      <p:pic>
        <p:nvPicPr>
          <p:cNvPr id="1026" name="Picture 2">
            <a:extLst>
              <a:ext uri="{FF2B5EF4-FFF2-40B4-BE49-F238E27FC236}">
                <a16:creationId xmlns:a16="http://schemas.microsoft.com/office/drawing/2014/main" id="{0CA1BD76-4969-4DDB-941D-2E3B0F9630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69" t="-1" r="-1812" b="-3557"/>
          <a:stretch/>
        </p:blipFill>
        <p:spPr bwMode="auto">
          <a:xfrm>
            <a:off x="427383" y="2386584"/>
            <a:ext cx="7119465" cy="379037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B21E6B3-8C43-4365-9B94-1CAF0008266C}"/>
              </a:ext>
            </a:extLst>
          </p:cNvPr>
          <p:cNvSpPr>
            <a:spLocks noGrp="1"/>
          </p:cNvSpPr>
          <p:nvPr>
            <p:ph idx="1"/>
          </p:nvPr>
        </p:nvSpPr>
        <p:spPr>
          <a:xfrm>
            <a:off x="7546848" y="2516777"/>
            <a:ext cx="3803904" cy="3660185"/>
          </a:xfrm>
        </p:spPr>
        <p:txBody>
          <a:bodyPr anchor="ctr">
            <a:normAutofit/>
          </a:bodyPr>
          <a:lstStyle/>
          <a:p>
            <a:pPr fontAlgn="base"/>
            <a:r>
              <a:rPr lang="en-US" sz="2200" b="1" i="0" dirty="0">
                <a:effectLst/>
                <a:latin typeface="inherit"/>
              </a:rPr>
              <a:t>An app is a collection of activities, layouts, and other resources</a:t>
            </a:r>
            <a:endParaRPr lang="en-US" sz="2200" b="0" i="0" dirty="0">
              <a:effectLst/>
              <a:latin typeface="Times New Roman" panose="02020603050405020304" pitchFamily="18" charset="0"/>
            </a:endParaRPr>
          </a:p>
          <a:p>
            <a:pPr fontAlgn="base"/>
            <a:r>
              <a:rPr lang="en-US" sz="2200" b="0" i="0" dirty="0">
                <a:effectLst/>
                <a:latin typeface="Times New Roman" panose="02020603050405020304" pitchFamily="18" charset="0"/>
              </a:rPr>
              <a:t>One of these activities is the main activity for the app</a:t>
            </a:r>
          </a:p>
          <a:p>
            <a:endParaRPr lang="en-GB" sz="2200" dirty="0"/>
          </a:p>
        </p:txBody>
      </p:sp>
    </p:spTree>
    <p:extLst>
      <p:ext uri="{BB962C8B-B14F-4D97-AF65-F5344CB8AC3E}">
        <p14:creationId xmlns:p14="http://schemas.microsoft.com/office/powerpoint/2010/main" val="342027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779C3-4918-455A-B3E9-C04882242B86}"/>
              </a:ext>
            </a:extLst>
          </p:cNvPr>
          <p:cNvSpPr>
            <a:spLocks noGrp="1"/>
          </p:cNvSpPr>
          <p:nvPr>
            <p:ph type="title"/>
          </p:nvPr>
        </p:nvSpPr>
        <p:spPr>
          <a:xfrm>
            <a:off x="838200" y="585216"/>
            <a:ext cx="10515600" cy="1325563"/>
          </a:xfrm>
        </p:spPr>
        <p:txBody>
          <a:bodyPr>
            <a:normAutofit/>
          </a:bodyPr>
          <a:lstStyle/>
          <a:p>
            <a:r>
              <a:rPr lang="en-GB" dirty="0">
                <a:solidFill>
                  <a:schemeClr val="bg1"/>
                </a:solidFill>
              </a:rPr>
              <a:t>App Process </a:t>
            </a:r>
          </a:p>
        </p:txBody>
      </p:sp>
      <p:pic>
        <p:nvPicPr>
          <p:cNvPr id="2050" name="Picture 2">
            <a:extLst>
              <a:ext uri="{FF2B5EF4-FFF2-40B4-BE49-F238E27FC236}">
                <a16:creationId xmlns:a16="http://schemas.microsoft.com/office/drawing/2014/main" id="{5F95B208-97F4-4879-8963-A3718A0B17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9" t="-1" r="-1761" b="-1"/>
          <a:stretch/>
        </p:blipFill>
        <p:spPr bwMode="auto">
          <a:xfrm>
            <a:off x="301224" y="2386584"/>
            <a:ext cx="711336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3B48799-06E0-418A-898A-33E0B2D265B9}"/>
              </a:ext>
            </a:extLst>
          </p:cNvPr>
          <p:cNvSpPr>
            <a:spLocks noGrp="1"/>
          </p:cNvSpPr>
          <p:nvPr>
            <p:ph idx="1"/>
          </p:nvPr>
        </p:nvSpPr>
        <p:spPr>
          <a:xfrm>
            <a:off x="7546848" y="2516777"/>
            <a:ext cx="3803904" cy="3660185"/>
          </a:xfrm>
        </p:spPr>
        <p:txBody>
          <a:bodyPr anchor="ctr">
            <a:normAutofit/>
          </a:bodyPr>
          <a:lstStyle/>
          <a:p>
            <a:pPr fontAlgn="base"/>
            <a:r>
              <a:rPr lang="en-US" sz="2200" b="1" i="0" dirty="0">
                <a:effectLst/>
                <a:latin typeface="inherit"/>
              </a:rPr>
              <a:t>By default, each app runs within its own process</a:t>
            </a:r>
            <a:endParaRPr lang="en-US" sz="2200" b="0" i="0" dirty="0">
              <a:effectLst/>
              <a:latin typeface="Times New Roman" panose="02020603050405020304" pitchFamily="18" charset="0"/>
            </a:endParaRPr>
          </a:p>
          <a:p>
            <a:pPr fontAlgn="base"/>
            <a:r>
              <a:rPr lang="en-US" sz="2200" b="0" i="0" dirty="0">
                <a:effectLst/>
                <a:latin typeface="Times New Roman" panose="02020603050405020304" pitchFamily="18" charset="0"/>
              </a:rPr>
              <a:t>This helps keep your app safe and secure </a:t>
            </a:r>
          </a:p>
          <a:p>
            <a:pPr fontAlgn="base"/>
            <a:r>
              <a:rPr lang="en-US" sz="2200" b="0" i="0" dirty="0">
                <a:effectLst/>
                <a:latin typeface="Times New Roman" panose="02020603050405020304" pitchFamily="18" charset="0"/>
              </a:rPr>
              <a:t>You can read more about </a:t>
            </a:r>
            <a:r>
              <a:rPr lang="en-US" sz="2200" dirty="0">
                <a:latin typeface="Times New Roman" panose="02020603050405020304" pitchFamily="18" charset="0"/>
              </a:rPr>
              <a:t>Android Runtime</a:t>
            </a:r>
            <a:r>
              <a:rPr lang="en-US" sz="2200" b="0" i="0" dirty="0">
                <a:effectLst/>
                <a:latin typeface="Times New Roman" panose="02020603050405020304" pitchFamily="18" charset="0"/>
              </a:rPr>
              <a:t> </a:t>
            </a:r>
            <a:r>
              <a:rPr lang="en-US" sz="2200" b="0" i="0" dirty="0">
                <a:effectLst/>
                <a:latin typeface="Times New Roman" panose="02020603050405020304" pitchFamily="18" charset="0"/>
                <a:hlinkClick r:id="rId3"/>
              </a:rPr>
              <a:t>here</a:t>
            </a:r>
            <a:endParaRPr lang="en-GB" sz="2200" dirty="0"/>
          </a:p>
        </p:txBody>
      </p:sp>
    </p:spTree>
    <p:extLst>
      <p:ext uri="{BB962C8B-B14F-4D97-AF65-F5344CB8AC3E}">
        <p14:creationId xmlns:p14="http://schemas.microsoft.com/office/powerpoint/2010/main" val="331670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97660-9974-4EA4-9E11-C3E68117E13D}"/>
              </a:ext>
            </a:extLst>
          </p:cNvPr>
          <p:cNvSpPr>
            <a:spLocks noGrp="1"/>
          </p:cNvSpPr>
          <p:nvPr>
            <p:ph type="title"/>
          </p:nvPr>
        </p:nvSpPr>
        <p:spPr>
          <a:xfrm>
            <a:off x="589560" y="856180"/>
            <a:ext cx="5279408" cy="1128068"/>
          </a:xfrm>
        </p:spPr>
        <p:txBody>
          <a:bodyPr anchor="ctr">
            <a:normAutofit fontScale="90000"/>
          </a:bodyPr>
          <a:lstStyle/>
          <a:p>
            <a:r>
              <a:rPr lang="en-GB" sz="4000" dirty="0"/>
              <a:t>How Android Manage Process</a:t>
            </a:r>
          </a:p>
        </p:txBody>
      </p:sp>
      <p:grpSp>
        <p:nvGrpSpPr>
          <p:cNvPr id="75" name="Group 7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6" name="Rectangle 7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E6CAF1-DD76-4642-B16D-A0452E7DD864}"/>
              </a:ext>
            </a:extLst>
          </p:cNvPr>
          <p:cNvSpPr>
            <a:spLocks noGrp="1"/>
          </p:cNvSpPr>
          <p:nvPr>
            <p:ph idx="1"/>
          </p:nvPr>
        </p:nvSpPr>
        <p:spPr>
          <a:xfrm>
            <a:off x="590719" y="2330505"/>
            <a:ext cx="5278066" cy="3979585"/>
          </a:xfrm>
        </p:spPr>
        <p:txBody>
          <a:bodyPr anchor="ctr">
            <a:normAutofit/>
          </a:bodyPr>
          <a:lstStyle/>
          <a:p>
            <a:r>
              <a:rPr lang="en-US" sz="1700" dirty="0"/>
              <a:t>Your app can start an activity in another application by passing an intent with </a:t>
            </a:r>
            <a:r>
              <a:rPr lang="en-US" sz="1700" dirty="0" err="1"/>
              <a:t>startActivity</a:t>
            </a:r>
            <a:r>
              <a:rPr lang="en-US" sz="1700" dirty="0"/>
              <a:t>()</a:t>
            </a:r>
          </a:p>
          <a:p>
            <a:r>
              <a:rPr lang="en-US" sz="1700" dirty="0"/>
              <a:t>The Android system knows about all the device’s installed apps and their activities use the intent to start the correct activity</a:t>
            </a:r>
          </a:p>
          <a:p>
            <a:pPr fontAlgn="base"/>
            <a:r>
              <a:rPr lang="en-US" sz="1700" dirty="0"/>
              <a:t>When an activity needs to start, Android checks whether there’s already a process for that app</a:t>
            </a:r>
          </a:p>
          <a:p>
            <a:pPr fontAlgn="base"/>
            <a:r>
              <a:rPr lang="en-US" sz="1700" dirty="0"/>
              <a:t>If one exists, Android runs the activity in that process</a:t>
            </a:r>
          </a:p>
          <a:p>
            <a:pPr fontAlgn="base"/>
            <a:r>
              <a:rPr lang="en-US" sz="1700" dirty="0"/>
              <a:t>If one doesn’t exist, Android creates one</a:t>
            </a:r>
            <a:br>
              <a:rPr lang="en-US" sz="1700" dirty="0"/>
            </a:br>
            <a:endParaRPr lang="en-GB" sz="1700" dirty="0"/>
          </a:p>
        </p:txBody>
      </p:sp>
      <p:sp>
        <p:nvSpPr>
          <p:cNvPr id="81" name="Rectangle 8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24797355-853A-43D0-BFC2-566F3996F4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3423" y="1352056"/>
            <a:ext cx="4397433" cy="978428"/>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353169-3E91-4C4B-849B-D09244F8A3C3}"/>
              </a:ext>
            </a:extLst>
          </p:cNvPr>
          <p:cNvPicPr>
            <a:picLocks noChangeAspect="1"/>
          </p:cNvPicPr>
          <p:nvPr/>
        </p:nvPicPr>
        <p:blipFill>
          <a:blip r:embed="rId3"/>
          <a:stretch>
            <a:fillRect/>
          </a:stretch>
        </p:blipFill>
        <p:spPr>
          <a:xfrm>
            <a:off x="7083423" y="4280464"/>
            <a:ext cx="4395569" cy="1373615"/>
          </a:xfrm>
          <a:prstGeom prst="rect">
            <a:avLst/>
          </a:prstGeom>
        </p:spPr>
      </p:pic>
    </p:spTree>
    <p:extLst>
      <p:ext uri="{BB962C8B-B14F-4D97-AF65-F5344CB8AC3E}">
        <p14:creationId xmlns:p14="http://schemas.microsoft.com/office/powerpoint/2010/main" val="196191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F8D99-91B0-402F-A60B-18A678647848}"/>
              </a:ext>
            </a:extLst>
          </p:cNvPr>
          <p:cNvSpPr>
            <a:spLocks noGrp="1"/>
          </p:cNvSpPr>
          <p:nvPr>
            <p:ph type="title"/>
          </p:nvPr>
        </p:nvSpPr>
        <p:spPr>
          <a:xfrm>
            <a:off x="818984" y="4230093"/>
            <a:ext cx="4150581" cy="1800165"/>
          </a:xfrm>
        </p:spPr>
        <p:txBody>
          <a:bodyPr anchor="t">
            <a:normAutofit/>
          </a:bodyPr>
          <a:lstStyle/>
          <a:p>
            <a:pPr algn="r"/>
            <a:r>
              <a:rPr lang="en-GB" sz="4000" dirty="0" err="1"/>
              <a:t>onCreate</a:t>
            </a:r>
            <a:r>
              <a:rPr lang="en-GB" sz="4000" dirty="0"/>
              <a:t>() Method</a:t>
            </a:r>
          </a:p>
        </p:txBody>
      </p:sp>
      <p:pic>
        <p:nvPicPr>
          <p:cNvPr id="5" name="Picture 4">
            <a:extLst>
              <a:ext uri="{FF2B5EF4-FFF2-40B4-BE49-F238E27FC236}">
                <a16:creationId xmlns:a16="http://schemas.microsoft.com/office/drawing/2014/main" id="{1EBFD7C6-4344-4822-953F-B8C7C83A4E1E}"/>
              </a:ext>
            </a:extLst>
          </p:cNvPr>
          <p:cNvPicPr>
            <a:picLocks noChangeAspect="1"/>
          </p:cNvPicPr>
          <p:nvPr/>
        </p:nvPicPr>
        <p:blipFill>
          <a:blip r:embed="rId2"/>
          <a:stretch>
            <a:fillRect/>
          </a:stretch>
        </p:blipFill>
        <p:spPr>
          <a:xfrm>
            <a:off x="810597" y="457200"/>
            <a:ext cx="10631768" cy="3455325"/>
          </a:xfrm>
          <a:prstGeom prst="rect">
            <a:avLst/>
          </a:prstGeom>
        </p:spPr>
      </p:pic>
      <p:sp>
        <p:nvSpPr>
          <p:cNvPr id="3" name="Content Placeholder 2">
            <a:extLst>
              <a:ext uri="{FF2B5EF4-FFF2-40B4-BE49-F238E27FC236}">
                <a16:creationId xmlns:a16="http://schemas.microsoft.com/office/drawing/2014/main" id="{65537F23-8910-4567-8546-07283DFD48EF}"/>
              </a:ext>
            </a:extLst>
          </p:cNvPr>
          <p:cNvSpPr>
            <a:spLocks noGrp="1"/>
          </p:cNvSpPr>
          <p:nvPr>
            <p:ph idx="1"/>
          </p:nvPr>
        </p:nvSpPr>
        <p:spPr>
          <a:xfrm>
            <a:off x="5246415" y="4230094"/>
            <a:ext cx="6235268" cy="1800164"/>
          </a:xfrm>
        </p:spPr>
        <p:txBody>
          <a:bodyPr anchor="t">
            <a:normAutofit/>
          </a:bodyPr>
          <a:lstStyle/>
          <a:p>
            <a:r>
              <a:rPr lang="en-US" sz="2000" dirty="0"/>
              <a:t>When Android starts an activity, it calls its </a:t>
            </a:r>
            <a:r>
              <a:rPr lang="en-US" sz="2000" dirty="0" err="1"/>
              <a:t>onCreate</a:t>
            </a:r>
            <a:r>
              <a:rPr lang="en-US" sz="2000" dirty="0"/>
              <a:t>() method</a:t>
            </a:r>
          </a:p>
          <a:p>
            <a:endParaRPr lang="en-US" sz="2000" dirty="0"/>
          </a:p>
          <a:p>
            <a:r>
              <a:rPr lang="en-US" sz="2000" dirty="0" err="1"/>
              <a:t>onCreate</a:t>
            </a:r>
            <a:r>
              <a:rPr lang="en-US" sz="2000" dirty="0"/>
              <a:t>() is always run whenever an activity gets created</a:t>
            </a:r>
            <a:endParaRPr lang="en-GB" sz="20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31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31A9-4DEC-4C52-9EA8-1683CAF0F0F1}"/>
              </a:ext>
            </a:extLst>
          </p:cNvPr>
          <p:cNvSpPr>
            <a:spLocks noGrp="1"/>
          </p:cNvSpPr>
          <p:nvPr>
            <p:ph type="title"/>
          </p:nvPr>
        </p:nvSpPr>
        <p:spPr>
          <a:xfrm>
            <a:off x="4965430" y="629268"/>
            <a:ext cx="6586491" cy="1286160"/>
          </a:xfrm>
        </p:spPr>
        <p:txBody>
          <a:bodyPr anchor="b">
            <a:normAutofit/>
          </a:bodyPr>
          <a:lstStyle/>
          <a:p>
            <a:r>
              <a:rPr lang="en-GB" dirty="0"/>
              <a:t>How Activities Function?</a:t>
            </a:r>
          </a:p>
        </p:txBody>
      </p:sp>
      <p:sp>
        <p:nvSpPr>
          <p:cNvPr id="3" name="Content Placeholder 2">
            <a:extLst>
              <a:ext uri="{FF2B5EF4-FFF2-40B4-BE49-F238E27FC236}">
                <a16:creationId xmlns:a16="http://schemas.microsoft.com/office/drawing/2014/main" id="{C777868E-EBBD-4AD2-BA50-8E5E189E8968}"/>
              </a:ext>
            </a:extLst>
          </p:cNvPr>
          <p:cNvSpPr>
            <a:spLocks noGrp="1"/>
          </p:cNvSpPr>
          <p:nvPr>
            <p:ph idx="1"/>
          </p:nvPr>
        </p:nvSpPr>
        <p:spPr>
          <a:xfrm>
            <a:off x="4965431" y="2438400"/>
            <a:ext cx="6586489" cy="3785419"/>
          </a:xfrm>
        </p:spPr>
        <p:txBody>
          <a:bodyPr>
            <a:normAutofit/>
          </a:bodyPr>
          <a:lstStyle/>
          <a:p>
            <a:r>
              <a:rPr lang="en-US" sz="2000" dirty="0"/>
              <a:t>We need to find answers to these questions:</a:t>
            </a:r>
          </a:p>
          <a:p>
            <a:pPr lvl="1"/>
            <a:r>
              <a:rPr lang="en-US" sz="2000" dirty="0"/>
              <a:t>How long does an activity live for? </a:t>
            </a:r>
          </a:p>
          <a:p>
            <a:pPr lvl="1"/>
            <a:r>
              <a:rPr lang="en-US" sz="2000" dirty="0"/>
              <a:t>What happens when your activity disappears from the screen? Is it still running? Is it still in memory? </a:t>
            </a:r>
          </a:p>
          <a:p>
            <a:pPr lvl="1"/>
            <a:r>
              <a:rPr lang="en-US" sz="2000" dirty="0"/>
              <a:t>What happens if your app gets interrupted by an incoming phone call? </a:t>
            </a:r>
          </a:p>
          <a:p>
            <a:pPr lvl="1"/>
            <a:r>
              <a:rPr lang="en-US" sz="2000" dirty="0"/>
              <a:t>We want to be able to control the behavior of our activities in a whole range of different circumstances, but how?</a:t>
            </a:r>
          </a:p>
          <a:p>
            <a:r>
              <a:rPr lang="en-US" sz="2000" dirty="0"/>
              <a:t>To do so, we need to know the activity lifecycle events in Android!</a:t>
            </a:r>
          </a:p>
        </p:txBody>
      </p:sp>
      <p:pic>
        <p:nvPicPr>
          <p:cNvPr id="5" name="Picture 4" descr="Empty speech bubbles">
            <a:extLst>
              <a:ext uri="{FF2B5EF4-FFF2-40B4-BE49-F238E27FC236}">
                <a16:creationId xmlns:a16="http://schemas.microsoft.com/office/drawing/2014/main" id="{E5AE7523-BD04-49C7-A982-C969F88ACA8F}"/>
              </a:ext>
            </a:extLst>
          </p:cNvPr>
          <p:cNvPicPr>
            <a:picLocks noChangeAspect="1"/>
          </p:cNvPicPr>
          <p:nvPr/>
        </p:nvPicPr>
        <p:blipFill rotWithShape="1">
          <a:blip r:embed="rId2"/>
          <a:srcRect l="31688" r="23193"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966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295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0295039AB05B4EB770F1F64628E38C" ma:contentTypeVersion="10" ma:contentTypeDescription="Create a new document." ma:contentTypeScope="" ma:versionID="b4938fdafa8ed84536e7fd95507f5d36">
  <xsd:schema xmlns:xsd="http://www.w3.org/2001/XMLSchema" xmlns:xs="http://www.w3.org/2001/XMLSchema" xmlns:p="http://schemas.microsoft.com/office/2006/metadata/properties" xmlns:ns3="dddc197f-f640-4dd2-b90b-98b3abfe7bca" xmlns:ns4="ebd105ee-71f5-49fe-bd3a-37480835eb9d" targetNamespace="http://schemas.microsoft.com/office/2006/metadata/properties" ma:root="true" ma:fieldsID="41d379a709d19c4059f3642c1a861f04" ns3:_="" ns4:_="">
    <xsd:import namespace="dddc197f-f640-4dd2-b90b-98b3abfe7bca"/>
    <xsd:import namespace="ebd105ee-71f5-49fe-bd3a-37480835eb9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c197f-f640-4dd2-b90b-98b3abfe7b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d105ee-71f5-49fe-bd3a-37480835eb9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3FE69B-BA13-4B58-8BE4-D7B41F218E89}">
  <ds:schemaRefs>
    <ds:schemaRef ds:uri="http://schemas.microsoft.com/sharepoint/v3/contenttype/forms"/>
  </ds:schemaRefs>
</ds:datastoreItem>
</file>

<file path=customXml/itemProps2.xml><?xml version="1.0" encoding="utf-8"?>
<ds:datastoreItem xmlns:ds="http://schemas.openxmlformats.org/officeDocument/2006/customXml" ds:itemID="{AF9A37F6-18CA-4923-93B6-DAD2EA29B963}">
  <ds:schemaRef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www.w3.org/XML/1998/namespace"/>
    <ds:schemaRef ds:uri="ebd105ee-71f5-49fe-bd3a-37480835eb9d"/>
    <ds:schemaRef ds:uri="dddc197f-f640-4dd2-b90b-98b3abfe7bca"/>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F39EA079-CF66-4B81-A61D-42DF6875BF4D}">
  <ds:schemaRefs>
    <ds:schemaRef ds:uri="dddc197f-f640-4dd2-b90b-98b3abfe7bca"/>
    <ds:schemaRef ds:uri="ebd105ee-71f5-49fe-bd3a-37480835eb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272</TotalTime>
  <Words>1991</Words>
  <Application>Microsoft Office PowerPoint</Application>
  <PresentationFormat>Widescreen</PresentationFormat>
  <Paragraphs>197</Paragraphs>
  <Slides>32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Courier New</vt:lpstr>
      <vt:lpstr>Forte</vt:lpstr>
      <vt:lpstr>inherit</vt:lpstr>
      <vt:lpstr>Roboto</vt:lpstr>
      <vt:lpstr>Roboto Mono</vt:lpstr>
      <vt:lpstr>Times New Roman</vt:lpstr>
      <vt:lpstr>Office Theme</vt:lpstr>
      <vt:lpstr>Activity Lifecycle &amp; Runtime Permissions</vt:lpstr>
      <vt:lpstr>How Do You Use Mobile Apps?</vt:lpstr>
      <vt:lpstr>Who is in control of the app lifecycle?</vt:lpstr>
      <vt:lpstr>Android Runtime (ART)</vt:lpstr>
      <vt:lpstr>Remember </vt:lpstr>
      <vt:lpstr>App Process </vt:lpstr>
      <vt:lpstr>How Android Manage Process</vt:lpstr>
      <vt:lpstr>onCreate() Method</vt:lpstr>
      <vt:lpstr>How Activities Function?</vt:lpstr>
      <vt:lpstr>Activity lifecycle events</vt:lpstr>
      <vt:lpstr>android.app.Activity class</vt:lpstr>
      <vt:lpstr>Callback Methods</vt:lpstr>
      <vt:lpstr>Callback Methods</vt:lpstr>
      <vt:lpstr>Callback Methods</vt:lpstr>
      <vt:lpstr>Callback Methods</vt:lpstr>
      <vt:lpstr>Callback Methods</vt:lpstr>
      <vt:lpstr>Callback Methods</vt:lpstr>
      <vt:lpstr>Callback Methods</vt:lpstr>
      <vt:lpstr>Entire Lifetime</vt:lpstr>
      <vt:lpstr>Visible Lifetime</vt:lpstr>
      <vt:lpstr>Foreground Lifetime</vt:lpstr>
      <vt:lpstr>PowerPoint Presentation</vt:lpstr>
      <vt:lpstr>Permissions</vt:lpstr>
      <vt:lpstr>Android Security Architecture</vt:lpstr>
      <vt:lpstr>Permission Approval</vt:lpstr>
      <vt:lpstr>Protection Levels</vt:lpstr>
      <vt:lpstr>Normal Permissions</vt:lpstr>
      <vt:lpstr>Signature Permissions</vt:lpstr>
      <vt:lpstr>Dangerous Permissions/Runtime Permissions</vt:lpstr>
      <vt:lpstr>Request Prompts for Dangerous Permissions</vt:lpstr>
      <vt:lpstr>Runtime requests        Install-time requests  Android 6.0 (API level 23) or higher    Android 5.1.1 (API level 22) or lower</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Lifecycle &amp; Runtime Permissions</dc:title>
  <dc:creator>Antesar Shabut</dc:creator>
  <cp:lastModifiedBy>Antesar Shabut</cp:lastModifiedBy>
  <cp:revision>8</cp:revision>
  <dcterms:created xsi:type="dcterms:W3CDTF">2021-02-01T09:51:18Z</dcterms:created>
  <dcterms:modified xsi:type="dcterms:W3CDTF">2025-01-26T21:14:03Z</dcterms:modified>
</cp:coreProperties>
</file>