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60" r:id="rId8"/>
    <p:sldId id="259" r:id="rId9"/>
    <p:sldId id="261" r:id="rId10"/>
    <p:sldId id="271" r:id="rId11"/>
    <p:sldId id="270" r:id="rId12"/>
    <p:sldId id="272" r:id="rId13"/>
    <p:sldId id="263" r:id="rId14"/>
    <p:sldId id="267" r:id="rId15"/>
    <p:sldId id="268" r:id="rId16"/>
    <p:sldId id="273" r:id="rId17"/>
    <p:sldId id="266" r:id="rId18"/>
    <p:sldId id="274" r:id="rId19"/>
    <p:sldId id="26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BF9B2A-9DF3-4564-8D2A-86A5E733A3E0}" v="15" dt="2021-02-08T10:55:13.1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5" d="100"/>
          <a:sy n="65" d="100"/>
        </p:scale>
        <p:origin x="43" y="3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diagrams/_rels/data2.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19.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19.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015AD3-346A-456D-BACF-37A1063DF94C}"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t>
        <a:bodyPr/>
        <a:lstStyle/>
        <a:p>
          <a:endParaRPr lang="en-US"/>
        </a:p>
      </dgm:t>
    </dgm:pt>
    <dgm:pt modelId="{077942FA-195F-4EF3-855E-6F8394F261B6}">
      <dgm:prSet custT="1"/>
      <dgm:spPr/>
      <dgm:t>
        <a:bodyPr/>
        <a:lstStyle/>
        <a:p>
          <a:r>
            <a:rPr lang="en-US" sz="1400" dirty="0"/>
            <a:t>Avoid Direct Fragment-to-Fragment Communication – Use an Activity or </a:t>
          </a:r>
          <a:r>
            <a:rPr lang="en-US" sz="1400" dirty="0" err="1"/>
            <a:t>ViewModel</a:t>
          </a:r>
          <a:r>
            <a:rPr lang="en-US" sz="1400" dirty="0"/>
            <a:t> as an intermediary.</a:t>
          </a:r>
        </a:p>
      </dgm:t>
    </dgm:pt>
    <dgm:pt modelId="{7F6B8C60-DEC0-4790-AA87-46842FBBC57B}" type="parTrans" cxnId="{F2B84AC0-A443-4DF1-B890-B6F7275BBE11}">
      <dgm:prSet/>
      <dgm:spPr/>
      <dgm:t>
        <a:bodyPr/>
        <a:lstStyle/>
        <a:p>
          <a:endParaRPr lang="en-US" sz="2400"/>
        </a:p>
      </dgm:t>
    </dgm:pt>
    <dgm:pt modelId="{F83AD861-EE0F-405C-8B06-9851E6C7D625}" type="sibTrans" cxnId="{F2B84AC0-A443-4DF1-B890-B6F7275BBE11}">
      <dgm:prSet/>
      <dgm:spPr/>
      <dgm:t>
        <a:bodyPr/>
        <a:lstStyle/>
        <a:p>
          <a:endParaRPr lang="en-US" sz="2400"/>
        </a:p>
      </dgm:t>
    </dgm:pt>
    <dgm:pt modelId="{FED49497-3C9F-4890-904E-CB02BC92694F}">
      <dgm:prSet custT="1"/>
      <dgm:spPr/>
      <dgm:t>
        <a:bodyPr/>
        <a:lstStyle/>
        <a:p>
          <a:r>
            <a:rPr lang="en-US" sz="1400"/>
            <a:t>Use ViewModel + LiveData (Recommended Approach) – Ensures decoupling, survives configuration changes, and improves state management.</a:t>
          </a:r>
        </a:p>
      </dgm:t>
    </dgm:pt>
    <dgm:pt modelId="{D7D3C1AD-05DF-4793-ACFE-021409AC63EF}" type="parTrans" cxnId="{2FBA2EDD-8E09-45B7-A647-38EE3CC443AD}">
      <dgm:prSet/>
      <dgm:spPr/>
      <dgm:t>
        <a:bodyPr/>
        <a:lstStyle/>
        <a:p>
          <a:endParaRPr lang="en-US" sz="2400"/>
        </a:p>
      </dgm:t>
    </dgm:pt>
    <dgm:pt modelId="{9E1890C6-E533-4A44-88A4-DF1EE50A1B7A}" type="sibTrans" cxnId="{2FBA2EDD-8E09-45B7-A647-38EE3CC443AD}">
      <dgm:prSet/>
      <dgm:spPr/>
      <dgm:t>
        <a:bodyPr/>
        <a:lstStyle/>
        <a:p>
          <a:endParaRPr lang="en-US" sz="2400"/>
        </a:p>
      </dgm:t>
    </dgm:pt>
    <dgm:pt modelId="{1082E299-CF9B-4B56-A12C-234F9439E153}">
      <dgm:prSet custT="1"/>
      <dgm:spPr/>
      <dgm:t>
        <a:bodyPr/>
        <a:lstStyle/>
        <a:p>
          <a:r>
            <a:rPr lang="en-US" sz="1400"/>
            <a:t>Use FragmentResultListener (Simpler Alternative) – Eliminates the need for interfaces and works without Activity callbacks.</a:t>
          </a:r>
        </a:p>
      </dgm:t>
    </dgm:pt>
    <dgm:pt modelId="{6BDDA2B2-A837-4CD1-9287-1378BA1DF4FC}" type="parTrans" cxnId="{00DD0795-CD0F-484D-A5CE-B5FC5798E6F7}">
      <dgm:prSet/>
      <dgm:spPr/>
      <dgm:t>
        <a:bodyPr/>
        <a:lstStyle/>
        <a:p>
          <a:endParaRPr lang="en-US" sz="2400"/>
        </a:p>
      </dgm:t>
    </dgm:pt>
    <dgm:pt modelId="{F7212664-AD2E-4C68-9076-1416634B8583}" type="sibTrans" cxnId="{00DD0795-CD0F-484D-A5CE-B5FC5798E6F7}">
      <dgm:prSet/>
      <dgm:spPr/>
      <dgm:t>
        <a:bodyPr/>
        <a:lstStyle/>
        <a:p>
          <a:endParaRPr lang="en-US" sz="2400"/>
        </a:p>
      </dgm:t>
    </dgm:pt>
    <dgm:pt modelId="{CE0FBB48-DD19-417B-ACD0-B9B919791D6E}">
      <dgm:prSet custT="1"/>
      <dgm:spPr/>
      <dgm:t>
        <a:bodyPr/>
        <a:lstStyle/>
        <a:p>
          <a:r>
            <a:rPr lang="en-US" sz="1400"/>
            <a:t>Use Interface Callbacks (Older Approach) – If ViewModel is not an option, define a listener interface inside the fragment and implement it in the activity.</a:t>
          </a:r>
        </a:p>
      </dgm:t>
    </dgm:pt>
    <dgm:pt modelId="{576609C5-8DA7-48D8-9977-610242AD2C8E}" type="parTrans" cxnId="{6ED8ED8D-CB49-42EB-8C61-45EC6C49B75D}">
      <dgm:prSet/>
      <dgm:spPr/>
      <dgm:t>
        <a:bodyPr/>
        <a:lstStyle/>
        <a:p>
          <a:endParaRPr lang="en-US" sz="2400"/>
        </a:p>
      </dgm:t>
    </dgm:pt>
    <dgm:pt modelId="{F8D9C813-2567-46EA-8370-7F95D42E2C2C}" type="sibTrans" cxnId="{6ED8ED8D-CB49-42EB-8C61-45EC6C49B75D}">
      <dgm:prSet/>
      <dgm:spPr/>
      <dgm:t>
        <a:bodyPr/>
        <a:lstStyle/>
        <a:p>
          <a:endParaRPr lang="en-US" sz="2400"/>
        </a:p>
      </dgm:t>
    </dgm:pt>
    <dgm:pt modelId="{2671D7E6-1491-4E1C-861C-6B8B23627629}">
      <dgm:prSet custT="1"/>
      <dgm:spPr/>
      <dgm:t>
        <a:bodyPr/>
        <a:lstStyle/>
        <a:p>
          <a:r>
            <a:rPr lang="en-US" sz="1400"/>
            <a:t>Check If Fragment is Attached Before Calling Its Methods – Prevents crashes if the fragment is not displayed.</a:t>
          </a:r>
        </a:p>
      </dgm:t>
    </dgm:pt>
    <dgm:pt modelId="{B73FA99B-AF2B-4A5D-B554-A9689B2B435C}" type="parTrans" cxnId="{F8090E77-0335-41E3-BFD8-1A7A69558082}">
      <dgm:prSet/>
      <dgm:spPr/>
      <dgm:t>
        <a:bodyPr/>
        <a:lstStyle/>
        <a:p>
          <a:endParaRPr lang="en-US" sz="2400"/>
        </a:p>
      </dgm:t>
    </dgm:pt>
    <dgm:pt modelId="{CADEDCCE-30E9-41A8-9193-4FC6EBABC12F}" type="sibTrans" cxnId="{F8090E77-0335-41E3-BFD8-1A7A69558082}">
      <dgm:prSet/>
      <dgm:spPr/>
      <dgm:t>
        <a:bodyPr/>
        <a:lstStyle/>
        <a:p>
          <a:endParaRPr lang="en-US" sz="2400"/>
        </a:p>
      </dgm:t>
    </dgm:pt>
    <dgm:pt modelId="{F116DFC2-600F-4DC9-AF3C-6133DD9A7035}" type="pres">
      <dgm:prSet presAssocID="{91015AD3-346A-456D-BACF-37A1063DF94C}" presName="root" presStyleCnt="0">
        <dgm:presLayoutVars>
          <dgm:dir/>
          <dgm:resizeHandles val="exact"/>
        </dgm:presLayoutVars>
      </dgm:prSet>
      <dgm:spPr/>
    </dgm:pt>
    <dgm:pt modelId="{FBAB3A76-E7A3-4EFA-AAF9-F78B7410ED52}" type="pres">
      <dgm:prSet presAssocID="{077942FA-195F-4EF3-855E-6F8394F261B6}" presName="compNode" presStyleCnt="0"/>
      <dgm:spPr/>
    </dgm:pt>
    <dgm:pt modelId="{B949BB0A-5A88-4A30-8B3D-E5A290F4F6B2}" type="pres">
      <dgm:prSet presAssocID="{077942FA-195F-4EF3-855E-6F8394F261B6}"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ers"/>
        </a:ext>
      </dgm:extLst>
    </dgm:pt>
    <dgm:pt modelId="{9EFC1C60-B97E-42E2-959A-F042E6CC45D7}" type="pres">
      <dgm:prSet presAssocID="{077942FA-195F-4EF3-855E-6F8394F261B6}" presName="spaceRect" presStyleCnt="0"/>
      <dgm:spPr/>
    </dgm:pt>
    <dgm:pt modelId="{9E8A505D-B674-405C-8A72-A9ADE03DD65E}" type="pres">
      <dgm:prSet presAssocID="{077942FA-195F-4EF3-855E-6F8394F261B6}" presName="textRect" presStyleLbl="revTx" presStyleIdx="0" presStyleCnt="5">
        <dgm:presLayoutVars>
          <dgm:chMax val="1"/>
          <dgm:chPref val="1"/>
        </dgm:presLayoutVars>
      </dgm:prSet>
      <dgm:spPr/>
    </dgm:pt>
    <dgm:pt modelId="{B1EFF8B2-04E2-4794-876A-5D1B03A9A320}" type="pres">
      <dgm:prSet presAssocID="{F83AD861-EE0F-405C-8B06-9851E6C7D625}" presName="sibTrans" presStyleCnt="0"/>
      <dgm:spPr/>
    </dgm:pt>
    <dgm:pt modelId="{D1C7C1C7-9B5B-497D-B82A-8944C17B5D38}" type="pres">
      <dgm:prSet presAssocID="{FED49497-3C9F-4890-904E-CB02BC92694F}" presName="compNode" presStyleCnt="0"/>
      <dgm:spPr/>
    </dgm:pt>
    <dgm:pt modelId="{35546939-0E55-42CC-B4B0-C45C67A752B4}" type="pres">
      <dgm:prSet presAssocID="{FED49497-3C9F-4890-904E-CB02BC92694F}"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EF52D6EF-DC7E-41E4-9AC7-7EF925CA7B50}" type="pres">
      <dgm:prSet presAssocID="{FED49497-3C9F-4890-904E-CB02BC92694F}" presName="spaceRect" presStyleCnt="0"/>
      <dgm:spPr/>
    </dgm:pt>
    <dgm:pt modelId="{C5384DED-4DE2-47DB-B3AD-66A3448E3BF3}" type="pres">
      <dgm:prSet presAssocID="{FED49497-3C9F-4890-904E-CB02BC92694F}" presName="textRect" presStyleLbl="revTx" presStyleIdx="1" presStyleCnt="5">
        <dgm:presLayoutVars>
          <dgm:chMax val="1"/>
          <dgm:chPref val="1"/>
        </dgm:presLayoutVars>
      </dgm:prSet>
      <dgm:spPr/>
    </dgm:pt>
    <dgm:pt modelId="{3F0889BD-D20C-446F-BFAD-988C6F9B2448}" type="pres">
      <dgm:prSet presAssocID="{9E1890C6-E533-4A44-88A4-DF1EE50A1B7A}" presName="sibTrans" presStyleCnt="0"/>
      <dgm:spPr/>
    </dgm:pt>
    <dgm:pt modelId="{279E038A-FA75-413C-8D8D-E50906E0661D}" type="pres">
      <dgm:prSet presAssocID="{1082E299-CF9B-4B56-A12C-234F9439E153}" presName="compNode" presStyleCnt="0"/>
      <dgm:spPr/>
    </dgm:pt>
    <dgm:pt modelId="{9E06D6C0-73C8-4136-BD9A-23768401C858}" type="pres">
      <dgm:prSet presAssocID="{1082E299-CF9B-4B56-A12C-234F9439E15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inimize"/>
        </a:ext>
      </dgm:extLst>
    </dgm:pt>
    <dgm:pt modelId="{5C41E6D4-5545-4BBD-A2AA-5D550E6BC3CD}" type="pres">
      <dgm:prSet presAssocID="{1082E299-CF9B-4B56-A12C-234F9439E153}" presName="spaceRect" presStyleCnt="0"/>
      <dgm:spPr/>
    </dgm:pt>
    <dgm:pt modelId="{014F3646-B98F-4FD6-8B98-93AC29FE2780}" type="pres">
      <dgm:prSet presAssocID="{1082E299-CF9B-4B56-A12C-234F9439E153}" presName="textRect" presStyleLbl="revTx" presStyleIdx="2" presStyleCnt="5">
        <dgm:presLayoutVars>
          <dgm:chMax val="1"/>
          <dgm:chPref val="1"/>
        </dgm:presLayoutVars>
      </dgm:prSet>
      <dgm:spPr/>
    </dgm:pt>
    <dgm:pt modelId="{AE2133EA-2970-45B3-B4BE-F4F1F749B5E4}" type="pres">
      <dgm:prSet presAssocID="{F7212664-AD2E-4C68-9076-1416634B8583}" presName="sibTrans" presStyleCnt="0"/>
      <dgm:spPr/>
    </dgm:pt>
    <dgm:pt modelId="{5A12350C-7700-45BB-8D94-424678C7DAFA}" type="pres">
      <dgm:prSet presAssocID="{CE0FBB48-DD19-417B-ACD0-B9B919791D6E}" presName="compNode" presStyleCnt="0"/>
      <dgm:spPr/>
    </dgm:pt>
    <dgm:pt modelId="{4FBAB5D6-6D31-42FC-AFF2-5155DA3DEBF0}" type="pres">
      <dgm:prSet presAssocID="{CE0FBB48-DD19-417B-ACD0-B9B919791D6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grammer"/>
        </a:ext>
      </dgm:extLst>
    </dgm:pt>
    <dgm:pt modelId="{6A69FA54-FCBA-4473-AA1B-4C116EB6CCDD}" type="pres">
      <dgm:prSet presAssocID="{CE0FBB48-DD19-417B-ACD0-B9B919791D6E}" presName="spaceRect" presStyleCnt="0"/>
      <dgm:spPr/>
    </dgm:pt>
    <dgm:pt modelId="{DD4D7D9C-1019-454E-9C73-751A38A60082}" type="pres">
      <dgm:prSet presAssocID="{CE0FBB48-DD19-417B-ACD0-B9B919791D6E}" presName="textRect" presStyleLbl="revTx" presStyleIdx="3" presStyleCnt="5">
        <dgm:presLayoutVars>
          <dgm:chMax val="1"/>
          <dgm:chPref val="1"/>
        </dgm:presLayoutVars>
      </dgm:prSet>
      <dgm:spPr/>
    </dgm:pt>
    <dgm:pt modelId="{B9F080A2-8F49-4EE4-B89C-44CABDB6C470}" type="pres">
      <dgm:prSet presAssocID="{F8D9C813-2567-46EA-8370-7F95D42E2C2C}" presName="sibTrans" presStyleCnt="0"/>
      <dgm:spPr/>
    </dgm:pt>
    <dgm:pt modelId="{9C125860-5340-415C-875B-8C79DE56823A}" type="pres">
      <dgm:prSet presAssocID="{2671D7E6-1491-4E1C-861C-6B8B23627629}" presName="compNode" presStyleCnt="0"/>
      <dgm:spPr/>
    </dgm:pt>
    <dgm:pt modelId="{0074D37A-5F2E-4124-9058-4B4913C9B867}" type="pres">
      <dgm:prSet presAssocID="{2671D7E6-1491-4E1C-861C-6B8B23627629}"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lowchart"/>
        </a:ext>
      </dgm:extLst>
    </dgm:pt>
    <dgm:pt modelId="{C86E3C30-4890-4B31-A150-7D2450BD6A44}" type="pres">
      <dgm:prSet presAssocID="{2671D7E6-1491-4E1C-861C-6B8B23627629}" presName="spaceRect" presStyleCnt="0"/>
      <dgm:spPr/>
    </dgm:pt>
    <dgm:pt modelId="{9EB6F342-2CF5-4C03-B0F8-0DD298588604}" type="pres">
      <dgm:prSet presAssocID="{2671D7E6-1491-4E1C-861C-6B8B23627629}" presName="textRect" presStyleLbl="revTx" presStyleIdx="4" presStyleCnt="5">
        <dgm:presLayoutVars>
          <dgm:chMax val="1"/>
          <dgm:chPref val="1"/>
        </dgm:presLayoutVars>
      </dgm:prSet>
      <dgm:spPr/>
    </dgm:pt>
  </dgm:ptLst>
  <dgm:cxnLst>
    <dgm:cxn modelId="{411EDA39-83F2-442D-AF66-1401B474D34C}" type="presOf" srcId="{1082E299-CF9B-4B56-A12C-234F9439E153}" destId="{014F3646-B98F-4FD6-8B98-93AC29FE2780}" srcOrd="0" destOrd="0" presId="urn:microsoft.com/office/officeart/2018/2/layout/IconLabelList"/>
    <dgm:cxn modelId="{DFB7EA44-6B6D-433C-AB52-777647F7D2F5}" type="presOf" srcId="{2671D7E6-1491-4E1C-861C-6B8B23627629}" destId="{9EB6F342-2CF5-4C03-B0F8-0DD298588604}" srcOrd="0" destOrd="0" presId="urn:microsoft.com/office/officeart/2018/2/layout/IconLabelList"/>
    <dgm:cxn modelId="{6696366D-799E-469E-BDFE-89B8C52F6D2E}" type="presOf" srcId="{CE0FBB48-DD19-417B-ACD0-B9B919791D6E}" destId="{DD4D7D9C-1019-454E-9C73-751A38A60082}" srcOrd="0" destOrd="0" presId="urn:microsoft.com/office/officeart/2018/2/layout/IconLabelList"/>
    <dgm:cxn modelId="{F8090E77-0335-41E3-BFD8-1A7A69558082}" srcId="{91015AD3-346A-456D-BACF-37A1063DF94C}" destId="{2671D7E6-1491-4E1C-861C-6B8B23627629}" srcOrd="4" destOrd="0" parTransId="{B73FA99B-AF2B-4A5D-B554-A9689B2B435C}" sibTransId="{CADEDCCE-30E9-41A8-9193-4FC6EBABC12F}"/>
    <dgm:cxn modelId="{6ED8ED8D-CB49-42EB-8C61-45EC6C49B75D}" srcId="{91015AD3-346A-456D-BACF-37A1063DF94C}" destId="{CE0FBB48-DD19-417B-ACD0-B9B919791D6E}" srcOrd="3" destOrd="0" parTransId="{576609C5-8DA7-48D8-9977-610242AD2C8E}" sibTransId="{F8D9C813-2567-46EA-8370-7F95D42E2C2C}"/>
    <dgm:cxn modelId="{00DD0795-CD0F-484D-A5CE-B5FC5798E6F7}" srcId="{91015AD3-346A-456D-BACF-37A1063DF94C}" destId="{1082E299-CF9B-4B56-A12C-234F9439E153}" srcOrd="2" destOrd="0" parTransId="{6BDDA2B2-A837-4CD1-9287-1378BA1DF4FC}" sibTransId="{F7212664-AD2E-4C68-9076-1416634B8583}"/>
    <dgm:cxn modelId="{B6CB22AA-A6E7-4CE9-A296-F4C08811C3D7}" type="presOf" srcId="{FED49497-3C9F-4890-904E-CB02BC92694F}" destId="{C5384DED-4DE2-47DB-B3AD-66A3448E3BF3}" srcOrd="0" destOrd="0" presId="urn:microsoft.com/office/officeart/2018/2/layout/IconLabelList"/>
    <dgm:cxn modelId="{F2B84AC0-A443-4DF1-B890-B6F7275BBE11}" srcId="{91015AD3-346A-456D-BACF-37A1063DF94C}" destId="{077942FA-195F-4EF3-855E-6F8394F261B6}" srcOrd="0" destOrd="0" parTransId="{7F6B8C60-DEC0-4790-AA87-46842FBBC57B}" sibTransId="{F83AD861-EE0F-405C-8B06-9851E6C7D625}"/>
    <dgm:cxn modelId="{45D8B4D8-E6E1-4713-B2CE-8C5582928A79}" type="presOf" srcId="{91015AD3-346A-456D-BACF-37A1063DF94C}" destId="{F116DFC2-600F-4DC9-AF3C-6133DD9A7035}" srcOrd="0" destOrd="0" presId="urn:microsoft.com/office/officeart/2018/2/layout/IconLabelList"/>
    <dgm:cxn modelId="{2FBA2EDD-8E09-45B7-A647-38EE3CC443AD}" srcId="{91015AD3-346A-456D-BACF-37A1063DF94C}" destId="{FED49497-3C9F-4890-904E-CB02BC92694F}" srcOrd="1" destOrd="0" parTransId="{D7D3C1AD-05DF-4793-ACFE-021409AC63EF}" sibTransId="{9E1890C6-E533-4A44-88A4-DF1EE50A1B7A}"/>
    <dgm:cxn modelId="{A5FC04FE-BB79-4B45-B99A-68D19D7C3702}" type="presOf" srcId="{077942FA-195F-4EF3-855E-6F8394F261B6}" destId="{9E8A505D-B674-405C-8A72-A9ADE03DD65E}" srcOrd="0" destOrd="0" presId="urn:microsoft.com/office/officeart/2018/2/layout/IconLabelList"/>
    <dgm:cxn modelId="{14D8D645-1DBB-4F4B-8A7D-38F1901F6BBC}" type="presParOf" srcId="{F116DFC2-600F-4DC9-AF3C-6133DD9A7035}" destId="{FBAB3A76-E7A3-4EFA-AAF9-F78B7410ED52}" srcOrd="0" destOrd="0" presId="urn:microsoft.com/office/officeart/2018/2/layout/IconLabelList"/>
    <dgm:cxn modelId="{0BC63BA1-C8B3-4A36-89D2-7AA7239ED79E}" type="presParOf" srcId="{FBAB3A76-E7A3-4EFA-AAF9-F78B7410ED52}" destId="{B949BB0A-5A88-4A30-8B3D-E5A290F4F6B2}" srcOrd="0" destOrd="0" presId="urn:microsoft.com/office/officeart/2018/2/layout/IconLabelList"/>
    <dgm:cxn modelId="{5773B273-CAD7-480B-A3CF-C08C6497A599}" type="presParOf" srcId="{FBAB3A76-E7A3-4EFA-AAF9-F78B7410ED52}" destId="{9EFC1C60-B97E-42E2-959A-F042E6CC45D7}" srcOrd="1" destOrd="0" presId="urn:microsoft.com/office/officeart/2018/2/layout/IconLabelList"/>
    <dgm:cxn modelId="{DCE73807-1A1D-4E59-B66F-F2785A9EE60D}" type="presParOf" srcId="{FBAB3A76-E7A3-4EFA-AAF9-F78B7410ED52}" destId="{9E8A505D-B674-405C-8A72-A9ADE03DD65E}" srcOrd="2" destOrd="0" presId="urn:microsoft.com/office/officeart/2018/2/layout/IconLabelList"/>
    <dgm:cxn modelId="{B0B667D1-F446-4FB0-944A-622BCA0794D4}" type="presParOf" srcId="{F116DFC2-600F-4DC9-AF3C-6133DD9A7035}" destId="{B1EFF8B2-04E2-4794-876A-5D1B03A9A320}" srcOrd="1" destOrd="0" presId="urn:microsoft.com/office/officeart/2018/2/layout/IconLabelList"/>
    <dgm:cxn modelId="{57B86E45-F9F1-420D-8D4D-B311BFC11E1A}" type="presParOf" srcId="{F116DFC2-600F-4DC9-AF3C-6133DD9A7035}" destId="{D1C7C1C7-9B5B-497D-B82A-8944C17B5D38}" srcOrd="2" destOrd="0" presId="urn:microsoft.com/office/officeart/2018/2/layout/IconLabelList"/>
    <dgm:cxn modelId="{2C184672-9D7F-4B1D-BCB4-5A88240EFDA1}" type="presParOf" srcId="{D1C7C1C7-9B5B-497D-B82A-8944C17B5D38}" destId="{35546939-0E55-42CC-B4B0-C45C67A752B4}" srcOrd="0" destOrd="0" presId="urn:microsoft.com/office/officeart/2018/2/layout/IconLabelList"/>
    <dgm:cxn modelId="{3C136C72-E060-44C8-A693-6D9D379704D4}" type="presParOf" srcId="{D1C7C1C7-9B5B-497D-B82A-8944C17B5D38}" destId="{EF52D6EF-DC7E-41E4-9AC7-7EF925CA7B50}" srcOrd="1" destOrd="0" presId="urn:microsoft.com/office/officeart/2018/2/layout/IconLabelList"/>
    <dgm:cxn modelId="{8A4FCE10-43CD-4913-8C96-A9EF2DF19BE7}" type="presParOf" srcId="{D1C7C1C7-9B5B-497D-B82A-8944C17B5D38}" destId="{C5384DED-4DE2-47DB-B3AD-66A3448E3BF3}" srcOrd="2" destOrd="0" presId="urn:microsoft.com/office/officeart/2018/2/layout/IconLabelList"/>
    <dgm:cxn modelId="{C6B54AE7-37D7-422E-B3F8-C7F10A7A3320}" type="presParOf" srcId="{F116DFC2-600F-4DC9-AF3C-6133DD9A7035}" destId="{3F0889BD-D20C-446F-BFAD-988C6F9B2448}" srcOrd="3" destOrd="0" presId="urn:microsoft.com/office/officeart/2018/2/layout/IconLabelList"/>
    <dgm:cxn modelId="{0EB70486-8D5F-429A-B969-CEFEB4E5C16E}" type="presParOf" srcId="{F116DFC2-600F-4DC9-AF3C-6133DD9A7035}" destId="{279E038A-FA75-413C-8D8D-E50906E0661D}" srcOrd="4" destOrd="0" presId="urn:microsoft.com/office/officeart/2018/2/layout/IconLabelList"/>
    <dgm:cxn modelId="{71959F0B-84FB-4690-A8B5-424D20D836CD}" type="presParOf" srcId="{279E038A-FA75-413C-8D8D-E50906E0661D}" destId="{9E06D6C0-73C8-4136-BD9A-23768401C858}" srcOrd="0" destOrd="0" presId="urn:microsoft.com/office/officeart/2018/2/layout/IconLabelList"/>
    <dgm:cxn modelId="{7A08066D-6E38-4997-9A50-2F9EB6A6B569}" type="presParOf" srcId="{279E038A-FA75-413C-8D8D-E50906E0661D}" destId="{5C41E6D4-5545-4BBD-A2AA-5D550E6BC3CD}" srcOrd="1" destOrd="0" presId="urn:microsoft.com/office/officeart/2018/2/layout/IconLabelList"/>
    <dgm:cxn modelId="{2EAC2978-0547-408D-9302-99AE89BF503A}" type="presParOf" srcId="{279E038A-FA75-413C-8D8D-E50906E0661D}" destId="{014F3646-B98F-4FD6-8B98-93AC29FE2780}" srcOrd="2" destOrd="0" presId="urn:microsoft.com/office/officeart/2018/2/layout/IconLabelList"/>
    <dgm:cxn modelId="{553B7966-C758-4F77-A34D-16DB213A4084}" type="presParOf" srcId="{F116DFC2-600F-4DC9-AF3C-6133DD9A7035}" destId="{AE2133EA-2970-45B3-B4BE-F4F1F749B5E4}" srcOrd="5" destOrd="0" presId="urn:microsoft.com/office/officeart/2018/2/layout/IconLabelList"/>
    <dgm:cxn modelId="{0C5EC7C5-8080-43FA-AC66-FD504339B303}" type="presParOf" srcId="{F116DFC2-600F-4DC9-AF3C-6133DD9A7035}" destId="{5A12350C-7700-45BB-8D94-424678C7DAFA}" srcOrd="6" destOrd="0" presId="urn:microsoft.com/office/officeart/2018/2/layout/IconLabelList"/>
    <dgm:cxn modelId="{E35951BE-3282-4463-B833-BCC9B2C653EC}" type="presParOf" srcId="{5A12350C-7700-45BB-8D94-424678C7DAFA}" destId="{4FBAB5D6-6D31-42FC-AFF2-5155DA3DEBF0}" srcOrd="0" destOrd="0" presId="urn:microsoft.com/office/officeart/2018/2/layout/IconLabelList"/>
    <dgm:cxn modelId="{945183D6-5DD9-4CBA-B36B-17E470178AAC}" type="presParOf" srcId="{5A12350C-7700-45BB-8D94-424678C7DAFA}" destId="{6A69FA54-FCBA-4473-AA1B-4C116EB6CCDD}" srcOrd="1" destOrd="0" presId="urn:microsoft.com/office/officeart/2018/2/layout/IconLabelList"/>
    <dgm:cxn modelId="{97CCFDF9-65E2-4240-B86A-82ADAB76298E}" type="presParOf" srcId="{5A12350C-7700-45BB-8D94-424678C7DAFA}" destId="{DD4D7D9C-1019-454E-9C73-751A38A60082}" srcOrd="2" destOrd="0" presId="urn:microsoft.com/office/officeart/2018/2/layout/IconLabelList"/>
    <dgm:cxn modelId="{08AD0D8C-59C9-4A94-BF5C-60EC624D7BED}" type="presParOf" srcId="{F116DFC2-600F-4DC9-AF3C-6133DD9A7035}" destId="{B9F080A2-8F49-4EE4-B89C-44CABDB6C470}" srcOrd="7" destOrd="0" presId="urn:microsoft.com/office/officeart/2018/2/layout/IconLabelList"/>
    <dgm:cxn modelId="{F4643F85-35F9-44BF-9B83-9E83184B5D0B}" type="presParOf" srcId="{F116DFC2-600F-4DC9-AF3C-6133DD9A7035}" destId="{9C125860-5340-415C-875B-8C79DE56823A}" srcOrd="8" destOrd="0" presId="urn:microsoft.com/office/officeart/2018/2/layout/IconLabelList"/>
    <dgm:cxn modelId="{A91E6EE0-F3D9-478C-984C-28394E264DEE}" type="presParOf" srcId="{9C125860-5340-415C-875B-8C79DE56823A}" destId="{0074D37A-5F2E-4124-9058-4B4913C9B867}" srcOrd="0" destOrd="0" presId="urn:microsoft.com/office/officeart/2018/2/layout/IconLabelList"/>
    <dgm:cxn modelId="{FCB62788-ED5F-4BC5-95F2-7CD709332534}" type="presParOf" srcId="{9C125860-5340-415C-875B-8C79DE56823A}" destId="{C86E3C30-4890-4B31-A150-7D2450BD6A44}" srcOrd="1" destOrd="0" presId="urn:microsoft.com/office/officeart/2018/2/layout/IconLabelList"/>
    <dgm:cxn modelId="{40C04AA1-C173-4B7B-B8BD-E08A78A85B91}" type="presParOf" srcId="{9C125860-5340-415C-875B-8C79DE56823A}" destId="{9EB6F342-2CF5-4C03-B0F8-0DD298588604}"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AF5D892-5814-4C52-B975-6B09F245285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62D1F84-48B3-409F-8DFF-C462154F098A}">
      <dgm:prSet/>
      <dgm:spPr/>
      <dgm:t>
        <a:bodyPr/>
        <a:lstStyle/>
        <a:p>
          <a:pPr>
            <a:lnSpc>
              <a:spcPct val="100000"/>
            </a:lnSpc>
          </a:pPr>
          <a:r>
            <a:rPr lang="en-US" dirty="0">
              <a:latin typeface="Calibri (Body)"/>
            </a:rPr>
            <a:t>Fragments provide a powerful mechanism for creating re-usable modules of user interface layout and application behaviour, which, once created, can be embedded in activities. </a:t>
          </a:r>
        </a:p>
      </dgm:t>
    </dgm:pt>
    <dgm:pt modelId="{F0237DF3-FB3F-4597-B510-6DB48844834C}" type="parTrans" cxnId="{18A61003-CADD-4BC7-9DAD-E47051D5CC0A}">
      <dgm:prSet/>
      <dgm:spPr/>
      <dgm:t>
        <a:bodyPr/>
        <a:lstStyle/>
        <a:p>
          <a:endParaRPr lang="en-US">
            <a:latin typeface="Calibri (Body)"/>
          </a:endParaRPr>
        </a:p>
      </dgm:t>
    </dgm:pt>
    <dgm:pt modelId="{39812319-F856-4194-9444-5D9C6AE8EEDA}" type="sibTrans" cxnId="{18A61003-CADD-4BC7-9DAD-E47051D5CC0A}">
      <dgm:prSet/>
      <dgm:spPr/>
      <dgm:t>
        <a:bodyPr/>
        <a:lstStyle/>
        <a:p>
          <a:endParaRPr lang="en-US">
            <a:latin typeface="Calibri (Body)"/>
          </a:endParaRPr>
        </a:p>
      </dgm:t>
    </dgm:pt>
    <dgm:pt modelId="{FBDAC700-8324-4DBB-963F-C7A8DB894605}">
      <dgm:prSet/>
      <dgm:spPr/>
      <dgm:t>
        <a:bodyPr/>
        <a:lstStyle/>
        <a:p>
          <a:pPr>
            <a:lnSpc>
              <a:spcPct val="100000"/>
            </a:lnSpc>
          </a:pPr>
          <a:r>
            <a:rPr lang="en-US">
              <a:latin typeface="Calibri (Body)"/>
            </a:rPr>
            <a:t>A fragment consists of a user interface layout file and a class. </a:t>
          </a:r>
        </a:p>
      </dgm:t>
    </dgm:pt>
    <dgm:pt modelId="{F21245E8-8B9F-404B-93C3-DDFD571304AF}" type="parTrans" cxnId="{3E902711-EF7B-496C-9A34-8B6066047F2B}">
      <dgm:prSet/>
      <dgm:spPr/>
      <dgm:t>
        <a:bodyPr/>
        <a:lstStyle/>
        <a:p>
          <a:endParaRPr lang="en-US">
            <a:latin typeface="Calibri (Body)"/>
          </a:endParaRPr>
        </a:p>
      </dgm:t>
    </dgm:pt>
    <dgm:pt modelId="{E19F6EA3-5505-4E8B-A987-4FD5626F64D1}" type="sibTrans" cxnId="{3E902711-EF7B-496C-9A34-8B6066047F2B}">
      <dgm:prSet/>
      <dgm:spPr/>
      <dgm:t>
        <a:bodyPr/>
        <a:lstStyle/>
        <a:p>
          <a:endParaRPr lang="en-US">
            <a:latin typeface="Calibri (Body)"/>
          </a:endParaRPr>
        </a:p>
      </dgm:t>
    </dgm:pt>
    <dgm:pt modelId="{ECFC19CD-D5DE-45DE-883B-8A74AA7333F0}">
      <dgm:prSet/>
      <dgm:spPr/>
      <dgm:t>
        <a:bodyPr/>
        <a:lstStyle/>
        <a:p>
          <a:pPr>
            <a:lnSpc>
              <a:spcPct val="100000"/>
            </a:lnSpc>
          </a:pPr>
          <a:r>
            <a:rPr lang="en-US" dirty="0">
              <a:latin typeface="Calibri (Body)"/>
            </a:rPr>
            <a:t>Fragments may be </a:t>
          </a:r>
          <a:r>
            <a:rPr lang="en-US" dirty="0" err="1">
              <a:latin typeface="Calibri (Body)"/>
            </a:rPr>
            <a:t>utilised</a:t>
          </a:r>
          <a:r>
            <a:rPr lang="en-US" dirty="0">
              <a:latin typeface="Calibri (Body)"/>
            </a:rPr>
            <a:t> in an activity either by adding the fragment to the activity’s layout file, or by writing code to manage the fragments at runtime.</a:t>
          </a:r>
        </a:p>
      </dgm:t>
    </dgm:pt>
    <dgm:pt modelId="{B0343DF1-8102-4A7A-BFEF-14CA6BEB92DA}" type="parTrans" cxnId="{942A06A5-418F-4B99-95AE-11A3ADADF584}">
      <dgm:prSet/>
      <dgm:spPr/>
      <dgm:t>
        <a:bodyPr/>
        <a:lstStyle/>
        <a:p>
          <a:endParaRPr lang="en-US">
            <a:latin typeface="Calibri (Body)"/>
          </a:endParaRPr>
        </a:p>
      </dgm:t>
    </dgm:pt>
    <dgm:pt modelId="{0306E5C1-5A5F-4762-94F5-E2E84C1CFC80}" type="sibTrans" cxnId="{942A06A5-418F-4B99-95AE-11A3ADADF584}">
      <dgm:prSet/>
      <dgm:spPr/>
      <dgm:t>
        <a:bodyPr/>
        <a:lstStyle/>
        <a:p>
          <a:endParaRPr lang="en-US">
            <a:latin typeface="Calibri (Body)"/>
          </a:endParaRPr>
        </a:p>
      </dgm:t>
    </dgm:pt>
    <dgm:pt modelId="{59C52600-61CA-4C09-AFFE-91298FDBD930}">
      <dgm:prSet/>
      <dgm:spPr/>
      <dgm:t>
        <a:bodyPr/>
        <a:lstStyle/>
        <a:p>
          <a:pPr>
            <a:lnSpc>
              <a:spcPct val="100000"/>
            </a:lnSpc>
          </a:pPr>
          <a:r>
            <a:rPr lang="en-US" dirty="0">
              <a:latin typeface="Calibri (Body)"/>
            </a:rPr>
            <a:t>Fragments added to an activity in code can be removed and replaced dynamically at runtime. All communication between fragments should be performed via the activity within which the fragments are embedded.</a:t>
          </a:r>
        </a:p>
      </dgm:t>
    </dgm:pt>
    <dgm:pt modelId="{0A6D250A-B54C-4863-96E1-A2D89B5ADA65}" type="parTrans" cxnId="{2F32548A-89A0-4760-A064-1C18D4388D24}">
      <dgm:prSet/>
      <dgm:spPr/>
      <dgm:t>
        <a:bodyPr/>
        <a:lstStyle/>
        <a:p>
          <a:endParaRPr lang="en-US">
            <a:latin typeface="Calibri (Body)"/>
          </a:endParaRPr>
        </a:p>
      </dgm:t>
    </dgm:pt>
    <dgm:pt modelId="{C5486C6C-1BA1-4FFD-BA32-5AB487ABD3CE}" type="sibTrans" cxnId="{2F32548A-89A0-4760-A064-1C18D4388D24}">
      <dgm:prSet/>
      <dgm:spPr/>
      <dgm:t>
        <a:bodyPr/>
        <a:lstStyle/>
        <a:p>
          <a:endParaRPr lang="en-US">
            <a:latin typeface="Calibri (Body)"/>
          </a:endParaRPr>
        </a:p>
      </dgm:t>
    </dgm:pt>
    <dgm:pt modelId="{B56ABB2D-EA9E-45A2-87F3-6C17DCA7A517}" type="pres">
      <dgm:prSet presAssocID="{BAF5D892-5814-4C52-B975-6B09F2452851}" presName="root" presStyleCnt="0">
        <dgm:presLayoutVars>
          <dgm:dir/>
          <dgm:resizeHandles val="exact"/>
        </dgm:presLayoutVars>
      </dgm:prSet>
      <dgm:spPr/>
    </dgm:pt>
    <dgm:pt modelId="{8DEE5EE4-C4EA-44B1-93C9-982D83ECAF2D}" type="pres">
      <dgm:prSet presAssocID="{A62D1F84-48B3-409F-8DFF-C462154F098A}" presName="compNode" presStyleCnt="0"/>
      <dgm:spPr/>
    </dgm:pt>
    <dgm:pt modelId="{529C1023-7B26-40E9-9A2C-51DF158E92FA}" type="pres">
      <dgm:prSet presAssocID="{A62D1F84-48B3-409F-8DFF-C462154F098A}" presName="bgRect" presStyleLbl="bgShp" presStyleIdx="0" presStyleCnt="4"/>
      <dgm:spPr/>
    </dgm:pt>
    <dgm:pt modelId="{F6F55360-0D15-4E93-B1E7-355F8E8F7816}" type="pres">
      <dgm:prSet presAssocID="{A62D1F84-48B3-409F-8DFF-C462154F098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0B6B9328-57EF-4F20-98A9-6657136D5878}" type="pres">
      <dgm:prSet presAssocID="{A62D1F84-48B3-409F-8DFF-C462154F098A}" presName="spaceRect" presStyleCnt="0"/>
      <dgm:spPr/>
    </dgm:pt>
    <dgm:pt modelId="{FDA75FFE-E242-4D14-9FF1-61F820A6FA64}" type="pres">
      <dgm:prSet presAssocID="{A62D1F84-48B3-409F-8DFF-C462154F098A}" presName="parTx" presStyleLbl="revTx" presStyleIdx="0" presStyleCnt="4">
        <dgm:presLayoutVars>
          <dgm:chMax val="0"/>
          <dgm:chPref val="0"/>
        </dgm:presLayoutVars>
      </dgm:prSet>
      <dgm:spPr/>
    </dgm:pt>
    <dgm:pt modelId="{F5F65904-049E-42CC-9C2E-C8876AD7851F}" type="pres">
      <dgm:prSet presAssocID="{39812319-F856-4194-9444-5D9C6AE8EEDA}" presName="sibTrans" presStyleCnt="0"/>
      <dgm:spPr/>
    </dgm:pt>
    <dgm:pt modelId="{60C457E8-916A-41DE-BA51-6BACF2F1CF70}" type="pres">
      <dgm:prSet presAssocID="{FBDAC700-8324-4DBB-963F-C7A8DB894605}" presName="compNode" presStyleCnt="0"/>
      <dgm:spPr/>
    </dgm:pt>
    <dgm:pt modelId="{4656AD03-980F-4499-8A0E-AAFB6C3F5E53}" type="pres">
      <dgm:prSet presAssocID="{FBDAC700-8324-4DBB-963F-C7A8DB894605}" presName="bgRect" presStyleLbl="bgShp" presStyleIdx="1" presStyleCnt="4"/>
      <dgm:spPr/>
    </dgm:pt>
    <dgm:pt modelId="{1BD2D6A0-EA8B-4DCB-8F71-37B71E0F0A08}" type="pres">
      <dgm:prSet presAssocID="{FBDAC700-8324-4DBB-963F-C7A8DB89460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42D477AF-4095-4548-9E8A-90EDE0CD2411}" type="pres">
      <dgm:prSet presAssocID="{FBDAC700-8324-4DBB-963F-C7A8DB894605}" presName="spaceRect" presStyleCnt="0"/>
      <dgm:spPr/>
    </dgm:pt>
    <dgm:pt modelId="{8EEAC710-53D7-49F6-8A09-82FB85C83D4B}" type="pres">
      <dgm:prSet presAssocID="{FBDAC700-8324-4DBB-963F-C7A8DB894605}" presName="parTx" presStyleLbl="revTx" presStyleIdx="1" presStyleCnt="4">
        <dgm:presLayoutVars>
          <dgm:chMax val="0"/>
          <dgm:chPref val="0"/>
        </dgm:presLayoutVars>
      </dgm:prSet>
      <dgm:spPr/>
    </dgm:pt>
    <dgm:pt modelId="{EF215699-4570-43FF-A710-2EF9C873ECE1}" type="pres">
      <dgm:prSet presAssocID="{E19F6EA3-5505-4E8B-A987-4FD5626F64D1}" presName="sibTrans" presStyleCnt="0"/>
      <dgm:spPr/>
    </dgm:pt>
    <dgm:pt modelId="{066F785D-F7A0-4021-BDFF-0A49EE847F43}" type="pres">
      <dgm:prSet presAssocID="{ECFC19CD-D5DE-45DE-883B-8A74AA7333F0}" presName="compNode" presStyleCnt="0"/>
      <dgm:spPr/>
    </dgm:pt>
    <dgm:pt modelId="{C7686E87-F3A2-4C3A-B9CD-E5B092429612}" type="pres">
      <dgm:prSet presAssocID="{ECFC19CD-D5DE-45DE-883B-8A74AA7333F0}" presName="bgRect" presStyleLbl="bgShp" presStyleIdx="2" presStyleCnt="4"/>
      <dgm:spPr/>
    </dgm:pt>
    <dgm:pt modelId="{67CCF9BB-1ACC-4742-A61A-B6604FFA69F7}" type="pres">
      <dgm:prSet presAssocID="{ECFC19CD-D5DE-45DE-883B-8A74AA7333F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Quotes"/>
        </a:ext>
      </dgm:extLst>
    </dgm:pt>
    <dgm:pt modelId="{96AAFFC1-30C0-49C1-940B-6518586EDD1B}" type="pres">
      <dgm:prSet presAssocID="{ECFC19CD-D5DE-45DE-883B-8A74AA7333F0}" presName="spaceRect" presStyleCnt="0"/>
      <dgm:spPr/>
    </dgm:pt>
    <dgm:pt modelId="{310D96EB-7318-45BE-B4AB-079067EDA478}" type="pres">
      <dgm:prSet presAssocID="{ECFC19CD-D5DE-45DE-883B-8A74AA7333F0}" presName="parTx" presStyleLbl="revTx" presStyleIdx="2" presStyleCnt="4">
        <dgm:presLayoutVars>
          <dgm:chMax val="0"/>
          <dgm:chPref val="0"/>
        </dgm:presLayoutVars>
      </dgm:prSet>
      <dgm:spPr/>
    </dgm:pt>
    <dgm:pt modelId="{91F4AEAF-9C3C-46ED-9C3D-F1D8B709BC82}" type="pres">
      <dgm:prSet presAssocID="{0306E5C1-5A5F-4762-94F5-E2E84C1CFC80}" presName="sibTrans" presStyleCnt="0"/>
      <dgm:spPr/>
    </dgm:pt>
    <dgm:pt modelId="{1E598B3F-D737-4B84-97FB-3790A4E13508}" type="pres">
      <dgm:prSet presAssocID="{59C52600-61CA-4C09-AFFE-91298FDBD930}" presName="compNode" presStyleCnt="0"/>
      <dgm:spPr/>
    </dgm:pt>
    <dgm:pt modelId="{882A5B7F-3F2F-4ED9-A8FF-2F05C37C03CA}" type="pres">
      <dgm:prSet presAssocID="{59C52600-61CA-4C09-AFFE-91298FDBD930}" presName="bgRect" presStyleLbl="bgShp" presStyleIdx="3" presStyleCnt="4"/>
      <dgm:spPr/>
    </dgm:pt>
    <dgm:pt modelId="{EBF67141-DB41-472D-AED2-3A6AEFEAE293}" type="pres">
      <dgm:prSet presAssocID="{59C52600-61CA-4C09-AFFE-91298FDBD93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isconnected"/>
        </a:ext>
      </dgm:extLst>
    </dgm:pt>
    <dgm:pt modelId="{EB447A67-68AB-4CB5-B299-162526A0D0E0}" type="pres">
      <dgm:prSet presAssocID="{59C52600-61CA-4C09-AFFE-91298FDBD930}" presName="spaceRect" presStyleCnt="0"/>
      <dgm:spPr/>
    </dgm:pt>
    <dgm:pt modelId="{78E1CF46-B7B5-4BBA-9C5B-D57C4FDA954F}" type="pres">
      <dgm:prSet presAssocID="{59C52600-61CA-4C09-AFFE-91298FDBD930}" presName="parTx" presStyleLbl="revTx" presStyleIdx="3" presStyleCnt="4">
        <dgm:presLayoutVars>
          <dgm:chMax val="0"/>
          <dgm:chPref val="0"/>
        </dgm:presLayoutVars>
      </dgm:prSet>
      <dgm:spPr/>
    </dgm:pt>
  </dgm:ptLst>
  <dgm:cxnLst>
    <dgm:cxn modelId="{18A61003-CADD-4BC7-9DAD-E47051D5CC0A}" srcId="{BAF5D892-5814-4C52-B975-6B09F2452851}" destId="{A62D1F84-48B3-409F-8DFF-C462154F098A}" srcOrd="0" destOrd="0" parTransId="{F0237DF3-FB3F-4597-B510-6DB48844834C}" sibTransId="{39812319-F856-4194-9444-5D9C6AE8EEDA}"/>
    <dgm:cxn modelId="{3E902711-EF7B-496C-9A34-8B6066047F2B}" srcId="{BAF5D892-5814-4C52-B975-6B09F2452851}" destId="{FBDAC700-8324-4DBB-963F-C7A8DB894605}" srcOrd="1" destOrd="0" parTransId="{F21245E8-8B9F-404B-93C3-DDFD571304AF}" sibTransId="{E19F6EA3-5505-4E8B-A987-4FD5626F64D1}"/>
    <dgm:cxn modelId="{B04D6722-7050-4D80-8E8C-DEA484CC1F23}" type="presOf" srcId="{BAF5D892-5814-4C52-B975-6B09F2452851}" destId="{B56ABB2D-EA9E-45A2-87F3-6C17DCA7A517}" srcOrd="0" destOrd="0" presId="urn:microsoft.com/office/officeart/2018/2/layout/IconVerticalSolidList"/>
    <dgm:cxn modelId="{4C4E3B40-B2B5-4F7A-BBD0-3168544F7D57}" type="presOf" srcId="{FBDAC700-8324-4DBB-963F-C7A8DB894605}" destId="{8EEAC710-53D7-49F6-8A09-82FB85C83D4B}" srcOrd="0" destOrd="0" presId="urn:microsoft.com/office/officeart/2018/2/layout/IconVerticalSolidList"/>
    <dgm:cxn modelId="{624F7878-974E-4796-A9C5-038F9E73FE9F}" type="presOf" srcId="{59C52600-61CA-4C09-AFFE-91298FDBD930}" destId="{78E1CF46-B7B5-4BBA-9C5B-D57C4FDA954F}" srcOrd="0" destOrd="0" presId="urn:microsoft.com/office/officeart/2018/2/layout/IconVerticalSolidList"/>
    <dgm:cxn modelId="{4ABAAE7B-0436-4A64-9985-2B4E635D7F78}" type="presOf" srcId="{A62D1F84-48B3-409F-8DFF-C462154F098A}" destId="{FDA75FFE-E242-4D14-9FF1-61F820A6FA64}" srcOrd="0" destOrd="0" presId="urn:microsoft.com/office/officeart/2018/2/layout/IconVerticalSolidList"/>
    <dgm:cxn modelId="{2F32548A-89A0-4760-A064-1C18D4388D24}" srcId="{BAF5D892-5814-4C52-B975-6B09F2452851}" destId="{59C52600-61CA-4C09-AFFE-91298FDBD930}" srcOrd="3" destOrd="0" parTransId="{0A6D250A-B54C-4863-96E1-A2D89B5ADA65}" sibTransId="{C5486C6C-1BA1-4FFD-BA32-5AB487ABD3CE}"/>
    <dgm:cxn modelId="{942A06A5-418F-4B99-95AE-11A3ADADF584}" srcId="{BAF5D892-5814-4C52-B975-6B09F2452851}" destId="{ECFC19CD-D5DE-45DE-883B-8A74AA7333F0}" srcOrd="2" destOrd="0" parTransId="{B0343DF1-8102-4A7A-BFEF-14CA6BEB92DA}" sibTransId="{0306E5C1-5A5F-4762-94F5-E2E84C1CFC80}"/>
    <dgm:cxn modelId="{61DB37D7-2637-4033-92D8-3819B59B4A95}" type="presOf" srcId="{ECFC19CD-D5DE-45DE-883B-8A74AA7333F0}" destId="{310D96EB-7318-45BE-B4AB-079067EDA478}" srcOrd="0" destOrd="0" presId="urn:microsoft.com/office/officeart/2018/2/layout/IconVerticalSolidList"/>
    <dgm:cxn modelId="{9E7F633B-CC59-4D41-A53C-8B012E2012DE}" type="presParOf" srcId="{B56ABB2D-EA9E-45A2-87F3-6C17DCA7A517}" destId="{8DEE5EE4-C4EA-44B1-93C9-982D83ECAF2D}" srcOrd="0" destOrd="0" presId="urn:microsoft.com/office/officeart/2018/2/layout/IconVerticalSolidList"/>
    <dgm:cxn modelId="{969CB64B-0AC7-4512-8F78-4793A30B4AC0}" type="presParOf" srcId="{8DEE5EE4-C4EA-44B1-93C9-982D83ECAF2D}" destId="{529C1023-7B26-40E9-9A2C-51DF158E92FA}" srcOrd="0" destOrd="0" presId="urn:microsoft.com/office/officeart/2018/2/layout/IconVerticalSolidList"/>
    <dgm:cxn modelId="{2D82E43F-47CD-4973-891D-AF31EA0C6BD6}" type="presParOf" srcId="{8DEE5EE4-C4EA-44B1-93C9-982D83ECAF2D}" destId="{F6F55360-0D15-4E93-B1E7-355F8E8F7816}" srcOrd="1" destOrd="0" presId="urn:microsoft.com/office/officeart/2018/2/layout/IconVerticalSolidList"/>
    <dgm:cxn modelId="{FCCFCB3B-808A-481E-881B-842974C7BEAD}" type="presParOf" srcId="{8DEE5EE4-C4EA-44B1-93C9-982D83ECAF2D}" destId="{0B6B9328-57EF-4F20-98A9-6657136D5878}" srcOrd="2" destOrd="0" presId="urn:microsoft.com/office/officeart/2018/2/layout/IconVerticalSolidList"/>
    <dgm:cxn modelId="{B61242F6-2375-4579-BFD4-7B6BF6FD47BB}" type="presParOf" srcId="{8DEE5EE4-C4EA-44B1-93C9-982D83ECAF2D}" destId="{FDA75FFE-E242-4D14-9FF1-61F820A6FA64}" srcOrd="3" destOrd="0" presId="urn:microsoft.com/office/officeart/2018/2/layout/IconVerticalSolidList"/>
    <dgm:cxn modelId="{A862E53F-6B84-400A-A60E-76BCCCBA6D7E}" type="presParOf" srcId="{B56ABB2D-EA9E-45A2-87F3-6C17DCA7A517}" destId="{F5F65904-049E-42CC-9C2E-C8876AD7851F}" srcOrd="1" destOrd="0" presId="urn:microsoft.com/office/officeart/2018/2/layout/IconVerticalSolidList"/>
    <dgm:cxn modelId="{1D56B5D6-BB15-4A08-855C-0D6C4F25AB0A}" type="presParOf" srcId="{B56ABB2D-EA9E-45A2-87F3-6C17DCA7A517}" destId="{60C457E8-916A-41DE-BA51-6BACF2F1CF70}" srcOrd="2" destOrd="0" presId="urn:microsoft.com/office/officeart/2018/2/layout/IconVerticalSolidList"/>
    <dgm:cxn modelId="{9CF6ECA9-4F29-4905-BFA1-AF364D1B1E60}" type="presParOf" srcId="{60C457E8-916A-41DE-BA51-6BACF2F1CF70}" destId="{4656AD03-980F-4499-8A0E-AAFB6C3F5E53}" srcOrd="0" destOrd="0" presId="urn:microsoft.com/office/officeart/2018/2/layout/IconVerticalSolidList"/>
    <dgm:cxn modelId="{C05A8B92-4EAD-487E-8712-05AE0C3CAF25}" type="presParOf" srcId="{60C457E8-916A-41DE-BA51-6BACF2F1CF70}" destId="{1BD2D6A0-EA8B-4DCB-8F71-37B71E0F0A08}" srcOrd="1" destOrd="0" presId="urn:microsoft.com/office/officeart/2018/2/layout/IconVerticalSolidList"/>
    <dgm:cxn modelId="{30945CCE-FE95-4642-B473-680D72855566}" type="presParOf" srcId="{60C457E8-916A-41DE-BA51-6BACF2F1CF70}" destId="{42D477AF-4095-4548-9E8A-90EDE0CD2411}" srcOrd="2" destOrd="0" presId="urn:microsoft.com/office/officeart/2018/2/layout/IconVerticalSolidList"/>
    <dgm:cxn modelId="{C9442696-5476-42FC-8C8E-D4C3BD131BBC}" type="presParOf" srcId="{60C457E8-916A-41DE-BA51-6BACF2F1CF70}" destId="{8EEAC710-53D7-49F6-8A09-82FB85C83D4B}" srcOrd="3" destOrd="0" presId="urn:microsoft.com/office/officeart/2018/2/layout/IconVerticalSolidList"/>
    <dgm:cxn modelId="{AEFF1FCF-A0A3-462F-986F-E1A9EBA09B48}" type="presParOf" srcId="{B56ABB2D-EA9E-45A2-87F3-6C17DCA7A517}" destId="{EF215699-4570-43FF-A710-2EF9C873ECE1}" srcOrd="3" destOrd="0" presId="urn:microsoft.com/office/officeart/2018/2/layout/IconVerticalSolidList"/>
    <dgm:cxn modelId="{C33BC408-2BA3-4BDB-B300-F93C76F7BB8E}" type="presParOf" srcId="{B56ABB2D-EA9E-45A2-87F3-6C17DCA7A517}" destId="{066F785D-F7A0-4021-BDFF-0A49EE847F43}" srcOrd="4" destOrd="0" presId="urn:microsoft.com/office/officeart/2018/2/layout/IconVerticalSolidList"/>
    <dgm:cxn modelId="{D0BDD98D-09B0-45F6-AF24-F3B977887352}" type="presParOf" srcId="{066F785D-F7A0-4021-BDFF-0A49EE847F43}" destId="{C7686E87-F3A2-4C3A-B9CD-E5B092429612}" srcOrd="0" destOrd="0" presId="urn:microsoft.com/office/officeart/2018/2/layout/IconVerticalSolidList"/>
    <dgm:cxn modelId="{B0E32EED-D5A3-452F-94DE-B34ED46E36EB}" type="presParOf" srcId="{066F785D-F7A0-4021-BDFF-0A49EE847F43}" destId="{67CCF9BB-1ACC-4742-A61A-B6604FFA69F7}" srcOrd="1" destOrd="0" presId="urn:microsoft.com/office/officeart/2018/2/layout/IconVerticalSolidList"/>
    <dgm:cxn modelId="{DC737258-116A-4903-B9C2-4F5BFE7296C3}" type="presParOf" srcId="{066F785D-F7A0-4021-BDFF-0A49EE847F43}" destId="{96AAFFC1-30C0-49C1-940B-6518586EDD1B}" srcOrd="2" destOrd="0" presId="urn:microsoft.com/office/officeart/2018/2/layout/IconVerticalSolidList"/>
    <dgm:cxn modelId="{DE24936A-951F-446F-8919-9CED9179D0E6}" type="presParOf" srcId="{066F785D-F7A0-4021-BDFF-0A49EE847F43}" destId="{310D96EB-7318-45BE-B4AB-079067EDA478}" srcOrd="3" destOrd="0" presId="urn:microsoft.com/office/officeart/2018/2/layout/IconVerticalSolidList"/>
    <dgm:cxn modelId="{6FBECEA2-6EB6-4449-926E-7F3A19777733}" type="presParOf" srcId="{B56ABB2D-EA9E-45A2-87F3-6C17DCA7A517}" destId="{91F4AEAF-9C3C-46ED-9C3D-F1D8B709BC82}" srcOrd="5" destOrd="0" presId="urn:microsoft.com/office/officeart/2018/2/layout/IconVerticalSolidList"/>
    <dgm:cxn modelId="{51289000-57AB-4DDC-A996-AAED22642137}" type="presParOf" srcId="{B56ABB2D-EA9E-45A2-87F3-6C17DCA7A517}" destId="{1E598B3F-D737-4B84-97FB-3790A4E13508}" srcOrd="6" destOrd="0" presId="urn:microsoft.com/office/officeart/2018/2/layout/IconVerticalSolidList"/>
    <dgm:cxn modelId="{25C2956D-2372-4EE2-9EA8-B040B73D4702}" type="presParOf" srcId="{1E598B3F-D737-4B84-97FB-3790A4E13508}" destId="{882A5B7F-3F2F-4ED9-A8FF-2F05C37C03CA}" srcOrd="0" destOrd="0" presId="urn:microsoft.com/office/officeart/2018/2/layout/IconVerticalSolidList"/>
    <dgm:cxn modelId="{181F2FFA-CA6A-4894-8C4F-23828A80ADD2}" type="presParOf" srcId="{1E598B3F-D737-4B84-97FB-3790A4E13508}" destId="{EBF67141-DB41-472D-AED2-3A6AEFEAE293}" srcOrd="1" destOrd="0" presId="urn:microsoft.com/office/officeart/2018/2/layout/IconVerticalSolidList"/>
    <dgm:cxn modelId="{71E2FEB4-5716-44FE-A84F-C71FEC105272}" type="presParOf" srcId="{1E598B3F-D737-4B84-97FB-3790A4E13508}" destId="{EB447A67-68AB-4CB5-B299-162526A0D0E0}" srcOrd="2" destOrd="0" presId="urn:microsoft.com/office/officeart/2018/2/layout/IconVerticalSolidList"/>
    <dgm:cxn modelId="{443B94EB-3858-43ED-95E5-BA92E28F1CFD}" type="presParOf" srcId="{1E598B3F-D737-4B84-97FB-3790A4E13508}" destId="{78E1CF46-B7B5-4BBA-9C5B-D57C4FDA954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49BB0A-5A88-4A30-8B3D-E5A290F4F6B2}">
      <dsp:nvSpPr>
        <dsp:cNvPr id="0" name=""/>
        <dsp:cNvSpPr/>
      </dsp:nvSpPr>
      <dsp:spPr>
        <a:xfrm>
          <a:off x="489521" y="221038"/>
          <a:ext cx="680273" cy="68027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E8A505D-B674-405C-8A72-A9ADE03DD65E}">
      <dsp:nvSpPr>
        <dsp:cNvPr id="0" name=""/>
        <dsp:cNvSpPr/>
      </dsp:nvSpPr>
      <dsp:spPr>
        <a:xfrm>
          <a:off x="73799" y="1253464"/>
          <a:ext cx="1511718" cy="13144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dirty="0"/>
            <a:t>Avoid Direct Fragment-to-Fragment Communication – Use an Activity or </a:t>
          </a:r>
          <a:r>
            <a:rPr lang="en-US" sz="1400" kern="1200" dirty="0" err="1"/>
            <a:t>ViewModel</a:t>
          </a:r>
          <a:r>
            <a:rPr lang="en-US" sz="1400" kern="1200" dirty="0"/>
            <a:t> as an intermediary.</a:t>
          </a:r>
        </a:p>
      </dsp:txBody>
      <dsp:txXfrm>
        <a:off x="73799" y="1253464"/>
        <a:ext cx="1511718" cy="1314486"/>
      </dsp:txXfrm>
    </dsp:sp>
    <dsp:sp modelId="{35546939-0E55-42CC-B4B0-C45C67A752B4}">
      <dsp:nvSpPr>
        <dsp:cNvPr id="0" name=""/>
        <dsp:cNvSpPr/>
      </dsp:nvSpPr>
      <dsp:spPr>
        <a:xfrm>
          <a:off x="2265791" y="221038"/>
          <a:ext cx="680273" cy="68027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5384DED-4DE2-47DB-B3AD-66A3448E3BF3}">
      <dsp:nvSpPr>
        <dsp:cNvPr id="0" name=""/>
        <dsp:cNvSpPr/>
      </dsp:nvSpPr>
      <dsp:spPr>
        <a:xfrm>
          <a:off x="1850068" y="1253464"/>
          <a:ext cx="1511718" cy="13144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a:t>Use ViewModel + LiveData (Recommended Approach) – Ensures decoupling, survives configuration changes, and improves state management.</a:t>
          </a:r>
        </a:p>
      </dsp:txBody>
      <dsp:txXfrm>
        <a:off x="1850068" y="1253464"/>
        <a:ext cx="1511718" cy="1314486"/>
      </dsp:txXfrm>
    </dsp:sp>
    <dsp:sp modelId="{9E06D6C0-73C8-4136-BD9A-23768401C858}">
      <dsp:nvSpPr>
        <dsp:cNvPr id="0" name=""/>
        <dsp:cNvSpPr/>
      </dsp:nvSpPr>
      <dsp:spPr>
        <a:xfrm>
          <a:off x="4042061" y="221038"/>
          <a:ext cx="680273" cy="68027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14F3646-B98F-4FD6-8B98-93AC29FE2780}">
      <dsp:nvSpPr>
        <dsp:cNvPr id="0" name=""/>
        <dsp:cNvSpPr/>
      </dsp:nvSpPr>
      <dsp:spPr>
        <a:xfrm>
          <a:off x="3626338" y="1253464"/>
          <a:ext cx="1511718" cy="13144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a:t>Use FragmentResultListener (Simpler Alternative) – Eliminates the need for interfaces and works without Activity callbacks.</a:t>
          </a:r>
        </a:p>
      </dsp:txBody>
      <dsp:txXfrm>
        <a:off x="3626338" y="1253464"/>
        <a:ext cx="1511718" cy="1314486"/>
      </dsp:txXfrm>
    </dsp:sp>
    <dsp:sp modelId="{4FBAB5D6-6D31-42FC-AFF2-5155DA3DEBF0}">
      <dsp:nvSpPr>
        <dsp:cNvPr id="0" name=""/>
        <dsp:cNvSpPr/>
      </dsp:nvSpPr>
      <dsp:spPr>
        <a:xfrm>
          <a:off x="5818330" y="221038"/>
          <a:ext cx="680273" cy="68027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D4D7D9C-1019-454E-9C73-751A38A60082}">
      <dsp:nvSpPr>
        <dsp:cNvPr id="0" name=""/>
        <dsp:cNvSpPr/>
      </dsp:nvSpPr>
      <dsp:spPr>
        <a:xfrm>
          <a:off x="5402607" y="1253464"/>
          <a:ext cx="1511718" cy="13144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a:t>Use Interface Callbacks (Older Approach) – If ViewModel is not an option, define a listener interface inside the fragment and implement it in the activity.</a:t>
          </a:r>
        </a:p>
      </dsp:txBody>
      <dsp:txXfrm>
        <a:off x="5402607" y="1253464"/>
        <a:ext cx="1511718" cy="1314486"/>
      </dsp:txXfrm>
    </dsp:sp>
    <dsp:sp modelId="{0074D37A-5F2E-4124-9058-4B4913C9B867}">
      <dsp:nvSpPr>
        <dsp:cNvPr id="0" name=""/>
        <dsp:cNvSpPr/>
      </dsp:nvSpPr>
      <dsp:spPr>
        <a:xfrm>
          <a:off x="3153926" y="2945880"/>
          <a:ext cx="680273" cy="68027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EB6F342-2CF5-4C03-B0F8-0DD298588604}">
      <dsp:nvSpPr>
        <dsp:cNvPr id="0" name=""/>
        <dsp:cNvSpPr/>
      </dsp:nvSpPr>
      <dsp:spPr>
        <a:xfrm>
          <a:off x="2738203" y="3978307"/>
          <a:ext cx="1511718" cy="13144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a:t>Check If Fragment is Attached Before Calling Its Methods – Prevents crashes if the fragment is not displayed.</a:t>
          </a:r>
        </a:p>
      </dsp:txBody>
      <dsp:txXfrm>
        <a:off x="2738203" y="3978307"/>
        <a:ext cx="1511718" cy="13144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9C1023-7B26-40E9-9A2C-51DF158E92FA}">
      <dsp:nvSpPr>
        <dsp:cNvPr id="0" name=""/>
        <dsp:cNvSpPr/>
      </dsp:nvSpPr>
      <dsp:spPr>
        <a:xfrm>
          <a:off x="0" y="2319"/>
          <a:ext cx="6245265" cy="1175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F55360-0D15-4E93-B1E7-355F8E8F7816}">
      <dsp:nvSpPr>
        <dsp:cNvPr id="0" name=""/>
        <dsp:cNvSpPr/>
      </dsp:nvSpPr>
      <dsp:spPr>
        <a:xfrm>
          <a:off x="355657" y="266858"/>
          <a:ext cx="646650" cy="6466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A75FFE-E242-4D14-9FF1-61F820A6FA64}">
      <dsp:nvSpPr>
        <dsp:cNvPr id="0" name=""/>
        <dsp:cNvSpPr/>
      </dsp:nvSpPr>
      <dsp:spPr>
        <a:xfrm>
          <a:off x="1357965" y="2319"/>
          <a:ext cx="4887299" cy="1175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31" tIns="124431" rIns="124431" bIns="124431" numCol="1" spcCol="1270" anchor="ctr" anchorCtr="0">
          <a:noAutofit/>
        </a:bodyPr>
        <a:lstStyle/>
        <a:p>
          <a:pPr marL="0" lvl="0" indent="0" algn="l" defTabSz="622300">
            <a:lnSpc>
              <a:spcPct val="100000"/>
            </a:lnSpc>
            <a:spcBef>
              <a:spcPct val="0"/>
            </a:spcBef>
            <a:spcAft>
              <a:spcPct val="35000"/>
            </a:spcAft>
            <a:buNone/>
          </a:pPr>
          <a:r>
            <a:rPr lang="en-US" sz="1400" kern="1200" dirty="0">
              <a:latin typeface="Calibri (Body)"/>
            </a:rPr>
            <a:t>Fragments provide a powerful mechanism for creating re-usable modules of user interface layout and application behaviour, which, once created, can be embedded in activities. </a:t>
          </a:r>
        </a:p>
      </dsp:txBody>
      <dsp:txXfrm>
        <a:off x="1357965" y="2319"/>
        <a:ext cx="4887299" cy="1175727"/>
      </dsp:txXfrm>
    </dsp:sp>
    <dsp:sp modelId="{4656AD03-980F-4499-8A0E-AAFB6C3F5E53}">
      <dsp:nvSpPr>
        <dsp:cNvPr id="0" name=""/>
        <dsp:cNvSpPr/>
      </dsp:nvSpPr>
      <dsp:spPr>
        <a:xfrm>
          <a:off x="0" y="1471979"/>
          <a:ext cx="6245265" cy="1175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D2D6A0-EA8B-4DCB-8F71-37B71E0F0A08}">
      <dsp:nvSpPr>
        <dsp:cNvPr id="0" name=""/>
        <dsp:cNvSpPr/>
      </dsp:nvSpPr>
      <dsp:spPr>
        <a:xfrm>
          <a:off x="355657" y="1736518"/>
          <a:ext cx="646650" cy="6466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EEAC710-53D7-49F6-8A09-82FB85C83D4B}">
      <dsp:nvSpPr>
        <dsp:cNvPr id="0" name=""/>
        <dsp:cNvSpPr/>
      </dsp:nvSpPr>
      <dsp:spPr>
        <a:xfrm>
          <a:off x="1357965" y="1471979"/>
          <a:ext cx="4887299" cy="1175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31" tIns="124431" rIns="124431" bIns="124431" numCol="1" spcCol="1270" anchor="ctr" anchorCtr="0">
          <a:noAutofit/>
        </a:bodyPr>
        <a:lstStyle/>
        <a:p>
          <a:pPr marL="0" lvl="0" indent="0" algn="l" defTabSz="622300">
            <a:lnSpc>
              <a:spcPct val="100000"/>
            </a:lnSpc>
            <a:spcBef>
              <a:spcPct val="0"/>
            </a:spcBef>
            <a:spcAft>
              <a:spcPct val="35000"/>
            </a:spcAft>
            <a:buNone/>
          </a:pPr>
          <a:r>
            <a:rPr lang="en-US" sz="1400" kern="1200">
              <a:latin typeface="Calibri (Body)"/>
            </a:rPr>
            <a:t>A fragment consists of a user interface layout file and a class. </a:t>
          </a:r>
        </a:p>
      </dsp:txBody>
      <dsp:txXfrm>
        <a:off x="1357965" y="1471979"/>
        <a:ext cx="4887299" cy="1175727"/>
      </dsp:txXfrm>
    </dsp:sp>
    <dsp:sp modelId="{C7686E87-F3A2-4C3A-B9CD-E5B092429612}">
      <dsp:nvSpPr>
        <dsp:cNvPr id="0" name=""/>
        <dsp:cNvSpPr/>
      </dsp:nvSpPr>
      <dsp:spPr>
        <a:xfrm>
          <a:off x="0" y="2941639"/>
          <a:ext cx="6245265" cy="1175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CCF9BB-1ACC-4742-A61A-B6604FFA69F7}">
      <dsp:nvSpPr>
        <dsp:cNvPr id="0" name=""/>
        <dsp:cNvSpPr/>
      </dsp:nvSpPr>
      <dsp:spPr>
        <a:xfrm>
          <a:off x="355657" y="3206178"/>
          <a:ext cx="646650" cy="6466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10D96EB-7318-45BE-B4AB-079067EDA478}">
      <dsp:nvSpPr>
        <dsp:cNvPr id="0" name=""/>
        <dsp:cNvSpPr/>
      </dsp:nvSpPr>
      <dsp:spPr>
        <a:xfrm>
          <a:off x="1357965" y="2941639"/>
          <a:ext cx="4887299" cy="1175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31" tIns="124431" rIns="124431" bIns="124431" numCol="1" spcCol="1270" anchor="ctr" anchorCtr="0">
          <a:noAutofit/>
        </a:bodyPr>
        <a:lstStyle/>
        <a:p>
          <a:pPr marL="0" lvl="0" indent="0" algn="l" defTabSz="622300">
            <a:lnSpc>
              <a:spcPct val="100000"/>
            </a:lnSpc>
            <a:spcBef>
              <a:spcPct val="0"/>
            </a:spcBef>
            <a:spcAft>
              <a:spcPct val="35000"/>
            </a:spcAft>
            <a:buNone/>
          </a:pPr>
          <a:r>
            <a:rPr lang="en-US" sz="1400" kern="1200" dirty="0">
              <a:latin typeface="Calibri (Body)"/>
            </a:rPr>
            <a:t>Fragments may be </a:t>
          </a:r>
          <a:r>
            <a:rPr lang="en-US" sz="1400" kern="1200" dirty="0" err="1">
              <a:latin typeface="Calibri (Body)"/>
            </a:rPr>
            <a:t>utilised</a:t>
          </a:r>
          <a:r>
            <a:rPr lang="en-US" sz="1400" kern="1200" dirty="0">
              <a:latin typeface="Calibri (Body)"/>
            </a:rPr>
            <a:t> in an activity either by adding the fragment to the activity’s layout file, or by writing code to manage the fragments at runtime.</a:t>
          </a:r>
        </a:p>
      </dsp:txBody>
      <dsp:txXfrm>
        <a:off x="1357965" y="2941639"/>
        <a:ext cx="4887299" cy="1175727"/>
      </dsp:txXfrm>
    </dsp:sp>
    <dsp:sp modelId="{882A5B7F-3F2F-4ED9-A8FF-2F05C37C03CA}">
      <dsp:nvSpPr>
        <dsp:cNvPr id="0" name=""/>
        <dsp:cNvSpPr/>
      </dsp:nvSpPr>
      <dsp:spPr>
        <a:xfrm>
          <a:off x="0" y="4411299"/>
          <a:ext cx="6245265" cy="1175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BF67141-DB41-472D-AED2-3A6AEFEAE293}">
      <dsp:nvSpPr>
        <dsp:cNvPr id="0" name=""/>
        <dsp:cNvSpPr/>
      </dsp:nvSpPr>
      <dsp:spPr>
        <a:xfrm>
          <a:off x="355657" y="4675838"/>
          <a:ext cx="646650" cy="64665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8E1CF46-B7B5-4BBA-9C5B-D57C4FDA954F}">
      <dsp:nvSpPr>
        <dsp:cNvPr id="0" name=""/>
        <dsp:cNvSpPr/>
      </dsp:nvSpPr>
      <dsp:spPr>
        <a:xfrm>
          <a:off x="1357965" y="4411299"/>
          <a:ext cx="4887299" cy="1175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31" tIns="124431" rIns="124431" bIns="124431" numCol="1" spcCol="1270" anchor="ctr" anchorCtr="0">
          <a:noAutofit/>
        </a:bodyPr>
        <a:lstStyle/>
        <a:p>
          <a:pPr marL="0" lvl="0" indent="0" algn="l" defTabSz="622300">
            <a:lnSpc>
              <a:spcPct val="100000"/>
            </a:lnSpc>
            <a:spcBef>
              <a:spcPct val="0"/>
            </a:spcBef>
            <a:spcAft>
              <a:spcPct val="35000"/>
            </a:spcAft>
            <a:buNone/>
          </a:pPr>
          <a:r>
            <a:rPr lang="en-US" sz="1400" kern="1200" dirty="0">
              <a:latin typeface="Calibri (Body)"/>
            </a:rPr>
            <a:t>Fragments added to an activity in code can be removed and replaced dynamically at runtime. All communication between fragments should be performed via the activity within which the fragments are embedded.</a:t>
          </a:r>
        </a:p>
      </dsp:txBody>
      <dsp:txXfrm>
        <a:off x="1357965" y="4411299"/>
        <a:ext cx="4887299" cy="1175727"/>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A77F2-357E-4B6A-999D-A87E957881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17686C5-D31B-4DDA-9664-4E9126D99F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10917AA-57F7-4433-9D81-322D64F8B622}"/>
              </a:ext>
            </a:extLst>
          </p:cNvPr>
          <p:cNvSpPr>
            <a:spLocks noGrp="1"/>
          </p:cNvSpPr>
          <p:nvPr>
            <p:ph type="dt" sz="half" idx="10"/>
          </p:nvPr>
        </p:nvSpPr>
        <p:spPr/>
        <p:txBody>
          <a:bodyPr/>
          <a:lstStyle/>
          <a:p>
            <a:fld id="{26152902-8ACD-47FD-8B86-1FC2781C676A}" type="datetimeFigureOut">
              <a:rPr lang="en-GB" smtClean="0"/>
              <a:t>16/02/2025</a:t>
            </a:fld>
            <a:endParaRPr lang="en-GB"/>
          </a:p>
        </p:txBody>
      </p:sp>
      <p:sp>
        <p:nvSpPr>
          <p:cNvPr id="5" name="Footer Placeholder 4">
            <a:extLst>
              <a:ext uri="{FF2B5EF4-FFF2-40B4-BE49-F238E27FC236}">
                <a16:creationId xmlns:a16="http://schemas.microsoft.com/office/drawing/2014/main" id="{BAACCAD7-1FE2-4DE2-8FAC-BE860B3D195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0552286-9D8A-4E92-ADB0-D0A73FD0930D}"/>
              </a:ext>
            </a:extLst>
          </p:cNvPr>
          <p:cNvSpPr>
            <a:spLocks noGrp="1"/>
          </p:cNvSpPr>
          <p:nvPr>
            <p:ph type="sldNum" sz="quarter" idx="12"/>
          </p:nvPr>
        </p:nvSpPr>
        <p:spPr/>
        <p:txBody>
          <a:bodyPr/>
          <a:lstStyle/>
          <a:p>
            <a:fld id="{F1A815D8-9DCC-4160-9D38-DBD78B60DDC5}" type="slidenum">
              <a:rPr lang="en-GB" smtClean="0"/>
              <a:t>‹#›</a:t>
            </a:fld>
            <a:endParaRPr lang="en-GB"/>
          </a:p>
        </p:txBody>
      </p:sp>
    </p:spTree>
    <p:extLst>
      <p:ext uri="{BB962C8B-B14F-4D97-AF65-F5344CB8AC3E}">
        <p14:creationId xmlns:p14="http://schemas.microsoft.com/office/powerpoint/2010/main" val="2912429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4FF8B-FB2D-4F40-9768-00F929C5FE6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8E7827D-2C2F-4827-AC33-5095012C52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216A009-DC34-4DA6-9A50-A24A5DCC572C}"/>
              </a:ext>
            </a:extLst>
          </p:cNvPr>
          <p:cNvSpPr>
            <a:spLocks noGrp="1"/>
          </p:cNvSpPr>
          <p:nvPr>
            <p:ph type="dt" sz="half" idx="10"/>
          </p:nvPr>
        </p:nvSpPr>
        <p:spPr/>
        <p:txBody>
          <a:bodyPr/>
          <a:lstStyle/>
          <a:p>
            <a:fld id="{26152902-8ACD-47FD-8B86-1FC2781C676A}" type="datetimeFigureOut">
              <a:rPr lang="en-GB" smtClean="0"/>
              <a:t>16/02/2025</a:t>
            </a:fld>
            <a:endParaRPr lang="en-GB"/>
          </a:p>
        </p:txBody>
      </p:sp>
      <p:sp>
        <p:nvSpPr>
          <p:cNvPr id="5" name="Footer Placeholder 4">
            <a:extLst>
              <a:ext uri="{FF2B5EF4-FFF2-40B4-BE49-F238E27FC236}">
                <a16:creationId xmlns:a16="http://schemas.microsoft.com/office/drawing/2014/main" id="{D7545DC0-693A-4083-A53A-C8245445406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6CCCBD5-5003-4A5B-B01D-8EF5A9505ABE}"/>
              </a:ext>
            </a:extLst>
          </p:cNvPr>
          <p:cNvSpPr>
            <a:spLocks noGrp="1"/>
          </p:cNvSpPr>
          <p:nvPr>
            <p:ph type="sldNum" sz="quarter" idx="12"/>
          </p:nvPr>
        </p:nvSpPr>
        <p:spPr/>
        <p:txBody>
          <a:bodyPr/>
          <a:lstStyle/>
          <a:p>
            <a:fld id="{F1A815D8-9DCC-4160-9D38-DBD78B60DDC5}" type="slidenum">
              <a:rPr lang="en-GB" smtClean="0"/>
              <a:t>‹#›</a:t>
            </a:fld>
            <a:endParaRPr lang="en-GB"/>
          </a:p>
        </p:txBody>
      </p:sp>
    </p:spTree>
    <p:extLst>
      <p:ext uri="{BB962C8B-B14F-4D97-AF65-F5344CB8AC3E}">
        <p14:creationId xmlns:p14="http://schemas.microsoft.com/office/powerpoint/2010/main" val="5761011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F78AC3-319F-4E91-96BB-E24A065526C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ABF258D-77BC-4B50-953E-0BA4F2302F0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8A3BCF7-A3E0-4A0F-89B5-B773F17FAEB5}"/>
              </a:ext>
            </a:extLst>
          </p:cNvPr>
          <p:cNvSpPr>
            <a:spLocks noGrp="1"/>
          </p:cNvSpPr>
          <p:nvPr>
            <p:ph type="dt" sz="half" idx="10"/>
          </p:nvPr>
        </p:nvSpPr>
        <p:spPr/>
        <p:txBody>
          <a:bodyPr/>
          <a:lstStyle/>
          <a:p>
            <a:fld id="{26152902-8ACD-47FD-8B86-1FC2781C676A}" type="datetimeFigureOut">
              <a:rPr lang="en-GB" smtClean="0"/>
              <a:t>16/02/2025</a:t>
            </a:fld>
            <a:endParaRPr lang="en-GB"/>
          </a:p>
        </p:txBody>
      </p:sp>
      <p:sp>
        <p:nvSpPr>
          <p:cNvPr id="5" name="Footer Placeholder 4">
            <a:extLst>
              <a:ext uri="{FF2B5EF4-FFF2-40B4-BE49-F238E27FC236}">
                <a16:creationId xmlns:a16="http://schemas.microsoft.com/office/drawing/2014/main" id="{66AD3BC4-5F82-4D19-9B3C-BF9CB7F62B2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285309B-3657-49DB-94E7-CF89555EE656}"/>
              </a:ext>
            </a:extLst>
          </p:cNvPr>
          <p:cNvSpPr>
            <a:spLocks noGrp="1"/>
          </p:cNvSpPr>
          <p:nvPr>
            <p:ph type="sldNum" sz="quarter" idx="12"/>
          </p:nvPr>
        </p:nvSpPr>
        <p:spPr/>
        <p:txBody>
          <a:bodyPr/>
          <a:lstStyle/>
          <a:p>
            <a:fld id="{F1A815D8-9DCC-4160-9D38-DBD78B60DDC5}" type="slidenum">
              <a:rPr lang="en-GB" smtClean="0"/>
              <a:t>‹#›</a:t>
            </a:fld>
            <a:endParaRPr lang="en-GB"/>
          </a:p>
        </p:txBody>
      </p:sp>
    </p:spTree>
    <p:extLst>
      <p:ext uri="{BB962C8B-B14F-4D97-AF65-F5344CB8AC3E}">
        <p14:creationId xmlns:p14="http://schemas.microsoft.com/office/powerpoint/2010/main" val="557565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0D09B-480C-412D-8EDA-4A77596F360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2FB1083-EBCC-4A5F-B6DD-34C2172541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D12F50C-D4D2-46BE-B7D4-5A06D420F776}"/>
              </a:ext>
            </a:extLst>
          </p:cNvPr>
          <p:cNvSpPr>
            <a:spLocks noGrp="1"/>
          </p:cNvSpPr>
          <p:nvPr>
            <p:ph type="dt" sz="half" idx="10"/>
          </p:nvPr>
        </p:nvSpPr>
        <p:spPr/>
        <p:txBody>
          <a:bodyPr/>
          <a:lstStyle/>
          <a:p>
            <a:fld id="{26152902-8ACD-47FD-8B86-1FC2781C676A}" type="datetimeFigureOut">
              <a:rPr lang="en-GB" smtClean="0"/>
              <a:t>16/02/2025</a:t>
            </a:fld>
            <a:endParaRPr lang="en-GB"/>
          </a:p>
        </p:txBody>
      </p:sp>
      <p:sp>
        <p:nvSpPr>
          <p:cNvPr id="5" name="Footer Placeholder 4">
            <a:extLst>
              <a:ext uri="{FF2B5EF4-FFF2-40B4-BE49-F238E27FC236}">
                <a16:creationId xmlns:a16="http://schemas.microsoft.com/office/drawing/2014/main" id="{38E5C5CA-2DD0-4507-99C6-2F9769D598D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8AAA721-2CA7-474B-89F8-DBAE1F03D1AD}"/>
              </a:ext>
            </a:extLst>
          </p:cNvPr>
          <p:cNvSpPr>
            <a:spLocks noGrp="1"/>
          </p:cNvSpPr>
          <p:nvPr>
            <p:ph type="sldNum" sz="quarter" idx="12"/>
          </p:nvPr>
        </p:nvSpPr>
        <p:spPr/>
        <p:txBody>
          <a:bodyPr/>
          <a:lstStyle/>
          <a:p>
            <a:fld id="{F1A815D8-9DCC-4160-9D38-DBD78B60DDC5}" type="slidenum">
              <a:rPr lang="en-GB" smtClean="0"/>
              <a:t>‹#›</a:t>
            </a:fld>
            <a:endParaRPr lang="en-GB"/>
          </a:p>
        </p:txBody>
      </p:sp>
    </p:spTree>
    <p:extLst>
      <p:ext uri="{BB962C8B-B14F-4D97-AF65-F5344CB8AC3E}">
        <p14:creationId xmlns:p14="http://schemas.microsoft.com/office/powerpoint/2010/main" val="4251202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4AC99-7B0B-45C7-A1E8-435A186AB2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E0E9B0E-88FE-4AA7-96BC-998872B625D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C8F132-B412-4430-8724-6122CBD1F9E2}"/>
              </a:ext>
            </a:extLst>
          </p:cNvPr>
          <p:cNvSpPr>
            <a:spLocks noGrp="1"/>
          </p:cNvSpPr>
          <p:nvPr>
            <p:ph type="dt" sz="half" idx="10"/>
          </p:nvPr>
        </p:nvSpPr>
        <p:spPr/>
        <p:txBody>
          <a:bodyPr/>
          <a:lstStyle/>
          <a:p>
            <a:fld id="{26152902-8ACD-47FD-8B86-1FC2781C676A}" type="datetimeFigureOut">
              <a:rPr lang="en-GB" smtClean="0"/>
              <a:t>16/02/2025</a:t>
            </a:fld>
            <a:endParaRPr lang="en-GB"/>
          </a:p>
        </p:txBody>
      </p:sp>
      <p:sp>
        <p:nvSpPr>
          <p:cNvPr id="5" name="Footer Placeholder 4">
            <a:extLst>
              <a:ext uri="{FF2B5EF4-FFF2-40B4-BE49-F238E27FC236}">
                <a16:creationId xmlns:a16="http://schemas.microsoft.com/office/drawing/2014/main" id="{B2F11C90-04C4-4EC8-8FCF-D5C412E0BB9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3472C84-BAA5-45A2-87C2-46E9C5B5A0A1}"/>
              </a:ext>
            </a:extLst>
          </p:cNvPr>
          <p:cNvSpPr>
            <a:spLocks noGrp="1"/>
          </p:cNvSpPr>
          <p:nvPr>
            <p:ph type="sldNum" sz="quarter" idx="12"/>
          </p:nvPr>
        </p:nvSpPr>
        <p:spPr/>
        <p:txBody>
          <a:bodyPr/>
          <a:lstStyle/>
          <a:p>
            <a:fld id="{F1A815D8-9DCC-4160-9D38-DBD78B60DDC5}" type="slidenum">
              <a:rPr lang="en-GB" smtClean="0"/>
              <a:t>‹#›</a:t>
            </a:fld>
            <a:endParaRPr lang="en-GB"/>
          </a:p>
        </p:txBody>
      </p:sp>
    </p:spTree>
    <p:extLst>
      <p:ext uri="{BB962C8B-B14F-4D97-AF65-F5344CB8AC3E}">
        <p14:creationId xmlns:p14="http://schemas.microsoft.com/office/powerpoint/2010/main" val="848848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FEBF2-B84F-49C8-B395-6A4DB98633F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46BD8D6-12B3-441F-B462-C88A495C4E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E767E35-2D38-4B9E-8D5D-DA2143BED3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C64EE70-C19D-4085-9B77-282A39CF3FC4}"/>
              </a:ext>
            </a:extLst>
          </p:cNvPr>
          <p:cNvSpPr>
            <a:spLocks noGrp="1"/>
          </p:cNvSpPr>
          <p:nvPr>
            <p:ph type="dt" sz="half" idx="10"/>
          </p:nvPr>
        </p:nvSpPr>
        <p:spPr/>
        <p:txBody>
          <a:bodyPr/>
          <a:lstStyle/>
          <a:p>
            <a:fld id="{26152902-8ACD-47FD-8B86-1FC2781C676A}" type="datetimeFigureOut">
              <a:rPr lang="en-GB" smtClean="0"/>
              <a:t>16/02/2025</a:t>
            </a:fld>
            <a:endParaRPr lang="en-GB"/>
          </a:p>
        </p:txBody>
      </p:sp>
      <p:sp>
        <p:nvSpPr>
          <p:cNvPr id="6" name="Footer Placeholder 5">
            <a:extLst>
              <a:ext uri="{FF2B5EF4-FFF2-40B4-BE49-F238E27FC236}">
                <a16:creationId xmlns:a16="http://schemas.microsoft.com/office/drawing/2014/main" id="{9833B0EA-F780-48BB-8EB4-8CADA57D75D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0DDCB81-E939-4146-8757-DF10CCAB583C}"/>
              </a:ext>
            </a:extLst>
          </p:cNvPr>
          <p:cNvSpPr>
            <a:spLocks noGrp="1"/>
          </p:cNvSpPr>
          <p:nvPr>
            <p:ph type="sldNum" sz="quarter" idx="12"/>
          </p:nvPr>
        </p:nvSpPr>
        <p:spPr/>
        <p:txBody>
          <a:bodyPr/>
          <a:lstStyle/>
          <a:p>
            <a:fld id="{F1A815D8-9DCC-4160-9D38-DBD78B60DDC5}" type="slidenum">
              <a:rPr lang="en-GB" smtClean="0"/>
              <a:t>‹#›</a:t>
            </a:fld>
            <a:endParaRPr lang="en-GB"/>
          </a:p>
        </p:txBody>
      </p:sp>
    </p:spTree>
    <p:extLst>
      <p:ext uri="{BB962C8B-B14F-4D97-AF65-F5344CB8AC3E}">
        <p14:creationId xmlns:p14="http://schemas.microsoft.com/office/powerpoint/2010/main" val="4276250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2FE24-83E5-4C95-89C7-B2B15A7F1A4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7D87B27-E3A2-49CB-AA36-F5E4F5E0D1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FCE220-656B-4C36-A058-5DB222A651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2549A43A-85FD-4EFD-82EB-6760AA5DF8D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BB0D8A-2CDA-4D62-80CF-368F398E06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F1A1281-CA93-42C4-AF7D-A3D845E7E47D}"/>
              </a:ext>
            </a:extLst>
          </p:cNvPr>
          <p:cNvSpPr>
            <a:spLocks noGrp="1"/>
          </p:cNvSpPr>
          <p:nvPr>
            <p:ph type="dt" sz="half" idx="10"/>
          </p:nvPr>
        </p:nvSpPr>
        <p:spPr/>
        <p:txBody>
          <a:bodyPr/>
          <a:lstStyle/>
          <a:p>
            <a:fld id="{26152902-8ACD-47FD-8B86-1FC2781C676A}" type="datetimeFigureOut">
              <a:rPr lang="en-GB" smtClean="0"/>
              <a:t>16/02/2025</a:t>
            </a:fld>
            <a:endParaRPr lang="en-GB"/>
          </a:p>
        </p:txBody>
      </p:sp>
      <p:sp>
        <p:nvSpPr>
          <p:cNvPr id="8" name="Footer Placeholder 7">
            <a:extLst>
              <a:ext uri="{FF2B5EF4-FFF2-40B4-BE49-F238E27FC236}">
                <a16:creationId xmlns:a16="http://schemas.microsoft.com/office/drawing/2014/main" id="{194FA800-C39C-4589-9FFD-B04310F6957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4F3DFE9-83EC-404F-9B57-6ACF5E178CE2}"/>
              </a:ext>
            </a:extLst>
          </p:cNvPr>
          <p:cNvSpPr>
            <a:spLocks noGrp="1"/>
          </p:cNvSpPr>
          <p:nvPr>
            <p:ph type="sldNum" sz="quarter" idx="12"/>
          </p:nvPr>
        </p:nvSpPr>
        <p:spPr/>
        <p:txBody>
          <a:bodyPr/>
          <a:lstStyle/>
          <a:p>
            <a:fld id="{F1A815D8-9DCC-4160-9D38-DBD78B60DDC5}" type="slidenum">
              <a:rPr lang="en-GB" smtClean="0"/>
              <a:t>‹#›</a:t>
            </a:fld>
            <a:endParaRPr lang="en-GB"/>
          </a:p>
        </p:txBody>
      </p:sp>
    </p:spTree>
    <p:extLst>
      <p:ext uri="{BB962C8B-B14F-4D97-AF65-F5344CB8AC3E}">
        <p14:creationId xmlns:p14="http://schemas.microsoft.com/office/powerpoint/2010/main" val="9919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CD8A9-878E-407E-B991-AAF42C8402E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A751D3D-17B5-44C3-A60A-ED361D385A8C}"/>
              </a:ext>
            </a:extLst>
          </p:cNvPr>
          <p:cNvSpPr>
            <a:spLocks noGrp="1"/>
          </p:cNvSpPr>
          <p:nvPr>
            <p:ph type="dt" sz="half" idx="10"/>
          </p:nvPr>
        </p:nvSpPr>
        <p:spPr/>
        <p:txBody>
          <a:bodyPr/>
          <a:lstStyle/>
          <a:p>
            <a:fld id="{26152902-8ACD-47FD-8B86-1FC2781C676A}" type="datetimeFigureOut">
              <a:rPr lang="en-GB" smtClean="0"/>
              <a:t>16/02/2025</a:t>
            </a:fld>
            <a:endParaRPr lang="en-GB"/>
          </a:p>
        </p:txBody>
      </p:sp>
      <p:sp>
        <p:nvSpPr>
          <p:cNvPr id="4" name="Footer Placeholder 3">
            <a:extLst>
              <a:ext uri="{FF2B5EF4-FFF2-40B4-BE49-F238E27FC236}">
                <a16:creationId xmlns:a16="http://schemas.microsoft.com/office/drawing/2014/main" id="{9F094050-73D4-45B6-BB4E-9A8B161929F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2743068-D82C-4749-918B-F471F995C578}"/>
              </a:ext>
            </a:extLst>
          </p:cNvPr>
          <p:cNvSpPr>
            <a:spLocks noGrp="1"/>
          </p:cNvSpPr>
          <p:nvPr>
            <p:ph type="sldNum" sz="quarter" idx="12"/>
          </p:nvPr>
        </p:nvSpPr>
        <p:spPr/>
        <p:txBody>
          <a:bodyPr/>
          <a:lstStyle/>
          <a:p>
            <a:fld id="{F1A815D8-9DCC-4160-9D38-DBD78B60DDC5}" type="slidenum">
              <a:rPr lang="en-GB" smtClean="0"/>
              <a:t>‹#›</a:t>
            </a:fld>
            <a:endParaRPr lang="en-GB"/>
          </a:p>
        </p:txBody>
      </p:sp>
    </p:spTree>
    <p:extLst>
      <p:ext uri="{BB962C8B-B14F-4D97-AF65-F5344CB8AC3E}">
        <p14:creationId xmlns:p14="http://schemas.microsoft.com/office/powerpoint/2010/main" val="2879350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CC336C-D935-4A27-8741-5B52283050C8}"/>
              </a:ext>
            </a:extLst>
          </p:cNvPr>
          <p:cNvSpPr>
            <a:spLocks noGrp="1"/>
          </p:cNvSpPr>
          <p:nvPr>
            <p:ph type="dt" sz="half" idx="10"/>
          </p:nvPr>
        </p:nvSpPr>
        <p:spPr/>
        <p:txBody>
          <a:bodyPr/>
          <a:lstStyle/>
          <a:p>
            <a:fld id="{26152902-8ACD-47FD-8B86-1FC2781C676A}" type="datetimeFigureOut">
              <a:rPr lang="en-GB" smtClean="0"/>
              <a:t>16/02/2025</a:t>
            </a:fld>
            <a:endParaRPr lang="en-GB"/>
          </a:p>
        </p:txBody>
      </p:sp>
      <p:sp>
        <p:nvSpPr>
          <p:cNvPr id="3" name="Footer Placeholder 2">
            <a:extLst>
              <a:ext uri="{FF2B5EF4-FFF2-40B4-BE49-F238E27FC236}">
                <a16:creationId xmlns:a16="http://schemas.microsoft.com/office/drawing/2014/main" id="{975F9FF0-4928-46D2-8BE1-21ADFC6E763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1210CFC-BFF1-408E-9E8C-C62F379EA3F6}"/>
              </a:ext>
            </a:extLst>
          </p:cNvPr>
          <p:cNvSpPr>
            <a:spLocks noGrp="1"/>
          </p:cNvSpPr>
          <p:nvPr>
            <p:ph type="sldNum" sz="quarter" idx="12"/>
          </p:nvPr>
        </p:nvSpPr>
        <p:spPr/>
        <p:txBody>
          <a:bodyPr/>
          <a:lstStyle/>
          <a:p>
            <a:fld id="{F1A815D8-9DCC-4160-9D38-DBD78B60DDC5}" type="slidenum">
              <a:rPr lang="en-GB" smtClean="0"/>
              <a:t>‹#›</a:t>
            </a:fld>
            <a:endParaRPr lang="en-GB"/>
          </a:p>
        </p:txBody>
      </p:sp>
    </p:spTree>
    <p:extLst>
      <p:ext uri="{BB962C8B-B14F-4D97-AF65-F5344CB8AC3E}">
        <p14:creationId xmlns:p14="http://schemas.microsoft.com/office/powerpoint/2010/main" val="4191904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C2985-92A3-4A16-8407-5B6B61CF6E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7D93E65-6226-4D00-B28A-E953C2A077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49C18C2-685B-4B3D-BD2A-BBABFF64C4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366206-D78B-43A5-BD6B-8FA0CD3FD613}"/>
              </a:ext>
            </a:extLst>
          </p:cNvPr>
          <p:cNvSpPr>
            <a:spLocks noGrp="1"/>
          </p:cNvSpPr>
          <p:nvPr>
            <p:ph type="dt" sz="half" idx="10"/>
          </p:nvPr>
        </p:nvSpPr>
        <p:spPr/>
        <p:txBody>
          <a:bodyPr/>
          <a:lstStyle/>
          <a:p>
            <a:fld id="{26152902-8ACD-47FD-8B86-1FC2781C676A}" type="datetimeFigureOut">
              <a:rPr lang="en-GB" smtClean="0"/>
              <a:t>16/02/2025</a:t>
            </a:fld>
            <a:endParaRPr lang="en-GB"/>
          </a:p>
        </p:txBody>
      </p:sp>
      <p:sp>
        <p:nvSpPr>
          <p:cNvPr id="6" name="Footer Placeholder 5">
            <a:extLst>
              <a:ext uri="{FF2B5EF4-FFF2-40B4-BE49-F238E27FC236}">
                <a16:creationId xmlns:a16="http://schemas.microsoft.com/office/drawing/2014/main" id="{75734CED-6160-4883-96EA-2737BCCF354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F197066-8B56-4A25-A3FD-B9B13194DFA9}"/>
              </a:ext>
            </a:extLst>
          </p:cNvPr>
          <p:cNvSpPr>
            <a:spLocks noGrp="1"/>
          </p:cNvSpPr>
          <p:nvPr>
            <p:ph type="sldNum" sz="quarter" idx="12"/>
          </p:nvPr>
        </p:nvSpPr>
        <p:spPr/>
        <p:txBody>
          <a:bodyPr/>
          <a:lstStyle/>
          <a:p>
            <a:fld id="{F1A815D8-9DCC-4160-9D38-DBD78B60DDC5}" type="slidenum">
              <a:rPr lang="en-GB" smtClean="0"/>
              <a:t>‹#›</a:t>
            </a:fld>
            <a:endParaRPr lang="en-GB"/>
          </a:p>
        </p:txBody>
      </p:sp>
    </p:spTree>
    <p:extLst>
      <p:ext uri="{BB962C8B-B14F-4D97-AF65-F5344CB8AC3E}">
        <p14:creationId xmlns:p14="http://schemas.microsoft.com/office/powerpoint/2010/main" val="3010909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64F63-A250-492F-8AE1-E022782C8A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88BCB01-51F9-4747-A597-40918E8D8E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62909FD-56B8-4D7A-9ADE-278EAA1672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8B3766-DD4D-4B81-8FE2-80B3A4E1387B}"/>
              </a:ext>
            </a:extLst>
          </p:cNvPr>
          <p:cNvSpPr>
            <a:spLocks noGrp="1"/>
          </p:cNvSpPr>
          <p:nvPr>
            <p:ph type="dt" sz="half" idx="10"/>
          </p:nvPr>
        </p:nvSpPr>
        <p:spPr/>
        <p:txBody>
          <a:bodyPr/>
          <a:lstStyle/>
          <a:p>
            <a:fld id="{26152902-8ACD-47FD-8B86-1FC2781C676A}" type="datetimeFigureOut">
              <a:rPr lang="en-GB" smtClean="0"/>
              <a:t>16/02/2025</a:t>
            </a:fld>
            <a:endParaRPr lang="en-GB"/>
          </a:p>
        </p:txBody>
      </p:sp>
      <p:sp>
        <p:nvSpPr>
          <p:cNvPr id="6" name="Footer Placeholder 5">
            <a:extLst>
              <a:ext uri="{FF2B5EF4-FFF2-40B4-BE49-F238E27FC236}">
                <a16:creationId xmlns:a16="http://schemas.microsoft.com/office/drawing/2014/main" id="{D558E0F7-23B1-4B9B-A2A7-C8130C3BFF8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7AAD99B-3ECF-454E-B9A8-375A1467FB7C}"/>
              </a:ext>
            </a:extLst>
          </p:cNvPr>
          <p:cNvSpPr>
            <a:spLocks noGrp="1"/>
          </p:cNvSpPr>
          <p:nvPr>
            <p:ph type="sldNum" sz="quarter" idx="12"/>
          </p:nvPr>
        </p:nvSpPr>
        <p:spPr/>
        <p:txBody>
          <a:bodyPr/>
          <a:lstStyle/>
          <a:p>
            <a:fld id="{F1A815D8-9DCC-4160-9D38-DBD78B60DDC5}" type="slidenum">
              <a:rPr lang="en-GB" smtClean="0"/>
              <a:t>‹#›</a:t>
            </a:fld>
            <a:endParaRPr lang="en-GB"/>
          </a:p>
        </p:txBody>
      </p:sp>
    </p:spTree>
    <p:extLst>
      <p:ext uri="{BB962C8B-B14F-4D97-AF65-F5344CB8AC3E}">
        <p14:creationId xmlns:p14="http://schemas.microsoft.com/office/powerpoint/2010/main" val="1452662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0E5177-3A58-45A2-A72F-4EFCA5679A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9F7B225-782B-4F5D-9D2D-F28C365899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BC36E4E-C428-400A-9D00-14F08CA11B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152902-8ACD-47FD-8B86-1FC2781C676A}" type="datetimeFigureOut">
              <a:rPr lang="en-GB" smtClean="0"/>
              <a:t>16/02/2025</a:t>
            </a:fld>
            <a:endParaRPr lang="en-GB"/>
          </a:p>
        </p:txBody>
      </p:sp>
      <p:sp>
        <p:nvSpPr>
          <p:cNvPr id="5" name="Footer Placeholder 4">
            <a:extLst>
              <a:ext uri="{FF2B5EF4-FFF2-40B4-BE49-F238E27FC236}">
                <a16:creationId xmlns:a16="http://schemas.microsoft.com/office/drawing/2014/main" id="{ECE1AFC3-BB69-449B-B61B-A631604645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F10ABE2-A96A-452E-A499-95C95B2A14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A815D8-9DCC-4160-9D38-DBD78B60DDC5}" type="slidenum">
              <a:rPr lang="en-GB" smtClean="0"/>
              <a:t>‹#›</a:t>
            </a:fld>
            <a:endParaRPr lang="en-GB"/>
          </a:p>
        </p:txBody>
      </p:sp>
    </p:spTree>
    <p:extLst>
      <p:ext uri="{BB962C8B-B14F-4D97-AF65-F5344CB8AC3E}">
        <p14:creationId xmlns:p14="http://schemas.microsoft.com/office/powerpoint/2010/main" val="6717425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3" Type="http://schemas.openxmlformats.org/officeDocument/2006/relationships/hyperlink" Target="https://developer.android.com/guide/fragments" TargetMode="External"/><Relationship Id="rId2" Type="http://schemas.openxmlformats.org/officeDocument/2006/relationships/image" Target="../media/image28.jpeg"/><Relationship Id="rId1" Type="http://schemas.openxmlformats.org/officeDocument/2006/relationships/slideLayout" Target="../slideLayouts/slideLayout2.xml"/><Relationship Id="rId5" Type="http://schemas.openxmlformats.org/officeDocument/2006/relationships/hyperlink" Target="https://developer.android.com/reference/androidx/fragment/app/FragmentResultListener" TargetMode="External"/><Relationship Id="rId4" Type="http://schemas.openxmlformats.org/officeDocument/2006/relationships/hyperlink" Target="https://developer.android.com/topic/libraries/architecture/viewmodel"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B3B9DBC-97CC-4A18-B4A6-66E240292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4492644-1D84-449E-94E4-5FC5C873D3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27"/>
            <a:ext cx="12188952" cy="455189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AE0F24-8A7F-4775-A561-38E2190AB6C3}"/>
              </a:ext>
            </a:extLst>
          </p:cNvPr>
          <p:cNvSpPr>
            <a:spLocks noGrp="1"/>
          </p:cNvSpPr>
          <p:nvPr>
            <p:ph type="ctrTitle"/>
          </p:nvPr>
        </p:nvSpPr>
        <p:spPr>
          <a:xfrm>
            <a:off x="795342" y="637953"/>
            <a:ext cx="8272458" cy="3189507"/>
          </a:xfrm>
        </p:spPr>
        <p:txBody>
          <a:bodyPr>
            <a:normAutofit/>
          </a:bodyPr>
          <a:lstStyle/>
          <a:p>
            <a:pPr algn="l"/>
            <a:r>
              <a:rPr lang="en-US" sz="8000" dirty="0">
                <a:solidFill>
                  <a:srgbClr val="FFFFFF"/>
                </a:solidFill>
              </a:rPr>
              <a:t>An Introduction to Android Fragments</a:t>
            </a:r>
            <a:endParaRPr lang="en-GB" sz="8000" dirty="0">
              <a:solidFill>
                <a:srgbClr val="FFFFFF"/>
              </a:solidFill>
            </a:endParaRPr>
          </a:p>
        </p:txBody>
      </p:sp>
      <p:sp>
        <p:nvSpPr>
          <p:cNvPr id="12" name="Freeform 6">
            <a:extLst>
              <a:ext uri="{FF2B5EF4-FFF2-40B4-BE49-F238E27FC236}">
                <a16:creationId xmlns:a16="http://schemas.microsoft.com/office/drawing/2014/main" id="{94EE1A74-DEBF-434E-8B5E-7AB296ECB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7747" y="4208147"/>
            <a:ext cx="339126" cy="1938528"/>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8C7C4D4B-92D9-4FA4-A294-749E8574F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8739" y="4098333"/>
            <a:ext cx="201857" cy="1874520"/>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8">
            <a:extLst>
              <a:ext uri="{FF2B5EF4-FFF2-40B4-BE49-F238E27FC236}">
                <a16:creationId xmlns:a16="http://schemas.microsoft.com/office/drawing/2014/main" id="{BADA3358-2A3F-41B0-A458-6FD1DB3AF9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48" y="4098334"/>
            <a:ext cx="893301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Subtitle 2">
            <a:extLst>
              <a:ext uri="{FF2B5EF4-FFF2-40B4-BE49-F238E27FC236}">
                <a16:creationId xmlns:a16="http://schemas.microsoft.com/office/drawing/2014/main" id="{C970DC87-433F-4DA1-82AC-4489437F78FB}"/>
              </a:ext>
            </a:extLst>
          </p:cNvPr>
          <p:cNvSpPr>
            <a:spLocks noGrp="1"/>
          </p:cNvSpPr>
          <p:nvPr>
            <p:ph type="subTitle" idx="1"/>
          </p:nvPr>
        </p:nvSpPr>
        <p:spPr>
          <a:xfrm>
            <a:off x="795342" y="4377268"/>
            <a:ext cx="7970903" cy="1280582"/>
          </a:xfrm>
        </p:spPr>
        <p:txBody>
          <a:bodyPr anchor="t">
            <a:normAutofit/>
          </a:bodyPr>
          <a:lstStyle/>
          <a:p>
            <a:pPr algn="l"/>
            <a:r>
              <a:rPr lang="en-GB" sz="3200" dirty="0">
                <a:solidFill>
                  <a:srgbClr val="FEFFFF"/>
                </a:solidFill>
              </a:rPr>
              <a:t>How to create &amp; handle fragments </a:t>
            </a:r>
          </a:p>
        </p:txBody>
      </p:sp>
      <p:sp>
        <p:nvSpPr>
          <p:cNvPr id="18" name="Rectangle 8">
            <a:extLst>
              <a:ext uri="{FF2B5EF4-FFF2-40B4-BE49-F238E27FC236}">
                <a16:creationId xmlns:a16="http://schemas.microsoft.com/office/drawing/2014/main" id="{E4737216-37B2-43AD-AB08-05BFCCEFC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066873" y="4377267"/>
            <a:ext cx="312207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174720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6AEAA-CC28-4D84-A4DB-27DB9EED4160}"/>
              </a:ext>
            </a:extLst>
          </p:cNvPr>
          <p:cNvSpPr>
            <a:spLocks noGrp="1"/>
          </p:cNvSpPr>
          <p:nvPr>
            <p:ph type="title"/>
          </p:nvPr>
        </p:nvSpPr>
        <p:spPr>
          <a:xfrm>
            <a:off x="648929" y="629266"/>
            <a:ext cx="4944152" cy="1622321"/>
          </a:xfrm>
        </p:spPr>
        <p:txBody>
          <a:bodyPr>
            <a:normAutofit/>
          </a:bodyPr>
          <a:lstStyle/>
          <a:p>
            <a:r>
              <a:rPr lang="en-US" sz="4100" dirty="0"/>
              <a:t>Adding a Fragment Dynamically (via code)</a:t>
            </a:r>
            <a:endParaRPr lang="en-GB" sz="4100" dirty="0"/>
          </a:p>
        </p:txBody>
      </p:sp>
      <p:sp>
        <p:nvSpPr>
          <p:cNvPr id="3" name="Content Placeholder 2">
            <a:extLst>
              <a:ext uri="{FF2B5EF4-FFF2-40B4-BE49-F238E27FC236}">
                <a16:creationId xmlns:a16="http://schemas.microsoft.com/office/drawing/2014/main" id="{4F4B3682-8526-4E53-8E51-14305D26DE03}"/>
              </a:ext>
            </a:extLst>
          </p:cNvPr>
          <p:cNvSpPr>
            <a:spLocks noGrp="1"/>
          </p:cNvSpPr>
          <p:nvPr>
            <p:ph idx="1"/>
          </p:nvPr>
        </p:nvSpPr>
        <p:spPr>
          <a:xfrm>
            <a:off x="648930" y="2443315"/>
            <a:ext cx="4944151" cy="3785419"/>
          </a:xfrm>
        </p:spPr>
        <p:txBody>
          <a:bodyPr>
            <a:normAutofit lnSpcReduction="10000"/>
          </a:bodyPr>
          <a:lstStyle/>
          <a:p>
            <a:pPr>
              <a:spcBef>
                <a:spcPts val="300"/>
              </a:spcBef>
              <a:spcAft>
                <a:spcPts val="300"/>
              </a:spcAft>
            </a:pPr>
            <a:r>
              <a:rPr lang="en-GB" sz="1800" dirty="0">
                <a:effectLst/>
                <a:latin typeface="Calibri body"/>
                <a:ea typeface="Times New Roman" panose="02020603050405020304" pitchFamily="18" charset="0"/>
              </a:rPr>
              <a:t>The ease of adding a fragment to an activity via the activity’s XML layout file comes at the cost of the activity not being able to remove the fragment at runtime</a:t>
            </a:r>
          </a:p>
          <a:p>
            <a:pPr>
              <a:spcBef>
                <a:spcPts val="300"/>
              </a:spcBef>
              <a:spcAft>
                <a:spcPts val="300"/>
              </a:spcAft>
            </a:pPr>
            <a:r>
              <a:rPr lang="en-GB" sz="1800" dirty="0">
                <a:effectLst/>
                <a:latin typeface="Calibri body"/>
                <a:ea typeface="Times New Roman" panose="02020603050405020304" pitchFamily="18" charset="0"/>
              </a:rPr>
              <a:t>In order to achieve full dynamic control of fragments during runtime, those activities must be added via code</a:t>
            </a:r>
          </a:p>
          <a:p>
            <a:pPr>
              <a:spcBef>
                <a:spcPts val="300"/>
              </a:spcBef>
              <a:spcAft>
                <a:spcPts val="300"/>
              </a:spcAft>
            </a:pPr>
            <a:r>
              <a:rPr lang="en-GB" sz="1800" dirty="0">
                <a:effectLst/>
                <a:latin typeface="Calibri body"/>
                <a:ea typeface="Times New Roman" panose="02020603050405020304" pitchFamily="18" charset="0"/>
              </a:rPr>
              <a:t>This has the advantage that the fragments can be added, removed and even made to replace one another dynamically while the application is running</a:t>
            </a:r>
          </a:p>
          <a:p>
            <a:pPr>
              <a:spcBef>
                <a:spcPts val="300"/>
              </a:spcBef>
              <a:spcAft>
                <a:spcPts val="300"/>
              </a:spcAft>
            </a:pPr>
            <a:r>
              <a:rPr lang="en-GB" sz="1800" dirty="0">
                <a:effectLst/>
                <a:latin typeface="Calibri body"/>
                <a:ea typeface="Times New Roman" panose="02020603050405020304" pitchFamily="18" charset="0"/>
              </a:rPr>
              <a:t>When using code to manage fragments, the fragment itself will still consist of an XML layout file and a corresponding class</a:t>
            </a:r>
          </a:p>
          <a:p>
            <a:endParaRPr lang="en-GB" sz="1800" dirty="0"/>
          </a:p>
        </p:txBody>
      </p:sp>
      <p:sp>
        <p:nvSpPr>
          <p:cNvPr id="10" name="Rectangle 9">
            <a:extLst>
              <a:ext uri="{FF2B5EF4-FFF2-40B4-BE49-F238E27FC236}">
                <a16:creationId xmlns:a16="http://schemas.microsoft.com/office/drawing/2014/main" id="{46F7435D-E3DB-47B1-BA61-B00ACC83A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F263A0B5-F8C4-4116-809F-78A768EA7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557784"/>
            <a:ext cx="513020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9797995A-3CA2-4D44-A9C9-C1DA4F2B6217}"/>
              </a:ext>
            </a:extLst>
          </p:cNvPr>
          <p:cNvSpPr txBox="1"/>
          <p:nvPr/>
        </p:nvSpPr>
        <p:spPr>
          <a:xfrm>
            <a:off x="6577582" y="1335087"/>
            <a:ext cx="5349407" cy="4893647"/>
          </a:xfrm>
          <a:prstGeom prst="rect">
            <a:avLst/>
          </a:prstGeom>
          <a:noFill/>
        </p:spPr>
        <p:txBody>
          <a:bodyPr wrap="square">
            <a:spAutoFit/>
          </a:bodyPr>
          <a:lstStyle/>
          <a:p>
            <a:pPr marL="171450">
              <a:spcBef>
                <a:spcPts val="300"/>
              </a:spcBef>
              <a:spcAft>
                <a:spcPts val="300"/>
              </a:spcAft>
            </a:pPr>
            <a:r>
              <a:rPr lang="en-GB" sz="1600" dirty="0">
                <a:effectLst/>
                <a:ea typeface="Times New Roman" panose="02020603050405020304" pitchFamily="18" charset="0"/>
              </a:rPr>
              <a:t>1) Create an Instance of the Fragment</a:t>
            </a:r>
          </a:p>
          <a:p>
            <a:pPr marL="171450">
              <a:spcBef>
                <a:spcPts val="300"/>
              </a:spcBef>
              <a:spcAft>
                <a:spcPts val="300"/>
              </a:spcAft>
            </a:pPr>
            <a:r>
              <a:rPr lang="en-GB" sz="1400" dirty="0">
                <a:effectLst/>
                <a:latin typeface="Aptos" panose="020B0004020202020204" pitchFamily="34" charset="0"/>
                <a:ea typeface="Times New Roman" panose="02020603050405020304" pitchFamily="18" charset="0"/>
              </a:rPr>
              <a:t>	</a:t>
            </a:r>
            <a:r>
              <a:rPr lang="en-GB" sz="1400" dirty="0" err="1">
                <a:effectLst/>
                <a:latin typeface="Aptos" panose="020B0004020202020204" pitchFamily="34" charset="0"/>
                <a:ea typeface="Times New Roman" panose="02020603050405020304" pitchFamily="18" charset="0"/>
              </a:rPr>
              <a:t>MyFragment</a:t>
            </a:r>
            <a:r>
              <a:rPr lang="en-GB" sz="1400" dirty="0">
                <a:effectLst/>
                <a:latin typeface="Aptos" panose="020B0004020202020204" pitchFamily="34" charset="0"/>
                <a:ea typeface="Times New Roman" panose="02020603050405020304" pitchFamily="18" charset="0"/>
              </a:rPr>
              <a:t> fragment = new </a:t>
            </a:r>
            <a:r>
              <a:rPr lang="en-GB" sz="1400" dirty="0" err="1">
                <a:effectLst/>
                <a:latin typeface="Aptos" panose="020B0004020202020204" pitchFamily="34" charset="0"/>
                <a:ea typeface="Times New Roman" panose="02020603050405020304" pitchFamily="18" charset="0"/>
              </a:rPr>
              <a:t>MyFragment</a:t>
            </a:r>
            <a:r>
              <a:rPr lang="en-GB" sz="1400" dirty="0">
                <a:effectLst/>
                <a:latin typeface="Aptos" panose="020B0004020202020204" pitchFamily="34" charset="0"/>
                <a:ea typeface="Times New Roman" panose="02020603050405020304" pitchFamily="18" charset="0"/>
              </a:rPr>
              <a:t>(); </a:t>
            </a:r>
          </a:p>
          <a:p>
            <a:pPr marL="171450">
              <a:spcBef>
                <a:spcPts val="300"/>
              </a:spcBef>
              <a:spcAft>
                <a:spcPts val="300"/>
              </a:spcAft>
            </a:pPr>
            <a:r>
              <a:rPr lang="en-GB" sz="1600" dirty="0">
                <a:effectLst/>
                <a:ea typeface="Times New Roman" panose="02020603050405020304" pitchFamily="18" charset="0"/>
              </a:rPr>
              <a:t>2) Pass Arguments to the Fragment (Instead of using Intent)</a:t>
            </a:r>
          </a:p>
          <a:p>
            <a:pPr marL="628650" lvl="1">
              <a:spcBef>
                <a:spcPts val="300"/>
              </a:spcBef>
              <a:spcAft>
                <a:spcPts val="300"/>
              </a:spcAft>
            </a:pPr>
            <a:r>
              <a:rPr lang="en-GB" sz="1400" dirty="0">
                <a:latin typeface="Aptos" panose="020B0004020202020204" pitchFamily="34" charset="0"/>
              </a:rPr>
              <a:t>Bundle </a:t>
            </a:r>
            <a:r>
              <a:rPr lang="en-GB" sz="1400" dirty="0" err="1">
                <a:latin typeface="Aptos" panose="020B0004020202020204" pitchFamily="34" charset="0"/>
              </a:rPr>
              <a:t>args</a:t>
            </a:r>
            <a:r>
              <a:rPr lang="en-GB" sz="1400" dirty="0">
                <a:latin typeface="Aptos" panose="020B0004020202020204" pitchFamily="34" charset="0"/>
              </a:rPr>
              <a:t> = new Bundle();</a:t>
            </a:r>
          </a:p>
          <a:p>
            <a:pPr marL="628650" lvl="1">
              <a:spcBef>
                <a:spcPts val="300"/>
              </a:spcBef>
              <a:spcAft>
                <a:spcPts val="300"/>
              </a:spcAft>
            </a:pPr>
            <a:r>
              <a:rPr lang="en-GB" sz="1400" dirty="0" err="1">
                <a:latin typeface="Aptos" panose="020B0004020202020204" pitchFamily="34" charset="0"/>
              </a:rPr>
              <a:t>args.putString</a:t>
            </a:r>
            <a:r>
              <a:rPr lang="en-GB" sz="1400" dirty="0">
                <a:latin typeface="Aptos" panose="020B0004020202020204" pitchFamily="34" charset="0"/>
              </a:rPr>
              <a:t>("key", "value");</a:t>
            </a:r>
          </a:p>
          <a:p>
            <a:pPr marL="628650" lvl="1">
              <a:spcBef>
                <a:spcPts val="300"/>
              </a:spcBef>
              <a:spcAft>
                <a:spcPts val="300"/>
              </a:spcAft>
            </a:pPr>
            <a:r>
              <a:rPr lang="en-GB" sz="1400" dirty="0" err="1">
                <a:latin typeface="Aptos" panose="020B0004020202020204" pitchFamily="34" charset="0"/>
              </a:rPr>
              <a:t>fragment.setArguments</a:t>
            </a:r>
            <a:r>
              <a:rPr lang="en-GB" sz="1400" dirty="0">
                <a:latin typeface="Aptos" panose="020B0004020202020204" pitchFamily="34" charset="0"/>
              </a:rPr>
              <a:t>(</a:t>
            </a:r>
            <a:r>
              <a:rPr lang="en-GB" sz="1400" dirty="0" err="1">
                <a:latin typeface="Aptos" panose="020B0004020202020204" pitchFamily="34" charset="0"/>
              </a:rPr>
              <a:t>args</a:t>
            </a:r>
            <a:r>
              <a:rPr lang="en-GB" sz="1400" dirty="0">
                <a:latin typeface="Aptos" panose="020B0004020202020204" pitchFamily="34" charset="0"/>
              </a:rPr>
              <a:t>);</a:t>
            </a:r>
          </a:p>
          <a:p>
            <a:pPr marL="171450">
              <a:spcBef>
                <a:spcPts val="300"/>
              </a:spcBef>
              <a:spcAft>
                <a:spcPts val="300"/>
              </a:spcAft>
            </a:pPr>
            <a:r>
              <a:rPr lang="en-GB" sz="1600" dirty="0">
                <a:ea typeface="Times New Roman" panose="02020603050405020304" pitchFamily="18" charset="0"/>
              </a:rPr>
              <a:t>3) </a:t>
            </a:r>
            <a:r>
              <a:rPr lang="en-GB" sz="1600" dirty="0">
                <a:effectLst/>
                <a:ea typeface="Times New Roman" panose="02020603050405020304" pitchFamily="18" charset="0"/>
              </a:rPr>
              <a:t>Get the </a:t>
            </a:r>
            <a:r>
              <a:rPr lang="en-GB" sz="1600" dirty="0" err="1">
                <a:effectLst/>
                <a:ea typeface="Times New Roman" panose="02020603050405020304" pitchFamily="18" charset="0"/>
              </a:rPr>
              <a:t>FragmentManager</a:t>
            </a:r>
            <a:r>
              <a:rPr lang="en-GB" sz="1600" dirty="0">
                <a:effectLst/>
                <a:ea typeface="Times New Roman" panose="02020603050405020304" pitchFamily="18" charset="0"/>
              </a:rPr>
              <a:t> (Updated for </a:t>
            </a:r>
            <a:r>
              <a:rPr lang="en-GB" sz="1600" dirty="0" err="1">
                <a:effectLst/>
                <a:ea typeface="Times New Roman" panose="02020603050405020304" pitchFamily="18" charset="0"/>
              </a:rPr>
              <a:t>AndroidX</a:t>
            </a:r>
            <a:r>
              <a:rPr lang="en-GB" sz="1600" dirty="0">
                <a:effectLst/>
                <a:ea typeface="Times New Roman" panose="02020603050405020304" pitchFamily="18" charset="0"/>
              </a:rPr>
              <a:t>)</a:t>
            </a:r>
          </a:p>
          <a:p>
            <a:pPr marL="628650" lvl="1">
              <a:spcBef>
                <a:spcPts val="300"/>
              </a:spcBef>
              <a:spcAft>
                <a:spcPts val="300"/>
              </a:spcAft>
            </a:pPr>
            <a:r>
              <a:rPr lang="en-GB" sz="1400" dirty="0" err="1">
                <a:latin typeface="Aptos" panose="020B0004020202020204" pitchFamily="34" charset="0"/>
              </a:rPr>
              <a:t>FragmentManager</a:t>
            </a:r>
            <a:r>
              <a:rPr lang="en-GB" sz="1400" dirty="0">
                <a:latin typeface="Aptos" panose="020B0004020202020204" pitchFamily="34" charset="0"/>
              </a:rPr>
              <a:t> </a:t>
            </a:r>
            <a:r>
              <a:rPr lang="en-GB" sz="1400" dirty="0" err="1">
                <a:latin typeface="Aptos" panose="020B0004020202020204" pitchFamily="34" charset="0"/>
              </a:rPr>
              <a:t>fragmentManager</a:t>
            </a:r>
            <a:r>
              <a:rPr lang="en-GB" sz="1400" dirty="0">
                <a:latin typeface="Aptos" panose="020B0004020202020204" pitchFamily="34" charset="0"/>
              </a:rPr>
              <a:t> = </a:t>
            </a:r>
            <a:r>
              <a:rPr lang="en-GB" sz="1400" dirty="0" err="1">
                <a:latin typeface="Aptos" panose="020B0004020202020204" pitchFamily="34" charset="0"/>
              </a:rPr>
              <a:t>getSupportFragmentManager</a:t>
            </a:r>
            <a:r>
              <a:rPr lang="en-GB" sz="1400" dirty="0">
                <a:latin typeface="Aptos" panose="020B0004020202020204" pitchFamily="34" charset="0"/>
              </a:rPr>
              <a:t>();</a:t>
            </a:r>
          </a:p>
          <a:p>
            <a:pPr marL="171450">
              <a:spcBef>
                <a:spcPts val="300"/>
              </a:spcBef>
              <a:spcAft>
                <a:spcPts val="300"/>
              </a:spcAft>
            </a:pPr>
            <a:r>
              <a:rPr lang="en-GB" sz="1600" dirty="0">
                <a:ea typeface="Times New Roman" panose="02020603050405020304" pitchFamily="18" charset="0"/>
              </a:rPr>
              <a:t>4) </a:t>
            </a:r>
            <a:r>
              <a:rPr lang="en-GB" sz="1600" dirty="0">
                <a:effectLst/>
                <a:ea typeface="Times New Roman" panose="02020603050405020304" pitchFamily="18" charset="0"/>
              </a:rPr>
              <a:t>Begin a Fragment Transaction</a:t>
            </a:r>
          </a:p>
          <a:p>
            <a:pPr marL="628650" lvl="1">
              <a:spcBef>
                <a:spcPts val="300"/>
              </a:spcBef>
              <a:spcAft>
                <a:spcPts val="300"/>
              </a:spcAft>
            </a:pPr>
            <a:r>
              <a:rPr lang="en-GB" sz="1400" dirty="0" err="1">
                <a:latin typeface="Aptos" panose="020B0004020202020204" pitchFamily="34" charset="0"/>
              </a:rPr>
              <a:t>FragmentTransaction</a:t>
            </a:r>
            <a:r>
              <a:rPr lang="en-GB" sz="1400" dirty="0">
                <a:latin typeface="Aptos" panose="020B0004020202020204" pitchFamily="34" charset="0"/>
              </a:rPr>
              <a:t> transaction = </a:t>
            </a:r>
            <a:r>
              <a:rPr lang="en-GB" sz="1400" dirty="0" err="1">
                <a:latin typeface="Aptos" panose="020B0004020202020204" pitchFamily="34" charset="0"/>
              </a:rPr>
              <a:t>fragmentManager.beginTransaction</a:t>
            </a:r>
            <a:r>
              <a:rPr lang="en-GB" sz="1400" dirty="0">
                <a:latin typeface="Aptos" panose="020B0004020202020204" pitchFamily="34" charset="0"/>
              </a:rPr>
              <a:t>();</a:t>
            </a:r>
          </a:p>
          <a:p>
            <a:pPr marL="171450">
              <a:spcBef>
                <a:spcPts val="300"/>
              </a:spcBef>
              <a:spcAft>
                <a:spcPts val="300"/>
              </a:spcAft>
            </a:pPr>
            <a:r>
              <a:rPr lang="en-GB" sz="1600" dirty="0">
                <a:ea typeface="Times New Roman" panose="02020603050405020304" pitchFamily="18" charset="0"/>
              </a:rPr>
              <a:t>5) </a:t>
            </a:r>
            <a:r>
              <a:rPr lang="en-GB" sz="1600" dirty="0">
                <a:effectLst/>
                <a:ea typeface="Times New Roman" panose="02020603050405020304" pitchFamily="18" charset="0"/>
              </a:rPr>
              <a:t>Replace the Fragment 	</a:t>
            </a:r>
            <a:r>
              <a:rPr lang="en-GB" sz="1400" dirty="0" err="1">
                <a:latin typeface="Aptos" panose="020B0004020202020204" pitchFamily="34" charset="0"/>
              </a:rPr>
              <a:t>transaction.replace</a:t>
            </a:r>
            <a:r>
              <a:rPr lang="en-GB" sz="1400" dirty="0">
                <a:latin typeface="Aptos" panose="020B0004020202020204" pitchFamily="34" charset="0"/>
              </a:rPr>
              <a:t>(</a:t>
            </a:r>
            <a:r>
              <a:rPr lang="en-GB" sz="1400" dirty="0" err="1">
                <a:latin typeface="Aptos" panose="020B0004020202020204" pitchFamily="34" charset="0"/>
              </a:rPr>
              <a:t>R.id.fragment_container</a:t>
            </a:r>
            <a:r>
              <a:rPr lang="en-GB" sz="1400" dirty="0">
                <a:latin typeface="Aptos" panose="020B0004020202020204" pitchFamily="34" charset="0"/>
              </a:rPr>
              <a:t>, fragment);</a:t>
            </a:r>
          </a:p>
          <a:p>
            <a:pPr marL="171450">
              <a:spcBef>
                <a:spcPts val="300"/>
              </a:spcBef>
              <a:spcAft>
                <a:spcPts val="300"/>
              </a:spcAft>
            </a:pPr>
            <a:r>
              <a:rPr lang="en-GB" sz="1600" dirty="0">
                <a:ea typeface="Times New Roman" panose="02020603050405020304" pitchFamily="18" charset="0"/>
              </a:rPr>
              <a:t>6)</a:t>
            </a:r>
            <a:r>
              <a:rPr lang="en-GB" sz="1600" dirty="0">
                <a:effectLst/>
                <a:ea typeface="Times New Roman" panose="02020603050405020304" pitchFamily="18" charset="0"/>
              </a:rPr>
              <a:t> Commit the Transaction</a:t>
            </a:r>
          </a:p>
          <a:p>
            <a:pPr marL="171450">
              <a:spcBef>
                <a:spcPts val="300"/>
              </a:spcBef>
              <a:spcAft>
                <a:spcPts val="300"/>
              </a:spcAft>
            </a:pPr>
            <a:r>
              <a:rPr lang="en-GB" sz="1400" dirty="0">
                <a:latin typeface="Aptos" panose="020B0004020202020204" pitchFamily="34" charset="0"/>
              </a:rPr>
              <a:t>	</a:t>
            </a:r>
            <a:r>
              <a:rPr lang="en-GB" sz="1400" dirty="0" err="1">
                <a:latin typeface="Aptos" panose="020B0004020202020204" pitchFamily="34" charset="0"/>
              </a:rPr>
              <a:t>transaction.commit</a:t>
            </a:r>
            <a:r>
              <a:rPr lang="en-GB" sz="1400" dirty="0">
                <a:latin typeface="Aptos" panose="020B0004020202020204" pitchFamily="34" charset="0"/>
              </a:rPr>
              <a:t>();</a:t>
            </a:r>
          </a:p>
        </p:txBody>
      </p:sp>
      <p:sp>
        <p:nvSpPr>
          <p:cNvPr id="11" name="TextBox 10">
            <a:extLst>
              <a:ext uri="{FF2B5EF4-FFF2-40B4-BE49-F238E27FC236}">
                <a16:creationId xmlns:a16="http://schemas.microsoft.com/office/drawing/2014/main" id="{7CB69355-B7DA-4F7D-B1D3-9CF1FD6BA03F}"/>
              </a:ext>
            </a:extLst>
          </p:cNvPr>
          <p:cNvSpPr txBox="1"/>
          <p:nvPr/>
        </p:nvSpPr>
        <p:spPr>
          <a:xfrm>
            <a:off x="6743698" y="713245"/>
            <a:ext cx="4751614" cy="646331"/>
          </a:xfrm>
          <a:prstGeom prst="rect">
            <a:avLst/>
          </a:prstGeom>
          <a:noFill/>
        </p:spPr>
        <p:txBody>
          <a:bodyPr wrap="square">
            <a:spAutoFit/>
          </a:bodyPr>
          <a:lstStyle/>
          <a:p>
            <a:pPr>
              <a:spcBef>
                <a:spcPts val="300"/>
              </a:spcBef>
              <a:spcAft>
                <a:spcPts val="300"/>
              </a:spcAft>
            </a:pPr>
            <a:r>
              <a:rPr lang="en-GB" sz="1800" dirty="0">
                <a:effectLst/>
                <a:ea typeface="Times New Roman" panose="02020603050405020304" pitchFamily="18" charset="0"/>
                <a:cs typeface="Times New Roman" panose="02020603050405020304" pitchFamily="18" charset="0"/>
              </a:rPr>
              <a:t>Steps to add a fragment to an activity using code:</a:t>
            </a:r>
          </a:p>
        </p:txBody>
      </p:sp>
    </p:spTree>
    <p:extLst>
      <p:ext uri="{BB962C8B-B14F-4D97-AF65-F5344CB8AC3E}">
        <p14:creationId xmlns:p14="http://schemas.microsoft.com/office/powerpoint/2010/main" val="3448471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6AEAA-CC28-4D84-A4DB-27DB9EED4160}"/>
              </a:ext>
            </a:extLst>
          </p:cNvPr>
          <p:cNvSpPr>
            <a:spLocks noGrp="1"/>
          </p:cNvSpPr>
          <p:nvPr>
            <p:ph type="title"/>
          </p:nvPr>
        </p:nvSpPr>
        <p:spPr>
          <a:xfrm>
            <a:off x="648929" y="629266"/>
            <a:ext cx="4944152" cy="1622321"/>
          </a:xfrm>
        </p:spPr>
        <p:txBody>
          <a:bodyPr>
            <a:normAutofit/>
          </a:bodyPr>
          <a:lstStyle/>
          <a:p>
            <a:r>
              <a:rPr lang="en-US" sz="4100" dirty="0"/>
              <a:t>Handling Fragment Events</a:t>
            </a:r>
          </a:p>
        </p:txBody>
      </p:sp>
      <p:sp>
        <p:nvSpPr>
          <p:cNvPr id="3" name="Content Placeholder 2">
            <a:extLst>
              <a:ext uri="{FF2B5EF4-FFF2-40B4-BE49-F238E27FC236}">
                <a16:creationId xmlns:a16="http://schemas.microsoft.com/office/drawing/2014/main" id="{4F4B3682-8526-4E53-8E51-14305D26DE03}"/>
              </a:ext>
            </a:extLst>
          </p:cNvPr>
          <p:cNvSpPr>
            <a:spLocks noGrp="1"/>
          </p:cNvSpPr>
          <p:nvPr>
            <p:ph idx="1"/>
          </p:nvPr>
        </p:nvSpPr>
        <p:spPr>
          <a:xfrm>
            <a:off x="648930" y="2443315"/>
            <a:ext cx="4944151" cy="3785419"/>
          </a:xfrm>
        </p:spPr>
        <p:txBody>
          <a:bodyPr>
            <a:normAutofit fontScale="92500" lnSpcReduction="10000"/>
          </a:bodyPr>
          <a:lstStyle/>
          <a:p>
            <a:pPr>
              <a:spcBef>
                <a:spcPts val="300"/>
              </a:spcBef>
              <a:spcAft>
                <a:spcPts val="300"/>
              </a:spcAft>
            </a:pPr>
            <a:r>
              <a:rPr lang="en-US" sz="1800" dirty="0">
                <a:effectLst/>
                <a:latin typeface="Calibri (Body)"/>
                <a:ea typeface="Times New Roman" panose="02020603050405020304" pitchFamily="18" charset="0"/>
              </a:rPr>
              <a:t>A fragment is a modular UI component that has its own layout, class, and lifecycle, but it must be hosted within an Activity or another Fragment.</a:t>
            </a:r>
          </a:p>
          <a:p>
            <a:pPr>
              <a:spcBef>
                <a:spcPts val="300"/>
              </a:spcBef>
              <a:spcAft>
                <a:spcPts val="300"/>
              </a:spcAft>
            </a:pPr>
            <a:r>
              <a:rPr lang="en-US" sz="1800" dirty="0">
                <a:effectLst/>
                <a:latin typeface="Calibri (Body)"/>
                <a:ea typeface="Times New Roman" panose="02020603050405020304" pitchFamily="18" charset="0"/>
              </a:rPr>
              <a:t>The view components (such as buttons and text views) within a fragment are able to generate events just like those in a regular activity </a:t>
            </a:r>
          </a:p>
          <a:p>
            <a:pPr>
              <a:spcBef>
                <a:spcPts val="300"/>
              </a:spcBef>
              <a:spcAft>
                <a:spcPts val="300"/>
              </a:spcAft>
            </a:pPr>
            <a:r>
              <a:rPr lang="en-US" sz="1800" dirty="0">
                <a:effectLst/>
                <a:latin typeface="Calibri (Body)"/>
                <a:ea typeface="Times New Roman" panose="02020603050405020304" pitchFamily="18" charset="0"/>
              </a:rPr>
              <a:t>This raises the question as to which class receives an event from a view in a fragment; the fragment itself, or the activity in which the fragment is embedded</a:t>
            </a:r>
          </a:p>
          <a:p>
            <a:r>
              <a:rPr lang="en-US" sz="1800" dirty="0"/>
              <a:t>If the event only affects the fragment, handle it inside the fragment.</a:t>
            </a:r>
          </a:p>
          <a:p>
            <a:r>
              <a:rPr lang="en-US" sz="1800" dirty="0"/>
              <a:t>If the event affects both the fragment and activity, use a callback interface to pass the event to the activity.</a:t>
            </a:r>
            <a:endParaRPr lang="en-GB" sz="1800" dirty="0"/>
          </a:p>
        </p:txBody>
      </p:sp>
      <p:sp>
        <p:nvSpPr>
          <p:cNvPr id="10" name="Rectangle 9">
            <a:extLst>
              <a:ext uri="{FF2B5EF4-FFF2-40B4-BE49-F238E27FC236}">
                <a16:creationId xmlns:a16="http://schemas.microsoft.com/office/drawing/2014/main" id="{46F7435D-E3DB-47B1-BA61-B00ACC83A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F263A0B5-F8C4-4116-809F-78A768EA7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557784"/>
            <a:ext cx="513020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035E652-C3A8-4EA1-B8DF-5C8B8DF7D3C3}"/>
              </a:ext>
            </a:extLst>
          </p:cNvPr>
          <p:cNvPicPr>
            <a:picLocks noChangeAspect="1"/>
          </p:cNvPicPr>
          <p:nvPr/>
        </p:nvPicPr>
        <p:blipFill>
          <a:blip r:embed="rId2"/>
          <a:stretch>
            <a:fillRect/>
          </a:stretch>
        </p:blipFill>
        <p:spPr>
          <a:xfrm>
            <a:off x="6773043" y="1108587"/>
            <a:ext cx="4114800" cy="2286000"/>
          </a:xfrm>
          <a:prstGeom prst="rect">
            <a:avLst/>
          </a:prstGeom>
        </p:spPr>
      </p:pic>
      <p:pic>
        <p:nvPicPr>
          <p:cNvPr id="7" name="Picture 6">
            <a:extLst>
              <a:ext uri="{FF2B5EF4-FFF2-40B4-BE49-F238E27FC236}">
                <a16:creationId xmlns:a16="http://schemas.microsoft.com/office/drawing/2014/main" id="{0A510B2B-4820-4A6A-9835-9E07EAFC67AD}"/>
              </a:ext>
            </a:extLst>
          </p:cNvPr>
          <p:cNvPicPr>
            <a:picLocks noChangeAspect="1"/>
          </p:cNvPicPr>
          <p:nvPr/>
        </p:nvPicPr>
        <p:blipFill>
          <a:blip r:embed="rId3"/>
          <a:stretch>
            <a:fillRect/>
          </a:stretch>
        </p:blipFill>
        <p:spPr>
          <a:xfrm>
            <a:off x="6773043" y="3888057"/>
            <a:ext cx="3876675" cy="1724025"/>
          </a:xfrm>
          <a:prstGeom prst="rect">
            <a:avLst/>
          </a:prstGeom>
        </p:spPr>
      </p:pic>
      <p:sp>
        <p:nvSpPr>
          <p:cNvPr id="9" name="TextBox 8">
            <a:extLst>
              <a:ext uri="{FF2B5EF4-FFF2-40B4-BE49-F238E27FC236}">
                <a16:creationId xmlns:a16="http://schemas.microsoft.com/office/drawing/2014/main" id="{86614DA9-C779-429D-B850-B703B9D437A1}"/>
              </a:ext>
            </a:extLst>
          </p:cNvPr>
          <p:cNvSpPr txBox="1"/>
          <p:nvPr/>
        </p:nvSpPr>
        <p:spPr>
          <a:xfrm>
            <a:off x="6864270" y="776748"/>
            <a:ext cx="1365330" cy="369332"/>
          </a:xfrm>
          <a:prstGeom prst="rect">
            <a:avLst/>
          </a:prstGeom>
          <a:noFill/>
        </p:spPr>
        <p:txBody>
          <a:bodyPr wrap="square" rtlCol="0">
            <a:spAutoFit/>
          </a:bodyPr>
          <a:lstStyle/>
          <a:p>
            <a:r>
              <a:rPr lang="en-GB" dirty="0"/>
              <a:t>Java code: </a:t>
            </a:r>
          </a:p>
        </p:txBody>
      </p:sp>
      <p:sp>
        <p:nvSpPr>
          <p:cNvPr id="13" name="TextBox 12">
            <a:extLst>
              <a:ext uri="{FF2B5EF4-FFF2-40B4-BE49-F238E27FC236}">
                <a16:creationId xmlns:a16="http://schemas.microsoft.com/office/drawing/2014/main" id="{ADEE56D2-1244-4FAB-A0B2-FFAAD2E38B9D}"/>
              </a:ext>
            </a:extLst>
          </p:cNvPr>
          <p:cNvSpPr txBox="1"/>
          <p:nvPr/>
        </p:nvSpPr>
        <p:spPr>
          <a:xfrm>
            <a:off x="6864270" y="3505060"/>
            <a:ext cx="1365330" cy="369332"/>
          </a:xfrm>
          <a:prstGeom prst="rect">
            <a:avLst/>
          </a:prstGeom>
          <a:noFill/>
        </p:spPr>
        <p:txBody>
          <a:bodyPr wrap="square" rtlCol="0">
            <a:spAutoFit/>
          </a:bodyPr>
          <a:lstStyle/>
          <a:p>
            <a:r>
              <a:rPr lang="en-GB" dirty="0"/>
              <a:t>XML file: </a:t>
            </a:r>
          </a:p>
        </p:txBody>
      </p:sp>
    </p:spTree>
    <p:extLst>
      <p:ext uri="{BB962C8B-B14F-4D97-AF65-F5344CB8AC3E}">
        <p14:creationId xmlns:p14="http://schemas.microsoft.com/office/powerpoint/2010/main" val="733004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6AEAA-CC28-4D84-A4DB-27DB9EED4160}"/>
              </a:ext>
            </a:extLst>
          </p:cNvPr>
          <p:cNvSpPr>
            <a:spLocks noGrp="1"/>
          </p:cNvSpPr>
          <p:nvPr>
            <p:ph type="title"/>
          </p:nvPr>
        </p:nvSpPr>
        <p:spPr>
          <a:xfrm>
            <a:off x="648929" y="629266"/>
            <a:ext cx="4944152" cy="1622321"/>
          </a:xfrm>
        </p:spPr>
        <p:txBody>
          <a:bodyPr>
            <a:normAutofit fontScale="90000"/>
          </a:bodyPr>
          <a:lstStyle/>
          <a:p>
            <a:r>
              <a:rPr lang="en-US" sz="4100" dirty="0"/>
              <a:t>Implementing Fragment Communication</a:t>
            </a:r>
          </a:p>
        </p:txBody>
      </p:sp>
      <p:sp>
        <p:nvSpPr>
          <p:cNvPr id="3" name="Content Placeholder 2">
            <a:extLst>
              <a:ext uri="{FF2B5EF4-FFF2-40B4-BE49-F238E27FC236}">
                <a16:creationId xmlns:a16="http://schemas.microsoft.com/office/drawing/2014/main" id="{4F4B3682-8526-4E53-8E51-14305D26DE03}"/>
              </a:ext>
            </a:extLst>
          </p:cNvPr>
          <p:cNvSpPr>
            <a:spLocks noGrp="1"/>
          </p:cNvSpPr>
          <p:nvPr>
            <p:ph idx="1"/>
          </p:nvPr>
        </p:nvSpPr>
        <p:spPr>
          <a:xfrm>
            <a:off x="648930" y="2443315"/>
            <a:ext cx="4944151" cy="3785419"/>
          </a:xfrm>
        </p:spPr>
        <p:txBody>
          <a:bodyPr>
            <a:normAutofit fontScale="92500" lnSpcReduction="20000"/>
          </a:bodyPr>
          <a:lstStyle/>
          <a:p>
            <a:pPr>
              <a:spcBef>
                <a:spcPts val="300"/>
              </a:spcBef>
              <a:spcAft>
                <a:spcPts val="300"/>
              </a:spcAft>
            </a:pPr>
            <a:r>
              <a:rPr lang="en-US" sz="1800" dirty="0">
                <a:effectLst/>
                <a:latin typeface="Calibri (Body)"/>
                <a:ea typeface="Times New Roman" panose="02020603050405020304" pitchFamily="18" charset="0"/>
              </a:rPr>
              <a:t>Once one or more fragments are embedded within an activity, the chances are good that some form of communication will need to take place both between the fragments and the activity, and between one fragment and another </a:t>
            </a:r>
          </a:p>
          <a:p>
            <a:pPr>
              <a:spcBef>
                <a:spcPts val="300"/>
              </a:spcBef>
              <a:spcAft>
                <a:spcPts val="300"/>
              </a:spcAft>
            </a:pPr>
            <a:r>
              <a:rPr lang="en-US" sz="1800" dirty="0">
                <a:effectLst/>
                <a:latin typeface="Calibri (Body)"/>
                <a:ea typeface="Times New Roman" panose="02020603050405020304" pitchFamily="18" charset="0"/>
              </a:rPr>
              <a:t>In fact, good practice dictates that fragments do not communicate directly with one another</a:t>
            </a:r>
          </a:p>
          <a:p>
            <a:pPr>
              <a:spcBef>
                <a:spcPts val="300"/>
              </a:spcBef>
              <a:spcAft>
                <a:spcPts val="300"/>
              </a:spcAft>
            </a:pPr>
            <a:r>
              <a:rPr lang="en-US" sz="1800" dirty="0">
                <a:effectLst/>
                <a:latin typeface="Calibri (Body)"/>
                <a:ea typeface="Times New Roman" panose="02020603050405020304" pitchFamily="18" charset="0"/>
              </a:rPr>
              <a:t>In order for an activity to communicate with a fragment, the activity must identify the fragment object via the ID assigned to it</a:t>
            </a:r>
          </a:p>
          <a:p>
            <a:pPr>
              <a:spcBef>
                <a:spcPts val="300"/>
              </a:spcBef>
              <a:spcAft>
                <a:spcPts val="300"/>
              </a:spcAft>
            </a:pPr>
            <a:r>
              <a:rPr lang="en-US" sz="1800" dirty="0">
                <a:effectLst/>
                <a:latin typeface="Calibri (Body)"/>
                <a:ea typeface="Times New Roman" panose="02020603050405020304" pitchFamily="18" charset="0"/>
              </a:rPr>
              <a:t>Once this reference has been obtained, the activity can simply call the public methods of the fragment object</a:t>
            </a:r>
          </a:p>
          <a:p>
            <a:pPr>
              <a:spcBef>
                <a:spcPts val="300"/>
              </a:spcBef>
              <a:spcAft>
                <a:spcPts val="300"/>
              </a:spcAft>
            </a:pPr>
            <a:r>
              <a:rPr lang="en-US" sz="1800" dirty="0">
                <a:effectLst/>
                <a:latin typeface="Calibri (Body)"/>
                <a:ea typeface="Times New Roman" panose="02020603050405020304" pitchFamily="18" charset="0"/>
              </a:rPr>
              <a:t>Communicating in the other direction (from fragment to activity) is a little more complicated</a:t>
            </a:r>
          </a:p>
          <a:p>
            <a:pPr>
              <a:spcBef>
                <a:spcPts val="300"/>
              </a:spcBef>
              <a:spcAft>
                <a:spcPts val="300"/>
              </a:spcAft>
            </a:pPr>
            <a:r>
              <a:rPr lang="en-US" sz="1800" dirty="0">
                <a:effectLst/>
                <a:latin typeface="Calibri (Body)"/>
                <a:ea typeface="Times New Roman" panose="02020603050405020304" pitchFamily="18" charset="0"/>
              </a:rPr>
              <a:t>In the first instance, the fragment must define a listener interface, which is then implemented within the activity class </a:t>
            </a:r>
          </a:p>
          <a:p>
            <a:pPr marL="0" indent="0">
              <a:buNone/>
            </a:pPr>
            <a:endParaRPr lang="en-GB" sz="1800" dirty="0">
              <a:latin typeface="Calibri (Body)"/>
            </a:endParaRPr>
          </a:p>
        </p:txBody>
      </p:sp>
      <p:sp>
        <p:nvSpPr>
          <p:cNvPr id="10" name="Rectangle 9">
            <a:extLst>
              <a:ext uri="{FF2B5EF4-FFF2-40B4-BE49-F238E27FC236}">
                <a16:creationId xmlns:a16="http://schemas.microsoft.com/office/drawing/2014/main" id="{46F7435D-E3DB-47B1-BA61-B00ACC83A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9">
            <a:extLst>
              <a:ext uri="{FF2B5EF4-FFF2-40B4-BE49-F238E27FC236}">
                <a16:creationId xmlns:a16="http://schemas.microsoft.com/office/drawing/2014/main" id="{F263A0B5-F8C4-4116-809F-78A768EA7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557784"/>
            <a:ext cx="513020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DCE06F4F-6758-45E9-A70B-91ED6AD020D3}"/>
              </a:ext>
            </a:extLst>
          </p:cNvPr>
          <p:cNvPicPr>
            <a:picLocks noChangeAspect="1"/>
          </p:cNvPicPr>
          <p:nvPr/>
        </p:nvPicPr>
        <p:blipFill>
          <a:blip r:embed="rId2"/>
          <a:stretch>
            <a:fillRect/>
          </a:stretch>
        </p:blipFill>
        <p:spPr>
          <a:xfrm>
            <a:off x="6760233" y="1707124"/>
            <a:ext cx="4861496" cy="2628900"/>
          </a:xfrm>
          <a:prstGeom prst="rect">
            <a:avLst/>
          </a:prstGeom>
        </p:spPr>
      </p:pic>
    </p:spTree>
    <p:extLst>
      <p:ext uri="{BB962C8B-B14F-4D97-AF65-F5344CB8AC3E}">
        <p14:creationId xmlns:p14="http://schemas.microsoft.com/office/powerpoint/2010/main" val="1433642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AE11BCF-95C0-E9EC-FA5A-894D830640D4}"/>
            </a:ext>
          </a:extLst>
        </p:cNvPr>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Freeform: Shape 19">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2" name="Freeform: Shape 21">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F75C481-344B-6FB8-3155-449D729CC019}"/>
              </a:ext>
            </a:extLst>
          </p:cNvPr>
          <p:cNvSpPr>
            <a:spLocks noGrp="1"/>
          </p:cNvSpPr>
          <p:nvPr>
            <p:ph type="title"/>
          </p:nvPr>
        </p:nvSpPr>
        <p:spPr>
          <a:xfrm>
            <a:off x="621792" y="1161288"/>
            <a:ext cx="3602736" cy="4526280"/>
          </a:xfrm>
        </p:spPr>
        <p:txBody>
          <a:bodyPr>
            <a:normAutofit/>
          </a:bodyPr>
          <a:lstStyle/>
          <a:p>
            <a:r>
              <a:rPr lang="en-US" sz="4000"/>
              <a:t>Fragment Communication Best Practices </a:t>
            </a:r>
          </a:p>
        </p:txBody>
      </p:sp>
      <p:sp>
        <p:nvSpPr>
          <p:cNvPr id="24" name="Rectangle 2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14" name="Content Placeholder 2">
            <a:extLst>
              <a:ext uri="{FF2B5EF4-FFF2-40B4-BE49-F238E27FC236}">
                <a16:creationId xmlns:a16="http://schemas.microsoft.com/office/drawing/2014/main" id="{E7E02102-3F7A-032D-D133-3E04CE3A8311}"/>
              </a:ext>
            </a:extLst>
          </p:cNvPr>
          <p:cNvGraphicFramePr>
            <a:graphicFrameLocks noGrp="1"/>
          </p:cNvGraphicFramePr>
          <p:nvPr>
            <p:ph idx="1"/>
            <p:extLst>
              <p:ext uri="{D42A27DB-BD31-4B8C-83A1-F6EECF244321}">
                <p14:modId xmlns:p14="http://schemas.microsoft.com/office/powerpoint/2010/main" val="734940068"/>
              </p:ext>
            </p:extLst>
          </p:nvPr>
        </p:nvGraphicFramePr>
        <p:xfrm>
          <a:off x="4718304" y="911117"/>
          <a:ext cx="6988126"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26818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60B1F2A9-C66D-4BBA-97F0-456E4AD626D5}"/>
              </a:ext>
            </a:extLst>
          </p:cNvPr>
          <p:cNvSpPr>
            <a:spLocks noGrp="1"/>
          </p:cNvSpPr>
          <p:nvPr>
            <p:ph type="title"/>
          </p:nvPr>
        </p:nvSpPr>
        <p:spPr>
          <a:xfrm>
            <a:off x="479394" y="1070800"/>
            <a:ext cx="3939688" cy="5583126"/>
          </a:xfrm>
        </p:spPr>
        <p:txBody>
          <a:bodyPr>
            <a:normAutofit/>
          </a:bodyPr>
          <a:lstStyle/>
          <a:p>
            <a:pPr algn="r"/>
            <a:r>
              <a:rPr lang="en-US" sz="7400"/>
              <a:t>Summary</a:t>
            </a:r>
            <a:endParaRPr lang="en-GB" sz="7400"/>
          </a:p>
        </p:txBody>
      </p:sp>
      <p:cxnSp>
        <p:nvCxnSpPr>
          <p:cNvPr id="31" name="Straight Connector 3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20" name="Content Placeholder 2">
            <a:extLst>
              <a:ext uri="{FF2B5EF4-FFF2-40B4-BE49-F238E27FC236}">
                <a16:creationId xmlns:a16="http://schemas.microsoft.com/office/drawing/2014/main" id="{33BE6AE6-6125-404C-90DF-BB682BE8A61C}"/>
              </a:ext>
            </a:extLst>
          </p:cNvPr>
          <p:cNvGraphicFramePr>
            <a:graphicFrameLocks noGrp="1"/>
          </p:cNvGraphicFramePr>
          <p:nvPr>
            <p:ph idx="1"/>
            <p:extLst>
              <p:ext uri="{D42A27DB-BD31-4B8C-83A1-F6EECF244321}">
                <p14:modId xmlns:p14="http://schemas.microsoft.com/office/powerpoint/2010/main" val="1935771737"/>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672641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erson writing on a notepad">
            <a:extLst>
              <a:ext uri="{FF2B5EF4-FFF2-40B4-BE49-F238E27FC236}">
                <a16:creationId xmlns:a16="http://schemas.microsoft.com/office/drawing/2014/main" id="{C64293B5-8CE8-7666-D8EF-1E1C95BD1B77}"/>
              </a:ext>
            </a:extLst>
          </p:cNvPr>
          <p:cNvPicPr>
            <a:picLocks noChangeAspect="1"/>
          </p:cNvPicPr>
          <p:nvPr/>
        </p:nvPicPr>
        <p:blipFill>
          <a:blip r:embed="rId2"/>
          <a:srcRect l="18511" r="11126"/>
          <a:stretch/>
        </p:blipFill>
        <p:spPr>
          <a:xfrm>
            <a:off x="6103027" y="10"/>
            <a:ext cx="6088971" cy="6857990"/>
          </a:xfrm>
          <a:prstGeom prst="rect">
            <a:avLst/>
          </a:prstGeom>
        </p:spPr>
      </p:pic>
      <p:sp useBgFill="1">
        <p:nvSpPr>
          <p:cNvPr id="11" name="Rectangle 10">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72668C-F21D-4894-F7D1-C50D623801FB}"/>
              </a:ext>
            </a:extLst>
          </p:cNvPr>
          <p:cNvSpPr>
            <a:spLocks noGrp="1"/>
          </p:cNvSpPr>
          <p:nvPr>
            <p:ph type="title"/>
          </p:nvPr>
        </p:nvSpPr>
        <p:spPr>
          <a:xfrm>
            <a:off x="761801" y="328512"/>
            <a:ext cx="4778387" cy="1628970"/>
          </a:xfrm>
        </p:spPr>
        <p:txBody>
          <a:bodyPr anchor="ctr">
            <a:normAutofit/>
          </a:bodyPr>
          <a:lstStyle/>
          <a:p>
            <a:r>
              <a:rPr lang="en-US" sz="4000"/>
              <a:t>References and Further Readings</a:t>
            </a:r>
            <a:endParaRPr lang="en-GB" sz="4000"/>
          </a:p>
        </p:txBody>
      </p:sp>
      <p:sp>
        <p:nvSpPr>
          <p:cNvPr id="3" name="Content Placeholder 2">
            <a:extLst>
              <a:ext uri="{FF2B5EF4-FFF2-40B4-BE49-F238E27FC236}">
                <a16:creationId xmlns:a16="http://schemas.microsoft.com/office/drawing/2014/main" id="{9B7B110D-62F2-F08D-E3BC-C4334C1F137B}"/>
              </a:ext>
            </a:extLst>
          </p:cNvPr>
          <p:cNvSpPr>
            <a:spLocks noGrp="1"/>
          </p:cNvSpPr>
          <p:nvPr>
            <p:ph idx="1"/>
          </p:nvPr>
        </p:nvSpPr>
        <p:spPr>
          <a:xfrm>
            <a:off x="761801" y="2884929"/>
            <a:ext cx="4659756" cy="3374137"/>
          </a:xfrm>
        </p:spPr>
        <p:txBody>
          <a:bodyPr anchor="ctr">
            <a:normAutofit/>
          </a:bodyPr>
          <a:lstStyle/>
          <a:p>
            <a:r>
              <a:rPr lang="en-GB" sz="1700" b="1"/>
              <a:t>Android Developers Guide – Fragments</a:t>
            </a:r>
            <a:br>
              <a:rPr lang="en-GB" sz="1700"/>
            </a:br>
            <a:r>
              <a:rPr lang="en-GB" sz="1700"/>
              <a:t> </a:t>
            </a:r>
            <a:r>
              <a:rPr lang="en-GB" sz="1700">
                <a:hlinkClick r:id="rId3"/>
              </a:rPr>
              <a:t>https://developer.android.com/guide/fragments</a:t>
            </a:r>
            <a:endParaRPr lang="en-GB" sz="1700"/>
          </a:p>
          <a:p>
            <a:r>
              <a:rPr lang="en-GB" sz="1700" b="1"/>
              <a:t>Android Developers Guide – ViewModel &amp; LiveData</a:t>
            </a:r>
            <a:r>
              <a:rPr lang="en-GB" sz="1700"/>
              <a:t> </a:t>
            </a:r>
            <a:r>
              <a:rPr lang="en-GB" sz="1700">
                <a:hlinkClick r:id="rId4"/>
              </a:rPr>
              <a:t>https://developer.android.com/topic/libraries/architecture/viewmodel</a:t>
            </a:r>
            <a:endParaRPr lang="en-GB" sz="1700"/>
          </a:p>
          <a:p>
            <a:r>
              <a:rPr lang="en-GB" sz="1700" b="1"/>
              <a:t>Android Developers Guide – Fragment Result API</a:t>
            </a:r>
            <a:r>
              <a:rPr lang="en-GB" sz="1700"/>
              <a:t> </a:t>
            </a:r>
            <a:r>
              <a:rPr lang="en-GB" sz="1700">
                <a:hlinkClick r:id="rId5"/>
              </a:rPr>
              <a:t>https://developer.android.com/reference/androidx/fragment/app/FragmentResultListener</a:t>
            </a:r>
            <a:endParaRPr lang="en-GB" sz="1700"/>
          </a:p>
          <a:p>
            <a:endParaRPr lang="en-GB" sz="1700"/>
          </a:p>
        </p:txBody>
      </p:sp>
    </p:spTree>
    <p:extLst>
      <p:ext uri="{BB962C8B-B14F-4D97-AF65-F5344CB8AC3E}">
        <p14:creationId xmlns:p14="http://schemas.microsoft.com/office/powerpoint/2010/main" val="2865775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8" name="Rectangle 136">
            <a:extLst>
              <a:ext uri="{FF2B5EF4-FFF2-40B4-BE49-F238E27FC236}">
                <a16:creationId xmlns:a16="http://schemas.microsoft.com/office/drawing/2014/main" id="{ECD0BF72-0C4D-44AB-AA6C-FD2587C5D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7" name="Picture 196" descr="Magnifying glass on clear background">
            <a:extLst>
              <a:ext uri="{FF2B5EF4-FFF2-40B4-BE49-F238E27FC236}">
                <a16:creationId xmlns:a16="http://schemas.microsoft.com/office/drawing/2014/main" id="{B235BA35-8FDB-4B9A-AAF0-28B8ACDF8F0D}"/>
              </a:ext>
            </a:extLst>
          </p:cNvPr>
          <p:cNvPicPr>
            <a:picLocks noChangeAspect="1"/>
          </p:cNvPicPr>
          <p:nvPr/>
        </p:nvPicPr>
        <p:blipFill rotWithShape="1">
          <a:blip r:embed="rId2"/>
          <a:srcRect l="33473" r="7193" b="-1"/>
          <a:stretch/>
        </p:blipFill>
        <p:spPr>
          <a:xfrm>
            <a:off x="6096000" y="10"/>
            <a:ext cx="6096000" cy="6857990"/>
          </a:xfrm>
          <a:prstGeom prst="rect">
            <a:avLst/>
          </a:prstGeom>
        </p:spPr>
      </p:pic>
      <p:sp>
        <p:nvSpPr>
          <p:cNvPr id="139" name="Freeform 5">
            <a:extLst>
              <a:ext uri="{FF2B5EF4-FFF2-40B4-BE49-F238E27FC236}">
                <a16:creationId xmlns:a16="http://schemas.microsoft.com/office/drawing/2014/main" id="{5523C670-74D7-4ED8-BA51-B6FB65570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096000" y="1756600"/>
            <a:ext cx="1080325" cy="4736395"/>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1" name="Freeform 6">
            <a:extLst>
              <a:ext uri="{FF2B5EF4-FFF2-40B4-BE49-F238E27FC236}">
                <a16:creationId xmlns:a16="http://schemas.microsoft.com/office/drawing/2014/main" id="{BAEEE533-7CA5-4134-A14A-8575F66C61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88570" y="1357766"/>
            <a:ext cx="687754" cy="430312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3" name="Freeform 7">
            <a:extLst>
              <a:ext uri="{FF2B5EF4-FFF2-40B4-BE49-F238E27FC236}">
                <a16:creationId xmlns:a16="http://schemas.microsoft.com/office/drawing/2014/main" id="{E64B7817-E956-406B-A85B-5AEF36B1F5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90581" y="1135060"/>
            <a:ext cx="409371" cy="416921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5" name="Rectangle 8">
            <a:extLst>
              <a:ext uri="{FF2B5EF4-FFF2-40B4-BE49-F238E27FC236}">
                <a16:creationId xmlns:a16="http://schemas.microsoft.com/office/drawing/2014/main" id="{92FC9C1F-8CBA-4083-8724-3735C556D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95528" y="1124043"/>
            <a:ext cx="6105065" cy="3978121"/>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CC3EF57D-046C-49CB-991A-4FD67AB98BE3}"/>
              </a:ext>
            </a:extLst>
          </p:cNvPr>
          <p:cNvSpPr>
            <a:spLocks noGrp="1"/>
          </p:cNvSpPr>
          <p:nvPr>
            <p:ph type="title"/>
          </p:nvPr>
        </p:nvSpPr>
        <p:spPr>
          <a:xfrm>
            <a:off x="1319917" y="1445775"/>
            <a:ext cx="5437074" cy="3342435"/>
          </a:xfrm>
        </p:spPr>
        <p:txBody>
          <a:bodyPr vert="horz" lIns="91440" tIns="45720" rIns="91440" bIns="45720" rtlCol="0" anchor="b">
            <a:normAutofit/>
          </a:bodyPr>
          <a:lstStyle/>
          <a:p>
            <a:r>
              <a:rPr lang="en-US" sz="4600">
                <a:solidFill>
                  <a:srgbClr val="FFFFFF"/>
                </a:solidFill>
              </a:rPr>
              <a:t>Let’s understand how to use fragment by building a fragment project!</a:t>
            </a:r>
          </a:p>
        </p:txBody>
      </p:sp>
    </p:spTree>
    <p:extLst>
      <p:ext uri="{BB962C8B-B14F-4D97-AF65-F5344CB8AC3E}">
        <p14:creationId xmlns:p14="http://schemas.microsoft.com/office/powerpoint/2010/main" val="1566449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8D3F443D-9BBA-47CE-A07E-2633554F8056}"/>
              </a:ext>
            </a:extLst>
          </p:cNvPr>
          <p:cNvSpPr>
            <a:spLocks noGrp="1"/>
          </p:cNvSpPr>
          <p:nvPr>
            <p:ph type="title"/>
          </p:nvPr>
        </p:nvSpPr>
        <p:spPr>
          <a:xfrm>
            <a:off x="958506" y="800392"/>
            <a:ext cx="10264697" cy="1212102"/>
          </a:xfrm>
        </p:spPr>
        <p:txBody>
          <a:bodyPr>
            <a:normAutofit/>
          </a:bodyPr>
          <a:lstStyle/>
          <a:p>
            <a:r>
              <a:rPr lang="en-GB" sz="4000" dirty="0">
                <a:solidFill>
                  <a:srgbClr val="FFFFFF"/>
                </a:solidFill>
              </a:rPr>
              <a:t>Why to use fragments</a:t>
            </a:r>
          </a:p>
        </p:txBody>
      </p:sp>
      <p:sp>
        <p:nvSpPr>
          <p:cNvPr id="3" name="Content Placeholder 2">
            <a:extLst>
              <a:ext uri="{FF2B5EF4-FFF2-40B4-BE49-F238E27FC236}">
                <a16:creationId xmlns:a16="http://schemas.microsoft.com/office/drawing/2014/main" id="{797C5131-0B69-4722-A3DB-1FB583AB3062}"/>
              </a:ext>
            </a:extLst>
          </p:cNvPr>
          <p:cNvSpPr>
            <a:spLocks noGrp="1"/>
          </p:cNvSpPr>
          <p:nvPr>
            <p:ph idx="1"/>
          </p:nvPr>
        </p:nvSpPr>
        <p:spPr>
          <a:xfrm>
            <a:off x="1367624" y="2490436"/>
            <a:ext cx="9708995" cy="3567173"/>
          </a:xfrm>
        </p:spPr>
        <p:txBody>
          <a:bodyPr anchor="ctr">
            <a:normAutofit fontScale="92500"/>
          </a:bodyPr>
          <a:lstStyle/>
          <a:p>
            <a:r>
              <a:rPr lang="en-US" sz="2400" b="0" i="0" dirty="0">
                <a:effectLst/>
                <a:latin typeface="Calibri (Body)"/>
              </a:rPr>
              <a:t>Do you want your app to look and behave differently depending on whether it’s running on a </a:t>
            </a:r>
            <a:r>
              <a:rPr lang="en-US" sz="2400" b="0" i="1" dirty="0">
                <a:effectLst/>
                <a:latin typeface="Calibri (Body)"/>
              </a:rPr>
              <a:t>phone</a:t>
            </a:r>
            <a:r>
              <a:rPr lang="en-US" sz="2400" b="0" i="0" dirty="0">
                <a:effectLst/>
                <a:latin typeface="Calibri (Body)"/>
              </a:rPr>
              <a:t> or a </a:t>
            </a:r>
            <a:r>
              <a:rPr lang="en-US" sz="2400" b="0" i="1" dirty="0">
                <a:effectLst/>
                <a:latin typeface="Calibri (Body)"/>
              </a:rPr>
              <a:t>tablet</a:t>
            </a:r>
            <a:r>
              <a:rPr lang="en-US" sz="2400" b="0" i="0" dirty="0">
                <a:effectLst/>
                <a:latin typeface="Calibri (Body)"/>
              </a:rPr>
              <a:t>? Do you want your app to look good on both device orientations? Do you want to reduce the number of activities and have a quicker action?</a:t>
            </a:r>
          </a:p>
          <a:p>
            <a:r>
              <a:rPr lang="en-US" sz="2400" dirty="0">
                <a:latin typeface="Calibri (Body)"/>
              </a:rPr>
              <a:t>If yes, </a:t>
            </a:r>
            <a:r>
              <a:rPr lang="en-US" sz="2400" b="0" i="0" dirty="0">
                <a:effectLst/>
                <a:latin typeface="Calibri (Body)"/>
              </a:rPr>
              <a:t>you need </a:t>
            </a:r>
            <a:r>
              <a:rPr lang="en-US" sz="2400" b="1" i="0" dirty="0">
                <a:effectLst/>
                <a:latin typeface="Calibri (Body)"/>
              </a:rPr>
              <a:t>fragments</a:t>
            </a:r>
            <a:r>
              <a:rPr lang="en-US" sz="2400" b="0" i="0" dirty="0">
                <a:effectLst/>
                <a:latin typeface="Calibri (Body)"/>
              </a:rPr>
              <a:t>, modular code components that can be </a:t>
            </a:r>
            <a:r>
              <a:rPr lang="en-US" sz="2400" b="1" i="0" dirty="0">
                <a:effectLst/>
                <a:latin typeface="Calibri (Body)"/>
              </a:rPr>
              <a:t>reused by different activities and reduce time</a:t>
            </a:r>
            <a:r>
              <a:rPr lang="en-US" sz="2400" b="0" i="0" dirty="0">
                <a:effectLst/>
                <a:latin typeface="Calibri (Body)"/>
              </a:rPr>
              <a:t>. </a:t>
            </a:r>
          </a:p>
          <a:p>
            <a:r>
              <a:rPr lang="en-US" sz="2400" dirty="0">
                <a:latin typeface="Calibri (Body)"/>
              </a:rPr>
              <a:t>In this session, y</a:t>
            </a:r>
            <a:r>
              <a:rPr lang="en-US" sz="2400" b="0" i="0" dirty="0">
                <a:effectLst/>
                <a:latin typeface="Calibri (Body)"/>
              </a:rPr>
              <a:t>ou will learn </a:t>
            </a:r>
          </a:p>
          <a:p>
            <a:pPr lvl="1"/>
            <a:r>
              <a:rPr lang="en-US" b="0" i="0" dirty="0">
                <a:effectLst/>
                <a:latin typeface="Calibri (Body)"/>
              </a:rPr>
              <a:t>how to create </a:t>
            </a:r>
            <a:r>
              <a:rPr lang="en-US" b="1" i="0" dirty="0">
                <a:effectLst/>
                <a:latin typeface="Calibri (Body)"/>
              </a:rPr>
              <a:t>basic fragments</a:t>
            </a:r>
            <a:r>
              <a:rPr lang="en-US" b="0" i="0" dirty="0">
                <a:effectLst/>
                <a:latin typeface="Calibri (Body)"/>
              </a:rPr>
              <a:t>, </a:t>
            </a:r>
          </a:p>
          <a:p>
            <a:pPr lvl="1"/>
            <a:r>
              <a:rPr lang="en-US" b="0" i="0" dirty="0">
                <a:effectLst/>
                <a:latin typeface="Calibri (Body)"/>
              </a:rPr>
              <a:t>how to </a:t>
            </a:r>
            <a:r>
              <a:rPr lang="en-US" b="1" i="0" dirty="0">
                <a:effectLst/>
                <a:latin typeface="Calibri (Body)"/>
              </a:rPr>
              <a:t>add them to your activities</a:t>
            </a:r>
            <a:r>
              <a:rPr lang="en-US" b="0" i="0" dirty="0">
                <a:effectLst/>
                <a:latin typeface="Calibri (Body)"/>
              </a:rPr>
              <a:t>, and </a:t>
            </a:r>
          </a:p>
          <a:p>
            <a:pPr lvl="1"/>
            <a:r>
              <a:rPr lang="en-US" b="0" i="0" dirty="0">
                <a:effectLst/>
                <a:latin typeface="Calibri (Body)"/>
              </a:rPr>
              <a:t>how to get your fragments and activities to </a:t>
            </a:r>
            <a:r>
              <a:rPr lang="en-US" b="1" i="0" dirty="0">
                <a:effectLst/>
                <a:latin typeface="Calibri (Body)"/>
              </a:rPr>
              <a:t>communicate</a:t>
            </a:r>
            <a:r>
              <a:rPr lang="en-US" b="0" i="0" dirty="0">
                <a:effectLst/>
                <a:latin typeface="Calibri (Body)"/>
              </a:rPr>
              <a:t> with one another</a:t>
            </a:r>
            <a:endParaRPr lang="en-GB" dirty="0">
              <a:latin typeface="Calibri (Body)"/>
            </a:endParaRPr>
          </a:p>
        </p:txBody>
      </p:sp>
    </p:spTree>
    <p:extLst>
      <p:ext uri="{BB962C8B-B14F-4D97-AF65-F5344CB8AC3E}">
        <p14:creationId xmlns:p14="http://schemas.microsoft.com/office/powerpoint/2010/main" val="3359043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0A2B4-23B4-4D01-BFB6-BD811FB05D78}"/>
              </a:ext>
            </a:extLst>
          </p:cNvPr>
          <p:cNvSpPr>
            <a:spLocks noGrp="1"/>
          </p:cNvSpPr>
          <p:nvPr>
            <p:ph type="title"/>
          </p:nvPr>
        </p:nvSpPr>
        <p:spPr>
          <a:xfrm>
            <a:off x="648928" y="338328"/>
            <a:ext cx="9556956" cy="1608328"/>
          </a:xfrm>
        </p:spPr>
        <p:txBody>
          <a:bodyPr>
            <a:normAutofit/>
          </a:bodyPr>
          <a:lstStyle/>
          <a:p>
            <a:r>
              <a:rPr lang="en-US" sz="3600" dirty="0"/>
              <a:t>Your app needs to look great on </a:t>
            </a:r>
            <a:r>
              <a:rPr lang="en-US" sz="3600" b="1" dirty="0"/>
              <a:t>ALL</a:t>
            </a:r>
            <a:r>
              <a:rPr lang="en-US" sz="3600" dirty="0"/>
              <a:t> devices</a:t>
            </a:r>
            <a:endParaRPr lang="en-GB" sz="3600" dirty="0"/>
          </a:p>
        </p:txBody>
      </p:sp>
      <p:pic>
        <p:nvPicPr>
          <p:cNvPr id="6" name="Content Placeholder 5" descr="Cup of coffee 3D pattern">
            <a:extLst>
              <a:ext uri="{FF2B5EF4-FFF2-40B4-BE49-F238E27FC236}">
                <a16:creationId xmlns:a16="http://schemas.microsoft.com/office/drawing/2014/main" id="{AF8D861E-365A-4A79-9316-56D41004EF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71726" y="278605"/>
            <a:ext cx="1284237" cy="1604962"/>
          </a:xfrm>
        </p:spPr>
      </p:pic>
      <p:sp>
        <p:nvSpPr>
          <p:cNvPr id="75" name="Rectangle 74">
            <a:extLst>
              <a:ext uri="{FF2B5EF4-FFF2-40B4-BE49-F238E27FC236}">
                <a16:creationId xmlns:a16="http://schemas.microsoft.com/office/drawing/2014/main" id="{5AAE9118-0436-4488-AC4A-C14DF6A7B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211010"/>
            <a:ext cx="12192002" cy="464699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7" name="Rounded Rectangle 26">
            <a:extLst>
              <a:ext uri="{FF2B5EF4-FFF2-40B4-BE49-F238E27FC236}">
                <a16:creationId xmlns:a16="http://schemas.microsoft.com/office/drawing/2014/main" id="{1B10F861-B8F1-49C7-BD58-EAB20CEE7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ounded Rectangle 16">
            <a:extLst>
              <a:ext uri="{FF2B5EF4-FFF2-40B4-BE49-F238E27FC236}">
                <a16:creationId xmlns:a16="http://schemas.microsoft.com/office/drawing/2014/main" id="{61F6E425-22AB-4DA2-8FAC-58ADB58E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a:extLst>
              <a:ext uri="{FF2B5EF4-FFF2-40B4-BE49-F238E27FC236}">
                <a16:creationId xmlns:a16="http://schemas.microsoft.com/office/drawing/2014/main" id="{B4DA7831-A7C3-45F1-8FDC-09DC583C123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1180" y="3573770"/>
            <a:ext cx="4974336" cy="162909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1FCD948E-AFFB-4E4F-AD86-0FE8698F894E}"/>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574365" y="2948936"/>
            <a:ext cx="4974336" cy="317113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B3486AD-A5DC-47ED-996F-3DF85E567569}"/>
              </a:ext>
            </a:extLst>
          </p:cNvPr>
          <p:cNvSpPr txBox="1"/>
          <p:nvPr/>
        </p:nvSpPr>
        <p:spPr>
          <a:xfrm>
            <a:off x="550606" y="2482999"/>
            <a:ext cx="1563330" cy="369332"/>
          </a:xfrm>
          <a:prstGeom prst="rect">
            <a:avLst/>
          </a:prstGeom>
          <a:noFill/>
        </p:spPr>
        <p:txBody>
          <a:bodyPr wrap="square" rtlCol="0">
            <a:spAutoFit/>
          </a:bodyPr>
          <a:lstStyle/>
          <a:p>
            <a:r>
              <a:rPr lang="en-GB" dirty="0"/>
              <a:t>On a phone</a:t>
            </a:r>
          </a:p>
        </p:txBody>
      </p:sp>
      <p:sp>
        <p:nvSpPr>
          <p:cNvPr id="16" name="TextBox 15">
            <a:extLst>
              <a:ext uri="{FF2B5EF4-FFF2-40B4-BE49-F238E27FC236}">
                <a16:creationId xmlns:a16="http://schemas.microsoft.com/office/drawing/2014/main" id="{C817D655-E9DF-4E2D-8D34-D5804DEB196B}"/>
              </a:ext>
            </a:extLst>
          </p:cNvPr>
          <p:cNvSpPr txBox="1"/>
          <p:nvPr/>
        </p:nvSpPr>
        <p:spPr>
          <a:xfrm>
            <a:off x="6504038" y="2482999"/>
            <a:ext cx="1563330" cy="369332"/>
          </a:xfrm>
          <a:prstGeom prst="rect">
            <a:avLst/>
          </a:prstGeom>
          <a:noFill/>
        </p:spPr>
        <p:txBody>
          <a:bodyPr wrap="square" rtlCol="0">
            <a:spAutoFit/>
          </a:bodyPr>
          <a:lstStyle/>
          <a:p>
            <a:r>
              <a:rPr lang="en-GB" dirty="0"/>
              <a:t>On a tablet</a:t>
            </a:r>
          </a:p>
        </p:txBody>
      </p:sp>
    </p:spTree>
    <p:extLst>
      <p:ext uri="{BB962C8B-B14F-4D97-AF65-F5344CB8AC3E}">
        <p14:creationId xmlns:p14="http://schemas.microsoft.com/office/powerpoint/2010/main" val="2705839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0A2B4-23B4-4D01-BFB6-BD811FB05D78}"/>
              </a:ext>
            </a:extLst>
          </p:cNvPr>
          <p:cNvSpPr>
            <a:spLocks noGrp="1"/>
          </p:cNvSpPr>
          <p:nvPr>
            <p:ph type="title"/>
          </p:nvPr>
        </p:nvSpPr>
        <p:spPr>
          <a:xfrm>
            <a:off x="648928" y="338328"/>
            <a:ext cx="9556956" cy="1608328"/>
          </a:xfrm>
        </p:spPr>
        <p:txBody>
          <a:bodyPr>
            <a:normAutofit/>
          </a:bodyPr>
          <a:lstStyle/>
          <a:p>
            <a:r>
              <a:rPr lang="en-US" sz="3600" dirty="0"/>
              <a:t>Your app may need to behave differently too</a:t>
            </a:r>
            <a:endParaRPr lang="en-GB" sz="3600" dirty="0"/>
          </a:p>
        </p:txBody>
      </p:sp>
      <p:pic>
        <p:nvPicPr>
          <p:cNvPr id="6" name="Content Placeholder 5" descr="Cup of coffee 3D pattern">
            <a:extLst>
              <a:ext uri="{FF2B5EF4-FFF2-40B4-BE49-F238E27FC236}">
                <a16:creationId xmlns:a16="http://schemas.microsoft.com/office/drawing/2014/main" id="{AF8D861E-365A-4A79-9316-56D41004EF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71726" y="278605"/>
            <a:ext cx="1284237" cy="1604962"/>
          </a:xfrm>
        </p:spPr>
      </p:pic>
      <p:sp>
        <p:nvSpPr>
          <p:cNvPr id="75" name="Rectangle 74">
            <a:extLst>
              <a:ext uri="{FF2B5EF4-FFF2-40B4-BE49-F238E27FC236}">
                <a16:creationId xmlns:a16="http://schemas.microsoft.com/office/drawing/2014/main" id="{5AAE9118-0436-4488-AC4A-C14DF6A7B6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2211010"/>
            <a:ext cx="12192002" cy="464699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7" name="Rounded Rectangle 26">
            <a:extLst>
              <a:ext uri="{FF2B5EF4-FFF2-40B4-BE49-F238E27FC236}">
                <a16:creationId xmlns:a16="http://schemas.microsoft.com/office/drawing/2014/main" id="{1B10F861-B8F1-49C7-BD58-EAB20CEE7F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564"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ounded Rectangle 16">
            <a:extLst>
              <a:ext uri="{FF2B5EF4-FFF2-40B4-BE49-F238E27FC236}">
                <a16:creationId xmlns:a16="http://schemas.microsoft.com/office/drawing/2014/main" id="{61F6E425-22AB-4DA2-8FAC-58ADB58E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4749" y="2423160"/>
            <a:ext cx="5613569" cy="3930315"/>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AB3486AD-A5DC-47ED-996F-3DF85E567569}"/>
              </a:ext>
            </a:extLst>
          </p:cNvPr>
          <p:cNvSpPr txBox="1"/>
          <p:nvPr/>
        </p:nvSpPr>
        <p:spPr>
          <a:xfrm>
            <a:off x="550606" y="2482999"/>
            <a:ext cx="1563330" cy="369332"/>
          </a:xfrm>
          <a:prstGeom prst="rect">
            <a:avLst/>
          </a:prstGeom>
          <a:noFill/>
        </p:spPr>
        <p:txBody>
          <a:bodyPr wrap="square" rtlCol="0">
            <a:spAutoFit/>
          </a:bodyPr>
          <a:lstStyle/>
          <a:p>
            <a:r>
              <a:rPr lang="en-GB" dirty="0"/>
              <a:t>On a phone</a:t>
            </a:r>
          </a:p>
        </p:txBody>
      </p:sp>
      <p:sp>
        <p:nvSpPr>
          <p:cNvPr id="16" name="TextBox 15">
            <a:extLst>
              <a:ext uri="{FF2B5EF4-FFF2-40B4-BE49-F238E27FC236}">
                <a16:creationId xmlns:a16="http://schemas.microsoft.com/office/drawing/2014/main" id="{C817D655-E9DF-4E2D-8D34-D5804DEB196B}"/>
              </a:ext>
            </a:extLst>
          </p:cNvPr>
          <p:cNvSpPr txBox="1"/>
          <p:nvPr/>
        </p:nvSpPr>
        <p:spPr>
          <a:xfrm>
            <a:off x="6504038" y="2482999"/>
            <a:ext cx="1563330" cy="369332"/>
          </a:xfrm>
          <a:prstGeom prst="rect">
            <a:avLst/>
          </a:prstGeom>
          <a:noFill/>
        </p:spPr>
        <p:txBody>
          <a:bodyPr wrap="square" rtlCol="0">
            <a:spAutoFit/>
          </a:bodyPr>
          <a:lstStyle/>
          <a:p>
            <a:r>
              <a:rPr lang="en-GB" dirty="0"/>
              <a:t>On a tablet</a:t>
            </a:r>
          </a:p>
        </p:txBody>
      </p:sp>
      <p:pic>
        <p:nvPicPr>
          <p:cNvPr id="3074" name="Picture 2">
            <a:extLst>
              <a:ext uri="{FF2B5EF4-FFF2-40B4-BE49-F238E27FC236}">
                <a16:creationId xmlns:a16="http://schemas.microsoft.com/office/drawing/2014/main" id="{89A321D5-99AC-41E0-A9F1-1F30FE484B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299" y="3377217"/>
            <a:ext cx="5121140" cy="231457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B9869E51-80F1-470D-8FEA-F1F6FA5897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4822" y="3376763"/>
            <a:ext cx="5483496" cy="2152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871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47942-9C22-46ED-819C-13E254124E0C}"/>
              </a:ext>
            </a:extLst>
          </p:cNvPr>
          <p:cNvSpPr>
            <a:spLocks noGrp="1"/>
          </p:cNvSpPr>
          <p:nvPr>
            <p:ph type="title"/>
          </p:nvPr>
        </p:nvSpPr>
        <p:spPr>
          <a:xfrm>
            <a:off x="648929" y="629266"/>
            <a:ext cx="4944152" cy="1622321"/>
          </a:xfrm>
        </p:spPr>
        <p:txBody>
          <a:bodyPr>
            <a:normAutofit/>
          </a:bodyPr>
          <a:lstStyle/>
          <a:p>
            <a:r>
              <a:rPr lang="en-US" dirty="0"/>
              <a:t>Fragments allow you to reuse code</a:t>
            </a:r>
            <a:endParaRPr lang="en-GB" dirty="0"/>
          </a:p>
        </p:txBody>
      </p:sp>
      <p:sp>
        <p:nvSpPr>
          <p:cNvPr id="3" name="Content Placeholder 2">
            <a:extLst>
              <a:ext uri="{FF2B5EF4-FFF2-40B4-BE49-F238E27FC236}">
                <a16:creationId xmlns:a16="http://schemas.microsoft.com/office/drawing/2014/main" id="{363A396F-E870-4DCD-8162-404C6C30E554}"/>
              </a:ext>
            </a:extLst>
          </p:cNvPr>
          <p:cNvSpPr>
            <a:spLocks noGrp="1"/>
          </p:cNvSpPr>
          <p:nvPr>
            <p:ph idx="1"/>
          </p:nvPr>
        </p:nvSpPr>
        <p:spPr>
          <a:xfrm>
            <a:off x="648930" y="2438400"/>
            <a:ext cx="4944151" cy="3785419"/>
          </a:xfrm>
        </p:spPr>
        <p:txBody>
          <a:bodyPr>
            <a:normAutofit/>
          </a:bodyPr>
          <a:lstStyle/>
          <a:p>
            <a:r>
              <a:rPr lang="en-US" sz="2000" b="0" i="0" dirty="0">
                <a:effectLst/>
                <a:latin typeface="Calibri (Body)"/>
              </a:rPr>
              <a:t>Fragments are like reusable components or sub-activities</a:t>
            </a:r>
          </a:p>
          <a:p>
            <a:r>
              <a:rPr lang="en-US" sz="2000" b="0" i="0" dirty="0">
                <a:effectLst/>
                <a:latin typeface="Calibri (Body)"/>
              </a:rPr>
              <a:t>A fragment is used to control part of a screen, and can be reused between screens</a:t>
            </a:r>
          </a:p>
          <a:p>
            <a:r>
              <a:rPr lang="en-US" sz="2000" b="0" i="0" dirty="0">
                <a:effectLst/>
                <a:latin typeface="Calibri (Body)"/>
              </a:rPr>
              <a:t>This means we can create a fragment for the list of workouts, and a fragment to display the details of a single workout</a:t>
            </a:r>
          </a:p>
          <a:p>
            <a:r>
              <a:rPr lang="en-US" sz="2000" b="0" i="0" dirty="0">
                <a:effectLst/>
                <a:latin typeface="Calibri (Body)"/>
              </a:rPr>
              <a:t>These fragments can then be shared between layouts</a:t>
            </a:r>
            <a:endParaRPr lang="en-GB" sz="2000" dirty="0">
              <a:latin typeface="Calibri (Body)"/>
            </a:endParaRPr>
          </a:p>
        </p:txBody>
      </p:sp>
      <p:sp>
        <p:nvSpPr>
          <p:cNvPr id="71" name="Rectangle 70">
            <a:extLst>
              <a:ext uri="{FF2B5EF4-FFF2-40B4-BE49-F238E27FC236}">
                <a16:creationId xmlns:a16="http://schemas.microsoft.com/office/drawing/2014/main" id="{46F7435D-E3DB-47B1-BA61-B00ACC83A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9">
            <a:extLst>
              <a:ext uri="{FF2B5EF4-FFF2-40B4-BE49-F238E27FC236}">
                <a16:creationId xmlns:a16="http://schemas.microsoft.com/office/drawing/2014/main" id="{F263A0B5-F8C4-4116-809F-78A768EA7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557784"/>
            <a:ext cx="513020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Timeline&#10;&#10;Description automatically generated">
            <a:extLst>
              <a:ext uri="{FF2B5EF4-FFF2-40B4-BE49-F238E27FC236}">
                <a16:creationId xmlns:a16="http://schemas.microsoft.com/office/drawing/2014/main" id="{0CDA6AFD-C392-4B8F-BB0D-622FC1C5E07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904709" y="1637164"/>
            <a:ext cx="4475531" cy="3580425"/>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620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B2AC28B4-798B-4D31-8362-797101E2A1F1}"/>
              </a:ext>
            </a:extLst>
          </p:cNvPr>
          <p:cNvSpPr>
            <a:spLocks noGrp="1"/>
          </p:cNvSpPr>
          <p:nvPr>
            <p:ph type="title"/>
          </p:nvPr>
        </p:nvSpPr>
        <p:spPr>
          <a:xfrm>
            <a:off x="958506" y="800392"/>
            <a:ext cx="10264697" cy="1212102"/>
          </a:xfrm>
        </p:spPr>
        <p:txBody>
          <a:bodyPr>
            <a:normAutofit/>
          </a:bodyPr>
          <a:lstStyle/>
          <a:p>
            <a:r>
              <a:rPr lang="en-GB" sz="4000">
                <a:solidFill>
                  <a:srgbClr val="FFFFFF"/>
                </a:solidFill>
              </a:rPr>
              <a:t>More details</a:t>
            </a:r>
          </a:p>
        </p:txBody>
      </p:sp>
      <p:sp>
        <p:nvSpPr>
          <p:cNvPr id="3" name="Content Placeholder 2">
            <a:extLst>
              <a:ext uri="{FF2B5EF4-FFF2-40B4-BE49-F238E27FC236}">
                <a16:creationId xmlns:a16="http://schemas.microsoft.com/office/drawing/2014/main" id="{9368E058-6152-4BE9-97C8-96ACF8E712BF}"/>
              </a:ext>
            </a:extLst>
          </p:cNvPr>
          <p:cNvSpPr>
            <a:spLocks noGrp="1"/>
          </p:cNvSpPr>
          <p:nvPr>
            <p:ph idx="1"/>
          </p:nvPr>
        </p:nvSpPr>
        <p:spPr>
          <a:xfrm>
            <a:off x="1367624" y="2433879"/>
            <a:ext cx="9708995" cy="4018772"/>
          </a:xfrm>
        </p:spPr>
        <p:txBody>
          <a:bodyPr anchor="ctr">
            <a:normAutofit/>
          </a:bodyPr>
          <a:lstStyle/>
          <a:p>
            <a:r>
              <a:rPr lang="en-US" sz="1900" dirty="0"/>
              <a:t>Fragments Are Still a Core UI Component </a:t>
            </a:r>
          </a:p>
          <a:p>
            <a:pPr lvl="1">
              <a:buFont typeface="Wingdings" panose="05000000000000000000" pitchFamily="2" charset="2"/>
              <a:buChar char="§"/>
            </a:pPr>
            <a:r>
              <a:rPr lang="en-US" sz="1500" dirty="0"/>
              <a:t>Fragments remain self-contained, modular sections of an app’s UI that can be embedded within an Activity or a Navigation Component.</a:t>
            </a:r>
          </a:p>
          <a:p>
            <a:pPr lvl="1">
              <a:buFont typeface="Wingdings" panose="05000000000000000000" pitchFamily="2" charset="2"/>
              <a:buChar char="§"/>
            </a:pPr>
            <a:r>
              <a:rPr lang="en-US" sz="1500" dirty="0"/>
              <a:t>Updated Consideration: With Jetpack Compose, developers now have an alternative UI framework that doesn’t use Fragments. However, XML-based UIs still heavily rely on Fragments.</a:t>
            </a:r>
          </a:p>
          <a:p>
            <a:r>
              <a:rPr lang="en-US" sz="1900" dirty="0"/>
              <a:t>Dynamic UI with Fragments </a:t>
            </a:r>
          </a:p>
          <a:p>
            <a:pPr lvl="1">
              <a:buFont typeface="Wingdings" panose="05000000000000000000" pitchFamily="2" charset="2"/>
              <a:buChar char="§"/>
            </a:pPr>
            <a:r>
              <a:rPr lang="en-US" sz="1500" dirty="0"/>
              <a:t>Fragments can be dynamically added, replaced, or removed at runtime, allowing for flexible and responsive UI designs.</a:t>
            </a:r>
          </a:p>
          <a:p>
            <a:pPr lvl="1">
              <a:buFont typeface="Wingdings" panose="05000000000000000000" pitchFamily="2" charset="2"/>
              <a:buChar char="§"/>
            </a:pPr>
            <a:r>
              <a:rPr lang="en-US" sz="1500" dirty="0"/>
              <a:t>Updated Consideration: The recommended way to manage Fragment transactions is now through </a:t>
            </a:r>
            <a:r>
              <a:rPr lang="en-US" sz="1500" dirty="0" err="1"/>
              <a:t>AndroidX</a:t>
            </a:r>
            <a:r>
              <a:rPr lang="en-US" sz="1500" dirty="0"/>
              <a:t> Navigation Component instead of manually handling Fragment transactions with </a:t>
            </a:r>
            <a:r>
              <a:rPr lang="en-US" sz="1500" dirty="0" err="1"/>
              <a:t>FragmentManager</a:t>
            </a:r>
            <a:r>
              <a:rPr lang="en-US" sz="1500" dirty="0"/>
              <a:t>.</a:t>
            </a:r>
            <a:endParaRPr lang="en-GB" sz="1500" dirty="0"/>
          </a:p>
          <a:p>
            <a:pPr marL="268288" lvl="1" indent="-268288"/>
            <a:r>
              <a:rPr lang="en-US" sz="1900" dirty="0"/>
              <a:t>Fragments Must Be Used Within an Activity</a:t>
            </a:r>
          </a:p>
          <a:p>
            <a:pPr marL="715963" lvl="2" indent="-258763">
              <a:buFont typeface="Wingdings" panose="05000000000000000000" pitchFamily="2" charset="2"/>
              <a:buChar char="§"/>
            </a:pPr>
            <a:r>
              <a:rPr lang="en-US" sz="1500" dirty="0"/>
              <a:t>Fragments cannot exist independently; they must be hosted inside an Activity.</a:t>
            </a:r>
          </a:p>
          <a:p>
            <a:pPr marL="715963" lvl="2" indent="-258763">
              <a:buFont typeface="Wingdings" panose="05000000000000000000" pitchFamily="2" charset="2"/>
              <a:buChar char="§"/>
            </a:pPr>
            <a:r>
              <a:rPr lang="en-US" sz="1500" dirty="0"/>
              <a:t>Updated Consideration: Fragments can now also be hosted inside another Fragment via Nested Fragments (using </a:t>
            </a:r>
            <a:r>
              <a:rPr lang="en-US" sz="1500" dirty="0" err="1"/>
              <a:t>FragmentContainerView</a:t>
            </a:r>
            <a:r>
              <a:rPr lang="en-US" sz="1500" dirty="0"/>
              <a:t>).</a:t>
            </a:r>
          </a:p>
        </p:txBody>
      </p:sp>
    </p:spTree>
    <p:extLst>
      <p:ext uri="{BB962C8B-B14F-4D97-AF65-F5344CB8AC3E}">
        <p14:creationId xmlns:p14="http://schemas.microsoft.com/office/powerpoint/2010/main" val="782256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30F1CE2-E243-FA4E-10C5-3A00BD42982A}"/>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8DB9C0F-CCAB-9913-AA91-40105BBD46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2C3CAC47-1518-BCEB-60D2-FBFA502C67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53B2A792-9A34-2A14-7C44-7015935033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E2B638BC-F1CF-C890-03E7-32B0B8F437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436CE6C5-EC03-6FE5-0648-632DCDADA8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AE50F4AE-0B6E-08CE-8EEC-C7D2326811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63CE2263-97E2-A90A-6A9F-2D956918C329}"/>
              </a:ext>
            </a:extLst>
          </p:cNvPr>
          <p:cNvSpPr>
            <a:spLocks noGrp="1"/>
          </p:cNvSpPr>
          <p:nvPr>
            <p:ph type="title"/>
          </p:nvPr>
        </p:nvSpPr>
        <p:spPr>
          <a:xfrm>
            <a:off x="958506" y="800392"/>
            <a:ext cx="10264697" cy="1212102"/>
          </a:xfrm>
        </p:spPr>
        <p:txBody>
          <a:bodyPr>
            <a:normAutofit/>
          </a:bodyPr>
          <a:lstStyle/>
          <a:p>
            <a:r>
              <a:rPr lang="en-GB" sz="4000">
                <a:solidFill>
                  <a:srgbClr val="FFFFFF"/>
                </a:solidFill>
              </a:rPr>
              <a:t>More details</a:t>
            </a:r>
          </a:p>
        </p:txBody>
      </p:sp>
      <p:sp>
        <p:nvSpPr>
          <p:cNvPr id="3" name="Content Placeholder 2">
            <a:extLst>
              <a:ext uri="{FF2B5EF4-FFF2-40B4-BE49-F238E27FC236}">
                <a16:creationId xmlns:a16="http://schemas.microsoft.com/office/drawing/2014/main" id="{4DA9E109-16BA-28D9-4055-DE96E0BB4854}"/>
              </a:ext>
            </a:extLst>
          </p:cNvPr>
          <p:cNvSpPr>
            <a:spLocks noGrp="1"/>
          </p:cNvSpPr>
          <p:nvPr>
            <p:ph idx="1"/>
          </p:nvPr>
        </p:nvSpPr>
        <p:spPr>
          <a:xfrm>
            <a:off x="1367624" y="2433879"/>
            <a:ext cx="9708995" cy="4018772"/>
          </a:xfrm>
        </p:spPr>
        <p:txBody>
          <a:bodyPr anchor="ctr">
            <a:normAutofit/>
          </a:bodyPr>
          <a:lstStyle/>
          <a:p>
            <a:r>
              <a:rPr lang="en-US" sz="1900" dirty="0"/>
              <a:t>Fragments as "Sub-Activities" with Their Own Lifecycle </a:t>
            </a:r>
          </a:p>
          <a:p>
            <a:pPr lvl="1">
              <a:buFont typeface="Wingdings" panose="05000000000000000000" pitchFamily="2" charset="2"/>
              <a:buChar char="§"/>
            </a:pPr>
            <a:r>
              <a:rPr lang="en-US" sz="1500" dirty="0"/>
              <a:t>Fragments have a lifecycle similar to Activities, but with some differences (e.g., they are dependent on the parent Activity's lifecycle).</a:t>
            </a:r>
          </a:p>
          <a:p>
            <a:pPr lvl="1">
              <a:buFont typeface="Wingdings" panose="05000000000000000000" pitchFamily="2" charset="2"/>
              <a:buChar char="§"/>
            </a:pPr>
            <a:r>
              <a:rPr lang="en-US" sz="1500" dirty="0"/>
              <a:t>Updated Consideration: The Fragment Lifecycle has evolved, and developers are encouraged to use </a:t>
            </a:r>
            <a:r>
              <a:rPr lang="en-US" sz="1500" dirty="0" err="1"/>
              <a:t>ViewModel</a:t>
            </a:r>
            <a:r>
              <a:rPr lang="en-US" sz="1500" dirty="0"/>
              <a:t> and Lifecycle-aware components to manage UI-related data efficiently.</a:t>
            </a:r>
          </a:p>
          <a:p>
            <a:r>
              <a:rPr lang="en-US" sz="1900" dirty="0"/>
              <a:t>Adding Fragments Using XML or Code </a:t>
            </a:r>
          </a:p>
          <a:p>
            <a:pPr lvl="1">
              <a:buFont typeface="Wingdings" panose="05000000000000000000" pitchFamily="2" charset="2"/>
              <a:buChar char="§"/>
            </a:pPr>
            <a:r>
              <a:rPr lang="en-US" sz="1500" dirty="0"/>
              <a:t>Fragments are defined in XML using </a:t>
            </a:r>
            <a:r>
              <a:rPr lang="en-US" sz="1500" dirty="0" err="1"/>
              <a:t>FragmentContainerView</a:t>
            </a:r>
            <a:r>
              <a:rPr lang="en-US" sz="1500" dirty="0"/>
              <a:t> and can also be added programmatically in Java/Kotlin.</a:t>
            </a:r>
          </a:p>
          <a:p>
            <a:pPr lvl="1">
              <a:buFont typeface="Wingdings" panose="05000000000000000000" pitchFamily="2" charset="2"/>
              <a:buChar char="§"/>
            </a:pPr>
            <a:r>
              <a:rPr lang="en-US" sz="1500" dirty="0"/>
              <a:t>Updated </a:t>
            </a:r>
            <a:r>
              <a:rPr lang="en-US" sz="1500" dirty="0" err="1"/>
              <a:t>Consideration:Deprecated</a:t>
            </a:r>
            <a:r>
              <a:rPr lang="en-US" sz="1500" dirty="0"/>
              <a:t> Approach: Directly using &lt;fragment&gt; in </a:t>
            </a:r>
            <a:r>
              <a:rPr lang="en-US" sz="1500" dirty="0" err="1"/>
              <a:t>XML.Recommended</a:t>
            </a:r>
            <a:r>
              <a:rPr lang="en-US" sz="1500" dirty="0"/>
              <a:t> Approach: Using </a:t>
            </a:r>
            <a:r>
              <a:rPr lang="en-US" sz="1500" dirty="0" err="1"/>
              <a:t>FragmentContainerView</a:t>
            </a:r>
            <a:r>
              <a:rPr lang="en-US" sz="1500" dirty="0"/>
              <a:t> for better lifecycle management.</a:t>
            </a:r>
            <a:endParaRPr lang="en-US" sz="1100" dirty="0"/>
          </a:p>
        </p:txBody>
      </p:sp>
    </p:spTree>
    <p:extLst>
      <p:ext uri="{BB962C8B-B14F-4D97-AF65-F5344CB8AC3E}">
        <p14:creationId xmlns:p14="http://schemas.microsoft.com/office/powerpoint/2010/main" val="3794149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7" name="Rectangle 26">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E6BAAE3-EEF3-C7A7-3401-E28493F85AA9}"/>
              </a:ext>
            </a:extLst>
          </p:cNvPr>
          <p:cNvSpPr>
            <a:spLocks noGrp="1"/>
          </p:cNvSpPr>
          <p:nvPr>
            <p:ph type="title"/>
          </p:nvPr>
        </p:nvSpPr>
        <p:spPr>
          <a:xfrm>
            <a:off x="1115568" y="548640"/>
            <a:ext cx="10168128" cy="1179576"/>
          </a:xfrm>
        </p:spPr>
        <p:txBody>
          <a:bodyPr>
            <a:normAutofit fontScale="90000"/>
          </a:bodyPr>
          <a:lstStyle/>
          <a:p>
            <a:r>
              <a:rPr lang="en-US" sz="4000" dirty="0"/>
              <a:t>Adding a Fragment to an Activity using the Layout XML File</a:t>
            </a:r>
            <a:endParaRPr lang="en-GB" sz="4000" dirty="0"/>
          </a:p>
        </p:txBody>
      </p:sp>
      <p:sp>
        <p:nvSpPr>
          <p:cNvPr id="29" name="Rectangle 28">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a:extLst>
              <a:ext uri="{FF2B5EF4-FFF2-40B4-BE49-F238E27FC236}">
                <a16:creationId xmlns:a16="http://schemas.microsoft.com/office/drawing/2014/main" id="{751179F4-C1CB-62D3-DE82-C8D905B2B34E}"/>
              </a:ext>
            </a:extLst>
          </p:cNvPr>
          <p:cNvPicPr>
            <a:picLocks noChangeAspect="1"/>
          </p:cNvPicPr>
          <p:nvPr/>
        </p:nvPicPr>
        <p:blipFill rotWithShape="1">
          <a:blip r:embed="rId2"/>
          <a:srcRect t="1649" r="2" b="4"/>
          <a:stretch/>
        </p:blipFill>
        <p:spPr>
          <a:xfrm>
            <a:off x="908304" y="2478024"/>
            <a:ext cx="6009855" cy="3694176"/>
          </a:xfrm>
          <a:prstGeom prst="rect">
            <a:avLst/>
          </a:prstGeom>
        </p:spPr>
      </p:pic>
      <p:sp>
        <p:nvSpPr>
          <p:cNvPr id="9" name="Content Placeholder 8">
            <a:extLst>
              <a:ext uri="{FF2B5EF4-FFF2-40B4-BE49-F238E27FC236}">
                <a16:creationId xmlns:a16="http://schemas.microsoft.com/office/drawing/2014/main" id="{FC0934DA-5948-C6B3-6B9A-42C9DEB5E9CC}"/>
              </a:ext>
            </a:extLst>
          </p:cNvPr>
          <p:cNvSpPr>
            <a:spLocks noGrp="1"/>
          </p:cNvSpPr>
          <p:nvPr>
            <p:ph idx="1"/>
          </p:nvPr>
        </p:nvSpPr>
        <p:spPr>
          <a:xfrm>
            <a:off x="7411453" y="2478024"/>
            <a:ext cx="3872243" cy="3694176"/>
          </a:xfrm>
        </p:spPr>
        <p:txBody>
          <a:bodyPr anchor="ctr">
            <a:normAutofit/>
          </a:bodyPr>
          <a:lstStyle/>
          <a:p>
            <a:r>
              <a:rPr lang="en-US" sz="1800" dirty="0">
                <a:latin typeface="Calibri (Body)"/>
              </a:rPr>
              <a:t>Use </a:t>
            </a:r>
            <a:r>
              <a:rPr lang="en-US" sz="1800" dirty="0" err="1">
                <a:latin typeface="Calibri (Body)"/>
              </a:rPr>
              <a:t>FragmentContainerView</a:t>
            </a:r>
            <a:r>
              <a:rPr lang="en-US" sz="1800" dirty="0">
                <a:latin typeface="Calibri (Body)"/>
              </a:rPr>
              <a:t> to add your Fragment to your activity</a:t>
            </a:r>
          </a:p>
          <a:p>
            <a:r>
              <a:rPr lang="en-US" sz="1800" dirty="0">
                <a:latin typeface="Calibri (Body)"/>
              </a:rPr>
              <a:t>Note: You Need to add a fragment class first in order to use this UI element, go to </a:t>
            </a:r>
            <a:r>
              <a:rPr lang="en-US" sz="1800" dirty="0" err="1">
                <a:latin typeface="Calibri (Body)"/>
              </a:rPr>
              <a:t>File</a:t>
            </a:r>
            <a:r>
              <a:rPr lang="en-US" sz="1800" dirty="0" err="1">
                <a:latin typeface="Calibri (Body)"/>
                <a:sym typeface="Wingdings" panose="05000000000000000000" pitchFamily="2" charset="2"/>
              </a:rPr>
              <a:t>NewFragmentFragment</a:t>
            </a:r>
            <a:r>
              <a:rPr lang="en-US" sz="1800" dirty="0">
                <a:latin typeface="Calibri (Body)"/>
                <a:sym typeface="Wingdings" panose="05000000000000000000" pitchFamily="2" charset="2"/>
              </a:rPr>
              <a:t> (blank) </a:t>
            </a:r>
          </a:p>
          <a:p>
            <a:endParaRPr lang="en-US" sz="1800" dirty="0"/>
          </a:p>
        </p:txBody>
      </p:sp>
    </p:spTree>
    <p:extLst>
      <p:ext uri="{BB962C8B-B14F-4D97-AF65-F5344CB8AC3E}">
        <p14:creationId xmlns:p14="http://schemas.microsoft.com/office/powerpoint/2010/main" val="1765710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D27A983-BBCF-4315-B9FD-484928F674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9B116E-F378-9B8A-C151-34A3565FD926}"/>
              </a:ext>
            </a:extLst>
          </p:cNvPr>
          <p:cNvSpPr>
            <a:spLocks noGrp="1"/>
          </p:cNvSpPr>
          <p:nvPr>
            <p:ph type="title"/>
          </p:nvPr>
        </p:nvSpPr>
        <p:spPr/>
        <p:txBody>
          <a:bodyPr>
            <a:normAutofit/>
          </a:bodyPr>
          <a:lstStyle/>
          <a:p>
            <a:r>
              <a:rPr lang="en-US" sz="4000" dirty="0"/>
              <a:t>Adding a Fragment to an Activity using the Layout XML File</a:t>
            </a:r>
            <a:endParaRPr lang="en-GB" sz="4000" dirty="0"/>
          </a:p>
        </p:txBody>
      </p:sp>
      <p:sp>
        <p:nvSpPr>
          <p:cNvPr id="6" name="Text Placeholder 5">
            <a:extLst>
              <a:ext uri="{FF2B5EF4-FFF2-40B4-BE49-F238E27FC236}">
                <a16:creationId xmlns:a16="http://schemas.microsoft.com/office/drawing/2014/main" id="{85696E30-5114-C85B-49CA-BFE7661AA6EA}"/>
              </a:ext>
            </a:extLst>
          </p:cNvPr>
          <p:cNvSpPr>
            <a:spLocks noGrp="1"/>
          </p:cNvSpPr>
          <p:nvPr>
            <p:ph type="body" idx="1"/>
          </p:nvPr>
        </p:nvSpPr>
        <p:spPr/>
        <p:txBody>
          <a:bodyPr/>
          <a:lstStyle/>
          <a:p>
            <a:pPr algn="ctr"/>
            <a:r>
              <a:rPr lang="en-US" dirty="0"/>
              <a:t>XML Code Example</a:t>
            </a:r>
            <a:endParaRPr lang="en-GB" dirty="0"/>
          </a:p>
        </p:txBody>
      </p:sp>
      <p:sp>
        <p:nvSpPr>
          <p:cNvPr id="7" name="Content Placeholder 6">
            <a:extLst>
              <a:ext uri="{FF2B5EF4-FFF2-40B4-BE49-F238E27FC236}">
                <a16:creationId xmlns:a16="http://schemas.microsoft.com/office/drawing/2014/main" id="{C5746A79-E628-F227-D29D-4C5CFE1EEB17}"/>
              </a:ext>
            </a:extLst>
          </p:cNvPr>
          <p:cNvSpPr>
            <a:spLocks noGrp="1"/>
          </p:cNvSpPr>
          <p:nvPr>
            <p:ph sz="half" idx="2"/>
          </p:nvPr>
        </p:nvSpPr>
        <p:spPr/>
        <p:txBody>
          <a:bodyPr/>
          <a:lstStyle/>
          <a:p>
            <a:pPr marL="0" indent="0">
              <a:lnSpc>
                <a:spcPct val="107000"/>
              </a:lnSpc>
              <a:spcAft>
                <a:spcPts val="800"/>
              </a:spcAft>
              <a:buNone/>
            </a:pPr>
            <a:r>
              <a:rPr lang="en-GB" sz="1600" kern="100" dirty="0">
                <a:effectLst/>
                <a:latin typeface="Aptos" panose="020B0004020202020204" pitchFamily="34" charset="0"/>
                <a:ea typeface="Aptos" panose="020B0004020202020204" pitchFamily="34" charset="0"/>
                <a:cs typeface="Arial" panose="020B0604020202020204" pitchFamily="34" charset="0"/>
              </a:rPr>
              <a:t>&lt;</a:t>
            </a:r>
            <a:r>
              <a:rPr lang="en-GB" sz="1600" kern="100" dirty="0" err="1">
                <a:effectLst/>
                <a:latin typeface="Aptos" panose="020B0004020202020204" pitchFamily="34" charset="0"/>
                <a:ea typeface="Aptos" panose="020B0004020202020204" pitchFamily="34" charset="0"/>
                <a:cs typeface="Arial" panose="020B0604020202020204" pitchFamily="34" charset="0"/>
              </a:rPr>
              <a:t>androidx.fragment.app.FragmentContainerView</a:t>
            </a:r>
            <a:endParaRPr lang="en-GB" sz="1600" kern="100" dirty="0">
              <a:effectLst/>
              <a:latin typeface="Aptos" panose="020B0004020202020204" pitchFamily="34" charset="0"/>
              <a:ea typeface="Aptos" panose="020B0004020202020204" pitchFamily="34" charset="0"/>
              <a:cs typeface="Arial" panose="020B0604020202020204" pitchFamily="34" charset="0"/>
            </a:endParaRPr>
          </a:p>
          <a:p>
            <a:pPr marL="0" indent="0">
              <a:lnSpc>
                <a:spcPct val="107000"/>
              </a:lnSpc>
              <a:spcAft>
                <a:spcPts val="800"/>
              </a:spcAft>
              <a:buNone/>
            </a:pPr>
            <a:r>
              <a:rPr lang="en-GB" sz="1600" kern="100" dirty="0">
                <a:effectLst/>
                <a:latin typeface="Aptos" panose="020B0004020202020204" pitchFamily="34" charset="0"/>
                <a:ea typeface="Aptos" panose="020B0004020202020204" pitchFamily="34" charset="0"/>
                <a:cs typeface="Arial" panose="020B0604020202020204" pitchFamily="34" charset="0"/>
              </a:rPr>
              <a:t>    </a:t>
            </a:r>
            <a:r>
              <a:rPr lang="en-GB" sz="1600" kern="100" dirty="0" err="1">
                <a:effectLst/>
                <a:latin typeface="Aptos" panose="020B0004020202020204" pitchFamily="34" charset="0"/>
                <a:ea typeface="Aptos" panose="020B0004020202020204" pitchFamily="34" charset="0"/>
                <a:cs typeface="Arial" panose="020B0604020202020204" pitchFamily="34" charset="0"/>
              </a:rPr>
              <a:t>android:id</a:t>
            </a:r>
            <a:r>
              <a:rPr lang="en-GB" sz="1600" kern="100" dirty="0">
                <a:effectLst/>
                <a:latin typeface="Aptos" panose="020B0004020202020204" pitchFamily="34" charset="0"/>
                <a:ea typeface="Aptos" panose="020B0004020202020204" pitchFamily="34" charset="0"/>
                <a:cs typeface="Arial" panose="020B0604020202020204" pitchFamily="34" charset="0"/>
              </a:rPr>
              <a:t>="@+id/</a:t>
            </a:r>
            <a:r>
              <a:rPr lang="en-GB" sz="1600" kern="100" dirty="0" err="1">
                <a:effectLst/>
                <a:latin typeface="Aptos" panose="020B0004020202020204" pitchFamily="34" charset="0"/>
                <a:ea typeface="Aptos" panose="020B0004020202020204" pitchFamily="34" charset="0"/>
                <a:cs typeface="Arial" panose="020B0604020202020204" pitchFamily="34" charset="0"/>
              </a:rPr>
              <a:t>fragment_container</a:t>
            </a:r>
            <a:r>
              <a:rPr lang="en-GB" sz="1600" kern="100" dirty="0">
                <a:effectLst/>
                <a:latin typeface="Aptos" panose="020B0004020202020204" pitchFamily="34" charset="0"/>
                <a:ea typeface="Aptos" panose="020B0004020202020204" pitchFamily="34" charset="0"/>
                <a:cs typeface="Arial" panose="020B0604020202020204" pitchFamily="34" charset="0"/>
              </a:rPr>
              <a:t>"</a:t>
            </a:r>
          </a:p>
          <a:p>
            <a:pPr marL="0" indent="0">
              <a:lnSpc>
                <a:spcPct val="107000"/>
              </a:lnSpc>
              <a:spcAft>
                <a:spcPts val="800"/>
              </a:spcAft>
              <a:buNone/>
            </a:pPr>
            <a:r>
              <a:rPr lang="en-GB" sz="1600" kern="100" dirty="0">
                <a:effectLst/>
                <a:latin typeface="Aptos" panose="020B0004020202020204" pitchFamily="34" charset="0"/>
                <a:ea typeface="Aptos" panose="020B0004020202020204" pitchFamily="34" charset="0"/>
                <a:cs typeface="Arial" panose="020B0604020202020204" pitchFamily="34" charset="0"/>
              </a:rPr>
              <a:t>    </a:t>
            </a:r>
            <a:r>
              <a:rPr lang="en-GB" sz="1600" kern="100" dirty="0" err="1">
                <a:effectLst/>
                <a:latin typeface="Aptos" panose="020B0004020202020204" pitchFamily="34" charset="0"/>
                <a:ea typeface="Aptos" panose="020B0004020202020204" pitchFamily="34" charset="0"/>
                <a:cs typeface="Arial" panose="020B0604020202020204" pitchFamily="34" charset="0"/>
              </a:rPr>
              <a:t>android:name</a:t>
            </a:r>
            <a:r>
              <a:rPr lang="en-GB" sz="1600" kern="100" dirty="0">
                <a:effectLst/>
                <a:latin typeface="Aptos" panose="020B0004020202020204" pitchFamily="34" charset="0"/>
                <a:ea typeface="Aptos" panose="020B0004020202020204" pitchFamily="34" charset="0"/>
                <a:cs typeface="Arial" panose="020B0604020202020204" pitchFamily="34" charset="0"/>
              </a:rPr>
              <a:t>="</a:t>
            </a:r>
            <a:r>
              <a:rPr lang="en-GB" sz="1600" kern="100" dirty="0" err="1">
                <a:effectLst/>
                <a:latin typeface="Aptos" panose="020B0004020202020204" pitchFamily="34" charset="0"/>
                <a:ea typeface="Aptos" panose="020B0004020202020204" pitchFamily="34" charset="0"/>
                <a:cs typeface="Arial" panose="020B0604020202020204" pitchFamily="34" charset="0"/>
              </a:rPr>
              <a:t>com.example.MyFragment</a:t>
            </a:r>
            <a:r>
              <a:rPr lang="en-GB" sz="1600" kern="100" dirty="0">
                <a:effectLst/>
                <a:latin typeface="Aptos" panose="020B0004020202020204" pitchFamily="34" charset="0"/>
                <a:ea typeface="Aptos" panose="020B0004020202020204" pitchFamily="34" charset="0"/>
                <a:cs typeface="Arial" panose="020B0604020202020204" pitchFamily="34" charset="0"/>
              </a:rPr>
              <a:t>"</a:t>
            </a:r>
          </a:p>
          <a:p>
            <a:pPr marL="0" indent="0">
              <a:lnSpc>
                <a:spcPct val="107000"/>
              </a:lnSpc>
              <a:spcAft>
                <a:spcPts val="800"/>
              </a:spcAft>
              <a:buNone/>
            </a:pPr>
            <a:r>
              <a:rPr lang="en-GB" sz="1600" kern="100" dirty="0">
                <a:effectLst/>
                <a:latin typeface="Aptos" panose="020B0004020202020204" pitchFamily="34" charset="0"/>
                <a:ea typeface="Aptos" panose="020B0004020202020204" pitchFamily="34" charset="0"/>
                <a:cs typeface="Arial" panose="020B0604020202020204" pitchFamily="34" charset="0"/>
              </a:rPr>
              <a:t>    </a:t>
            </a:r>
            <a:r>
              <a:rPr lang="en-GB" sz="1600" kern="100" dirty="0" err="1">
                <a:effectLst/>
                <a:latin typeface="Aptos" panose="020B0004020202020204" pitchFamily="34" charset="0"/>
                <a:ea typeface="Aptos" panose="020B0004020202020204" pitchFamily="34" charset="0"/>
                <a:cs typeface="Arial" panose="020B0604020202020204" pitchFamily="34" charset="0"/>
              </a:rPr>
              <a:t>android:layout_width</a:t>
            </a:r>
            <a:r>
              <a:rPr lang="en-GB" sz="1600" kern="100" dirty="0">
                <a:effectLst/>
                <a:latin typeface="Aptos" panose="020B0004020202020204" pitchFamily="34" charset="0"/>
                <a:ea typeface="Aptos" panose="020B0004020202020204" pitchFamily="34" charset="0"/>
                <a:cs typeface="Arial" panose="020B0604020202020204" pitchFamily="34" charset="0"/>
              </a:rPr>
              <a:t>="</a:t>
            </a:r>
            <a:r>
              <a:rPr lang="en-GB" sz="1600" kern="100" dirty="0" err="1">
                <a:effectLst/>
                <a:latin typeface="Aptos" panose="020B0004020202020204" pitchFamily="34" charset="0"/>
                <a:ea typeface="Aptos" panose="020B0004020202020204" pitchFamily="34" charset="0"/>
                <a:cs typeface="Arial" panose="020B0604020202020204" pitchFamily="34" charset="0"/>
              </a:rPr>
              <a:t>match_parent</a:t>
            </a:r>
            <a:r>
              <a:rPr lang="en-GB" sz="1600" kern="100" dirty="0">
                <a:effectLst/>
                <a:latin typeface="Aptos" panose="020B0004020202020204" pitchFamily="34" charset="0"/>
                <a:ea typeface="Aptos" panose="020B0004020202020204" pitchFamily="34" charset="0"/>
                <a:cs typeface="Arial" panose="020B0604020202020204" pitchFamily="34" charset="0"/>
              </a:rPr>
              <a:t>"</a:t>
            </a:r>
          </a:p>
          <a:p>
            <a:pPr marL="0" indent="0">
              <a:lnSpc>
                <a:spcPct val="107000"/>
              </a:lnSpc>
              <a:spcAft>
                <a:spcPts val="800"/>
              </a:spcAft>
              <a:buNone/>
            </a:pPr>
            <a:r>
              <a:rPr lang="en-GB" sz="1600" kern="100" dirty="0">
                <a:effectLst/>
                <a:latin typeface="Aptos" panose="020B0004020202020204" pitchFamily="34" charset="0"/>
                <a:ea typeface="Aptos" panose="020B0004020202020204" pitchFamily="34" charset="0"/>
                <a:cs typeface="Arial" panose="020B0604020202020204" pitchFamily="34" charset="0"/>
              </a:rPr>
              <a:t>    </a:t>
            </a:r>
            <a:r>
              <a:rPr lang="en-GB" sz="1600" kern="100" dirty="0" err="1">
                <a:effectLst/>
                <a:latin typeface="Aptos" panose="020B0004020202020204" pitchFamily="34" charset="0"/>
                <a:ea typeface="Aptos" panose="020B0004020202020204" pitchFamily="34" charset="0"/>
                <a:cs typeface="Arial" panose="020B0604020202020204" pitchFamily="34" charset="0"/>
              </a:rPr>
              <a:t>android:layout_height</a:t>
            </a:r>
            <a:r>
              <a:rPr lang="en-GB" sz="1600" kern="100" dirty="0">
                <a:effectLst/>
                <a:latin typeface="Aptos" panose="020B0004020202020204" pitchFamily="34" charset="0"/>
                <a:ea typeface="Aptos" panose="020B0004020202020204" pitchFamily="34" charset="0"/>
                <a:cs typeface="Arial" panose="020B0604020202020204" pitchFamily="34" charset="0"/>
              </a:rPr>
              <a:t>="</a:t>
            </a:r>
            <a:r>
              <a:rPr lang="en-GB" sz="1600" kern="100" dirty="0" err="1">
                <a:effectLst/>
                <a:latin typeface="Aptos" panose="020B0004020202020204" pitchFamily="34" charset="0"/>
                <a:ea typeface="Aptos" panose="020B0004020202020204" pitchFamily="34" charset="0"/>
                <a:cs typeface="Arial" panose="020B0604020202020204" pitchFamily="34" charset="0"/>
              </a:rPr>
              <a:t>match_parent</a:t>
            </a:r>
            <a:r>
              <a:rPr lang="en-GB" sz="1600" kern="100" dirty="0">
                <a:effectLst/>
                <a:latin typeface="Aptos" panose="020B0004020202020204" pitchFamily="34" charset="0"/>
                <a:ea typeface="Aptos" panose="020B0004020202020204" pitchFamily="34" charset="0"/>
                <a:cs typeface="Arial" panose="020B0604020202020204" pitchFamily="34" charset="0"/>
              </a:rPr>
              <a:t>" /&gt;</a:t>
            </a:r>
          </a:p>
          <a:p>
            <a:endParaRPr lang="en-GB" dirty="0"/>
          </a:p>
        </p:txBody>
      </p:sp>
      <p:sp>
        <p:nvSpPr>
          <p:cNvPr id="8" name="Text Placeholder 7">
            <a:extLst>
              <a:ext uri="{FF2B5EF4-FFF2-40B4-BE49-F238E27FC236}">
                <a16:creationId xmlns:a16="http://schemas.microsoft.com/office/drawing/2014/main" id="{6762915B-2EDE-26C2-DC07-F4C46F3CF222}"/>
              </a:ext>
            </a:extLst>
          </p:cNvPr>
          <p:cNvSpPr>
            <a:spLocks noGrp="1"/>
          </p:cNvSpPr>
          <p:nvPr>
            <p:ph type="body" sz="quarter" idx="3"/>
          </p:nvPr>
        </p:nvSpPr>
        <p:spPr/>
        <p:txBody>
          <a:bodyPr/>
          <a:lstStyle/>
          <a:p>
            <a:pPr algn="ctr"/>
            <a:r>
              <a:rPr lang="en-US" dirty="0"/>
              <a:t>Java Code Example</a:t>
            </a:r>
            <a:endParaRPr lang="en-GB" dirty="0"/>
          </a:p>
        </p:txBody>
      </p:sp>
      <p:sp>
        <p:nvSpPr>
          <p:cNvPr id="10" name="Content Placeholder 9">
            <a:extLst>
              <a:ext uri="{FF2B5EF4-FFF2-40B4-BE49-F238E27FC236}">
                <a16:creationId xmlns:a16="http://schemas.microsoft.com/office/drawing/2014/main" id="{A5D550C6-FBA0-BBEA-5E89-BE693350B355}"/>
              </a:ext>
            </a:extLst>
          </p:cNvPr>
          <p:cNvSpPr>
            <a:spLocks noGrp="1"/>
          </p:cNvSpPr>
          <p:nvPr>
            <p:ph sz="quarter" idx="4"/>
          </p:nvPr>
        </p:nvSpPr>
        <p:spPr>
          <a:xfrm>
            <a:off x="6194427" y="2505075"/>
            <a:ext cx="5183188" cy="3684588"/>
          </a:xfrm>
        </p:spPr>
        <p:txBody>
          <a:bodyPr/>
          <a:lstStyle/>
          <a:p>
            <a:pPr marL="0" indent="0">
              <a:lnSpc>
                <a:spcPct val="107000"/>
              </a:lnSpc>
              <a:spcAft>
                <a:spcPts val="800"/>
              </a:spcAft>
              <a:buNone/>
            </a:pPr>
            <a:r>
              <a:rPr lang="en-GB" sz="1600" kern="100" dirty="0" err="1">
                <a:effectLst/>
                <a:latin typeface="Aptos" panose="020B0004020202020204" pitchFamily="34" charset="0"/>
                <a:ea typeface="Aptos" panose="020B0004020202020204" pitchFamily="34" charset="0"/>
                <a:cs typeface="Arial" panose="020B0604020202020204" pitchFamily="34" charset="0"/>
              </a:rPr>
              <a:t>getSupportFragmentManager</a:t>
            </a:r>
            <a:r>
              <a:rPr lang="en-GB" sz="1600" kern="100" dirty="0">
                <a:effectLst/>
                <a:latin typeface="Aptos" panose="020B0004020202020204" pitchFamily="34" charset="0"/>
                <a:ea typeface="Aptos" panose="020B0004020202020204" pitchFamily="34" charset="0"/>
                <a:cs typeface="Arial" panose="020B0604020202020204" pitchFamily="34" charset="0"/>
              </a:rPr>
              <a:t>()</a:t>
            </a:r>
          </a:p>
          <a:p>
            <a:pPr marL="0" indent="0">
              <a:lnSpc>
                <a:spcPct val="107000"/>
              </a:lnSpc>
              <a:spcAft>
                <a:spcPts val="800"/>
              </a:spcAft>
              <a:buNone/>
            </a:pPr>
            <a:r>
              <a:rPr lang="en-GB" sz="1600" kern="100" dirty="0">
                <a:effectLst/>
                <a:latin typeface="Aptos" panose="020B0004020202020204" pitchFamily="34" charset="0"/>
                <a:ea typeface="Aptos" panose="020B0004020202020204" pitchFamily="34" charset="0"/>
                <a:cs typeface="Arial" panose="020B0604020202020204" pitchFamily="34" charset="0"/>
              </a:rPr>
              <a:t>    .</a:t>
            </a:r>
            <a:r>
              <a:rPr lang="en-GB" sz="1600" kern="100" dirty="0" err="1">
                <a:effectLst/>
                <a:latin typeface="Aptos" panose="020B0004020202020204" pitchFamily="34" charset="0"/>
                <a:ea typeface="Aptos" panose="020B0004020202020204" pitchFamily="34" charset="0"/>
                <a:cs typeface="Arial" panose="020B0604020202020204" pitchFamily="34" charset="0"/>
              </a:rPr>
              <a:t>beginTransaction</a:t>
            </a:r>
            <a:r>
              <a:rPr lang="en-GB" sz="1600" kern="100" dirty="0">
                <a:effectLst/>
                <a:latin typeface="Aptos" panose="020B0004020202020204" pitchFamily="34" charset="0"/>
                <a:ea typeface="Aptos" panose="020B0004020202020204" pitchFamily="34" charset="0"/>
                <a:cs typeface="Arial" panose="020B0604020202020204" pitchFamily="34" charset="0"/>
              </a:rPr>
              <a:t>()</a:t>
            </a:r>
          </a:p>
          <a:p>
            <a:pPr marL="0" indent="0">
              <a:lnSpc>
                <a:spcPct val="107000"/>
              </a:lnSpc>
              <a:spcAft>
                <a:spcPts val="800"/>
              </a:spcAft>
              <a:buNone/>
            </a:pPr>
            <a:r>
              <a:rPr lang="en-GB" sz="1600" kern="100" dirty="0">
                <a:effectLst/>
                <a:latin typeface="Aptos" panose="020B0004020202020204" pitchFamily="34" charset="0"/>
                <a:ea typeface="Aptos" panose="020B0004020202020204" pitchFamily="34" charset="0"/>
                <a:cs typeface="Arial" panose="020B0604020202020204" pitchFamily="34" charset="0"/>
              </a:rPr>
              <a:t>    .replace(</a:t>
            </a:r>
            <a:r>
              <a:rPr lang="en-GB" sz="1600" kern="100" dirty="0" err="1">
                <a:effectLst/>
                <a:latin typeface="Aptos" panose="020B0004020202020204" pitchFamily="34" charset="0"/>
                <a:ea typeface="Aptos" panose="020B0004020202020204" pitchFamily="34" charset="0"/>
                <a:cs typeface="Arial" panose="020B0604020202020204" pitchFamily="34" charset="0"/>
              </a:rPr>
              <a:t>R.id.fragment_container</a:t>
            </a:r>
            <a:r>
              <a:rPr lang="en-GB" sz="1600" kern="100" dirty="0">
                <a:effectLst/>
                <a:latin typeface="Aptos" panose="020B0004020202020204" pitchFamily="34" charset="0"/>
                <a:ea typeface="Aptos" panose="020B0004020202020204" pitchFamily="34" charset="0"/>
                <a:cs typeface="Arial" panose="020B0604020202020204" pitchFamily="34" charset="0"/>
              </a:rPr>
              <a:t>, new </a:t>
            </a:r>
            <a:r>
              <a:rPr lang="en-GB" sz="1600" kern="100" dirty="0" err="1">
                <a:effectLst/>
                <a:latin typeface="Aptos" panose="020B0004020202020204" pitchFamily="34" charset="0"/>
                <a:ea typeface="Aptos" panose="020B0004020202020204" pitchFamily="34" charset="0"/>
                <a:cs typeface="Arial" panose="020B0604020202020204" pitchFamily="34" charset="0"/>
              </a:rPr>
              <a:t>MyFragment</a:t>
            </a:r>
            <a:r>
              <a:rPr lang="en-GB" sz="1600" kern="100" dirty="0">
                <a:effectLst/>
                <a:latin typeface="Aptos" panose="020B0004020202020204" pitchFamily="34" charset="0"/>
                <a:ea typeface="Aptos" panose="020B0004020202020204" pitchFamily="34" charset="0"/>
                <a:cs typeface="Arial" panose="020B0604020202020204" pitchFamily="34" charset="0"/>
              </a:rPr>
              <a:t>())</a:t>
            </a:r>
          </a:p>
          <a:p>
            <a:pPr marL="0" indent="0">
              <a:lnSpc>
                <a:spcPct val="107000"/>
              </a:lnSpc>
              <a:spcAft>
                <a:spcPts val="800"/>
              </a:spcAft>
              <a:buNone/>
            </a:pPr>
            <a:r>
              <a:rPr lang="en-GB" sz="1600" kern="100" dirty="0">
                <a:effectLst/>
                <a:latin typeface="Aptos" panose="020B0004020202020204" pitchFamily="34" charset="0"/>
                <a:ea typeface="Aptos" panose="020B0004020202020204" pitchFamily="34" charset="0"/>
                <a:cs typeface="Arial" panose="020B0604020202020204" pitchFamily="34" charset="0"/>
              </a:rPr>
              <a:t>    .commit();</a:t>
            </a:r>
          </a:p>
          <a:p>
            <a:pPr marL="0" indent="0">
              <a:lnSpc>
                <a:spcPct val="107000"/>
              </a:lnSpc>
              <a:spcAft>
                <a:spcPts val="800"/>
              </a:spcAft>
              <a:buNone/>
            </a:pPr>
            <a:r>
              <a:rPr lang="en-GB" sz="1800" kern="100" dirty="0">
                <a:effectLst/>
                <a:latin typeface="Aptos" panose="020B0004020202020204" pitchFamily="34" charset="0"/>
                <a:ea typeface="Aptos" panose="020B0004020202020204" pitchFamily="34" charset="0"/>
                <a:cs typeface="Arial" panose="020B0604020202020204" pitchFamily="34" charset="0"/>
              </a:rPr>
              <a:t> </a:t>
            </a:r>
          </a:p>
          <a:p>
            <a:endParaRPr lang="en-GB" dirty="0"/>
          </a:p>
        </p:txBody>
      </p:sp>
    </p:spTree>
    <p:extLst>
      <p:ext uri="{BB962C8B-B14F-4D97-AF65-F5344CB8AC3E}">
        <p14:creationId xmlns:p14="http://schemas.microsoft.com/office/powerpoint/2010/main" val="21179769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30295039AB05B4EB770F1F64628E38C" ma:contentTypeVersion="12" ma:contentTypeDescription="Create a new document." ma:contentTypeScope="" ma:versionID="9dbd8dd010fa8cde57c8d89a4f40f267">
  <xsd:schema xmlns:xsd="http://www.w3.org/2001/XMLSchema" xmlns:xs="http://www.w3.org/2001/XMLSchema" xmlns:p="http://schemas.microsoft.com/office/2006/metadata/properties" xmlns:ns3="dddc197f-f640-4dd2-b90b-98b3abfe7bca" xmlns:ns4="ebd105ee-71f5-49fe-bd3a-37480835eb9d" targetNamespace="http://schemas.microsoft.com/office/2006/metadata/properties" ma:root="true" ma:fieldsID="950f1667740b5ee351bdc2c52ad8b3c2" ns3:_="" ns4:_="">
    <xsd:import namespace="dddc197f-f640-4dd2-b90b-98b3abfe7bca"/>
    <xsd:import namespace="ebd105ee-71f5-49fe-bd3a-37480835eb9d"/>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ddc197f-f640-4dd2-b90b-98b3abfe7b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bd105ee-71f5-49fe-bd3a-37480835eb9d"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2E2845B-65E9-419E-9AFD-633661E3BDB9}">
  <ds:schemaRefs>
    <ds:schemaRef ds:uri="http://schemas.microsoft.com/sharepoint/v3/contenttype/forms"/>
  </ds:schemaRefs>
</ds:datastoreItem>
</file>

<file path=customXml/itemProps2.xml><?xml version="1.0" encoding="utf-8"?>
<ds:datastoreItem xmlns:ds="http://schemas.openxmlformats.org/officeDocument/2006/customXml" ds:itemID="{02AFF050-E8A0-4609-9B36-96EC9C7E5BB3}">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dddc197f-f640-4dd2-b90b-98b3abfe7bca"/>
    <ds:schemaRef ds:uri="http://schemas.microsoft.com/office/infopath/2007/PartnerControls"/>
    <ds:schemaRef ds:uri="ebd105ee-71f5-49fe-bd3a-37480835eb9d"/>
    <ds:schemaRef ds:uri="http://purl.org/dc/elements/1.1/"/>
    <ds:schemaRef ds:uri="http://www.w3.org/XML/1998/namespace"/>
    <ds:schemaRef ds:uri="http://purl.org/dc/dcmitype/"/>
  </ds:schemaRefs>
</ds:datastoreItem>
</file>

<file path=customXml/itemProps3.xml><?xml version="1.0" encoding="utf-8"?>
<ds:datastoreItem xmlns:ds="http://schemas.openxmlformats.org/officeDocument/2006/customXml" ds:itemID="{89CDC89E-0AE5-4E6B-92DA-54780381F8B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ddc197f-f640-4dd2-b90b-98b3abfe7bca"/>
    <ds:schemaRef ds:uri="ebd105ee-71f5-49fe-bd3a-37480835eb9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991</TotalTime>
  <Words>1397</Words>
  <Application>Microsoft Office PowerPoint</Application>
  <PresentationFormat>Widescreen</PresentationFormat>
  <Paragraphs>103</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Aptos</vt:lpstr>
      <vt:lpstr>Arial</vt:lpstr>
      <vt:lpstr>Calibri</vt:lpstr>
      <vt:lpstr>Calibri (Body)</vt:lpstr>
      <vt:lpstr>Calibri body</vt:lpstr>
      <vt:lpstr>Calibri Light</vt:lpstr>
      <vt:lpstr>Times New Roman</vt:lpstr>
      <vt:lpstr>Wingdings</vt:lpstr>
      <vt:lpstr>Office Theme</vt:lpstr>
      <vt:lpstr>An Introduction to Android Fragments</vt:lpstr>
      <vt:lpstr>Why to use fragments</vt:lpstr>
      <vt:lpstr>Your app needs to look great on ALL devices</vt:lpstr>
      <vt:lpstr>Your app may need to behave differently too</vt:lpstr>
      <vt:lpstr>Fragments allow you to reuse code</vt:lpstr>
      <vt:lpstr>More details</vt:lpstr>
      <vt:lpstr>More details</vt:lpstr>
      <vt:lpstr>Adding a Fragment to an Activity using the Layout XML File</vt:lpstr>
      <vt:lpstr>Adding a Fragment to an Activity using the Layout XML File</vt:lpstr>
      <vt:lpstr>Adding a Fragment Dynamically (via code)</vt:lpstr>
      <vt:lpstr>Handling Fragment Events</vt:lpstr>
      <vt:lpstr>Implementing Fragment Communication</vt:lpstr>
      <vt:lpstr>Fragment Communication Best Practices </vt:lpstr>
      <vt:lpstr>Summary</vt:lpstr>
      <vt:lpstr>References and Further Readings</vt:lpstr>
      <vt:lpstr>Let’s understand how to use fragment by building a fragment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Android Fragments</dc:title>
  <dc:creator>Antesar Shabut</dc:creator>
  <cp:lastModifiedBy>Antesar Shabut</cp:lastModifiedBy>
  <cp:revision>5</cp:revision>
  <dcterms:created xsi:type="dcterms:W3CDTF">2021-02-08T10:55:59Z</dcterms:created>
  <dcterms:modified xsi:type="dcterms:W3CDTF">2025-02-17T09:23:30Z</dcterms:modified>
</cp:coreProperties>
</file>