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2" r:id="rId9"/>
    <p:sldId id="274" r:id="rId10"/>
    <p:sldId id="275" r:id="rId11"/>
    <p:sldId id="263" r:id="rId12"/>
    <p:sldId id="264" r:id="rId13"/>
    <p:sldId id="259" r:id="rId14"/>
    <p:sldId id="260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6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5" autoAdjust="0"/>
    <p:restoredTop sz="94980" autoAdjust="0"/>
  </p:normalViewPr>
  <p:slideViewPr>
    <p:cSldViewPr snapToGrid="0">
      <p:cViewPr varScale="1">
        <p:scale>
          <a:sx n="70" d="100"/>
          <a:sy n="70" d="100"/>
        </p:scale>
        <p:origin x="50" y="178"/>
      </p:cViewPr>
      <p:guideLst/>
    </p:cSldViewPr>
  </p:slideViewPr>
  <p:outlineViewPr>
    <p:cViewPr>
      <p:scale>
        <a:sx n="33" d="100"/>
        <a:sy n="33" d="100"/>
      </p:scale>
      <p:origin x="0" y="-9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F9AC-2A07-44DD-BE6F-24FD01630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32378-274F-4B92-8029-636BAFB63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9F38-3F06-40AA-ABEC-28855FF1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5BF3-3759-4920-9FBD-306EDBA0F26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BDC45-581D-4B14-B636-DEF4E992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76DD-8E1C-4095-B3F9-45ECEA88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6D7D-DFE8-416B-A93B-86DFF7D07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15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95BE-82E2-4472-A2AD-9B366CDD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0F3C4-BD2E-4BF4-BEF1-F15695C3E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E990-0760-4131-882B-9A754AEA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5BF3-3759-4920-9FBD-306EDBA0F26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C4683-2BB9-4775-8039-2A17994F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C723-DE3E-463E-B7F0-CA28992E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6D7D-DFE8-416B-A93B-86DFF7D07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B3FE1-0AF8-40AF-89F1-EB0ADF4CE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28303-58B3-4703-A785-87DDE7067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5F628-99E3-4C7C-BEAE-29079980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5BF3-3759-4920-9FBD-306EDBA0F26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DE474-6094-4AA1-AE3E-52A661B8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15444-2943-4A89-99F3-0F5A3095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6D7D-DFE8-416B-A93B-86DFF7D07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F0EA-46A1-4A04-9625-F3B42311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D176-3059-494C-9FC2-FA5468F5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BAC84-6C05-41EF-9B7E-25AE537A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5BF3-3759-4920-9FBD-306EDBA0F26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84D22-89B6-442D-9510-A0405A23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52742-AA2D-4798-9A49-C0C7181C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6D7D-DFE8-416B-A93B-86DFF7D07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11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97B7-13CE-42CD-A3ED-42468A56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11121-47DD-4A34-BD02-8465CD94E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52BF7-8983-4D0B-BC9B-16910F0F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5BF3-3759-4920-9FBD-306EDBA0F26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0E057-D0C2-4465-B7F7-AFC8FE01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E1D31-0919-4A73-B007-C024DB1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6D7D-DFE8-416B-A93B-86DFF7D07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80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7B4C-D1F5-4FB6-96B2-C40C0B65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F3E0-937E-4771-82A5-48F37E397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7D54E-98D1-4307-A9BD-23BA641DE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A659D-F202-456C-B061-600DA856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5BF3-3759-4920-9FBD-306EDBA0F26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3964A-B150-4D90-AF26-82D4E95E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2B1A3-64C1-438D-AD4F-8F9FB020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6D7D-DFE8-416B-A93B-86DFF7D07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96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76FA-FE74-4926-A127-D2212190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47D8F-1E8A-4B73-A9E0-D59C20E17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61C61-16AD-4986-945F-479EBAD1D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3341B-3340-4FF1-8BD2-5FEACBF07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979D8-702B-4071-A870-0002E7B62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0E823-369F-4175-AA3E-A78E2D84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5BF3-3759-4920-9FBD-306EDBA0F26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9DA15-31C9-414D-A109-7401F5AA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75BE6-24C2-486E-83D7-28476F49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6D7D-DFE8-416B-A93B-86DFF7D07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2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3573-7443-4BAD-B2C4-E2B7DDB7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9729E-896F-4326-B61B-6CB2F979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5BF3-3759-4920-9FBD-306EDBA0F26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F7348-328E-4D79-8C01-F04A7587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28292-7C6C-4449-9B63-5E8AF637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6D7D-DFE8-416B-A93B-86DFF7D07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40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B0850-07CC-44E6-A1ED-9E497EF8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5BF3-3759-4920-9FBD-306EDBA0F26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1DE2B-67AB-44E6-A513-0C1EB35A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57C56-4699-46C8-99CD-C0C73254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6D7D-DFE8-416B-A93B-86DFF7D07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2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04FA-EF61-4C18-82BC-BA4F873B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14C91-A7B8-48B3-8518-99471A46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C1BCB-F6A5-4CCB-BEB4-BEEEE2B44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BC0E8-BD15-4152-8918-CD826090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5BF3-3759-4920-9FBD-306EDBA0F26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106A9-C829-4F16-AA21-51A7AAD7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76FF1-627B-4C65-9E6F-99C8735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6D7D-DFE8-416B-A93B-86DFF7D07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83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8ACC-6D13-4AF0-9CC1-559FD4AC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2608C-9E7D-4655-B7B4-4A788078A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B64D4-BE3C-42B7-81C5-E93C2EDB2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00CCE-5657-4074-BCCF-AA1C2A27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5BF3-3759-4920-9FBD-306EDBA0F26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5C4C4-E2CB-4B8B-A563-176FFBF3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3556C-B282-4C20-B702-E2051F27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6D7D-DFE8-416B-A93B-86DFF7D07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5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7DF91-C7F5-4A30-9AC3-6B45DA7C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2B048-7E94-4D57-A653-FCD1FF1CF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D9546-15F8-4E53-9719-A5CE68531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5BF3-3759-4920-9FBD-306EDBA0F26C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5CBD1-FA15-4269-AD00-50EE091F1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D040A-F309-4BD0-B50F-06D0C7BC7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6D7D-DFE8-416B-A93B-86DFF7D07E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40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obolectric.org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training/testing/fundamentals#test-doubl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testing/fundamental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firebase.google.com/docs/test-lab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V2uTiZ9SH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testing/espresso" TargetMode="External"/><Relationship Id="rId2" Type="http://schemas.openxmlformats.org/officeDocument/2006/relationships/hyperlink" Target="https://developer.android.com/training/tes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irebase.google.com/docs/test-lab/android/get-started" TargetMode="External"/><Relationship Id="rId4" Type="http://schemas.openxmlformats.org/officeDocument/2006/relationships/hyperlink" Target="http://robolectric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mockito.org/" TargetMode="External"/><Relationship Id="rId2" Type="http://schemas.openxmlformats.org/officeDocument/2006/relationships/hyperlink" Target="https://junit.org/junit5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10403-12AB-4E02-B9E6-A638979B2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chemeClr val="bg2"/>
                </a:solidFill>
              </a:rPr>
              <a:t>Introduction to Android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6EF8E-3F8C-44D1-B7C4-E0C48A517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000761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F91A3-7CAC-4C1B-BEA2-D6CD3191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Plan for scaling up your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84C0-1644-46B2-978E-6C834CCD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Roboto"/>
              </a:rPr>
              <a:t>Scaling up</a:t>
            </a:r>
            <a:r>
              <a:rPr lang="en-US" sz="2400" b="0" i="0" dirty="0">
                <a:effectLst/>
                <a:latin typeface="Roboto"/>
              </a:rPr>
              <a:t>, you might find it necessary to:</a:t>
            </a:r>
          </a:p>
          <a:p>
            <a:pPr lvl="1"/>
            <a:r>
              <a:rPr lang="en-US" sz="2000" b="0" i="0" dirty="0">
                <a:effectLst/>
                <a:latin typeface="Roboto"/>
              </a:rPr>
              <a:t>fetch data from a server, </a:t>
            </a:r>
          </a:p>
          <a:p>
            <a:pPr lvl="1"/>
            <a:r>
              <a:rPr lang="en-US" sz="2000" b="0" i="0" dirty="0">
                <a:effectLst/>
                <a:latin typeface="Roboto"/>
              </a:rPr>
              <a:t>interact with the device's sensors, </a:t>
            </a:r>
          </a:p>
          <a:p>
            <a:pPr lvl="1"/>
            <a:r>
              <a:rPr lang="en-US" sz="2000" b="0" i="0" dirty="0">
                <a:effectLst/>
                <a:latin typeface="Roboto"/>
              </a:rPr>
              <a:t>access local storage, or </a:t>
            </a:r>
          </a:p>
          <a:p>
            <a:pPr lvl="1"/>
            <a:r>
              <a:rPr lang="en-US" sz="2000" b="0" i="0" dirty="0">
                <a:effectLst/>
                <a:latin typeface="Roboto"/>
              </a:rPr>
              <a:t>render complex user interfaces </a:t>
            </a:r>
          </a:p>
          <a:p>
            <a:r>
              <a:rPr lang="en-US" sz="2400" b="0" i="0" dirty="0">
                <a:effectLst/>
                <a:latin typeface="Roboto"/>
              </a:rPr>
              <a:t>The versatility of your app demands a comprehensive testing strategy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8821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FFEF9-BDE5-4D4E-B502-753D3CFB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Plan for scaling up your app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634DD53-9C5E-4AA9-99A5-21F8A6162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Roboto"/>
              </a:rPr>
              <a:t>Create and test code iteratively</a:t>
            </a:r>
          </a:p>
          <a:p>
            <a:r>
              <a:rPr lang="en-US" sz="2000" b="1" dirty="0">
                <a:solidFill>
                  <a:schemeClr val="bg1"/>
                </a:solidFill>
                <a:latin typeface="Roboto"/>
              </a:rPr>
              <a:t>Use Test Driven Development (TDD)</a:t>
            </a:r>
            <a:endParaRPr lang="en-US" sz="2000" b="1" i="0" dirty="0">
              <a:solidFill>
                <a:schemeClr val="bg1"/>
              </a:solidFill>
              <a:effectLst/>
              <a:latin typeface="Roboto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he testing development cycle consists of writing a failing unit&#10;           test, writing code to make it pass, and then refactoring. The entire&#10;           feature development cycle exists inside one step of a larger,&#10;           UI-based cycle.">
            <a:extLst>
              <a:ext uri="{FF2B5EF4-FFF2-40B4-BE49-F238E27FC236}">
                <a16:creationId xmlns:a16="http://schemas.microsoft.com/office/drawing/2014/main" id="{C77AB820-7B97-4AA8-9CF8-2D98F69F3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7277" y="903730"/>
            <a:ext cx="6321282" cy="44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03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66E0E-A364-4B25-9DDC-F4B4CE37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Understanding the Android Project View</a:t>
            </a:r>
            <a:endParaRPr lang="en-GB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E004B-DBEE-4A88-89BA-046F039B1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0" t="-1" r="5156" b="-1"/>
          <a:stretch/>
        </p:blipFill>
        <p:spPr>
          <a:xfrm>
            <a:off x="545592" y="2516777"/>
            <a:ext cx="541832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43E1-39AB-4300-97BE-27AE8567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920" y="2516777"/>
            <a:ext cx="5682488" cy="3756007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sohne"/>
              </a:rPr>
              <a:t>A typical project in Android Studio contains two directories in which you place tests </a:t>
            </a:r>
          </a:p>
          <a:p>
            <a:pPr lvl="1"/>
            <a:r>
              <a:rPr lang="en-US" sz="2000" b="0" i="0" dirty="0">
                <a:effectLst/>
                <a:latin typeface="sohne"/>
              </a:rPr>
              <a:t>The </a:t>
            </a:r>
            <a:r>
              <a:rPr lang="en-US" sz="2000" b="0" i="0" dirty="0" err="1">
                <a:effectLst/>
                <a:latin typeface="sohne"/>
              </a:rPr>
              <a:t>androidTest</a:t>
            </a:r>
            <a:r>
              <a:rPr lang="en-US" sz="2000" b="0" i="0" dirty="0">
                <a:effectLst/>
                <a:latin typeface="sohne"/>
              </a:rPr>
              <a:t> directory should contain the tests that run on real or virtual devices such tests include integration tests (instrumentation tests), end-to-end tests (UI tests), and other tests where the JVM alone cannot validate your app's functionality</a:t>
            </a:r>
          </a:p>
          <a:p>
            <a:pPr lvl="1"/>
            <a:r>
              <a:rPr lang="en-US" sz="2000" b="0" i="0" dirty="0">
                <a:effectLst/>
                <a:latin typeface="sohne"/>
              </a:rPr>
              <a:t>The test directory should contain the tests that run on your local machine, such as unit tests</a:t>
            </a:r>
          </a:p>
        </p:txBody>
      </p:sp>
    </p:spTree>
    <p:extLst>
      <p:ext uri="{BB962C8B-B14F-4D97-AF65-F5344CB8AC3E}">
        <p14:creationId xmlns:p14="http://schemas.microsoft.com/office/powerpoint/2010/main" val="351531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A5D3E-C715-4D6E-A667-8FA5CC9C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62" y="640081"/>
            <a:ext cx="3282696" cy="5257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Run your Tests on Different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B20D-0722-40B2-934B-3B3D4EA9B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Consider tradeoffs of running tests on different types of devices:</a:t>
            </a:r>
          </a:p>
          <a:p>
            <a:pPr lvl="1"/>
            <a:r>
              <a:rPr lang="en-US" dirty="0"/>
              <a:t>Real devices</a:t>
            </a:r>
          </a:p>
          <a:p>
            <a:pPr lvl="1"/>
            <a:r>
              <a:rPr lang="en-US" dirty="0"/>
              <a:t>Virtual devices (such as emulators in Android Studio)</a:t>
            </a:r>
          </a:p>
          <a:p>
            <a:pPr lvl="1"/>
            <a:r>
              <a:rPr lang="en-US" dirty="0"/>
              <a:t>Simulated devices (such as </a:t>
            </a:r>
            <a:r>
              <a:rPr lang="en-US" dirty="0" err="1"/>
              <a:t>Robolectric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69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1C574E90-1949-4924-B663-AEA13DB79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6960" cy="38546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45911-9C27-4A10-B65D-15F5DD8E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44" y="710273"/>
            <a:ext cx="4352315" cy="2813320"/>
          </a:xfrm>
        </p:spPr>
        <p:txBody>
          <a:bodyPr>
            <a:normAutofit/>
          </a:bodyPr>
          <a:lstStyle/>
          <a:p>
            <a:r>
              <a:rPr lang="en-GB"/>
              <a:t>Write Your Tests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6484" cy="3854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F1CD8B-D430-49E7-8630-84152C414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5528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1F5B8298-9AB4-45B4-B28E-C8C1A264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100AEF19-4AE6-42BE-81E6-95700DB85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1192B5C1-AE13-49EA-82FD-F3C3BC02A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713612B5-8E9D-4FEF-86B9-52A0FABD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14FC746D-B820-44A3-B1B3-53B690BC2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8778550A-567F-40F6-A77F-2E2B50175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C28C989E-85FD-4D1C-AF77-82F4B985F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8FDDCED-5FC6-4B14-A0E2-DF4310ED9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E80E854B-CCEB-4CEF-B465-561C4C872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02BED26F-9C32-4DF8-8739-D89F6F059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CE3B71C9-F500-46F1-8D17-C3EF4DA5F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14431D0-29B6-473C-B2FD-4661864DA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D10457BA-9444-4642-861C-78120DD8D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27C95C30-0364-4C32-B686-0C366086A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0BDEDBA-CA15-41EE-B2C6-8A973B5E6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702B9007-982C-4F69-A443-B07F3BEFD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8596B48-F33B-451E-8C2D-3525B3387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4B493BB9-A171-4B97-B05A-187E03FFA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73B8111-A5EB-4EE8-9813-8495336F6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6A4F8D39-9886-490F-B7A9-3B2693299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3B52B30-8669-4B83-BF6F-277522CC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015" y="1074955"/>
            <a:ext cx="5977881" cy="2779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1DAA-E11E-4D1A-A932-049F0478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19" y="4099034"/>
            <a:ext cx="10785191" cy="2196771"/>
          </a:xfrm>
        </p:spPr>
        <p:txBody>
          <a:bodyPr anchor="ctr">
            <a:normAutofit/>
          </a:bodyPr>
          <a:lstStyle/>
          <a:p>
            <a:r>
              <a:rPr lang="en-US" sz="1900" dirty="0"/>
              <a:t>Write small unit tests</a:t>
            </a:r>
          </a:p>
          <a:p>
            <a:pPr lvl="1"/>
            <a:r>
              <a:rPr lang="en-US" sz="1900" dirty="0"/>
              <a:t>The small tests should be highly-focused unit tests that validate the functionality of each class within your app</a:t>
            </a:r>
          </a:p>
          <a:p>
            <a:pPr lvl="1"/>
            <a:r>
              <a:rPr lang="en-US" sz="1900" dirty="0"/>
              <a:t>As you add and change methods within a particular class, create and run unit tests against them </a:t>
            </a:r>
          </a:p>
          <a:p>
            <a:pPr lvl="1"/>
            <a:r>
              <a:rPr lang="en-US" sz="1900" dirty="0"/>
              <a:t>If your tests rely on resources, your unit tests must access compiled versions of your resources, allowing the tests to run more quickly and accurately</a:t>
            </a:r>
            <a:endParaRPr lang="en-GB" sz="19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6492875"/>
            <a:ext cx="12191999" cy="3651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6986DEE-940D-4C7D-9408-68053A815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323" y="645924"/>
            <a:ext cx="30656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build.gradle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91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713C2-F4CF-408B-A364-8EE18087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Local Unit Tests</a:t>
            </a:r>
          </a:p>
        </p:txBody>
      </p:sp>
      <p:pic>
        <p:nvPicPr>
          <p:cNvPr id="6147" name="Picture 3" descr="Image result for robolectric">
            <a:extLst>
              <a:ext uri="{FF2B5EF4-FFF2-40B4-BE49-F238E27FC236}">
                <a16:creationId xmlns:a16="http://schemas.microsoft.com/office/drawing/2014/main" id="{AD87E127-7A8D-45FC-8CB2-0F977F5F0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5" r="1" b="11868"/>
          <a:stretch/>
        </p:blipFill>
        <p:spPr bwMode="auto">
          <a:xfrm>
            <a:off x="841248" y="2516777"/>
            <a:ext cx="5015484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7503059-D4B9-48F2-8217-29D36BFF6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38316" y="2516777"/>
            <a:ext cx="5015484" cy="366018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latin typeface="+mn-lt"/>
              </a:rPr>
              <a:t>Use the </a:t>
            </a:r>
            <a:r>
              <a:rPr lang="en-US" altLang="en-US" sz="1700" dirty="0" err="1">
                <a:latin typeface="+mn-lt"/>
              </a:rPr>
              <a:t>AndroidX</a:t>
            </a:r>
            <a:r>
              <a:rPr lang="en-US" altLang="en-US" sz="1700" dirty="0">
                <a:latin typeface="+mn-lt"/>
              </a:rPr>
              <a:t> Test APIs whenever possible so that your unit tests can run on a device or emulator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1700" dirty="0">
                <a:latin typeface="+mn-lt"/>
              </a:rPr>
              <a:t>For tests that always run on a JVM-powered development machine, you can use </a:t>
            </a:r>
            <a:r>
              <a:rPr lang="en-US" altLang="en-US" sz="1700" dirty="0" err="1"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Robolectric</a:t>
            </a:r>
            <a:endParaRPr lang="en-US" altLang="en-US" sz="1700" dirty="0">
              <a:latin typeface="+mn-lt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en-US" sz="1700" dirty="0" err="1">
                <a:latin typeface="+mn-lt"/>
              </a:rPr>
              <a:t>Robolectric</a:t>
            </a:r>
            <a:r>
              <a:rPr lang="en-US" altLang="en-US" sz="1700" dirty="0">
                <a:latin typeface="+mn-lt"/>
              </a:rPr>
              <a:t> simulates the runtime for Android 4.1 (API level 16) or higher and provides community-maintained fakes called shadows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en-US" sz="1700" dirty="0">
                <a:latin typeface="+mn-lt"/>
              </a:rPr>
              <a:t>This functionality allows you to test code that depends on the framework without needing to use an emulator or </a:t>
            </a:r>
            <a:r>
              <a:rPr lang="en-US" altLang="en-US" sz="1700" dirty="0"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 objects</a:t>
            </a:r>
            <a:endParaRPr lang="en-US" altLang="en-US" sz="1700" dirty="0">
              <a:latin typeface="+mn-lt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en-US" sz="1700" dirty="0" err="1">
                <a:latin typeface="+mn-lt"/>
              </a:rPr>
              <a:t>Robolectric</a:t>
            </a:r>
            <a:r>
              <a:rPr lang="en-US" altLang="en-US" sz="1700" dirty="0">
                <a:latin typeface="+mn-lt"/>
              </a:rPr>
              <a:t> supports the following aspects of the Android platform:</a:t>
            </a:r>
          </a:p>
          <a:p>
            <a:pPr lvl="1">
              <a:spcAft>
                <a:spcPts val="600"/>
              </a:spcAft>
            </a:pPr>
            <a:r>
              <a:rPr lang="en-US" altLang="en-US" sz="1700" dirty="0">
                <a:latin typeface="+mn-lt"/>
              </a:rPr>
              <a:t>Component lifecycles</a:t>
            </a:r>
          </a:p>
          <a:p>
            <a:pPr lvl="1">
              <a:spcAft>
                <a:spcPts val="600"/>
              </a:spcAft>
            </a:pPr>
            <a:r>
              <a:rPr lang="en-US" altLang="en-US" sz="1700" dirty="0">
                <a:latin typeface="+mn-lt"/>
              </a:rPr>
              <a:t>Event loops</a:t>
            </a:r>
          </a:p>
          <a:p>
            <a:pPr lvl="1">
              <a:spcAft>
                <a:spcPts val="600"/>
              </a:spcAft>
            </a:pPr>
            <a:r>
              <a:rPr lang="en-US" altLang="en-US" sz="1700" dirty="0">
                <a:latin typeface="+mn-lt"/>
              </a:rPr>
              <a:t>All resources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4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1C574E90-1949-4924-B663-AEA13DB79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6960" cy="38546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45911-9C27-4A10-B65D-15F5DD8E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44" y="710273"/>
            <a:ext cx="4352315" cy="2813320"/>
          </a:xfrm>
        </p:spPr>
        <p:txBody>
          <a:bodyPr>
            <a:normAutofit/>
          </a:bodyPr>
          <a:lstStyle/>
          <a:p>
            <a:r>
              <a:rPr lang="en-GB"/>
              <a:t>Write Your Tests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6484" cy="3854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F1CD8B-D430-49E7-8630-84152C414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5528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1F5B8298-9AB4-45B4-B28E-C8C1A264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100AEF19-4AE6-42BE-81E6-95700DB85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1192B5C1-AE13-49EA-82FD-F3C3BC02A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713612B5-8E9D-4FEF-86B9-52A0FABD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14FC746D-B820-44A3-B1B3-53B690BC2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8778550A-567F-40F6-A77F-2E2B50175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C28C989E-85FD-4D1C-AF77-82F4B985F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8FDDCED-5FC6-4B14-A0E2-DF4310ED9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E80E854B-CCEB-4CEF-B465-561C4C872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02BED26F-9C32-4DF8-8739-D89F6F059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CE3B71C9-F500-46F1-8D17-C3EF4DA5F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14431D0-29B6-473C-B2FD-4661864DA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D10457BA-9444-4642-861C-78120DD8D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27C95C30-0364-4C32-B686-0C366086A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0BDEDBA-CA15-41EE-B2C6-8A973B5E6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702B9007-982C-4F69-A443-B07F3BEFD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8596B48-F33B-451E-8C2D-3525B3387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4B493BB9-A171-4B97-B05A-187E03FFA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73B8111-A5EB-4EE8-9813-8495336F6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6A4F8D39-9886-490F-B7A9-3B2693299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1DAA-E11E-4D1A-A932-049F0478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19" y="4099034"/>
            <a:ext cx="10785191" cy="219677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dirty="0"/>
              <a:t>Write medium tests</a:t>
            </a:r>
          </a:p>
          <a:p>
            <a:r>
              <a:rPr lang="en-US" sz="1900" dirty="0"/>
              <a:t>In addition to testing each unit of your app by running small tests, you should validate your app's behavior from the module level </a:t>
            </a:r>
          </a:p>
          <a:p>
            <a:r>
              <a:rPr lang="en-US" sz="1900" dirty="0"/>
              <a:t>To do so, write medium tests, which are integration tests that validate the collaboration and interaction of a group of units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6492875"/>
            <a:ext cx="12191999" cy="3651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 descr="Image result for android espresso">
            <a:extLst>
              <a:ext uri="{FF2B5EF4-FFF2-40B4-BE49-F238E27FC236}">
                <a16:creationId xmlns:a16="http://schemas.microsoft.com/office/drawing/2014/main" id="{10E17AE0-9648-45FC-B203-D44479A83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608543"/>
            <a:ext cx="5191456" cy="288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100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FB1CD-D0BB-4905-9BA4-A8FA044D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Medium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B4AC-3ED0-4B08-93D4-F3EAEE534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Medium Tests test the following:</a:t>
            </a:r>
          </a:p>
          <a:p>
            <a:r>
              <a:rPr lang="en-US" sz="2000" dirty="0"/>
              <a:t>Interactions between a view and view model, such as testing a Fragment object, validating layout XML, or evaluating the data-binding logic of a </a:t>
            </a:r>
            <a:r>
              <a:rPr lang="en-US" sz="2000" dirty="0" err="1"/>
              <a:t>ViewModel</a:t>
            </a:r>
            <a:r>
              <a:rPr lang="en-US" sz="2000" dirty="0"/>
              <a:t> object</a:t>
            </a:r>
          </a:p>
          <a:p>
            <a:r>
              <a:rPr lang="en-US" sz="2000" dirty="0"/>
              <a:t>Tests in your app's repository layer, which verify that your different data sources and data access objects (DAOs) interact as expected</a:t>
            </a:r>
          </a:p>
          <a:p>
            <a:r>
              <a:rPr lang="en-US" sz="2000" dirty="0"/>
              <a:t>Vertical slices of your app, testing interactions on a particular screen. Such a test verifies the interactions throughout the layers of your app's stack</a:t>
            </a:r>
          </a:p>
          <a:p>
            <a:r>
              <a:rPr lang="en-US" sz="2000" dirty="0"/>
              <a:t>Multi-fragment tests that evaluate a specific area of your app</a:t>
            </a:r>
          </a:p>
        </p:txBody>
      </p:sp>
    </p:spTree>
    <p:extLst>
      <p:ext uri="{BB962C8B-B14F-4D97-AF65-F5344CB8AC3E}">
        <p14:creationId xmlns:p14="http://schemas.microsoft.com/office/powerpoint/2010/main" val="3704219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BFFE6-2080-46BA-BCF4-E9158F8C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Use Espresso when running instrumented &amp; UI medium tests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C3BD-16DC-46CA-8A5A-DC0F84C3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Espresso helps keep tasks </a:t>
            </a:r>
            <a:r>
              <a:rPr lang="en-US" sz="2200" dirty="0" err="1"/>
              <a:t>synchronised</a:t>
            </a:r>
            <a:r>
              <a:rPr lang="en-US" sz="2200" dirty="0"/>
              <a:t> as you perform UI interactions similar to the following on a device or on </a:t>
            </a:r>
            <a:r>
              <a:rPr lang="en-US" sz="2200" dirty="0" err="1"/>
              <a:t>Robolectric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Performing actions on View objects</a:t>
            </a:r>
          </a:p>
          <a:p>
            <a:pPr lvl="1"/>
            <a:r>
              <a:rPr lang="en-US" sz="2200" dirty="0"/>
              <a:t>Assessing how users with accessibility needs can use your app</a:t>
            </a:r>
          </a:p>
          <a:p>
            <a:pPr lvl="1"/>
            <a:r>
              <a:rPr lang="en-US" sz="2200" dirty="0"/>
              <a:t>Locating and activating items within </a:t>
            </a:r>
            <a:r>
              <a:rPr lang="en-US" sz="2200" dirty="0" err="1"/>
              <a:t>RecyclerView</a:t>
            </a:r>
            <a:r>
              <a:rPr lang="en-US" sz="2200" dirty="0"/>
              <a:t> and </a:t>
            </a:r>
            <a:r>
              <a:rPr lang="en-US" sz="2200" dirty="0" err="1"/>
              <a:t>AdapterView</a:t>
            </a:r>
            <a:r>
              <a:rPr lang="en-US" sz="2200" dirty="0"/>
              <a:t> objects</a:t>
            </a:r>
          </a:p>
          <a:p>
            <a:pPr lvl="1"/>
            <a:r>
              <a:rPr lang="en-US" sz="2200" dirty="0"/>
              <a:t>Validating the state of outgoing intents</a:t>
            </a:r>
          </a:p>
          <a:p>
            <a:pPr marL="0" lvl="1" indent="0">
              <a:buNone/>
            </a:pPr>
            <a:r>
              <a:rPr lang="en-US" sz="2200" dirty="0"/>
              <a:t>To learn more about these interactions and how to use them in your app's tests, see the </a:t>
            </a:r>
            <a:r>
              <a:rPr lang="en-US" sz="2200" dirty="0">
                <a:hlinkClick r:id="rId2"/>
              </a:rPr>
              <a:t>Espresso</a:t>
            </a:r>
            <a:r>
              <a:rPr lang="en-US" sz="2200" dirty="0"/>
              <a:t> guide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92588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1C574E90-1949-4924-B663-AEA13DB79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6960" cy="38546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45911-9C27-4A10-B65D-15F5DD8E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44" y="710273"/>
            <a:ext cx="4352315" cy="2813320"/>
          </a:xfrm>
        </p:spPr>
        <p:txBody>
          <a:bodyPr>
            <a:normAutofit/>
          </a:bodyPr>
          <a:lstStyle/>
          <a:p>
            <a:r>
              <a:rPr lang="en-GB"/>
              <a:t>Write Your Tests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6484" cy="3854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F1CD8B-D430-49E7-8630-84152C414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5528" y="73152"/>
            <a:ext cx="1178966" cy="232963"/>
            <a:chOff x="7763256" y="73152"/>
            <a:chExt cx="1178966" cy="232963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1F5B8298-9AB4-45B4-B28E-C8C1A264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100AEF19-4AE6-42BE-81E6-95700DB85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1192B5C1-AE13-49EA-82FD-F3C3BC02A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713612B5-8E9D-4FEF-86B9-52A0FABD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14FC746D-B820-44A3-B1B3-53B690BC2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8778550A-567F-40F6-A77F-2E2B50175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C28C989E-85FD-4D1C-AF77-82F4B985F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58FDDCED-5FC6-4B14-A0E2-DF4310ED9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E80E854B-CCEB-4CEF-B465-561C4C872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02BED26F-9C32-4DF8-8739-D89F6F059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CE3B71C9-F500-46F1-8D17-C3EF4DA5F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C14431D0-29B6-473C-B2FD-4661864DA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D10457BA-9444-4642-861C-78120DD8D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27C95C30-0364-4C32-B686-0C366086A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0BDEDBA-CA15-41EE-B2C6-8A973B5E6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702B9007-982C-4F69-A443-B07F3BEFD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28596B48-F33B-451E-8C2D-3525B3387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4B493BB9-A171-4B97-B05A-187E03FFA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73B8111-A5EB-4EE8-9813-8495336F6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6A4F8D39-9886-490F-B7A9-3B2693299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1DAA-E11E-4D1A-A932-049F0478D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19" y="3969178"/>
            <a:ext cx="10785191" cy="232662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900" dirty="0"/>
              <a:t>Write big tests</a:t>
            </a:r>
          </a:p>
          <a:p>
            <a:r>
              <a:rPr lang="en-US" sz="1700" dirty="0"/>
              <a:t>Although it's important to test each class and module within your app in isolation, it's just as important to validate end-to-end workflows that guide users through multiple modules and features </a:t>
            </a:r>
          </a:p>
          <a:p>
            <a:r>
              <a:rPr lang="en-US" sz="1700" dirty="0"/>
              <a:t>These types of tests form unavoidable bottlenecks in your code, but you can </a:t>
            </a:r>
            <a:r>
              <a:rPr lang="en-US" sz="1700" dirty="0" err="1"/>
              <a:t>minimise</a:t>
            </a:r>
            <a:r>
              <a:rPr lang="en-US" sz="1700" dirty="0"/>
              <a:t> this effect by validating an app that's as close to the actual, finished product as possible</a:t>
            </a:r>
          </a:p>
          <a:p>
            <a:r>
              <a:rPr lang="en-US" sz="1700" b="0" i="0" dirty="0">
                <a:effectLst/>
                <a:latin typeface="Calibri body"/>
              </a:rPr>
              <a:t>Typically, it's better to test your app on an emulated device or a cloud-based service like </a:t>
            </a:r>
            <a:r>
              <a:rPr lang="en-US" sz="1700" b="0" i="0" dirty="0">
                <a:effectLst/>
                <a:latin typeface="Calibri bod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Firebase Test Lab</a:t>
            </a:r>
            <a:r>
              <a:rPr lang="en-US" sz="1700" b="0" i="0" dirty="0">
                <a:effectLst/>
                <a:latin typeface="Calibri body"/>
              </a:rPr>
              <a:t>, rather than on a physical device, as you can test multiple combinations of screen sizes and hardware configurations more easily and quickly</a:t>
            </a:r>
            <a:endParaRPr lang="en-US" sz="2200" dirty="0">
              <a:latin typeface="Calibri body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6492875"/>
            <a:ext cx="12191999" cy="3651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Image result for android firebase ">
            <a:extLst>
              <a:ext uri="{FF2B5EF4-FFF2-40B4-BE49-F238E27FC236}">
                <a16:creationId xmlns:a16="http://schemas.microsoft.com/office/drawing/2014/main" id="{3019371A-94AD-450C-9D3A-6B9AA7BF6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696" y="395313"/>
            <a:ext cx="5931744" cy="312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57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0CA3B-D77A-4F2C-8B53-CD284545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App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7170-A864-4253-BB20-9957D3D9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effectLst/>
                <a:latin typeface="Roboto"/>
              </a:rPr>
              <a:t>Testing your app is an integral part of the app development process </a:t>
            </a:r>
          </a:p>
          <a:p>
            <a:r>
              <a:rPr lang="en-US" sz="2400" b="0" i="0" dirty="0">
                <a:effectLst/>
                <a:latin typeface="Roboto"/>
              </a:rPr>
              <a:t>By running tests against your app consistently, you can verify your app's correctness, functional behavior, and usability before you release it publicly</a:t>
            </a:r>
          </a:p>
          <a:p>
            <a:r>
              <a:rPr lang="en-US" sz="2400" dirty="0">
                <a:solidFill>
                  <a:srgbClr val="FF0000"/>
                </a:solidFill>
                <a:latin typeface="Roboto"/>
              </a:rPr>
              <a:t>Best practice: Automate tests and integrate them into a </a:t>
            </a:r>
            <a:r>
              <a:rPr lang="en-US" sz="2400" b="1" dirty="0">
                <a:solidFill>
                  <a:srgbClr val="FF0000"/>
                </a:solidFill>
                <a:latin typeface="Roboto"/>
              </a:rPr>
              <a:t>CI/CD pipeline </a:t>
            </a:r>
            <a:r>
              <a:rPr lang="en-US" sz="2400" dirty="0">
                <a:solidFill>
                  <a:srgbClr val="FF0000"/>
                </a:solidFill>
                <a:latin typeface="Roboto"/>
              </a:rPr>
              <a:t>for continuous feedback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85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719CE-6D56-B2A5-964F-8EE3F298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Firebase Test Lab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8AD3-661E-A015-6B02-AAC94C13F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Get started testing for Android with Firebase Test Lab</a:t>
            </a: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54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BE42-376B-4A94-8407-2DFF7ACB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0D21-D671-4FD8-9A55-BAE73995F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Test apps on Android  |  Android Developers</a:t>
            </a:r>
            <a:endParaRPr lang="en-GB" dirty="0"/>
          </a:p>
          <a:p>
            <a:r>
              <a:rPr lang="en-GB" dirty="0">
                <a:hlinkClick r:id="rId3"/>
              </a:rPr>
              <a:t>Espresso  |  Android Developers</a:t>
            </a:r>
            <a:endParaRPr lang="en-GB" dirty="0"/>
          </a:p>
          <a:p>
            <a:r>
              <a:rPr lang="en-GB" dirty="0" err="1">
                <a:hlinkClick r:id="rId4"/>
              </a:rPr>
              <a:t>Robolectric</a:t>
            </a:r>
            <a:endParaRPr lang="en-GB" dirty="0"/>
          </a:p>
          <a:p>
            <a:r>
              <a:rPr lang="en-US" dirty="0">
                <a:hlinkClick r:id="rId5"/>
              </a:rPr>
              <a:t>Get started testing for Android with Firebase Test Lab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342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CEBC6-9E26-419A-83FA-58B956B2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Advantages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C3B2A-DED5-4D1B-B22F-A53D6C042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Roboto"/>
              </a:rPr>
              <a:t>Testing also provides you with the following 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Roboto"/>
              </a:rPr>
              <a:t>Rapid feedback</a:t>
            </a:r>
            <a:r>
              <a:rPr lang="en-US" sz="2400" b="0" i="0" dirty="0">
                <a:effectLst/>
                <a:latin typeface="Roboto"/>
              </a:rPr>
              <a:t> on failures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Roboto"/>
              </a:rPr>
              <a:t>Early failure detection</a:t>
            </a:r>
            <a:r>
              <a:rPr lang="en-US" sz="2400" b="0" i="0" dirty="0">
                <a:effectLst/>
                <a:latin typeface="Roboto"/>
              </a:rPr>
              <a:t> in the development 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Roboto"/>
              </a:rPr>
              <a:t>Safer code refactoring</a:t>
            </a:r>
            <a:r>
              <a:rPr lang="en-US" sz="2400" b="0" i="0" dirty="0">
                <a:effectLst/>
                <a:latin typeface="Roboto"/>
              </a:rPr>
              <a:t>, letting you </a:t>
            </a:r>
            <a:r>
              <a:rPr lang="en-US" sz="2400" b="0" i="0" dirty="0" err="1">
                <a:effectLst/>
                <a:latin typeface="Roboto"/>
              </a:rPr>
              <a:t>optimise</a:t>
            </a:r>
            <a:r>
              <a:rPr lang="en-US" sz="2400" b="0" i="0" dirty="0">
                <a:effectLst/>
                <a:latin typeface="Roboto"/>
              </a:rPr>
              <a:t> code without worrying about regressions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Roboto"/>
              </a:rPr>
              <a:t>Stable development velocity</a:t>
            </a:r>
            <a:r>
              <a:rPr lang="en-US" sz="2400" b="0" i="0" dirty="0">
                <a:effectLst/>
                <a:latin typeface="Roboto"/>
              </a:rPr>
              <a:t>, helping you </a:t>
            </a:r>
            <a:r>
              <a:rPr lang="en-US" sz="2400" b="0" i="0" dirty="0" err="1">
                <a:effectLst/>
                <a:latin typeface="Roboto"/>
              </a:rPr>
              <a:t>minimise</a:t>
            </a:r>
            <a:r>
              <a:rPr lang="en-US" sz="2400" b="0" i="0" dirty="0">
                <a:effectLst/>
                <a:latin typeface="Roboto"/>
              </a:rPr>
              <a:t> technical debt</a:t>
            </a:r>
          </a:p>
          <a:p>
            <a:r>
              <a:rPr lang="en-GB" sz="2400" dirty="0">
                <a:solidFill>
                  <a:srgbClr val="FF0000"/>
                </a:solidFill>
              </a:rPr>
              <a:t>Best practice: </a:t>
            </a:r>
            <a:r>
              <a:rPr lang="en-US" sz="2400" dirty="0">
                <a:solidFill>
                  <a:srgbClr val="FF0000"/>
                </a:solidFill>
              </a:rPr>
              <a:t>Write and run tests from the start to catch issues early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6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0E749-D812-4A20-B12C-24A230FD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Types of Testing in Android</a:t>
            </a:r>
          </a:p>
        </p:txBody>
      </p:sp>
      <p:pic>
        <p:nvPicPr>
          <p:cNvPr id="2052" name="Picture 4" descr="A pyramid containing three layers">
            <a:extLst>
              <a:ext uri="{FF2B5EF4-FFF2-40B4-BE49-F238E27FC236}">
                <a16:creationId xmlns:a16="http://schemas.microsoft.com/office/drawing/2014/main" id="{AA1FA886-F8C3-4C78-AAF4-E1D47E05A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840" r="4" b="3"/>
          <a:stretch/>
        </p:blipFill>
        <p:spPr bwMode="auto">
          <a:xfrm>
            <a:off x="900882" y="2231335"/>
            <a:ext cx="6236208" cy="390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3D37-2FF2-4F97-A814-CFC0B50BB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0" i="0" dirty="0">
                <a:effectLst/>
                <a:latin typeface="sohne"/>
              </a:rPr>
              <a:t>There are three types of tests:</a:t>
            </a:r>
          </a:p>
          <a:p>
            <a:pPr lvl="1">
              <a:buFont typeface="+mj-lt"/>
              <a:buAutoNum type="arabicPeriod"/>
            </a:pPr>
            <a:r>
              <a:rPr lang="en-US" sz="1800" b="0" i="0" dirty="0">
                <a:effectLst/>
                <a:latin typeface="sohne"/>
              </a:rPr>
              <a:t>Unit Tests</a:t>
            </a:r>
          </a:p>
          <a:p>
            <a:pPr lvl="1">
              <a:buFont typeface="+mj-lt"/>
              <a:buAutoNum type="arabicPeriod"/>
            </a:pPr>
            <a:r>
              <a:rPr lang="en-US" sz="1800" b="0" i="0" dirty="0">
                <a:effectLst/>
                <a:latin typeface="sohne"/>
              </a:rPr>
              <a:t>Instrumentation Tests</a:t>
            </a:r>
          </a:p>
          <a:p>
            <a:pPr lvl="1">
              <a:buFont typeface="+mj-lt"/>
              <a:buAutoNum type="arabicPeriod"/>
            </a:pPr>
            <a:r>
              <a:rPr lang="en-US" sz="1800" b="0" i="0" dirty="0">
                <a:effectLst/>
                <a:latin typeface="sohne"/>
              </a:rPr>
              <a:t>UI Tests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92387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D5739-BBA9-4B07-A216-B019C3DC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FBE2-9DF7-48B1-8897-5201819DD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200" b="0" i="0" dirty="0">
                <a:effectLst/>
                <a:latin typeface="sohne"/>
              </a:rPr>
              <a:t>Unit tests are the most basic yet important tests to check the smallest components like methods and classes </a:t>
            </a:r>
          </a:p>
          <a:p>
            <a:r>
              <a:rPr lang="en-US" sz="2200" b="0" i="0" dirty="0">
                <a:effectLst/>
                <a:latin typeface="sohne"/>
              </a:rPr>
              <a:t>They run on your computer to test some part of your code (Raw Java/Kotlin code) </a:t>
            </a:r>
          </a:p>
          <a:p>
            <a:r>
              <a:rPr lang="en-US" sz="2200" b="0" i="0" dirty="0">
                <a:effectLst/>
                <a:latin typeface="sohne"/>
              </a:rPr>
              <a:t>It doesn’t need an emulator/device </a:t>
            </a:r>
          </a:p>
          <a:p>
            <a:r>
              <a:rPr lang="en-US" sz="2200" b="0" i="0" dirty="0">
                <a:effectLst/>
                <a:latin typeface="sohne"/>
              </a:rPr>
              <a:t>These tests are more focused on testing your code logic, </a:t>
            </a:r>
          </a:p>
          <a:p>
            <a:pPr lvl="2"/>
            <a:r>
              <a:rPr lang="en-US" sz="1400" dirty="0">
                <a:latin typeface="sohne"/>
              </a:rPr>
              <a:t>W</a:t>
            </a:r>
            <a:r>
              <a:rPr lang="en-US" sz="1400" b="0" i="0" dirty="0">
                <a:effectLst/>
                <a:latin typeface="sohne"/>
              </a:rPr>
              <a:t>hat a method does? </a:t>
            </a:r>
          </a:p>
          <a:p>
            <a:pPr lvl="2"/>
            <a:r>
              <a:rPr lang="en-US" sz="1400" b="0" i="0" dirty="0">
                <a:effectLst/>
                <a:latin typeface="sohne"/>
              </a:rPr>
              <a:t>Does the method do it right? </a:t>
            </a:r>
          </a:p>
          <a:p>
            <a:pPr lvl="2"/>
            <a:r>
              <a:rPr lang="en-US" sz="1400" b="0" i="0" dirty="0">
                <a:effectLst/>
                <a:latin typeface="sohne"/>
              </a:rPr>
              <a:t>Is the sequence of code correct? </a:t>
            </a:r>
          </a:p>
          <a:p>
            <a:r>
              <a:rPr lang="en-US" sz="2200" b="0" i="0" dirty="0">
                <a:effectLst/>
                <a:latin typeface="sohne"/>
              </a:rPr>
              <a:t>They run very fast</a:t>
            </a:r>
          </a:p>
          <a:p>
            <a:r>
              <a:rPr lang="en-US" sz="2200" b="0" i="0" dirty="0">
                <a:effectLst/>
                <a:latin typeface="sohne"/>
              </a:rPr>
              <a:t>Most popular libraries to do Unit tests are </a:t>
            </a:r>
            <a:r>
              <a:rPr lang="en-US" sz="2200" b="0" i="0" u="sng" dirty="0">
                <a:effectLst/>
                <a:latin typeface="sohne"/>
                <a:hlinkClick r:id="rId2"/>
              </a:rPr>
              <a:t>JUnit</a:t>
            </a:r>
            <a:r>
              <a:rPr lang="en-US" sz="2200" b="0" i="0" dirty="0">
                <a:effectLst/>
                <a:latin typeface="sohne"/>
              </a:rPr>
              <a:t> and </a:t>
            </a:r>
            <a:r>
              <a:rPr lang="en-US" sz="2200" b="0" i="0" u="sng" dirty="0">
                <a:effectLst/>
                <a:latin typeface="sohne"/>
                <a:hlinkClick r:id="rId3"/>
              </a:rPr>
              <a:t>Mockito</a:t>
            </a:r>
            <a:endParaRPr lang="en-US" sz="2200" b="0" i="0" dirty="0">
              <a:effectLst/>
              <a:latin typeface="sohne"/>
            </a:endParaRP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51815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A51ECF-8C99-FEF9-92BA-387B71B71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07C93E-1C54-863F-1D74-35E1D91B4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758F2A-1BB1-603F-3402-B49F4FF5C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74A16E-4CD1-C596-CC6D-01506EF8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01655-C38D-B209-669E-42D2423A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CE66-DC64-5DFE-D33F-3CAC8733F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Best Practice: Keep unit tests focused on a single method or class, avoiding dependencies on external systems</a:t>
            </a:r>
          </a:p>
          <a:p>
            <a:r>
              <a:rPr lang="en-US" sz="2200" dirty="0"/>
              <a:t>Use JUnit for structuring tests and Mockito for mocking dependencies to keep tests independent and efficient</a:t>
            </a:r>
          </a:p>
        </p:txBody>
      </p:sp>
    </p:spTree>
    <p:extLst>
      <p:ext uri="{BB962C8B-B14F-4D97-AF65-F5344CB8AC3E}">
        <p14:creationId xmlns:p14="http://schemas.microsoft.com/office/powerpoint/2010/main" val="213704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98F923-B2C9-DCB6-CF5D-A7FF911D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of Junit &amp; Mockito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0FA393-F029-1781-C825-4885AD418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public class </a:t>
            </a:r>
            <a:r>
              <a:rPr lang="en-GB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UserRepository</a:t>
            </a: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private final </a:t>
            </a:r>
            <a:r>
              <a:rPr lang="en-GB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UserDataSource</a:t>
            </a: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userDataSource</a:t>
            </a: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   public </a:t>
            </a:r>
            <a:r>
              <a:rPr lang="en-GB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UserRepository</a:t>
            </a: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</a:t>
            </a:r>
            <a:r>
              <a:rPr lang="en-GB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UserDataSource</a:t>
            </a: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userDataSource</a:t>
            </a: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this.userDataSource</a:t>
            </a: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= </a:t>
            </a:r>
            <a:r>
              <a:rPr lang="en-GB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userDataSource</a:t>
            </a: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   public String </a:t>
            </a:r>
            <a:r>
              <a:rPr lang="en-GB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getUserName</a:t>
            </a: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(int </a:t>
            </a:r>
            <a:r>
              <a:rPr lang="en-GB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userId</a:t>
            </a: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return </a:t>
            </a:r>
            <a:r>
              <a:rPr lang="en-GB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userDataSource.getUserById</a:t>
            </a: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</a:t>
            </a:r>
            <a:r>
              <a:rPr lang="en-GB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userId</a:t>
            </a: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).</a:t>
            </a:r>
            <a:r>
              <a:rPr lang="en-GB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getName</a:t>
            </a: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GB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DD89C-071F-A955-C4B2-0ADD7455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528766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public class </a:t>
            </a:r>
            <a:r>
              <a:rPr lang="en-GB" sz="105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UserRepositoryTest</a:t>
            </a: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@Mock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private </a:t>
            </a:r>
            <a:r>
              <a:rPr lang="en-GB" sz="105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UserDataSource</a:t>
            </a: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05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mockDataSource</a:t>
            </a: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; // Mocking the dependency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private </a:t>
            </a:r>
            <a:r>
              <a:rPr lang="en-GB" sz="105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UserRepository</a:t>
            </a: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05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userRepository</a:t>
            </a: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  @Before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public void </a:t>
            </a:r>
            <a:r>
              <a:rPr lang="en-GB" sz="105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setUp</a:t>
            </a: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05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MockitoAnnotations.initMocks</a:t>
            </a: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(this); // Initialize mocks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05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userRepository</a:t>
            </a: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= new </a:t>
            </a:r>
            <a:r>
              <a:rPr lang="en-GB" sz="105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UserRepository</a:t>
            </a: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</a:t>
            </a:r>
            <a:r>
              <a:rPr lang="en-GB" sz="105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mockDataSource</a:t>
            </a: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   @Test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public void </a:t>
            </a:r>
            <a:r>
              <a:rPr lang="en-GB" sz="105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testGetUserName_ReturnsCorrectName</a:t>
            </a: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 {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// Arrange: Mock </a:t>
            </a:r>
            <a:r>
              <a:rPr lang="en-GB" sz="105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behavior</a:t>
            </a: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of </a:t>
            </a:r>
            <a:r>
              <a:rPr lang="en-GB" sz="105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DataSource</a:t>
            </a:r>
            <a:endParaRPr lang="en-GB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User </a:t>
            </a:r>
            <a:r>
              <a:rPr lang="en-GB" sz="105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mockUser</a:t>
            </a: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= new User(1, "Alice");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when(</a:t>
            </a:r>
            <a:r>
              <a:rPr lang="en-GB" sz="105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mockDataSource.getUserById</a:t>
            </a: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(1)).</a:t>
            </a:r>
            <a:r>
              <a:rPr lang="en-GB" sz="105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thenReturn</a:t>
            </a: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</a:t>
            </a:r>
            <a:r>
              <a:rPr lang="en-GB" sz="105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mockUser</a:t>
            </a: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       // Act: Call method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String </a:t>
            </a:r>
            <a:r>
              <a:rPr lang="en-GB" sz="105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userName</a:t>
            </a: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= </a:t>
            </a:r>
            <a:r>
              <a:rPr lang="en-GB" sz="105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userRepository.getUserName</a:t>
            </a: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(1);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       // Assert: Verify expected </a:t>
            </a:r>
            <a:r>
              <a:rPr lang="en-GB" sz="105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behavior</a:t>
            </a:r>
            <a:endParaRPr lang="en-GB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</a:t>
            </a:r>
            <a:r>
              <a:rPr lang="en-GB" sz="105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assertEquals</a:t>
            </a: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("Alice", </a:t>
            </a:r>
            <a:r>
              <a:rPr lang="en-GB" sz="105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userName</a:t>
            </a: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5995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2D7A1-663B-427D-8981-9D4CE859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Instrumentation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7CB5-BCEB-4841-804A-A86B136AA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Instrumentation is an Android Framework that provides additional monitoring and control over the app under test </a:t>
            </a:r>
          </a:p>
          <a:p>
            <a:r>
              <a:rPr lang="en-US" sz="2200" dirty="0"/>
              <a:t>It installs the test package as a separate APK as part of a connected android test Gradle Task</a:t>
            </a:r>
          </a:p>
          <a:p>
            <a:r>
              <a:rPr lang="en-US" sz="2200" dirty="0"/>
              <a:t>The Instrumentation tests test Android Specific components like Activity, Fragments, </a:t>
            </a:r>
            <a:r>
              <a:rPr lang="en-US" sz="2200" dirty="0" err="1"/>
              <a:t>ViewModels</a:t>
            </a:r>
            <a:r>
              <a:rPr lang="en-US" sz="2200" dirty="0"/>
              <a:t>, life cycles, …</a:t>
            </a:r>
          </a:p>
          <a:p>
            <a:r>
              <a:rPr lang="en-US" sz="2200" dirty="0"/>
              <a:t>They run on real devices/ emulators to get access to the Android Framework and be able to test the Android-specific components</a:t>
            </a:r>
          </a:p>
          <a:p>
            <a:r>
              <a:rPr lang="en-US" sz="2200" dirty="0"/>
              <a:t>Most popular libraries to do Instrumentation Tests are </a:t>
            </a:r>
            <a:r>
              <a:rPr lang="en-US" sz="2200" b="1" dirty="0" err="1"/>
              <a:t>Robolectric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1903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BE3B3-18F9-4CEA-81FF-C3FC42F2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UI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7FF5-D3B4-4DFF-9DBD-EF54F16E2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Simulates what a user might be doing with your application like pressing a button, scrolling through views, entering texts </a:t>
            </a:r>
          </a:p>
          <a:p>
            <a:r>
              <a:rPr lang="en-US" sz="2200" dirty="0"/>
              <a:t>It also does that at a much faster speed than a normal user which will do and help you find out which part of your UI might break your app</a:t>
            </a:r>
          </a:p>
          <a:p>
            <a:r>
              <a:rPr lang="en-US" sz="2200" dirty="0"/>
              <a:t>They need a real device/emulator</a:t>
            </a:r>
          </a:p>
          <a:p>
            <a:r>
              <a:rPr lang="en-US" sz="2200" dirty="0"/>
              <a:t>The most popular library to do UI Tests is </a:t>
            </a:r>
            <a:r>
              <a:rPr lang="en-US" sz="2200" b="1" dirty="0"/>
              <a:t>Espresso</a:t>
            </a:r>
          </a:p>
        </p:txBody>
      </p:sp>
    </p:spTree>
    <p:extLst>
      <p:ext uri="{BB962C8B-B14F-4D97-AF65-F5344CB8AC3E}">
        <p14:creationId xmlns:p14="http://schemas.microsoft.com/office/powerpoint/2010/main" val="381715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295039AB05B4EB770F1F64628E38C" ma:contentTypeVersion="12" ma:contentTypeDescription="Create a new document." ma:contentTypeScope="" ma:versionID="9dbd8dd010fa8cde57c8d89a4f40f267">
  <xsd:schema xmlns:xsd="http://www.w3.org/2001/XMLSchema" xmlns:xs="http://www.w3.org/2001/XMLSchema" xmlns:p="http://schemas.microsoft.com/office/2006/metadata/properties" xmlns:ns3="dddc197f-f640-4dd2-b90b-98b3abfe7bca" xmlns:ns4="ebd105ee-71f5-49fe-bd3a-37480835eb9d" targetNamespace="http://schemas.microsoft.com/office/2006/metadata/properties" ma:root="true" ma:fieldsID="950f1667740b5ee351bdc2c52ad8b3c2" ns3:_="" ns4:_="">
    <xsd:import namespace="dddc197f-f640-4dd2-b90b-98b3abfe7bca"/>
    <xsd:import namespace="ebd105ee-71f5-49fe-bd3a-37480835e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c197f-f640-4dd2-b90b-98b3abfe7b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d105ee-71f5-49fe-bd3a-37480835e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2244DC-F4C0-4B4B-AAAB-23449887A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dc197f-f640-4dd2-b90b-98b3abfe7bca"/>
    <ds:schemaRef ds:uri="ebd105ee-71f5-49fe-bd3a-37480835e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AC12F2-2FB2-4E54-884C-0BADA9D9B1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924FC3-C0BB-4AAC-B6A3-2639BE3694D1}">
  <ds:schemaRefs>
    <ds:schemaRef ds:uri="http://schemas.microsoft.com/office/infopath/2007/PartnerControls"/>
    <ds:schemaRef ds:uri="ebd105ee-71f5-49fe-bd3a-37480835eb9d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dddc197f-f640-4dd2-b90b-98b3abfe7bc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1323</Words>
  <Application>Microsoft Office PowerPoint</Application>
  <PresentationFormat>Widescreen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Aptos</vt:lpstr>
      <vt:lpstr>Arial</vt:lpstr>
      <vt:lpstr>Calibri</vt:lpstr>
      <vt:lpstr>Calibri body</vt:lpstr>
      <vt:lpstr>Calibri Light</vt:lpstr>
      <vt:lpstr>Courier New</vt:lpstr>
      <vt:lpstr>Roboto</vt:lpstr>
      <vt:lpstr>sohne</vt:lpstr>
      <vt:lpstr>Office Theme</vt:lpstr>
      <vt:lpstr>Introduction to Android Testing</vt:lpstr>
      <vt:lpstr>App Testing</vt:lpstr>
      <vt:lpstr>Advantages of Testing</vt:lpstr>
      <vt:lpstr>Types of Testing in Android</vt:lpstr>
      <vt:lpstr>Unit Test</vt:lpstr>
      <vt:lpstr>Unit Test</vt:lpstr>
      <vt:lpstr>Example of Junit &amp; Mockito</vt:lpstr>
      <vt:lpstr>Instrumentation Test</vt:lpstr>
      <vt:lpstr>UI Test</vt:lpstr>
      <vt:lpstr>Plan for scaling up your app</vt:lpstr>
      <vt:lpstr>Plan for scaling up your app</vt:lpstr>
      <vt:lpstr>Understanding the Android Project View</vt:lpstr>
      <vt:lpstr>Run your Tests on Different Devices</vt:lpstr>
      <vt:lpstr>Write Your Tests</vt:lpstr>
      <vt:lpstr>Local Unit Tests</vt:lpstr>
      <vt:lpstr>Write Your Tests</vt:lpstr>
      <vt:lpstr>Medium Tests</vt:lpstr>
      <vt:lpstr>Use Espresso when running instrumented &amp; UI medium tests</vt:lpstr>
      <vt:lpstr>Write Your Tests</vt:lpstr>
      <vt:lpstr>Firebase Test Lab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Android Testing</dc:title>
  <dc:creator>Antesar Shabut</dc:creator>
  <cp:lastModifiedBy>Antesar Shabut</cp:lastModifiedBy>
  <cp:revision>9</cp:revision>
  <dcterms:created xsi:type="dcterms:W3CDTF">2021-03-15T06:25:40Z</dcterms:created>
  <dcterms:modified xsi:type="dcterms:W3CDTF">2025-02-24T09:32:21Z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0x010100130295039AB05B4EB770F1F64628E38C</vt:lpwstr>
  </property>
</Properties>
</file>