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74" r:id="rId7"/>
    <p:sldId id="288" r:id="rId8"/>
    <p:sldId id="276" r:id="rId9"/>
    <p:sldId id="278" r:id="rId10"/>
    <p:sldId id="280" r:id="rId11"/>
    <p:sldId id="259" r:id="rId12"/>
    <p:sldId id="285" r:id="rId13"/>
    <p:sldId id="281" r:id="rId14"/>
    <p:sldId id="282" r:id="rId15"/>
    <p:sldId id="287" r:id="rId16"/>
    <p:sldId id="286" r:id="rId17"/>
    <p:sldId id="289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 autoAdjust="0"/>
    <p:restoredTop sz="86441" autoAdjust="0"/>
  </p:normalViewPr>
  <p:slideViewPr>
    <p:cSldViewPr snapToGrid="0">
      <p:cViewPr varScale="1">
        <p:scale>
          <a:sx n="69" d="100"/>
          <a:sy n="69" d="100"/>
        </p:scale>
        <p:origin x="818" y="46"/>
      </p:cViewPr>
      <p:guideLst/>
    </p:cSldViewPr>
  </p:slideViewPr>
  <p:outlineViewPr>
    <p:cViewPr>
      <p:scale>
        <a:sx n="33" d="100"/>
        <a:sy n="33" d="100"/>
      </p:scale>
      <p:origin x="0" y="-198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661915-EBBF-41F4-A148-FA5602A507D9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B147BB-0CA2-4DC4-881C-3B4BD86BFB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getWidth() and getHeight() methods returns the width and height of the view</a:t>
          </a:r>
        </a:p>
      </dgm:t>
    </dgm:pt>
    <dgm:pt modelId="{B9A36BC5-6892-4AC4-9D4D-861483FB073B}" type="parTrans" cxnId="{33625DB2-368A-4136-AD34-EDD41445606D}">
      <dgm:prSet/>
      <dgm:spPr/>
      <dgm:t>
        <a:bodyPr/>
        <a:lstStyle/>
        <a:p>
          <a:endParaRPr lang="en-US"/>
        </a:p>
      </dgm:t>
    </dgm:pt>
    <dgm:pt modelId="{ECF2CBBA-8B18-453C-83B5-86EF760B1DA7}" type="sibTrans" cxnId="{33625DB2-368A-4136-AD34-EDD41445606D}">
      <dgm:prSet/>
      <dgm:spPr/>
      <dgm:t>
        <a:bodyPr/>
        <a:lstStyle/>
        <a:p>
          <a:endParaRPr lang="en-US"/>
        </a:p>
      </dgm:t>
    </dgm:pt>
    <dgm:pt modelId="{7500B632-18AC-4E67-9022-27F74EC321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Padding can be set using the setPadding(int, int, int, int) method and queried by calling getPaddingLeft(), getPaddingTop(), getPaddingRight() and getPaddingBottom()</a:t>
          </a:r>
        </a:p>
      </dgm:t>
    </dgm:pt>
    <dgm:pt modelId="{73AFCBC9-44F6-41E7-9CF9-3C5A5FD0844A}" type="parTrans" cxnId="{1407D96A-4E09-4430-B4E8-553DE93FC258}">
      <dgm:prSet/>
      <dgm:spPr/>
      <dgm:t>
        <a:bodyPr/>
        <a:lstStyle/>
        <a:p>
          <a:endParaRPr lang="en-US"/>
        </a:p>
      </dgm:t>
    </dgm:pt>
    <dgm:pt modelId="{4FC60DD5-12AE-405B-9549-906D0581ADFC}" type="sibTrans" cxnId="{1407D96A-4E09-4430-B4E8-553DE93FC258}">
      <dgm:prSet/>
      <dgm:spPr/>
      <dgm:t>
        <a:bodyPr/>
        <a:lstStyle/>
        <a:p>
          <a:endParaRPr lang="en-US"/>
        </a:p>
      </dgm:t>
    </dgm:pt>
    <dgm:pt modelId="{BFD2D903-CB33-4D6F-BB73-26BA31D976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Even though a view can define a padding, it does not provide any support for margins</a:t>
          </a:r>
        </a:p>
      </dgm:t>
    </dgm:pt>
    <dgm:pt modelId="{74C4C950-DF2A-42C6-8193-78B9A2A73CDB}" type="parTrans" cxnId="{6E349E45-795B-487F-A0E9-2977FF50AD4F}">
      <dgm:prSet/>
      <dgm:spPr/>
      <dgm:t>
        <a:bodyPr/>
        <a:lstStyle/>
        <a:p>
          <a:endParaRPr lang="en-US"/>
        </a:p>
      </dgm:t>
    </dgm:pt>
    <dgm:pt modelId="{12D5C031-18DD-439C-A4BE-A03CB579C115}" type="sibTrans" cxnId="{6E349E45-795B-487F-A0E9-2977FF50AD4F}">
      <dgm:prSet/>
      <dgm:spPr/>
      <dgm:t>
        <a:bodyPr/>
        <a:lstStyle/>
        <a:p>
          <a:endParaRPr lang="en-US"/>
        </a:p>
      </dgm:t>
    </dgm:pt>
    <dgm:pt modelId="{4040D601-A1FC-4017-9969-A98880A42102}" type="pres">
      <dgm:prSet presAssocID="{62661915-EBBF-41F4-A148-FA5602A507D9}" presName="vert0" presStyleCnt="0">
        <dgm:presLayoutVars>
          <dgm:dir/>
          <dgm:animOne val="branch"/>
          <dgm:animLvl val="lvl"/>
        </dgm:presLayoutVars>
      </dgm:prSet>
      <dgm:spPr/>
    </dgm:pt>
    <dgm:pt modelId="{CFFC49F2-7661-42DC-B143-4ED6AC5B5511}" type="pres">
      <dgm:prSet presAssocID="{F5B147BB-0CA2-4DC4-881C-3B4BD86BFB43}" presName="thickLine" presStyleLbl="alignNode1" presStyleIdx="0" presStyleCnt="3"/>
      <dgm:spPr/>
    </dgm:pt>
    <dgm:pt modelId="{5C9E20D8-8A6B-419A-8FE2-ABE8B532EF85}" type="pres">
      <dgm:prSet presAssocID="{F5B147BB-0CA2-4DC4-881C-3B4BD86BFB43}" presName="horz1" presStyleCnt="0"/>
      <dgm:spPr/>
    </dgm:pt>
    <dgm:pt modelId="{CBF37E2B-B378-4817-8DEF-7D3608013EC4}" type="pres">
      <dgm:prSet presAssocID="{F5B147BB-0CA2-4DC4-881C-3B4BD86BFB43}" presName="tx1" presStyleLbl="revTx" presStyleIdx="0" presStyleCnt="3"/>
      <dgm:spPr/>
    </dgm:pt>
    <dgm:pt modelId="{752334AB-B5B6-416B-8B32-4C1E2145FE6F}" type="pres">
      <dgm:prSet presAssocID="{F5B147BB-0CA2-4DC4-881C-3B4BD86BFB43}" presName="vert1" presStyleCnt="0"/>
      <dgm:spPr/>
    </dgm:pt>
    <dgm:pt modelId="{A7A0AAF4-D221-4916-B561-FCD063596B00}" type="pres">
      <dgm:prSet presAssocID="{7500B632-18AC-4E67-9022-27F74EC3219D}" presName="thickLine" presStyleLbl="alignNode1" presStyleIdx="1" presStyleCnt="3"/>
      <dgm:spPr/>
    </dgm:pt>
    <dgm:pt modelId="{F7ACF5B5-A189-4AC4-9E11-FB060C6D2790}" type="pres">
      <dgm:prSet presAssocID="{7500B632-18AC-4E67-9022-27F74EC3219D}" presName="horz1" presStyleCnt="0"/>
      <dgm:spPr/>
    </dgm:pt>
    <dgm:pt modelId="{1EE767E7-EE92-4AA3-89EC-45924772D4F5}" type="pres">
      <dgm:prSet presAssocID="{7500B632-18AC-4E67-9022-27F74EC3219D}" presName="tx1" presStyleLbl="revTx" presStyleIdx="1" presStyleCnt="3"/>
      <dgm:spPr/>
    </dgm:pt>
    <dgm:pt modelId="{7C21052E-62AA-449B-A1EF-8A2C3C537981}" type="pres">
      <dgm:prSet presAssocID="{7500B632-18AC-4E67-9022-27F74EC3219D}" presName="vert1" presStyleCnt="0"/>
      <dgm:spPr/>
    </dgm:pt>
    <dgm:pt modelId="{8E174106-10E3-4D57-8B13-619EC313EF63}" type="pres">
      <dgm:prSet presAssocID="{BFD2D903-CB33-4D6F-BB73-26BA31D976FB}" presName="thickLine" presStyleLbl="alignNode1" presStyleIdx="2" presStyleCnt="3"/>
      <dgm:spPr/>
    </dgm:pt>
    <dgm:pt modelId="{74D12938-51CE-4BD3-8352-2528B3DDB4E1}" type="pres">
      <dgm:prSet presAssocID="{BFD2D903-CB33-4D6F-BB73-26BA31D976FB}" presName="horz1" presStyleCnt="0"/>
      <dgm:spPr/>
    </dgm:pt>
    <dgm:pt modelId="{61562586-25AA-4DCF-B364-F63432DD615B}" type="pres">
      <dgm:prSet presAssocID="{BFD2D903-CB33-4D6F-BB73-26BA31D976FB}" presName="tx1" presStyleLbl="revTx" presStyleIdx="2" presStyleCnt="3"/>
      <dgm:spPr/>
    </dgm:pt>
    <dgm:pt modelId="{1C50C432-31FC-42C1-8832-8838C87C72DA}" type="pres">
      <dgm:prSet presAssocID="{BFD2D903-CB33-4D6F-BB73-26BA31D976FB}" presName="vert1" presStyleCnt="0"/>
      <dgm:spPr/>
    </dgm:pt>
  </dgm:ptLst>
  <dgm:cxnLst>
    <dgm:cxn modelId="{EDEDA734-D1E7-4BAA-BD73-0F2E5237059B}" type="presOf" srcId="{62661915-EBBF-41F4-A148-FA5602A507D9}" destId="{4040D601-A1FC-4017-9969-A98880A42102}" srcOrd="0" destOrd="0" presId="urn:microsoft.com/office/officeart/2008/layout/LinedList"/>
    <dgm:cxn modelId="{6E349E45-795B-487F-A0E9-2977FF50AD4F}" srcId="{62661915-EBBF-41F4-A148-FA5602A507D9}" destId="{BFD2D903-CB33-4D6F-BB73-26BA31D976FB}" srcOrd="2" destOrd="0" parTransId="{74C4C950-DF2A-42C6-8193-78B9A2A73CDB}" sibTransId="{12D5C031-18DD-439C-A4BE-A03CB579C115}"/>
    <dgm:cxn modelId="{1407D96A-4E09-4430-B4E8-553DE93FC258}" srcId="{62661915-EBBF-41F4-A148-FA5602A507D9}" destId="{7500B632-18AC-4E67-9022-27F74EC3219D}" srcOrd="1" destOrd="0" parTransId="{73AFCBC9-44F6-41E7-9CF9-3C5A5FD0844A}" sibTransId="{4FC60DD5-12AE-405B-9549-906D0581ADFC}"/>
    <dgm:cxn modelId="{3FD3D577-FEB2-4CFE-861C-2813C800FCC6}" type="presOf" srcId="{BFD2D903-CB33-4D6F-BB73-26BA31D976FB}" destId="{61562586-25AA-4DCF-B364-F63432DD615B}" srcOrd="0" destOrd="0" presId="urn:microsoft.com/office/officeart/2008/layout/LinedList"/>
    <dgm:cxn modelId="{33625DB2-368A-4136-AD34-EDD41445606D}" srcId="{62661915-EBBF-41F4-A148-FA5602A507D9}" destId="{F5B147BB-0CA2-4DC4-881C-3B4BD86BFB43}" srcOrd="0" destOrd="0" parTransId="{B9A36BC5-6892-4AC4-9D4D-861483FB073B}" sibTransId="{ECF2CBBA-8B18-453C-83B5-86EF760B1DA7}"/>
    <dgm:cxn modelId="{94B128E0-516D-400D-9C84-9085C561F978}" type="presOf" srcId="{F5B147BB-0CA2-4DC4-881C-3B4BD86BFB43}" destId="{CBF37E2B-B378-4817-8DEF-7D3608013EC4}" srcOrd="0" destOrd="0" presId="urn:microsoft.com/office/officeart/2008/layout/LinedList"/>
    <dgm:cxn modelId="{80DA3AF2-94B0-4ED6-88F9-F7E8F166E0E9}" type="presOf" srcId="{7500B632-18AC-4E67-9022-27F74EC3219D}" destId="{1EE767E7-EE92-4AA3-89EC-45924772D4F5}" srcOrd="0" destOrd="0" presId="urn:microsoft.com/office/officeart/2008/layout/LinedList"/>
    <dgm:cxn modelId="{454A572A-CD09-41DA-A552-C9AA24F90F41}" type="presParOf" srcId="{4040D601-A1FC-4017-9969-A98880A42102}" destId="{CFFC49F2-7661-42DC-B143-4ED6AC5B5511}" srcOrd="0" destOrd="0" presId="urn:microsoft.com/office/officeart/2008/layout/LinedList"/>
    <dgm:cxn modelId="{787B5644-D705-42E2-BC4A-226F67CB0E93}" type="presParOf" srcId="{4040D601-A1FC-4017-9969-A98880A42102}" destId="{5C9E20D8-8A6B-419A-8FE2-ABE8B532EF85}" srcOrd="1" destOrd="0" presId="urn:microsoft.com/office/officeart/2008/layout/LinedList"/>
    <dgm:cxn modelId="{FE8F7A7E-F7FA-468D-903B-8CEFEE7AC833}" type="presParOf" srcId="{5C9E20D8-8A6B-419A-8FE2-ABE8B532EF85}" destId="{CBF37E2B-B378-4817-8DEF-7D3608013EC4}" srcOrd="0" destOrd="0" presId="urn:microsoft.com/office/officeart/2008/layout/LinedList"/>
    <dgm:cxn modelId="{616AD812-B429-4029-9268-776AE27E90A1}" type="presParOf" srcId="{5C9E20D8-8A6B-419A-8FE2-ABE8B532EF85}" destId="{752334AB-B5B6-416B-8B32-4C1E2145FE6F}" srcOrd="1" destOrd="0" presId="urn:microsoft.com/office/officeart/2008/layout/LinedList"/>
    <dgm:cxn modelId="{6B5DD807-FB2F-4803-A2FA-7C4083A3FCD1}" type="presParOf" srcId="{4040D601-A1FC-4017-9969-A98880A42102}" destId="{A7A0AAF4-D221-4916-B561-FCD063596B00}" srcOrd="2" destOrd="0" presId="urn:microsoft.com/office/officeart/2008/layout/LinedList"/>
    <dgm:cxn modelId="{82495939-C21A-4130-9C57-A6C27B56357F}" type="presParOf" srcId="{4040D601-A1FC-4017-9969-A98880A42102}" destId="{F7ACF5B5-A189-4AC4-9E11-FB060C6D2790}" srcOrd="3" destOrd="0" presId="urn:microsoft.com/office/officeart/2008/layout/LinedList"/>
    <dgm:cxn modelId="{36256E1D-2DA1-47BD-BD19-E2F7EE67E5F8}" type="presParOf" srcId="{F7ACF5B5-A189-4AC4-9E11-FB060C6D2790}" destId="{1EE767E7-EE92-4AA3-89EC-45924772D4F5}" srcOrd="0" destOrd="0" presId="urn:microsoft.com/office/officeart/2008/layout/LinedList"/>
    <dgm:cxn modelId="{211E55A9-FEFB-4408-8BF9-030E2C9296F5}" type="presParOf" srcId="{F7ACF5B5-A189-4AC4-9E11-FB060C6D2790}" destId="{7C21052E-62AA-449B-A1EF-8A2C3C537981}" srcOrd="1" destOrd="0" presId="urn:microsoft.com/office/officeart/2008/layout/LinedList"/>
    <dgm:cxn modelId="{2BD8DB09-9FD3-4399-A14D-34463E3C96CC}" type="presParOf" srcId="{4040D601-A1FC-4017-9969-A98880A42102}" destId="{8E174106-10E3-4D57-8B13-619EC313EF63}" srcOrd="4" destOrd="0" presId="urn:microsoft.com/office/officeart/2008/layout/LinedList"/>
    <dgm:cxn modelId="{A9A8E92A-872C-4CAC-B119-00ED832222DA}" type="presParOf" srcId="{4040D601-A1FC-4017-9969-A98880A42102}" destId="{74D12938-51CE-4BD3-8352-2528B3DDB4E1}" srcOrd="5" destOrd="0" presId="urn:microsoft.com/office/officeart/2008/layout/LinedList"/>
    <dgm:cxn modelId="{8D2CD791-6826-4761-9614-3A3E9146B8A5}" type="presParOf" srcId="{74D12938-51CE-4BD3-8352-2528B3DDB4E1}" destId="{61562586-25AA-4DCF-B364-F63432DD615B}" srcOrd="0" destOrd="0" presId="urn:microsoft.com/office/officeart/2008/layout/LinedList"/>
    <dgm:cxn modelId="{B5A315E8-92D3-48AC-A42A-46B727F7DBD8}" type="presParOf" srcId="{74D12938-51CE-4BD3-8352-2528B3DDB4E1}" destId="{1C50C432-31FC-42C1-8832-8838C87C72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C49F2-7661-42DC-B143-4ED6AC5B5511}">
      <dsp:nvSpPr>
        <dsp:cNvPr id="0" name=""/>
        <dsp:cNvSpPr/>
      </dsp:nvSpPr>
      <dsp:spPr>
        <a:xfrm>
          <a:off x="0" y="1848"/>
          <a:ext cx="35054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BF37E2B-B378-4817-8DEF-7D3608013EC4}">
      <dsp:nvSpPr>
        <dsp:cNvPr id="0" name=""/>
        <dsp:cNvSpPr/>
      </dsp:nvSpPr>
      <dsp:spPr>
        <a:xfrm>
          <a:off x="0" y="1848"/>
          <a:ext cx="3505494" cy="1260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getWidth() and getHeight() methods returns the width and height of the view</a:t>
          </a:r>
        </a:p>
      </dsp:txBody>
      <dsp:txXfrm>
        <a:off x="0" y="1848"/>
        <a:ext cx="3505494" cy="1260574"/>
      </dsp:txXfrm>
    </dsp:sp>
    <dsp:sp modelId="{A7A0AAF4-D221-4916-B561-FCD063596B00}">
      <dsp:nvSpPr>
        <dsp:cNvPr id="0" name=""/>
        <dsp:cNvSpPr/>
      </dsp:nvSpPr>
      <dsp:spPr>
        <a:xfrm>
          <a:off x="0" y="1262422"/>
          <a:ext cx="35054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EE767E7-EE92-4AA3-89EC-45924772D4F5}">
      <dsp:nvSpPr>
        <dsp:cNvPr id="0" name=""/>
        <dsp:cNvSpPr/>
      </dsp:nvSpPr>
      <dsp:spPr>
        <a:xfrm>
          <a:off x="0" y="1262422"/>
          <a:ext cx="3505494" cy="1260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Padding can be set using the setPadding(int, int, int, int) method and queried by calling getPaddingLeft(), getPaddingTop(), getPaddingRight() and getPaddingBottom()</a:t>
          </a:r>
        </a:p>
      </dsp:txBody>
      <dsp:txXfrm>
        <a:off x="0" y="1262422"/>
        <a:ext cx="3505494" cy="1260574"/>
      </dsp:txXfrm>
    </dsp:sp>
    <dsp:sp modelId="{8E174106-10E3-4D57-8B13-619EC313EF63}">
      <dsp:nvSpPr>
        <dsp:cNvPr id="0" name=""/>
        <dsp:cNvSpPr/>
      </dsp:nvSpPr>
      <dsp:spPr>
        <a:xfrm>
          <a:off x="0" y="2522996"/>
          <a:ext cx="350549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1562586-25AA-4DCF-B364-F63432DD615B}">
      <dsp:nvSpPr>
        <dsp:cNvPr id="0" name=""/>
        <dsp:cNvSpPr/>
      </dsp:nvSpPr>
      <dsp:spPr>
        <a:xfrm>
          <a:off x="0" y="2522996"/>
          <a:ext cx="3505494" cy="1260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Even though a view can define a padding, it does not provide any support for margins</a:t>
          </a:r>
        </a:p>
      </dsp:txBody>
      <dsp:txXfrm>
        <a:off x="0" y="2522996"/>
        <a:ext cx="3505494" cy="1260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E7605-6E3E-4F8A-B1EC-E73AD7EB541A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E1832-EE14-429E-9DD7-6D7103A3AB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0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E1832-EE14-429E-9DD7-6D7103A3ABE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52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2BFA-32BD-42CF-B595-32287D4FD62C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479C-320B-4101-BB50-21B918BFB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10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2BFA-32BD-42CF-B595-32287D4FD62C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479C-320B-4101-BB50-21B918BFB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46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2BFA-32BD-42CF-B595-32287D4FD62C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479C-320B-4101-BB50-21B918BFB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89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2BFA-32BD-42CF-B595-32287D4FD62C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479C-320B-4101-BB50-21B918BFB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22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2BFA-32BD-42CF-B595-32287D4FD62C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479C-320B-4101-BB50-21B918BFB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88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2BFA-32BD-42CF-B595-32287D4FD62C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479C-320B-4101-BB50-21B918BFB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74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2BFA-32BD-42CF-B595-32287D4FD62C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479C-320B-4101-BB50-21B918BFB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45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2BFA-32BD-42CF-B595-32287D4FD62C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479C-320B-4101-BB50-21B918BFB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27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2BFA-32BD-42CF-B595-32287D4FD62C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479C-320B-4101-BB50-21B918BFB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63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2BFA-32BD-42CF-B595-32287D4FD62C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479C-320B-4101-BB50-21B918BFB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78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2BFA-32BD-42CF-B595-32287D4FD62C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7479C-320B-4101-BB50-21B918BFB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60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2BFA-32BD-42CF-B595-32287D4FD62C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7479C-320B-4101-BB50-21B918BFB4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17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android.com/training/constraint-layou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write/layout-editor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design/u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xpin.com/studio/blog/principles-mobile-app-design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ui/declaring-layou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write/layout-editor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4AC6C68-F125-48AD-A5B4-89AD5E797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4C0E5DA-5624-49BC-AC1E-30229AA5B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05709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5E157ED-E992-43F3-9A84-96C30A5C4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301542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0812" y="1533463"/>
            <a:ext cx="4101152" cy="3514294"/>
          </a:xfrm>
        </p:spPr>
        <p:txBody>
          <a:bodyPr anchor="ctr">
            <a:normAutofit/>
          </a:bodyPr>
          <a:lstStyle/>
          <a:p>
            <a:pPr algn="l"/>
            <a:r>
              <a:rPr lang="en-GB" sz="6200" dirty="0"/>
              <a:t>Building Interactive Apps with Android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08228" y="852296"/>
            <a:ext cx="3988244" cy="1441706"/>
          </a:xfrm>
        </p:spPr>
        <p:txBody>
          <a:bodyPr anchor="ctr">
            <a:normAutofit/>
          </a:bodyPr>
          <a:lstStyle/>
          <a:p>
            <a:pPr algn="l"/>
            <a:r>
              <a:rPr lang="en-GB" sz="3200" dirty="0"/>
              <a:t>Design &amp; Plan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FD253A-9BCA-430B-979A-AA2F8445D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360" y="3024171"/>
            <a:ext cx="435428" cy="435428"/>
          </a:xfrm>
          <a:prstGeom prst="ellipse">
            <a:avLst/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779D0-1346-8336-5A6F-477E2F03C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202" y="1679482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Layout Parameters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AC178F-0E58-4BD3-84DB-0AE101162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431" y="2299255"/>
            <a:ext cx="6586489" cy="42108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viewgroups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include a width and height (</a:t>
            </a:r>
            <a:r>
              <a:rPr lang="en-US" altLang="en-US" sz="1600" b="1" i="1" dirty="0" err="1">
                <a:latin typeface="+mn-lt"/>
              </a:rPr>
              <a:t>layout_width</a:t>
            </a:r>
            <a:r>
              <a:rPr lang="en-US" altLang="en-US" sz="1600" b="1" i="1" dirty="0">
                <a:latin typeface="+mn-lt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and </a:t>
            </a:r>
            <a:r>
              <a:rPr lang="en-US" altLang="en-US" sz="1600" b="1" i="1" dirty="0" err="1">
                <a:latin typeface="+mn-lt"/>
              </a:rPr>
              <a:t>layout_height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), and each view is required to define them</a:t>
            </a:r>
          </a:p>
          <a:p>
            <a:pPr marL="34290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Many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LayoutParams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also include optional margins and borders </a:t>
            </a:r>
          </a:p>
          <a:p>
            <a:pPr marL="34290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You can specify width and height with exact measurements, though you probably won't want to do this often</a:t>
            </a:r>
          </a:p>
          <a:p>
            <a:pPr marL="34290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More often, you will use one of these constants to set the width or height: </a:t>
            </a:r>
          </a:p>
          <a:p>
            <a:pPr marL="800100" lvl="1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wrap_content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tells your view to size itself to the dimensions required by its content</a:t>
            </a:r>
          </a:p>
          <a:p>
            <a:pPr marL="800100" lvl="1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match_parent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tells your view to become as big as its parent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viewgroup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will allow</a:t>
            </a:r>
          </a:p>
          <a:p>
            <a:pPr lvl="1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lvl="1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It is recommended to use relative measurements such as density-independent pixel units (</a:t>
            </a:r>
            <a:r>
              <a:rPr lang="en-US" sz="1600" dirty="0" err="1">
                <a:latin typeface="+mn-lt"/>
              </a:rPr>
              <a:t>dp</a:t>
            </a:r>
            <a:r>
              <a:rPr lang="en-US" sz="1600" dirty="0">
                <a:latin typeface="+mn-lt"/>
              </a:rPr>
              <a:t>), </a:t>
            </a:r>
            <a:r>
              <a:rPr lang="en-US" sz="1600" dirty="0" err="1">
                <a:latin typeface="+mn-lt"/>
              </a:rPr>
              <a:t>wrap_content</a:t>
            </a:r>
            <a:r>
              <a:rPr lang="en-US" sz="1600" dirty="0">
                <a:latin typeface="+mn-lt"/>
              </a:rPr>
              <a:t>, or </a:t>
            </a:r>
            <a:r>
              <a:rPr lang="en-US" sz="1600" dirty="0" err="1">
                <a:latin typeface="+mn-lt"/>
              </a:rPr>
              <a:t>match_parent</a:t>
            </a:r>
            <a:r>
              <a:rPr lang="en-US" sz="1600" dirty="0">
                <a:latin typeface="+mn-lt"/>
              </a:rPr>
              <a:t> to ensure that your app will display properly across a variety of device screen sizes</a:t>
            </a:r>
            <a:endParaRPr lang="en-US" altLang="en-US" sz="1600" dirty="0">
              <a:latin typeface="+mn-lt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AC016-29DC-427C-9155-E7362017B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82" r="-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AA6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089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b="1" dirty="0"/>
              <a:t>Layout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getLeft</a:t>
            </a:r>
            <a:r>
              <a:rPr lang="en-US" sz="2000" dirty="0"/>
              <a:t>() returns the left, or X, coordinate of the rectangle representing the view</a:t>
            </a:r>
          </a:p>
          <a:p>
            <a:r>
              <a:rPr lang="en-US" sz="2000" dirty="0" err="1"/>
              <a:t>getTop</a:t>
            </a:r>
            <a:r>
              <a:rPr lang="en-US" sz="2000" dirty="0"/>
              <a:t>() returns the top, or Y, coordinate of the rectangle representing the view</a:t>
            </a:r>
          </a:p>
          <a:p>
            <a:r>
              <a:rPr lang="en-US" sz="2000" dirty="0" err="1"/>
              <a:t>getRight</a:t>
            </a:r>
            <a:r>
              <a:rPr lang="en-US" sz="2000" dirty="0"/>
              <a:t>() and </a:t>
            </a:r>
            <a:r>
              <a:rPr lang="en-US" sz="2000" dirty="0" err="1"/>
              <a:t>getBottom</a:t>
            </a:r>
            <a:r>
              <a:rPr lang="en-US" sz="2000" dirty="0"/>
              <a:t>() return the coordinates of the right and bottom edges of the rectangle representing the view</a:t>
            </a:r>
          </a:p>
          <a:p>
            <a:r>
              <a:rPr lang="en-US" sz="2000" dirty="0"/>
              <a:t>These methods both return the location of the view relative to its parent.</a:t>
            </a: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AABC9-0CF9-410F-9A3F-03D9D10A5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64" r="30715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78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04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 b="1" dirty="0"/>
              <a:t>Size, Padding and Margins</a:t>
            </a:r>
          </a:p>
        </p:txBody>
      </p:sp>
      <p:sp>
        <p:nvSpPr>
          <p:cNvPr id="2052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37BA177-E80C-41B0-BFA3-18C185B39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990433"/>
              </p:ext>
            </p:extLst>
          </p:nvPr>
        </p:nvGraphicFramePr>
        <p:xfrm>
          <a:off x="648931" y="2438400"/>
          <a:ext cx="3505494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9A0CC74-20E6-4F53-8389-E6503F2780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5153" y="1323922"/>
            <a:ext cx="60007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7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GB" sz="2800" b="1" dirty="0" err="1"/>
              <a:t>ConstraintLayout</a:t>
            </a:r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5A3CC3-CE7A-45E3-A9C3-BF6A0B2B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1700" dirty="0" err="1">
                <a:ea typeface="+mn-lt"/>
                <a:cs typeface="+mn-lt"/>
              </a:rPr>
              <a:t>ConstraintLayout</a:t>
            </a:r>
            <a:r>
              <a:rPr lang="en-GB" sz="1700" dirty="0">
                <a:ea typeface="+mn-lt"/>
                <a:cs typeface="+mn-lt"/>
              </a:rPr>
              <a:t> is </a:t>
            </a:r>
            <a:r>
              <a:rPr lang="en-GB" sz="1700" b="1" dirty="0">
                <a:ea typeface="+mn-lt"/>
                <a:cs typeface="+mn-lt"/>
              </a:rPr>
              <a:t>mainly designed</a:t>
            </a:r>
            <a:r>
              <a:rPr lang="en-GB" sz="1700" dirty="0">
                <a:ea typeface="+mn-lt"/>
                <a:cs typeface="+mn-lt"/>
              </a:rPr>
              <a:t> for the new programmers so that they can easily design the layout using the Visual Editor instead of building the layout with hand via XML</a:t>
            </a:r>
          </a:p>
          <a:p>
            <a:pPr marL="0" indent="0">
              <a:buNone/>
            </a:pPr>
            <a:endParaRPr lang="en-GB" sz="17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sz="1700" dirty="0">
                <a:cs typeface="Calibri" panose="020F0502020204030204"/>
              </a:rPr>
              <a:t>Click this </a:t>
            </a:r>
            <a:r>
              <a:rPr lang="en-GB" sz="1700" dirty="0">
                <a:cs typeface="Calibri" panose="020F0502020204030204"/>
                <a:hlinkClick r:id="rId2"/>
              </a:rPr>
              <a:t>Link</a:t>
            </a:r>
            <a:r>
              <a:rPr lang="en-GB" sz="1700" dirty="0">
                <a:cs typeface="Calibri" panose="020F0502020204030204"/>
              </a:rPr>
              <a:t> and watch the video and see an example</a:t>
            </a:r>
            <a:endParaRPr lang="en-GB" sz="1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3191CE-A511-4112-8EB6-7E23EE93B1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9" r="7969" b="-1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46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9BA2D-30E7-453B-AD5F-55F1A17C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FCBC-9341-4BC1-9AF4-E3F5E7E07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GB" sz="2000" dirty="0"/>
              <a:t>Go to </a:t>
            </a:r>
            <a:r>
              <a:rPr lang="en-US" sz="2000" dirty="0"/>
              <a:t>Android Studio's </a:t>
            </a:r>
            <a:r>
              <a:rPr lang="en-US" sz="2000" dirty="0">
                <a:hlinkClick r:id="rId2"/>
              </a:rPr>
              <a:t>Layout Editor</a:t>
            </a:r>
            <a:r>
              <a:rPr lang="en-US" sz="2000" dirty="0"/>
              <a:t> and read through the instructions of how to use this editor in detail. After finishing reading make sure you are able to do the following:</a:t>
            </a:r>
          </a:p>
          <a:p>
            <a:pPr lvl="1"/>
            <a:r>
              <a:rPr lang="en-US" sz="2000" dirty="0"/>
              <a:t>Create a new project called “</a:t>
            </a:r>
            <a:r>
              <a:rPr lang="en-US" sz="2000" dirty="0" err="1"/>
              <a:t>MyFirstInteractiveApp</a:t>
            </a:r>
            <a:r>
              <a:rPr lang="en-US" sz="2000" dirty="0"/>
              <a:t>” with a button and </a:t>
            </a:r>
            <a:r>
              <a:rPr lang="en-US" sz="2000" dirty="0" err="1"/>
              <a:t>textview</a:t>
            </a:r>
            <a:endParaRPr lang="en-US" sz="2000" dirty="0"/>
          </a:p>
          <a:p>
            <a:pPr lvl="1"/>
            <a:r>
              <a:rPr lang="en-US" sz="2000" dirty="0"/>
              <a:t>Run your app</a:t>
            </a:r>
          </a:p>
          <a:p>
            <a:pPr lvl="1"/>
            <a:r>
              <a:rPr lang="en-US" sz="2000" dirty="0"/>
              <a:t>Change the UI elements attributes in the design editor</a:t>
            </a:r>
          </a:p>
          <a:p>
            <a:pPr lvl="1"/>
            <a:r>
              <a:rPr lang="en-US" sz="2000" dirty="0"/>
              <a:t>Change the orientation of the app and rerun</a:t>
            </a:r>
          </a:p>
          <a:p>
            <a:pPr lvl="1"/>
            <a:r>
              <a:rPr lang="en-GB" sz="2000" dirty="0"/>
              <a:t>Design using different types of devices (use appropriate buttons from the Layout Editor)</a:t>
            </a:r>
          </a:p>
          <a:p>
            <a:pPr lvl="1"/>
            <a:r>
              <a:rPr lang="en-GB" sz="2000" dirty="0"/>
              <a:t>Change the layout to </a:t>
            </a:r>
            <a:r>
              <a:rPr lang="en-GB" sz="2000" dirty="0" err="1"/>
              <a:t>Linearlayout</a:t>
            </a:r>
            <a:r>
              <a:rPr lang="en-GB" sz="2000" dirty="0"/>
              <a:t> and check the xml code, make sure that you return it to </a:t>
            </a:r>
            <a:r>
              <a:rPr lang="en-GB" sz="2000" dirty="0" err="1"/>
              <a:t>ConstraintLayout</a:t>
            </a:r>
            <a:r>
              <a:rPr lang="en-GB" sz="2000" dirty="0"/>
              <a:t> and check the difference</a:t>
            </a:r>
          </a:p>
          <a:p>
            <a:pPr lvl="1"/>
            <a:r>
              <a:rPr lang="en-GB" sz="2000" dirty="0"/>
              <a:t>Add a new layout file to your project and check the project explorer to check the structure of your project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7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05E6-BACD-0A26-41B8-3E6597BF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Reading Resource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202E0-F58D-819B-921A-60A963DB3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of the up-to-date material about Android Design is here: </a:t>
            </a:r>
            <a:r>
              <a:rPr lang="en-GB" dirty="0">
                <a:hlinkClick r:id="rId2"/>
              </a:rPr>
              <a:t>UI Design  |  </a:t>
            </a:r>
            <a:r>
              <a:rPr lang="en-GB">
                <a:hlinkClick r:id="rId2"/>
              </a:rPr>
              <a:t>Android Developers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38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231" y="3752850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GB" sz="3600" b="1" dirty="0"/>
              <a:t>Check This Source</a:t>
            </a:r>
          </a:p>
        </p:txBody>
      </p:sp>
      <p:pic>
        <p:nvPicPr>
          <p:cNvPr id="8194" name="Picture 2" descr="http://voltaicplasma.com/wp-content/uploads/2016/02/prerequisit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59" b="335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 dirty="0">
                <a:hlinkClick r:id="rId3"/>
              </a:rPr>
              <a:t>Read this blog: 9 Principles of Mobile App Design</a:t>
            </a:r>
            <a:endParaRPr lang="en-US" sz="1800" dirty="0"/>
          </a:p>
          <a:p>
            <a:r>
              <a:rPr lang="en-GB" sz="1800" dirty="0"/>
              <a:t>When you finish reading, discuss some of the good tips with your group</a:t>
            </a:r>
          </a:p>
          <a:p>
            <a:r>
              <a:rPr lang="en-GB" sz="1800" dirty="0"/>
              <a:t>Use Uber app as an example to discuss good and bad design (you can use any app you often interact with)</a:t>
            </a:r>
          </a:p>
        </p:txBody>
      </p:sp>
    </p:spTree>
    <p:extLst>
      <p:ext uri="{BB962C8B-B14F-4D97-AF65-F5344CB8AC3E}">
        <p14:creationId xmlns:p14="http://schemas.microsoft.com/office/powerpoint/2010/main" val="92243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b="1" dirty="0"/>
              <a:t>Build an Interactive Android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900" i="1" dirty="0"/>
              <a:t>Before you start coding, do your homework to design and plan a great app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1900" dirty="0"/>
              <a:t>What we will cover: </a:t>
            </a:r>
            <a:endParaRPr lang="en-GB" sz="1900" dirty="0">
              <a:cs typeface="Calibri"/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sz="1900" dirty="0"/>
              <a:t>get your app to do something in response to the user, 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sz="1900" dirty="0"/>
              <a:t>get your activity and layout talking to each other like best buddies. 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sz="1900" dirty="0">
                <a:cs typeface="Calibri"/>
              </a:rPr>
              <a:t>Show messages to the user using Toast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GB" sz="1900" dirty="0">
                <a:cs typeface="Calibri"/>
              </a:rPr>
              <a:t>Show different ways of creating events in Android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1900" dirty="0"/>
              <a:t>We’ll take you a bit </a:t>
            </a:r>
            <a:r>
              <a:rPr lang="en-GB" sz="1900" b="1" dirty="0"/>
              <a:t>deeper into how Android works</a:t>
            </a:r>
            <a:r>
              <a:rPr lang="en-GB" sz="1900" dirty="0"/>
              <a:t> by introducing you to </a:t>
            </a:r>
            <a:r>
              <a:rPr lang="en-GB" sz="1900" b="1" dirty="0"/>
              <a:t>R</a:t>
            </a:r>
            <a:r>
              <a:rPr lang="en-GB" sz="1900" dirty="0"/>
              <a:t>, the hidden gem that glues everything together</a:t>
            </a:r>
            <a:endParaRPr lang="en-GB" sz="1900" dirty="0">
              <a:cs typeface="Calibri"/>
            </a:endParaRPr>
          </a:p>
        </p:txBody>
      </p:sp>
      <p:sp>
        <p:nvSpPr>
          <p:cNvPr id="9222" name="Rectangle 7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85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3" name="Oval 7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A0ED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0" name="Picture 4" descr="https://tse4.mm.bing.net/th?id=OIP.7zqC0mHa7gP54jYhtq47KAHaHw&amp;pid=15.1&amp;P=0&amp;w=300&amp;h=300"/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7"/>
          <a:stretch/>
        </p:blipFill>
        <p:spPr bwMode="auto"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09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b="1" dirty="0"/>
              <a:t>What is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b="1" dirty="0">
                <a:ea typeface="+mn-lt"/>
                <a:cs typeface="+mn-lt"/>
              </a:rPr>
              <a:t>Android R.java</a:t>
            </a:r>
            <a:r>
              <a:rPr lang="en-US" sz="2400" dirty="0">
                <a:ea typeface="+mn-lt"/>
                <a:cs typeface="+mn-lt"/>
              </a:rPr>
              <a:t> is an auto-generated file by AAPT (Android Asset Packaging Tool) that contains resource IDs for all the resources of res directory</a:t>
            </a:r>
            <a:endParaRPr lang="en-US" sz="24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ea typeface="+mn-lt"/>
                <a:cs typeface="+mn-lt"/>
              </a:rPr>
              <a:t>If you create any component in the activity_main.xml file, </a:t>
            </a:r>
            <a:r>
              <a:rPr lang="en-US" sz="2400" b="1" dirty="0">
                <a:ea typeface="+mn-lt"/>
                <a:cs typeface="+mn-lt"/>
              </a:rPr>
              <a:t>id</a:t>
            </a:r>
            <a:r>
              <a:rPr lang="en-US" sz="2400" dirty="0">
                <a:ea typeface="+mn-lt"/>
                <a:cs typeface="+mn-lt"/>
              </a:rPr>
              <a:t> for the corresponding component is automatically created in this file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ea typeface="+mn-lt"/>
                <a:cs typeface="+mn-lt"/>
              </a:rPr>
              <a:t>This </a:t>
            </a:r>
            <a:r>
              <a:rPr lang="en-US" sz="2400" b="1" dirty="0">
                <a:ea typeface="+mn-lt"/>
                <a:cs typeface="+mn-lt"/>
              </a:rPr>
              <a:t>id</a:t>
            </a:r>
            <a:r>
              <a:rPr lang="en-US" sz="2400" dirty="0">
                <a:ea typeface="+mn-lt"/>
                <a:cs typeface="+mn-lt"/>
              </a:rPr>
              <a:t> can be used in the activity source file to perform any action on the component. </a:t>
            </a:r>
            <a:r>
              <a:rPr lang="en-US" sz="2400" i="1" dirty="0">
                <a:solidFill>
                  <a:srgbClr val="FF0000"/>
                </a:solidFill>
                <a:ea typeface="+mn-lt"/>
                <a:cs typeface="+mn-lt"/>
              </a:rPr>
              <a:t>Do you still remember the first session?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85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A0ED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0" name="Picture 4" descr="https://tse4.mm.bing.net/th?id=OIP.7zqC0mHa7gP54jYhtq47KAHaHw&amp;pid=15.1&amp;P=0&amp;w=300&amp;h=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38752" y="2857501"/>
            <a:ext cx="1093468" cy="114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31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016AEC-0320-4ED0-8ECB-FE11DDDFE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531" y="4233675"/>
            <a:ext cx="4424430" cy="2015774"/>
          </a:xfrm>
        </p:spPr>
        <p:txBody>
          <a:bodyPr>
            <a:normAutofit/>
          </a:bodyPr>
          <a:lstStyle/>
          <a:p>
            <a:r>
              <a:rPr lang="en-GB" sz="4000" b="1" dirty="0"/>
              <a:t>Layout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0C3B59-DE2C-4611-8148-812575C5C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749A1-4C92-4B82-9972-A9B2D670B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31" y="905630"/>
            <a:ext cx="7850467" cy="3042056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4740" y="4212707"/>
            <a:ext cx="7850467" cy="2406754"/>
          </a:xfrm>
        </p:spPr>
        <p:txBody>
          <a:bodyPr anchor="ctr">
            <a:normAutofit/>
          </a:bodyPr>
          <a:lstStyle/>
          <a:p>
            <a:r>
              <a:rPr lang="en-US" sz="1600" dirty="0"/>
              <a:t>A layout defines the structure for a user interface in your app, such as in an activity </a:t>
            </a:r>
          </a:p>
          <a:p>
            <a:r>
              <a:rPr lang="en-US" sz="1600" dirty="0"/>
              <a:t>All elements in the layout are built using a hierarchy of View and </a:t>
            </a:r>
            <a:r>
              <a:rPr lang="en-US" sz="1600" dirty="0" err="1"/>
              <a:t>ViewGroup</a:t>
            </a:r>
            <a:r>
              <a:rPr lang="en-US" sz="1600" dirty="0"/>
              <a:t> objects </a:t>
            </a:r>
          </a:p>
          <a:p>
            <a:r>
              <a:rPr lang="en-US" sz="1600" dirty="0"/>
              <a:t>A View usually draws something the user can see and interact with</a:t>
            </a:r>
          </a:p>
          <a:p>
            <a:r>
              <a:rPr lang="en-US" sz="1600" dirty="0"/>
              <a:t>A </a:t>
            </a:r>
            <a:r>
              <a:rPr lang="en-US" sz="1600" dirty="0" err="1"/>
              <a:t>ViewGroup</a:t>
            </a:r>
            <a:r>
              <a:rPr lang="en-US" sz="1600" dirty="0"/>
              <a:t> is an invisible container that defines the layout structure for View and other </a:t>
            </a:r>
            <a:r>
              <a:rPr lang="en-US" sz="1600" dirty="0" err="1"/>
              <a:t>ViewGroup</a:t>
            </a:r>
            <a:r>
              <a:rPr lang="en-US" sz="1600" dirty="0"/>
              <a:t> objects and </a:t>
            </a:r>
            <a:r>
              <a:rPr lang="en-US" sz="1600" dirty="0" err="1"/>
              <a:t>ViewGroup</a:t>
            </a:r>
            <a:r>
              <a:rPr lang="en-US" sz="1600" dirty="0"/>
              <a:t> objects are usually called “layout”</a:t>
            </a:r>
          </a:p>
          <a:p>
            <a:r>
              <a:rPr lang="en-US" sz="1600" dirty="0"/>
              <a:t>The View objects are usually called "widgets" and can be one of many subclasses, such as Button or </a:t>
            </a:r>
            <a:r>
              <a:rPr lang="en-US" sz="1600" dirty="0" err="1"/>
              <a:t>TextView</a:t>
            </a:r>
            <a:endParaRPr lang="en-US" sz="1600" dirty="0"/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5C0472BD-2C81-43BF-A86B-18FFD0D076DB}"/>
              </a:ext>
            </a:extLst>
          </p:cNvPr>
          <p:cNvSpPr/>
          <p:nvPr/>
        </p:nvSpPr>
        <p:spPr>
          <a:xfrm>
            <a:off x="722376" y="235182"/>
            <a:ext cx="3632679" cy="2156326"/>
          </a:xfrm>
          <a:prstGeom prst="irregularSeal1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ViewGroup</a:t>
            </a:r>
            <a:r>
              <a:rPr lang="en-GB" dirty="0"/>
              <a:t> is the base class for Layouts in android</a:t>
            </a:r>
          </a:p>
        </p:txBody>
      </p:sp>
    </p:spTree>
    <p:extLst>
      <p:ext uri="{BB962C8B-B14F-4D97-AF65-F5344CB8AC3E}">
        <p14:creationId xmlns:p14="http://schemas.microsoft.com/office/powerpoint/2010/main" val="172407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GB" sz="4000" b="1" dirty="0"/>
              <a:t>Types of Layouts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60320B-1DB4-4C71-A733-81B28A41F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41681"/>
            <a:ext cx="10914060" cy="321964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4867050"/>
            <a:ext cx="6281873" cy="198101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800" dirty="0" err="1"/>
              <a:t>LinearLayout</a:t>
            </a:r>
            <a:endParaRPr lang="en-US" sz="1800" dirty="0"/>
          </a:p>
          <a:p>
            <a:r>
              <a:rPr lang="en-US" sz="1800" dirty="0" err="1"/>
              <a:t>RelativeLayout</a:t>
            </a:r>
            <a:endParaRPr lang="en-US" sz="1800" dirty="0"/>
          </a:p>
          <a:p>
            <a:r>
              <a:rPr lang="en-US" sz="1800" dirty="0" err="1"/>
              <a:t>ConstraintLayout</a:t>
            </a:r>
            <a:endParaRPr lang="en-US" sz="1800" dirty="0"/>
          </a:p>
          <a:p>
            <a:r>
              <a:rPr lang="en-US" sz="1800" dirty="0" err="1"/>
              <a:t>FrameLayout</a:t>
            </a:r>
            <a:endParaRPr lang="en-US" sz="1800" dirty="0"/>
          </a:p>
          <a:p>
            <a:r>
              <a:rPr lang="en-US" sz="1800" dirty="0" err="1"/>
              <a:t>CoordinatorLayout</a:t>
            </a:r>
            <a:endParaRPr lang="en-US" sz="1800" dirty="0"/>
          </a:p>
          <a:p>
            <a:r>
              <a:rPr lang="en-US" sz="1800" dirty="0"/>
              <a:t>WebView 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933E7C-9EB6-4E0E-9D4E-01C56B39B183}"/>
              </a:ext>
            </a:extLst>
          </p:cNvPr>
          <p:cNvSpPr txBox="1"/>
          <p:nvPr/>
        </p:nvSpPr>
        <p:spPr>
          <a:xfrm>
            <a:off x="888631" y="3921221"/>
            <a:ext cx="1046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For more information about the types of Android Layouts click </a:t>
            </a:r>
            <a:r>
              <a:rPr lang="en-GB" dirty="0">
                <a:solidFill>
                  <a:schemeClr val="bg1"/>
                </a:solidFill>
                <a:hlinkClick r:id="rId3"/>
              </a:rPr>
              <a:t>here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8569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360" y="841248"/>
            <a:ext cx="6227064" cy="1234440"/>
          </a:xfrm>
        </p:spPr>
        <p:txBody>
          <a:bodyPr anchor="t">
            <a:normAutofit/>
          </a:bodyPr>
          <a:lstStyle/>
          <a:p>
            <a:r>
              <a:rPr lang="en-GB" sz="4000" b="1" dirty="0">
                <a:solidFill>
                  <a:schemeClr val="accent1"/>
                </a:solidFill>
              </a:rPr>
              <a:t>How to Declare a Layout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360" y="2246059"/>
            <a:ext cx="8713152" cy="3803904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b="1" dirty="0"/>
              <a:t>Declare UI elements in XML</a:t>
            </a:r>
            <a:r>
              <a:rPr lang="en-US" sz="2400" dirty="0"/>
              <a:t>. Android provides a straightforward XML vocabulary that corresponds to the View classes and subclasses, such as those for widgets and layouts. You can also use Android Studio's </a:t>
            </a:r>
            <a:r>
              <a:rPr lang="en-US" sz="2400" dirty="0">
                <a:hlinkClick r:id="rId2"/>
              </a:rPr>
              <a:t>Layout Editor</a:t>
            </a:r>
            <a:r>
              <a:rPr lang="en-US" sz="2400" dirty="0"/>
              <a:t> to build your XML layout using a drag-and-drop interface.</a:t>
            </a:r>
          </a:p>
          <a:p>
            <a:r>
              <a:rPr lang="en-US" sz="2400" b="1" dirty="0"/>
              <a:t>Instantiate layout elements at runtime</a:t>
            </a:r>
            <a:r>
              <a:rPr lang="en-US" sz="2400" dirty="0"/>
              <a:t>. Your app can create View and </a:t>
            </a:r>
            <a:r>
              <a:rPr lang="en-US" sz="2400" dirty="0" err="1"/>
              <a:t>ViewGroup</a:t>
            </a:r>
            <a:r>
              <a:rPr lang="en-US" sz="2400" dirty="0"/>
              <a:t> objects (and manipulate their properties) programmatically. You can use </a:t>
            </a:r>
            <a:r>
              <a:rPr lang="en-US" sz="2400" dirty="0" err="1"/>
              <a:t>RecyclerView</a:t>
            </a:r>
            <a:r>
              <a:rPr lang="en-US" sz="2400" dirty="0"/>
              <a:t> or a subclass of </a:t>
            </a:r>
            <a:r>
              <a:rPr lang="en-US" sz="2400" dirty="0" err="1"/>
              <a:t>AdapterView</a:t>
            </a:r>
            <a:r>
              <a:rPr lang="en-US" sz="2400" dirty="0"/>
              <a:t> for a dynamic layout.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030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/>
              <a:t>Write the XML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E88CDD-119A-4B79-AD89-FECF1FA218E1}"/>
              </a:ext>
            </a:extLst>
          </p:cNvPr>
          <p:cNvSpPr/>
          <p:nvPr/>
        </p:nvSpPr>
        <p:spPr>
          <a:xfrm>
            <a:off x="2998837" y="1864933"/>
            <a:ext cx="74233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7474F"/>
                </a:solidFill>
                <a:latin typeface="Roboto Mono"/>
              </a:rPr>
              <a:t>&lt;?xml version=</a:t>
            </a:r>
            <a:r>
              <a:rPr lang="en-GB" dirty="0">
                <a:solidFill>
                  <a:srgbClr val="0D904F"/>
                </a:solidFill>
                <a:latin typeface="Roboto Mono"/>
              </a:rPr>
              <a:t>"1.0"</a:t>
            </a:r>
            <a:r>
              <a:rPr lang="en-GB" dirty="0">
                <a:solidFill>
                  <a:srgbClr val="37474F"/>
                </a:solidFill>
                <a:latin typeface="Roboto Mono"/>
              </a:rPr>
              <a:t> encoding=</a:t>
            </a:r>
            <a:r>
              <a:rPr lang="en-GB" dirty="0">
                <a:solidFill>
                  <a:srgbClr val="0D904F"/>
                </a:solidFill>
                <a:latin typeface="Roboto Mono"/>
              </a:rPr>
              <a:t>"utf-8"</a:t>
            </a:r>
            <a:r>
              <a:rPr lang="en-GB" dirty="0">
                <a:solidFill>
                  <a:srgbClr val="37474F"/>
                </a:solidFill>
                <a:latin typeface="Roboto Mono"/>
              </a:rPr>
              <a:t>?&gt;</a:t>
            </a:r>
            <a:br>
              <a:rPr lang="en-GB" dirty="0">
                <a:solidFill>
                  <a:srgbClr val="37474F"/>
                </a:solidFill>
                <a:latin typeface="Roboto Mono"/>
              </a:rPr>
            </a:br>
            <a:r>
              <a:rPr lang="en-GB" dirty="0">
                <a:solidFill>
                  <a:srgbClr val="3B78E7"/>
                </a:solidFill>
                <a:latin typeface="Roboto Mono"/>
              </a:rPr>
              <a:t>&lt;</a:t>
            </a:r>
            <a:r>
              <a:rPr lang="en-GB" dirty="0" err="1">
                <a:solidFill>
                  <a:srgbClr val="3B78E7"/>
                </a:solidFill>
                <a:latin typeface="Roboto Mono"/>
              </a:rPr>
              <a:t>LinearLayout</a:t>
            </a:r>
            <a:r>
              <a:rPr lang="en-GB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GB" dirty="0" err="1">
                <a:solidFill>
                  <a:srgbClr val="9C27B0"/>
                </a:solidFill>
                <a:latin typeface="Roboto Mono"/>
              </a:rPr>
              <a:t>xmlns:android</a:t>
            </a:r>
            <a:r>
              <a:rPr lang="en-GB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GB" dirty="0">
                <a:solidFill>
                  <a:srgbClr val="0D904F"/>
                </a:solidFill>
                <a:latin typeface="Roboto Mono"/>
              </a:rPr>
              <a:t>"http://schemas.android.com/</a:t>
            </a:r>
            <a:r>
              <a:rPr lang="en-GB" dirty="0" err="1">
                <a:solidFill>
                  <a:srgbClr val="0D904F"/>
                </a:solidFill>
                <a:latin typeface="Roboto Mono"/>
              </a:rPr>
              <a:t>apk</a:t>
            </a:r>
            <a:r>
              <a:rPr lang="en-GB" dirty="0">
                <a:solidFill>
                  <a:srgbClr val="0D904F"/>
                </a:solidFill>
                <a:latin typeface="Roboto Mono"/>
              </a:rPr>
              <a:t>/res/android"</a:t>
            </a:r>
            <a:br>
              <a:rPr lang="en-GB" dirty="0">
                <a:solidFill>
                  <a:srgbClr val="37474F"/>
                </a:solidFill>
                <a:latin typeface="Roboto Mono"/>
              </a:rPr>
            </a:br>
            <a:r>
              <a:rPr lang="en-GB" dirty="0">
                <a:solidFill>
                  <a:srgbClr val="37474F"/>
                </a:solidFill>
                <a:latin typeface="Roboto Mono"/>
              </a:rPr>
              <a:t>              </a:t>
            </a:r>
            <a:r>
              <a:rPr lang="en-GB" dirty="0" err="1">
                <a:solidFill>
                  <a:srgbClr val="9C27B0"/>
                </a:solidFill>
                <a:latin typeface="Roboto Mono"/>
              </a:rPr>
              <a:t>android:layout_width</a:t>
            </a:r>
            <a:r>
              <a:rPr lang="en-GB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GB" dirty="0">
                <a:solidFill>
                  <a:srgbClr val="0D904F"/>
                </a:solidFill>
                <a:latin typeface="Roboto Mono"/>
              </a:rPr>
              <a:t>"</a:t>
            </a:r>
            <a:r>
              <a:rPr lang="en-GB" dirty="0" err="1">
                <a:solidFill>
                  <a:srgbClr val="0D904F"/>
                </a:solidFill>
                <a:latin typeface="Roboto Mono"/>
              </a:rPr>
              <a:t>match_parent</a:t>
            </a:r>
            <a:r>
              <a:rPr lang="en-GB" dirty="0">
                <a:solidFill>
                  <a:srgbClr val="0D904F"/>
                </a:solidFill>
                <a:latin typeface="Roboto Mono"/>
              </a:rPr>
              <a:t>"</a:t>
            </a:r>
            <a:br>
              <a:rPr lang="en-GB" dirty="0">
                <a:solidFill>
                  <a:srgbClr val="37474F"/>
                </a:solidFill>
                <a:latin typeface="Roboto Mono"/>
              </a:rPr>
            </a:br>
            <a:r>
              <a:rPr lang="en-GB" dirty="0">
                <a:solidFill>
                  <a:srgbClr val="37474F"/>
                </a:solidFill>
                <a:latin typeface="Roboto Mono"/>
              </a:rPr>
              <a:t>              </a:t>
            </a:r>
            <a:r>
              <a:rPr lang="en-GB" dirty="0" err="1">
                <a:solidFill>
                  <a:srgbClr val="9C27B0"/>
                </a:solidFill>
                <a:latin typeface="Roboto Mono"/>
              </a:rPr>
              <a:t>android:layout_height</a:t>
            </a:r>
            <a:r>
              <a:rPr lang="en-GB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GB" dirty="0">
                <a:solidFill>
                  <a:srgbClr val="0D904F"/>
                </a:solidFill>
                <a:latin typeface="Roboto Mono"/>
              </a:rPr>
              <a:t>"</a:t>
            </a:r>
            <a:r>
              <a:rPr lang="en-GB" dirty="0" err="1">
                <a:solidFill>
                  <a:srgbClr val="0D904F"/>
                </a:solidFill>
                <a:latin typeface="Roboto Mono"/>
              </a:rPr>
              <a:t>match_parent</a:t>
            </a:r>
            <a:r>
              <a:rPr lang="en-GB" dirty="0">
                <a:solidFill>
                  <a:srgbClr val="0D904F"/>
                </a:solidFill>
                <a:latin typeface="Roboto Mono"/>
              </a:rPr>
              <a:t>"</a:t>
            </a:r>
            <a:br>
              <a:rPr lang="en-GB" dirty="0">
                <a:solidFill>
                  <a:srgbClr val="37474F"/>
                </a:solidFill>
                <a:latin typeface="Roboto Mono"/>
              </a:rPr>
            </a:br>
            <a:r>
              <a:rPr lang="en-GB" dirty="0">
                <a:solidFill>
                  <a:srgbClr val="37474F"/>
                </a:solidFill>
                <a:latin typeface="Roboto Mono"/>
              </a:rPr>
              <a:t>              </a:t>
            </a:r>
            <a:r>
              <a:rPr lang="en-GB" dirty="0" err="1">
                <a:solidFill>
                  <a:srgbClr val="9C27B0"/>
                </a:solidFill>
                <a:latin typeface="Roboto Mono"/>
              </a:rPr>
              <a:t>android:orientation</a:t>
            </a:r>
            <a:r>
              <a:rPr lang="en-GB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GB" dirty="0">
                <a:solidFill>
                  <a:srgbClr val="0D904F"/>
                </a:solidFill>
                <a:latin typeface="Roboto Mono"/>
              </a:rPr>
              <a:t>"vertical"</a:t>
            </a:r>
            <a:r>
              <a:rPr lang="en-GB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GB" dirty="0">
                <a:solidFill>
                  <a:srgbClr val="3B78E7"/>
                </a:solidFill>
                <a:latin typeface="Roboto Mono"/>
              </a:rPr>
              <a:t>&gt;</a:t>
            </a:r>
            <a:br>
              <a:rPr lang="en-GB" dirty="0">
                <a:solidFill>
                  <a:srgbClr val="37474F"/>
                </a:solidFill>
                <a:latin typeface="Roboto Mono"/>
              </a:rPr>
            </a:br>
            <a:r>
              <a:rPr lang="en-GB" dirty="0">
                <a:solidFill>
                  <a:srgbClr val="37474F"/>
                </a:solidFill>
                <a:latin typeface="Roboto Mono"/>
              </a:rPr>
              <a:t>    </a:t>
            </a:r>
            <a:r>
              <a:rPr lang="en-GB" dirty="0">
                <a:solidFill>
                  <a:srgbClr val="3B78E7"/>
                </a:solidFill>
                <a:latin typeface="Roboto Mono"/>
              </a:rPr>
              <a:t>&lt;</a:t>
            </a:r>
            <a:r>
              <a:rPr lang="en-GB" dirty="0" err="1">
                <a:solidFill>
                  <a:srgbClr val="3B78E7"/>
                </a:solidFill>
                <a:latin typeface="Roboto Mono"/>
              </a:rPr>
              <a:t>TextView</a:t>
            </a:r>
            <a:r>
              <a:rPr lang="en-GB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GB" dirty="0" err="1">
                <a:solidFill>
                  <a:srgbClr val="9C27B0"/>
                </a:solidFill>
                <a:latin typeface="Roboto Mono"/>
              </a:rPr>
              <a:t>android:id</a:t>
            </a:r>
            <a:r>
              <a:rPr lang="en-GB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GB" dirty="0">
                <a:solidFill>
                  <a:srgbClr val="0D904F"/>
                </a:solidFill>
                <a:latin typeface="Roboto Mono"/>
              </a:rPr>
              <a:t>"@+id/text"</a:t>
            </a:r>
            <a:br>
              <a:rPr lang="en-GB" dirty="0">
                <a:solidFill>
                  <a:srgbClr val="37474F"/>
                </a:solidFill>
                <a:latin typeface="Roboto Mono"/>
              </a:rPr>
            </a:br>
            <a:r>
              <a:rPr lang="en-GB" dirty="0">
                <a:solidFill>
                  <a:srgbClr val="37474F"/>
                </a:solidFill>
                <a:latin typeface="Roboto Mono"/>
              </a:rPr>
              <a:t>              </a:t>
            </a:r>
            <a:r>
              <a:rPr lang="en-GB" dirty="0" err="1">
                <a:solidFill>
                  <a:srgbClr val="9C27B0"/>
                </a:solidFill>
                <a:latin typeface="Roboto Mono"/>
              </a:rPr>
              <a:t>android:layout_width</a:t>
            </a:r>
            <a:r>
              <a:rPr lang="en-GB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GB" dirty="0">
                <a:solidFill>
                  <a:srgbClr val="0D904F"/>
                </a:solidFill>
                <a:latin typeface="Roboto Mono"/>
              </a:rPr>
              <a:t>"</a:t>
            </a:r>
            <a:r>
              <a:rPr lang="en-GB" dirty="0" err="1">
                <a:solidFill>
                  <a:srgbClr val="0D904F"/>
                </a:solidFill>
                <a:latin typeface="Roboto Mono"/>
              </a:rPr>
              <a:t>wrap_content</a:t>
            </a:r>
            <a:r>
              <a:rPr lang="en-GB" dirty="0">
                <a:solidFill>
                  <a:srgbClr val="0D904F"/>
                </a:solidFill>
                <a:latin typeface="Roboto Mono"/>
              </a:rPr>
              <a:t>"</a:t>
            </a:r>
            <a:br>
              <a:rPr lang="en-GB" dirty="0">
                <a:solidFill>
                  <a:srgbClr val="37474F"/>
                </a:solidFill>
                <a:latin typeface="Roboto Mono"/>
              </a:rPr>
            </a:br>
            <a:r>
              <a:rPr lang="en-GB" dirty="0">
                <a:solidFill>
                  <a:srgbClr val="37474F"/>
                </a:solidFill>
                <a:latin typeface="Roboto Mono"/>
              </a:rPr>
              <a:t>              </a:t>
            </a:r>
            <a:r>
              <a:rPr lang="en-GB" dirty="0" err="1">
                <a:solidFill>
                  <a:srgbClr val="9C27B0"/>
                </a:solidFill>
                <a:latin typeface="Roboto Mono"/>
              </a:rPr>
              <a:t>android:layout_height</a:t>
            </a:r>
            <a:r>
              <a:rPr lang="en-GB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GB" dirty="0">
                <a:solidFill>
                  <a:srgbClr val="0D904F"/>
                </a:solidFill>
                <a:latin typeface="Roboto Mono"/>
              </a:rPr>
              <a:t>"</a:t>
            </a:r>
            <a:r>
              <a:rPr lang="en-GB" dirty="0" err="1">
                <a:solidFill>
                  <a:srgbClr val="0D904F"/>
                </a:solidFill>
                <a:latin typeface="Roboto Mono"/>
              </a:rPr>
              <a:t>wrap_content</a:t>
            </a:r>
            <a:r>
              <a:rPr lang="en-GB" dirty="0">
                <a:solidFill>
                  <a:srgbClr val="0D904F"/>
                </a:solidFill>
                <a:latin typeface="Roboto Mono"/>
              </a:rPr>
              <a:t>"</a:t>
            </a:r>
            <a:br>
              <a:rPr lang="en-GB" dirty="0">
                <a:solidFill>
                  <a:srgbClr val="37474F"/>
                </a:solidFill>
                <a:latin typeface="Roboto Mono"/>
              </a:rPr>
            </a:br>
            <a:r>
              <a:rPr lang="en-GB" dirty="0">
                <a:solidFill>
                  <a:srgbClr val="37474F"/>
                </a:solidFill>
                <a:latin typeface="Roboto Mono"/>
              </a:rPr>
              <a:t>              </a:t>
            </a:r>
            <a:r>
              <a:rPr lang="en-GB" dirty="0" err="1">
                <a:solidFill>
                  <a:srgbClr val="9C27B0"/>
                </a:solidFill>
                <a:latin typeface="Roboto Mono"/>
              </a:rPr>
              <a:t>android:text</a:t>
            </a:r>
            <a:r>
              <a:rPr lang="en-GB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GB" dirty="0">
                <a:solidFill>
                  <a:srgbClr val="0D904F"/>
                </a:solidFill>
                <a:latin typeface="Roboto Mono"/>
              </a:rPr>
              <a:t>"Hello, I am a </a:t>
            </a:r>
            <a:r>
              <a:rPr lang="en-GB" dirty="0" err="1">
                <a:solidFill>
                  <a:srgbClr val="0D904F"/>
                </a:solidFill>
                <a:latin typeface="Roboto Mono"/>
              </a:rPr>
              <a:t>TextView</a:t>
            </a:r>
            <a:r>
              <a:rPr lang="en-GB" dirty="0">
                <a:solidFill>
                  <a:srgbClr val="0D904F"/>
                </a:solidFill>
                <a:latin typeface="Roboto Mono"/>
              </a:rPr>
              <a:t>"</a:t>
            </a:r>
            <a:r>
              <a:rPr lang="en-GB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GB" dirty="0">
                <a:solidFill>
                  <a:srgbClr val="3B78E7"/>
                </a:solidFill>
                <a:latin typeface="Roboto Mono"/>
              </a:rPr>
              <a:t>/&gt;</a:t>
            </a:r>
            <a:br>
              <a:rPr lang="en-GB" dirty="0">
                <a:solidFill>
                  <a:srgbClr val="37474F"/>
                </a:solidFill>
                <a:latin typeface="Roboto Mono"/>
              </a:rPr>
            </a:br>
            <a:r>
              <a:rPr lang="en-GB" dirty="0">
                <a:solidFill>
                  <a:srgbClr val="37474F"/>
                </a:solidFill>
                <a:latin typeface="Roboto Mono"/>
              </a:rPr>
              <a:t>    </a:t>
            </a:r>
            <a:r>
              <a:rPr lang="en-GB" dirty="0">
                <a:solidFill>
                  <a:srgbClr val="3B78E7"/>
                </a:solidFill>
                <a:latin typeface="Roboto Mono"/>
              </a:rPr>
              <a:t>&lt;Button</a:t>
            </a:r>
            <a:r>
              <a:rPr lang="en-GB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GB" dirty="0" err="1">
                <a:solidFill>
                  <a:srgbClr val="9C27B0"/>
                </a:solidFill>
                <a:latin typeface="Roboto Mono"/>
              </a:rPr>
              <a:t>android:id</a:t>
            </a:r>
            <a:r>
              <a:rPr lang="en-GB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GB" dirty="0">
                <a:solidFill>
                  <a:srgbClr val="0D904F"/>
                </a:solidFill>
                <a:latin typeface="Roboto Mono"/>
              </a:rPr>
              <a:t>"@+id/button"</a:t>
            </a:r>
            <a:br>
              <a:rPr lang="en-GB" dirty="0">
                <a:solidFill>
                  <a:srgbClr val="37474F"/>
                </a:solidFill>
                <a:latin typeface="Roboto Mono"/>
              </a:rPr>
            </a:br>
            <a:r>
              <a:rPr lang="en-GB" dirty="0">
                <a:solidFill>
                  <a:srgbClr val="37474F"/>
                </a:solidFill>
                <a:latin typeface="Roboto Mono"/>
              </a:rPr>
              <a:t>            </a:t>
            </a:r>
            <a:r>
              <a:rPr lang="en-GB" dirty="0" err="1">
                <a:solidFill>
                  <a:srgbClr val="9C27B0"/>
                </a:solidFill>
                <a:latin typeface="Roboto Mono"/>
              </a:rPr>
              <a:t>android:layout_width</a:t>
            </a:r>
            <a:r>
              <a:rPr lang="en-GB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GB" dirty="0">
                <a:solidFill>
                  <a:srgbClr val="0D904F"/>
                </a:solidFill>
                <a:latin typeface="Roboto Mono"/>
              </a:rPr>
              <a:t>"</a:t>
            </a:r>
            <a:r>
              <a:rPr lang="en-GB" dirty="0" err="1">
                <a:solidFill>
                  <a:srgbClr val="0D904F"/>
                </a:solidFill>
                <a:latin typeface="Roboto Mono"/>
              </a:rPr>
              <a:t>wrap_content</a:t>
            </a:r>
            <a:r>
              <a:rPr lang="en-GB" dirty="0">
                <a:solidFill>
                  <a:srgbClr val="0D904F"/>
                </a:solidFill>
                <a:latin typeface="Roboto Mono"/>
              </a:rPr>
              <a:t>"</a:t>
            </a:r>
            <a:br>
              <a:rPr lang="en-GB" dirty="0">
                <a:solidFill>
                  <a:srgbClr val="37474F"/>
                </a:solidFill>
                <a:latin typeface="Roboto Mono"/>
              </a:rPr>
            </a:br>
            <a:r>
              <a:rPr lang="en-GB" dirty="0">
                <a:solidFill>
                  <a:srgbClr val="37474F"/>
                </a:solidFill>
                <a:latin typeface="Roboto Mono"/>
              </a:rPr>
              <a:t>            </a:t>
            </a:r>
            <a:r>
              <a:rPr lang="en-GB" dirty="0" err="1">
                <a:solidFill>
                  <a:srgbClr val="9C27B0"/>
                </a:solidFill>
                <a:latin typeface="Roboto Mono"/>
              </a:rPr>
              <a:t>android:layout_height</a:t>
            </a:r>
            <a:r>
              <a:rPr lang="en-GB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GB" dirty="0">
                <a:solidFill>
                  <a:srgbClr val="0D904F"/>
                </a:solidFill>
                <a:latin typeface="Roboto Mono"/>
              </a:rPr>
              <a:t>"</a:t>
            </a:r>
            <a:r>
              <a:rPr lang="en-GB" dirty="0" err="1">
                <a:solidFill>
                  <a:srgbClr val="0D904F"/>
                </a:solidFill>
                <a:latin typeface="Roboto Mono"/>
              </a:rPr>
              <a:t>wrap_content</a:t>
            </a:r>
            <a:r>
              <a:rPr lang="en-GB" dirty="0">
                <a:solidFill>
                  <a:srgbClr val="0D904F"/>
                </a:solidFill>
                <a:latin typeface="Roboto Mono"/>
              </a:rPr>
              <a:t>"</a:t>
            </a:r>
            <a:br>
              <a:rPr lang="en-GB" dirty="0">
                <a:solidFill>
                  <a:srgbClr val="37474F"/>
                </a:solidFill>
                <a:latin typeface="Roboto Mono"/>
              </a:rPr>
            </a:br>
            <a:r>
              <a:rPr lang="en-GB" dirty="0">
                <a:solidFill>
                  <a:srgbClr val="37474F"/>
                </a:solidFill>
                <a:latin typeface="Roboto Mono"/>
              </a:rPr>
              <a:t>            </a:t>
            </a:r>
            <a:r>
              <a:rPr lang="en-GB" dirty="0" err="1">
                <a:solidFill>
                  <a:srgbClr val="9C27B0"/>
                </a:solidFill>
                <a:latin typeface="Roboto Mono"/>
              </a:rPr>
              <a:t>android:text</a:t>
            </a:r>
            <a:r>
              <a:rPr lang="en-GB" dirty="0">
                <a:solidFill>
                  <a:srgbClr val="37474F"/>
                </a:solidFill>
                <a:latin typeface="Roboto Mono"/>
              </a:rPr>
              <a:t>=</a:t>
            </a:r>
            <a:r>
              <a:rPr lang="en-GB" dirty="0">
                <a:solidFill>
                  <a:srgbClr val="0D904F"/>
                </a:solidFill>
                <a:latin typeface="Roboto Mono"/>
              </a:rPr>
              <a:t>"Hello, I am a Button"</a:t>
            </a:r>
            <a:r>
              <a:rPr lang="en-GB" dirty="0">
                <a:solidFill>
                  <a:srgbClr val="37474F"/>
                </a:solidFill>
                <a:latin typeface="Roboto Mono"/>
              </a:rPr>
              <a:t> </a:t>
            </a:r>
            <a:r>
              <a:rPr lang="en-GB" dirty="0">
                <a:solidFill>
                  <a:srgbClr val="3B78E7"/>
                </a:solidFill>
                <a:latin typeface="Roboto Mono"/>
              </a:rPr>
              <a:t>/&gt;</a:t>
            </a:r>
            <a:br>
              <a:rPr lang="en-GB" dirty="0">
                <a:solidFill>
                  <a:srgbClr val="37474F"/>
                </a:solidFill>
                <a:latin typeface="Roboto Mono"/>
              </a:rPr>
            </a:br>
            <a:r>
              <a:rPr lang="en-GB" dirty="0">
                <a:solidFill>
                  <a:srgbClr val="3B78E7"/>
                </a:solidFill>
                <a:latin typeface="Roboto Mono"/>
              </a:rPr>
              <a:t>&lt;/</a:t>
            </a:r>
            <a:r>
              <a:rPr lang="en-GB" dirty="0" err="1">
                <a:solidFill>
                  <a:srgbClr val="3B78E7"/>
                </a:solidFill>
                <a:latin typeface="Roboto Mono"/>
              </a:rPr>
              <a:t>LinearLayout</a:t>
            </a:r>
            <a:r>
              <a:rPr lang="en-GB" dirty="0">
                <a:solidFill>
                  <a:srgbClr val="3B78E7"/>
                </a:solidFill>
                <a:latin typeface="Roboto Mono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77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GB" sz="4000" b="1" dirty="0"/>
              <a:t>Layout Parameters</a:t>
            </a: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773E615-7156-40E0-9F4E-81F879BA1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7868" y="671951"/>
            <a:ext cx="7185258" cy="335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en-US" sz="1500"/>
              <a:t>XML layout attributes named layout_something define layout parameters for the View that are appropriate for the ViewGroup in which it resides</a:t>
            </a:r>
          </a:p>
          <a:p>
            <a:r>
              <a:rPr lang="en-US" sz="1500"/>
              <a:t>Every ViewGroup class implements a nested class that extends ViewGroup.LayoutParams</a:t>
            </a:r>
          </a:p>
          <a:p>
            <a:r>
              <a:rPr lang="en-US" sz="1500"/>
              <a:t>This subclass contains property types that define the size and position for each child view, as appropriate for the view group</a:t>
            </a:r>
          </a:p>
        </p:txBody>
      </p:sp>
    </p:spTree>
    <p:extLst>
      <p:ext uri="{BB962C8B-B14F-4D97-AF65-F5344CB8AC3E}">
        <p14:creationId xmlns:p14="http://schemas.microsoft.com/office/powerpoint/2010/main" val="2080959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0295039AB05B4EB770F1F64628E38C" ma:contentTypeVersion="10" ma:contentTypeDescription="Create a new document." ma:contentTypeScope="" ma:versionID="b4938fdafa8ed84536e7fd95507f5d36">
  <xsd:schema xmlns:xsd="http://www.w3.org/2001/XMLSchema" xmlns:xs="http://www.w3.org/2001/XMLSchema" xmlns:p="http://schemas.microsoft.com/office/2006/metadata/properties" xmlns:ns3="dddc197f-f640-4dd2-b90b-98b3abfe7bca" xmlns:ns4="ebd105ee-71f5-49fe-bd3a-37480835eb9d" targetNamespace="http://schemas.microsoft.com/office/2006/metadata/properties" ma:root="true" ma:fieldsID="41d379a709d19c4059f3642c1a861f04" ns3:_="" ns4:_="">
    <xsd:import namespace="dddc197f-f640-4dd2-b90b-98b3abfe7bca"/>
    <xsd:import namespace="ebd105ee-71f5-49fe-bd3a-37480835eb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dc197f-f640-4dd2-b90b-98b3abfe7b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d105ee-71f5-49fe-bd3a-37480835eb9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AB652C-70FB-48F9-8C9B-7370BC585BF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6168E47-21D4-447B-A5DE-0B88101AA3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dc197f-f640-4dd2-b90b-98b3abfe7bca"/>
    <ds:schemaRef ds:uri="ebd105ee-71f5-49fe-bd3a-37480835eb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A670B0-AE2D-4532-A9C7-83354B49D0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3375</TotalTime>
  <Words>1130</Words>
  <Application>Microsoft Office PowerPoint</Application>
  <PresentationFormat>Widescreen</PresentationFormat>
  <Paragraphs>77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Roboto Mono</vt:lpstr>
      <vt:lpstr>Office Theme</vt:lpstr>
      <vt:lpstr>Building Interactive Apps with Android</vt:lpstr>
      <vt:lpstr>Check This Source</vt:lpstr>
      <vt:lpstr>Build an Interactive Android App</vt:lpstr>
      <vt:lpstr>What is R?</vt:lpstr>
      <vt:lpstr>Layout</vt:lpstr>
      <vt:lpstr>Types of Layouts</vt:lpstr>
      <vt:lpstr>How to Declare a Layout</vt:lpstr>
      <vt:lpstr>Write the XML</vt:lpstr>
      <vt:lpstr>Layout Parameters</vt:lpstr>
      <vt:lpstr>Layout Parameters</vt:lpstr>
      <vt:lpstr>Layout Position</vt:lpstr>
      <vt:lpstr>Size, Padding and Margins</vt:lpstr>
      <vt:lpstr>ConstraintLayout</vt:lpstr>
      <vt:lpstr>Exercise</vt:lpstr>
      <vt:lpstr>Extra Reading Resource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Interactive Apps with Android</dc:title>
  <dc:creator>Antesar Shabut</dc:creator>
  <cp:lastModifiedBy>Antesar Shabut</cp:lastModifiedBy>
  <cp:revision>9</cp:revision>
  <dcterms:created xsi:type="dcterms:W3CDTF">2021-01-17T16:07:02Z</dcterms:created>
  <dcterms:modified xsi:type="dcterms:W3CDTF">2025-01-13T09:31:53Z</dcterms:modified>
</cp:coreProperties>
</file>