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74" r:id="rId7"/>
    <p:sldId id="260" r:id="rId8"/>
    <p:sldId id="276" r:id="rId9"/>
    <p:sldId id="279" r:id="rId10"/>
    <p:sldId id="275" r:id="rId11"/>
    <p:sldId id="326" r:id="rId12"/>
    <p:sldId id="280" r:id="rId13"/>
    <p:sldId id="290" r:id="rId14"/>
    <p:sldId id="259" r:id="rId15"/>
    <p:sldId id="285" r:id="rId16"/>
    <p:sldId id="288" r:id="rId17"/>
    <p:sldId id="289" r:id="rId18"/>
    <p:sldId id="291" r:id="rId19"/>
    <p:sldId id="281" r:id="rId20"/>
    <p:sldId id="287" r:id="rId21"/>
    <p:sldId id="282" r:id="rId22"/>
    <p:sldId id="286"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3032" autoAdjust="0"/>
  </p:normalViewPr>
  <p:slideViewPr>
    <p:cSldViewPr snapToGrid="0">
      <p:cViewPr varScale="1">
        <p:scale>
          <a:sx n="81" d="100"/>
          <a:sy n="81" d="100"/>
        </p:scale>
        <p:origin x="18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cat>
            <c:strRef>
              <c:f>Sheet1!$A$2:$A$50</c:f>
              <c:strCache>
                <c:ptCount val="49"/>
                <c:pt idx="0">
                  <c:v>2009-12</c:v>
                </c:pt>
                <c:pt idx="1">
                  <c:v>2010-03</c:v>
                </c:pt>
                <c:pt idx="2">
                  <c:v>2010-04</c:v>
                </c:pt>
                <c:pt idx="3">
                  <c:v>2010-07</c:v>
                </c:pt>
                <c:pt idx="4">
                  <c:v>2010-10</c:v>
                </c:pt>
                <c:pt idx="5">
                  <c:v>2011-04</c:v>
                </c:pt>
                <c:pt idx="6">
                  <c:v>2011-07</c:v>
                </c:pt>
                <c:pt idx="7">
                  <c:v>2011-08</c:v>
                </c:pt>
                <c:pt idx="8">
                  <c:v>2011-12</c:v>
                </c:pt>
                <c:pt idx="9">
                  <c:v>2012-02</c:v>
                </c:pt>
                <c:pt idx="10">
                  <c:v>2012-05</c:v>
                </c:pt>
                <c:pt idx="11">
                  <c:v>2012-06</c:v>
                </c:pt>
                <c:pt idx="12">
                  <c:v>2012-09</c:v>
                </c:pt>
                <c:pt idx="13">
                  <c:v>2012-10</c:v>
                </c:pt>
                <c:pt idx="14">
                  <c:v>2013-04</c:v>
                </c:pt>
                <c:pt idx="15">
                  <c:v>2013-07</c:v>
                </c:pt>
                <c:pt idx="16">
                  <c:v>2014-07</c:v>
                </c:pt>
                <c:pt idx="17">
                  <c:v>2014-02</c:v>
                </c:pt>
                <c:pt idx="18">
                  <c:v>2015-07</c:v>
                </c:pt>
                <c:pt idx="19">
                  <c:v>2015-11</c:v>
                </c:pt>
                <c:pt idx="20">
                  <c:v>2016-02</c:v>
                </c:pt>
                <c:pt idx="21">
                  <c:v>2016-09</c:v>
                </c:pt>
                <c:pt idx="22">
                  <c:v>2016-12</c:v>
                </c:pt>
                <c:pt idx="23">
                  <c:v>2017-03</c:v>
                </c:pt>
                <c:pt idx="24">
                  <c:v>2017-06</c:v>
                </c:pt>
                <c:pt idx="25">
                  <c:v>2017-09</c:v>
                </c:pt>
                <c:pt idx="26">
                  <c:v>2017-12</c:v>
                </c:pt>
                <c:pt idx="27">
                  <c:v>2018-03</c:v>
                </c:pt>
                <c:pt idx="28">
                  <c:v>2018-06</c:v>
                </c:pt>
                <c:pt idx="29">
                  <c:v>2018-09</c:v>
                </c:pt>
                <c:pt idx="30">
                  <c:v>2018-12</c:v>
                </c:pt>
                <c:pt idx="31">
                  <c:v>2019-03</c:v>
                </c:pt>
                <c:pt idx="32">
                  <c:v>2019-06</c:v>
                </c:pt>
                <c:pt idx="33">
                  <c:v>2019-09</c:v>
                </c:pt>
                <c:pt idx="34">
                  <c:v>2019-12</c:v>
                </c:pt>
                <c:pt idx="35">
                  <c:v>2020-03</c:v>
                </c:pt>
                <c:pt idx="36">
                  <c:v>2020-06</c:v>
                </c:pt>
                <c:pt idx="37">
                  <c:v>2020-09</c:v>
                </c:pt>
                <c:pt idx="38">
                  <c:v>2020-12</c:v>
                </c:pt>
                <c:pt idx="39">
                  <c:v>2021-03</c:v>
                </c:pt>
                <c:pt idx="40">
                  <c:v>2021-6</c:v>
                </c:pt>
                <c:pt idx="41">
                  <c:v>2021-09</c:v>
                </c:pt>
                <c:pt idx="42">
                  <c:v>2021-12</c:v>
                </c:pt>
                <c:pt idx="43">
                  <c:v>2022-03</c:v>
                </c:pt>
                <c:pt idx="44">
                  <c:v>2022-06</c:v>
                </c:pt>
                <c:pt idx="45">
                  <c:v>2022-09</c:v>
                </c:pt>
                <c:pt idx="46">
                  <c:v>2022-12</c:v>
                </c:pt>
                <c:pt idx="47">
                  <c:v>2023-03</c:v>
                </c:pt>
                <c:pt idx="48">
                  <c:v>2023-06</c:v>
                </c:pt>
              </c:strCache>
            </c:strRef>
          </c:cat>
          <c:val>
            <c:numRef>
              <c:f>Sheet1!$B$2:$B$50</c:f>
              <c:numCache>
                <c:formatCode>General</c:formatCode>
                <c:ptCount val="49"/>
                <c:pt idx="0">
                  <c:v>16000</c:v>
                </c:pt>
                <c:pt idx="1">
                  <c:v>30000</c:v>
                </c:pt>
                <c:pt idx="2">
                  <c:v>38000</c:v>
                </c:pt>
                <c:pt idx="3">
                  <c:v>70000</c:v>
                </c:pt>
                <c:pt idx="4">
                  <c:v>100000</c:v>
                </c:pt>
                <c:pt idx="5">
                  <c:v>200000</c:v>
                </c:pt>
                <c:pt idx="6">
                  <c:v>250000</c:v>
                </c:pt>
                <c:pt idx="7">
                  <c:v>300000</c:v>
                </c:pt>
                <c:pt idx="8">
                  <c:v>400000</c:v>
                </c:pt>
                <c:pt idx="9">
                  <c:v>450000</c:v>
                </c:pt>
                <c:pt idx="10">
                  <c:v>500000</c:v>
                </c:pt>
                <c:pt idx="11">
                  <c:v>600000</c:v>
                </c:pt>
                <c:pt idx="12">
                  <c:v>675000</c:v>
                </c:pt>
                <c:pt idx="13">
                  <c:v>700000</c:v>
                </c:pt>
                <c:pt idx="14">
                  <c:v>850000</c:v>
                </c:pt>
                <c:pt idx="15">
                  <c:v>1000000</c:v>
                </c:pt>
                <c:pt idx="16">
                  <c:v>1300000</c:v>
                </c:pt>
                <c:pt idx="17">
                  <c:v>1400000</c:v>
                </c:pt>
                <c:pt idx="18">
                  <c:v>1600000</c:v>
                </c:pt>
                <c:pt idx="19">
                  <c:v>1800000</c:v>
                </c:pt>
                <c:pt idx="20">
                  <c:v>2000000</c:v>
                </c:pt>
                <c:pt idx="21">
                  <c:v>2400000</c:v>
                </c:pt>
                <c:pt idx="22">
                  <c:v>2600000</c:v>
                </c:pt>
                <c:pt idx="23">
                  <c:v>2800000</c:v>
                </c:pt>
                <c:pt idx="24">
                  <c:v>3000000</c:v>
                </c:pt>
                <c:pt idx="25">
                  <c:v>3300000</c:v>
                </c:pt>
                <c:pt idx="26">
                  <c:v>3500000</c:v>
                </c:pt>
                <c:pt idx="27">
                  <c:v>3600000</c:v>
                </c:pt>
                <c:pt idx="28">
                  <c:v>3300000</c:v>
                </c:pt>
                <c:pt idx="29">
                  <c:v>2600000</c:v>
                </c:pt>
                <c:pt idx="30">
                  <c:v>2600000</c:v>
                </c:pt>
                <c:pt idx="31">
                  <c:v>2600000</c:v>
                </c:pt>
                <c:pt idx="32">
                  <c:v>2700000</c:v>
                </c:pt>
                <c:pt idx="33">
                  <c:v>2800000</c:v>
                </c:pt>
                <c:pt idx="34">
                  <c:v>2800000</c:v>
                </c:pt>
                <c:pt idx="35">
                  <c:v>2870000</c:v>
                </c:pt>
                <c:pt idx="36">
                  <c:v>2960000</c:v>
                </c:pt>
                <c:pt idx="37">
                  <c:v>3040000</c:v>
                </c:pt>
                <c:pt idx="38">
                  <c:v>2950000</c:v>
                </c:pt>
                <c:pt idx="39">
                  <c:v>2980000</c:v>
                </c:pt>
                <c:pt idx="40">
                  <c:v>2886000</c:v>
                </c:pt>
                <c:pt idx="41">
                  <c:v>2783000</c:v>
                </c:pt>
                <c:pt idx="42">
                  <c:v>2605000</c:v>
                </c:pt>
                <c:pt idx="43">
                  <c:v>2591578</c:v>
                </c:pt>
                <c:pt idx="44">
                  <c:v>2654747</c:v>
                </c:pt>
                <c:pt idx="45">
                  <c:v>2683925</c:v>
                </c:pt>
                <c:pt idx="46">
                  <c:v>2694114</c:v>
                </c:pt>
                <c:pt idx="47">
                  <c:v>2673292</c:v>
                </c:pt>
                <c:pt idx="48">
                  <c:v>2597819</c:v>
                </c:pt>
              </c:numCache>
            </c:numRef>
          </c:val>
          <c:extLst>
            <c:ext xmlns:c16="http://schemas.microsoft.com/office/drawing/2014/chart" uri="{C3380CC4-5D6E-409C-BE32-E72D297353CC}">
              <c16:uniqueId val="{00000031-BC22-4CD0-934C-EC3F71DD8719}"/>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GB" sz="1000" b="0">
                    <a:solidFill>
                      <a:srgbClr val="0F283E"/>
                    </a:solidFill>
                    <a:latin typeface="Open Sans Light"/>
                  </a:rPr>
                  <a:t>Number of available apps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D5EB-4ED3-8181-2C6C9DA79BE6}"/>
                </c:ext>
              </c:extLst>
            </c:dLbl>
            <c:dLbl>
              <c:idx val="1"/>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D5EB-4ED3-8181-2C6C9DA79BE6}"/>
                </c:ext>
              </c:extLst>
            </c:dLbl>
            <c:dLbl>
              <c:idx val="2"/>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D5EB-4ED3-8181-2C6C9DA79BE6}"/>
                </c:ext>
              </c:extLst>
            </c:dLbl>
            <c:dLbl>
              <c:idx val="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D5EB-4ED3-8181-2C6C9DA79BE6}"/>
                </c:ext>
              </c:extLst>
            </c:dLbl>
            <c:dLbl>
              <c:idx val="4"/>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D5EB-4ED3-8181-2C6C9DA79BE6}"/>
                </c:ext>
              </c:extLst>
            </c:dLbl>
            <c:dLbl>
              <c:idx val="5"/>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D5EB-4ED3-8181-2C6C9DA79BE6}"/>
                </c:ext>
              </c:extLst>
            </c:dLbl>
            <c:dLbl>
              <c:idx val="6"/>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D5EB-4ED3-8181-2C6C9DA79BE6}"/>
                </c:ext>
              </c:extLst>
            </c:dLbl>
            <c:dLbl>
              <c:idx val="7"/>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D5EB-4ED3-8181-2C6C9DA79BE6}"/>
                </c:ext>
              </c:extLst>
            </c:dLbl>
            <c:dLbl>
              <c:idx val="8"/>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D5EB-4ED3-8181-2C6C9DA79BE6}"/>
                </c:ext>
              </c:extLst>
            </c:dLbl>
            <c:dLbl>
              <c:idx val="9"/>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D5EB-4ED3-8181-2C6C9DA79BE6}"/>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Sheet1!$A$2:$A$11</c:f>
              <c:strCache>
                <c:ptCount val="10"/>
                <c:pt idx="0">
                  <c:v>Coin Master</c:v>
                </c:pt>
                <c:pt idx="1">
                  <c:v>Candy Crush Saga</c:v>
                </c:pt>
                <c:pt idx="2">
                  <c:v>TikTok</c:v>
                </c:pt>
                <c:pt idx="3">
                  <c:v>Roblox</c:v>
                </c:pt>
                <c:pt idx="4">
                  <c:v>Royal Match</c:v>
                </c:pt>
                <c:pt idx="5">
                  <c:v>Tinder: Dating app. Meet. Chat</c:v>
                </c:pt>
                <c:pt idx="6">
                  <c:v>State of Survival: Zombie War</c:v>
                </c:pt>
                <c:pt idx="7">
                  <c:v>Bingo Blitz® - Bingo Games</c:v>
                </c:pt>
                <c:pt idx="8">
                  <c:v>Pokémon GO</c:v>
                </c:pt>
                <c:pt idx="9">
                  <c:v>Evony: The King's Return</c:v>
                </c:pt>
              </c:strCache>
            </c:strRef>
          </c:cat>
          <c:val>
            <c:numRef>
              <c:f>Sheet1!$B$2:$B$11</c:f>
              <c:numCache>
                <c:formatCode>General</c:formatCode>
                <c:ptCount val="10"/>
                <c:pt idx="0">
                  <c:v>6384422</c:v>
                </c:pt>
                <c:pt idx="1">
                  <c:v>2162748</c:v>
                </c:pt>
                <c:pt idx="2">
                  <c:v>2094657</c:v>
                </c:pt>
                <c:pt idx="3">
                  <c:v>1359626</c:v>
                </c:pt>
                <c:pt idx="4">
                  <c:v>1182327</c:v>
                </c:pt>
                <c:pt idx="5">
                  <c:v>876747</c:v>
                </c:pt>
                <c:pt idx="6">
                  <c:v>825846</c:v>
                </c:pt>
                <c:pt idx="7">
                  <c:v>774506</c:v>
                </c:pt>
                <c:pt idx="8">
                  <c:v>724152</c:v>
                </c:pt>
                <c:pt idx="9">
                  <c:v>611410</c:v>
                </c:pt>
              </c:numCache>
            </c:numRef>
          </c:val>
          <c:extLst>
            <c:ext xmlns:c16="http://schemas.microsoft.com/office/drawing/2014/chart" uri="{C3380CC4-5D6E-409C-BE32-E72D297353CC}">
              <c16:uniqueId val="{0000000A-D5EB-4ED3-8181-2C6C9DA79BE6}"/>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D7291-60C6-4760-AD97-349B28D56E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5EC115-A3F7-4ADD-8B79-95B06AD4701D}">
      <dgm:prSet/>
      <dgm:spPr/>
      <dgm:t>
        <a:bodyPr/>
        <a:lstStyle/>
        <a:p>
          <a:r>
            <a:rPr lang="en-GB"/>
            <a:t>Android Virtual Devices (AVDs)</a:t>
          </a:r>
          <a:endParaRPr lang="en-US"/>
        </a:p>
      </dgm:t>
    </dgm:pt>
    <dgm:pt modelId="{F72D9D7E-D9FD-4CC7-84F0-5A6F31E696B7}" type="parTrans" cxnId="{79B3B890-7C68-4A9D-8E97-33A97A4C970F}">
      <dgm:prSet/>
      <dgm:spPr/>
      <dgm:t>
        <a:bodyPr/>
        <a:lstStyle/>
        <a:p>
          <a:endParaRPr lang="en-US"/>
        </a:p>
      </dgm:t>
    </dgm:pt>
    <dgm:pt modelId="{680FAEE5-018F-425D-ADE3-7338A3244E2C}" type="sibTrans" cxnId="{79B3B890-7C68-4A9D-8E97-33A97A4C970F}">
      <dgm:prSet/>
      <dgm:spPr/>
      <dgm:t>
        <a:bodyPr/>
        <a:lstStyle/>
        <a:p>
          <a:endParaRPr lang="en-US"/>
        </a:p>
      </dgm:t>
    </dgm:pt>
    <dgm:pt modelId="{742B713B-2D38-4D3E-8D84-C678D2ED63A6}">
      <dgm:prSet/>
      <dgm:spPr/>
      <dgm:t>
        <a:bodyPr/>
        <a:lstStyle/>
        <a:p>
          <a:r>
            <a:rPr lang="en-GB"/>
            <a:t>Android Device</a:t>
          </a:r>
          <a:endParaRPr lang="en-US"/>
        </a:p>
      </dgm:t>
    </dgm:pt>
    <dgm:pt modelId="{39CD746A-BA09-4EC2-89C6-F4701D509148}" type="parTrans" cxnId="{0355400E-756D-4ED6-AFAD-4981E0517D4E}">
      <dgm:prSet/>
      <dgm:spPr/>
      <dgm:t>
        <a:bodyPr/>
        <a:lstStyle/>
        <a:p>
          <a:endParaRPr lang="en-US"/>
        </a:p>
      </dgm:t>
    </dgm:pt>
    <dgm:pt modelId="{D332786A-E513-4B45-887A-6CAA29AD97B7}" type="sibTrans" cxnId="{0355400E-756D-4ED6-AFAD-4981E0517D4E}">
      <dgm:prSet/>
      <dgm:spPr/>
      <dgm:t>
        <a:bodyPr/>
        <a:lstStyle/>
        <a:p>
          <a:endParaRPr lang="en-US"/>
        </a:p>
      </dgm:t>
    </dgm:pt>
    <dgm:pt modelId="{03AD0FF3-7780-46F9-9F14-56C136352F37}" type="pres">
      <dgm:prSet presAssocID="{C20D7291-60C6-4760-AD97-349B28D56E42}" presName="root" presStyleCnt="0">
        <dgm:presLayoutVars>
          <dgm:dir/>
          <dgm:resizeHandles val="exact"/>
        </dgm:presLayoutVars>
      </dgm:prSet>
      <dgm:spPr/>
    </dgm:pt>
    <dgm:pt modelId="{6C307796-60AF-4F82-ACBE-B3631004C2D3}" type="pres">
      <dgm:prSet presAssocID="{265EC115-A3F7-4ADD-8B79-95B06AD4701D}" presName="compNode" presStyleCnt="0"/>
      <dgm:spPr/>
    </dgm:pt>
    <dgm:pt modelId="{3A6DF554-29C9-45B6-B27E-FE860CC342ED}" type="pres">
      <dgm:prSet presAssocID="{265EC115-A3F7-4ADD-8B79-95B06AD4701D}" presName="bgRect" presStyleLbl="bgShp" presStyleIdx="0" presStyleCnt="2"/>
      <dgm:spPr/>
    </dgm:pt>
    <dgm:pt modelId="{4BB9CEA5-496E-4F2C-A290-5DCF90AFC689}" type="pres">
      <dgm:prSet presAssocID="{265EC115-A3F7-4ADD-8B79-95B06AD470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6CC3F8B-1EAF-4F00-9FCD-DB7F7681E14D}" type="pres">
      <dgm:prSet presAssocID="{265EC115-A3F7-4ADD-8B79-95B06AD4701D}" presName="spaceRect" presStyleCnt="0"/>
      <dgm:spPr/>
    </dgm:pt>
    <dgm:pt modelId="{6FD79768-21D3-42F2-8725-12523E965DF5}" type="pres">
      <dgm:prSet presAssocID="{265EC115-A3F7-4ADD-8B79-95B06AD4701D}" presName="parTx" presStyleLbl="revTx" presStyleIdx="0" presStyleCnt="2">
        <dgm:presLayoutVars>
          <dgm:chMax val="0"/>
          <dgm:chPref val="0"/>
        </dgm:presLayoutVars>
      </dgm:prSet>
      <dgm:spPr/>
    </dgm:pt>
    <dgm:pt modelId="{34D7A1EE-34A4-4F7E-8114-59579814F919}" type="pres">
      <dgm:prSet presAssocID="{680FAEE5-018F-425D-ADE3-7338A3244E2C}" presName="sibTrans" presStyleCnt="0"/>
      <dgm:spPr/>
    </dgm:pt>
    <dgm:pt modelId="{637B3322-B244-46E4-9DD6-177B47DF3FC0}" type="pres">
      <dgm:prSet presAssocID="{742B713B-2D38-4D3E-8D84-C678D2ED63A6}" presName="compNode" presStyleCnt="0"/>
      <dgm:spPr/>
    </dgm:pt>
    <dgm:pt modelId="{A172C2FE-ED29-4C6C-A7EB-1BBD6AAE47A9}" type="pres">
      <dgm:prSet presAssocID="{742B713B-2D38-4D3E-8D84-C678D2ED63A6}" presName="bgRect" presStyleLbl="bgShp" presStyleIdx="1" presStyleCnt="2"/>
      <dgm:spPr/>
    </dgm:pt>
    <dgm:pt modelId="{4C184753-D9B4-44F7-97E9-EAF83DDB3D05}" type="pres">
      <dgm:prSet presAssocID="{742B713B-2D38-4D3E-8D84-C678D2ED63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825D64C-AA79-4B1C-A0AC-DA58AE49F64C}" type="pres">
      <dgm:prSet presAssocID="{742B713B-2D38-4D3E-8D84-C678D2ED63A6}" presName="spaceRect" presStyleCnt="0"/>
      <dgm:spPr/>
    </dgm:pt>
    <dgm:pt modelId="{84925414-13FA-4F21-917B-FB3131189AFE}" type="pres">
      <dgm:prSet presAssocID="{742B713B-2D38-4D3E-8D84-C678D2ED63A6}" presName="parTx" presStyleLbl="revTx" presStyleIdx="1" presStyleCnt="2">
        <dgm:presLayoutVars>
          <dgm:chMax val="0"/>
          <dgm:chPref val="0"/>
        </dgm:presLayoutVars>
      </dgm:prSet>
      <dgm:spPr/>
    </dgm:pt>
  </dgm:ptLst>
  <dgm:cxnLst>
    <dgm:cxn modelId="{0355400E-756D-4ED6-AFAD-4981E0517D4E}" srcId="{C20D7291-60C6-4760-AD97-349B28D56E42}" destId="{742B713B-2D38-4D3E-8D84-C678D2ED63A6}" srcOrd="1" destOrd="0" parTransId="{39CD746A-BA09-4EC2-89C6-F4701D509148}" sibTransId="{D332786A-E513-4B45-887A-6CAA29AD97B7}"/>
    <dgm:cxn modelId="{9676AB33-42C3-44EB-932B-52CA7F911100}" type="presOf" srcId="{C20D7291-60C6-4760-AD97-349B28D56E42}" destId="{03AD0FF3-7780-46F9-9F14-56C136352F37}" srcOrd="0" destOrd="0" presId="urn:microsoft.com/office/officeart/2018/2/layout/IconVerticalSolidList"/>
    <dgm:cxn modelId="{79B3B890-7C68-4A9D-8E97-33A97A4C970F}" srcId="{C20D7291-60C6-4760-AD97-349B28D56E42}" destId="{265EC115-A3F7-4ADD-8B79-95B06AD4701D}" srcOrd="0" destOrd="0" parTransId="{F72D9D7E-D9FD-4CC7-84F0-5A6F31E696B7}" sibTransId="{680FAEE5-018F-425D-ADE3-7338A3244E2C}"/>
    <dgm:cxn modelId="{231C16BB-87CE-4888-8E2B-4DE565BF50D3}" type="presOf" srcId="{265EC115-A3F7-4ADD-8B79-95B06AD4701D}" destId="{6FD79768-21D3-42F2-8725-12523E965DF5}" srcOrd="0" destOrd="0" presId="urn:microsoft.com/office/officeart/2018/2/layout/IconVerticalSolidList"/>
    <dgm:cxn modelId="{E46DA5F7-6316-4CA5-A9EA-C4AE03B62DE5}" type="presOf" srcId="{742B713B-2D38-4D3E-8D84-C678D2ED63A6}" destId="{84925414-13FA-4F21-917B-FB3131189AFE}" srcOrd="0" destOrd="0" presId="urn:microsoft.com/office/officeart/2018/2/layout/IconVerticalSolidList"/>
    <dgm:cxn modelId="{3C516FB9-83CC-4663-9B24-D537452ADE01}" type="presParOf" srcId="{03AD0FF3-7780-46F9-9F14-56C136352F37}" destId="{6C307796-60AF-4F82-ACBE-B3631004C2D3}" srcOrd="0" destOrd="0" presId="urn:microsoft.com/office/officeart/2018/2/layout/IconVerticalSolidList"/>
    <dgm:cxn modelId="{9E26DBCE-1A56-405A-B43C-DC9413FC4AC0}" type="presParOf" srcId="{6C307796-60AF-4F82-ACBE-B3631004C2D3}" destId="{3A6DF554-29C9-45B6-B27E-FE860CC342ED}" srcOrd="0" destOrd="0" presId="urn:microsoft.com/office/officeart/2018/2/layout/IconVerticalSolidList"/>
    <dgm:cxn modelId="{9085EAC7-B173-4F00-A558-0E839C066D85}" type="presParOf" srcId="{6C307796-60AF-4F82-ACBE-B3631004C2D3}" destId="{4BB9CEA5-496E-4F2C-A290-5DCF90AFC689}" srcOrd="1" destOrd="0" presId="urn:microsoft.com/office/officeart/2018/2/layout/IconVerticalSolidList"/>
    <dgm:cxn modelId="{321E1F4F-0ABB-43A1-B054-BDA9F8BFFF26}" type="presParOf" srcId="{6C307796-60AF-4F82-ACBE-B3631004C2D3}" destId="{B6CC3F8B-1EAF-4F00-9FCD-DB7F7681E14D}" srcOrd="2" destOrd="0" presId="urn:microsoft.com/office/officeart/2018/2/layout/IconVerticalSolidList"/>
    <dgm:cxn modelId="{10D3BA24-1D3D-4A0E-9375-B633E8BF724F}" type="presParOf" srcId="{6C307796-60AF-4F82-ACBE-B3631004C2D3}" destId="{6FD79768-21D3-42F2-8725-12523E965DF5}" srcOrd="3" destOrd="0" presId="urn:microsoft.com/office/officeart/2018/2/layout/IconVerticalSolidList"/>
    <dgm:cxn modelId="{56487F0E-FAF5-45C0-8517-92A446E9D930}" type="presParOf" srcId="{03AD0FF3-7780-46F9-9F14-56C136352F37}" destId="{34D7A1EE-34A4-4F7E-8114-59579814F919}" srcOrd="1" destOrd="0" presId="urn:microsoft.com/office/officeart/2018/2/layout/IconVerticalSolidList"/>
    <dgm:cxn modelId="{DA04ABAF-FFBA-45D4-892C-4FF897311930}" type="presParOf" srcId="{03AD0FF3-7780-46F9-9F14-56C136352F37}" destId="{637B3322-B244-46E4-9DD6-177B47DF3FC0}" srcOrd="2" destOrd="0" presId="urn:microsoft.com/office/officeart/2018/2/layout/IconVerticalSolidList"/>
    <dgm:cxn modelId="{9CF14288-0DE0-4CA4-BF62-3C3439D4EAEC}" type="presParOf" srcId="{637B3322-B244-46E4-9DD6-177B47DF3FC0}" destId="{A172C2FE-ED29-4C6C-A7EB-1BBD6AAE47A9}" srcOrd="0" destOrd="0" presId="urn:microsoft.com/office/officeart/2018/2/layout/IconVerticalSolidList"/>
    <dgm:cxn modelId="{AAEF3F0A-C2DF-43C1-9A2C-CF1334BE03A2}" type="presParOf" srcId="{637B3322-B244-46E4-9DD6-177B47DF3FC0}" destId="{4C184753-D9B4-44F7-97E9-EAF83DDB3D05}" srcOrd="1" destOrd="0" presId="urn:microsoft.com/office/officeart/2018/2/layout/IconVerticalSolidList"/>
    <dgm:cxn modelId="{0D979EF5-01F8-4A08-B5B8-55F50E5EECB9}" type="presParOf" srcId="{637B3322-B244-46E4-9DD6-177B47DF3FC0}" destId="{9825D64C-AA79-4B1C-A0AC-DA58AE49F64C}" srcOrd="2" destOrd="0" presId="urn:microsoft.com/office/officeart/2018/2/layout/IconVerticalSolidList"/>
    <dgm:cxn modelId="{F03215CF-A8E9-4652-B388-34C588DD8047}" type="presParOf" srcId="{637B3322-B244-46E4-9DD6-177B47DF3FC0}" destId="{84925414-13FA-4F21-917B-FB3131189A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DF554-29C9-45B6-B27E-FE860CC342ED}">
      <dsp:nvSpPr>
        <dsp:cNvPr id="0" name=""/>
        <dsp:cNvSpPr/>
      </dsp:nvSpPr>
      <dsp:spPr>
        <a:xfrm>
          <a:off x="0" y="905470"/>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B9CEA5-496E-4F2C-A290-5DCF90AFC689}">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D79768-21D3-42F2-8725-12523E965DF5}">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111250">
            <a:lnSpc>
              <a:spcPct val="90000"/>
            </a:lnSpc>
            <a:spcBef>
              <a:spcPct val="0"/>
            </a:spcBef>
            <a:spcAft>
              <a:spcPct val="35000"/>
            </a:spcAft>
            <a:buNone/>
          </a:pPr>
          <a:r>
            <a:rPr lang="en-GB" sz="2500" kern="1200"/>
            <a:t>Android Virtual Devices (AVDs)</a:t>
          </a:r>
          <a:endParaRPr lang="en-US" sz="2500" kern="1200"/>
        </a:p>
      </dsp:txBody>
      <dsp:txXfrm>
        <a:off x="1930741" y="905470"/>
        <a:ext cx="4338296" cy="1671637"/>
      </dsp:txXfrm>
    </dsp:sp>
    <dsp:sp modelId="{A172C2FE-ED29-4C6C-A7EB-1BBD6AAE47A9}">
      <dsp:nvSpPr>
        <dsp:cNvPr id="0" name=""/>
        <dsp:cNvSpPr/>
      </dsp:nvSpPr>
      <dsp:spPr>
        <a:xfrm>
          <a:off x="0" y="2995017"/>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84753-D9B4-44F7-97E9-EAF83DDB3D05}">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25414-13FA-4F21-917B-FB3131189AFE}">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111250">
            <a:lnSpc>
              <a:spcPct val="90000"/>
            </a:lnSpc>
            <a:spcBef>
              <a:spcPct val="0"/>
            </a:spcBef>
            <a:spcAft>
              <a:spcPct val="35000"/>
            </a:spcAft>
            <a:buNone/>
          </a:pPr>
          <a:r>
            <a:rPr lang="en-GB" sz="2500" kern="1200"/>
            <a:t>Android Device</a:t>
          </a:r>
          <a:endParaRPr lang="en-US" sz="2500" kern="1200"/>
        </a:p>
      </dsp:txBody>
      <dsp:txXfrm>
        <a:off x="1930741" y="2995017"/>
        <a:ext cx="4338296" cy="1671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FD7DC-A1B7-4B43-8027-0F071F03B576}" type="datetimeFigureOut">
              <a:rPr lang="en-GB" smtClean="0"/>
              <a:t>05/01/2025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259F9-080D-4167-923C-1FC2AEE66757}" type="slidenum">
              <a:rPr lang="en-GB" smtClean="0"/>
              <a:t>‹#›</a:t>
            </a:fld>
            <a:endParaRPr lang="en-GB"/>
          </a:p>
        </p:txBody>
      </p:sp>
    </p:spTree>
    <p:extLst>
      <p:ext uri="{BB962C8B-B14F-4D97-AF65-F5344CB8AC3E}">
        <p14:creationId xmlns:p14="http://schemas.microsoft.com/office/powerpoint/2010/main" val="268588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Times New Roman" panose="02020603050405020304" pitchFamily="18" charset="0"/>
              </a:rPr>
              <a:t> Android is the </a:t>
            </a:r>
            <a:r>
              <a:rPr lang="en-US" b="0" i="1" dirty="0">
                <a:solidFill>
                  <a:srgbClr val="333333"/>
                </a:solidFill>
                <a:effectLst/>
                <a:latin typeface="Times New Roman" panose="02020603050405020304" pitchFamily="18" charset="0"/>
              </a:rPr>
              <a:t>most popular mobile operating system worldwide,</a:t>
            </a:r>
            <a:endParaRPr lang="en-US" b="0" i="0" dirty="0">
              <a:solidFill>
                <a:srgbClr val="333333"/>
              </a:solidFill>
              <a:effectLst/>
              <a:latin typeface="Times New Roman" panose="02020603050405020304" pitchFamily="18" charset="0"/>
            </a:endParaRPr>
          </a:p>
          <a:p>
            <a:r>
              <a:rPr lang="en-US" b="0" i="0" dirty="0">
                <a:solidFill>
                  <a:srgbClr val="333333"/>
                </a:solidFill>
                <a:effectLst/>
                <a:latin typeface="Times New Roman" panose="02020603050405020304" pitchFamily="18" charset="0"/>
              </a:rPr>
              <a:t>There are billions of Android users worldwide, all waiting to download your next great idea</a:t>
            </a:r>
          </a:p>
          <a:p>
            <a:r>
              <a:rPr lang="en-US" b="0" i="0" dirty="0">
                <a:solidFill>
                  <a:srgbClr val="333333"/>
                </a:solidFill>
                <a:effectLst/>
                <a:latin typeface="Times New Roman" panose="02020603050405020304" pitchFamily="18" charset="0"/>
              </a:rPr>
              <a:t>Android is a comprehensive open-source platform based on Linux and championed by Google</a:t>
            </a:r>
          </a:p>
          <a:p>
            <a:r>
              <a:rPr lang="en-US" b="0" i="0" dirty="0">
                <a:solidFill>
                  <a:srgbClr val="333333"/>
                </a:solidFill>
                <a:effectLst/>
                <a:latin typeface="Times New Roman" panose="02020603050405020304" pitchFamily="18" charset="0"/>
              </a:rPr>
              <a:t>It’s a powerful development framework that includes everything you need to build great apps </a:t>
            </a:r>
          </a:p>
          <a:p>
            <a:r>
              <a:rPr lang="en-US" b="0" i="0" dirty="0">
                <a:solidFill>
                  <a:srgbClr val="333333"/>
                </a:solidFill>
                <a:effectLst/>
                <a:latin typeface="Times New Roman" panose="02020603050405020304" pitchFamily="18" charset="0"/>
              </a:rPr>
              <a:t>What’s more, it enables you to deploy those apps to a wide variety of devices—phones, tablets, and more</a:t>
            </a:r>
            <a:endParaRPr lang="en-GB" dirty="0"/>
          </a:p>
        </p:txBody>
      </p:sp>
      <p:sp>
        <p:nvSpPr>
          <p:cNvPr id="4" name="Slide Number Placeholder 3"/>
          <p:cNvSpPr>
            <a:spLocks noGrp="1"/>
          </p:cNvSpPr>
          <p:nvPr>
            <p:ph type="sldNum" sz="quarter" idx="5"/>
          </p:nvPr>
        </p:nvSpPr>
        <p:spPr/>
        <p:txBody>
          <a:bodyPr/>
          <a:lstStyle/>
          <a:p>
            <a:fld id="{EBC259F9-080D-4167-923C-1FC2AEE66757}" type="slidenum">
              <a:rPr lang="en-GB" smtClean="0"/>
              <a:t>3</a:t>
            </a:fld>
            <a:endParaRPr lang="en-GB"/>
          </a:p>
        </p:txBody>
      </p:sp>
    </p:spTree>
    <p:extLst>
      <p:ext uri="{BB962C8B-B14F-4D97-AF65-F5344CB8AC3E}">
        <p14:creationId xmlns:p14="http://schemas.microsoft.com/office/powerpoint/2010/main" val="42779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Times New Roman" panose="02020603050405020304" pitchFamily="18" charset="0"/>
              </a:rPr>
              <a:t>Android apps are really just a bunch of files in particular directories. When you build your app, all of these files get bundled together, giving you an app you can run on your device.</a:t>
            </a:r>
            <a:endParaRPr lang="en-GB" dirty="0"/>
          </a:p>
        </p:txBody>
      </p:sp>
      <p:sp>
        <p:nvSpPr>
          <p:cNvPr id="4" name="Slide Number Placeholder 3"/>
          <p:cNvSpPr>
            <a:spLocks noGrp="1"/>
          </p:cNvSpPr>
          <p:nvPr>
            <p:ph type="sldNum" sz="quarter" idx="5"/>
          </p:nvPr>
        </p:nvSpPr>
        <p:spPr/>
        <p:txBody>
          <a:bodyPr/>
          <a:lstStyle/>
          <a:p>
            <a:fld id="{EBC259F9-080D-4167-923C-1FC2AEE66757}" type="slidenum">
              <a:rPr lang="en-GB" smtClean="0"/>
              <a:t>16</a:t>
            </a:fld>
            <a:endParaRPr lang="en-GB"/>
          </a:p>
        </p:txBody>
      </p:sp>
    </p:spTree>
    <p:extLst>
      <p:ext uri="{BB962C8B-B14F-4D97-AF65-F5344CB8AC3E}">
        <p14:creationId xmlns:p14="http://schemas.microsoft.com/office/powerpoint/2010/main" val="237114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Times New Roman" panose="02020603050405020304" pitchFamily="18" charset="0"/>
              </a:rPr>
              <a:t>Layouts and activities work together to define your app’s user interface. The layouts tell Android how the different screen elements should be arranged, and the activities control the app’s behavior. If your app features a button, for example, the layout specifies its position, and the activity controls what happens when the user presses it.</a:t>
            </a:r>
          </a:p>
          <a:p>
            <a:pPr algn="l" fontAlgn="base"/>
            <a:r>
              <a:rPr lang="en-US" b="0" i="0" dirty="0">
                <a:solidFill>
                  <a:srgbClr val="333333"/>
                </a:solidFill>
                <a:effectLst/>
                <a:latin typeface="Times New Roman" panose="02020603050405020304" pitchFamily="18" charset="0"/>
              </a:rPr>
              <a:t>Here’s how activities and layouts work together when you run an app on your device:</a:t>
            </a:r>
          </a:p>
          <a:p>
            <a:pPr algn="l" fontAlgn="base">
              <a:buFont typeface="+mj-lt"/>
              <a:buAutoNum type="arabicPeriod"/>
            </a:pPr>
            <a:r>
              <a:rPr lang="en-US" b="1" i="0" dirty="0">
                <a:solidFill>
                  <a:srgbClr val="333333"/>
                </a:solidFill>
                <a:effectLst/>
                <a:latin typeface="inherit"/>
              </a:rPr>
              <a:t>Android starts the app’s main activity.</a:t>
            </a:r>
            <a:endParaRPr lang="en-US" b="0" i="0" dirty="0">
              <a:solidFill>
                <a:srgbClr val="333333"/>
              </a:solidFill>
              <a:effectLst/>
              <a:latin typeface="inherit"/>
            </a:endParaRPr>
          </a:p>
          <a:p>
            <a:pPr algn="l" fontAlgn="base">
              <a:buFont typeface="+mj-lt"/>
              <a:buAutoNum type="arabicPeriod"/>
            </a:pPr>
            <a:r>
              <a:rPr lang="en-US" b="1" i="0" dirty="0">
                <a:solidFill>
                  <a:srgbClr val="333333"/>
                </a:solidFill>
                <a:effectLst/>
                <a:latin typeface="inherit"/>
              </a:rPr>
              <a:t>The activity tells Android to use a specific layout.</a:t>
            </a:r>
            <a:endParaRPr lang="en-US" b="0" i="0" dirty="0">
              <a:solidFill>
                <a:srgbClr val="333333"/>
              </a:solidFill>
              <a:effectLst/>
              <a:latin typeface="inherit"/>
            </a:endParaRPr>
          </a:p>
          <a:p>
            <a:pPr algn="l" fontAlgn="base">
              <a:buFont typeface="+mj-lt"/>
              <a:buAutoNum type="arabicPeriod"/>
            </a:pPr>
            <a:r>
              <a:rPr lang="en-US" b="1" i="0" dirty="0">
                <a:solidFill>
                  <a:srgbClr val="333333"/>
                </a:solidFill>
                <a:effectLst/>
                <a:latin typeface="inherit"/>
              </a:rPr>
              <a:t>The layout is displayed on the device.</a:t>
            </a:r>
            <a:endParaRPr lang="en-US" b="0" i="0" dirty="0">
              <a:solidFill>
                <a:srgbClr val="333333"/>
              </a:solidFill>
              <a:effectLst/>
              <a:latin typeface="inherit"/>
            </a:endParaRPr>
          </a:p>
          <a:p>
            <a:pPr algn="l" fontAlgn="base">
              <a:buFont typeface="+mj-lt"/>
              <a:buAutoNum type="arabicPeriod"/>
            </a:pPr>
            <a:r>
              <a:rPr lang="en-US" b="1" i="0" dirty="0">
                <a:solidFill>
                  <a:srgbClr val="333333"/>
                </a:solidFill>
                <a:effectLst/>
                <a:latin typeface="inherit"/>
              </a:rPr>
              <a:t>The user interacts with the layout.</a:t>
            </a:r>
            <a:endParaRPr lang="en-US" b="0" i="0" dirty="0">
              <a:solidFill>
                <a:srgbClr val="333333"/>
              </a:solidFill>
              <a:effectLst/>
              <a:latin typeface="inherit"/>
            </a:endParaRPr>
          </a:p>
          <a:p>
            <a:pPr algn="l" fontAlgn="base">
              <a:buFont typeface="+mj-lt"/>
              <a:buAutoNum type="arabicPeriod"/>
            </a:pPr>
            <a:r>
              <a:rPr lang="en-US" b="1" i="0" dirty="0">
                <a:solidFill>
                  <a:srgbClr val="333333"/>
                </a:solidFill>
                <a:effectLst/>
                <a:latin typeface="inherit"/>
              </a:rPr>
              <a:t>The activity responds to these interactions, and updates the display...</a:t>
            </a:r>
            <a:endParaRPr lang="en-US" b="0" i="0" dirty="0">
              <a:solidFill>
                <a:srgbClr val="333333"/>
              </a:solidFill>
              <a:effectLst/>
              <a:latin typeface="inherit"/>
            </a:endParaRPr>
          </a:p>
          <a:p>
            <a:pPr algn="l" fontAlgn="base">
              <a:buFont typeface="+mj-lt"/>
              <a:buAutoNum type="arabicPeriod"/>
            </a:pPr>
            <a:r>
              <a:rPr lang="en-US" b="1" i="0" dirty="0">
                <a:solidFill>
                  <a:srgbClr val="333333"/>
                </a:solidFill>
                <a:effectLst/>
                <a:latin typeface="inherit"/>
              </a:rPr>
              <a:t>...which the user sees on the device.</a:t>
            </a:r>
            <a:endParaRPr lang="en-US" b="0" i="0" dirty="0">
              <a:solidFill>
                <a:srgbClr val="333333"/>
              </a:solidFill>
              <a:effectLst/>
              <a:latin typeface="inherit"/>
            </a:endParaRPr>
          </a:p>
          <a:p>
            <a:endParaRPr lang="en-GB" dirty="0"/>
          </a:p>
        </p:txBody>
      </p:sp>
      <p:sp>
        <p:nvSpPr>
          <p:cNvPr id="4" name="Slide Number Placeholder 3"/>
          <p:cNvSpPr>
            <a:spLocks noGrp="1"/>
          </p:cNvSpPr>
          <p:nvPr>
            <p:ph type="sldNum" sz="quarter" idx="5"/>
          </p:nvPr>
        </p:nvSpPr>
        <p:spPr/>
        <p:txBody>
          <a:bodyPr/>
          <a:lstStyle/>
          <a:p>
            <a:fld id="{EBC259F9-080D-4167-923C-1FC2AEE66757}" type="slidenum">
              <a:rPr lang="en-GB" smtClean="0"/>
              <a:t>17</a:t>
            </a:fld>
            <a:endParaRPr lang="en-GB"/>
          </a:p>
        </p:txBody>
      </p:sp>
    </p:spTree>
    <p:extLst>
      <p:ext uri="{BB962C8B-B14F-4D97-AF65-F5344CB8AC3E}">
        <p14:creationId xmlns:p14="http://schemas.microsoft.com/office/powerpoint/2010/main" val="148981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C682BFA-32BD-42CF-B595-32287D4FD62C}"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285910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682BFA-32BD-42CF-B595-32287D4FD62C}"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86846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682BFA-32BD-42CF-B595-32287D4FD62C}"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32488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682BFA-32BD-42CF-B595-32287D4FD62C}"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99622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82BFA-32BD-42CF-B595-32287D4FD62C}"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227988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C682BFA-32BD-42CF-B595-32287D4FD62C}"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125174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C682BFA-32BD-42CF-B595-32287D4FD62C}" type="datetimeFigureOut">
              <a:rPr lang="en-GB" smtClean="0"/>
              <a:t>05/01/2025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242845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C682BFA-32BD-42CF-B595-32287D4FD62C}" type="datetimeFigureOut">
              <a:rPr lang="en-GB" smtClean="0"/>
              <a:t>05/01/2025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413327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82BFA-32BD-42CF-B595-32287D4FD62C}" type="datetimeFigureOut">
              <a:rPr lang="en-GB" smtClean="0"/>
              <a:t>05/01/2025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193463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82BFA-32BD-42CF-B595-32287D4FD62C}"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327478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82BFA-32BD-42CF-B595-32287D4FD62C}"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87479C-320B-4101-BB50-21B918BFB4C8}" type="slidenum">
              <a:rPr lang="en-GB" smtClean="0"/>
              <a:t>‹#›</a:t>
            </a:fld>
            <a:endParaRPr lang="en-GB"/>
          </a:p>
        </p:txBody>
      </p:sp>
    </p:spTree>
    <p:extLst>
      <p:ext uri="{BB962C8B-B14F-4D97-AF65-F5344CB8AC3E}">
        <p14:creationId xmlns:p14="http://schemas.microsoft.com/office/powerpoint/2010/main" val="69660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82BFA-32BD-42CF-B595-32287D4FD62C}" type="datetimeFigureOut">
              <a:rPr lang="en-GB" smtClean="0"/>
              <a:t>05/01/2025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7479C-320B-4101-BB50-21B918BFB4C8}" type="slidenum">
              <a:rPr lang="en-GB" smtClean="0"/>
              <a:t>‹#›</a:t>
            </a:fld>
            <a:endParaRPr lang="en-GB"/>
          </a:p>
        </p:txBody>
      </p:sp>
    </p:spTree>
    <p:extLst>
      <p:ext uri="{BB962C8B-B14F-4D97-AF65-F5344CB8AC3E}">
        <p14:creationId xmlns:p14="http://schemas.microsoft.com/office/powerpoint/2010/main" val="271817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android.com/studio/releas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hyperlink" Target="http://www.statista.com/statistics/266210/number-of-available-applications-in-the-google-play-store" TargetMode="Externa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hyperlink" Target="https://www.hswsolutions.com/services/mobile-web-development/mobile-website-vs-app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hyperlink" Target="http://www.statista.com/statistics/697720/leading-android-apps-in-great-britain-by-revenue" TargetMode="Externa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38" y="1566473"/>
            <a:ext cx="10601325" cy="2166723"/>
          </a:xfrm>
        </p:spPr>
        <p:txBody>
          <a:bodyPr>
            <a:normAutofit/>
          </a:bodyPr>
          <a:lstStyle/>
          <a:p>
            <a:r>
              <a:rPr lang="en-GB" sz="6600"/>
              <a:t>Android App Development</a:t>
            </a:r>
          </a:p>
        </p:txBody>
      </p:sp>
      <p:sp>
        <p:nvSpPr>
          <p:cNvPr id="3" name="Subtitle 2"/>
          <p:cNvSpPr>
            <a:spLocks noGrp="1"/>
          </p:cNvSpPr>
          <p:nvPr>
            <p:ph type="subTitle" idx="1"/>
          </p:nvPr>
        </p:nvSpPr>
        <p:spPr>
          <a:xfrm>
            <a:off x="795338" y="4092320"/>
            <a:ext cx="10601325" cy="1144884"/>
          </a:xfrm>
        </p:spPr>
        <p:txBody>
          <a:bodyPr>
            <a:normAutofit/>
          </a:bodyPr>
          <a:lstStyle/>
          <a:p>
            <a:r>
              <a:rPr lang="en-GB" dirty="0"/>
              <a:t>Getting stared with Android</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35006" y="604568"/>
            <a:ext cx="4654297" cy="5577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1531" y="985419"/>
            <a:ext cx="3785030" cy="2947389"/>
          </a:xfrm>
          <a:noFill/>
        </p:spPr>
        <p:txBody>
          <a:bodyPr vert="horz" lIns="91440" tIns="45720" rIns="91440" bIns="45720" rtlCol="0" anchor="b">
            <a:normAutofit/>
          </a:bodyPr>
          <a:lstStyle/>
          <a:p>
            <a:r>
              <a:rPr lang="en-US" b="1" kern="1200">
                <a:solidFill>
                  <a:schemeClr val="bg1"/>
                </a:solidFill>
                <a:latin typeface="+mj-lt"/>
                <a:ea typeface="+mj-ea"/>
                <a:cs typeface="+mj-cs"/>
              </a:rPr>
              <a:t>Android Studio Development Kit (SDK)</a:t>
            </a:r>
          </a:p>
        </p:txBody>
      </p:sp>
      <p:sp>
        <p:nvSpPr>
          <p:cNvPr id="37" name="TextBox 36">
            <a:extLst>
              <a:ext uri="{FF2B5EF4-FFF2-40B4-BE49-F238E27FC236}">
                <a16:creationId xmlns:a16="http://schemas.microsoft.com/office/drawing/2014/main" id="{26A13738-3920-44E2-B240-EC8F76188F8A}"/>
              </a:ext>
            </a:extLst>
          </p:cNvPr>
          <p:cNvSpPr txBox="1"/>
          <p:nvPr/>
        </p:nvSpPr>
        <p:spPr>
          <a:xfrm>
            <a:off x="292090" y="6253432"/>
            <a:ext cx="6708150" cy="444929"/>
          </a:xfrm>
          <a:prstGeom prst="rect">
            <a:avLst/>
          </a:prstGeom>
          <a:noFill/>
        </p:spPr>
        <p:txBody>
          <a:bodyPr vert="horz" lIns="91440" tIns="45720" rIns="91440" bIns="45720" rtlCol="0">
            <a:normAutofit/>
          </a:bodyPr>
          <a:lstStyle/>
          <a:p>
            <a:pPr>
              <a:lnSpc>
                <a:spcPct val="90000"/>
              </a:lnSpc>
              <a:spcBef>
                <a:spcPts val="1000"/>
              </a:spcBef>
            </a:pPr>
            <a:r>
              <a:rPr lang="en-US" sz="1400" kern="1200" dirty="0">
                <a:solidFill>
                  <a:schemeClr val="bg1"/>
                </a:solidFill>
                <a:latin typeface="+mn-lt"/>
                <a:ea typeface="+mn-ea"/>
                <a:cs typeface="+mn-cs"/>
                <a:hlinkClick r:id="rId2"/>
              </a:rPr>
              <a:t>Android Studio release notes  |  Android Developers</a:t>
            </a:r>
            <a:endParaRPr lang="en-US" sz="1400" kern="1200" dirty="0">
              <a:solidFill>
                <a:schemeClr val="bg1"/>
              </a:solidFill>
              <a:latin typeface="+mn-lt"/>
              <a:ea typeface="+mn-ea"/>
              <a:cs typeface="+mn-cs"/>
            </a:endParaRPr>
          </a:p>
        </p:txBody>
      </p:sp>
      <p:sp>
        <p:nvSpPr>
          <p:cNvPr id="3" name="Rectangle 1">
            <a:extLst>
              <a:ext uri="{FF2B5EF4-FFF2-40B4-BE49-F238E27FC236}">
                <a16:creationId xmlns:a16="http://schemas.microsoft.com/office/drawing/2014/main" id="{5F1F1B71-53C3-3293-F417-1961E7ED6AA4}"/>
              </a:ext>
            </a:extLst>
          </p:cNvPr>
          <p:cNvSpPr>
            <a:spLocks noChangeArrowheads="1"/>
          </p:cNvSpPr>
          <p:nvPr/>
        </p:nvSpPr>
        <p:spPr bwMode="auto">
          <a:xfrm>
            <a:off x="5174966" y="-237239"/>
            <a:ext cx="667398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000000"/>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000000"/>
                </a:solidFill>
                <a:effectLst/>
                <a:latin typeface="Google Sans"/>
              </a:rPr>
              <a:t>Android Studio Koala | 2024.1.1 (June 2024)</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2B7D68F-25C7-5A81-389A-C18493EB7B46}"/>
              </a:ext>
            </a:extLst>
          </p:cNvPr>
          <p:cNvPicPr>
            <a:picLocks noChangeAspect="1"/>
          </p:cNvPicPr>
          <p:nvPr/>
        </p:nvPicPr>
        <p:blipFill>
          <a:blip r:embed="rId3"/>
          <a:stretch>
            <a:fillRect/>
          </a:stretch>
        </p:blipFill>
        <p:spPr>
          <a:xfrm>
            <a:off x="5133086" y="1240089"/>
            <a:ext cx="6747091" cy="4391962"/>
          </a:xfrm>
          <a:prstGeom prst="rect">
            <a:avLst/>
          </a:prstGeom>
        </p:spPr>
      </p:pic>
    </p:spTree>
    <p:extLst>
      <p:ext uri="{BB962C8B-B14F-4D97-AF65-F5344CB8AC3E}">
        <p14:creationId xmlns:p14="http://schemas.microsoft.com/office/powerpoint/2010/main" val="97952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894027"/>
            <a:ext cx="3494362" cy="4782873"/>
          </a:xfrm>
        </p:spPr>
        <p:txBody>
          <a:bodyPr>
            <a:normAutofit/>
          </a:bodyPr>
          <a:lstStyle/>
          <a:p>
            <a:pPr algn="r"/>
            <a:r>
              <a:rPr lang="en-GB" b="1">
                <a:solidFill>
                  <a:schemeClr val="bg1"/>
                </a:solidFill>
              </a:rPr>
              <a:t>Types of Applications</a:t>
            </a:r>
          </a:p>
        </p:txBody>
      </p:sp>
      <p:cxnSp>
        <p:nvCxnSpPr>
          <p:cNvPr id="45" name="Straight Connector 4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2" y="894027"/>
            <a:ext cx="6377768" cy="4782873"/>
          </a:xfrm>
        </p:spPr>
        <p:txBody>
          <a:bodyPr anchor="ctr">
            <a:normAutofit/>
          </a:bodyPr>
          <a:lstStyle/>
          <a:p>
            <a:r>
              <a:rPr lang="en-US" sz="2400">
                <a:solidFill>
                  <a:schemeClr val="bg1"/>
                </a:solidFill>
              </a:rPr>
              <a:t>Top types of applications:</a:t>
            </a:r>
          </a:p>
          <a:p>
            <a:pPr lvl="1"/>
            <a:r>
              <a:rPr lang="en-US">
                <a:solidFill>
                  <a:schemeClr val="bg1"/>
                </a:solidFill>
              </a:rPr>
              <a:t>Games;</a:t>
            </a:r>
          </a:p>
          <a:p>
            <a:pPr lvl="1"/>
            <a:r>
              <a:rPr lang="en-US">
                <a:solidFill>
                  <a:schemeClr val="bg1"/>
                </a:solidFill>
              </a:rPr>
              <a:t>Lifestyle;</a:t>
            </a:r>
          </a:p>
          <a:p>
            <a:pPr lvl="1"/>
            <a:r>
              <a:rPr lang="en-US">
                <a:solidFill>
                  <a:schemeClr val="bg1"/>
                </a:solidFill>
              </a:rPr>
              <a:t>Shopping;</a:t>
            </a:r>
          </a:p>
          <a:p>
            <a:pPr lvl="1"/>
            <a:r>
              <a:rPr lang="en-US">
                <a:solidFill>
                  <a:schemeClr val="bg1"/>
                </a:solidFill>
              </a:rPr>
              <a:t>Travel &amp; Local;</a:t>
            </a:r>
          </a:p>
          <a:p>
            <a:pPr lvl="1"/>
            <a:r>
              <a:rPr lang="en-US">
                <a:solidFill>
                  <a:schemeClr val="bg1"/>
                </a:solidFill>
              </a:rPr>
              <a:t>Sports;</a:t>
            </a:r>
          </a:p>
          <a:p>
            <a:pPr lvl="1"/>
            <a:r>
              <a:rPr lang="en-US">
                <a:solidFill>
                  <a:schemeClr val="bg1"/>
                </a:solidFill>
              </a:rPr>
              <a:t>Healthcare</a:t>
            </a:r>
          </a:p>
          <a:p>
            <a:pPr marL="0" indent="0">
              <a:buNone/>
            </a:pPr>
            <a:endParaRPr lang="en-US" sz="2400">
              <a:solidFill>
                <a:schemeClr val="bg1"/>
              </a:solidFill>
            </a:endParaRPr>
          </a:p>
          <a:p>
            <a:endParaRPr lang="en-GB" sz="2400">
              <a:solidFill>
                <a:schemeClr val="bg1"/>
              </a:solidFill>
            </a:endParaRPr>
          </a:p>
        </p:txBody>
      </p:sp>
    </p:spTree>
    <p:extLst>
      <p:ext uri="{BB962C8B-B14F-4D97-AF65-F5344CB8AC3E}">
        <p14:creationId xmlns:p14="http://schemas.microsoft.com/office/powerpoint/2010/main" val="21527731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894027"/>
            <a:ext cx="3494362" cy="4782873"/>
          </a:xfrm>
        </p:spPr>
        <p:txBody>
          <a:bodyPr>
            <a:normAutofit/>
          </a:bodyPr>
          <a:lstStyle/>
          <a:p>
            <a:pPr algn="r"/>
            <a:r>
              <a:rPr lang="en-GB" b="1">
                <a:solidFill>
                  <a:schemeClr val="bg1"/>
                </a:solidFill>
              </a:rPr>
              <a:t>Android Terminology</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2" y="894027"/>
            <a:ext cx="6377768" cy="4782873"/>
          </a:xfrm>
        </p:spPr>
        <p:txBody>
          <a:bodyPr anchor="ctr">
            <a:normAutofit/>
          </a:bodyPr>
          <a:lstStyle/>
          <a:p>
            <a:r>
              <a:rPr lang="en-US" sz="2400" dirty="0">
                <a:solidFill>
                  <a:schemeClr val="bg1"/>
                </a:solidFill>
              </a:rPr>
              <a:t>Activity – Single screen (supporting Java code, derived from the Activity class)</a:t>
            </a:r>
          </a:p>
          <a:p>
            <a:r>
              <a:rPr lang="en-US" sz="2400" dirty="0">
                <a:solidFill>
                  <a:schemeClr val="bg1"/>
                </a:solidFill>
              </a:rPr>
              <a:t>Layout Resource </a:t>
            </a:r>
            <a:r>
              <a:rPr lang="en-GB" sz="2400" dirty="0">
                <a:solidFill>
                  <a:schemeClr val="bg1"/>
                </a:solidFill>
              </a:rPr>
              <a:t>– </a:t>
            </a:r>
            <a:r>
              <a:rPr lang="en-US" sz="2400" dirty="0">
                <a:solidFill>
                  <a:schemeClr val="bg1"/>
                </a:solidFill>
              </a:rPr>
              <a:t>An XML file that describes the layout of an Activity screen</a:t>
            </a:r>
          </a:p>
          <a:p>
            <a:r>
              <a:rPr lang="en-GB" sz="2400" dirty="0">
                <a:solidFill>
                  <a:schemeClr val="bg1"/>
                </a:solidFill>
              </a:rPr>
              <a:t>Intent – Message to activate a component </a:t>
            </a:r>
          </a:p>
          <a:p>
            <a:r>
              <a:rPr lang="en-GB" sz="2400" dirty="0">
                <a:solidFill>
                  <a:schemeClr val="bg1"/>
                </a:solidFill>
              </a:rPr>
              <a:t>Manifest – Describes app, its permissions </a:t>
            </a:r>
          </a:p>
          <a:p>
            <a:r>
              <a:rPr lang="en-GB" sz="2400" dirty="0">
                <a:solidFill>
                  <a:schemeClr val="bg1"/>
                </a:solidFill>
              </a:rPr>
              <a:t>View – Something drawn on the screen </a:t>
            </a:r>
          </a:p>
          <a:p>
            <a:pPr lvl="1"/>
            <a:r>
              <a:rPr lang="en-GB" dirty="0">
                <a:solidFill>
                  <a:schemeClr val="bg1"/>
                </a:solidFill>
              </a:rPr>
              <a:t>Includes layouts, controls, dialogs, etc. </a:t>
            </a:r>
          </a:p>
          <a:p>
            <a:r>
              <a:rPr lang="en-GB" sz="2400" dirty="0">
                <a:solidFill>
                  <a:schemeClr val="bg1"/>
                </a:solidFill>
              </a:rPr>
              <a:t>Widget – Mini-view</a:t>
            </a:r>
          </a:p>
          <a:p>
            <a:r>
              <a:rPr lang="en-US" sz="2400" dirty="0">
                <a:solidFill>
                  <a:schemeClr val="bg1"/>
                </a:solidFill>
              </a:rPr>
              <a:t>Gradle </a:t>
            </a:r>
            <a:r>
              <a:rPr lang="en-GB" sz="2400" dirty="0">
                <a:solidFill>
                  <a:schemeClr val="bg1"/>
                </a:solidFill>
              </a:rPr>
              <a:t>–</a:t>
            </a:r>
            <a:r>
              <a:rPr lang="en-US" sz="2400" dirty="0">
                <a:solidFill>
                  <a:schemeClr val="bg1"/>
                </a:solidFill>
              </a:rPr>
              <a:t> A build system running on Android Studio.</a:t>
            </a:r>
          </a:p>
          <a:p>
            <a:endParaRPr lang="en-US" sz="2400" dirty="0">
              <a:solidFill>
                <a:schemeClr val="bg1"/>
              </a:solidFill>
            </a:endParaRPr>
          </a:p>
        </p:txBody>
      </p:sp>
    </p:spTree>
    <p:extLst>
      <p:ext uri="{BB962C8B-B14F-4D97-AF65-F5344CB8AC3E}">
        <p14:creationId xmlns:p14="http://schemas.microsoft.com/office/powerpoint/2010/main" val="2080959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2B5D9-828B-4319-8398-44AE6EB71909}"/>
              </a:ext>
            </a:extLst>
          </p:cNvPr>
          <p:cNvSpPr>
            <a:spLocks noGrp="1"/>
          </p:cNvSpPr>
          <p:nvPr>
            <p:ph type="title"/>
          </p:nvPr>
        </p:nvSpPr>
        <p:spPr>
          <a:xfrm>
            <a:off x="838200" y="585216"/>
            <a:ext cx="10515600" cy="1325563"/>
          </a:xfrm>
        </p:spPr>
        <p:txBody>
          <a:bodyPr>
            <a:normAutofit/>
          </a:bodyPr>
          <a:lstStyle/>
          <a:p>
            <a:r>
              <a:rPr lang="en-US">
                <a:solidFill>
                  <a:schemeClr val="bg1"/>
                </a:solidFill>
              </a:rPr>
              <a:t>What makes up a typical Android app?</a:t>
            </a:r>
            <a:endParaRPr lang="en-GB">
              <a:solidFill>
                <a:schemeClr val="bg1"/>
              </a:solidFill>
            </a:endParaRPr>
          </a:p>
        </p:txBody>
      </p:sp>
      <p:pic>
        <p:nvPicPr>
          <p:cNvPr id="2051" name="Picture 3" descr="Diagram&#10;&#10;Description automatically generated">
            <a:extLst>
              <a:ext uri="{FF2B5EF4-FFF2-40B4-BE49-F238E27FC236}">
                <a16:creationId xmlns:a16="http://schemas.microsoft.com/office/drawing/2014/main" id="{FA128637-56C0-4BD7-9065-8D7F76D80C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4178"/>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5066E2-4820-451F-8047-7AC50B8ED875}"/>
              </a:ext>
            </a:extLst>
          </p:cNvPr>
          <p:cNvSpPr>
            <a:spLocks noGrp="1"/>
          </p:cNvSpPr>
          <p:nvPr>
            <p:ph idx="1"/>
          </p:nvPr>
        </p:nvSpPr>
        <p:spPr>
          <a:xfrm>
            <a:off x="7546848" y="2516777"/>
            <a:ext cx="3803904" cy="3660185"/>
          </a:xfrm>
        </p:spPr>
        <p:txBody>
          <a:bodyPr anchor="ctr">
            <a:normAutofit/>
          </a:bodyPr>
          <a:lstStyle/>
          <a:p>
            <a:pPr marL="0" indent="0">
              <a:buNone/>
            </a:pPr>
            <a:r>
              <a:rPr lang="en-US" sz="1900" dirty="0"/>
              <a:t>Layouts define what each screen looks like</a:t>
            </a:r>
          </a:p>
          <a:p>
            <a:r>
              <a:rPr lang="en-US" sz="1900" dirty="0"/>
              <a:t>A typical Android app is composed of one or more screens </a:t>
            </a:r>
          </a:p>
          <a:p>
            <a:r>
              <a:rPr lang="en-US" sz="1900" dirty="0"/>
              <a:t>You define what each screen looks like using a layout to define its appearance</a:t>
            </a:r>
          </a:p>
          <a:p>
            <a:r>
              <a:rPr lang="en-US" sz="1900" dirty="0"/>
              <a:t>Layouts are usually defined using a UI editor or XML, and can include components such as buttons, text fields, and labels</a:t>
            </a:r>
            <a:endParaRPr lang="en-GB" sz="1900" dirty="0"/>
          </a:p>
        </p:txBody>
      </p:sp>
    </p:spTree>
    <p:extLst>
      <p:ext uri="{BB962C8B-B14F-4D97-AF65-F5344CB8AC3E}">
        <p14:creationId xmlns:p14="http://schemas.microsoft.com/office/powerpoint/2010/main" val="207776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2B5D9-828B-4319-8398-44AE6EB71909}"/>
              </a:ext>
            </a:extLst>
          </p:cNvPr>
          <p:cNvSpPr>
            <a:spLocks noGrp="1"/>
          </p:cNvSpPr>
          <p:nvPr>
            <p:ph type="title"/>
          </p:nvPr>
        </p:nvSpPr>
        <p:spPr>
          <a:xfrm>
            <a:off x="838200" y="585216"/>
            <a:ext cx="10515600" cy="1325563"/>
          </a:xfrm>
        </p:spPr>
        <p:txBody>
          <a:bodyPr>
            <a:normAutofit/>
          </a:bodyPr>
          <a:lstStyle/>
          <a:p>
            <a:r>
              <a:rPr lang="en-US">
                <a:solidFill>
                  <a:schemeClr val="bg1"/>
                </a:solidFill>
              </a:rPr>
              <a:t>What makes up a typical Android app?</a:t>
            </a:r>
            <a:endParaRPr lang="en-GB">
              <a:solidFill>
                <a:schemeClr val="bg1"/>
              </a:solidFill>
            </a:endParaRPr>
          </a:p>
        </p:txBody>
      </p:sp>
      <p:pic>
        <p:nvPicPr>
          <p:cNvPr id="3074" name="Picture 2">
            <a:extLst>
              <a:ext uri="{FF2B5EF4-FFF2-40B4-BE49-F238E27FC236}">
                <a16:creationId xmlns:a16="http://schemas.microsoft.com/office/drawing/2014/main" id="{444867EF-1E51-4A71-A048-59C948AF8C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59" b="-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5066E2-4820-451F-8047-7AC50B8ED875}"/>
              </a:ext>
            </a:extLst>
          </p:cNvPr>
          <p:cNvSpPr>
            <a:spLocks noGrp="1"/>
          </p:cNvSpPr>
          <p:nvPr>
            <p:ph idx="1"/>
          </p:nvPr>
        </p:nvSpPr>
        <p:spPr>
          <a:xfrm>
            <a:off x="7546848" y="2516777"/>
            <a:ext cx="3803904" cy="3660185"/>
          </a:xfrm>
        </p:spPr>
        <p:txBody>
          <a:bodyPr anchor="ctr">
            <a:normAutofit/>
          </a:bodyPr>
          <a:lstStyle/>
          <a:p>
            <a:pPr marL="0" indent="0">
              <a:buNone/>
            </a:pPr>
            <a:r>
              <a:rPr lang="en-US" sz="1900" dirty="0"/>
              <a:t>Activities define what the app does</a:t>
            </a:r>
          </a:p>
          <a:p>
            <a:r>
              <a:rPr lang="en-US" sz="1900" dirty="0"/>
              <a:t>Layouts only define the appearance of the app</a:t>
            </a:r>
          </a:p>
          <a:p>
            <a:r>
              <a:rPr lang="en-US" sz="1900" dirty="0"/>
              <a:t>You define what the app does using one or more activities</a:t>
            </a:r>
          </a:p>
          <a:p>
            <a:r>
              <a:rPr lang="en-US" sz="1900" dirty="0"/>
              <a:t>An activity is a special class that decides which layout to use and tells the app how to respond to the user</a:t>
            </a:r>
          </a:p>
          <a:p>
            <a:r>
              <a:rPr lang="en-US" sz="1900" dirty="0"/>
              <a:t>Activities are usually written in Java or Kotlin</a:t>
            </a:r>
            <a:endParaRPr lang="en-GB" sz="1900" dirty="0"/>
          </a:p>
        </p:txBody>
      </p:sp>
    </p:spTree>
    <p:extLst>
      <p:ext uri="{BB962C8B-B14F-4D97-AF65-F5344CB8AC3E}">
        <p14:creationId xmlns:p14="http://schemas.microsoft.com/office/powerpoint/2010/main" val="290769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2B5D9-828B-4319-8398-44AE6EB71909}"/>
              </a:ext>
            </a:extLst>
          </p:cNvPr>
          <p:cNvSpPr>
            <a:spLocks noGrp="1"/>
          </p:cNvSpPr>
          <p:nvPr>
            <p:ph type="title"/>
          </p:nvPr>
        </p:nvSpPr>
        <p:spPr>
          <a:xfrm>
            <a:off x="838200" y="585216"/>
            <a:ext cx="10515600" cy="1325563"/>
          </a:xfrm>
        </p:spPr>
        <p:txBody>
          <a:bodyPr>
            <a:normAutofit/>
          </a:bodyPr>
          <a:lstStyle/>
          <a:p>
            <a:r>
              <a:rPr lang="en-US">
                <a:solidFill>
                  <a:schemeClr val="bg1"/>
                </a:solidFill>
              </a:rPr>
              <a:t>What makes up a typical Android app?</a:t>
            </a:r>
            <a:endParaRPr lang="en-GB">
              <a:solidFill>
                <a:schemeClr val="bg1"/>
              </a:solidFill>
            </a:endParaRPr>
          </a:p>
        </p:txBody>
      </p:sp>
      <p:pic>
        <p:nvPicPr>
          <p:cNvPr id="4098" name="Picture 2">
            <a:extLst>
              <a:ext uri="{FF2B5EF4-FFF2-40B4-BE49-F238E27FC236}">
                <a16:creationId xmlns:a16="http://schemas.microsoft.com/office/drawing/2014/main" id="{720A7A81-32BF-42E7-A75B-6732F15C8D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8"/>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5066E2-4820-451F-8047-7AC50B8ED875}"/>
              </a:ext>
            </a:extLst>
          </p:cNvPr>
          <p:cNvSpPr>
            <a:spLocks noGrp="1"/>
          </p:cNvSpPr>
          <p:nvPr>
            <p:ph idx="1"/>
          </p:nvPr>
        </p:nvSpPr>
        <p:spPr>
          <a:xfrm>
            <a:off x="7546848" y="2516777"/>
            <a:ext cx="3803904" cy="3660185"/>
          </a:xfrm>
        </p:spPr>
        <p:txBody>
          <a:bodyPr anchor="ctr">
            <a:normAutofit/>
          </a:bodyPr>
          <a:lstStyle/>
          <a:p>
            <a:pPr marL="0" indent="0">
              <a:buNone/>
            </a:pPr>
            <a:r>
              <a:rPr lang="en-US" sz="2200"/>
              <a:t>Extra resources may be needed too</a:t>
            </a:r>
          </a:p>
          <a:p>
            <a:r>
              <a:rPr lang="en-US" sz="2200"/>
              <a:t>In addition to activities and layouts, Android apps often need extra resources such as image files and application data. </a:t>
            </a:r>
          </a:p>
          <a:p>
            <a:r>
              <a:rPr lang="en-US" sz="2200"/>
              <a:t>You can add any extra files you need to the app.</a:t>
            </a:r>
            <a:endParaRPr lang="en-GB" sz="2200"/>
          </a:p>
        </p:txBody>
      </p:sp>
    </p:spTree>
    <p:extLst>
      <p:ext uri="{BB962C8B-B14F-4D97-AF65-F5344CB8AC3E}">
        <p14:creationId xmlns:p14="http://schemas.microsoft.com/office/powerpoint/2010/main" val="138866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04672" y="1122363"/>
            <a:ext cx="3308130" cy="2387600"/>
          </a:xfrm>
        </p:spPr>
        <p:txBody>
          <a:bodyPr vert="horz" lIns="91440" tIns="45720" rIns="91440" bIns="45720" rtlCol="0" anchor="b">
            <a:normAutofit/>
          </a:bodyPr>
          <a:lstStyle/>
          <a:p>
            <a:r>
              <a:rPr lang="en-US" sz="5400" b="1" kern="1200">
                <a:solidFill>
                  <a:srgbClr val="FFFFFF"/>
                </a:solidFill>
                <a:latin typeface="+mj-lt"/>
                <a:ea typeface="+mj-ea"/>
                <a:cs typeface="+mj-cs"/>
              </a:rPr>
              <a:t>Android Project Structure</a:t>
            </a:r>
          </a:p>
        </p:txBody>
      </p:sp>
      <p:pic>
        <p:nvPicPr>
          <p:cNvPr id="6" name="Picture 5"/>
          <p:cNvPicPr>
            <a:picLocks noChangeAspect="1"/>
          </p:cNvPicPr>
          <p:nvPr/>
        </p:nvPicPr>
        <p:blipFill rotWithShape="1">
          <a:blip r:embed="rId3"/>
          <a:srcRect l="1416"/>
          <a:stretch/>
        </p:blipFill>
        <p:spPr>
          <a:xfrm>
            <a:off x="6216535" y="640143"/>
            <a:ext cx="4483218" cy="5571066"/>
          </a:xfrm>
          <a:prstGeom prst="rect">
            <a:avLst/>
          </a:prstGeom>
        </p:spPr>
      </p:pic>
    </p:spTree>
    <p:extLst>
      <p:ext uri="{BB962C8B-B14F-4D97-AF65-F5344CB8AC3E}">
        <p14:creationId xmlns:p14="http://schemas.microsoft.com/office/powerpoint/2010/main" val="248808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4174864" y="721835"/>
            <a:ext cx="3622675" cy="3589020"/>
            <a:chOff x="0" y="0"/>
            <a:chExt cx="3622675" cy="3589020"/>
          </a:xfrm>
        </p:grpSpPr>
        <p:pic>
          <p:nvPicPr>
            <p:cNvPr id="67" name="Picture 66" descr="https://media.carphonewarehouse.com/is/image/cpw2/galaxy-a6BLACK?$xl-standar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622675" cy="3589020"/>
            </a:xfrm>
            <a:prstGeom prst="rect">
              <a:avLst/>
            </a:prstGeom>
            <a:noFill/>
            <a:ln>
              <a:noFill/>
            </a:ln>
          </p:spPr>
        </p:pic>
        <p:pic>
          <p:nvPicPr>
            <p:cNvPr id="68" name="Picture 67" descr="C:\Users\as9221\AppData\Local\Microsoft\Windows\INetCache\Content.Word\Screenshot_20181121-130223_MyFirstApplication.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733" y="241300"/>
              <a:ext cx="1951355" cy="3096260"/>
            </a:xfrm>
            <a:prstGeom prst="rect">
              <a:avLst/>
            </a:prstGeom>
            <a:noFill/>
            <a:ln>
              <a:noFill/>
            </a:ln>
          </p:spPr>
        </p:pic>
      </p:grpSp>
      <p:grpSp>
        <p:nvGrpSpPr>
          <p:cNvPr id="5" name="Group 4"/>
          <p:cNvGrpSpPr/>
          <p:nvPr/>
        </p:nvGrpSpPr>
        <p:grpSpPr>
          <a:xfrm>
            <a:off x="9741858" y="5057591"/>
            <a:ext cx="1227455" cy="842010"/>
            <a:chOff x="0" y="0"/>
            <a:chExt cx="1227455" cy="842010"/>
          </a:xfrm>
        </p:grpSpPr>
        <p:pic>
          <p:nvPicPr>
            <p:cNvPr id="6" name="Picture 5" descr="https://s-media-cache-ak0.pinimg.com/736x/28/f1/46/28f146a2f61ffee36b0a1778a3d86b87--smiley-faces-emojis.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 y="0"/>
              <a:ext cx="884555" cy="842010"/>
            </a:xfrm>
            <a:prstGeom prst="rect">
              <a:avLst/>
            </a:prstGeom>
            <a:noFill/>
            <a:ln>
              <a:noFill/>
            </a:ln>
          </p:spPr>
        </p:pic>
        <p:sp>
          <p:nvSpPr>
            <p:cNvPr id="7" name="Text Box 92"/>
            <p:cNvSpPr txBox="1"/>
            <p:nvPr/>
          </p:nvSpPr>
          <p:spPr>
            <a:xfrm>
              <a:off x="0" y="67719"/>
              <a:ext cx="766445" cy="360045"/>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soft" dir="t">
                  <a:rot lat="0" lon="0" rev="15600000"/>
                </a:lightRig>
              </a:scene3d>
              <a:sp3d extrusionH="57150" prstMaterial="softEdge">
                <a:bevelT w="25400" h="38100"/>
              </a:sp3d>
            </a:bodyPr>
            <a:lstStyle/>
            <a:p>
              <a:pPr algn="ctr">
                <a:lnSpc>
                  <a:spcPct val="107000"/>
                </a:lnSpc>
                <a:spcAft>
                  <a:spcPts val="800"/>
                </a:spcAft>
              </a:pPr>
              <a:r>
                <a:rPr lang="en-GB" sz="1000" b="1" dirty="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Remember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3" name="Rectangle 1"/>
          <p:cNvSpPr>
            <a:spLocks noChangeArrowheads="1"/>
          </p:cNvSpPr>
          <p:nvPr/>
        </p:nvSpPr>
        <p:spPr bwMode="auto">
          <a:xfrm>
            <a:off x="7224461" y="828245"/>
            <a:ext cx="481413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com.example.leedstrinity.myfirstapplication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android.support.v7.app.AppCompatActivity;</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android.os.Bundle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android.view.View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android.widget.Button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android.widget.TextView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MainActivity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NewText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Button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ChangeText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activity_main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NewText</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ChangeText</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(Button)</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firstButton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pressMeButton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view)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NewText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Find a great idea for the next app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TextBox 43"/>
          <p:cNvSpPr txBox="1"/>
          <p:nvPr/>
        </p:nvSpPr>
        <p:spPr>
          <a:xfrm>
            <a:off x="7989152" y="319543"/>
            <a:ext cx="2458529" cy="369332"/>
          </a:xfrm>
          <a:prstGeom prst="rect">
            <a:avLst/>
          </a:prstGeom>
          <a:noFill/>
        </p:spPr>
        <p:txBody>
          <a:bodyPr wrap="square" rtlCol="0">
            <a:spAutoFit/>
          </a:bodyPr>
          <a:lstStyle/>
          <a:p>
            <a:r>
              <a:rPr lang="en-GB" dirty="0"/>
              <a:t>MainActivity.java</a:t>
            </a:r>
          </a:p>
        </p:txBody>
      </p:sp>
      <p:sp>
        <p:nvSpPr>
          <p:cNvPr id="45" name="Rectangle 2"/>
          <p:cNvSpPr>
            <a:spLocks noChangeArrowheads="1"/>
          </p:cNvSpPr>
          <p:nvPr/>
        </p:nvSpPr>
        <p:spPr bwMode="auto">
          <a:xfrm>
            <a:off x="335925" y="688875"/>
            <a:ext cx="450001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android.support.constraint.ConstraintLayout </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tools</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tools</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"com.example.leedstrinity.myfirstapplication.MainActivity"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textView</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:layout_marginEnd</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:layout_marginStart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"Change me"</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:layout_constraintEnd_toEndOf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:layout_constraintStart_toStartOf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firstButton</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:layout_marginBottom</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:layout_marginEnd</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:layout_marginStart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"8dp"</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pressMeButton</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"Click me"</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:layout_constraintBottom_toBottomOf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:layout_constraintEnd_toEndOf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:layout_constraintStart_toStartOf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textView</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android.support.constraint.ConstraintLayout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TextBox 45"/>
          <p:cNvSpPr txBox="1"/>
          <p:nvPr/>
        </p:nvSpPr>
        <p:spPr>
          <a:xfrm>
            <a:off x="1449613" y="319543"/>
            <a:ext cx="2458529" cy="369332"/>
          </a:xfrm>
          <a:prstGeom prst="rect">
            <a:avLst/>
          </a:prstGeom>
          <a:noFill/>
        </p:spPr>
        <p:txBody>
          <a:bodyPr wrap="square" rtlCol="0">
            <a:spAutoFit/>
          </a:bodyPr>
          <a:lstStyle/>
          <a:p>
            <a:r>
              <a:rPr lang="en-GB" dirty="0"/>
              <a:t>Activity_main.xml</a:t>
            </a:r>
          </a:p>
        </p:txBody>
      </p:sp>
      <p:grpSp>
        <p:nvGrpSpPr>
          <p:cNvPr id="63" name="Group 62"/>
          <p:cNvGrpSpPr/>
          <p:nvPr/>
        </p:nvGrpSpPr>
        <p:grpSpPr>
          <a:xfrm>
            <a:off x="3249857" y="2217157"/>
            <a:ext cx="6381674" cy="4079973"/>
            <a:chOff x="5255673" y="3023357"/>
            <a:chExt cx="4091238" cy="3371057"/>
          </a:xfrm>
        </p:grpSpPr>
        <p:sp>
          <p:nvSpPr>
            <p:cNvPr id="47" name="Rectangle 46"/>
            <p:cNvSpPr/>
            <p:nvPr/>
          </p:nvSpPr>
          <p:spPr>
            <a:xfrm>
              <a:off x="6959311" y="5236327"/>
              <a:ext cx="778510" cy="249555"/>
            </a:xfrm>
            <a:prstGeom prst="rect">
              <a:avLst/>
            </a:prstGeom>
            <a:solidFill>
              <a:schemeClr val="accent3">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solidFill>
                    <a:srgbClr val="000000"/>
                  </a:solidFill>
                  <a:effectLst/>
                  <a:latin typeface="Times New Roman" panose="02020603050405020304" pitchFamily="18" charset="0"/>
                  <a:ea typeface="Calibri" panose="020F0502020204030204" pitchFamily="34" charset="0"/>
                </a:rPr>
                <a:t>Click me!</a:t>
              </a:r>
              <a:endParaRPr lang="en-GB" sz="1200">
                <a:effectLst/>
                <a:latin typeface="Times New Roman" panose="02020603050405020304" pitchFamily="18" charset="0"/>
                <a:ea typeface="Times New Roman" panose="02020603050405020304" pitchFamily="18" charset="0"/>
              </a:endParaRPr>
            </a:p>
          </p:txBody>
        </p:sp>
        <p:sp>
          <p:nvSpPr>
            <p:cNvPr id="48" name="Text Box 36"/>
            <p:cNvSpPr txBox="1"/>
            <p:nvPr/>
          </p:nvSpPr>
          <p:spPr>
            <a:xfrm>
              <a:off x="7747346" y="5058527"/>
              <a:ext cx="351155" cy="325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100" dirty="0">
                  <a:effectLst/>
                  <a:latin typeface="Segoe UI Symbol" panose="020B0502040204020203" pitchFamily="34" charset="0"/>
                  <a:ea typeface="Calibri" panose="020F0502020204030204" pitchFamily="34" charset="0"/>
                  <a:cs typeface="Segoe UI Symbol" panose="020B0502040204020203" pitchFamily="34" charset="0"/>
                </a:rPr>
                <a:t>➀</a:t>
              </a:r>
              <a:endParaRPr lang="en-GB" sz="1200" dirty="0">
                <a:effectLst/>
                <a:latin typeface="Times New Roman" panose="02020603050405020304" pitchFamily="18" charset="0"/>
                <a:ea typeface="Times New Roman" panose="02020603050405020304" pitchFamily="18" charset="0"/>
              </a:endParaRPr>
            </a:p>
          </p:txBody>
        </p:sp>
        <p:grpSp>
          <p:nvGrpSpPr>
            <p:cNvPr id="49" name="Group 48"/>
            <p:cNvGrpSpPr/>
            <p:nvPr/>
          </p:nvGrpSpPr>
          <p:grpSpPr>
            <a:xfrm>
              <a:off x="6874856" y="6066272"/>
              <a:ext cx="1646555" cy="321310"/>
              <a:chOff x="750865" y="865294"/>
              <a:chExt cx="1646555" cy="321310"/>
            </a:xfrm>
          </p:grpSpPr>
          <p:sp>
            <p:nvSpPr>
              <p:cNvPr id="61" name="Rectangle 60"/>
              <p:cNvSpPr/>
              <p:nvPr/>
            </p:nvSpPr>
            <p:spPr>
              <a:xfrm>
                <a:off x="750865" y="865294"/>
                <a:ext cx="1646555" cy="321310"/>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62" name="Picture 61"/>
              <p:cNvPicPr/>
              <p:nvPr/>
            </p:nvPicPr>
            <p:blipFill>
              <a:blip r:embed="rId6">
                <a:extLst>
                  <a:ext uri="{28A0092B-C50C-407E-A947-70E740481C1C}">
                    <a14:useLocalDpi xmlns:a14="http://schemas.microsoft.com/office/drawing/2010/main" val="0"/>
                  </a:ext>
                </a:extLst>
              </a:blip>
              <a:stretch>
                <a:fillRect/>
              </a:stretch>
            </p:blipFill>
            <p:spPr>
              <a:xfrm>
                <a:off x="838919" y="890059"/>
                <a:ext cx="1482725" cy="274955"/>
              </a:xfrm>
              <a:prstGeom prst="rect">
                <a:avLst/>
              </a:prstGeom>
            </p:spPr>
          </p:pic>
        </p:grpSp>
        <p:grpSp>
          <p:nvGrpSpPr>
            <p:cNvPr id="50" name="Group 49"/>
            <p:cNvGrpSpPr/>
            <p:nvPr/>
          </p:nvGrpSpPr>
          <p:grpSpPr>
            <a:xfrm rot="20474078">
              <a:off x="7932766" y="5231882"/>
              <a:ext cx="351155" cy="393065"/>
              <a:chOff x="1489075" y="46355"/>
              <a:chExt cx="351579" cy="393276"/>
            </a:xfrm>
          </p:grpSpPr>
          <p:sp>
            <p:nvSpPr>
              <p:cNvPr id="59" name="Arc 58"/>
              <p:cNvSpPr/>
              <p:nvPr/>
            </p:nvSpPr>
            <p:spPr>
              <a:xfrm>
                <a:off x="1556808" y="46355"/>
                <a:ext cx="283846" cy="329776"/>
              </a:xfrm>
              <a:prstGeom prst="arc">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0" name="Arc 59"/>
              <p:cNvSpPr/>
              <p:nvPr/>
            </p:nvSpPr>
            <p:spPr>
              <a:xfrm>
                <a:off x="1489075" y="109855"/>
                <a:ext cx="283846" cy="329776"/>
              </a:xfrm>
              <a:prstGeom prst="arc">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51" name="Text Box 71"/>
            <p:cNvSpPr txBox="1"/>
            <p:nvPr/>
          </p:nvSpPr>
          <p:spPr>
            <a:xfrm>
              <a:off x="8995756" y="5621772"/>
              <a:ext cx="351155" cy="325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100" dirty="0">
                  <a:effectLst/>
                  <a:latin typeface="Segoe UI Symbol" panose="020B0502040204020203" pitchFamily="34" charset="0"/>
                  <a:ea typeface="Calibri" panose="020F0502020204030204" pitchFamily="34" charset="0"/>
                  <a:cs typeface="Segoe UI Symbol" panose="020B0502040204020203" pitchFamily="34" charset="0"/>
                </a:rPr>
                <a:t>➁</a:t>
              </a:r>
              <a:endParaRPr lang="en-GB" sz="1200" dirty="0">
                <a:effectLst/>
                <a:latin typeface="Times New Roman" panose="02020603050405020304" pitchFamily="18" charset="0"/>
                <a:ea typeface="Times New Roman" panose="02020603050405020304" pitchFamily="18" charset="0"/>
              </a:endParaRPr>
            </a:p>
          </p:txBody>
        </p:sp>
        <p:sp>
          <p:nvSpPr>
            <p:cNvPr id="52" name="Text Box 72"/>
            <p:cNvSpPr txBox="1"/>
            <p:nvPr/>
          </p:nvSpPr>
          <p:spPr>
            <a:xfrm>
              <a:off x="8494801" y="6068659"/>
              <a:ext cx="351155" cy="325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100" dirty="0">
                  <a:effectLst/>
                  <a:latin typeface="Segoe UI Symbol" panose="020B0502040204020203" pitchFamily="34" charset="0"/>
                  <a:ea typeface="Calibri" panose="020F0502020204030204" pitchFamily="34" charset="0"/>
                  <a:cs typeface="Segoe UI Symbol" panose="020B0502040204020203" pitchFamily="34" charset="0"/>
                </a:rPr>
                <a:t>➂</a:t>
              </a:r>
              <a:endParaRPr lang="en-GB" sz="1200" dirty="0">
                <a:effectLst/>
                <a:latin typeface="Times New Roman" panose="02020603050405020304" pitchFamily="18" charset="0"/>
                <a:ea typeface="Times New Roman" panose="02020603050405020304" pitchFamily="18" charset="0"/>
              </a:endParaRPr>
            </a:p>
          </p:txBody>
        </p:sp>
        <p:sp>
          <p:nvSpPr>
            <p:cNvPr id="53" name="Text Box 73"/>
            <p:cNvSpPr txBox="1"/>
            <p:nvPr/>
          </p:nvSpPr>
          <p:spPr>
            <a:xfrm>
              <a:off x="7040591" y="5544302"/>
              <a:ext cx="351155" cy="325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100" dirty="0">
                  <a:effectLst/>
                  <a:latin typeface="Segoe UI Symbol" panose="020B0502040204020203" pitchFamily="34" charset="0"/>
                  <a:ea typeface="Calibri" panose="020F0502020204030204" pitchFamily="34" charset="0"/>
                  <a:cs typeface="Segoe UI Symbol" panose="020B0502040204020203" pitchFamily="34" charset="0"/>
                </a:rPr>
                <a:t>➃</a:t>
              </a:r>
              <a:endParaRPr lang="en-GB" sz="1200" dirty="0">
                <a:effectLst/>
                <a:latin typeface="Times New Roman" panose="02020603050405020304" pitchFamily="18" charset="0"/>
                <a:ea typeface="Times New Roman" panose="02020603050405020304" pitchFamily="18" charset="0"/>
              </a:endParaRPr>
            </a:p>
          </p:txBody>
        </p:sp>
        <p:grpSp>
          <p:nvGrpSpPr>
            <p:cNvPr id="54" name="Group 53"/>
            <p:cNvGrpSpPr/>
            <p:nvPr/>
          </p:nvGrpSpPr>
          <p:grpSpPr>
            <a:xfrm>
              <a:off x="8238201" y="5226802"/>
              <a:ext cx="918210" cy="600710"/>
              <a:chOff x="2232320" y="225849"/>
              <a:chExt cx="918210" cy="600710"/>
            </a:xfrm>
          </p:grpSpPr>
          <p:sp>
            <p:nvSpPr>
              <p:cNvPr id="57" name="7-Point Star 56"/>
              <p:cNvSpPr/>
              <p:nvPr/>
            </p:nvSpPr>
            <p:spPr>
              <a:xfrm>
                <a:off x="2232320" y="225849"/>
                <a:ext cx="918210" cy="600710"/>
              </a:xfrm>
              <a:prstGeom prst="star7">
                <a:avLst>
                  <a:gd name="adj" fmla="val 26563"/>
                  <a:gd name="hf" fmla="val 102572"/>
                  <a:gd name="vf" fmla="val 105210"/>
                </a:avLst>
              </a:prstGeom>
              <a:solidFill>
                <a:srgbClr val="FFFF00"/>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700">
                    <a:solidFill>
                      <a:srgbClr val="000000"/>
                    </a:solidFill>
                    <a:effectLst/>
                    <a:latin typeface="Times New Roman" panose="02020603050405020304" pitchFamily="18" charset="0"/>
                    <a:ea typeface="Calibri" panose="020F0502020204030204" pitchFamily="34" charset="0"/>
                  </a:rPr>
                  <a:t> </a:t>
                </a:r>
                <a:endParaRPr lang="en-GB" sz="1200">
                  <a:effectLst/>
                  <a:latin typeface="Times New Roman" panose="02020603050405020304" pitchFamily="18" charset="0"/>
                  <a:ea typeface="Times New Roman" panose="02020603050405020304" pitchFamily="18" charset="0"/>
                </a:endParaRPr>
              </a:p>
            </p:txBody>
          </p:sp>
          <p:sp>
            <p:nvSpPr>
              <p:cNvPr id="58" name="Text Box 34"/>
              <p:cNvSpPr txBox="1"/>
              <p:nvPr/>
            </p:nvSpPr>
            <p:spPr>
              <a:xfrm>
                <a:off x="2309368" y="394970"/>
                <a:ext cx="774700" cy="3048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EVENT!</a:t>
                </a:r>
                <a:endParaRPr lang="en-GB" sz="1200"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p:txBody>
          </p:sp>
        </p:grpSp>
        <p:cxnSp>
          <p:nvCxnSpPr>
            <p:cNvPr id="55" name="Curved Connector 54"/>
            <p:cNvCxnSpPr/>
            <p:nvPr/>
          </p:nvCxnSpPr>
          <p:spPr>
            <a:xfrm rot="5400000">
              <a:off x="8701434" y="5872914"/>
              <a:ext cx="375920" cy="31940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p:nvPr/>
          </p:nvCxnSpPr>
          <p:spPr>
            <a:xfrm rot="10800000" flipH="1">
              <a:off x="6874856" y="5527792"/>
              <a:ext cx="565150" cy="698500"/>
            </a:xfrm>
            <a:prstGeom prst="curvedConnector4">
              <a:avLst>
                <a:gd name="adj1" fmla="val -40410"/>
                <a:gd name="adj2" fmla="val 61493"/>
              </a:avLst>
            </a:prstGeom>
            <a:ln>
              <a:tailEnd type="triangle"/>
            </a:ln>
          </p:spPr>
          <p:style>
            <a:lnRef idx="1">
              <a:schemeClr val="dk1"/>
            </a:lnRef>
            <a:fillRef idx="0">
              <a:schemeClr val="dk1"/>
            </a:fillRef>
            <a:effectRef idx="0">
              <a:schemeClr val="dk1"/>
            </a:effectRef>
            <a:fontRef idx="minor">
              <a:schemeClr val="tx1"/>
            </a:fontRef>
          </p:style>
        </p:cxnSp>
        <p:sp>
          <p:nvSpPr>
            <p:cNvPr id="69" name="Text Box 71"/>
            <p:cNvSpPr txBox="1"/>
            <p:nvPr/>
          </p:nvSpPr>
          <p:spPr>
            <a:xfrm>
              <a:off x="5255673" y="4993353"/>
              <a:ext cx="351155" cy="325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dirty="0">
                  <a:effectLst/>
                  <a:latin typeface="Segoe UI Symbol" panose="020B0502040204020203" pitchFamily="34" charset="0"/>
                  <a:ea typeface="Calibri" panose="020F0502020204030204" pitchFamily="34" charset="0"/>
                  <a:cs typeface="Segoe UI Symbol" panose="020B0502040204020203" pitchFamily="34" charset="0"/>
                </a:rPr>
                <a:t>➁</a:t>
              </a:r>
              <a:endParaRPr lang="en-GB" dirty="0">
                <a:effectLst/>
                <a:latin typeface="Times New Roman" panose="02020603050405020304" pitchFamily="18" charset="0"/>
                <a:ea typeface="Times New Roman" panose="02020603050405020304" pitchFamily="18" charset="0"/>
              </a:endParaRPr>
            </a:p>
          </p:txBody>
        </p:sp>
        <p:sp>
          <p:nvSpPr>
            <p:cNvPr id="71" name="Text Box 71"/>
            <p:cNvSpPr txBox="1"/>
            <p:nvPr/>
          </p:nvSpPr>
          <p:spPr>
            <a:xfrm>
              <a:off x="7247131" y="3023357"/>
              <a:ext cx="351155" cy="325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dirty="0">
                  <a:effectLst/>
                  <a:latin typeface="Segoe UI Symbol" panose="020B0502040204020203" pitchFamily="34" charset="0"/>
                  <a:ea typeface="Calibri" panose="020F0502020204030204" pitchFamily="34" charset="0"/>
                  <a:cs typeface="Segoe UI Symbol" panose="020B0502040204020203" pitchFamily="34" charset="0"/>
                </a:rPr>
                <a:t>➀</a:t>
              </a:r>
              <a:endParaRPr lang="en-GB" dirty="0">
                <a:effectLst/>
                <a:latin typeface="Times New Roman" panose="02020603050405020304" pitchFamily="18" charset="0"/>
                <a:ea typeface="Times New Roman" panose="02020603050405020304" pitchFamily="18" charset="0"/>
              </a:endParaRPr>
            </a:p>
            <a:p>
              <a:pPr>
                <a:lnSpc>
                  <a:spcPct val="106000"/>
                </a:lnSpc>
                <a:spcAft>
                  <a:spcPts val="800"/>
                </a:spcAft>
              </a:pPr>
              <a:endParaRPr lang="en-GB" sz="1200" dirty="0">
                <a:effectLst/>
                <a:latin typeface="Times New Roman" panose="02020603050405020304" pitchFamily="18" charset="0"/>
                <a:ea typeface="Times New Roman" panose="02020603050405020304" pitchFamily="18" charset="0"/>
              </a:endParaRPr>
            </a:p>
          </p:txBody>
        </p:sp>
      </p:grpSp>
      <p:pic>
        <p:nvPicPr>
          <p:cNvPr id="64" name="Picture 10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097355">
            <a:off x="3007513" y="4793103"/>
            <a:ext cx="379412" cy="29527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097355">
            <a:off x="6119636" y="2413253"/>
            <a:ext cx="379412" cy="29527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097355">
            <a:off x="10133567" y="3741721"/>
            <a:ext cx="379412" cy="295275"/>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10375679" y="3589589"/>
            <a:ext cx="372218" cy="369332"/>
          </a:xfrm>
          <a:prstGeom prst="rect">
            <a:avLst/>
          </a:prstGeom>
        </p:spPr>
        <p:txBody>
          <a:bodyPr wrap="none">
            <a:spAutoFit/>
          </a:bodyPr>
          <a:lstStyle/>
          <a:p>
            <a:r>
              <a:rPr lang="en-US" dirty="0">
                <a:latin typeface="Segoe UI Symbol" panose="020B0502040204020203" pitchFamily="34" charset="0"/>
                <a:ea typeface="Calibri" panose="020F0502020204030204" pitchFamily="34" charset="0"/>
                <a:cs typeface="Segoe UI Symbol" panose="020B0502040204020203" pitchFamily="34" charset="0"/>
              </a:rPr>
              <a:t>➂</a:t>
            </a:r>
            <a:endParaRPr lang="en-GB" dirty="0"/>
          </a:p>
        </p:txBody>
      </p:sp>
      <p:pic>
        <p:nvPicPr>
          <p:cNvPr id="74" name="Picture 10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9224819">
            <a:off x="6491907" y="1202704"/>
            <a:ext cx="666247" cy="2952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7008639" y="1011457"/>
            <a:ext cx="372218" cy="369332"/>
          </a:xfrm>
          <a:prstGeom prst="rect">
            <a:avLst/>
          </a:prstGeom>
        </p:spPr>
        <p:txBody>
          <a:bodyPr wrap="none">
            <a:spAutoFit/>
          </a:bodyPr>
          <a:lstStyle/>
          <a:p>
            <a:r>
              <a:rPr lang="en-US" dirty="0">
                <a:latin typeface="Segoe UI Symbol" panose="020B0502040204020203" pitchFamily="34" charset="0"/>
                <a:ea typeface="Calibri" panose="020F0502020204030204" pitchFamily="34" charset="0"/>
                <a:cs typeface="Segoe UI Symbol" panose="020B0502040204020203" pitchFamily="34" charset="0"/>
              </a:rPr>
              <a:t>➃</a:t>
            </a:r>
            <a:endParaRPr lang="en-GB" dirty="0"/>
          </a:p>
        </p:txBody>
      </p:sp>
    </p:spTree>
    <p:extLst>
      <p:ext uri="{BB962C8B-B14F-4D97-AF65-F5344CB8AC3E}">
        <p14:creationId xmlns:p14="http://schemas.microsoft.com/office/powerpoint/2010/main" val="1470299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GB" b="1" dirty="0"/>
              <a:t>Deployment Target</a:t>
            </a:r>
            <a:endParaRPr lang="en-GB" b="1"/>
          </a:p>
        </p:txBody>
      </p:sp>
      <p:cxnSp>
        <p:nvCxnSpPr>
          <p:cNvPr id="11" name="Straight Connector 10">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0272CA1-7A36-4536-AEF8-BD1C720CFC05}"/>
              </a:ext>
            </a:extLst>
          </p:cNvPr>
          <p:cNvGraphicFramePr>
            <a:graphicFrameLocks noGrp="1"/>
          </p:cNvGraphicFramePr>
          <p:nvPr>
            <p:ph idx="1"/>
            <p:extLst>
              <p:ext uri="{D42A27DB-BD31-4B8C-83A1-F6EECF244321}">
                <p14:modId xmlns:p14="http://schemas.microsoft.com/office/powerpoint/2010/main" val="401016698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0410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GB" b="1" dirty="0"/>
              <a:t>Creating an Android App</a:t>
            </a:r>
            <a:endParaRPr lang="en-GB"/>
          </a:p>
        </p:txBody>
      </p:sp>
      <p:sp>
        <p:nvSpPr>
          <p:cNvPr id="4" name="Content Placeholder 3">
            <a:extLst>
              <a:ext uri="{FF2B5EF4-FFF2-40B4-BE49-F238E27FC236}">
                <a16:creationId xmlns:a16="http://schemas.microsoft.com/office/drawing/2014/main" id="{20EFAF0B-C8C1-488F-BBFC-5FAC2768D2CE}"/>
              </a:ext>
            </a:extLst>
          </p:cNvPr>
          <p:cNvSpPr>
            <a:spLocks noGrp="1"/>
          </p:cNvSpPr>
          <p:nvPr>
            <p:ph idx="1"/>
          </p:nvPr>
        </p:nvSpPr>
        <p:spPr>
          <a:xfrm>
            <a:off x="4965431" y="2438400"/>
            <a:ext cx="6586489" cy="3785419"/>
          </a:xfrm>
        </p:spPr>
        <p:txBody>
          <a:bodyPr>
            <a:normAutofit/>
          </a:bodyPr>
          <a:lstStyle/>
          <a:p>
            <a:pPr marL="0" indent="0">
              <a:buNone/>
            </a:pPr>
            <a:r>
              <a:rPr lang="en-US" sz="2000"/>
              <a:t>There are just a few things we need to do:</a:t>
            </a:r>
          </a:p>
          <a:p>
            <a:r>
              <a:rPr lang="en-US" sz="2000"/>
              <a:t>Set up a development environment: install Android Studio, which includes all the tools you need to develop Android apps.</a:t>
            </a:r>
          </a:p>
          <a:p>
            <a:r>
              <a:rPr lang="en-US" sz="2000"/>
              <a:t>Build a basic app: you’ll build a simple app using Android Studio that will display some sample text on the screen.</a:t>
            </a:r>
          </a:p>
          <a:p>
            <a:r>
              <a:rPr lang="en-US" sz="2000"/>
              <a:t>Run the app: you’ll run the app on a physical device and a virtual one to see it up and running.</a:t>
            </a:r>
          </a:p>
          <a:p>
            <a:r>
              <a:rPr lang="en-US" sz="2000"/>
              <a:t>Change the app: you’ll tweak the app to add a button and insert the required code to show the sample text up based on clicking the button and run it again.</a:t>
            </a:r>
            <a:endParaRPr lang="en-GB" sz="2000"/>
          </a:p>
        </p:txBody>
      </p:sp>
      <p:pic>
        <p:nvPicPr>
          <p:cNvPr id="6" name="Picture 5">
            <a:extLst>
              <a:ext uri="{FF2B5EF4-FFF2-40B4-BE49-F238E27FC236}">
                <a16:creationId xmlns:a16="http://schemas.microsoft.com/office/drawing/2014/main" id="{1396A738-9308-4C0A-B507-27DB078686C8}"/>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4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0113" y="3752849"/>
            <a:ext cx="3290887" cy="2452687"/>
          </a:xfrm>
        </p:spPr>
        <p:txBody>
          <a:bodyPr anchor="ctr">
            <a:normAutofit/>
          </a:bodyPr>
          <a:lstStyle/>
          <a:p>
            <a:r>
              <a:rPr lang="en-GB" sz="3600" b="1" dirty="0"/>
              <a:t>Learning Outcomes</a:t>
            </a:r>
          </a:p>
        </p:txBody>
      </p:sp>
      <p:pic>
        <p:nvPicPr>
          <p:cNvPr id="8194" name="Picture 2" descr="http://voltaicplasma.com/wp-content/uploads/2016/02/prerequisites.jpg"/>
          <p:cNvPicPr>
            <a:picLocks noChangeAspect="1" noChangeArrowheads="1"/>
          </p:cNvPicPr>
          <p:nvPr/>
        </p:nvPicPr>
        <p:blipFill rotWithShape="1">
          <a:blip r:embed="rId2">
            <a:extLst>
              <a:ext uri="{28A0092B-C50C-407E-A947-70E740481C1C}">
                <a14:useLocalDpi xmlns:a14="http://schemas.microsoft.com/office/drawing/2010/main" val="0"/>
              </a:ext>
            </a:extLst>
          </a:blip>
          <a:srcRect t="45559" b="33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223982" y="3752850"/>
            <a:ext cx="7485413" cy="2452687"/>
          </a:xfrm>
        </p:spPr>
        <p:txBody>
          <a:bodyPr anchor="ctr">
            <a:normAutofit/>
          </a:bodyPr>
          <a:lstStyle/>
          <a:p>
            <a:r>
              <a:rPr lang="en-GB" sz="1800" dirty="0"/>
              <a:t>Introduction to Android Platform</a:t>
            </a:r>
          </a:p>
          <a:p>
            <a:r>
              <a:rPr lang="en-GB" sz="1800" dirty="0"/>
              <a:t>Introduction to Android Apps Core Components</a:t>
            </a:r>
          </a:p>
          <a:p>
            <a:r>
              <a:rPr lang="en-GB" sz="1800" dirty="0"/>
              <a:t>Build a Basic App</a:t>
            </a:r>
          </a:p>
          <a:p>
            <a:r>
              <a:rPr lang="en-GB" sz="1800" dirty="0"/>
              <a:t>Setup your Environment</a:t>
            </a:r>
          </a:p>
          <a:p>
            <a:r>
              <a:rPr lang="en-GB" sz="1800" dirty="0"/>
              <a:t>Run your App on a Real Device</a:t>
            </a:r>
          </a:p>
          <a:p>
            <a:r>
              <a:rPr lang="en-GB" sz="1800" dirty="0"/>
              <a:t>Run your App on a Virtual Device</a:t>
            </a:r>
          </a:p>
          <a:p>
            <a:pPr marL="0" indent="0">
              <a:buNone/>
            </a:pPr>
            <a:endParaRPr lang="en-GB" sz="1800" dirty="0"/>
          </a:p>
        </p:txBody>
      </p:sp>
    </p:spTree>
    <p:extLst>
      <p:ext uri="{BB962C8B-B14F-4D97-AF65-F5344CB8AC3E}">
        <p14:creationId xmlns:p14="http://schemas.microsoft.com/office/powerpoint/2010/main" val="92243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DCF16-F147-4DA9-9A26-34A30D30D476}"/>
              </a:ext>
            </a:extLst>
          </p:cNvPr>
          <p:cNvSpPr>
            <a:spLocks noGrp="1"/>
          </p:cNvSpPr>
          <p:nvPr>
            <p:ph type="title"/>
          </p:nvPr>
        </p:nvSpPr>
        <p:spPr>
          <a:xfrm>
            <a:off x="6688182" y="932961"/>
            <a:ext cx="4887685" cy="1777419"/>
          </a:xfrm>
        </p:spPr>
        <p:txBody>
          <a:bodyPr anchor="b">
            <a:normAutofit/>
          </a:bodyPr>
          <a:lstStyle/>
          <a:p>
            <a:r>
              <a:rPr lang="en-GB" sz="4000" dirty="0"/>
              <a:t>Any questions</a:t>
            </a:r>
            <a:br>
              <a:rPr lang="en-GB" sz="4000" dirty="0"/>
            </a:br>
            <a:endParaRPr lang="en-GB" sz="4000" dirty="0"/>
          </a:p>
        </p:txBody>
      </p:sp>
      <p:pic>
        <p:nvPicPr>
          <p:cNvPr id="5" name="Picture 4" descr="Icon&#10;&#10;Description automatically generated with low confidence">
            <a:extLst>
              <a:ext uri="{FF2B5EF4-FFF2-40B4-BE49-F238E27FC236}">
                <a16:creationId xmlns:a16="http://schemas.microsoft.com/office/drawing/2014/main" id="{6E32F42B-2B7E-461F-A57F-F51D3102B20B}"/>
              </a:ext>
            </a:extLst>
          </p:cNvPr>
          <p:cNvPicPr>
            <a:picLocks noChangeAspect="1"/>
          </p:cNvPicPr>
          <p:nvPr/>
        </p:nvPicPr>
        <p:blipFill rotWithShape="1">
          <a:blip r:embed="rId2"/>
          <a:srcRect l="32979" r="-3" b="-3"/>
          <a:stretch/>
        </p:blipFill>
        <p:spPr>
          <a:xfrm>
            <a:off x="391903" y="573678"/>
            <a:ext cx="5103206" cy="5710645"/>
          </a:xfrm>
          <a:prstGeom prst="rect">
            <a:avLst/>
          </a:prstGeom>
        </p:spPr>
      </p:pic>
      <p:cxnSp>
        <p:nvCxnSpPr>
          <p:cNvPr id="16" name="Straight Connector 15">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9612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a:normAutofit/>
          </a:bodyPr>
          <a:lstStyle/>
          <a:p>
            <a:r>
              <a:rPr lang="en-GB" b="1" dirty="0"/>
              <a:t>What is Android?</a:t>
            </a:r>
          </a:p>
        </p:txBody>
      </p:sp>
      <p:pic>
        <p:nvPicPr>
          <p:cNvPr id="9220" name="Picture 4" descr="https://tse4.mm.bing.net/th?id=OIP.7zqC0mHa7gP54jYhtq47KAHaHw&amp;pid=15.1&amp;P=0&amp;w=300&amp;h=30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0060" y="1638190"/>
            <a:ext cx="3425957" cy="35811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220366" y="1589981"/>
            <a:ext cx="7607840" cy="4154361"/>
          </a:xfrm>
        </p:spPr>
        <p:txBody>
          <a:bodyPr>
            <a:normAutofit/>
          </a:bodyPr>
          <a:lstStyle/>
          <a:p>
            <a:pPr>
              <a:spcBef>
                <a:spcPts val="600"/>
              </a:spcBef>
              <a:spcAft>
                <a:spcPts val="600"/>
              </a:spcAft>
            </a:pPr>
            <a:r>
              <a:rPr lang="en-US" sz="1800" dirty="0"/>
              <a:t>Android is an operating system which uses Linux kernel, and it is Java based </a:t>
            </a:r>
          </a:p>
          <a:p>
            <a:pPr>
              <a:spcBef>
                <a:spcPts val="600"/>
              </a:spcBef>
              <a:spcAft>
                <a:spcPts val="600"/>
              </a:spcAft>
            </a:pPr>
            <a:r>
              <a:rPr lang="en-US" sz="1800" dirty="0"/>
              <a:t>It is maintained by Google and it was purchased from Android, Inc. in 2005</a:t>
            </a:r>
          </a:p>
          <a:p>
            <a:pPr>
              <a:spcBef>
                <a:spcPts val="600"/>
              </a:spcBef>
              <a:spcAft>
                <a:spcPts val="600"/>
              </a:spcAft>
            </a:pPr>
            <a:r>
              <a:rPr lang="en-US" sz="1800" dirty="0"/>
              <a:t>It runs in many handheld devices such as tablets, smartphones, smart watches, TVs, </a:t>
            </a:r>
            <a:r>
              <a:rPr lang="en-US" sz="1800" dirty="0" err="1"/>
              <a:t>etc</a:t>
            </a:r>
            <a:endParaRPr lang="en-US" sz="1800" dirty="0"/>
          </a:p>
          <a:p>
            <a:pPr>
              <a:spcBef>
                <a:spcPts val="600"/>
              </a:spcBef>
              <a:spcAft>
                <a:spcPts val="600"/>
              </a:spcAft>
            </a:pPr>
            <a:r>
              <a:rPr lang="en-US" sz="1800" dirty="0"/>
              <a:t>It is the 1</a:t>
            </a:r>
            <a:r>
              <a:rPr lang="en-US" sz="1800" baseline="30000" dirty="0"/>
              <a:t>st</a:t>
            </a:r>
            <a:r>
              <a:rPr lang="en-US" sz="1800" dirty="0"/>
              <a:t> mobile operating system and is the most used one worldwide</a:t>
            </a:r>
          </a:p>
          <a:p>
            <a:pPr>
              <a:spcBef>
                <a:spcPts val="600"/>
              </a:spcBef>
              <a:spcAft>
                <a:spcPts val="600"/>
              </a:spcAft>
            </a:pPr>
            <a:r>
              <a:rPr lang="en-US" sz="1800" dirty="0"/>
              <a:t>It has over 2.5 million apps published in the Play Store</a:t>
            </a:r>
          </a:p>
          <a:p>
            <a:pPr>
              <a:spcBef>
                <a:spcPts val="600"/>
              </a:spcBef>
              <a:spcAft>
                <a:spcPts val="600"/>
              </a:spcAft>
            </a:pPr>
            <a:r>
              <a:rPr lang="en-US" sz="1800" dirty="0"/>
              <a:t>There are over 3 billion active Android devices worldwide, and that number is still growing.</a:t>
            </a:r>
          </a:p>
          <a:p>
            <a:pPr>
              <a:spcBef>
                <a:spcPts val="600"/>
              </a:spcBef>
              <a:spcAft>
                <a:spcPts val="600"/>
              </a:spcAft>
            </a:pPr>
            <a:r>
              <a:rPr lang="en-US" sz="1800" dirty="0"/>
              <a:t>Google releases code periodically as open source</a:t>
            </a:r>
          </a:p>
          <a:p>
            <a:pPr lvl="1">
              <a:spcBef>
                <a:spcPts val="600"/>
              </a:spcBef>
              <a:spcAft>
                <a:spcPts val="600"/>
              </a:spcAft>
            </a:pPr>
            <a:r>
              <a:rPr lang="en-US" sz="1800" dirty="0"/>
              <a:t>Easy to use, </a:t>
            </a:r>
            <a:r>
              <a:rPr lang="en-US" sz="1800" dirty="0" err="1"/>
              <a:t>customise</a:t>
            </a:r>
            <a:r>
              <a:rPr lang="en-US" sz="1800" dirty="0"/>
              <a:t> and license than other mobile OS</a:t>
            </a:r>
            <a:endParaRPr lang="en-GB" sz="1800" dirty="0"/>
          </a:p>
        </p:txBody>
      </p:sp>
    </p:spTree>
    <p:extLst>
      <p:ext uri="{BB962C8B-B14F-4D97-AF65-F5344CB8AC3E}">
        <p14:creationId xmlns:p14="http://schemas.microsoft.com/office/powerpoint/2010/main" val="10440959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available applications in the Google Play Store from December 2009 to June 2023</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a:solidFill>
                  <a:srgbClr val="919191"/>
                </a:solidFill>
                <a:latin typeface="Open Sans"/>
              </a:rPr>
              <a:t>Google Play: number of available apps 2009-2023</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December 2009 to June 2023; figures have been rounded</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Android; Google; Data.ai; AppBrain; </a:t>
            </a:r>
            <a:r>
              <a:rPr sz="800">
                <a:solidFill>
                  <a:srgbClr val="555555"/>
                </a:solidFill>
                <a:latin typeface="Open Sans"/>
                <a:hlinkClick r:id="rId5">
                  <a:extLst>
                    <a:ext uri="{A12FA001-AC4F-418D-AE19-62706E023703}">
                      <ahyp:hlinkClr xmlns:ahyp="http://schemas.microsoft.com/office/drawing/2018/hyperlinkcolor" val="tx"/>
                    </a:ext>
                  </a:extLst>
                </a:hlinkClick>
              </a:rPr>
              <a:t>ID 266210</a:t>
            </a:r>
          </a:p>
        </p:txBody>
      </p:sp>
      <p:graphicFrame>
        <p:nvGraphicFramePr>
          <p:cNvPr id="5"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5216"/>
            <a:ext cx="10515600" cy="1325563"/>
          </a:xfrm>
        </p:spPr>
        <p:txBody>
          <a:bodyPr>
            <a:normAutofit/>
          </a:bodyPr>
          <a:lstStyle/>
          <a:p>
            <a:r>
              <a:rPr lang="en-GB" b="1">
                <a:solidFill>
                  <a:schemeClr val="bg1"/>
                </a:solidFill>
              </a:rPr>
              <a:t>Why Develop for Android?</a:t>
            </a:r>
          </a:p>
        </p:txBody>
      </p:sp>
      <p:pic>
        <p:nvPicPr>
          <p:cNvPr id="8" name="Picture 7" descr="Chart, bar chart&#10;&#10;Description automatically generated"/>
          <p:cNvPicPr>
            <a:picLocks noChangeAspect="1"/>
          </p:cNvPicPr>
          <p:nvPr/>
        </p:nvPicPr>
        <p:blipFill rotWithShape="1">
          <a:blip r:embed="rId2"/>
          <a:srcRect t="6092" r="3" b="3"/>
          <a:stretch/>
        </p:blipFill>
        <p:spPr>
          <a:xfrm>
            <a:off x="841248" y="2516777"/>
            <a:ext cx="6236208" cy="3660185"/>
          </a:xfrm>
          <a:prstGeom prst="rect">
            <a:avLst/>
          </a:prstGeom>
        </p:spPr>
      </p:pic>
      <p:sp>
        <p:nvSpPr>
          <p:cNvPr id="3" name="Content Placeholder 2"/>
          <p:cNvSpPr>
            <a:spLocks noGrp="1"/>
          </p:cNvSpPr>
          <p:nvPr>
            <p:ph idx="1"/>
          </p:nvPr>
        </p:nvSpPr>
        <p:spPr>
          <a:xfrm>
            <a:off x="7203439" y="2235201"/>
            <a:ext cx="4446015" cy="4167582"/>
          </a:xfrm>
        </p:spPr>
        <p:txBody>
          <a:bodyPr anchor="ctr">
            <a:normAutofit/>
          </a:bodyPr>
          <a:lstStyle/>
          <a:p>
            <a:r>
              <a:rPr lang="en-US" sz="1400" b="1" dirty="0"/>
              <a:t>Why a mobile app and not a mobile website?</a:t>
            </a:r>
          </a:p>
          <a:p>
            <a:r>
              <a:rPr lang="en-US" sz="1400" i="1" dirty="0"/>
              <a:t>A number of factors should be considered, including target audiences, available budget, intended purpose and required features</a:t>
            </a:r>
          </a:p>
          <a:p>
            <a:r>
              <a:rPr lang="en-US" sz="1400" dirty="0"/>
              <a:t>A mobile app is preferred if you develop the following</a:t>
            </a:r>
            <a:r>
              <a:rPr lang="en-US" sz="1400" baseline="30000" dirty="0"/>
              <a:t>1</a:t>
            </a:r>
            <a:r>
              <a:rPr lang="en-US" sz="1400" dirty="0"/>
              <a:t>:</a:t>
            </a:r>
          </a:p>
          <a:p>
            <a:pPr lvl="1"/>
            <a:r>
              <a:rPr lang="en-US" sz="1400" dirty="0"/>
              <a:t>Interactivity/Gaming </a:t>
            </a:r>
          </a:p>
          <a:p>
            <a:pPr lvl="1"/>
            <a:r>
              <a:rPr lang="en-US" sz="1400" dirty="0"/>
              <a:t>Regular Usage/Personalization </a:t>
            </a:r>
          </a:p>
          <a:p>
            <a:pPr lvl="1"/>
            <a:r>
              <a:rPr lang="en-US" sz="1400" dirty="0"/>
              <a:t>Complex Calculations or Reporting </a:t>
            </a:r>
          </a:p>
          <a:p>
            <a:pPr lvl="1"/>
            <a:r>
              <a:rPr lang="en-US" sz="1400" dirty="0"/>
              <a:t>Native Functionality or Processing Required </a:t>
            </a:r>
          </a:p>
          <a:p>
            <a:pPr lvl="1"/>
            <a:r>
              <a:rPr lang="en-US" sz="1400" dirty="0"/>
              <a:t>No connection Required </a:t>
            </a:r>
          </a:p>
          <a:p>
            <a:pPr marL="457200" lvl="1" indent="0">
              <a:buNone/>
            </a:pPr>
            <a:endParaRPr lang="en-US" sz="1400" dirty="0"/>
          </a:p>
          <a:p>
            <a:r>
              <a:rPr lang="en-GB" sz="1400" dirty="0"/>
              <a:t>People love mobile apps</a:t>
            </a:r>
          </a:p>
          <a:p>
            <a:pPr lvl="1"/>
            <a:endParaRPr lang="en-US" sz="1400" dirty="0"/>
          </a:p>
        </p:txBody>
      </p:sp>
      <p:sp>
        <p:nvSpPr>
          <p:cNvPr id="9" name="Rectangle 8"/>
          <p:cNvSpPr/>
          <p:nvPr/>
        </p:nvSpPr>
        <p:spPr>
          <a:xfrm>
            <a:off x="596880" y="6454925"/>
            <a:ext cx="5766975" cy="318911"/>
          </a:xfrm>
          <a:prstGeom prst="rect">
            <a:avLst/>
          </a:prstGeom>
          <a:solidFill>
            <a:srgbClr val="000000">
              <a:alpha val="50000"/>
            </a:srgbClr>
          </a:solidFill>
          <a:ln>
            <a:noFill/>
          </a:ln>
        </p:spPr>
        <p:txBody>
          <a:bodyPr wrap="square">
            <a:noAutofit/>
          </a:bodyPr>
          <a:lstStyle/>
          <a:p>
            <a:pPr algn="ctr">
              <a:spcAft>
                <a:spcPts val="600"/>
              </a:spcAft>
            </a:pPr>
            <a:r>
              <a:rPr lang="en-GB" sz="1200" dirty="0">
                <a:solidFill>
                  <a:srgbClr val="FFFFFF"/>
                </a:solidFill>
              </a:rPr>
              <a:t>Figure 1: Annual app downloads for year 2017, 2018 and 2022</a:t>
            </a:r>
            <a:r>
              <a:rPr lang="en-GB" sz="1200" baseline="30000" dirty="0">
                <a:solidFill>
                  <a:srgbClr val="FFFFFF"/>
                </a:solidFill>
              </a:rPr>
              <a:t>2</a:t>
            </a:r>
          </a:p>
        </p:txBody>
      </p:sp>
      <p:sp>
        <p:nvSpPr>
          <p:cNvPr id="41" name="TextBox 40">
            <a:extLst>
              <a:ext uri="{FF2B5EF4-FFF2-40B4-BE49-F238E27FC236}">
                <a16:creationId xmlns:a16="http://schemas.microsoft.com/office/drawing/2014/main" id="{605737EA-7967-4D8B-B695-A5BACEE06A9E}"/>
              </a:ext>
            </a:extLst>
          </p:cNvPr>
          <p:cNvSpPr txBox="1"/>
          <p:nvPr/>
        </p:nvSpPr>
        <p:spPr>
          <a:xfrm>
            <a:off x="6747387" y="6402783"/>
            <a:ext cx="6592463" cy="492443"/>
          </a:xfrm>
          <a:prstGeom prst="rect">
            <a:avLst/>
          </a:prstGeom>
          <a:noFill/>
        </p:spPr>
        <p:txBody>
          <a:bodyPr wrap="square" rtlCol="0">
            <a:spAutoFit/>
          </a:bodyPr>
          <a:lstStyle/>
          <a:p>
            <a:pPr>
              <a:spcAft>
                <a:spcPts val="600"/>
              </a:spcAft>
            </a:pPr>
            <a:r>
              <a:rPr lang="en-GB" sz="1050" dirty="0"/>
              <a:t>1 </a:t>
            </a:r>
            <a:r>
              <a:rPr lang="en-GB" sz="1050" dirty="0">
                <a:hlinkClick r:id="rId3"/>
              </a:rPr>
              <a:t>https://www.hswsolutions.com/services/mobile-web-development/mobile-website-vs-apps/</a:t>
            </a:r>
            <a:endParaRPr lang="en-GB" sz="1050" dirty="0"/>
          </a:p>
          <a:p>
            <a:pPr>
              <a:spcAft>
                <a:spcPts val="600"/>
              </a:spcAft>
            </a:pPr>
            <a:r>
              <a:rPr lang="en-GB" sz="1050" dirty="0"/>
              <a:t>2 </a:t>
            </a:r>
            <a:r>
              <a:rPr lang="en-US" altLang="en-US" sz="1050" dirty="0"/>
              <a:t>© Statista 2020</a:t>
            </a:r>
            <a:endParaRPr lang="en-GB" sz="1050" dirty="0"/>
          </a:p>
        </p:txBody>
      </p:sp>
    </p:spTree>
    <p:extLst>
      <p:ext uri="{BB962C8B-B14F-4D97-AF65-F5344CB8AC3E}">
        <p14:creationId xmlns:p14="http://schemas.microsoft.com/office/powerpoint/2010/main" val="172407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1006499"/>
            <a:ext cx="3458570" cy="3241344"/>
          </a:xfrm>
        </p:spPr>
        <p:txBody>
          <a:bodyPr vert="horz" lIns="91440" tIns="45720" rIns="91440" bIns="45720" rtlCol="0" anchor="b">
            <a:normAutofit/>
          </a:bodyPr>
          <a:lstStyle/>
          <a:p>
            <a:r>
              <a:rPr lang="en-US" sz="5000" b="1" kern="1200">
                <a:solidFill>
                  <a:schemeClr val="tx1"/>
                </a:solidFill>
                <a:latin typeface="+mj-lt"/>
                <a:ea typeface="+mj-ea"/>
                <a:cs typeface="+mj-cs"/>
              </a:rPr>
              <a:t>Android Architecture</a:t>
            </a:r>
          </a:p>
        </p:txBody>
      </p:sp>
      <p:sp>
        <p:nvSpPr>
          <p:cNvPr id="73" name="Rectangle 72">
            <a:extLst>
              <a:ext uri="{FF2B5EF4-FFF2-40B4-BE49-F238E27FC236}">
                <a16:creationId xmlns:a16="http://schemas.microsoft.com/office/drawing/2014/main" id="{F4624850-8CF1-4338-9182-6325A84F3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970" y="0"/>
            <a:ext cx="7438030" cy="6858000"/>
          </a:xfrm>
          <a:prstGeom prst="rect">
            <a:avLst/>
          </a:prstGeom>
          <a:solidFill>
            <a:srgbClr val="3C4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26">
            <a:extLst>
              <a:ext uri="{FF2B5EF4-FFF2-40B4-BE49-F238E27FC236}">
                <a16:creationId xmlns:a16="http://schemas.microsoft.com/office/drawing/2014/main" id="{F88E6969-0E08-440A-8218-8EA031109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5534" y="320843"/>
            <a:ext cx="6666090" cy="589707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impledeveloper.com/wp-content/uploads/2013/09/android-architec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t="-1454" r="-2" b="1006"/>
          <a:stretch/>
        </p:blipFill>
        <p:spPr bwMode="auto">
          <a:xfrm>
            <a:off x="5075534" y="243309"/>
            <a:ext cx="6666090" cy="56907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93968" y="5878114"/>
            <a:ext cx="6666090" cy="353461"/>
          </a:xfrm>
          <a:prstGeom prst="rect">
            <a:avLst/>
          </a:prstGeom>
          <a:solidFill>
            <a:srgbClr val="000000">
              <a:alpha val="50000"/>
            </a:srgbClr>
          </a:solidFill>
          <a:ln>
            <a:noFill/>
          </a:ln>
        </p:spPr>
        <p:txBody>
          <a:bodyPr wrap="square">
            <a:noAutofit/>
          </a:bodyPr>
          <a:lstStyle/>
          <a:p>
            <a:pPr algn="ctr">
              <a:spcAft>
                <a:spcPts val="600"/>
              </a:spcAft>
            </a:pPr>
            <a:r>
              <a:rPr lang="en-GB" sz="1300" dirty="0">
                <a:solidFill>
                  <a:srgbClr val="FFFFFF"/>
                </a:solidFill>
              </a:rPr>
              <a:t>Figure 2: Android Architecture</a:t>
            </a:r>
            <a:r>
              <a:rPr lang="en-GB" sz="1300" baseline="30000" dirty="0">
                <a:solidFill>
                  <a:srgbClr val="FFFFFF"/>
                </a:solidFill>
              </a:rPr>
              <a:t>1</a:t>
            </a:r>
          </a:p>
        </p:txBody>
      </p:sp>
      <p:sp>
        <p:nvSpPr>
          <p:cNvPr id="5126" name="Content Placeholder 5125">
            <a:extLst>
              <a:ext uri="{FF2B5EF4-FFF2-40B4-BE49-F238E27FC236}">
                <a16:creationId xmlns:a16="http://schemas.microsoft.com/office/drawing/2014/main" id="{1178DA5B-2313-4999-8BEB-CC4A435DEF56}"/>
              </a:ext>
            </a:extLst>
          </p:cNvPr>
          <p:cNvSpPr>
            <a:spLocks noGrp="1"/>
          </p:cNvSpPr>
          <p:nvPr>
            <p:ph idx="1"/>
          </p:nvPr>
        </p:nvSpPr>
        <p:spPr>
          <a:xfrm>
            <a:off x="5075534" y="6295454"/>
            <a:ext cx="5398190" cy="353462"/>
          </a:xfrm>
        </p:spPr>
        <p:txBody>
          <a:bodyPr vert="horz" lIns="91440" tIns="45720" rIns="91440" bIns="45720" rtlCol="0">
            <a:normAutofit/>
          </a:bodyPr>
          <a:lstStyle/>
          <a:p>
            <a:pPr marL="0" indent="0">
              <a:buNone/>
            </a:pPr>
            <a:r>
              <a:rPr lang="en-US" sz="1200" kern="1200" dirty="0">
                <a:solidFill>
                  <a:schemeClr val="tx1"/>
                </a:solidFill>
                <a:latin typeface="+mn-lt"/>
                <a:ea typeface="+mn-ea"/>
                <a:cs typeface="+mn-cs"/>
              </a:rPr>
              <a:t>1 provided by SIMPLE DEVELOPER</a:t>
            </a:r>
          </a:p>
          <a:p>
            <a:pPr marL="0" indent="0">
              <a:buNone/>
            </a:pPr>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8392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Android Platform Version</a:t>
            </a:r>
          </a:p>
        </p:txBody>
      </p:sp>
      <p:sp>
        <p:nvSpPr>
          <p:cNvPr id="9" name="Rectangle 2"/>
          <p:cNvSpPr>
            <a:spLocks noChangeArrowheads="1"/>
          </p:cNvSpPr>
          <p:nvPr/>
        </p:nvSpPr>
        <p:spPr bwMode="auto">
          <a:xfrm>
            <a:off x="410828" y="6176729"/>
            <a:ext cx="509626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effectLst/>
                <a:latin typeface="Open Sans"/>
              </a:rPr>
              <a:t>1 © Statista 2021</a:t>
            </a:r>
          </a:p>
          <a:p>
            <a:pPr marL="0" marR="0" lvl="0" indent="0" defTabSz="914400" rtl="0" eaLnBrk="0" fontAlgn="base" latinLnBrk="0" hangingPunct="0">
              <a:lnSpc>
                <a:spcPct val="100000"/>
              </a:lnSpc>
              <a:spcBef>
                <a:spcPct val="0"/>
              </a:spcBef>
              <a:spcAft>
                <a:spcPct val="0"/>
              </a:spcAft>
              <a:buClrTx/>
              <a:buSzTx/>
              <a:buFontTx/>
              <a:buNone/>
              <a:tabLst/>
            </a:pPr>
            <a:r>
              <a:rPr lang="en-US" altLang="en-US" sz="900" dirty="0">
                <a:latin typeface="Open Sans"/>
              </a:rPr>
              <a:t>Check the latest Android SDK: https://developer.android.com/studio/releases/platforms#10 </a:t>
            </a:r>
          </a:p>
          <a:p>
            <a:pPr lvl="0" eaLnBrk="0" fontAlgn="base" hangingPunct="0">
              <a:spcBef>
                <a:spcPct val="0"/>
              </a:spcBef>
              <a:spcAft>
                <a:spcPct val="0"/>
              </a:spcAft>
            </a:pPr>
            <a:r>
              <a:rPr kumimoji="0" lang="en-US" altLang="en-US" sz="900" b="0" i="0" u="none" strike="noStrike" cap="none" normalizeH="0" baseline="0" dirty="0">
                <a:ln>
                  <a:noFill/>
                </a:ln>
                <a:effectLst/>
                <a:latin typeface="Open Sans"/>
              </a:rPr>
              <a:t>Check the latest d</a:t>
            </a:r>
            <a:r>
              <a:rPr lang="en-US" altLang="en-US" sz="900" dirty="0">
                <a:latin typeface="Open Sans"/>
              </a:rPr>
              <a:t>istribution dashboard</a:t>
            </a:r>
            <a:r>
              <a:rPr lang="en-US" altLang="en-US" sz="800" dirty="0"/>
              <a:t>: </a:t>
            </a:r>
            <a:r>
              <a:rPr lang="en-US" altLang="en-US" sz="900" dirty="0">
                <a:latin typeface="Open Sans"/>
              </a:rPr>
              <a:t>https://developer.android.com/about/dashboards</a:t>
            </a:r>
          </a:p>
        </p:txBody>
      </p:sp>
      <p:sp>
        <p:nvSpPr>
          <p:cNvPr id="19" name="Rectangle 18"/>
          <p:cNvSpPr/>
          <p:nvPr/>
        </p:nvSpPr>
        <p:spPr>
          <a:xfrm>
            <a:off x="4401566" y="5728850"/>
            <a:ext cx="3492944" cy="369332"/>
          </a:xfrm>
          <a:prstGeom prst="rect">
            <a:avLst/>
          </a:prstGeom>
        </p:spPr>
        <p:txBody>
          <a:bodyPr wrap="none">
            <a:spAutoFit/>
          </a:bodyPr>
          <a:lstStyle/>
          <a:p>
            <a:r>
              <a:rPr lang="en-GB" dirty="0"/>
              <a:t>Figure 3: Android Platform Version</a:t>
            </a:r>
            <a:r>
              <a:rPr lang="en-GB" baseline="30000" dirty="0"/>
              <a:t>1</a:t>
            </a:r>
          </a:p>
        </p:txBody>
      </p:sp>
      <p:pic>
        <p:nvPicPr>
          <p:cNvPr id="6" name="Picture 5">
            <a:extLst>
              <a:ext uri="{FF2B5EF4-FFF2-40B4-BE49-F238E27FC236}">
                <a16:creationId xmlns:a16="http://schemas.microsoft.com/office/drawing/2014/main" id="{03354436-2C9F-4704-9CD5-CD6453050672}"/>
              </a:ext>
            </a:extLst>
          </p:cNvPr>
          <p:cNvPicPr>
            <a:picLocks noChangeAspect="1"/>
          </p:cNvPicPr>
          <p:nvPr/>
        </p:nvPicPr>
        <p:blipFill>
          <a:blip r:embed="rId2"/>
          <a:stretch>
            <a:fillRect/>
          </a:stretch>
        </p:blipFill>
        <p:spPr>
          <a:xfrm>
            <a:off x="1087103" y="1373782"/>
            <a:ext cx="8420100" cy="4724400"/>
          </a:xfrm>
          <a:prstGeom prst="rect">
            <a:avLst/>
          </a:prstGeom>
        </p:spPr>
      </p:pic>
      <p:pic>
        <p:nvPicPr>
          <p:cNvPr id="11" name="Picture 10">
            <a:extLst>
              <a:ext uri="{FF2B5EF4-FFF2-40B4-BE49-F238E27FC236}">
                <a16:creationId xmlns:a16="http://schemas.microsoft.com/office/drawing/2014/main" id="{05CC5623-55B5-420A-8CE4-B4C54C11651E}"/>
              </a:ext>
            </a:extLst>
          </p:cNvPr>
          <p:cNvPicPr>
            <a:picLocks noChangeAspect="1"/>
          </p:cNvPicPr>
          <p:nvPr/>
        </p:nvPicPr>
        <p:blipFill rotWithShape="1">
          <a:blip r:embed="rId3"/>
          <a:srcRect l="38250" t="28889" r="43833" b="18524"/>
          <a:stretch/>
        </p:blipFill>
        <p:spPr>
          <a:xfrm>
            <a:off x="9348462" y="1487488"/>
            <a:ext cx="2184400" cy="3606404"/>
          </a:xfrm>
          <a:prstGeom prst="rect">
            <a:avLst/>
          </a:prstGeom>
        </p:spPr>
      </p:pic>
    </p:spTree>
    <p:extLst>
      <p:ext uri="{BB962C8B-B14F-4D97-AF65-F5344CB8AC3E}">
        <p14:creationId xmlns:p14="http://schemas.microsoft.com/office/powerpoint/2010/main" val="221312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September 2022, Coin Master was the highest-grossing app in the Google Play Store in Great Britain. The game generated more than 6.38 million U.S. dollars in revenues from Android users. Mobile gaming app Candy Crush Saga was the second-most popular app with over 2.16 million U.S. dollars in revenues from British users in the examined period.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(Great Britain); September 2022; total revenue in Google Play Store; downloads to devices in Great Britain.</a:t>
            </a:r>
          </a:p>
          <a:p>
            <a:r>
              <a:rPr sz="600" b="1">
                <a:solidFill>
                  <a:srgbClr val="0F2741"/>
                </a:solidFill>
                <a:latin typeface="Open Sans"/>
              </a:rPr>
              <a:t>Source(s): </a:t>
            </a:r>
            <a:r>
              <a:rPr sz="600" b="0">
                <a:solidFill>
                  <a:srgbClr val="0F2741"/>
                </a:solidFill>
                <a:latin typeface="Open Sans"/>
              </a:rPr>
              <a:t>Airnow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4951800" y="1882800"/>
            <a:ext cx="2286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U.S. dollars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Leading Android apps in the Google Play Store in Great Britain in September 2022, by revenue (in U.S. dollars)</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Android apps in Great Britain 2022, by revenue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894027"/>
            <a:ext cx="3494362" cy="4782873"/>
          </a:xfrm>
        </p:spPr>
        <p:txBody>
          <a:bodyPr>
            <a:normAutofit/>
          </a:bodyPr>
          <a:lstStyle/>
          <a:p>
            <a:pPr algn="r"/>
            <a:r>
              <a:rPr lang="en-GB" b="1">
                <a:solidFill>
                  <a:schemeClr val="bg1"/>
                </a:solidFill>
              </a:rPr>
              <a:t>Android Studio Development Kit (SDK)</a:t>
            </a:r>
          </a:p>
        </p:txBody>
      </p:sp>
      <p:cxnSp>
        <p:nvCxnSpPr>
          <p:cNvPr id="45" name="Straight Connector 4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2" y="894027"/>
            <a:ext cx="6377768" cy="4782873"/>
          </a:xfrm>
        </p:spPr>
        <p:txBody>
          <a:bodyPr anchor="ctr">
            <a:normAutofit/>
          </a:bodyPr>
          <a:lstStyle/>
          <a:p>
            <a:endParaRPr lang="en-US" sz="2200" dirty="0">
              <a:solidFill>
                <a:schemeClr val="bg1"/>
              </a:solidFill>
            </a:endParaRPr>
          </a:p>
          <a:p>
            <a:r>
              <a:rPr lang="en-US" sz="2200" dirty="0">
                <a:solidFill>
                  <a:schemeClr val="bg1"/>
                </a:solidFill>
              </a:rPr>
              <a:t>Android Studio provides the fastest tools for building apps on every type of Android device</a:t>
            </a:r>
          </a:p>
          <a:p>
            <a:r>
              <a:rPr lang="en-US" sz="2200" dirty="0">
                <a:solidFill>
                  <a:schemeClr val="bg1"/>
                </a:solidFill>
              </a:rPr>
              <a:t>It replaces previous Eclipse-based-environment</a:t>
            </a:r>
          </a:p>
          <a:p>
            <a:r>
              <a:rPr lang="en-US" sz="2200" dirty="0">
                <a:solidFill>
                  <a:schemeClr val="bg1"/>
                </a:solidFill>
              </a:rPr>
              <a:t>Based on </a:t>
            </a:r>
            <a:r>
              <a:rPr lang="en-US" sz="2200" dirty="0" err="1">
                <a:solidFill>
                  <a:schemeClr val="bg1"/>
                </a:solidFill>
              </a:rPr>
              <a:t>Intellij</a:t>
            </a:r>
            <a:r>
              <a:rPr lang="en-US" sz="2200" dirty="0">
                <a:solidFill>
                  <a:schemeClr val="bg1"/>
                </a:solidFill>
              </a:rPr>
              <a:t> IDEA editor</a:t>
            </a:r>
          </a:p>
          <a:p>
            <a:r>
              <a:rPr lang="en-US" sz="2200" dirty="0">
                <a:solidFill>
                  <a:schemeClr val="bg1"/>
                </a:solidFill>
              </a:rPr>
              <a:t>Latest version stable version is Ladybug | 2024.2.1</a:t>
            </a:r>
          </a:p>
          <a:p>
            <a:r>
              <a:rPr lang="en-US" sz="2200" dirty="0">
                <a:solidFill>
                  <a:schemeClr val="bg1"/>
                </a:solidFill>
              </a:rPr>
              <a:t>It is free and requires just few clicks to download</a:t>
            </a:r>
          </a:p>
          <a:p>
            <a:r>
              <a:rPr lang="en-US" sz="2200" dirty="0">
                <a:solidFill>
                  <a:schemeClr val="bg1"/>
                </a:solidFill>
              </a:rPr>
              <a:t>It is also available for </a:t>
            </a:r>
            <a:r>
              <a:rPr lang="pt-BR" sz="2200" dirty="0">
                <a:solidFill>
                  <a:schemeClr val="bg1"/>
                </a:solidFill>
              </a:rPr>
              <a:t>Windows, macOS, Linux, Chrome OS</a:t>
            </a:r>
            <a:endParaRPr lang="en-US" sz="2200" dirty="0">
              <a:solidFill>
                <a:schemeClr val="bg1"/>
              </a:solidFill>
            </a:endParaRPr>
          </a:p>
          <a:p>
            <a:r>
              <a:rPr lang="en-US" sz="2200" dirty="0">
                <a:solidFill>
                  <a:schemeClr val="bg1"/>
                </a:solidFill>
              </a:rPr>
              <a:t>It supports Java, Kotlin and C++ </a:t>
            </a:r>
          </a:p>
          <a:p>
            <a:endParaRPr lang="en-US" sz="2200" dirty="0">
              <a:solidFill>
                <a:schemeClr val="bg1"/>
              </a:solidFill>
            </a:endParaRPr>
          </a:p>
        </p:txBody>
      </p:sp>
      <p:sp>
        <p:nvSpPr>
          <p:cNvPr id="4" name="Rectangle 1">
            <a:extLst>
              <a:ext uri="{FF2B5EF4-FFF2-40B4-BE49-F238E27FC236}">
                <a16:creationId xmlns:a16="http://schemas.microsoft.com/office/drawing/2014/main" id="{7A24AC86-458A-39CD-6CD5-22EB3CA44EB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000000"/>
                </a:solidFill>
                <a:effectLst/>
                <a:latin typeface="Google Sans"/>
              </a:rPr>
              <a:t>Ladybug | 2024.2.1</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6AC9412-BE28-6E8A-969B-E0E5EDBACCB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000000"/>
                </a:solidFill>
                <a:effectLst/>
                <a:latin typeface="Google Sans"/>
              </a:rPr>
              <a:t>Ladybug | 2024.2.1</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95251E1-6CF0-1FBD-961E-9337F70D1030}"/>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000000"/>
                </a:solidFill>
                <a:effectLst/>
                <a:latin typeface="Google Sans"/>
              </a:rPr>
              <a:t>Ladybug | 2024.2.1</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3082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0295039AB05B4EB770F1F64628E38C" ma:contentTypeVersion="13" ma:contentTypeDescription="Create a new document." ma:contentTypeScope="" ma:versionID="c44a9c833d14eeb4887244dd8fc7310c">
  <xsd:schema xmlns:xsd="http://www.w3.org/2001/XMLSchema" xmlns:xs="http://www.w3.org/2001/XMLSchema" xmlns:p="http://schemas.microsoft.com/office/2006/metadata/properties" xmlns:ns3="dddc197f-f640-4dd2-b90b-98b3abfe7bca" xmlns:ns4="ebd105ee-71f5-49fe-bd3a-37480835eb9d" targetNamespace="http://schemas.microsoft.com/office/2006/metadata/properties" ma:root="true" ma:fieldsID="af86f169b2dff7c876ee94905f2415d9" ns3:_="" ns4:_="">
    <xsd:import namespace="dddc197f-f640-4dd2-b90b-98b3abfe7bca"/>
    <xsd:import namespace="ebd105ee-71f5-49fe-bd3a-37480835eb9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c197f-f640-4dd2-b90b-98b3abfe7b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bd105ee-71f5-49fe-bd3a-37480835eb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2B9917-F957-4069-BF6F-0837BC8B9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dc197f-f640-4dd2-b90b-98b3abfe7bca"/>
    <ds:schemaRef ds:uri="ebd105ee-71f5-49fe-bd3a-37480835e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A670B0-AE2D-4532-A9C7-83354B49D086}">
  <ds:schemaRefs>
    <ds:schemaRef ds:uri="http://schemas.microsoft.com/sharepoint/v3/contenttype/forms"/>
  </ds:schemaRefs>
</ds:datastoreItem>
</file>

<file path=customXml/itemProps3.xml><?xml version="1.0" encoding="utf-8"?>
<ds:datastoreItem xmlns:ds="http://schemas.openxmlformats.org/officeDocument/2006/customXml" ds:itemID="{6DAB652C-70FB-48F9-8C9B-7370BC585BF8}">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bd105ee-71f5-49fe-bd3a-37480835eb9d"/>
    <ds:schemaRef ds:uri="http://purl.org/dc/elements/1.1/"/>
    <ds:schemaRef ds:uri="dddc197f-f640-4dd2-b90b-98b3abfe7bc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2802</TotalTime>
  <Words>1884</Words>
  <Application>Microsoft Office PowerPoint</Application>
  <PresentationFormat>Widescreen</PresentationFormat>
  <Paragraphs>157</Paragraphs>
  <Slides>20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Courier New</vt:lpstr>
      <vt:lpstr>Google Sans</vt:lpstr>
      <vt:lpstr>inherit</vt:lpstr>
      <vt:lpstr>Open Sans</vt:lpstr>
      <vt:lpstr>Open Sans Light</vt:lpstr>
      <vt:lpstr>Segoe UI Symbol</vt:lpstr>
      <vt:lpstr>Times New Roman</vt:lpstr>
      <vt:lpstr>Office Theme</vt:lpstr>
      <vt:lpstr>Android App Development</vt:lpstr>
      <vt:lpstr>Learning Outcomes</vt:lpstr>
      <vt:lpstr>What is Android?</vt:lpstr>
      <vt:lpstr>PowerPoint Presentation</vt:lpstr>
      <vt:lpstr>Why Develop for Android?</vt:lpstr>
      <vt:lpstr>Android Architecture</vt:lpstr>
      <vt:lpstr>Android Platform Version</vt:lpstr>
      <vt:lpstr>PowerPoint Presentation</vt:lpstr>
      <vt:lpstr>Android Studio Development Kit (SDK)</vt:lpstr>
      <vt:lpstr>Android Studio Development Kit (SDK)</vt:lpstr>
      <vt:lpstr>Types of Applications</vt:lpstr>
      <vt:lpstr>Android Terminology</vt:lpstr>
      <vt:lpstr>What makes up a typical Android app?</vt:lpstr>
      <vt:lpstr>What makes up a typical Android app?</vt:lpstr>
      <vt:lpstr>What makes up a typical Android app?</vt:lpstr>
      <vt:lpstr>Android Project Structure</vt:lpstr>
      <vt:lpstr>PowerPoint Presentation</vt:lpstr>
      <vt:lpstr>Deployment Target</vt:lpstr>
      <vt:lpstr>Creating an Android App</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 Development</dc:title>
  <dc:creator>Antesar Shabut</dc:creator>
  <cp:lastModifiedBy>Antesar Shabut</cp:lastModifiedBy>
  <cp:revision>6</cp:revision>
  <dcterms:created xsi:type="dcterms:W3CDTF">2021-01-09T19:10:46Z</dcterms:created>
  <dcterms:modified xsi:type="dcterms:W3CDTF">2025-01-05T22:13:29Z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0x010100130295039AB05B4EB770F1F64628E38C</vt:lpwstr>
  </property>
</Properties>
</file>