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5" r:id="rId19"/>
    <p:sldId id="280" r:id="rId20"/>
    <p:sldId id="276" r:id="rId21"/>
    <p:sldId id="277" r:id="rId22"/>
    <p:sldId id="273" r:id="rId23"/>
    <p:sldId id="278"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1D39CD-B2FF-4765-A85E-783FA23A1846}" v="30" dt="2025-05-07T04:01:57.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EC7C-612F-F8D7-F0D2-41EBC3C166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1DE492-9042-5738-54F3-B9BA1A0F3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39C07D-70E9-7EC2-3D46-E8F0AAD4A72D}"/>
              </a:ext>
            </a:extLst>
          </p:cNvPr>
          <p:cNvSpPr>
            <a:spLocks noGrp="1"/>
          </p:cNvSpPr>
          <p:nvPr>
            <p:ph type="dt" sz="half" idx="10"/>
          </p:nvPr>
        </p:nvSpPr>
        <p:spPr/>
        <p:txBody>
          <a:bodyPr/>
          <a:lstStyle/>
          <a:p>
            <a:fld id="{F3B25F82-33C2-4E0C-BFA1-AFFEFA88658D}" type="datetimeFigureOut">
              <a:rPr lang="en-IN" smtClean="0"/>
              <a:t>07-05-2025</a:t>
            </a:fld>
            <a:endParaRPr lang="en-IN"/>
          </a:p>
        </p:txBody>
      </p:sp>
      <p:sp>
        <p:nvSpPr>
          <p:cNvPr id="5" name="Footer Placeholder 4">
            <a:extLst>
              <a:ext uri="{FF2B5EF4-FFF2-40B4-BE49-F238E27FC236}">
                <a16:creationId xmlns:a16="http://schemas.microsoft.com/office/drawing/2014/main" id="{FB790B6A-ADDF-A884-1996-0F71DA822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DE18FF-0EB6-C510-886F-1A541C23C379}"/>
              </a:ext>
            </a:extLst>
          </p:cNvPr>
          <p:cNvSpPr>
            <a:spLocks noGrp="1"/>
          </p:cNvSpPr>
          <p:nvPr>
            <p:ph type="sldNum" sz="quarter" idx="12"/>
          </p:nvPr>
        </p:nvSpPr>
        <p:spPr/>
        <p:txBody>
          <a:bodyPr/>
          <a:lstStyle/>
          <a:p>
            <a:fld id="{363CAD47-564F-457B-935E-BBD5BC2198C5}" type="slidenum">
              <a:rPr lang="en-IN" smtClean="0"/>
              <a:t>‹#›</a:t>
            </a:fld>
            <a:endParaRPr lang="en-IN"/>
          </a:p>
        </p:txBody>
      </p:sp>
    </p:spTree>
    <p:extLst>
      <p:ext uri="{BB962C8B-B14F-4D97-AF65-F5344CB8AC3E}">
        <p14:creationId xmlns:p14="http://schemas.microsoft.com/office/powerpoint/2010/main" val="85658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FCCC-742F-3FC2-0E51-FCAFD5275A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7B765-8C2D-6E66-6BBD-28E6F5950C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D68037-E48C-6A14-F782-A11A73F896AE}"/>
              </a:ext>
            </a:extLst>
          </p:cNvPr>
          <p:cNvSpPr>
            <a:spLocks noGrp="1"/>
          </p:cNvSpPr>
          <p:nvPr>
            <p:ph type="dt" sz="half" idx="10"/>
          </p:nvPr>
        </p:nvSpPr>
        <p:spPr/>
        <p:txBody>
          <a:bodyPr/>
          <a:lstStyle/>
          <a:p>
            <a:fld id="{F3B25F82-33C2-4E0C-BFA1-AFFEFA88658D}" type="datetimeFigureOut">
              <a:rPr lang="en-IN" smtClean="0"/>
              <a:t>07-05-2025</a:t>
            </a:fld>
            <a:endParaRPr lang="en-IN"/>
          </a:p>
        </p:txBody>
      </p:sp>
      <p:sp>
        <p:nvSpPr>
          <p:cNvPr id="5" name="Footer Placeholder 4">
            <a:extLst>
              <a:ext uri="{FF2B5EF4-FFF2-40B4-BE49-F238E27FC236}">
                <a16:creationId xmlns:a16="http://schemas.microsoft.com/office/drawing/2014/main" id="{20D5BAFC-02BE-29D6-C100-E65411BC4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D6925-32AC-13B9-F184-17C8FEFCB60E}"/>
              </a:ext>
            </a:extLst>
          </p:cNvPr>
          <p:cNvSpPr>
            <a:spLocks noGrp="1"/>
          </p:cNvSpPr>
          <p:nvPr>
            <p:ph type="sldNum" sz="quarter" idx="12"/>
          </p:nvPr>
        </p:nvSpPr>
        <p:spPr/>
        <p:txBody>
          <a:bodyPr/>
          <a:lstStyle/>
          <a:p>
            <a:fld id="{363CAD47-564F-457B-935E-BBD5BC2198C5}" type="slidenum">
              <a:rPr lang="en-IN" smtClean="0"/>
              <a:t>‹#›</a:t>
            </a:fld>
            <a:endParaRPr lang="en-IN"/>
          </a:p>
        </p:txBody>
      </p:sp>
    </p:spTree>
    <p:extLst>
      <p:ext uri="{BB962C8B-B14F-4D97-AF65-F5344CB8AC3E}">
        <p14:creationId xmlns:p14="http://schemas.microsoft.com/office/powerpoint/2010/main" val="93739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C5854-9115-E9D7-801A-FA51C101F5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8C7515-ADF5-34ED-02C7-558AC648DE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B37520-6CC9-D80F-E467-522E7FF6CCC9}"/>
              </a:ext>
            </a:extLst>
          </p:cNvPr>
          <p:cNvSpPr>
            <a:spLocks noGrp="1"/>
          </p:cNvSpPr>
          <p:nvPr>
            <p:ph type="dt" sz="half" idx="10"/>
          </p:nvPr>
        </p:nvSpPr>
        <p:spPr/>
        <p:txBody>
          <a:bodyPr/>
          <a:lstStyle/>
          <a:p>
            <a:fld id="{F3B25F82-33C2-4E0C-BFA1-AFFEFA88658D}" type="datetimeFigureOut">
              <a:rPr lang="en-IN" smtClean="0"/>
              <a:t>07-05-2025</a:t>
            </a:fld>
            <a:endParaRPr lang="en-IN"/>
          </a:p>
        </p:txBody>
      </p:sp>
      <p:sp>
        <p:nvSpPr>
          <p:cNvPr id="5" name="Footer Placeholder 4">
            <a:extLst>
              <a:ext uri="{FF2B5EF4-FFF2-40B4-BE49-F238E27FC236}">
                <a16:creationId xmlns:a16="http://schemas.microsoft.com/office/drawing/2014/main" id="{E3221BB6-09A8-6BB9-99B4-B9B1592D64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AD4CD-A475-19BC-C0D8-3C7B52D8A7E8}"/>
              </a:ext>
            </a:extLst>
          </p:cNvPr>
          <p:cNvSpPr>
            <a:spLocks noGrp="1"/>
          </p:cNvSpPr>
          <p:nvPr>
            <p:ph type="sldNum" sz="quarter" idx="12"/>
          </p:nvPr>
        </p:nvSpPr>
        <p:spPr/>
        <p:txBody>
          <a:bodyPr/>
          <a:lstStyle/>
          <a:p>
            <a:fld id="{363CAD47-564F-457B-935E-BBD5BC2198C5}" type="slidenum">
              <a:rPr lang="en-IN" smtClean="0"/>
              <a:t>‹#›</a:t>
            </a:fld>
            <a:endParaRPr lang="en-IN"/>
          </a:p>
        </p:txBody>
      </p:sp>
    </p:spTree>
    <p:extLst>
      <p:ext uri="{BB962C8B-B14F-4D97-AF65-F5344CB8AC3E}">
        <p14:creationId xmlns:p14="http://schemas.microsoft.com/office/powerpoint/2010/main" val="163831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0942-80E6-3370-3653-4AEAA76A8E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3CA9C6-6F95-39D1-2B92-CC0AC56748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4C980-9AE5-C668-902F-B440CD54FC5C}"/>
              </a:ext>
            </a:extLst>
          </p:cNvPr>
          <p:cNvSpPr>
            <a:spLocks noGrp="1"/>
          </p:cNvSpPr>
          <p:nvPr>
            <p:ph type="dt" sz="half" idx="10"/>
          </p:nvPr>
        </p:nvSpPr>
        <p:spPr/>
        <p:txBody>
          <a:bodyPr/>
          <a:lstStyle/>
          <a:p>
            <a:fld id="{F3B25F82-33C2-4E0C-BFA1-AFFEFA88658D}" type="datetimeFigureOut">
              <a:rPr lang="en-IN" smtClean="0"/>
              <a:t>07-05-2025</a:t>
            </a:fld>
            <a:endParaRPr lang="en-IN"/>
          </a:p>
        </p:txBody>
      </p:sp>
      <p:sp>
        <p:nvSpPr>
          <p:cNvPr id="5" name="Footer Placeholder 4">
            <a:extLst>
              <a:ext uri="{FF2B5EF4-FFF2-40B4-BE49-F238E27FC236}">
                <a16:creationId xmlns:a16="http://schemas.microsoft.com/office/drawing/2014/main" id="{040774FE-BBDF-BE82-62C4-2FBA19474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3FFCE1-B404-36DC-D602-76C822DE7DDF}"/>
              </a:ext>
            </a:extLst>
          </p:cNvPr>
          <p:cNvSpPr>
            <a:spLocks noGrp="1"/>
          </p:cNvSpPr>
          <p:nvPr>
            <p:ph type="sldNum" sz="quarter" idx="12"/>
          </p:nvPr>
        </p:nvSpPr>
        <p:spPr/>
        <p:txBody>
          <a:bodyPr/>
          <a:lstStyle/>
          <a:p>
            <a:fld id="{363CAD47-564F-457B-935E-BBD5BC2198C5}" type="slidenum">
              <a:rPr lang="en-IN" smtClean="0"/>
              <a:t>‹#›</a:t>
            </a:fld>
            <a:endParaRPr lang="en-IN"/>
          </a:p>
        </p:txBody>
      </p:sp>
    </p:spTree>
    <p:extLst>
      <p:ext uri="{BB962C8B-B14F-4D97-AF65-F5344CB8AC3E}">
        <p14:creationId xmlns:p14="http://schemas.microsoft.com/office/powerpoint/2010/main" val="355838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76F6-5D9A-E2DE-B262-F1BA83F15E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877008-720F-F777-C3C6-8F97DEA796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7A4181-7FDB-C0A8-F896-12C14226305A}"/>
              </a:ext>
            </a:extLst>
          </p:cNvPr>
          <p:cNvSpPr>
            <a:spLocks noGrp="1"/>
          </p:cNvSpPr>
          <p:nvPr>
            <p:ph type="dt" sz="half" idx="10"/>
          </p:nvPr>
        </p:nvSpPr>
        <p:spPr/>
        <p:txBody>
          <a:bodyPr/>
          <a:lstStyle/>
          <a:p>
            <a:fld id="{F3B25F82-33C2-4E0C-BFA1-AFFEFA88658D}" type="datetimeFigureOut">
              <a:rPr lang="en-IN" smtClean="0"/>
              <a:t>07-05-2025</a:t>
            </a:fld>
            <a:endParaRPr lang="en-IN"/>
          </a:p>
        </p:txBody>
      </p:sp>
      <p:sp>
        <p:nvSpPr>
          <p:cNvPr id="5" name="Footer Placeholder 4">
            <a:extLst>
              <a:ext uri="{FF2B5EF4-FFF2-40B4-BE49-F238E27FC236}">
                <a16:creationId xmlns:a16="http://schemas.microsoft.com/office/drawing/2014/main" id="{DE374CB4-C459-B721-EF81-0B48C1304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8DC54-3C02-C408-5256-8183A9E82580}"/>
              </a:ext>
            </a:extLst>
          </p:cNvPr>
          <p:cNvSpPr>
            <a:spLocks noGrp="1"/>
          </p:cNvSpPr>
          <p:nvPr>
            <p:ph type="sldNum" sz="quarter" idx="12"/>
          </p:nvPr>
        </p:nvSpPr>
        <p:spPr/>
        <p:txBody>
          <a:bodyPr/>
          <a:lstStyle/>
          <a:p>
            <a:fld id="{363CAD47-564F-457B-935E-BBD5BC2198C5}" type="slidenum">
              <a:rPr lang="en-IN" smtClean="0"/>
              <a:t>‹#›</a:t>
            </a:fld>
            <a:endParaRPr lang="en-IN"/>
          </a:p>
        </p:txBody>
      </p:sp>
    </p:spTree>
    <p:extLst>
      <p:ext uri="{BB962C8B-B14F-4D97-AF65-F5344CB8AC3E}">
        <p14:creationId xmlns:p14="http://schemas.microsoft.com/office/powerpoint/2010/main" val="2725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ECFE-DAE6-386F-1448-E71F147BBF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0B74F-992A-133A-21F6-53CEACE23D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1CCEA0-A965-9451-BBBC-D56A9A34FC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CF19D5-8183-FC47-CA74-6F68C5C7213C}"/>
              </a:ext>
            </a:extLst>
          </p:cNvPr>
          <p:cNvSpPr>
            <a:spLocks noGrp="1"/>
          </p:cNvSpPr>
          <p:nvPr>
            <p:ph type="dt" sz="half" idx="10"/>
          </p:nvPr>
        </p:nvSpPr>
        <p:spPr/>
        <p:txBody>
          <a:bodyPr/>
          <a:lstStyle/>
          <a:p>
            <a:fld id="{F3B25F82-33C2-4E0C-BFA1-AFFEFA88658D}" type="datetimeFigureOut">
              <a:rPr lang="en-IN" smtClean="0"/>
              <a:t>07-05-2025</a:t>
            </a:fld>
            <a:endParaRPr lang="en-IN"/>
          </a:p>
        </p:txBody>
      </p:sp>
      <p:sp>
        <p:nvSpPr>
          <p:cNvPr id="6" name="Footer Placeholder 5">
            <a:extLst>
              <a:ext uri="{FF2B5EF4-FFF2-40B4-BE49-F238E27FC236}">
                <a16:creationId xmlns:a16="http://schemas.microsoft.com/office/drawing/2014/main" id="{2C691D66-F378-64DF-F082-0E512EF93F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C57F96-895F-A5EF-734A-F191978CF5E8}"/>
              </a:ext>
            </a:extLst>
          </p:cNvPr>
          <p:cNvSpPr>
            <a:spLocks noGrp="1"/>
          </p:cNvSpPr>
          <p:nvPr>
            <p:ph type="sldNum" sz="quarter" idx="12"/>
          </p:nvPr>
        </p:nvSpPr>
        <p:spPr/>
        <p:txBody>
          <a:bodyPr/>
          <a:lstStyle/>
          <a:p>
            <a:fld id="{363CAD47-564F-457B-935E-BBD5BC2198C5}" type="slidenum">
              <a:rPr lang="en-IN" smtClean="0"/>
              <a:t>‹#›</a:t>
            </a:fld>
            <a:endParaRPr lang="en-IN"/>
          </a:p>
        </p:txBody>
      </p:sp>
    </p:spTree>
    <p:extLst>
      <p:ext uri="{BB962C8B-B14F-4D97-AF65-F5344CB8AC3E}">
        <p14:creationId xmlns:p14="http://schemas.microsoft.com/office/powerpoint/2010/main" val="288091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AE2-2E97-F89B-814F-4426AD07E5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3CE1E4-AC00-D0D0-56DF-676D23901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DBFF5-81F3-C570-9E36-DBB6551CF4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9B4701-1AE2-2342-7E15-7902734B6D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2A7179-1F3D-66EB-43CB-EC70E2B9BF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02DA9B-E876-20E5-38E5-550E01FB8B3D}"/>
              </a:ext>
            </a:extLst>
          </p:cNvPr>
          <p:cNvSpPr>
            <a:spLocks noGrp="1"/>
          </p:cNvSpPr>
          <p:nvPr>
            <p:ph type="dt" sz="half" idx="10"/>
          </p:nvPr>
        </p:nvSpPr>
        <p:spPr/>
        <p:txBody>
          <a:bodyPr/>
          <a:lstStyle/>
          <a:p>
            <a:fld id="{F3B25F82-33C2-4E0C-BFA1-AFFEFA88658D}" type="datetimeFigureOut">
              <a:rPr lang="en-IN" smtClean="0"/>
              <a:t>07-05-2025</a:t>
            </a:fld>
            <a:endParaRPr lang="en-IN"/>
          </a:p>
        </p:txBody>
      </p:sp>
      <p:sp>
        <p:nvSpPr>
          <p:cNvPr id="8" name="Footer Placeholder 7">
            <a:extLst>
              <a:ext uri="{FF2B5EF4-FFF2-40B4-BE49-F238E27FC236}">
                <a16:creationId xmlns:a16="http://schemas.microsoft.com/office/drawing/2014/main" id="{037F4633-F4B7-4498-0074-D895BDB2D5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61B61A-45D1-90F2-1129-BF11622E73D7}"/>
              </a:ext>
            </a:extLst>
          </p:cNvPr>
          <p:cNvSpPr>
            <a:spLocks noGrp="1"/>
          </p:cNvSpPr>
          <p:nvPr>
            <p:ph type="sldNum" sz="quarter" idx="12"/>
          </p:nvPr>
        </p:nvSpPr>
        <p:spPr/>
        <p:txBody>
          <a:bodyPr/>
          <a:lstStyle/>
          <a:p>
            <a:fld id="{363CAD47-564F-457B-935E-BBD5BC2198C5}" type="slidenum">
              <a:rPr lang="en-IN" smtClean="0"/>
              <a:t>‹#›</a:t>
            </a:fld>
            <a:endParaRPr lang="en-IN"/>
          </a:p>
        </p:txBody>
      </p:sp>
    </p:spTree>
    <p:extLst>
      <p:ext uri="{BB962C8B-B14F-4D97-AF65-F5344CB8AC3E}">
        <p14:creationId xmlns:p14="http://schemas.microsoft.com/office/powerpoint/2010/main" val="242559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728C-23D6-426D-835E-614D56A6A8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2774FB-8BC8-3A18-F68F-2A5D4AF183C0}"/>
              </a:ext>
            </a:extLst>
          </p:cNvPr>
          <p:cNvSpPr>
            <a:spLocks noGrp="1"/>
          </p:cNvSpPr>
          <p:nvPr>
            <p:ph type="dt" sz="half" idx="10"/>
          </p:nvPr>
        </p:nvSpPr>
        <p:spPr/>
        <p:txBody>
          <a:bodyPr/>
          <a:lstStyle/>
          <a:p>
            <a:fld id="{F3B25F82-33C2-4E0C-BFA1-AFFEFA88658D}" type="datetimeFigureOut">
              <a:rPr lang="en-IN" smtClean="0"/>
              <a:t>07-05-2025</a:t>
            </a:fld>
            <a:endParaRPr lang="en-IN"/>
          </a:p>
        </p:txBody>
      </p:sp>
      <p:sp>
        <p:nvSpPr>
          <p:cNvPr id="4" name="Footer Placeholder 3">
            <a:extLst>
              <a:ext uri="{FF2B5EF4-FFF2-40B4-BE49-F238E27FC236}">
                <a16:creationId xmlns:a16="http://schemas.microsoft.com/office/drawing/2014/main" id="{664F17E5-0B67-7557-E152-04F411AFBD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974FE2-B094-14F3-AF79-5F0416FA4D4F}"/>
              </a:ext>
            </a:extLst>
          </p:cNvPr>
          <p:cNvSpPr>
            <a:spLocks noGrp="1"/>
          </p:cNvSpPr>
          <p:nvPr>
            <p:ph type="sldNum" sz="quarter" idx="12"/>
          </p:nvPr>
        </p:nvSpPr>
        <p:spPr/>
        <p:txBody>
          <a:bodyPr/>
          <a:lstStyle/>
          <a:p>
            <a:fld id="{363CAD47-564F-457B-935E-BBD5BC2198C5}" type="slidenum">
              <a:rPr lang="en-IN" smtClean="0"/>
              <a:t>‹#›</a:t>
            </a:fld>
            <a:endParaRPr lang="en-IN"/>
          </a:p>
        </p:txBody>
      </p:sp>
    </p:spTree>
    <p:extLst>
      <p:ext uri="{BB962C8B-B14F-4D97-AF65-F5344CB8AC3E}">
        <p14:creationId xmlns:p14="http://schemas.microsoft.com/office/powerpoint/2010/main" val="369767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3B9CEE-54FA-49AF-0489-49A89447A765}"/>
              </a:ext>
            </a:extLst>
          </p:cNvPr>
          <p:cNvSpPr>
            <a:spLocks noGrp="1"/>
          </p:cNvSpPr>
          <p:nvPr>
            <p:ph type="dt" sz="half" idx="10"/>
          </p:nvPr>
        </p:nvSpPr>
        <p:spPr/>
        <p:txBody>
          <a:bodyPr/>
          <a:lstStyle/>
          <a:p>
            <a:fld id="{F3B25F82-33C2-4E0C-BFA1-AFFEFA88658D}" type="datetimeFigureOut">
              <a:rPr lang="en-IN" smtClean="0"/>
              <a:t>07-05-2025</a:t>
            </a:fld>
            <a:endParaRPr lang="en-IN"/>
          </a:p>
        </p:txBody>
      </p:sp>
      <p:sp>
        <p:nvSpPr>
          <p:cNvPr id="3" name="Footer Placeholder 2">
            <a:extLst>
              <a:ext uri="{FF2B5EF4-FFF2-40B4-BE49-F238E27FC236}">
                <a16:creationId xmlns:a16="http://schemas.microsoft.com/office/drawing/2014/main" id="{31E3B2CA-9136-20A9-D5B4-468715C907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39E855-8324-1A56-26CC-6706E01C2BF2}"/>
              </a:ext>
            </a:extLst>
          </p:cNvPr>
          <p:cNvSpPr>
            <a:spLocks noGrp="1"/>
          </p:cNvSpPr>
          <p:nvPr>
            <p:ph type="sldNum" sz="quarter" idx="12"/>
          </p:nvPr>
        </p:nvSpPr>
        <p:spPr/>
        <p:txBody>
          <a:bodyPr/>
          <a:lstStyle/>
          <a:p>
            <a:fld id="{363CAD47-564F-457B-935E-BBD5BC2198C5}" type="slidenum">
              <a:rPr lang="en-IN" smtClean="0"/>
              <a:t>‹#›</a:t>
            </a:fld>
            <a:endParaRPr lang="en-IN"/>
          </a:p>
        </p:txBody>
      </p:sp>
    </p:spTree>
    <p:extLst>
      <p:ext uri="{BB962C8B-B14F-4D97-AF65-F5344CB8AC3E}">
        <p14:creationId xmlns:p14="http://schemas.microsoft.com/office/powerpoint/2010/main" val="279357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B289-947F-819F-7F90-1CF9C601F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592002-3E89-6A8F-B89D-3E34FFCEE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B9AAA6-384E-B26F-5DCE-F12CFAA8B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FF250-2B49-8638-7159-478BE729651C}"/>
              </a:ext>
            </a:extLst>
          </p:cNvPr>
          <p:cNvSpPr>
            <a:spLocks noGrp="1"/>
          </p:cNvSpPr>
          <p:nvPr>
            <p:ph type="dt" sz="half" idx="10"/>
          </p:nvPr>
        </p:nvSpPr>
        <p:spPr/>
        <p:txBody>
          <a:bodyPr/>
          <a:lstStyle/>
          <a:p>
            <a:fld id="{F3B25F82-33C2-4E0C-BFA1-AFFEFA88658D}" type="datetimeFigureOut">
              <a:rPr lang="en-IN" smtClean="0"/>
              <a:t>07-05-2025</a:t>
            </a:fld>
            <a:endParaRPr lang="en-IN"/>
          </a:p>
        </p:txBody>
      </p:sp>
      <p:sp>
        <p:nvSpPr>
          <p:cNvPr id="6" name="Footer Placeholder 5">
            <a:extLst>
              <a:ext uri="{FF2B5EF4-FFF2-40B4-BE49-F238E27FC236}">
                <a16:creationId xmlns:a16="http://schemas.microsoft.com/office/drawing/2014/main" id="{34BE995E-8236-DDB7-7B03-3C5F0ED471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0B01F8-36B1-BDA1-6ABC-D9C63CD1CF4C}"/>
              </a:ext>
            </a:extLst>
          </p:cNvPr>
          <p:cNvSpPr>
            <a:spLocks noGrp="1"/>
          </p:cNvSpPr>
          <p:nvPr>
            <p:ph type="sldNum" sz="quarter" idx="12"/>
          </p:nvPr>
        </p:nvSpPr>
        <p:spPr/>
        <p:txBody>
          <a:bodyPr/>
          <a:lstStyle/>
          <a:p>
            <a:fld id="{363CAD47-564F-457B-935E-BBD5BC2198C5}" type="slidenum">
              <a:rPr lang="en-IN" smtClean="0"/>
              <a:t>‹#›</a:t>
            </a:fld>
            <a:endParaRPr lang="en-IN"/>
          </a:p>
        </p:txBody>
      </p:sp>
    </p:spTree>
    <p:extLst>
      <p:ext uri="{BB962C8B-B14F-4D97-AF65-F5344CB8AC3E}">
        <p14:creationId xmlns:p14="http://schemas.microsoft.com/office/powerpoint/2010/main" val="214216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C787-6747-2519-37BE-65F9A1B62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0BA236-90F5-B58D-745D-DBFFE7752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30E257-BB0B-06C4-8DBE-F7F1F30CC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B6240-A2A9-64AD-E53D-7003FA07D8F6}"/>
              </a:ext>
            </a:extLst>
          </p:cNvPr>
          <p:cNvSpPr>
            <a:spLocks noGrp="1"/>
          </p:cNvSpPr>
          <p:nvPr>
            <p:ph type="dt" sz="half" idx="10"/>
          </p:nvPr>
        </p:nvSpPr>
        <p:spPr/>
        <p:txBody>
          <a:bodyPr/>
          <a:lstStyle/>
          <a:p>
            <a:fld id="{F3B25F82-33C2-4E0C-BFA1-AFFEFA88658D}" type="datetimeFigureOut">
              <a:rPr lang="en-IN" smtClean="0"/>
              <a:t>07-05-2025</a:t>
            </a:fld>
            <a:endParaRPr lang="en-IN"/>
          </a:p>
        </p:txBody>
      </p:sp>
      <p:sp>
        <p:nvSpPr>
          <p:cNvPr id="6" name="Footer Placeholder 5">
            <a:extLst>
              <a:ext uri="{FF2B5EF4-FFF2-40B4-BE49-F238E27FC236}">
                <a16:creationId xmlns:a16="http://schemas.microsoft.com/office/drawing/2014/main" id="{CCAADD9B-131C-2AEA-32DB-B4543CB286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D49156-3D2B-0BA4-7F31-60D67B580451}"/>
              </a:ext>
            </a:extLst>
          </p:cNvPr>
          <p:cNvSpPr>
            <a:spLocks noGrp="1"/>
          </p:cNvSpPr>
          <p:nvPr>
            <p:ph type="sldNum" sz="quarter" idx="12"/>
          </p:nvPr>
        </p:nvSpPr>
        <p:spPr/>
        <p:txBody>
          <a:bodyPr/>
          <a:lstStyle/>
          <a:p>
            <a:fld id="{363CAD47-564F-457B-935E-BBD5BC2198C5}" type="slidenum">
              <a:rPr lang="en-IN" smtClean="0"/>
              <a:t>‹#›</a:t>
            </a:fld>
            <a:endParaRPr lang="en-IN"/>
          </a:p>
        </p:txBody>
      </p:sp>
    </p:spTree>
    <p:extLst>
      <p:ext uri="{BB962C8B-B14F-4D97-AF65-F5344CB8AC3E}">
        <p14:creationId xmlns:p14="http://schemas.microsoft.com/office/powerpoint/2010/main" val="117488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3A166B-86D8-4E5F-6039-A37F1C25D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C956B8-BED8-12DE-6C17-927849301E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385403-B914-916B-7C96-70BDBB982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25F82-33C2-4E0C-BFA1-AFFEFA88658D}" type="datetimeFigureOut">
              <a:rPr lang="en-IN" smtClean="0"/>
              <a:t>07-05-2025</a:t>
            </a:fld>
            <a:endParaRPr lang="en-IN"/>
          </a:p>
        </p:txBody>
      </p:sp>
      <p:sp>
        <p:nvSpPr>
          <p:cNvPr id="5" name="Footer Placeholder 4">
            <a:extLst>
              <a:ext uri="{FF2B5EF4-FFF2-40B4-BE49-F238E27FC236}">
                <a16:creationId xmlns:a16="http://schemas.microsoft.com/office/drawing/2014/main" id="{B10C6C10-88DF-B759-662B-C1B0BC11D4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7967C6-F48D-F836-5D3F-6FAD6FFC5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CAD47-564F-457B-935E-BBD5BC2198C5}" type="slidenum">
              <a:rPr lang="en-IN" smtClean="0"/>
              <a:t>‹#›</a:t>
            </a:fld>
            <a:endParaRPr lang="en-IN"/>
          </a:p>
        </p:txBody>
      </p:sp>
    </p:spTree>
    <p:extLst>
      <p:ext uri="{BB962C8B-B14F-4D97-AF65-F5344CB8AC3E}">
        <p14:creationId xmlns:p14="http://schemas.microsoft.com/office/powerpoint/2010/main" val="1596376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D034E-D2C0-1257-A9D7-3E642B356CFA}"/>
              </a:ext>
            </a:extLst>
          </p:cNvPr>
          <p:cNvSpPr>
            <a:spLocks noGrp="1"/>
          </p:cNvSpPr>
          <p:nvPr>
            <p:ph type="ctrTitle"/>
          </p:nvPr>
        </p:nvSpPr>
        <p:spPr/>
        <p:txBody>
          <a:bodyPr/>
          <a:lstStyle/>
          <a:p>
            <a:r>
              <a:rPr lang="en-US" dirty="0"/>
              <a:t>Fake and Real news Detection </a:t>
            </a:r>
            <a:endParaRPr lang="en-IN" dirty="0"/>
          </a:p>
        </p:txBody>
      </p:sp>
      <p:sp>
        <p:nvSpPr>
          <p:cNvPr id="3" name="Subtitle 2">
            <a:extLst>
              <a:ext uri="{FF2B5EF4-FFF2-40B4-BE49-F238E27FC236}">
                <a16:creationId xmlns:a16="http://schemas.microsoft.com/office/drawing/2014/main" id="{13733967-F926-4C1A-D841-6A79C5CBEAB0}"/>
              </a:ext>
            </a:extLst>
          </p:cNvPr>
          <p:cNvSpPr>
            <a:spLocks noGrp="1"/>
          </p:cNvSpPr>
          <p:nvPr>
            <p:ph type="subTitle" idx="1"/>
          </p:nvPr>
        </p:nvSpPr>
        <p:spPr>
          <a:xfrm>
            <a:off x="1524000" y="3602038"/>
            <a:ext cx="9144000" cy="547175"/>
          </a:xfrm>
        </p:spPr>
        <p:txBody>
          <a:bodyPr>
            <a:normAutofit/>
          </a:bodyPr>
          <a:lstStyle/>
          <a:p>
            <a:r>
              <a:rPr lang="en-US" sz="3200" dirty="0"/>
              <a:t>22AIE213 – Machine Learning </a:t>
            </a:r>
            <a:endParaRPr lang="en-IN" sz="3200" dirty="0"/>
          </a:p>
        </p:txBody>
      </p:sp>
      <p:pic>
        <p:nvPicPr>
          <p:cNvPr id="5" name="Picture 4">
            <a:extLst>
              <a:ext uri="{FF2B5EF4-FFF2-40B4-BE49-F238E27FC236}">
                <a16:creationId xmlns:a16="http://schemas.microsoft.com/office/drawing/2014/main" id="{4ACABC33-CC2D-52C7-53F6-179D0670B9A9}"/>
              </a:ext>
            </a:extLst>
          </p:cNvPr>
          <p:cNvPicPr>
            <a:picLocks noChangeAspect="1"/>
          </p:cNvPicPr>
          <p:nvPr/>
        </p:nvPicPr>
        <p:blipFill>
          <a:blip r:embed="rId2"/>
          <a:stretch>
            <a:fillRect/>
          </a:stretch>
        </p:blipFill>
        <p:spPr>
          <a:xfrm>
            <a:off x="8426245" y="119365"/>
            <a:ext cx="3696929" cy="910923"/>
          </a:xfrm>
          <a:prstGeom prst="rect">
            <a:avLst/>
          </a:prstGeom>
        </p:spPr>
      </p:pic>
      <p:sp>
        <p:nvSpPr>
          <p:cNvPr id="6" name="TextBox 5">
            <a:extLst>
              <a:ext uri="{FF2B5EF4-FFF2-40B4-BE49-F238E27FC236}">
                <a16:creationId xmlns:a16="http://schemas.microsoft.com/office/drawing/2014/main" id="{EC8E6712-B394-3164-267D-01B0DA54F33A}"/>
              </a:ext>
            </a:extLst>
          </p:cNvPr>
          <p:cNvSpPr txBox="1"/>
          <p:nvPr/>
        </p:nvSpPr>
        <p:spPr>
          <a:xfrm>
            <a:off x="806245" y="5024284"/>
            <a:ext cx="3559278" cy="646331"/>
          </a:xfrm>
          <a:prstGeom prst="rect">
            <a:avLst/>
          </a:prstGeom>
          <a:noFill/>
        </p:spPr>
        <p:txBody>
          <a:bodyPr wrap="square" rtlCol="0">
            <a:spAutoFit/>
          </a:bodyPr>
          <a:lstStyle/>
          <a:p>
            <a:r>
              <a:rPr lang="en-US" dirty="0"/>
              <a:t>Dr. Debanjali Bhattacharya</a:t>
            </a:r>
          </a:p>
          <a:p>
            <a:r>
              <a:rPr lang="en-US" dirty="0"/>
              <a:t>Dept. of CSE</a:t>
            </a:r>
            <a:endParaRPr lang="en-IN" dirty="0"/>
          </a:p>
        </p:txBody>
      </p:sp>
      <p:sp>
        <p:nvSpPr>
          <p:cNvPr id="7" name="TextBox 6">
            <a:extLst>
              <a:ext uri="{FF2B5EF4-FFF2-40B4-BE49-F238E27FC236}">
                <a16:creationId xmlns:a16="http://schemas.microsoft.com/office/drawing/2014/main" id="{AAC11726-5F08-B58D-42BF-B5A6B91B81A4}"/>
              </a:ext>
            </a:extLst>
          </p:cNvPr>
          <p:cNvSpPr txBox="1"/>
          <p:nvPr/>
        </p:nvSpPr>
        <p:spPr>
          <a:xfrm>
            <a:off x="6961239" y="4650658"/>
            <a:ext cx="3942735" cy="1477328"/>
          </a:xfrm>
          <a:prstGeom prst="rect">
            <a:avLst/>
          </a:prstGeom>
          <a:noFill/>
        </p:spPr>
        <p:txBody>
          <a:bodyPr wrap="square" rtlCol="0">
            <a:spAutoFit/>
          </a:bodyPr>
          <a:lstStyle/>
          <a:p>
            <a:r>
              <a:rPr lang="en-US" dirty="0"/>
              <a:t>K.Rupa Rasagna – BL.EN.U4AIE23114</a:t>
            </a:r>
          </a:p>
          <a:p>
            <a:r>
              <a:rPr lang="en-US" dirty="0"/>
              <a:t>Tera Bhavitha – BL.EN.U4AIE23148</a:t>
            </a:r>
          </a:p>
          <a:p>
            <a:r>
              <a:rPr lang="en-US" dirty="0"/>
              <a:t>Y. Pranavi Teja – BL.EN.U4AIE23114</a:t>
            </a:r>
          </a:p>
          <a:p>
            <a:endParaRPr lang="en-US" dirty="0"/>
          </a:p>
          <a:p>
            <a:endParaRPr lang="en-IN" dirty="0"/>
          </a:p>
        </p:txBody>
      </p:sp>
    </p:spTree>
    <p:extLst>
      <p:ext uri="{BB962C8B-B14F-4D97-AF65-F5344CB8AC3E}">
        <p14:creationId xmlns:p14="http://schemas.microsoft.com/office/powerpoint/2010/main" val="433055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68CB-B753-0246-2310-A4A2A83BEE15}"/>
              </a:ext>
            </a:extLst>
          </p:cNvPr>
          <p:cNvSpPr>
            <a:spLocks noGrp="1"/>
          </p:cNvSpPr>
          <p:nvPr>
            <p:ph type="title"/>
          </p:nvPr>
        </p:nvSpPr>
        <p:spPr/>
        <p:txBody>
          <a:bodyPr/>
          <a:lstStyle/>
          <a:p>
            <a:r>
              <a:rPr lang="en-IN" dirty="0"/>
              <a:t>Model Training &amp; Validation</a:t>
            </a:r>
          </a:p>
        </p:txBody>
      </p:sp>
      <p:sp>
        <p:nvSpPr>
          <p:cNvPr id="3" name="Content Placeholder 2">
            <a:extLst>
              <a:ext uri="{FF2B5EF4-FFF2-40B4-BE49-F238E27FC236}">
                <a16:creationId xmlns:a16="http://schemas.microsoft.com/office/drawing/2014/main" id="{7F4E8E05-B47D-F469-AEA6-EC24B2A21A69}"/>
              </a:ext>
            </a:extLst>
          </p:cNvPr>
          <p:cNvSpPr>
            <a:spLocks noGrp="1"/>
          </p:cNvSpPr>
          <p:nvPr>
            <p:ph idx="1"/>
          </p:nvPr>
        </p:nvSpPr>
        <p:spPr/>
        <p:txBody>
          <a:bodyPr/>
          <a:lstStyle/>
          <a:p>
            <a:pPr>
              <a:buFont typeface="Arial" panose="020B0604020202020204" pitchFamily="34" charset="0"/>
              <a:buChar char="•"/>
            </a:pPr>
            <a:r>
              <a:rPr lang="en-IN" b="1" dirty="0"/>
              <a:t>SVM</a:t>
            </a:r>
            <a:r>
              <a:rPr lang="en-IN" dirty="0"/>
              <a:t>: Trained using Scikit-learn.</a:t>
            </a:r>
          </a:p>
          <a:p>
            <a:pPr>
              <a:buFont typeface="Arial" panose="020B0604020202020204" pitchFamily="34" charset="0"/>
              <a:buChar char="•"/>
            </a:pPr>
            <a:r>
              <a:rPr lang="en-IN" b="1" dirty="0"/>
              <a:t>LSTM &amp; BERT</a:t>
            </a:r>
            <a:r>
              <a:rPr lang="en-IN" dirty="0"/>
              <a:t>: Trained using TensorFlow/Keras &amp; HuggingFace Transformers.</a:t>
            </a:r>
          </a:p>
          <a:p>
            <a:pPr>
              <a:buFont typeface="Arial" panose="020B0604020202020204" pitchFamily="34" charset="0"/>
              <a:buChar char="•"/>
            </a:pPr>
            <a:r>
              <a:rPr lang="en-IN" dirty="0"/>
              <a:t>Train-validation split applied.</a:t>
            </a:r>
          </a:p>
          <a:p>
            <a:pPr>
              <a:buFont typeface="Arial" panose="020B0604020202020204" pitchFamily="34" charset="0"/>
              <a:buChar char="•"/>
            </a:pPr>
            <a:r>
              <a:rPr lang="en-IN" dirty="0"/>
              <a:t>Performed cross-validation &amp; hyperparameter tuning.</a:t>
            </a:r>
          </a:p>
          <a:p>
            <a:endParaRPr lang="en-IN" dirty="0"/>
          </a:p>
        </p:txBody>
      </p:sp>
    </p:spTree>
    <p:extLst>
      <p:ext uri="{BB962C8B-B14F-4D97-AF65-F5344CB8AC3E}">
        <p14:creationId xmlns:p14="http://schemas.microsoft.com/office/powerpoint/2010/main" val="1901385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3911-2C14-661E-8F87-D18368BC3475}"/>
              </a:ext>
            </a:extLst>
          </p:cNvPr>
          <p:cNvSpPr>
            <a:spLocks noGrp="1"/>
          </p:cNvSpPr>
          <p:nvPr>
            <p:ph type="title"/>
          </p:nvPr>
        </p:nvSpPr>
        <p:spPr/>
        <p:txBody>
          <a:bodyPr/>
          <a:lstStyle/>
          <a:p>
            <a:r>
              <a:rPr lang="en-IN" dirty="0"/>
              <a:t>Evaluation Metrics</a:t>
            </a:r>
          </a:p>
        </p:txBody>
      </p:sp>
      <p:sp>
        <p:nvSpPr>
          <p:cNvPr id="3" name="Content Placeholder 2">
            <a:extLst>
              <a:ext uri="{FF2B5EF4-FFF2-40B4-BE49-F238E27FC236}">
                <a16:creationId xmlns:a16="http://schemas.microsoft.com/office/drawing/2014/main" id="{55021607-869D-009B-E71C-134B2AEE802F}"/>
              </a:ext>
            </a:extLst>
          </p:cNvPr>
          <p:cNvSpPr>
            <a:spLocks noGrp="1"/>
          </p:cNvSpPr>
          <p:nvPr>
            <p:ph idx="1"/>
          </p:nvPr>
        </p:nvSpPr>
        <p:spPr/>
        <p:txBody>
          <a:bodyPr/>
          <a:lstStyle/>
          <a:p>
            <a:pPr>
              <a:buFont typeface="Arial" panose="020B0604020202020204" pitchFamily="34" charset="0"/>
              <a:buChar char="•"/>
            </a:pPr>
            <a:r>
              <a:rPr lang="en-US" b="1" dirty="0"/>
              <a:t>Accuracy</a:t>
            </a:r>
            <a:r>
              <a:rPr lang="en-US" dirty="0"/>
              <a:t>: Correct predictions over all predictions.</a:t>
            </a:r>
          </a:p>
          <a:p>
            <a:pPr>
              <a:buFont typeface="Arial" panose="020B0604020202020204" pitchFamily="34" charset="0"/>
              <a:buChar char="•"/>
            </a:pPr>
            <a:r>
              <a:rPr lang="en-US" b="1" dirty="0"/>
              <a:t>Precision</a:t>
            </a:r>
            <a:r>
              <a:rPr lang="en-US" dirty="0"/>
              <a:t>: Fraction of predicted fake news that is actually fake.</a:t>
            </a:r>
          </a:p>
          <a:p>
            <a:pPr>
              <a:buFont typeface="Arial" panose="020B0604020202020204" pitchFamily="34" charset="0"/>
              <a:buChar char="•"/>
            </a:pPr>
            <a:r>
              <a:rPr lang="en-US" b="1" dirty="0"/>
              <a:t>Recall</a:t>
            </a:r>
            <a:r>
              <a:rPr lang="en-US" dirty="0"/>
              <a:t>: Fraction of actual fake news correctly identified.</a:t>
            </a:r>
          </a:p>
          <a:p>
            <a:pPr>
              <a:buFont typeface="Arial" panose="020B0604020202020204" pitchFamily="34" charset="0"/>
              <a:buChar char="•"/>
            </a:pPr>
            <a:r>
              <a:rPr lang="en-US" b="1" dirty="0"/>
              <a:t>F1-Score</a:t>
            </a:r>
            <a:r>
              <a:rPr lang="en-US" dirty="0"/>
              <a:t>: Harmonic mean of Precision &amp; Recall.</a:t>
            </a:r>
          </a:p>
          <a:p>
            <a:endParaRPr lang="en-IN" dirty="0"/>
          </a:p>
        </p:txBody>
      </p:sp>
    </p:spTree>
    <p:extLst>
      <p:ext uri="{BB962C8B-B14F-4D97-AF65-F5344CB8AC3E}">
        <p14:creationId xmlns:p14="http://schemas.microsoft.com/office/powerpoint/2010/main" val="265084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219E-81C0-D79C-AA93-43D7BD812A02}"/>
              </a:ext>
            </a:extLst>
          </p:cNvPr>
          <p:cNvSpPr>
            <a:spLocks noGrp="1"/>
          </p:cNvSpPr>
          <p:nvPr>
            <p:ph type="title"/>
          </p:nvPr>
        </p:nvSpPr>
        <p:spPr/>
        <p:txBody>
          <a:bodyPr/>
          <a:lstStyle/>
          <a:p>
            <a:r>
              <a:rPr lang="en-IN" dirty="0"/>
              <a:t>Confusion Matrix Breakdown</a:t>
            </a:r>
          </a:p>
        </p:txBody>
      </p:sp>
      <p:sp>
        <p:nvSpPr>
          <p:cNvPr id="4" name="Rectangle 1">
            <a:extLst>
              <a:ext uri="{FF2B5EF4-FFF2-40B4-BE49-F238E27FC236}">
                <a16:creationId xmlns:a16="http://schemas.microsoft.com/office/drawing/2014/main" id="{16DB636C-AC82-1D9A-3565-E9DD525599F1}"/>
              </a:ext>
            </a:extLst>
          </p:cNvPr>
          <p:cNvSpPr>
            <a:spLocks noGrp="1" noChangeArrowheads="1"/>
          </p:cNvSpPr>
          <p:nvPr>
            <p:ph idx="1"/>
          </p:nvPr>
        </p:nvSpPr>
        <p:spPr bwMode="auto">
          <a:xfrm>
            <a:off x="838200" y="3093353"/>
            <a:ext cx="916411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True Positive (TP)</a:t>
            </a:r>
            <a:r>
              <a:rPr kumimoji="0" lang="en-US" altLang="en-US" b="0" i="0" u="none" strike="noStrike" cap="none" normalizeH="0" baseline="0" dirty="0">
                <a:ln>
                  <a:noFill/>
                </a:ln>
                <a:solidFill>
                  <a:schemeClr val="tx1"/>
                </a:solidFill>
                <a:effectLst/>
                <a:latin typeface="Arial" panose="020B0604020202020204" pitchFamily="34" charset="0"/>
              </a:rPr>
              <a:t>: Fake → correctly identified as fake.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True Negative (TN)</a:t>
            </a:r>
            <a:r>
              <a:rPr kumimoji="0" lang="en-US" altLang="en-US" b="0" i="0" u="none" strike="noStrike" cap="none" normalizeH="0" baseline="0" dirty="0">
                <a:ln>
                  <a:noFill/>
                </a:ln>
                <a:solidFill>
                  <a:schemeClr val="tx1"/>
                </a:solidFill>
                <a:effectLst/>
                <a:latin typeface="Arial" panose="020B0604020202020204" pitchFamily="34" charset="0"/>
              </a:rPr>
              <a:t>: Real → correctly identified as real.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False Positive (FP)</a:t>
            </a:r>
            <a:r>
              <a:rPr kumimoji="0" lang="en-US" altLang="en-US" b="0" i="0" u="none" strike="noStrike" cap="none" normalizeH="0" baseline="0" dirty="0">
                <a:ln>
                  <a:noFill/>
                </a:ln>
                <a:solidFill>
                  <a:schemeClr val="tx1"/>
                </a:solidFill>
                <a:effectLst/>
                <a:latin typeface="Arial" panose="020B0604020202020204" pitchFamily="34" charset="0"/>
              </a:rPr>
              <a:t>: Real → incorrectly labeled fake.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False Negative (FN)</a:t>
            </a:r>
            <a:r>
              <a:rPr kumimoji="0" lang="en-US" altLang="en-US" b="0" i="0" u="none" strike="noStrike" cap="none" normalizeH="0" baseline="0" dirty="0">
                <a:ln>
                  <a:noFill/>
                </a:ln>
                <a:solidFill>
                  <a:schemeClr val="tx1"/>
                </a:solidFill>
                <a:effectLst/>
                <a:latin typeface="Arial" panose="020B0604020202020204" pitchFamily="34" charset="0"/>
              </a:rPr>
              <a:t>: Fake → incorrectly labeled re</a:t>
            </a:r>
          </a:p>
        </p:txBody>
      </p:sp>
    </p:spTree>
    <p:extLst>
      <p:ext uri="{BB962C8B-B14F-4D97-AF65-F5344CB8AC3E}">
        <p14:creationId xmlns:p14="http://schemas.microsoft.com/office/powerpoint/2010/main" val="335401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FFBC-2766-02A7-5B9B-B5664386EF39}"/>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A8840B5B-FE97-E855-B03A-D75A3ED5096E}"/>
              </a:ext>
            </a:extLst>
          </p:cNvPr>
          <p:cNvPicPr>
            <a:picLocks noGrp="1" noChangeAspect="1"/>
          </p:cNvPicPr>
          <p:nvPr>
            <p:ph idx="1"/>
          </p:nvPr>
        </p:nvPicPr>
        <p:blipFill>
          <a:blip r:embed="rId2"/>
          <a:stretch>
            <a:fillRect/>
          </a:stretch>
        </p:blipFill>
        <p:spPr>
          <a:xfrm>
            <a:off x="3533775" y="1834356"/>
            <a:ext cx="5124450" cy="4333875"/>
          </a:xfrm>
          <a:prstGeom prst="rect">
            <a:avLst/>
          </a:prstGeom>
        </p:spPr>
      </p:pic>
    </p:spTree>
    <p:extLst>
      <p:ext uri="{BB962C8B-B14F-4D97-AF65-F5344CB8AC3E}">
        <p14:creationId xmlns:p14="http://schemas.microsoft.com/office/powerpoint/2010/main" val="3829498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4AF6-802E-DD61-E53F-FE6D946DB2ED}"/>
              </a:ext>
            </a:extLst>
          </p:cNvPr>
          <p:cNvSpPr>
            <a:spLocks noGrp="1"/>
          </p:cNvSpPr>
          <p:nvPr>
            <p:ph type="title"/>
          </p:nvPr>
        </p:nvSpPr>
        <p:spPr/>
        <p:txBody>
          <a:bodyPr/>
          <a:lstStyle/>
          <a:p>
            <a:r>
              <a:rPr lang="en-US" dirty="0"/>
              <a:t>RESULTS</a:t>
            </a:r>
            <a:endParaRPr lang="en-IN" dirty="0"/>
          </a:p>
        </p:txBody>
      </p:sp>
      <p:pic>
        <p:nvPicPr>
          <p:cNvPr id="4" name="Picture 3">
            <a:extLst>
              <a:ext uri="{FF2B5EF4-FFF2-40B4-BE49-F238E27FC236}">
                <a16:creationId xmlns:a16="http://schemas.microsoft.com/office/drawing/2014/main" id="{5637A7FD-5535-8721-3D2F-99D509863F65}"/>
              </a:ext>
            </a:extLst>
          </p:cNvPr>
          <p:cNvPicPr>
            <a:picLocks noChangeAspect="1"/>
          </p:cNvPicPr>
          <p:nvPr/>
        </p:nvPicPr>
        <p:blipFill>
          <a:blip r:embed="rId2"/>
          <a:stretch>
            <a:fillRect/>
          </a:stretch>
        </p:blipFill>
        <p:spPr>
          <a:xfrm>
            <a:off x="3110987" y="1953444"/>
            <a:ext cx="5124450" cy="3770312"/>
          </a:xfrm>
          <a:prstGeom prst="rect">
            <a:avLst/>
          </a:prstGeom>
        </p:spPr>
      </p:pic>
    </p:spTree>
    <p:extLst>
      <p:ext uri="{BB962C8B-B14F-4D97-AF65-F5344CB8AC3E}">
        <p14:creationId xmlns:p14="http://schemas.microsoft.com/office/powerpoint/2010/main" val="1486158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69BA87-5078-9FB4-331E-288235661612}"/>
              </a:ext>
            </a:extLst>
          </p:cNvPr>
          <p:cNvPicPr>
            <a:picLocks noChangeAspect="1"/>
          </p:cNvPicPr>
          <p:nvPr/>
        </p:nvPicPr>
        <p:blipFill>
          <a:blip r:embed="rId2"/>
          <a:stretch>
            <a:fillRect/>
          </a:stretch>
        </p:blipFill>
        <p:spPr>
          <a:xfrm>
            <a:off x="3533775" y="774383"/>
            <a:ext cx="5124450" cy="4333875"/>
          </a:xfrm>
          <a:prstGeom prst="rect">
            <a:avLst/>
          </a:prstGeom>
        </p:spPr>
      </p:pic>
    </p:spTree>
    <p:extLst>
      <p:ext uri="{BB962C8B-B14F-4D97-AF65-F5344CB8AC3E}">
        <p14:creationId xmlns:p14="http://schemas.microsoft.com/office/powerpoint/2010/main" val="2602130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78E445-C6F3-BE91-8ACC-EE628785B413}"/>
              </a:ext>
            </a:extLst>
          </p:cNvPr>
          <p:cNvPicPr>
            <a:picLocks noChangeAspect="1"/>
          </p:cNvPicPr>
          <p:nvPr/>
        </p:nvPicPr>
        <p:blipFill>
          <a:blip r:embed="rId2"/>
          <a:stretch>
            <a:fillRect/>
          </a:stretch>
        </p:blipFill>
        <p:spPr>
          <a:xfrm>
            <a:off x="3533775" y="1262063"/>
            <a:ext cx="5124450" cy="4333875"/>
          </a:xfrm>
          <a:prstGeom prst="rect">
            <a:avLst/>
          </a:prstGeom>
        </p:spPr>
      </p:pic>
    </p:spTree>
    <p:extLst>
      <p:ext uri="{BB962C8B-B14F-4D97-AF65-F5344CB8AC3E}">
        <p14:creationId xmlns:p14="http://schemas.microsoft.com/office/powerpoint/2010/main" val="2996442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B43F8C-9193-0B99-DC46-520120B240AB}"/>
              </a:ext>
            </a:extLst>
          </p:cNvPr>
          <p:cNvPicPr>
            <a:picLocks noChangeAspect="1"/>
          </p:cNvPicPr>
          <p:nvPr/>
        </p:nvPicPr>
        <p:blipFill>
          <a:blip r:embed="rId2"/>
          <a:stretch>
            <a:fillRect/>
          </a:stretch>
        </p:blipFill>
        <p:spPr>
          <a:xfrm>
            <a:off x="3533775" y="1262063"/>
            <a:ext cx="5124450" cy="4333875"/>
          </a:xfrm>
          <a:prstGeom prst="rect">
            <a:avLst/>
          </a:prstGeom>
        </p:spPr>
      </p:pic>
    </p:spTree>
    <p:extLst>
      <p:ext uri="{BB962C8B-B14F-4D97-AF65-F5344CB8AC3E}">
        <p14:creationId xmlns:p14="http://schemas.microsoft.com/office/powerpoint/2010/main" val="2446027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DA7D5E-653B-C663-7B92-35A4C6C134A8}"/>
              </a:ext>
            </a:extLst>
          </p:cNvPr>
          <p:cNvPicPr>
            <a:picLocks noChangeAspect="1"/>
          </p:cNvPicPr>
          <p:nvPr/>
        </p:nvPicPr>
        <p:blipFill>
          <a:blip r:embed="rId2"/>
          <a:stretch>
            <a:fillRect/>
          </a:stretch>
        </p:blipFill>
        <p:spPr>
          <a:xfrm>
            <a:off x="3533775" y="1262063"/>
            <a:ext cx="5124450" cy="4333875"/>
          </a:xfrm>
          <a:prstGeom prst="rect">
            <a:avLst/>
          </a:prstGeom>
        </p:spPr>
      </p:pic>
    </p:spTree>
    <p:extLst>
      <p:ext uri="{BB962C8B-B14F-4D97-AF65-F5344CB8AC3E}">
        <p14:creationId xmlns:p14="http://schemas.microsoft.com/office/powerpoint/2010/main" val="343140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E0ED6F-69F1-77BB-D7D1-4941CF39F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285" y="671127"/>
            <a:ext cx="6487430" cy="5515745"/>
          </a:xfrm>
          <a:prstGeom prst="rect">
            <a:avLst/>
          </a:prstGeom>
        </p:spPr>
      </p:pic>
    </p:spTree>
    <p:extLst>
      <p:ext uri="{BB962C8B-B14F-4D97-AF65-F5344CB8AC3E}">
        <p14:creationId xmlns:p14="http://schemas.microsoft.com/office/powerpoint/2010/main" val="1467625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DCBF-DF36-048B-4130-65233D0302C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F990DED-57C6-CF95-E85A-E30AA0294BC5}"/>
              </a:ext>
            </a:extLst>
          </p:cNvPr>
          <p:cNvSpPr>
            <a:spLocks noGrp="1"/>
          </p:cNvSpPr>
          <p:nvPr>
            <p:ph idx="1"/>
          </p:nvPr>
        </p:nvSpPr>
        <p:spPr/>
        <p:txBody>
          <a:bodyPr/>
          <a:lstStyle/>
          <a:p>
            <a:pPr>
              <a:lnSpc>
                <a:spcPct val="150000"/>
              </a:lnSpc>
            </a:pPr>
            <a:r>
              <a:rPr lang="en-US" dirty="0"/>
              <a:t>The spread of fake news through digital platforms poses a serious threat to public trust and societal stability. Manual fact-checking is slow and not scalable.</a:t>
            </a:r>
          </a:p>
          <a:p>
            <a:pPr>
              <a:lnSpc>
                <a:spcPct val="150000"/>
              </a:lnSpc>
            </a:pPr>
            <a:r>
              <a:rPr lang="en-US" dirty="0"/>
              <a:t>This project aims to automate fake and real news detection using NLP techniques by analyzing article text and classifying it as </a:t>
            </a:r>
            <a:r>
              <a:rPr lang="en-US" b="1" dirty="0"/>
              <a:t>fake or real</a:t>
            </a:r>
            <a:r>
              <a:rPr lang="en-US" dirty="0"/>
              <a:t>.</a:t>
            </a:r>
            <a:endParaRPr lang="en-IN" dirty="0"/>
          </a:p>
        </p:txBody>
      </p:sp>
    </p:spTree>
    <p:extLst>
      <p:ext uri="{BB962C8B-B14F-4D97-AF65-F5344CB8AC3E}">
        <p14:creationId xmlns:p14="http://schemas.microsoft.com/office/powerpoint/2010/main" val="1049402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25DFD-216F-E2C4-204D-77934356A144}"/>
              </a:ext>
            </a:extLst>
          </p:cNvPr>
          <p:cNvPicPr>
            <a:picLocks noChangeAspect="1"/>
          </p:cNvPicPr>
          <p:nvPr/>
        </p:nvPicPr>
        <p:blipFill>
          <a:blip r:embed="rId2"/>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4225192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BD0F3E-0A54-10E2-1BF0-ABCB9DF6248C}"/>
              </a:ext>
            </a:extLst>
          </p:cNvPr>
          <p:cNvPicPr>
            <a:picLocks noChangeAspect="1"/>
          </p:cNvPicPr>
          <p:nvPr/>
        </p:nvPicPr>
        <p:blipFill>
          <a:blip r:embed="rId2"/>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295412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43C9-B220-2FD2-BC43-979E7958B649}"/>
              </a:ext>
            </a:extLst>
          </p:cNvPr>
          <p:cNvSpPr>
            <a:spLocks noGrp="1"/>
          </p:cNvSpPr>
          <p:nvPr>
            <p:ph type="title"/>
          </p:nvPr>
        </p:nvSpPr>
        <p:spPr>
          <a:xfrm>
            <a:off x="838200" y="365126"/>
            <a:ext cx="10515600" cy="509518"/>
          </a:xfrm>
        </p:spPr>
        <p:txBody>
          <a:bodyPr>
            <a:normAutofit fontScale="90000"/>
          </a:bodyPr>
          <a:lstStyle/>
          <a:p>
            <a:r>
              <a:rPr lang="en-US" dirty="0"/>
              <a:t>Results:</a:t>
            </a:r>
            <a:endParaRPr lang="en-IN" dirty="0"/>
          </a:p>
        </p:txBody>
      </p:sp>
      <p:graphicFrame>
        <p:nvGraphicFramePr>
          <p:cNvPr id="5" name="Content Placeholder 4">
            <a:extLst>
              <a:ext uri="{FF2B5EF4-FFF2-40B4-BE49-F238E27FC236}">
                <a16:creationId xmlns:a16="http://schemas.microsoft.com/office/drawing/2014/main" id="{6785412B-2D1C-3847-74A9-29F7CD421E23}"/>
              </a:ext>
            </a:extLst>
          </p:cNvPr>
          <p:cNvGraphicFramePr>
            <a:graphicFrameLocks noGrp="1"/>
          </p:cNvGraphicFramePr>
          <p:nvPr>
            <p:ph idx="1"/>
            <p:extLst>
              <p:ext uri="{D42A27DB-BD31-4B8C-83A1-F6EECF244321}">
                <p14:modId xmlns:p14="http://schemas.microsoft.com/office/powerpoint/2010/main" val="3882277977"/>
              </p:ext>
            </p:extLst>
          </p:nvPr>
        </p:nvGraphicFramePr>
        <p:xfrm>
          <a:off x="715616" y="1096768"/>
          <a:ext cx="10638184" cy="5277298"/>
        </p:xfrm>
        <a:graphic>
          <a:graphicData uri="http://schemas.openxmlformats.org/drawingml/2006/table">
            <a:tbl>
              <a:tblPr firstRow="1" bandRow="1">
                <a:tableStyleId>{5C22544A-7EE6-4342-B048-85BDC9FD1C3A}</a:tableStyleId>
              </a:tblPr>
              <a:tblGrid>
                <a:gridCol w="1561091">
                  <a:extLst>
                    <a:ext uri="{9D8B030D-6E8A-4147-A177-3AD203B41FA5}">
                      <a16:colId xmlns:a16="http://schemas.microsoft.com/office/drawing/2014/main" val="217375768"/>
                    </a:ext>
                  </a:extLst>
                </a:gridCol>
                <a:gridCol w="1908915">
                  <a:extLst>
                    <a:ext uri="{9D8B030D-6E8A-4147-A177-3AD203B41FA5}">
                      <a16:colId xmlns:a16="http://schemas.microsoft.com/office/drawing/2014/main" val="3816605171"/>
                    </a:ext>
                  </a:extLst>
                </a:gridCol>
                <a:gridCol w="1129768">
                  <a:extLst>
                    <a:ext uri="{9D8B030D-6E8A-4147-A177-3AD203B41FA5}">
                      <a16:colId xmlns:a16="http://schemas.microsoft.com/office/drawing/2014/main" val="3241099532"/>
                    </a:ext>
                  </a:extLst>
                </a:gridCol>
                <a:gridCol w="1129768">
                  <a:extLst>
                    <a:ext uri="{9D8B030D-6E8A-4147-A177-3AD203B41FA5}">
                      <a16:colId xmlns:a16="http://schemas.microsoft.com/office/drawing/2014/main" val="3597715863"/>
                    </a:ext>
                  </a:extLst>
                </a:gridCol>
                <a:gridCol w="1175217">
                  <a:extLst>
                    <a:ext uri="{9D8B030D-6E8A-4147-A177-3AD203B41FA5}">
                      <a16:colId xmlns:a16="http://schemas.microsoft.com/office/drawing/2014/main" val="3426408533"/>
                    </a:ext>
                  </a:extLst>
                </a:gridCol>
                <a:gridCol w="1175217">
                  <a:extLst>
                    <a:ext uri="{9D8B030D-6E8A-4147-A177-3AD203B41FA5}">
                      <a16:colId xmlns:a16="http://schemas.microsoft.com/office/drawing/2014/main" val="3477519776"/>
                    </a:ext>
                  </a:extLst>
                </a:gridCol>
                <a:gridCol w="1279104">
                  <a:extLst>
                    <a:ext uri="{9D8B030D-6E8A-4147-A177-3AD203B41FA5}">
                      <a16:colId xmlns:a16="http://schemas.microsoft.com/office/drawing/2014/main" val="787423579"/>
                    </a:ext>
                  </a:extLst>
                </a:gridCol>
                <a:gridCol w="1279104">
                  <a:extLst>
                    <a:ext uri="{9D8B030D-6E8A-4147-A177-3AD203B41FA5}">
                      <a16:colId xmlns:a16="http://schemas.microsoft.com/office/drawing/2014/main" val="1869424990"/>
                    </a:ext>
                  </a:extLst>
                </a:gridCol>
              </a:tblGrid>
              <a:tr h="579047">
                <a:tc>
                  <a:txBody>
                    <a:bodyPr/>
                    <a:lstStyle/>
                    <a:p>
                      <a:r>
                        <a:rPr lang="en-IN" dirty="0"/>
                        <a:t>Model</a:t>
                      </a:r>
                    </a:p>
                  </a:txBody>
                  <a:tcPr anchor="ctr"/>
                </a:tc>
                <a:tc>
                  <a:txBody>
                    <a:bodyPr/>
                    <a:lstStyle/>
                    <a:p>
                      <a:r>
                        <a:rPr lang="en-IN" dirty="0"/>
                        <a:t>Accuracy</a:t>
                      </a:r>
                    </a:p>
                  </a:txBody>
                  <a:tcPr anchor="ctr"/>
                </a:tc>
                <a:tc gridSpan="2">
                  <a:txBody>
                    <a:bodyPr/>
                    <a:lstStyle/>
                    <a:p>
                      <a:r>
                        <a:rPr lang="en-US" dirty="0"/>
                        <a:t>F1 Score</a:t>
                      </a:r>
                    </a:p>
                    <a:p>
                      <a:endParaRPr lang="en-US" dirty="0"/>
                    </a:p>
                    <a:p>
                      <a:r>
                        <a:rPr lang="en-IN" dirty="0"/>
                        <a:t>0                      1</a:t>
                      </a:r>
                    </a:p>
                  </a:txBody>
                  <a:tcPr anchor="ctr"/>
                </a:tc>
                <a:tc hMerge="1">
                  <a:txBody>
                    <a:bodyPr/>
                    <a:lstStyle/>
                    <a:p>
                      <a:endParaRPr lang="en-IN"/>
                    </a:p>
                  </a:txBody>
                  <a:tcPr/>
                </a:tc>
                <a:tc gridSpan="2">
                  <a:txBody>
                    <a:bodyPr/>
                    <a:lstStyle/>
                    <a:p>
                      <a:r>
                        <a:rPr lang="en-US" dirty="0"/>
                        <a:t>Recall </a:t>
                      </a:r>
                      <a:endParaRPr lang="en-IN" dirty="0"/>
                    </a:p>
                  </a:txBody>
                  <a:tcPr anchor="ctr"/>
                </a:tc>
                <a:tc hMerge="1">
                  <a:txBody>
                    <a:bodyPr/>
                    <a:lstStyle/>
                    <a:p>
                      <a:endParaRPr lang="en-IN"/>
                    </a:p>
                  </a:txBody>
                  <a:tcPr/>
                </a:tc>
                <a:tc gridSpan="2">
                  <a:txBody>
                    <a:bodyPr/>
                    <a:lstStyle/>
                    <a:p>
                      <a:r>
                        <a:rPr lang="en-IN" sz="1800" b="0" i="0" kern="1200" dirty="0">
                          <a:solidFill>
                            <a:schemeClr val="lt1"/>
                          </a:solidFill>
                          <a:effectLst/>
                          <a:latin typeface="+mn-lt"/>
                          <a:ea typeface="+mn-ea"/>
                          <a:cs typeface="+mn-cs"/>
                        </a:rPr>
                        <a:t>Precision</a:t>
                      </a:r>
                      <a:endParaRPr lang="en-IN" dirty="0"/>
                    </a:p>
                  </a:txBody>
                  <a:tcPr anchor="ctr"/>
                </a:tc>
                <a:tc hMerge="1">
                  <a:txBody>
                    <a:bodyPr/>
                    <a:lstStyle/>
                    <a:p>
                      <a:endParaRPr lang="en-IN"/>
                    </a:p>
                  </a:txBody>
                  <a:tcPr/>
                </a:tc>
                <a:extLst>
                  <a:ext uri="{0D108BD9-81ED-4DB2-BD59-A6C34878D82A}">
                    <a16:rowId xmlns:a16="http://schemas.microsoft.com/office/drawing/2014/main" val="330708982"/>
                  </a:ext>
                </a:extLst>
              </a:tr>
              <a:tr h="758881">
                <a:tc>
                  <a:txBody>
                    <a:bodyPr/>
                    <a:lstStyle/>
                    <a:p>
                      <a:r>
                        <a:rPr lang="en-IN" dirty="0"/>
                        <a:t>Naive Bayes</a:t>
                      </a:r>
                    </a:p>
                  </a:txBody>
                  <a:tcPr anchor="ctr"/>
                </a:tc>
                <a:tc>
                  <a:txBody>
                    <a:bodyPr/>
                    <a:lstStyle/>
                    <a:p>
                      <a:r>
                        <a:rPr lang="en-US" dirty="0"/>
                        <a:t>0.9636</a:t>
                      </a:r>
                      <a:endParaRPr lang="en-IN" dirty="0"/>
                    </a:p>
                  </a:txBody>
                  <a:tcPr/>
                </a:tc>
                <a:tc>
                  <a:txBody>
                    <a:bodyPr/>
                    <a:lstStyle/>
                    <a:p>
                      <a:r>
                        <a:rPr lang="en-US" dirty="0"/>
                        <a:t>0.96</a:t>
                      </a:r>
                      <a:endParaRPr lang="en-IN" dirty="0"/>
                    </a:p>
                  </a:txBody>
                  <a:tcPr/>
                </a:tc>
                <a:tc>
                  <a:txBody>
                    <a:bodyPr/>
                    <a:lstStyle/>
                    <a:p>
                      <a:r>
                        <a:rPr lang="en-US" dirty="0"/>
                        <a:t>0.96</a:t>
                      </a:r>
                      <a:endParaRPr lang="en-IN" dirty="0"/>
                    </a:p>
                  </a:txBody>
                  <a:tcPr/>
                </a:tc>
                <a:tc>
                  <a:txBody>
                    <a:bodyPr/>
                    <a:lstStyle/>
                    <a:p>
                      <a:r>
                        <a:rPr lang="en-US" dirty="0"/>
                        <a:t>0.96</a:t>
                      </a:r>
                      <a:endParaRPr lang="en-IN" dirty="0"/>
                    </a:p>
                  </a:txBody>
                  <a:tcPr/>
                </a:tc>
                <a:tc>
                  <a:txBody>
                    <a:bodyPr/>
                    <a:lstStyle/>
                    <a:p>
                      <a:r>
                        <a:rPr lang="en-US" dirty="0"/>
                        <a:t>0.97</a:t>
                      </a:r>
                      <a:endParaRPr lang="en-IN" dirty="0"/>
                    </a:p>
                  </a:txBody>
                  <a:tcPr/>
                </a:tc>
                <a:tc>
                  <a:txBody>
                    <a:bodyPr/>
                    <a:lstStyle/>
                    <a:p>
                      <a:r>
                        <a:rPr lang="en-US" dirty="0"/>
                        <a:t>0.97</a:t>
                      </a:r>
                      <a:endParaRPr lang="en-IN" dirty="0"/>
                    </a:p>
                  </a:txBody>
                  <a:tcPr/>
                </a:tc>
                <a:tc>
                  <a:txBody>
                    <a:bodyPr/>
                    <a:lstStyle/>
                    <a:p>
                      <a:r>
                        <a:rPr lang="en-US" dirty="0"/>
                        <a:t>0.96</a:t>
                      </a:r>
                      <a:endParaRPr lang="en-IN" dirty="0"/>
                    </a:p>
                  </a:txBody>
                  <a:tcPr/>
                </a:tc>
                <a:extLst>
                  <a:ext uri="{0D108BD9-81ED-4DB2-BD59-A6C34878D82A}">
                    <a16:rowId xmlns:a16="http://schemas.microsoft.com/office/drawing/2014/main" val="1909655479"/>
                  </a:ext>
                </a:extLst>
              </a:tr>
              <a:tr h="305166">
                <a:tc>
                  <a:txBody>
                    <a:bodyPr/>
                    <a:lstStyle/>
                    <a:p>
                      <a:r>
                        <a:rPr lang="en-IN" dirty="0"/>
                        <a:t>SVM</a:t>
                      </a:r>
                    </a:p>
                  </a:txBody>
                  <a:tcPr/>
                </a:tc>
                <a:tc>
                  <a:txBody>
                    <a:bodyPr/>
                    <a:lstStyle/>
                    <a:p>
                      <a:r>
                        <a:rPr lang="en-US" dirty="0"/>
                        <a:t>0.9970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147923123"/>
                  </a:ext>
                </a:extLst>
              </a:tr>
              <a:tr h="762914">
                <a:tc>
                  <a:txBody>
                    <a:bodyPr/>
                    <a:lstStyle/>
                    <a:p>
                      <a:r>
                        <a:rPr lang="en-IN" dirty="0"/>
                        <a:t>Decision Tree</a:t>
                      </a:r>
                    </a:p>
                  </a:txBody>
                  <a:tcPr/>
                </a:tc>
                <a:tc>
                  <a:txBody>
                    <a:bodyPr/>
                    <a:lstStyle/>
                    <a:p>
                      <a:r>
                        <a:rPr lang="en-US" dirty="0"/>
                        <a:t>0.9980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801048288"/>
                  </a:ext>
                </a:extLst>
              </a:tr>
              <a:tr h="991788">
                <a:tc>
                  <a:txBody>
                    <a:bodyPr/>
                    <a:lstStyle/>
                    <a:p>
                      <a:r>
                        <a:rPr lang="en-IN" dirty="0"/>
                        <a:t>Random Forest</a:t>
                      </a:r>
                    </a:p>
                  </a:txBody>
                  <a:tcPr/>
                </a:tc>
                <a:tc>
                  <a:txBody>
                    <a:bodyPr/>
                    <a:lstStyle/>
                    <a:p>
                      <a:r>
                        <a:rPr lang="en-US" dirty="0"/>
                        <a:t>0.9995</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046884150"/>
                  </a:ext>
                </a:extLst>
              </a:tr>
              <a:tr h="583755">
                <a:tc>
                  <a:txBody>
                    <a:bodyPr/>
                    <a:lstStyle/>
                    <a:p>
                      <a:r>
                        <a:rPr lang="en-US" dirty="0"/>
                        <a:t>AdaBoost</a:t>
                      </a:r>
                      <a:endParaRPr lang="en-IN" dirty="0"/>
                    </a:p>
                  </a:txBody>
                  <a:tcPr/>
                </a:tc>
                <a:tc>
                  <a:txBody>
                    <a:bodyPr/>
                    <a:lstStyle/>
                    <a:p>
                      <a:r>
                        <a:rPr lang="en-US" dirty="0"/>
                        <a:t>0.9995</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412477179"/>
                  </a:ext>
                </a:extLst>
              </a:tr>
              <a:tr h="534040">
                <a:tc>
                  <a:txBody>
                    <a:bodyPr/>
                    <a:lstStyle/>
                    <a:p>
                      <a:r>
                        <a:rPr lang="en-US" dirty="0" err="1"/>
                        <a:t>XGBoost</a:t>
                      </a:r>
                      <a:endParaRPr lang="en-IN" dirty="0"/>
                    </a:p>
                  </a:txBody>
                  <a:tcPr/>
                </a:tc>
                <a:tc>
                  <a:txBody>
                    <a:bodyPr/>
                    <a:lstStyle/>
                    <a:p>
                      <a:r>
                        <a:rPr lang="en-US" dirty="0"/>
                        <a:t>0.9995</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24014863"/>
                  </a:ext>
                </a:extLst>
              </a:tr>
              <a:tr h="305166">
                <a:tc>
                  <a:txBody>
                    <a:bodyPr/>
                    <a:lstStyle/>
                    <a:p>
                      <a:r>
                        <a:rPr lang="en-US" dirty="0"/>
                        <a:t>MLP</a:t>
                      </a:r>
                      <a:endParaRPr lang="en-IN" dirty="0"/>
                    </a:p>
                  </a:txBody>
                  <a:tcPr/>
                </a:tc>
                <a:tc>
                  <a:txBody>
                    <a:bodyPr/>
                    <a:lstStyle/>
                    <a:p>
                      <a:r>
                        <a:rPr lang="en-US" dirty="0"/>
                        <a:t>0.9949</a:t>
                      </a:r>
                      <a:endParaRPr lang="en-IN" dirty="0"/>
                    </a:p>
                  </a:txBody>
                  <a:tcPr/>
                </a:tc>
                <a:tc>
                  <a:txBody>
                    <a:bodyPr/>
                    <a:lstStyle/>
                    <a:p>
                      <a:r>
                        <a:rPr lang="en-US" dirty="0"/>
                        <a:t>0.99</a:t>
                      </a:r>
                      <a:endParaRPr lang="en-IN" dirty="0"/>
                    </a:p>
                  </a:txBody>
                  <a:tcPr/>
                </a:tc>
                <a:tc>
                  <a:txBody>
                    <a:bodyPr/>
                    <a:lstStyle/>
                    <a:p>
                      <a:r>
                        <a:rPr lang="en-US" dirty="0"/>
                        <a:t>0.99</a:t>
                      </a:r>
                      <a:endParaRPr lang="en-IN" dirty="0"/>
                    </a:p>
                  </a:txBody>
                  <a:tcPr/>
                </a:tc>
                <a:tc>
                  <a:txBody>
                    <a:bodyPr/>
                    <a:lstStyle/>
                    <a:p>
                      <a:r>
                        <a:rPr lang="en-US" dirty="0"/>
                        <a:t>0.99</a:t>
                      </a:r>
                      <a:endParaRPr lang="en-IN" dirty="0"/>
                    </a:p>
                  </a:txBody>
                  <a:tcPr/>
                </a:tc>
                <a:tc>
                  <a:txBody>
                    <a:bodyPr/>
                    <a:lstStyle/>
                    <a:p>
                      <a:r>
                        <a:rPr lang="en-US" dirty="0"/>
                        <a:t>0.99</a:t>
                      </a:r>
                      <a:endParaRPr lang="en-IN" dirty="0"/>
                    </a:p>
                  </a:txBody>
                  <a:tcPr/>
                </a:tc>
                <a:tc>
                  <a:txBody>
                    <a:bodyPr/>
                    <a:lstStyle/>
                    <a:p>
                      <a:r>
                        <a:rPr lang="en-US" dirty="0"/>
                        <a:t>0.99</a:t>
                      </a:r>
                      <a:endParaRPr lang="en-IN" dirty="0"/>
                    </a:p>
                  </a:txBody>
                  <a:tcPr/>
                </a:tc>
                <a:tc>
                  <a:txBody>
                    <a:bodyPr/>
                    <a:lstStyle/>
                    <a:p>
                      <a:r>
                        <a:rPr lang="en-US" dirty="0"/>
                        <a:t>0.99</a:t>
                      </a:r>
                      <a:endParaRPr lang="en-IN" dirty="0"/>
                    </a:p>
                  </a:txBody>
                  <a:tcPr/>
                </a:tc>
                <a:extLst>
                  <a:ext uri="{0D108BD9-81ED-4DB2-BD59-A6C34878D82A}">
                    <a16:rowId xmlns:a16="http://schemas.microsoft.com/office/drawing/2014/main" val="1147003267"/>
                  </a:ext>
                </a:extLst>
              </a:tr>
            </a:tbl>
          </a:graphicData>
        </a:graphic>
      </p:graphicFrame>
    </p:spTree>
    <p:extLst>
      <p:ext uri="{BB962C8B-B14F-4D97-AF65-F5344CB8AC3E}">
        <p14:creationId xmlns:p14="http://schemas.microsoft.com/office/powerpoint/2010/main" val="1820424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B918-541F-1AE5-1EB8-4A590E8675F8}"/>
              </a:ext>
            </a:extLst>
          </p:cNvPr>
          <p:cNvSpPr>
            <a:spLocks noGrp="1"/>
          </p:cNvSpPr>
          <p:nvPr>
            <p:ph type="title"/>
          </p:nvPr>
        </p:nvSpPr>
        <p:spPr>
          <a:xfrm>
            <a:off x="838200" y="365125"/>
            <a:ext cx="10515600" cy="887205"/>
          </a:xfrm>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1490C6A9-19AC-AF95-9863-C785C5FD87DA}"/>
              </a:ext>
            </a:extLst>
          </p:cNvPr>
          <p:cNvSpPr>
            <a:spLocks noGrp="1"/>
          </p:cNvSpPr>
          <p:nvPr>
            <p:ph idx="1"/>
          </p:nvPr>
        </p:nvSpPr>
        <p:spPr>
          <a:xfrm>
            <a:off x="559905" y="1338608"/>
            <a:ext cx="10515600" cy="1494045"/>
          </a:xfrm>
        </p:spPr>
        <p:txBody>
          <a:bodyPr>
            <a:noAutofit/>
          </a:bodyPr>
          <a:lstStyle/>
          <a:p>
            <a:pPr marL="0" indent="0">
              <a:buNone/>
            </a:pPr>
            <a:r>
              <a:rPr lang="en-US" dirty="0"/>
              <a:t>This project demonstrates the effectiveness of machine learning and NLP techniques in detecting fake news. By combining traditional methods like TF-IDF with advanced models such as LSTM and Transformers (e.g., BERT), the system achieves high accuracy in classifying news as real or fake.</a:t>
            </a:r>
          </a:p>
        </p:txBody>
      </p:sp>
      <p:sp>
        <p:nvSpPr>
          <p:cNvPr id="4" name="TextBox 3">
            <a:extLst>
              <a:ext uri="{FF2B5EF4-FFF2-40B4-BE49-F238E27FC236}">
                <a16:creationId xmlns:a16="http://schemas.microsoft.com/office/drawing/2014/main" id="{360FBB96-C79D-A853-B626-59957DAB18BA}"/>
              </a:ext>
            </a:extLst>
          </p:cNvPr>
          <p:cNvSpPr txBox="1"/>
          <p:nvPr/>
        </p:nvSpPr>
        <p:spPr>
          <a:xfrm>
            <a:off x="559905" y="3647661"/>
            <a:ext cx="10104783" cy="2585323"/>
          </a:xfrm>
          <a:prstGeom prst="rect">
            <a:avLst/>
          </a:prstGeom>
          <a:noFill/>
        </p:spPr>
        <p:txBody>
          <a:bodyPr wrap="square" rtlCol="0">
            <a:spAutoFit/>
          </a:bodyPr>
          <a:lstStyle/>
          <a:p>
            <a:r>
              <a:rPr lang="en-US" sz="3200" dirty="0"/>
              <a:t>Future Scope :</a:t>
            </a:r>
          </a:p>
          <a:p>
            <a:endParaRPr lang="en-US" dirty="0"/>
          </a:p>
          <a:p>
            <a:r>
              <a:rPr lang="en-US" sz="2800" dirty="0"/>
              <a:t>Future work can focus on incorporating multimodal data (e.g., images or user comments), continual learning, and bias mitigation to further enhance the robustness of the system in dynamic and adversarial information environments.</a:t>
            </a:r>
            <a:endParaRPr lang="en-IN" sz="2800" dirty="0"/>
          </a:p>
        </p:txBody>
      </p:sp>
    </p:spTree>
    <p:extLst>
      <p:ext uri="{BB962C8B-B14F-4D97-AF65-F5344CB8AC3E}">
        <p14:creationId xmlns:p14="http://schemas.microsoft.com/office/powerpoint/2010/main" val="338977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Novelty</a:t>
            </a:r>
          </a:p>
        </p:txBody>
      </p:sp>
      <p:sp>
        <p:nvSpPr>
          <p:cNvPr id="3" name="Content Placeholder 2"/>
          <p:cNvSpPr>
            <a:spLocks noGrp="1"/>
          </p:cNvSpPr>
          <p:nvPr>
            <p:ph idx="1"/>
          </p:nvPr>
        </p:nvSpPr>
        <p:spPr/>
        <p:txBody>
          <a:bodyPr>
            <a:normAutofit/>
          </a:bodyPr>
          <a:lstStyle/>
          <a:p>
            <a:pPr>
              <a:buNone/>
            </a:pPr>
            <a:r>
              <a:rPr lang="en-IN" dirty="0">
                <a:latin typeface="Cambria Math" panose="02040503050406030204" pitchFamily="18" charset="0"/>
                <a:ea typeface="Cambria Math" panose="02040503050406030204" pitchFamily="18" charset="0"/>
              </a:rPr>
              <a:t> Hybrid NLP Strategy</a:t>
            </a:r>
          </a:p>
          <a:p>
            <a:pPr>
              <a:buFont typeface="Arial" panose="020B0604020202020204" pitchFamily="34" charset="0"/>
              <a:buChar char="•"/>
            </a:pPr>
            <a:r>
              <a:rPr lang="en-IN" dirty="0">
                <a:latin typeface="Cambria Math" panose="02040503050406030204" pitchFamily="18" charset="0"/>
                <a:ea typeface="Cambria Math" panose="02040503050406030204" pitchFamily="18" charset="0"/>
              </a:rPr>
              <a:t>Integrates TF-IDF (for keyword-based understanding) with LSTM (for sequential pattern recognition).</a:t>
            </a:r>
          </a:p>
          <a:p>
            <a:pPr>
              <a:buNone/>
            </a:pPr>
            <a:r>
              <a:rPr lang="en-US" dirty="0">
                <a:latin typeface="Cambria Math" panose="02040503050406030204" pitchFamily="18" charset="0"/>
                <a:ea typeface="Cambria Math" panose="02040503050406030204" pitchFamily="18" charset="0"/>
              </a:rPr>
              <a:t>Context-Aware Fake News Detection</a:t>
            </a:r>
          </a:p>
          <a:p>
            <a:pPr>
              <a:buFont typeface="Arial" panose="020B0604020202020204" pitchFamily="34" charset="0"/>
              <a:buChar char="•"/>
            </a:pPr>
            <a:r>
              <a:rPr lang="en-US" dirty="0">
                <a:latin typeface="Cambria Math" panose="02040503050406030204" pitchFamily="18" charset="0"/>
                <a:ea typeface="Cambria Math" panose="02040503050406030204" pitchFamily="18" charset="0"/>
              </a:rPr>
              <a:t>LSTM captures sequence and context of words, making it effective in identifying manipulative or emotionally loaded content.</a:t>
            </a:r>
          </a:p>
          <a:p>
            <a:pPr>
              <a:buFont typeface="Arial" panose="020B0604020202020204" pitchFamily="34" charset="0"/>
              <a:buChar char="•"/>
            </a:pPr>
            <a:r>
              <a:rPr lang="en-US" dirty="0">
                <a:latin typeface="Cambria Math" panose="02040503050406030204" pitchFamily="18" charset="0"/>
                <a:ea typeface="Cambria Math" panose="02040503050406030204" pitchFamily="18" charset="0"/>
              </a:rPr>
              <a:t>DistilBERT provides rich sentence-level semantics, enhancing model understanding of nuanced misinformation.</a:t>
            </a:r>
          </a:p>
          <a:p>
            <a:pPr marL="0" indent="0">
              <a:buNone/>
            </a:pPr>
            <a:endParaRPr dirty="0">
              <a:latin typeface="Cambria Math" panose="02040503050406030204" pitchFamily="18" charset="0"/>
              <a:ea typeface="Cambria Math"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E176-528E-3D30-78C0-D130D86FEE0E}"/>
              </a:ext>
            </a:extLst>
          </p:cNvPr>
          <p:cNvSpPr>
            <a:spLocks noGrp="1"/>
          </p:cNvSpPr>
          <p:nvPr>
            <p:ph type="title"/>
          </p:nvPr>
        </p:nvSpPr>
        <p:spPr>
          <a:xfrm>
            <a:off x="533399" y="196645"/>
            <a:ext cx="10515600" cy="570272"/>
          </a:xfrm>
        </p:spPr>
        <p:txBody>
          <a:bodyPr>
            <a:normAutofit fontScale="90000"/>
          </a:bodyPr>
          <a:lstStyle/>
          <a:p>
            <a:r>
              <a:rPr lang="en-US" dirty="0"/>
              <a:t>Introduction : </a:t>
            </a:r>
            <a:endParaRPr lang="en-IN" dirty="0"/>
          </a:p>
        </p:txBody>
      </p:sp>
      <p:sp>
        <p:nvSpPr>
          <p:cNvPr id="3" name="Content Placeholder 2">
            <a:extLst>
              <a:ext uri="{FF2B5EF4-FFF2-40B4-BE49-F238E27FC236}">
                <a16:creationId xmlns:a16="http://schemas.microsoft.com/office/drawing/2014/main" id="{0C709476-176A-9A54-5438-87E074076F04}"/>
              </a:ext>
            </a:extLst>
          </p:cNvPr>
          <p:cNvSpPr>
            <a:spLocks noGrp="1"/>
          </p:cNvSpPr>
          <p:nvPr>
            <p:ph idx="1"/>
          </p:nvPr>
        </p:nvSpPr>
        <p:spPr>
          <a:xfrm>
            <a:off x="464573" y="857147"/>
            <a:ext cx="11125202" cy="6000853"/>
          </a:xfrm>
        </p:spPr>
        <p:txBody>
          <a:bodyPr>
            <a:noAutofit/>
          </a:bodyPr>
          <a:lstStyle/>
          <a:p>
            <a:pPr>
              <a:lnSpc>
                <a:spcPct val="100000"/>
              </a:lnSpc>
            </a:pPr>
            <a:r>
              <a:rPr lang="en-US" sz="2400" dirty="0">
                <a:latin typeface="Cambria Math" panose="02040503050406030204" pitchFamily="18" charset="0"/>
                <a:ea typeface="Cambria Math" panose="02040503050406030204" pitchFamily="18" charset="0"/>
              </a:rPr>
              <a:t>The exponential rise of misinformation and fake news on the internet has led to serious social, political, and economic consequences. This project presents a machine learning approach for detecting fake news using Natural Language Processing (NLP) techniques. </a:t>
            </a:r>
          </a:p>
          <a:p>
            <a:pPr>
              <a:lnSpc>
                <a:spcPct val="100000"/>
              </a:lnSpc>
            </a:pPr>
            <a:r>
              <a:rPr lang="en-US" sz="2400" dirty="0">
                <a:latin typeface="Cambria Math" panose="02040503050406030204" pitchFamily="18" charset="0"/>
                <a:ea typeface="Cambria Math" panose="02040503050406030204" pitchFamily="18" charset="0"/>
              </a:rPr>
              <a:t>The core objective is to classify news articles as either fake or real based on their textual content. Initially, classical NLP techniques like TF-IDF are used to convert raw text into numerical features. </a:t>
            </a:r>
          </a:p>
          <a:p>
            <a:pPr>
              <a:lnSpc>
                <a:spcPct val="100000"/>
              </a:lnSpc>
            </a:pPr>
            <a:r>
              <a:rPr lang="en-US" sz="2400" dirty="0">
                <a:latin typeface="Cambria Math" panose="02040503050406030204" pitchFamily="18" charset="0"/>
                <a:ea typeface="Cambria Math" panose="02040503050406030204" pitchFamily="18" charset="0"/>
              </a:rPr>
              <a:t>Subsequently, deep learning models such as Long Short-Term Memory (LSTM) networks and Transformer-based architectures are employed to capture contextual and sequential dependencies within the text. </a:t>
            </a:r>
          </a:p>
          <a:p>
            <a:pPr>
              <a:lnSpc>
                <a:spcPct val="100000"/>
              </a:lnSpc>
            </a:pPr>
            <a:r>
              <a:rPr lang="en-US" sz="2400" dirty="0">
                <a:latin typeface="Cambria Math" panose="02040503050406030204" pitchFamily="18" charset="0"/>
                <a:ea typeface="Cambria Math" panose="02040503050406030204" pitchFamily="18" charset="0"/>
              </a:rPr>
              <a:t>The models are trained and evaluated using a labeled dataset of real and fake news articles. The results demonstrate that deep learning techniques, especially Transformer models, offer high accuracy.</a:t>
            </a:r>
            <a:endParaRPr lang="en-IN" sz="24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269FCFD7-D5B3-8AA2-19C9-FB31459081CB}"/>
              </a:ext>
            </a:extLst>
          </p:cNvPr>
          <p:cNvPicPr>
            <a:picLocks noChangeAspect="1"/>
          </p:cNvPicPr>
          <p:nvPr/>
        </p:nvPicPr>
        <p:blipFill>
          <a:blip r:embed="rId2"/>
          <a:stretch>
            <a:fillRect/>
          </a:stretch>
        </p:blipFill>
        <p:spPr>
          <a:xfrm>
            <a:off x="8858864" y="0"/>
            <a:ext cx="3333135" cy="821284"/>
          </a:xfrm>
          <a:prstGeom prst="rect">
            <a:avLst/>
          </a:prstGeom>
        </p:spPr>
      </p:pic>
    </p:spTree>
    <p:extLst>
      <p:ext uri="{BB962C8B-B14F-4D97-AF65-F5344CB8AC3E}">
        <p14:creationId xmlns:p14="http://schemas.microsoft.com/office/powerpoint/2010/main" val="311331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C7A8-0E74-1481-D295-9F3345DE37E1}"/>
              </a:ext>
            </a:extLst>
          </p:cNvPr>
          <p:cNvSpPr>
            <a:spLocks noGrp="1"/>
          </p:cNvSpPr>
          <p:nvPr>
            <p:ph type="title"/>
          </p:nvPr>
        </p:nvSpPr>
        <p:spPr/>
        <p:txBody>
          <a:bodyPr/>
          <a:lstStyle/>
          <a:p>
            <a:r>
              <a:rPr lang="en-US" dirty="0"/>
              <a:t>Data Set Description  :</a:t>
            </a:r>
            <a:endParaRPr lang="en-IN" dirty="0"/>
          </a:p>
        </p:txBody>
      </p:sp>
      <p:sp>
        <p:nvSpPr>
          <p:cNvPr id="3" name="Content Placeholder 2">
            <a:extLst>
              <a:ext uri="{FF2B5EF4-FFF2-40B4-BE49-F238E27FC236}">
                <a16:creationId xmlns:a16="http://schemas.microsoft.com/office/drawing/2014/main" id="{F481D87D-FD2D-C254-4BD4-AEDF19962134}"/>
              </a:ext>
            </a:extLst>
          </p:cNvPr>
          <p:cNvSpPr>
            <a:spLocks noGrp="1"/>
          </p:cNvSpPr>
          <p:nvPr>
            <p:ph idx="1"/>
          </p:nvPr>
        </p:nvSpPr>
        <p:spPr/>
        <p:txBody>
          <a:bodyPr>
            <a:normAutofit lnSpcReduction="10000"/>
          </a:bodyPr>
          <a:lstStyle/>
          <a:p>
            <a:r>
              <a:rPr lang="en-US" dirty="0"/>
              <a:t>Dataset: fake_and_real_news.csv</a:t>
            </a:r>
          </a:p>
          <a:p>
            <a:r>
              <a:rPr lang="en-US" dirty="0"/>
              <a:t>9900 records</a:t>
            </a:r>
          </a:p>
          <a:p>
            <a:r>
              <a:rPr lang="en-US" dirty="0"/>
              <a:t>Fields: Title, Text, Subject, Label</a:t>
            </a:r>
          </a:p>
          <a:p>
            <a:r>
              <a:rPr lang="en-US" b="1" dirty="0"/>
              <a:t>Label</a:t>
            </a:r>
            <a:r>
              <a:rPr lang="en-US" dirty="0"/>
              <a:t>: Classification as either:</a:t>
            </a:r>
          </a:p>
          <a:p>
            <a:r>
              <a:rPr lang="en-US" dirty="0"/>
              <a:t>Fake – 5000 articles </a:t>
            </a:r>
          </a:p>
          <a:p>
            <a:r>
              <a:rPr lang="en-US" dirty="0"/>
              <a:t>Real – 4900 articles</a:t>
            </a:r>
          </a:p>
          <a:p>
            <a:r>
              <a:rPr lang="en-US" dirty="0"/>
              <a:t>Label: Fake = 0, Real = 1</a:t>
            </a:r>
          </a:p>
          <a:p>
            <a:r>
              <a:rPr lang="en-US" dirty="0"/>
              <a:t>Balanced dataset</a:t>
            </a:r>
          </a:p>
          <a:p>
            <a:r>
              <a:rPr lang="en-US" dirty="0"/>
              <a:t>Preprocessing includes cleaning, tokenization, and TF-IDF</a:t>
            </a:r>
          </a:p>
          <a:p>
            <a:endParaRPr lang="en-IN" dirty="0"/>
          </a:p>
        </p:txBody>
      </p:sp>
    </p:spTree>
    <p:extLst>
      <p:ext uri="{BB962C8B-B14F-4D97-AF65-F5344CB8AC3E}">
        <p14:creationId xmlns:p14="http://schemas.microsoft.com/office/powerpoint/2010/main" val="263458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CF69-1FB2-7F11-E54E-4EE70F6A5228}"/>
              </a:ext>
            </a:extLst>
          </p:cNvPr>
          <p:cNvSpPr>
            <a:spLocks noGrp="1"/>
          </p:cNvSpPr>
          <p:nvPr>
            <p:ph type="title"/>
          </p:nvPr>
        </p:nvSpPr>
        <p:spPr/>
        <p:txBody>
          <a:bodyPr/>
          <a:lstStyle/>
          <a:p>
            <a:r>
              <a:rPr lang="en-US" dirty="0"/>
              <a:t>Flow Chart </a:t>
            </a:r>
            <a:endParaRPr lang="en-IN" dirty="0"/>
          </a:p>
        </p:txBody>
      </p:sp>
      <p:pic>
        <p:nvPicPr>
          <p:cNvPr id="5" name="Content Placeholder 4">
            <a:extLst>
              <a:ext uri="{FF2B5EF4-FFF2-40B4-BE49-F238E27FC236}">
                <a16:creationId xmlns:a16="http://schemas.microsoft.com/office/drawing/2014/main" id="{B848F91A-E3DE-4365-6995-4ACC7CBF8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0684" y="1445751"/>
            <a:ext cx="6410632" cy="5174943"/>
          </a:xfrm>
        </p:spPr>
      </p:pic>
    </p:spTree>
    <p:extLst>
      <p:ext uri="{BB962C8B-B14F-4D97-AF65-F5344CB8AC3E}">
        <p14:creationId xmlns:p14="http://schemas.microsoft.com/office/powerpoint/2010/main" val="273146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21D2-344D-8E3D-AA35-FE09A84AFFA8}"/>
              </a:ext>
            </a:extLst>
          </p:cNvPr>
          <p:cNvSpPr>
            <a:spLocks noGrp="1"/>
          </p:cNvSpPr>
          <p:nvPr>
            <p:ph type="title"/>
          </p:nvPr>
        </p:nvSpPr>
        <p:spPr/>
        <p:txBody>
          <a:bodyPr/>
          <a:lstStyle/>
          <a:p>
            <a:r>
              <a:rPr lang="en-US" dirty="0"/>
              <a:t>Methodology</a:t>
            </a:r>
            <a:endParaRPr lang="en-IN" dirty="0"/>
          </a:p>
        </p:txBody>
      </p:sp>
      <p:sp>
        <p:nvSpPr>
          <p:cNvPr id="4" name="Rectangle 1">
            <a:extLst>
              <a:ext uri="{FF2B5EF4-FFF2-40B4-BE49-F238E27FC236}">
                <a16:creationId xmlns:a16="http://schemas.microsoft.com/office/drawing/2014/main" id="{2446AF35-1444-AE34-4D8D-4D088F83D4CA}"/>
              </a:ext>
            </a:extLst>
          </p:cNvPr>
          <p:cNvSpPr>
            <a:spLocks noGrp="1" noChangeArrowheads="1"/>
          </p:cNvSpPr>
          <p:nvPr>
            <p:ph idx="1"/>
          </p:nvPr>
        </p:nvSpPr>
        <p:spPr bwMode="auto">
          <a:xfrm>
            <a:off x="838200" y="1985357"/>
            <a:ext cx="10273966"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End-to-end pipeline for fake news detection using NLP.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Key stages: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Data Collection &amp;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Feature Extraction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Model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Training &amp;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793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DC02-ECD0-A15C-5E7F-9328FA9CFCD5}"/>
              </a:ext>
            </a:extLst>
          </p:cNvPr>
          <p:cNvSpPr>
            <a:spLocks noGrp="1"/>
          </p:cNvSpPr>
          <p:nvPr>
            <p:ph type="title"/>
          </p:nvPr>
        </p:nvSpPr>
        <p:spPr/>
        <p:txBody>
          <a:bodyPr/>
          <a:lstStyle/>
          <a:p>
            <a:r>
              <a:rPr lang="en-IN" dirty="0"/>
              <a:t>Data Collection &amp; Preprocessing</a:t>
            </a:r>
          </a:p>
        </p:txBody>
      </p:sp>
      <p:sp>
        <p:nvSpPr>
          <p:cNvPr id="3" name="Content Placeholder 2">
            <a:extLst>
              <a:ext uri="{FF2B5EF4-FFF2-40B4-BE49-F238E27FC236}">
                <a16:creationId xmlns:a16="http://schemas.microsoft.com/office/drawing/2014/main" id="{415F3EF7-BD73-16CB-1221-5A39C64B3630}"/>
              </a:ext>
            </a:extLst>
          </p:cNvPr>
          <p:cNvSpPr>
            <a:spLocks noGrp="1"/>
          </p:cNvSpPr>
          <p:nvPr>
            <p:ph idx="1"/>
          </p:nvPr>
        </p:nvSpPr>
        <p:spPr/>
        <p:txBody>
          <a:bodyPr/>
          <a:lstStyle/>
          <a:p>
            <a:pPr>
              <a:buFont typeface="Arial" panose="020B0604020202020204" pitchFamily="34" charset="0"/>
              <a:buChar char="•"/>
            </a:pPr>
            <a:r>
              <a:rPr lang="en-US" sz="3600" dirty="0"/>
              <a:t>Dataset includes labeled news articles (Real or Fake).</a:t>
            </a:r>
          </a:p>
          <a:p>
            <a:pPr>
              <a:buFont typeface="Arial" panose="020B0604020202020204" pitchFamily="34" charset="0"/>
              <a:buChar char="•"/>
            </a:pPr>
            <a:r>
              <a:rPr lang="en-US" sz="3600" dirty="0"/>
              <a:t>Preprocessing steps:</a:t>
            </a:r>
          </a:p>
          <a:p>
            <a:pPr marL="742950" lvl="1" indent="-285750">
              <a:buFont typeface="Arial" panose="020B0604020202020204" pitchFamily="34" charset="0"/>
              <a:buChar char="•"/>
            </a:pPr>
            <a:r>
              <a:rPr lang="en-US" sz="3200" dirty="0"/>
              <a:t>Convert text to lowercase</a:t>
            </a:r>
          </a:p>
          <a:p>
            <a:pPr marL="742950" lvl="1" indent="-285750">
              <a:buFont typeface="Arial" panose="020B0604020202020204" pitchFamily="34" charset="0"/>
              <a:buChar char="•"/>
            </a:pPr>
            <a:r>
              <a:rPr lang="en-US" sz="3200" dirty="0"/>
              <a:t>Remove punctuation, </a:t>
            </a:r>
            <a:r>
              <a:rPr lang="en-US" sz="3200" dirty="0" err="1"/>
              <a:t>stopwords</a:t>
            </a:r>
            <a:r>
              <a:rPr lang="en-US" sz="3200" dirty="0"/>
              <a:t> &amp; special characters</a:t>
            </a:r>
          </a:p>
          <a:p>
            <a:pPr marL="742950" lvl="1" indent="-285750">
              <a:buFont typeface="Arial" panose="020B0604020202020204" pitchFamily="34" charset="0"/>
              <a:buChar char="•"/>
            </a:pPr>
            <a:r>
              <a:rPr lang="en-US" sz="3200" dirty="0"/>
              <a:t>Tokenization</a:t>
            </a:r>
          </a:p>
          <a:p>
            <a:pPr marL="742950" lvl="1" indent="-285750">
              <a:buFont typeface="Arial" panose="020B0604020202020204" pitchFamily="34" charset="0"/>
              <a:buChar char="•"/>
            </a:pPr>
            <a:r>
              <a:rPr lang="en-US" sz="3200" dirty="0"/>
              <a:t>Optional stemming or lemmatization</a:t>
            </a:r>
          </a:p>
          <a:p>
            <a:endParaRPr lang="en-IN" dirty="0"/>
          </a:p>
        </p:txBody>
      </p:sp>
    </p:spTree>
    <p:extLst>
      <p:ext uri="{BB962C8B-B14F-4D97-AF65-F5344CB8AC3E}">
        <p14:creationId xmlns:p14="http://schemas.microsoft.com/office/powerpoint/2010/main" val="323690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AC08-B14A-9E08-CE4E-DF19A89C191F}"/>
              </a:ext>
            </a:extLst>
          </p:cNvPr>
          <p:cNvSpPr>
            <a:spLocks noGrp="1"/>
          </p:cNvSpPr>
          <p:nvPr>
            <p:ph type="title"/>
          </p:nvPr>
        </p:nvSpPr>
        <p:spPr/>
        <p:txBody>
          <a:bodyPr/>
          <a:lstStyle/>
          <a:p>
            <a:r>
              <a:rPr lang="en-IN" dirty="0"/>
              <a:t>Feature Extraction</a:t>
            </a:r>
          </a:p>
        </p:txBody>
      </p:sp>
      <p:sp>
        <p:nvSpPr>
          <p:cNvPr id="3" name="Content Placeholder 2">
            <a:extLst>
              <a:ext uri="{FF2B5EF4-FFF2-40B4-BE49-F238E27FC236}">
                <a16:creationId xmlns:a16="http://schemas.microsoft.com/office/drawing/2014/main" id="{EEDB58B0-62CB-3E53-4AE2-9105A6BE97A0}"/>
              </a:ext>
            </a:extLst>
          </p:cNvPr>
          <p:cNvSpPr>
            <a:spLocks noGrp="1"/>
          </p:cNvSpPr>
          <p:nvPr>
            <p:ph idx="1"/>
          </p:nvPr>
        </p:nvSpPr>
        <p:spPr/>
        <p:txBody>
          <a:bodyPr/>
          <a:lstStyle/>
          <a:p>
            <a:pPr>
              <a:buNone/>
            </a:pPr>
            <a:r>
              <a:rPr lang="en-IN" b="1" dirty="0"/>
              <a:t>1) TF-IDF Vectorization</a:t>
            </a:r>
            <a:endParaRPr lang="en-IN" dirty="0"/>
          </a:p>
          <a:p>
            <a:pPr>
              <a:buFont typeface="Arial" panose="020B0604020202020204" pitchFamily="34" charset="0"/>
              <a:buChar char="•"/>
            </a:pPr>
            <a:r>
              <a:rPr lang="en-IN" dirty="0"/>
              <a:t>Converts text into numerical vectors.</a:t>
            </a:r>
          </a:p>
          <a:p>
            <a:pPr>
              <a:buFont typeface="Arial" panose="020B0604020202020204" pitchFamily="34" charset="0"/>
              <a:buChar char="•"/>
            </a:pPr>
            <a:r>
              <a:rPr lang="en-IN" dirty="0"/>
              <a:t>Highlights important words across documents.</a:t>
            </a:r>
          </a:p>
          <a:p>
            <a:pPr>
              <a:buNone/>
            </a:pPr>
            <a:r>
              <a:rPr lang="en-IN" b="1" dirty="0"/>
              <a:t>2) Token Embeddings</a:t>
            </a:r>
            <a:endParaRPr lang="en-IN" dirty="0"/>
          </a:p>
          <a:p>
            <a:pPr>
              <a:buFont typeface="Arial" panose="020B0604020202020204" pitchFamily="34" charset="0"/>
              <a:buChar char="•"/>
            </a:pPr>
            <a:r>
              <a:rPr lang="en-IN" b="1" dirty="0"/>
              <a:t>LSTM</a:t>
            </a:r>
            <a:r>
              <a:rPr lang="en-IN" dirty="0"/>
              <a:t>: Word sequences → integer indices → embedding layer.</a:t>
            </a:r>
          </a:p>
          <a:p>
            <a:pPr>
              <a:buFont typeface="Arial" panose="020B0604020202020204" pitchFamily="34" charset="0"/>
              <a:buChar char="•"/>
            </a:pPr>
            <a:r>
              <a:rPr lang="en-IN" b="1" dirty="0"/>
              <a:t>Transformers</a:t>
            </a:r>
            <a:r>
              <a:rPr lang="en-IN" dirty="0"/>
              <a:t>: Pretrained tokenizer (e.g., BERT) → input IDs &amp; attention masks.</a:t>
            </a:r>
          </a:p>
          <a:p>
            <a:endParaRPr lang="en-IN" dirty="0"/>
          </a:p>
        </p:txBody>
      </p:sp>
    </p:spTree>
    <p:extLst>
      <p:ext uri="{BB962C8B-B14F-4D97-AF65-F5344CB8AC3E}">
        <p14:creationId xmlns:p14="http://schemas.microsoft.com/office/powerpoint/2010/main" val="17414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FC64-53D9-59EF-1950-68EFE363AB32}"/>
              </a:ext>
            </a:extLst>
          </p:cNvPr>
          <p:cNvSpPr>
            <a:spLocks noGrp="1"/>
          </p:cNvSpPr>
          <p:nvPr>
            <p:ph type="title"/>
          </p:nvPr>
        </p:nvSpPr>
        <p:spPr/>
        <p:txBody>
          <a:bodyPr/>
          <a:lstStyle/>
          <a:p>
            <a:r>
              <a:rPr lang="en-IN" dirty="0"/>
              <a:t>Model Development</a:t>
            </a:r>
          </a:p>
        </p:txBody>
      </p:sp>
      <p:sp>
        <p:nvSpPr>
          <p:cNvPr id="3" name="Content Placeholder 2">
            <a:extLst>
              <a:ext uri="{FF2B5EF4-FFF2-40B4-BE49-F238E27FC236}">
                <a16:creationId xmlns:a16="http://schemas.microsoft.com/office/drawing/2014/main" id="{10D674DA-9AE4-37EE-75C1-28A33C411CE7}"/>
              </a:ext>
            </a:extLst>
          </p:cNvPr>
          <p:cNvSpPr>
            <a:spLocks noGrp="1"/>
          </p:cNvSpPr>
          <p:nvPr>
            <p:ph idx="1"/>
          </p:nvPr>
        </p:nvSpPr>
        <p:spPr/>
        <p:txBody>
          <a:bodyPr/>
          <a:lstStyle/>
          <a:p>
            <a:pPr>
              <a:buNone/>
            </a:pPr>
            <a:r>
              <a:rPr lang="en-IN" b="1" dirty="0"/>
              <a:t>Implemented Models:</a:t>
            </a:r>
          </a:p>
          <a:p>
            <a:pPr>
              <a:buNone/>
            </a:pPr>
            <a:endParaRPr lang="en-IN" dirty="0"/>
          </a:p>
          <a:p>
            <a:pPr>
              <a:buFont typeface="Arial" panose="020B0604020202020204" pitchFamily="34" charset="0"/>
              <a:buChar char="•"/>
            </a:pPr>
            <a:r>
              <a:rPr lang="en-IN" b="1" dirty="0"/>
              <a:t>SVM</a:t>
            </a:r>
            <a:r>
              <a:rPr lang="en-IN" dirty="0"/>
              <a:t>: Classical ML model using TF-IDF vectors.</a:t>
            </a:r>
          </a:p>
          <a:p>
            <a:pPr>
              <a:buFont typeface="Arial" panose="020B0604020202020204" pitchFamily="34" charset="0"/>
              <a:buChar char="•"/>
            </a:pPr>
            <a:r>
              <a:rPr lang="en-IN" b="1" dirty="0"/>
              <a:t>LSTM</a:t>
            </a:r>
            <a:r>
              <a:rPr lang="en-IN" dirty="0"/>
              <a:t>: RNN that captures sequential/temporal text dependencies.</a:t>
            </a:r>
          </a:p>
          <a:p>
            <a:pPr>
              <a:buFont typeface="Arial" panose="020B0604020202020204" pitchFamily="34" charset="0"/>
              <a:buChar char="•"/>
            </a:pPr>
            <a:r>
              <a:rPr lang="en-IN" b="1" dirty="0"/>
              <a:t>Transformer-based (BERT)</a:t>
            </a:r>
            <a:r>
              <a:rPr lang="en-IN" dirty="0"/>
              <a:t>: Fine-tuned for high contextual understanding.</a:t>
            </a:r>
          </a:p>
          <a:p>
            <a:endParaRPr lang="en-IN" dirty="0"/>
          </a:p>
        </p:txBody>
      </p:sp>
    </p:spTree>
    <p:extLst>
      <p:ext uri="{BB962C8B-B14F-4D97-AF65-F5344CB8AC3E}">
        <p14:creationId xmlns:p14="http://schemas.microsoft.com/office/powerpoint/2010/main" val="2283211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790</Words>
  <Application>Microsoft Office PowerPoint</Application>
  <PresentationFormat>Widescreen</PresentationFormat>
  <Paragraphs>146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Fake and Real news Detection </vt:lpstr>
      <vt:lpstr>Problem Statement</vt:lpstr>
      <vt:lpstr>Introduction : </vt:lpstr>
      <vt:lpstr>Data Set Description  :</vt:lpstr>
      <vt:lpstr>Flow Chart </vt:lpstr>
      <vt:lpstr>Methodology</vt:lpstr>
      <vt:lpstr>Data Collection &amp; Preprocessing</vt:lpstr>
      <vt:lpstr>Feature Extraction</vt:lpstr>
      <vt:lpstr>Model Development</vt:lpstr>
      <vt:lpstr>Model Training &amp; Validation</vt:lpstr>
      <vt:lpstr>Evaluation Metrics</vt:lpstr>
      <vt:lpstr>Confusion Matrix Breakdown</vt:lpstr>
      <vt:lpstr>RESULTS</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Conclusion :</vt:lpstr>
      <vt:lpstr>Novelty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ypranaviteja07@outlook.com</dc:creator>
  <cp:lastModifiedBy>ypranaviteja07@outlook.com</cp:lastModifiedBy>
  <cp:revision>2</cp:revision>
  <dcterms:created xsi:type="dcterms:W3CDTF">2025-05-06T19:58:25Z</dcterms:created>
  <dcterms:modified xsi:type="dcterms:W3CDTF">2025-05-07T04:40:34Z</dcterms:modified>
</cp:coreProperties>
</file>