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2"/>
  </p:sldMasterIdLst>
  <p:notesMasterIdLst>
    <p:notesMasterId r:id="rId8"/>
  </p:notesMasterIdLst>
  <p:handoutMasterIdLst>
    <p:handoutMasterId r:id="rId9"/>
  </p:handoutMasterIdLst>
  <p:sldIdLst>
    <p:sldId id="1587" r:id="rId3"/>
    <p:sldId id="5136" r:id="rId4"/>
    <p:sldId id="5172" r:id="rId5"/>
    <p:sldId id="5175" r:id="rId6"/>
    <p:sldId id="5176" r:id="rId7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9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5136"/>
            <p14:sldId id="5172"/>
            <p14:sldId id="5175"/>
            <p14:sldId id="51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2C4"/>
    <a:srgbClr val="1B06BA"/>
    <a:srgbClr val="080808"/>
    <a:srgbClr val="339933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0" autoAdjust="0"/>
    <p:restoredTop sz="76606" autoAdjust="0"/>
  </p:normalViewPr>
  <p:slideViewPr>
    <p:cSldViewPr showGuides="1">
      <p:cViewPr varScale="1">
        <p:scale>
          <a:sx n="147" d="100"/>
          <a:sy n="147" d="100"/>
        </p:scale>
        <p:origin x="442" y="82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9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t>‹#›</a:t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1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2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3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4</a:t>
            </a:fld>
            <a:endParaRPr lang="fi-FI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B8AA9E"/>
              </a:solidFill>
              <a:effectLst/>
              <a:latin typeface="catalyst-pingfang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t>5</a:t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t>2025/4/11</a:t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90204" pitchFamily="34" charset="0"/>
              </a:rPr>
              <a:t>‹#›</a:t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t>2025/4/11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9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90204" pitchFamily="34" charset="0"/>
              </a:rPr>
              <a:t>‹#›</a:t>
            </a:fld>
            <a:endParaRPr lang="en-US" altLang="zh-CN" sz="75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itchFamily="34" charset="-122"/>
                <a:ea typeface="微软雅黑" pitchFamily="34" charset="-122"/>
              </a:defRPr>
            </a:lvl2pPr>
            <a:lvl3pPr>
              <a:defRPr sz="1430" b="0">
                <a:latin typeface="微软雅黑" pitchFamily="34" charset="-122"/>
                <a:ea typeface="微软雅黑" pitchFamily="34" charset="-122"/>
              </a:defRPr>
            </a:lvl3pPr>
            <a:lvl4pPr>
              <a:defRPr sz="1430" b="0">
                <a:latin typeface="微软雅黑" pitchFamily="34" charset="-122"/>
                <a:ea typeface="微软雅黑" pitchFamily="34" charset="-122"/>
              </a:defRPr>
            </a:lvl4pPr>
            <a:lvl5pPr>
              <a:defRPr sz="1430" b="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itchFamily="34" charset="-122"/>
                <a:ea typeface="微软雅黑" pitchFamily="34" charset="-122"/>
                <a:cs typeface="Times New Roman" panose="0202050305040509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t>2025/4/11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‹#›</a:t>
            </a:fld>
            <a:endParaRPr lang="zh-CN" altLang="en-US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t>2025/4/11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itchFamily="34" charset="-122"/>
          <a:cs typeface="微软雅黑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itchFamily="34" charset="-122"/>
          <a:cs typeface="微软雅黑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Oceanbase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为了便于后续实验，统一使用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搭建数据库环境。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前往 </a:t>
            </a:r>
            <a:r>
              <a:rPr lang="en-US" altLang="zh-CN" b="0" i="0" dirty="0">
                <a:effectLst/>
                <a:latin typeface="Arial" panose="020B0604020202090204" pitchFamily="34" charset="0"/>
                <a:hlinkClick r:id="rId3"/>
              </a:rPr>
              <a:t>https://www.docker.com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 网站下载电脑对应版本的安装包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安装后，按照要求注册</a:t>
            </a:r>
            <a:r>
              <a:rPr lang="en-US" altLang="zh-CN" dirty="0">
                <a:latin typeface="Arial" panose="020B0604020202090204" pitchFamily="34" charset="0"/>
              </a:rPr>
              <a:t>/</a:t>
            </a:r>
            <a:r>
              <a:rPr lang="zh-CN" altLang="en-US" dirty="0">
                <a:latin typeface="Arial" panose="020B0604020202090204" pitchFamily="34" charset="0"/>
              </a:rPr>
              <a:t>登录账号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下载镜像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中直接下载官方镜像。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在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Docker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顶部搜索框搜索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oceanbase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/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oceanbase-ce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，找到官方镜像</a:t>
            </a:r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marL="457200" lvl="1" indent="0">
              <a:buNone/>
            </a:pP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选中后，点击</a:t>
            </a:r>
            <a:r>
              <a:rPr lang="en-US" altLang="zh-CN" dirty="0">
                <a:latin typeface="Arial" panose="020B0604020202090204" pitchFamily="34" charset="0"/>
              </a:rPr>
              <a:t>pull</a:t>
            </a:r>
            <a:r>
              <a:rPr lang="zh-CN" altLang="en-US" dirty="0">
                <a:latin typeface="Arial" panose="020B0604020202090204" pitchFamily="34" charset="0"/>
              </a:rPr>
              <a:t>并</a:t>
            </a:r>
            <a:r>
              <a:rPr lang="en-US" altLang="zh-CN" dirty="0">
                <a:latin typeface="Arial" panose="020B0604020202090204" pitchFamily="34" charset="0"/>
              </a:rPr>
              <a:t>run</a:t>
            </a:r>
            <a:r>
              <a:rPr lang="zh-CN" altLang="en-US" dirty="0">
                <a:latin typeface="Arial" panose="020B0604020202090204" pitchFamily="34" charset="0"/>
              </a:rPr>
              <a:t>即可运行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运行</a:t>
            </a:r>
            <a:r>
              <a:rPr lang="en-US" altLang="zh-CN" dirty="0" err="1">
                <a:latin typeface="Arial" panose="020B0604020202090204" pitchFamily="34" charset="0"/>
              </a:rPr>
              <a:t>Oceanbase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zh-CN" altLang="en-US" dirty="0">
                <a:latin typeface="Arial" panose="020B0604020202090204" pitchFamily="34" charset="0"/>
              </a:rPr>
              <a:t>客户端连接</a:t>
            </a:r>
            <a:r>
              <a:rPr lang="en-US" altLang="zh-CN" dirty="0" err="1">
                <a:latin typeface="Arial" panose="020B0604020202090204" pitchFamily="34" charset="0"/>
              </a:rPr>
              <a:t>Oceanbase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b="0" i="0" dirty="0">
                <a:effectLst/>
                <a:latin typeface="Arial" panose="020B0604020202090204" pitchFamily="34" charset="0"/>
              </a:rPr>
              <a:t>点击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Exec</a:t>
            </a:r>
            <a:r>
              <a:rPr lang="zh-CN" altLang="en-US" b="0" i="0" dirty="0">
                <a:effectLst/>
                <a:latin typeface="Arial" panose="020B0604020202090204" pitchFamily="34" charset="0"/>
              </a:rPr>
              <a:t>，输入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obclient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-</a:t>
            </a:r>
            <a:r>
              <a:rPr lang="en-US" altLang="zh-CN" b="0" i="0" dirty="0" err="1">
                <a:effectLst/>
                <a:latin typeface="Arial" panose="020B0604020202090204" pitchFamily="34" charset="0"/>
              </a:rPr>
              <a:t>uroot@sys</a:t>
            </a:r>
            <a:r>
              <a:rPr lang="en-US" altLang="zh-CN" b="0" i="0" dirty="0">
                <a:effectLst/>
                <a:latin typeface="Arial" panose="020B0604020202090204" pitchFamily="34" charset="0"/>
              </a:rPr>
              <a:t> -h127.1 -P2881</a:t>
            </a:r>
            <a:r>
              <a:rPr lang="zh-CN" altLang="en-US" dirty="0">
                <a:latin typeface="Arial" panose="020B0604020202090204" pitchFamily="34" charset="0"/>
              </a:rPr>
              <a:t>连接</a:t>
            </a:r>
            <a:r>
              <a:rPr lang="en-US" altLang="zh-CN" dirty="0" err="1">
                <a:latin typeface="Arial" panose="020B0604020202090204" pitchFamily="34" charset="0"/>
              </a:rPr>
              <a:t>Oceanbase</a:t>
            </a:r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  <a:p>
            <a:pPr lvl="1"/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r>
              <a:rPr lang="zh-CN" altLang="en-US" dirty="0">
                <a:latin typeface="Arial" panose="020B0604020202090204" pitchFamily="34" charset="0"/>
              </a:rPr>
              <a:t>完成，可以进行后续实验</a:t>
            </a:r>
            <a:endParaRPr lang="en-US" altLang="zh-CN" b="0" i="0" dirty="0">
              <a:effectLst/>
              <a:latin typeface="Arial" panose="020B0604020202090204" pitchFamily="34" charset="0"/>
            </a:endParaRPr>
          </a:p>
          <a:p>
            <a:pPr lvl="1"/>
            <a:endParaRPr lang="en-US" altLang="zh-CN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8660" y="2031233"/>
            <a:ext cx="8406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3200" b="1" spc="300" dirty="0" err="1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Oceanbase</a:t>
            </a:r>
            <a:r>
              <a:rPr lang="en-US" altLang="zh-CN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 </a:t>
            </a:r>
            <a:r>
              <a:rPr lang="zh-CN" altLang="en-US" sz="3200" b="1" spc="300" dirty="0">
                <a:latin typeface="+mj-lt"/>
                <a:ea typeface="Cambria Math" panose="02040503050406030204" pitchFamily="18" charset="0"/>
                <a:cs typeface="Times New Roman" panose="02020503050405090304" pitchFamily="18" charset="0"/>
              </a:rPr>
              <a:t>环境搭建指导</a:t>
            </a:r>
            <a:endParaRPr lang="en-US" altLang="zh-CN" sz="3200" b="1" spc="300" dirty="0">
              <a:latin typeface="+mj-lt"/>
              <a:ea typeface="Cambria Math" panose="020405030504060302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152128" y="2691158"/>
            <a:ext cx="6984776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" y="78916"/>
            <a:ext cx="2448272" cy="673776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6732240" y="34612"/>
            <a:ext cx="2411760" cy="626967"/>
            <a:chOff x="5740372" y="-22066"/>
            <a:chExt cx="3080101" cy="835954"/>
          </a:xfrm>
        </p:grpSpPr>
        <p:sp>
          <p:nvSpPr>
            <p:cNvPr id="12" name="文本框 11"/>
            <p:cNvSpPr txBox="1"/>
            <p:nvPr/>
          </p:nvSpPr>
          <p:spPr>
            <a:xfrm>
              <a:off x="5740372" y="25982"/>
              <a:ext cx="3080101" cy="787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rgbClr val="0070C0"/>
                  </a:solidFill>
                </a:rPr>
                <a:t>             ADMIS Lab</a:t>
              </a:r>
              <a:endParaRPr lang="en-US" altLang="zh-CN" sz="1200" b="1" dirty="0">
                <a:solidFill>
                  <a:srgbClr val="0070C0"/>
                </a:solidFill>
              </a:endParaRPr>
            </a:p>
            <a:p>
              <a:r>
                <a:rPr lang="zh-CN" altLang="en-US" sz="1200" b="1" dirty="0">
                  <a:solidFill>
                    <a:srgbClr val="0070C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先进数据与机器智能系统实验室</a:t>
              </a:r>
            </a:p>
          </p:txBody>
        </p:sp>
        <p:pic>
          <p:nvPicPr>
            <p:cNvPr id="13" name="图形 12" descr="原子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51999" y="-22066"/>
              <a:ext cx="1189248" cy="524648"/>
            </a:xfrm>
            <a:prstGeom prst="rect">
              <a:avLst/>
            </a:prstGeom>
          </p:spPr>
        </p:pic>
      </p:grpSp>
      <p:sp>
        <p:nvSpPr>
          <p:cNvPr id="22" name="副标题 3074"/>
          <p:cNvSpPr txBox="1">
            <a:spLocks noChangeArrowheads="1"/>
          </p:cNvSpPr>
          <p:nvPr/>
        </p:nvSpPr>
        <p:spPr bwMode="auto">
          <a:xfrm>
            <a:off x="1799946" y="3003067"/>
            <a:ext cx="5544108" cy="5333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>
              <a:lnSpc>
                <a:spcPct val="12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1pPr>
            <a:lvl2pPr marL="5143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2pPr>
            <a:lvl3pPr marL="8572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3pPr>
            <a:lvl4pPr marL="12001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4pPr>
            <a:lvl5pPr marL="1543050" indent="-171450">
              <a:lnSpc>
                <a:spcPct val="12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5pPr>
            <a:lvl6pPr marL="20002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6pPr>
            <a:lvl7pPr marL="24574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7pPr>
            <a:lvl8pPr marL="29146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8pPr>
            <a:lvl9pPr marL="3371850" indent="-17145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1300">
                <a:solidFill>
                  <a:schemeClr val="tx1"/>
                </a:solidFill>
                <a:latin typeface="Arial" panose="020B0604020202090204" pitchFamily="34" charset="0"/>
                <a:ea typeface="黑体" panose="02010600030101010101" pitchFamily="49" charset="-122"/>
              </a:defRPr>
            </a:lvl9pPr>
          </a:lstStyle>
          <a:p>
            <a:pPr algn="ctr">
              <a:buFont typeface="Arial" panose="020B0604020202090204" pitchFamily="34" charset="0"/>
              <a:buNone/>
            </a:pPr>
            <a:r>
              <a:rPr lang="zh-CN" altLang="en-US" sz="1800" b="1" i="0" dirty="0">
                <a:effectLst/>
                <a:latin typeface="+mj-ea"/>
                <a:ea typeface="+mj-ea"/>
              </a:rPr>
              <a:t>基于</a:t>
            </a:r>
            <a:r>
              <a:rPr lang="en-US" altLang="zh-CN" sz="1800" b="1" dirty="0">
                <a:latin typeface="+mj-ea"/>
                <a:ea typeface="+mj-ea"/>
              </a:rPr>
              <a:t>D</a:t>
            </a:r>
            <a:r>
              <a:rPr lang="en-US" altLang="zh-CN" sz="1800" b="1" i="0" dirty="0">
                <a:effectLst/>
                <a:latin typeface="+mj-ea"/>
                <a:ea typeface="+mj-ea"/>
              </a:rPr>
              <a:t>ocker</a:t>
            </a:r>
          </a:p>
        </p:txBody>
      </p:sp>
      <p:sp>
        <p:nvSpPr>
          <p:cNvPr id="3" name="文本框 11"/>
          <p:cNvSpPr txBox="1">
            <a:spLocks noChangeArrowheads="1"/>
          </p:cNvSpPr>
          <p:nvPr/>
        </p:nvSpPr>
        <p:spPr bwMode="auto">
          <a:xfrm>
            <a:off x="2382528" y="3848311"/>
            <a:ext cx="4378944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2025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年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3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月</a:t>
            </a:r>
            <a:r>
              <a:rPr lang="en-US" altLang="zh-CN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20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  <a:cs typeface="Heiti SC Medium" panose="02000000000000000000" charset="-122"/>
              </a:rPr>
              <a:t>日</a:t>
            </a:r>
            <a:endParaRPr lang="en-US" altLang="zh-CN" sz="1200" b="1" dirty="0">
              <a:latin typeface="微软雅黑" pitchFamily="34" charset="-122"/>
              <a:ea typeface="微软雅黑" pitchFamily="34" charset="-122"/>
              <a:cs typeface="Heiti SC Medium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全屏显示(16:9)</PresentationFormat>
  <Paragraphs>49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catalyst-pingfang</vt:lpstr>
      <vt:lpstr>华文行楷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Docker安装</vt:lpstr>
      <vt:lpstr>下载镜像</vt:lpstr>
      <vt:lpstr>运行Oceanbase</vt:lpstr>
      <vt:lpstr>PowerPoint 演示文稿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桥健 胡</cp:lastModifiedBy>
  <cp:revision>2142</cp:revision>
  <dcterms:created xsi:type="dcterms:W3CDTF">2025-03-24T01:10:04Z</dcterms:created>
  <dcterms:modified xsi:type="dcterms:W3CDTF">2025-04-11T05:09:56Z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F82627DA66E78656ECB0E06728FF5420_42</vt:lpwstr>
  </property>
  <property fmtid="{D5CDD505-2E9C-101B-9397-08002B2CF9AE}" pid="3" name="KSOProductBuildVer">
    <vt:lpwstr>2052-7.2.2.8955</vt:lpwstr>
  </property>
</Properties>
</file>