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4" r:id="rId9"/>
    <p:sldId id="265" r:id="rId10"/>
  </p:sldIdLst>
  <p:sldSz cx="14630400" cy="8229600"/>
  <p:notesSz cx="8229600" cy="14630400"/>
  <p:embeddedFontLst>
    <p:embeddedFont>
      <p:font typeface="Inter"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12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496854"/>
            <a:ext cx="13042821" cy="3081099"/>
          </a:xfrm>
          <a:prstGeom prst="rect">
            <a:avLst/>
          </a:prstGeom>
          <a:noFill/>
          <a:ln/>
        </p:spPr>
        <p:txBody>
          <a:bodyPr wrap="square" lIns="0" tIns="0" rIns="0" bIns="0" rtlCol="0" anchor="t"/>
          <a:lstStyle/>
          <a:p>
            <a:pPr marL="0" indent="0">
              <a:lnSpc>
                <a:spcPts val="8050"/>
              </a:lnSpc>
              <a:buNone/>
            </a:pPr>
            <a:r>
              <a:rPr lang="en-US" sz="6450" b="1" dirty="0">
                <a:solidFill>
                  <a:srgbClr val="000000"/>
                </a:solidFill>
                <a:latin typeface="Petrona Bold" pitchFamily="34" charset="0"/>
                <a:ea typeface="Petrona Bold" pitchFamily="34" charset="-122"/>
                <a:cs typeface="Petrona Bold" pitchFamily="34" charset="-120"/>
              </a:rPr>
              <a:t>Student Grading System: A Comprehensive Java-Based Application</a:t>
            </a:r>
            <a:endParaRPr lang="en-US" sz="6450" dirty="0"/>
          </a:p>
        </p:txBody>
      </p:sp>
      <p:sp>
        <p:nvSpPr>
          <p:cNvPr id="3" name="Text 1"/>
          <p:cNvSpPr/>
          <p:nvPr/>
        </p:nvSpPr>
        <p:spPr>
          <a:xfrm>
            <a:off x="793790" y="4918115"/>
            <a:ext cx="13042821"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Student Grading System is a Java-based application designed to simplify and automate the process of managing and evaluating student academic performance. This system utilizes Java for both front-end and back-end development, with MySQL serving as the database management system. By integrating these technologies through XAMPP, the project provides a reliable and interactive platform for recording student names and grades across multiple subjects, calculating average grades, and assigning final grades based on a predefined grading scale.</a:t>
            </a:r>
            <a:endParaRPr lang="en-US" sz="1750" dirty="0"/>
          </a:p>
        </p:txBody>
      </p:sp>
      <p:pic>
        <p:nvPicPr>
          <p:cNvPr id="4" name="Picture 3">
            <a:extLst>
              <a:ext uri="{FF2B5EF4-FFF2-40B4-BE49-F238E27FC236}">
                <a16:creationId xmlns:a16="http://schemas.microsoft.com/office/drawing/2014/main" id="{518B4074-05B3-BAD2-791E-6D11D9B03C58}"/>
              </a:ext>
            </a:extLst>
          </p:cNvPr>
          <p:cNvPicPr>
            <a:picLocks noChangeAspect="1"/>
          </p:cNvPicPr>
          <p:nvPr/>
        </p:nvPicPr>
        <p:blipFill>
          <a:blip r:embed="rId3"/>
          <a:stretch>
            <a:fillRect/>
          </a:stretch>
        </p:blipFill>
        <p:spPr>
          <a:xfrm>
            <a:off x="0" y="7772780"/>
            <a:ext cx="14630400" cy="4568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6247"/>
            <a:ext cx="595419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Introduction</a:t>
            </a:r>
            <a:endParaRPr lang="en-US" sz="4650" dirty="0"/>
          </a:p>
        </p:txBody>
      </p:sp>
      <p:sp>
        <p:nvSpPr>
          <p:cNvPr id="3" name="Text 1"/>
          <p:cNvSpPr/>
          <p:nvPr/>
        </p:nvSpPr>
        <p:spPr>
          <a:xfrm>
            <a:off x="793790" y="3440668"/>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In academic institutions, managing student grades and evaluating their performance is a critical yet time-consuming task. Manual processes for recording grades, calculating averages, and assigning final results are prone to errors, inefficiencies, and inconsistencies.</a:t>
            </a:r>
            <a:endParaRPr lang="en-US" sz="1750" dirty="0"/>
          </a:p>
        </p:txBody>
      </p:sp>
      <p:sp>
        <p:nvSpPr>
          <p:cNvPr id="4" name="Text 2"/>
          <p:cNvSpPr/>
          <p:nvPr/>
        </p:nvSpPr>
        <p:spPr>
          <a:xfrm>
            <a:off x="793790" y="4784527"/>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To address these challenges, the Student Grading System is developed as an efficient and automated solution for handling student performance data. This system is a standalone application built entirely using Java for both the front-end and back-end, with MySQL serving as the database for secure and structured data storage.</a:t>
            </a:r>
            <a:endParaRPr lang="en-US" sz="1750" dirty="0"/>
          </a:p>
        </p:txBody>
      </p:sp>
      <p:pic>
        <p:nvPicPr>
          <p:cNvPr id="5" name="Picture 4">
            <a:extLst>
              <a:ext uri="{FF2B5EF4-FFF2-40B4-BE49-F238E27FC236}">
                <a16:creationId xmlns:a16="http://schemas.microsoft.com/office/drawing/2014/main" id="{8E90E0AD-5E04-4959-73E5-7B00A7488AFB}"/>
              </a:ext>
            </a:extLst>
          </p:cNvPr>
          <p:cNvPicPr>
            <a:picLocks noChangeAspect="1"/>
          </p:cNvPicPr>
          <p:nvPr/>
        </p:nvPicPr>
        <p:blipFill>
          <a:blip r:embed="rId3"/>
          <a:stretch>
            <a:fillRect/>
          </a:stretch>
        </p:blipFill>
        <p:spPr>
          <a:xfrm>
            <a:off x="0" y="7772780"/>
            <a:ext cx="14630400" cy="456820"/>
          </a:xfrm>
          <a:prstGeom prst="rect">
            <a:avLst/>
          </a:prstGeom>
          <a:ln>
            <a:solidFill>
              <a:schemeClr val="bg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21130"/>
            <a:ext cx="595419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Objectives</a:t>
            </a:r>
            <a:endParaRPr lang="en-US" sz="4650" dirty="0"/>
          </a:p>
        </p:txBody>
      </p:sp>
      <p:sp>
        <p:nvSpPr>
          <p:cNvPr id="3" name="Shape 1"/>
          <p:cNvSpPr/>
          <p:nvPr/>
        </p:nvSpPr>
        <p:spPr>
          <a:xfrm>
            <a:off x="793790" y="2760702"/>
            <a:ext cx="510302" cy="510302"/>
          </a:xfrm>
          <a:prstGeom prst="roundRect">
            <a:avLst>
              <a:gd name="adj" fmla="val 18669"/>
            </a:avLst>
          </a:prstGeom>
          <a:solidFill>
            <a:srgbClr val="CCEEFF"/>
          </a:solidFill>
          <a:ln w="7620">
            <a:solidFill>
              <a:srgbClr val="B2D4E5"/>
            </a:solidFill>
            <a:prstDash val="solid"/>
          </a:ln>
        </p:spPr>
      </p:sp>
      <p:sp>
        <p:nvSpPr>
          <p:cNvPr id="4" name="Text 2"/>
          <p:cNvSpPr/>
          <p:nvPr/>
        </p:nvSpPr>
        <p:spPr>
          <a:xfrm>
            <a:off x="972503" y="2837140"/>
            <a:ext cx="152876"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1</a:t>
            </a:r>
            <a:endParaRPr lang="en-US" sz="2800" dirty="0"/>
          </a:p>
        </p:txBody>
      </p:sp>
      <p:sp>
        <p:nvSpPr>
          <p:cNvPr id="5" name="Text 3"/>
          <p:cNvSpPr/>
          <p:nvPr/>
        </p:nvSpPr>
        <p:spPr>
          <a:xfrm>
            <a:off x="1530906" y="2760702"/>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Automate Grade Management</a:t>
            </a:r>
            <a:endParaRPr lang="en-US" sz="2300" dirty="0"/>
          </a:p>
        </p:txBody>
      </p:sp>
      <p:sp>
        <p:nvSpPr>
          <p:cNvPr id="6" name="Text 4"/>
          <p:cNvSpPr/>
          <p:nvPr/>
        </p:nvSpPr>
        <p:spPr>
          <a:xfrm>
            <a:off x="1530906" y="3640931"/>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Provide a digital platform to calculate, store, and retrieve student grades accurately and efficiently.</a:t>
            </a:r>
            <a:endParaRPr lang="en-US" sz="1750" dirty="0"/>
          </a:p>
        </p:txBody>
      </p:sp>
      <p:sp>
        <p:nvSpPr>
          <p:cNvPr id="7" name="Shape 5"/>
          <p:cNvSpPr/>
          <p:nvPr/>
        </p:nvSpPr>
        <p:spPr>
          <a:xfrm>
            <a:off x="5216962" y="2760702"/>
            <a:ext cx="510302" cy="510302"/>
          </a:xfrm>
          <a:prstGeom prst="roundRect">
            <a:avLst>
              <a:gd name="adj" fmla="val 18669"/>
            </a:avLst>
          </a:prstGeom>
          <a:solidFill>
            <a:srgbClr val="CCEEFF"/>
          </a:solidFill>
          <a:ln w="7620">
            <a:solidFill>
              <a:srgbClr val="B2D4E5"/>
            </a:solidFill>
            <a:prstDash val="solid"/>
          </a:ln>
        </p:spPr>
      </p:sp>
      <p:sp>
        <p:nvSpPr>
          <p:cNvPr id="8" name="Text 6"/>
          <p:cNvSpPr/>
          <p:nvPr/>
        </p:nvSpPr>
        <p:spPr>
          <a:xfrm>
            <a:off x="5370790" y="2837140"/>
            <a:ext cx="202525"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2</a:t>
            </a:r>
            <a:endParaRPr lang="en-US" sz="2800" dirty="0"/>
          </a:p>
        </p:txBody>
      </p:sp>
      <p:sp>
        <p:nvSpPr>
          <p:cNvPr id="9" name="Text 7"/>
          <p:cNvSpPr/>
          <p:nvPr/>
        </p:nvSpPr>
        <p:spPr>
          <a:xfrm>
            <a:off x="5954078" y="2760702"/>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Simplify Data Entry and Retrieval</a:t>
            </a:r>
            <a:endParaRPr lang="en-US" sz="2300" dirty="0"/>
          </a:p>
        </p:txBody>
      </p:sp>
      <p:sp>
        <p:nvSpPr>
          <p:cNvPr id="10" name="Text 8"/>
          <p:cNvSpPr/>
          <p:nvPr/>
        </p:nvSpPr>
        <p:spPr>
          <a:xfrm>
            <a:off x="5954078" y="3640931"/>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Enable users to input and manage student grades seamlessly through an interactive graphical user interface.</a:t>
            </a:r>
            <a:endParaRPr lang="en-US" sz="1750" dirty="0"/>
          </a:p>
        </p:txBody>
      </p:sp>
      <p:sp>
        <p:nvSpPr>
          <p:cNvPr id="11" name="Shape 9"/>
          <p:cNvSpPr/>
          <p:nvPr/>
        </p:nvSpPr>
        <p:spPr>
          <a:xfrm>
            <a:off x="9640133" y="2760702"/>
            <a:ext cx="510302" cy="510302"/>
          </a:xfrm>
          <a:prstGeom prst="roundRect">
            <a:avLst>
              <a:gd name="adj" fmla="val 18669"/>
            </a:avLst>
          </a:prstGeom>
          <a:solidFill>
            <a:srgbClr val="CCEEFF"/>
          </a:solidFill>
          <a:ln w="7620">
            <a:solidFill>
              <a:srgbClr val="B2D4E5"/>
            </a:solidFill>
            <a:prstDash val="solid"/>
          </a:ln>
        </p:spPr>
      </p:sp>
      <p:sp>
        <p:nvSpPr>
          <p:cNvPr id="12" name="Text 10"/>
          <p:cNvSpPr/>
          <p:nvPr/>
        </p:nvSpPr>
        <p:spPr>
          <a:xfrm>
            <a:off x="9794200" y="2837140"/>
            <a:ext cx="202168"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3</a:t>
            </a:r>
            <a:endParaRPr lang="en-US" sz="2800" dirty="0"/>
          </a:p>
        </p:txBody>
      </p:sp>
      <p:sp>
        <p:nvSpPr>
          <p:cNvPr id="13" name="Text 11"/>
          <p:cNvSpPr/>
          <p:nvPr/>
        </p:nvSpPr>
        <p:spPr>
          <a:xfrm>
            <a:off x="10377249" y="2760702"/>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Dynamic Grade Calculation</a:t>
            </a:r>
            <a:endParaRPr lang="en-US" sz="2300" dirty="0"/>
          </a:p>
        </p:txBody>
      </p:sp>
      <p:sp>
        <p:nvSpPr>
          <p:cNvPr id="14" name="Text 12"/>
          <p:cNvSpPr/>
          <p:nvPr/>
        </p:nvSpPr>
        <p:spPr>
          <a:xfrm>
            <a:off x="10377249" y="3640931"/>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Automatically calculate final grades based on user-provided marks and predefined grading scales.</a:t>
            </a:r>
            <a:endParaRPr lang="en-US" sz="1750" dirty="0"/>
          </a:p>
        </p:txBody>
      </p:sp>
      <p:sp>
        <p:nvSpPr>
          <p:cNvPr id="15" name="Shape 13"/>
          <p:cNvSpPr/>
          <p:nvPr/>
        </p:nvSpPr>
        <p:spPr>
          <a:xfrm>
            <a:off x="793790" y="5937409"/>
            <a:ext cx="510302" cy="510302"/>
          </a:xfrm>
          <a:prstGeom prst="roundRect">
            <a:avLst>
              <a:gd name="adj" fmla="val 18669"/>
            </a:avLst>
          </a:prstGeom>
          <a:solidFill>
            <a:srgbClr val="CCEEFF"/>
          </a:solidFill>
          <a:ln w="7620">
            <a:solidFill>
              <a:srgbClr val="B2D4E5"/>
            </a:solidFill>
            <a:prstDash val="solid"/>
          </a:ln>
        </p:spPr>
      </p:sp>
      <p:sp>
        <p:nvSpPr>
          <p:cNvPr id="16" name="Text 14"/>
          <p:cNvSpPr/>
          <p:nvPr/>
        </p:nvSpPr>
        <p:spPr>
          <a:xfrm>
            <a:off x="952619" y="6013847"/>
            <a:ext cx="192524"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4</a:t>
            </a:r>
            <a:endParaRPr lang="en-US" sz="2800" dirty="0"/>
          </a:p>
        </p:txBody>
      </p:sp>
      <p:sp>
        <p:nvSpPr>
          <p:cNvPr id="17" name="Text 15"/>
          <p:cNvSpPr/>
          <p:nvPr/>
        </p:nvSpPr>
        <p:spPr>
          <a:xfrm>
            <a:off x="1530906" y="5937409"/>
            <a:ext cx="3907631"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Visual Grade Representation</a:t>
            </a:r>
            <a:endParaRPr lang="en-US" sz="2300" dirty="0"/>
          </a:p>
        </p:txBody>
      </p:sp>
      <p:sp>
        <p:nvSpPr>
          <p:cNvPr id="18" name="Text 16"/>
          <p:cNvSpPr/>
          <p:nvPr/>
        </p:nvSpPr>
        <p:spPr>
          <a:xfrm>
            <a:off x="1530906" y="6445567"/>
            <a:ext cx="12305705"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Display grades in an organized table format with visually appealing highlights for better clarity.</a:t>
            </a:r>
            <a:endParaRPr lang="en-US" sz="1750" dirty="0"/>
          </a:p>
        </p:txBody>
      </p:sp>
      <p:sp>
        <p:nvSpPr>
          <p:cNvPr id="19" name="Rectangle 18">
            <a:extLst>
              <a:ext uri="{FF2B5EF4-FFF2-40B4-BE49-F238E27FC236}">
                <a16:creationId xmlns:a16="http://schemas.microsoft.com/office/drawing/2014/main" id="{0C793903-F3B5-CA94-80DE-C4B702CAC45F}"/>
              </a:ext>
            </a:extLst>
          </p:cNvPr>
          <p:cNvSpPr/>
          <p:nvPr/>
        </p:nvSpPr>
        <p:spPr>
          <a:xfrm>
            <a:off x="0" y="7785020"/>
            <a:ext cx="14630400" cy="4445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65992"/>
            <a:ext cx="595419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Modules</a:t>
            </a:r>
            <a:endParaRPr lang="en-US" sz="4650" dirty="0"/>
          </a:p>
        </p:txBody>
      </p:sp>
      <p:sp>
        <p:nvSpPr>
          <p:cNvPr id="3" name="Text 1"/>
          <p:cNvSpPr/>
          <p:nvPr/>
        </p:nvSpPr>
        <p:spPr>
          <a:xfrm>
            <a:off x="793790" y="2577227"/>
            <a:ext cx="3768328"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Grade Management Module</a:t>
            </a:r>
            <a:endParaRPr lang="en-US" sz="2300" dirty="0"/>
          </a:p>
        </p:txBody>
      </p:sp>
      <p:sp>
        <p:nvSpPr>
          <p:cNvPr id="4" name="Text 2"/>
          <p:cNvSpPr/>
          <p:nvPr/>
        </p:nvSpPr>
        <p:spPr>
          <a:xfrm>
            <a:off x="793790" y="3176111"/>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This module allows teachers to input student names and marks for multiple subjects, calculate final grades, and manage student records.</a:t>
            </a:r>
            <a:endParaRPr lang="en-US" sz="1750" dirty="0"/>
          </a:p>
        </p:txBody>
      </p:sp>
      <p:sp>
        <p:nvSpPr>
          <p:cNvPr id="5" name="Text 3"/>
          <p:cNvSpPr/>
          <p:nvPr/>
        </p:nvSpPr>
        <p:spPr>
          <a:xfrm>
            <a:off x="793790" y="5194697"/>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272525"/>
                </a:solidFill>
                <a:latin typeface="Inter" pitchFamily="34" charset="0"/>
                <a:ea typeface="Inter" pitchFamily="34" charset="-122"/>
                <a:cs typeface="Inter" pitchFamily="34" charset="-120"/>
              </a:rPr>
              <a:t>Login &amp; Dashboard</a:t>
            </a:r>
            <a:endParaRPr lang="en-US" sz="1750" dirty="0"/>
          </a:p>
        </p:txBody>
      </p:sp>
      <p:sp>
        <p:nvSpPr>
          <p:cNvPr id="6" name="Text 4"/>
          <p:cNvSpPr/>
          <p:nvPr/>
        </p:nvSpPr>
        <p:spPr>
          <a:xfrm>
            <a:off x="793790" y="5636895"/>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272525"/>
                </a:solidFill>
                <a:latin typeface="Inter" pitchFamily="34" charset="0"/>
                <a:ea typeface="Inter" pitchFamily="34" charset="-122"/>
                <a:cs typeface="Inter" pitchFamily="34" charset="-120"/>
              </a:rPr>
              <a:t>Grade Entry</a:t>
            </a:r>
            <a:endParaRPr lang="en-US" sz="1750" dirty="0"/>
          </a:p>
        </p:txBody>
      </p:sp>
      <p:sp>
        <p:nvSpPr>
          <p:cNvPr id="7" name="Text 5"/>
          <p:cNvSpPr/>
          <p:nvPr/>
        </p:nvSpPr>
        <p:spPr>
          <a:xfrm>
            <a:off x="793790" y="6079093"/>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dirty="0">
                <a:solidFill>
                  <a:srgbClr val="272525"/>
                </a:solidFill>
                <a:latin typeface="Inter" pitchFamily="34" charset="0"/>
                <a:ea typeface="Inter" pitchFamily="34" charset="-122"/>
                <a:cs typeface="Inter" pitchFamily="34" charset="-120"/>
              </a:rPr>
              <a:t>Final Grade Calculation</a:t>
            </a:r>
            <a:endParaRPr lang="en-US" sz="1750" dirty="0"/>
          </a:p>
        </p:txBody>
      </p:sp>
      <p:sp>
        <p:nvSpPr>
          <p:cNvPr id="8" name="Text 6"/>
          <p:cNvSpPr/>
          <p:nvPr/>
        </p:nvSpPr>
        <p:spPr>
          <a:xfrm>
            <a:off x="793790" y="6521291"/>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4"/>
            </a:pPr>
            <a:r>
              <a:rPr lang="en-US" sz="1750" dirty="0">
                <a:solidFill>
                  <a:srgbClr val="272525"/>
                </a:solidFill>
                <a:latin typeface="Inter" pitchFamily="34" charset="0"/>
                <a:ea typeface="Inter" pitchFamily="34" charset="-122"/>
                <a:cs typeface="Inter" pitchFamily="34" charset="-120"/>
              </a:rPr>
              <a:t>Record Management</a:t>
            </a:r>
            <a:endParaRPr lang="en-US" sz="1750" dirty="0"/>
          </a:p>
        </p:txBody>
      </p:sp>
      <p:sp>
        <p:nvSpPr>
          <p:cNvPr id="9" name="Text 7"/>
          <p:cNvSpPr/>
          <p:nvPr/>
        </p:nvSpPr>
        <p:spPr>
          <a:xfrm>
            <a:off x="5332928" y="2577227"/>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Display Module</a:t>
            </a:r>
            <a:endParaRPr lang="en-US" sz="2300" dirty="0"/>
          </a:p>
        </p:txBody>
      </p:sp>
      <p:sp>
        <p:nvSpPr>
          <p:cNvPr id="10" name="Text 8"/>
          <p:cNvSpPr/>
          <p:nvPr/>
        </p:nvSpPr>
        <p:spPr>
          <a:xfrm>
            <a:off x="5332928" y="3176111"/>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This module provides students and teachers with access to view grades in an organized table format, including subject-wise grades and final grades.</a:t>
            </a:r>
            <a:endParaRPr lang="en-US" sz="1750" dirty="0"/>
          </a:p>
        </p:txBody>
      </p:sp>
      <p:sp>
        <p:nvSpPr>
          <p:cNvPr id="11" name="Text 9"/>
          <p:cNvSpPr/>
          <p:nvPr/>
        </p:nvSpPr>
        <p:spPr>
          <a:xfrm>
            <a:off x="5332928" y="5194697"/>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272525"/>
                </a:solidFill>
                <a:latin typeface="Inter" pitchFamily="34" charset="0"/>
                <a:ea typeface="Inter" pitchFamily="34" charset="-122"/>
                <a:cs typeface="Inter" pitchFamily="34" charset="-120"/>
              </a:rPr>
              <a:t>View Grades</a:t>
            </a:r>
            <a:endParaRPr lang="en-US" sz="1750" dirty="0"/>
          </a:p>
        </p:txBody>
      </p:sp>
      <p:sp>
        <p:nvSpPr>
          <p:cNvPr id="12" name="Text 10"/>
          <p:cNvSpPr/>
          <p:nvPr/>
        </p:nvSpPr>
        <p:spPr>
          <a:xfrm>
            <a:off x="5332928" y="5636895"/>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272525"/>
                </a:solidFill>
                <a:latin typeface="Inter" pitchFamily="34" charset="0"/>
                <a:ea typeface="Inter" pitchFamily="34" charset="-122"/>
                <a:cs typeface="Inter" pitchFamily="34" charset="-120"/>
              </a:rPr>
              <a:t>Detailed Record View</a:t>
            </a:r>
            <a:endParaRPr lang="en-US" sz="1750" dirty="0"/>
          </a:p>
        </p:txBody>
      </p:sp>
      <p:sp>
        <p:nvSpPr>
          <p:cNvPr id="13" name="Text 11"/>
          <p:cNvSpPr/>
          <p:nvPr/>
        </p:nvSpPr>
        <p:spPr>
          <a:xfrm>
            <a:off x="5332928" y="6079093"/>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dirty="0">
                <a:solidFill>
                  <a:srgbClr val="272525"/>
                </a:solidFill>
                <a:latin typeface="Inter" pitchFamily="34" charset="0"/>
                <a:ea typeface="Inter" pitchFamily="34" charset="-122"/>
                <a:cs typeface="Inter" pitchFamily="34" charset="-120"/>
              </a:rPr>
              <a:t>Back Navigation</a:t>
            </a:r>
            <a:endParaRPr lang="en-US" sz="1750" dirty="0"/>
          </a:p>
        </p:txBody>
      </p:sp>
      <p:sp>
        <p:nvSpPr>
          <p:cNvPr id="14" name="Text 12"/>
          <p:cNvSpPr/>
          <p:nvPr/>
        </p:nvSpPr>
        <p:spPr>
          <a:xfrm>
            <a:off x="5332928" y="6521291"/>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4"/>
            </a:pPr>
            <a:r>
              <a:rPr lang="en-US" sz="1750" dirty="0">
                <a:solidFill>
                  <a:srgbClr val="272525"/>
                </a:solidFill>
                <a:latin typeface="Inter" pitchFamily="34" charset="0"/>
                <a:ea typeface="Inter" pitchFamily="34" charset="-122"/>
                <a:cs typeface="Inter" pitchFamily="34" charset="-120"/>
              </a:rPr>
              <a:t>Student Records</a:t>
            </a:r>
            <a:endParaRPr lang="en-US" sz="1750" dirty="0"/>
          </a:p>
        </p:txBody>
      </p:sp>
      <p:sp>
        <p:nvSpPr>
          <p:cNvPr id="15" name="Text 13"/>
          <p:cNvSpPr/>
          <p:nvPr/>
        </p:nvSpPr>
        <p:spPr>
          <a:xfrm>
            <a:off x="9872067" y="2577227"/>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Database Module</a:t>
            </a:r>
            <a:endParaRPr lang="en-US" sz="2300" dirty="0"/>
          </a:p>
        </p:txBody>
      </p:sp>
      <p:sp>
        <p:nvSpPr>
          <p:cNvPr id="16" name="Text 14"/>
          <p:cNvSpPr/>
          <p:nvPr/>
        </p:nvSpPr>
        <p:spPr>
          <a:xfrm>
            <a:off x="9872067" y="3176111"/>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This module handles secure storage and retrieval of student records, marks, and grades in a MySQL database.</a:t>
            </a:r>
            <a:endParaRPr lang="en-US" sz="1750" dirty="0"/>
          </a:p>
        </p:txBody>
      </p:sp>
      <p:sp>
        <p:nvSpPr>
          <p:cNvPr id="17" name="Text 15"/>
          <p:cNvSpPr/>
          <p:nvPr/>
        </p:nvSpPr>
        <p:spPr>
          <a:xfrm>
            <a:off x="9872067" y="4831794"/>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272525"/>
                </a:solidFill>
                <a:latin typeface="Inter" pitchFamily="34" charset="0"/>
                <a:ea typeface="Inter" pitchFamily="34" charset="-122"/>
                <a:cs typeface="Inter" pitchFamily="34" charset="-120"/>
              </a:rPr>
              <a:t>Student Records</a:t>
            </a:r>
            <a:endParaRPr lang="en-US" sz="1750" dirty="0"/>
          </a:p>
        </p:txBody>
      </p:sp>
      <p:sp>
        <p:nvSpPr>
          <p:cNvPr id="18" name="Text 16"/>
          <p:cNvSpPr/>
          <p:nvPr/>
        </p:nvSpPr>
        <p:spPr>
          <a:xfrm>
            <a:off x="9872067" y="5273993"/>
            <a:ext cx="3978116"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272525"/>
                </a:solidFill>
                <a:latin typeface="Inter" pitchFamily="34" charset="0"/>
                <a:ea typeface="Inter" pitchFamily="34" charset="-122"/>
                <a:cs typeface="Inter" pitchFamily="34" charset="-120"/>
              </a:rPr>
              <a:t>Data Retrieval</a:t>
            </a:r>
            <a:endParaRPr lang="en-US" sz="1750" dirty="0"/>
          </a:p>
        </p:txBody>
      </p:sp>
      <p:pic>
        <p:nvPicPr>
          <p:cNvPr id="19" name="Picture 18">
            <a:extLst>
              <a:ext uri="{FF2B5EF4-FFF2-40B4-BE49-F238E27FC236}">
                <a16:creationId xmlns:a16="http://schemas.microsoft.com/office/drawing/2014/main" id="{7528AE6F-68EF-7110-FE5D-DCDE2650B68D}"/>
              </a:ext>
            </a:extLst>
          </p:cNvPr>
          <p:cNvPicPr>
            <a:picLocks noChangeAspect="1"/>
          </p:cNvPicPr>
          <p:nvPr/>
        </p:nvPicPr>
        <p:blipFill>
          <a:blip r:embed="rId3"/>
          <a:stretch>
            <a:fillRect/>
          </a:stretch>
        </p:blipFill>
        <p:spPr>
          <a:xfrm>
            <a:off x="6786" y="7772780"/>
            <a:ext cx="14630400" cy="4568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8542" y="664131"/>
            <a:ext cx="5389840" cy="673656"/>
          </a:xfrm>
          <a:prstGeom prst="rect">
            <a:avLst/>
          </a:prstGeom>
          <a:noFill/>
          <a:ln/>
        </p:spPr>
        <p:txBody>
          <a:bodyPr wrap="none" lIns="0" tIns="0" rIns="0" bIns="0" rtlCol="0" anchor="t"/>
          <a:lstStyle/>
          <a:p>
            <a:pPr marL="0" indent="0">
              <a:lnSpc>
                <a:spcPts val="5300"/>
              </a:lnSpc>
              <a:buNone/>
            </a:pPr>
            <a:r>
              <a:rPr lang="en-US" sz="4200" b="1" dirty="0">
                <a:solidFill>
                  <a:srgbClr val="000000"/>
                </a:solidFill>
                <a:latin typeface="Petrona Bold" pitchFamily="34" charset="0"/>
                <a:ea typeface="Petrona Bold" pitchFamily="34" charset="-122"/>
                <a:cs typeface="Petrona Bold" pitchFamily="34" charset="-120"/>
              </a:rPr>
              <a:t>Software Description</a:t>
            </a:r>
            <a:endParaRPr lang="en-US" sz="4200" dirty="0"/>
          </a:p>
        </p:txBody>
      </p:sp>
      <p:sp>
        <p:nvSpPr>
          <p:cNvPr id="4" name="Shape 1"/>
          <p:cNvSpPr/>
          <p:nvPr/>
        </p:nvSpPr>
        <p:spPr>
          <a:xfrm>
            <a:off x="718542" y="1645682"/>
            <a:ext cx="3750826" cy="3843099"/>
          </a:xfrm>
          <a:prstGeom prst="roundRect">
            <a:avLst>
              <a:gd name="adj" fmla="val 2299"/>
            </a:avLst>
          </a:prstGeom>
          <a:solidFill>
            <a:srgbClr val="CCEEFF"/>
          </a:solidFill>
          <a:ln w="7620">
            <a:solidFill>
              <a:srgbClr val="B2D4E5"/>
            </a:solidFill>
            <a:prstDash val="solid"/>
          </a:ln>
        </p:spPr>
      </p:sp>
      <p:sp>
        <p:nvSpPr>
          <p:cNvPr id="5" name="Text 2"/>
          <p:cNvSpPr/>
          <p:nvPr/>
        </p:nvSpPr>
        <p:spPr>
          <a:xfrm>
            <a:off x="931426" y="1858566"/>
            <a:ext cx="2694861" cy="336709"/>
          </a:xfrm>
          <a:prstGeom prst="rect">
            <a:avLst/>
          </a:prstGeom>
          <a:noFill/>
          <a:ln/>
        </p:spPr>
        <p:txBody>
          <a:bodyPr wrap="none" lIns="0" tIns="0" rIns="0" bIns="0" rtlCol="0" anchor="t"/>
          <a:lstStyle/>
          <a:p>
            <a:pPr marL="0" indent="0">
              <a:lnSpc>
                <a:spcPts val="2650"/>
              </a:lnSpc>
              <a:buNone/>
            </a:pPr>
            <a:r>
              <a:rPr lang="en-US" sz="2100" b="1" dirty="0">
                <a:solidFill>
                  <a:srgbClr val="272525"/>
                </a:solidFill>
                <a:latin typeface="Petrona Bold" pitchFamily="34" charset="0"/>
                <a:ea typeface="Petrona Bold" pitchFamily="34" charset="-122"/>
                <a:cs typeface="Petrona Bold" pitchFamily="34" charset="-120"/>
              </a:rPr>
              <a:t>Java</a:t>
            </a:r>
            <a:endParaRPr lang="en-US" sz="2100" dirty="0"/>
          </a:p>
        </p:txBody>
      </p:sp>
      <p:sp>
        <p:nvSpPr>
          <p:cNvPr id="6" name="Text 3"/>
          <p:cNvSpPr/>
          <p:nvPr/>
        </p:nvSpPr>
        <p:spPr>
          <a:xfrm>
            <a:off x="931426" y="2318385"/>
            <a:ext cx="3325058" cy="2957513"/>
          </a:xfrm>
          <a:prstGeom prst="rect">
            <a:avLst/>
          </a:prstGeom>
          <a:noFill/>
          <a:ln/>
        </p:spPr>
        <p:txBody>
          <a:bodyPr wrap="square" lIns="0" tIns="0" rIns="0" bIns="0" rtlCol="0" anchor="t"/>
          <a:lstStyle/>
          <a:p>
            <a:pPr marL="0" indent="0">
              <a:lnSpc>
                <a:spcPts val="2550"/>
              </a:lnSpc>
              <a:buNone/>
            </a:pPr>
            <a:r>
              <a:rPr lang="en-US" sz="1600" dirty="0">
                <a:solidFill>
                  <a:srgbClr val="272525"/>
                </a:solidFill>
                <a:latin typeface="Inter" pitchFamily="34" charset="0"/>
                <a:ea typeface="Inter" pitchFamily="34" charset="-122"/>
                <a:cs typeface="Inter" pitchFamily="34" charset="-120"/>
              </a:rPr>
              <a:t>Java is a versatile, object-oriented programming language used for both the backend logic and the graphical user interface (GUI). It provides tools to create an intuitive and visually appealing interface, enabling efficient interaction between users and the system.</a:t>
            </a:r>
            <a:endParaRPr lang="en-US" sz="1600" dirty="0"/>
          </a:p>
        </p:txBody>
      </p:sp>
      <p:sp>
        <p:nvSpPr>
          <p:cNvPr id="7" name="Shape 4"/>
          <p:cNvSpPr/>
          <p:nvPr/>
        </p:nvSpPr>
        <p:spPr>
          <a:xfrm>
            <a:off x="4674632" y="1645682"/>
            <a:ext cx="3750826" cy="3843099"/>
          </a:xfrm>
          <a:prstGeom prst="roundRect">
            <a:avLst>
              <a:gd name="adj" fmla="val 2299"/>
            </a:avLst>
          </a:prstGeom>
          <a:solidFill>
            <a:srgbClr val="CCEEFF"/>
          </a:solidFill>
          <a:ln w="7620">
            <a:solidFill>
              <a:srgbClr val="B2D4E5"/>
            </a:solidFill>
            <a:prstDash val="solid"/>
          </a:ln>
        </p:spPr>
      </p:sp>
      <p:sp>
        <p:nvSpPr>
          <p:cNvPr id="8" name="Text 5"/>
          <p:cNvSpPr/>
          <p:nvPr/>
        </p:nvSpPr>
        <p:spPr>
          <a:xfrm>
            <a:off x="4887516" y="1858566"/>
            <a:ext cx="2694861" cy="336709"/>
          </a:xfrm>
          <a:prstGeom prst="rect">
            <a:avLst/>
          </a:prstGeom>
          <a:noFill/>
          <a:ln/>
        </p:spPr>
        <p:txBody>
          <a:bodyPr wrap="none" lIns="0" tIns="0" rIns="0" bIns="0" rtlCol="0" anchor="t"/>
          <a:lstStyle/>
          <a:p>
            <a:pPr marL="0" indent="0">
              <a:lnSpc>
                <a:spcPts val="2650"/>
              </a:lnSpc>
              <a:buNone/>
            </a:pPr>
            <a:r>
              <a:rPr lang="en-US" sz="2100" b="1" dirty="0">
                <a:solidFill>
                  <a:srgbClr val="272525"/>
                </a:solidFill>
                <a:latin typeface="Petrona Bold" pitchFamily="34" charset="0"/>
                <a:ea typeface="Petrona Bold" pitchFamily="34" charset="-122"/>
                <a:cs typeface="Petrona Bold" pitchFamily="34" charset="-120"/>
              </a:rPr>
              <a:t>MySQL</a:t>
            </a:r>
            <a:endParaRPr lang="en-US" sz="2100" dirty="0"/>
          </a:p>
        </p:txBody>
      </p:sp>
      <p:sp>
        <p:nvSpPr>
          <p:cNvPr id="9" name="Text 6"/>
          <p:cNvSpPr/>
          <p:nvPr/>
        </p:nvSpPr>
        <p:spPr>
          <a:xfrm>
            <a:off x="4887516" y="2318385"/>
            <a:ext cx="3325058" cy="1971675"/>
          </a:xfrm>
          <a:prstGeom prst="rect">
            <a:avLst/>
          </a:prstGeom>
          <a:noFill/>
          <a:ln/>
        </p:spPr>
        <p:txBody>
          <a:bodyPr wrap="square" lIns="0" tIns="0" rIns="0" bIns="0" rtlCol="0" anchor="t"/>
          <a:lstStyle/>
          <a:p>
            <a:pPr marL="0" indent="0">
              <a:lnSpc>
                <a:spcPts val="2550"/>
              </a:lnSpc>
              <a:buNone/>
            </a:pPr>
            <a:r>
              <a:rPr lang="en-US" sz="1600" dirty="0">
                <a:solidFill>
                  <a:srgbClr val="272525"/>
                </a:solidFill>
                <a:latin typeface="Inter" pitchFamily="34" charset="0"/>
                <a:ea typeface="Inter" pitchFamily="34" charset="-122"/>
                <a:cs typeface="Inter" pitchFamily="34" charset="-120"/>
              </a:rPr>
              <a:t>MySQL is an open-source Relational Database Management System (RDBMS) used to store student details, subject-wise marks, and corresponding grades in a structured manner.</a:t>
            </a:r>
            <a:endParaRPr lang="en-US" sz="1600" dirty="0"/>
          </a:p>
        </p:txBody>
      </p:sp>
      <p:sp>
        <p:nvSpPr>
          <p:cNvPr id="10" name="Shape 7"/>
          <p:cNvSpPr/>
          <p:nvPr/>
        </p:nvSpPr>
        <p:spPr>
          <a:xfrm>
            <a:off x="718542" y="5694045"/>
            <a:ext cx="7706916" cy="1871424"/>
          </a:xfrm>
          <a:prstGeom prst="roundRect">
            <a:avLst>
              <a:gd name="adj" fmla="val 4608"/>
            </a:avLst>
          </a:prstGeom>
          <a:solidFill>
            <a:srgbClr val="CCEEFF"/>
          </a:solidFill>
          <a:ln w="7620">
            <a:solidFill>
              <a:srgbClr val="B2D4E5"/>
            </a:solidFill>
            <a:prstDash val="solid"/>
          </a:ln>
        </p:spPr>
      </p:sp>
      <p:sp>
        <p:nvSpPr>
          <p:cNvPr id="11" name="Text 8"/>
          <p:cNvSpPr/>
          <p:nvPr/>
        </p:nvSpPr>
        <p:spPr>
          <a:xfrm>
            <a:off x="931426" y="5906929"/>
            <a:ext cx="2694861" cy="336709"/>
          </a:xfrm>
          <a:prstGeom prst="rect">
            <a:avLst/>
          </a:prstGeom>
          <a:noFill/>
          <a:ln/>
        </p:spPr>
        <p:txBody>
          <a:bodyPr wrap="none" lIns="0" tIns="0" rIns="0" bIns="0" rtlCol="0" anchor="t"/>
          <a:lstStyle/>
          <a:p>
            <a:pPr marL="0" indent="0">
              <a:lnSpc>
                <a:spcPts val="2650"/>
              </a:lnSpc>
              <a:buNone/>
            </a:pPr>
            <a:r>
              <a:rPr lang="en-US" sz="2100" b="1" dirty="0">
                <a:solidFill>
                  <a:srgbClr val="272525"/>
                </a:solidFill>
                <a:latin typeface="Petrona Bold" pitchFamily="34" charset="0"/>
                <a:ea typeface="Petrona Bold" pitchFamily="34" charset="-122"/>
                <a:cs typeface="Petrona Bold" pitchFamily="34" charset="-120"/>
              </a:rPr>
              <a:t>XAMPP</a:t>
            </a:r>
            <a:endParaRPr lang="en-US" sz="2100" dirty="0"/>
          </a:p>
        </p:txBody>
      </p:sp>
      <p:sp>
        <p:nvSpPr>
          <p:cNvPr id="12" name="Text 9"/>
          <p:cNvSpPr/>
          <p:nvPr/>
        </p:nvSpPr>
        <p:spPr>
          <a:xfrm>
            <a:off x="931426" y="6366748"/>
            <a:ext cx="7281148" cy="985837"/>
          </a:xfrm>
          <a:prstGeom prst="rect">
            <a:avLst/>
          </a:prstGeom>
          <a:noFill/>
          <a:ln/>
        </p:spPr>
        <p:txBody>
          <a:bodyPr wrap="square" lIns="0" tIns="0" rIns="0" bIns="0" rtlCol="0" anchor="t"/>
          <a:lstStyle/>
          <a:p>
            <a:pPr marL="0" indent="0">
              <a:lnSpc>
                <a:spcPts val="2550"/>
              </a:lnSpc>
              <a:buNone/>
            </a:pPr>
            <a:r>
              <a:rPr lang="en-US" sz="1600" dirty="0">
                <a:solidFill>
                  <a:srgbClr val="272525"/>
                </a:solidFill>
                <a:latin typeface="Inter" pitchFamily="34" charset="0"/>
                <a:ea typeface="Inter" pitchFamily="34" charset="-122"/>
                <a:cs typeface="Inter" pitchFamily="34" charset="-120"/>
              </a:rPr>
              <a:t>XAMPP is an open-source, cross-platform server solution used to host and manage the MySQL database locally, providing a convenient interface to configure and test database operations.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107400"/>
            <a:ext cx="10351294"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Hardware and Software Requirements</a:t>
            </a:r>
            <a:endParaRPr lang="en-US" sz="4650" dirty="0"/>
          </a:p>
        </p:txBody>
      </p:sp>
      <p:sp>
        <p:nvSpPr>
          <p:cNvPr id="3" name="Shape 1"/>
          <p:cNvSpPr/>
          <p:nvPr/>
        </p:nvSpPr>
        <p:spPr>
          <a:xfrm>
            <a:off x="793790" y="2191822"/>
            <a:ext cx="13042821" cy="4930378"/>
          </a:xfrm>
          <a:prstGeom prst="roundRect">
            <a:avLst>
              <a:gd name="adj" fmla="val 1932"/>
            </a:avLst>
          </a:prstGeom>
          <a:noFill/>
          <a:ln w="7620">
            <a:solidFill>
              <a:srgbClr val="000000">
                <a:alpha val="8000"/>
              </a:srgbClr>
            </a:solidFill>
            <a:prstDash val="solid"/>
          </a:ln>
        </p:spPr>
      </p:sp>
      <p:sp>
        <p:nvSpPr>
          <p:cNvPr id="4" name="Shape 2"/>
          <p:cNvSpPr/>
          <p:nvPr/>
        </p:nvSpPr>
        <p:spPr>
          <a:xfrm>
            <a:off x="801410" y="2199442"/>
            <a:ext cx="13027581" cy="650319"/>
          </a:xfrm>
          <a:prstGeom prst="rect">
            <a:avLst/>
          </a:prstGeom>
          <a:solidFill>
            <a:srgbClr val="FFFFFF">
              <a:alpha val="4000"/>
            </a:srgbClr>
          </a:solidFill>
          <a:ln/>
        </p:spPr>
      </p:sp>
      <p:sp>
        <p:nvSpPr>
          <p:cNvPr id="5" name="Text 3"/>
          <p:cNvSpPr/>
          <p:nvPr/>
        </p:nvSpPr>
        <p:spPr>
          <a:xfrm>
            <a:off x="1028224" y="2343150"/>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Operating System</a:t>
            </a:r>
            <a:endParaRPr lang="en-US" sz="1750" dirty="0"/>
          </a:p>
        </p:txBody>
      </p:sp>
      <p:sp>
        <p:nvSpPr>
          <p:cNvPr id="6" name="Text 4"/>
          <p:cNvSpPr/>
          <p:nvPr/>
        </p:nvSpPr>
        <p:spPr>
          <a:xfrm>
            <a:off x="7545824" y="2343150"/>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Windows 10 or higher</a:t>
            </a:r>
            <a:endParaRPr lang="en-US" sz="1750" dirty="0"/>
          </a:p>
        </p:txBody>
      </p:sp>
      <p:sp>
        <p:nvSpPr>
          <p:cNvPr id="7" name="Shape 5"/>
          <p:cNvSpPr/>
          <p:nvPr/>
        </p:nvSpPr>
        <p:spPr>
          <a:xfrm>
            <a:off x="801410" y="2849761"/>
            <a:ext cx="13027581" cy="650319"/>
          </a:xfrm>
          <a:prstGeom prst="rect">
            <a:avLst/>
          </a:prstGeom>
          <a:solidFill>
            <a:srgbClr val="000000">
              <a:alpha val="4000"/>
            </a:srgbClr>
          </a:solidFill>
          <a:ln/>
        </p:spPr>
      </p:sp>
      <p:sp>
        <p:nvSpPr>
          <p:cNvPr id="8" name="Text 6"/>
          <p:cNvSpPr/>
          <p:nvPr/>
        </p:nvSpPr>
        <p:spPr>
          <a:xfrm>
            <a:off x="1028224" y="299346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Programming Language</a:t>
            </a:r>
            <a:endParaRPr lang="en-US" sz="1750" dirty="0"/>
          </a:p>
        </p:txBody>
      </p:sp>
      <p:sp>
        <p:nvSpPr>
          <p:cNvPr id="9" name="Text 7"/>
          <p:cNvSpPr/>
          <p:nvPr/>
        </p:nvSpPr>
        <p:spPr>
          <a:xfrm>
            <a:off x="7545824" y="299346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Java (JDK 8 or higher)</a:t>
            </a:r>
            <a:endParaRPr lang="en-US" sz="1750" dirty="0"/>
          </a:p>
        </p:txBody>
      </p:sp>
      <p:sp>
        <p:nvSpPr>
          <p:cNvPr id="10" name="Shape 8"/>
          <p:cNvSpPr/>
          <p:nvPr/>
        </p:nvSpPr>
        <p:spPr>
          <a:xfrm>
            <a:off x="801410" y="3500080"/>
            <a:ext cx="13027581" cy="650319"/>
          </a:xfrm>
          <a:prstGeom prst="rect">
            <a:avLst/>
          </a:prstGeom>
          <a:solidFill>
            <a:srgbClr val="FFFFFF">
              <a:alpha val="4000"/>
            </a:srgbClr>
          </a:solidFill>
          <a:ln/>
        </p:spPr>
      </p:sp>
      <p:sp>
        <p:nvSpPr>
          <p:cNvPr id="11" name="Text 9"/>
          <p:cNvSpPr/>
          <p:nvPr/>
        </p:nvSpPr>
        <p:spPr>
          <a:xfrm>
            <a:off x="1028224" y="364378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Frontend</a:t>
            </a:r>
            <a:endParaRPr lang="en-US" sz="1750" dirty="0"/>
          </a:p>
        </p:txBody>
      </p:sp>
      <p:sp>
        <p:nvSpPr>
          <p:cNvPr id="12" name="Text 10"/>
          <p:cNvSpPr/>
          <p:nvPr/>
        </p:nvSpPr>
        <p:spPr>
          <a:xfrm>
            <a:off x="7545824" y="364378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Java Swing for the graphical user interface</a:t>
            </a:r>
            <a:endParaRPr lang="en-US" sz="1750" dirty="0"/>
          </a:p>
        </p:txBody>
      </p:sp>
      <p:sp>
        <p:nvSpPr>
          <p:cNvPr id="13" name="Shape 11"/>
          <p:cNvSpPr/>
          <p:nvPr/>
        </p:nvSpPr>
        <p:spPr>
          <a:xfrm>
            <a:off x="801410" y="4150400"/>
            <a:ext cx="13027581" cy="650319"/>
          </a:xfrm>
          <a:prstGeom prst="rect">
            <a:avLst/>
          </a:prstGeom>
          <a:solidFill>
            <a:srgbClr val="000000">
              <a:alpha val="4000"/>
            </a:srgbClr>
          </a:solidFill>
          <a:ln/>
        </p:spPr>
      </p:sp>
      <p:sp>
        <p:nvSpPr>
          <p:cNvPr id="14" name="Text 12"/>
          <p:cNvSpPr/>
          <p:nvPr/>
        </p:nvSpPr>
        <p:spPr>
          <a:xfrm>
            <a:off x="1028224" y="429410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Backend</a:t>
            </a:r>
            <a:endParaRPr lang="en-US" sz="1750" dirty="0"/>
          </a:p>
        </p:txBody>
      </p:sp>
      <p:sp>
        <p:nvSpPr>
          <p:cNvPr id="15" name="Text 13"/>
          <p:cNvSpPr/>
          <p:nvPr/>
        </p:nvSpPr>
        <p:spPr>
          <a:xfrm>
            <a:off x="7545824" y="429410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MySQL for database operations</a:t>
            </a:r>
            <a:endParaRPr lang="en-US" sz="1750" dirty="0"/>
          </a:p>
        </p:txBody>
      </p:sp>
      <p:sp>
        <p:nvSpPr>
          <p:cNvPr id="16" name="Shape 14"/>
          <p:cNvSpPr/>
          <p:nvPr/>
        </p:nvSpPr>
        <p:spPr>
          <a:xfrm>
            <a:off x="801410" y="4800719"/>
            <a:ext cx="13027581" cy="650319"/>
          </a:xfrm>
          <a:prstGeom prst="rect">
            <a:avLst/>
          </a:prstGeom>
          <a:solidFill>
            <a:srgbClr val="FFFFFF">
              <a:alpha val="4000"/>
            </a:srgbClr>
          </a:solidFill>
          <a:ln/>
        </p:spPr>
      </p:sp>
      <p:sp>
        <p:nvSpPr>
          <p:cNvPr id="17" name="Text 15"/>
          <p:cNvSpPr/>
          <p:nvPr/>
        </p:nvSpPr>
        <p:spPr>
          <a:xfrm>
            <a:off x="1028224" y="494442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Database Management System (DBMS)</a:t>
            </a:r>
            <a:endParaRPr lang="en-US" sz="1750" dirty="0"/>
          </a:p>
        </p:txBody>
      </p:sp>
      <p:sp>
        <p:nvSpPr>
          <p:cNvPr id="18" name="Text 16"/>
          <p:cNvSpPr/>
          <p:nvPr/>
        </p:nvSpPr>
        <p:spPr>
          <a:xfrm>
            <a:off x="7545824" y="494442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MySQL 8.0 or higher, hosted locally using XAMPP</a:t>
            </a:r>
            <a:endParaRPr lang="en-US" sz="1750" dirty="0"/>
          </a:p>
        </p:txBody>
      </p:sp>
      <p:sp>
        <p:nvSpPr>
          <p:cNvPr id="19" name="Shape 17"/>
          <p:cNvSpPr/>
          <p:nvPr/>
        </p:nvSpPr>
        <p:spPr>
          <a:xfrm>
            <a:off x="801410" y="5451038"/>
            <a:ext cx="13027581" cy="1013222"/>
          </a:xfrm>
          <a:prstGeom prst="rect">
            <a:avLst/>
          </a:prstGeom>
          <a:solidFill>
            <a:srgbClr val="000000">
              <a:alpha val="4000"/>
            </a:srgbClr>
          </a:solidFill>
          <a:ln/>
        </p:spPr>
      </p:sp>
      <p:sp>
        <p:nvSpPr>
          <p:cNvPr id="20" name="Text 18"/>
          <p:cNvSpPr/>
          <p:nvPr/>
        </p:nvSpPr>
        <p:spPr>
          <a:xfrm>
            <a:off x="1028224" y="559474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Development Tools</a:t>
            </a:r>
            <a:endParaRPr lang="en-US" sz="1750" dirty="0"/>
          </a:p>
        </p:txBody>
      </p:sp>
      <p:sp>
        <p:nvSpPr>
          <p:cNvPr id="21" name="Text 19"/>
          <p:cNvSpPr/>
          <p:nvPr/>
        </p:nvSpPr>
        <p:spPr>
          <a:xfrm>
            <a:off x="7545824" y="5594747"/>
            <a:ext cx="6056352" cy="72580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Text Editor: Notepad for writing source code, Command Line: CMD for compiling and running the application</a:t>
            </a:r>
            <a:endParaRPr lang="en-US" sz="1750" dirty="0"/>
          </a:p>
        </p:txBody>
      </p:sp>
      <p:sp>
        <p:nvSpPr>
          <p:cNvPr id="22" name="Shape 20"/>
          <p:cNvSpPr/>
          <p:nvPr/>
        </p:nvSpPr>
        <p:spPr>
          <a:xfrm>
            <a:off x="801410" y="6464260"/>
            <a:ext cx="13027581" cy="650319"/>
          </a:xfrm>
          <a:prstGeom prst="rect">
            <a:avLst/>
          </a:prstGeom>
          <a:solidFill>
            <a:srgbClr val="FFFFFF">
              <a:alpha val="4000"/>
            </a:srgbClr>
          </a:solidFill>
          <a:ln/>
        </p:spPr>
      </p:sp>
      <p:sp>
        <p:nvSpPr>
          <p:cNvPr id="23" name="Text 21"/>
          <p:cNvSpPr/>
          <p:nvPr/>
        </p:nvSpPr>
        <p:spPr>
          <a:xfrm>
            <a:off x="1028224" y="660796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Libraries/Packages</a:t>
            </a:r>
            <a:endParaRPr lang="en-US" sz="1750" dirty="0"/>
          </a:p>
        </p:txBody>
      </p:sp>
      <p:sp>
        <p:nvSpPr>
          <p:cNvPr id="24" name="Text 22"/>
          <p:cNvSpPr/>
          <p:nvPr/>
        </p:nvSpPr>
        <p:spPr>
          <a:xfrm>
            <a:off x="7545824" y="660796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Java JDBC for database connectivity</a:t>
            </a:r>
            <a:endParaRPr lang="en-US" sz="1750" dirty="0"/>
          </a:p>
        </p:txBody>
      </p:sp>
      <p:pic>
        <p:nvPicPr>
          <p:cNvPr id="25" name="Picture 24">
            <a:extLst>
              <a:ext uri="{FF2B5EF4-FFF2-40B4-BE49-F238E27FC236}">
                <a16:creationId xmlns:a16="http://schemas.microsoft.com/office/drawing/2014/main" id="{014A397F-E103-6804-2A41-AC3EF7CDE4C9}"/>
              </a:ext>
            </a:extLst>
          </p:cNvPr>
          <p:cNvPicPr>
            <a:picLocks noChangeAspect="1"/>
          </p:cNvPicPr>
          <p:nvPr/>
        </p:nvPicPr>
        <p:blipFill>
          <a:blip r:embed="rId3"/>
          <a:stretch>
            <a:fillRect/>
          </a:stretch>
        </p:blipFill>
        <p:spPr>
          <a:xfrm>
            <a:off x="0" y="7772519"/>
            <a:ext cx="14630400" cy="456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47938" y="714732"/>
            <a:ext cx="4860012" cy="607457"/>
          </a:xfrm>
          <a:prstGeom prst="rect">
            <a:avLst/>
          </a:prstGeom>
          <a:noFill/>
          <a:ln/>
        </p:spPr>
        <p:txBody>
          <a:bodyPr wrap="none" lIns="0" tIns="0" rIns="0" bIns="0" rtlCol="0" anchor="t"/>
          <a:lstStyle/>
          <a:p>
            <a:pPr marL="0" indent="0">
              <a:lnSpc>
                <a:spcPts val="4750"/>
              </a:lnSpc>
              <a:buNone/>
            </a:pPr>
            <a:r>
              <a:rPr lang="en-US" sz="3800" b="1" dirty="0">
                <a:solidFill>
                  <a:srgbClr val="000000"/>
                </a:solidFill>
                <a:latin typeface="Petrona Bold" pitchFamily="34" charset="0"/>
                <a:ea typeface="Petrona Bold" pitchFamily="34" charset="-122"/>
                <a:cs typeface="Petrona Bold" pitchFamily="34" charset="-120"/>
              </a:rPr>
              <a:t>Data Dictionary</a:t>
            </a:r>
            <a:endParaRPr lang="en-US" sz="3800" dirty="0"/>
          </a:p>
        </p:txBody>
      </p:sp>
      <p:sp>
        <p:nvSpPr>
          <p:cNvPr id="3" name="Text 1"/>
          <p:cNvSpPr/>
          <p:nvPr/>
        </p:nvSpPr>
        <p:spPr>
          <a:xfrm>
            <a:off x="647938" y="1599843"/>
            <a:ext cx="13334524"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The database table "students" stores student details, including their individual subject marks and overall grade.</a:t>
            </a:r>
            <a:endParaRPr lang="en-US" sz="1450" dirty="0"/>
          </a:p>
        </p:txBody>
      </p:sp>
      <p:sp>
        <p:nvSpPr>
          <p:cNvPr id="4" name="Shape 2"/>
          <p:cNvSpPr/>
          <p:nvPr/>
        </p:nvSpPr>
        <p:spPr>
          <a:xfrm>
            <a:off x="647938" y="2104311"/>
            <a:ext cx="13334524" cy="5410438"/>
          </a:xfrm>
          <a:prstGeom prst="roundRect">
            <a:avLst>
              <a:gd name="adj" fmla="val 1437"/>
            </a:avLst>
          </a:prstGeom>
          <a:noFill/>
          <a:ln w="7620">
            <a:solidFill>
              <a:srgbClr val="000000">
                <a:alpha val="8000"/>
              </a:srgbClr>
            </a:solidFill>
            <a:prstDash val="solid"/>
          </a:ln>
        </p:spPr>
      </p:sp>
      <p:sp>
        <p:nvSpPr>
          <p:cNvPr id="5" name="Shape 3"/>
          <p:cNvSpPr/>
          <p:nvPr/>
        </p:nvSpPr>
        <p:spPr>
          <a:xfrm>
            <a:off x="655558" y="2111931"/>
            <a:ext cx="13317855" cy="533638"/>
          </a:xfrm>
          <a:prstGeom prst="rect">
            <a:avLst/>
          </a:prstGeom>
          <a:solidFill>
            <a:srgbClr val="FFFFFF">
              <a:alpha val="4000"/>
            </a:srgbClr>
          </a:solidFill>
          <a:ln/>
        </p:spPr>
      </p:sp>
      <p:sp>
        <p:nvSpPr>
          <p:cNvPr id="6" name="Text 4"/>
          <p:cNvSpPr/>
          <p:nvPr/>
        </p:nvSpPr>
        <p:spPr>
          <a:xfrm>
            <a:off x="842248" y="2230636"/>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Column Name</a:t>
            </a:r>
            <a:endParaRPr lang="en-US" sz="1450" dirty="0"/>
          </a:p>
        </p:txBody>
      </p:sp>
      <p:sp>
        <p:nvSpPr>
          <p:cNvPr id="7" name="Text 5"/>
          <p:cNvSpPr/>
          <p:nvPr/>
        </p:nvSpPr>
        <p:spPr>
          <a:xfrm>
            <a:off x="5284827" y="2230636"/>
            <a:ext cx="406086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Data Type</a:t>
            </a:r>
            <a:endParaRPr lang="en-US" sz="1450" dirty="0"/>
          </a:p>
        </p:txBody>
      </p:sp>
      <p:sp>
        <p:nvSpPr>
          <p:cNvPr id="8" name="Text 6"/>
          <p:cNvSpPr/>
          <p:nvPr/>
        </p:nvSpPr>
        <p:spPr>
          <a:xfrm>
            <a:off x="9723596" y="2230636"/>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Description</a:t>
            </a:r>
            <a:endParaRPr lang="en-US" sz="1450" dirty="0"/>
          </a:p>
        </p:txBody>
      </p:sp>
      <p:sp>
        <p:nvSpPr>
          <p:cNvPr id="9" name="Shape 7"/>
          <p:cNvSpPr/>
          <p:nvPr/>
        </p:nvSpPr>
        <p:spPr>
          <a:xfrm>
            <a:off x="655558" y="2645569"/>
            <a:ext cx="13317855" cy="829866"/>
          </a:xfrm>
          <a:prstGeom prst="rect">
            <a:avLst/>
          </a:prstGeom>
          <a:solidFill>
            <a:srgbClr val="000000">
              <a:alpha val="4000"/>
            </a:srgbClr>
          </a:solidFill>
          <a:ln/>
        </p:spPr>
      </p:sp>
      <p:sp>
        <p:nvSpPr>
          <p:cNvPr id="10" name="Text 8"/>
          <p:cNvSpPr/>
          <p:nvPr/>
        </p:nvSpPr>
        <p:spPr>
          <a:xfrm>
            <a:off x="842248" y="2764274"/>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ID</a:t>
            </a:r>
            <a:endParaRPr lang="en-US" sz="1450" dirty="0"/>
          </a:p>
        </p:txBody>
      </p:sp>
      <p:sp>
        <p:nvSpPr>
          <p:cNvPr id="11" name="Text 9"/>
          <p:cNvSpPr/>
          <p:nvPr/>
        </p:nvSpPr>
        <p:spPr>
          <a:xfrm>
            <a:off x="5284827" y="2764274"/>
            <a:ext cx="406086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INT AUTO_INCREMENT</a:t>
            </a:r>
            <a:endParaRPr lang="en-US" sz="1450" dirty="0"/>
          </a:p>
        </p:txBody>
      </p:sp>
      <p:sp>
        <p:nvSpPr>
          <p:cNvPr id="12" name="Text 10"/>
          <p:cNvSpPr/>
          <p:nvPr/>
        </p:nvSpPr>
        <p:spPr>
          <a:xfrm>
            <a:off x="9723596" y="2764274"/>
            <a:ext cx="4064675" cy="592455"/>
          </a:xfrm>
          <a:prstGeom prst="rect">
            <a:avLst/>
          </a:prstGeom>
          <a:noFill/>
          <a:ln/>
        </p:spPr>
        <p:txBody>
          <a:bodyPr wrap="squar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Unique identifier for each student (Primary Key).</a:t>
            </a:r>
            <a:endParaRPr lang="en-US" sz="1450" dirty="0"/>
          </a:p>
        </p:txBody>
      </p:sp>
      <p:sp>
        <p:nvSpPr>
          <p:cNvPr id="13" name="Shape 11"/>
          <p:cNvSpPr/>
          <p:nvPr/>
        </p:nvSpPr>
        <p:spPr>
          <a:xfrm>
            <a:off x="655558" y="3475434"/>
            <a:ext cx="13317855" cy="533638"/>
          </a:xfrm>
          <a:prstGeom prst="rect">
            <a:avLst/>
          </a:prstGeom>
          <a:solidFill>
            <a:srgbClr val="FFFFFF">
              <a:alpha val="4000"/>
            </a:srgbClr>
          </a:solidFill>
          <a:ln/>
        </p:spPr>
      </p:sp>
      <p:sp>
        <p:nvSpPr>
          <p:cNvPr id="14" name="Text 12"/>
          <p:cNvSpPr/>
          <p:nvPr/>
        </p:nvSpPr>
        <p:spPr>
          <a:xfrm>
            <a:off x="842248" y="3594140"/>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Name</a:t>
            </a:r>
            <a:endParaRPr lang="en-US" sz="1450" dirty="0"/>
          </a:p>
        </p:txBody>
      </p:sp>
      <p:sp>
        <p:nvSpPr>
          <p:cNvPr id="15" name="Text 13"/>
          <p:cNvSpPr/>
          <p:nvPr/>
        </p:nvSpPr>
        <p:spPr>
          <a:xfrm>
            <a:off x="5284827" y="3594140"/>
            <a:ext cx="406086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VARCHAR(50)</a:t>
            </a:r>
            <a:endParaRPr lang="en-US" sz="1450" dirty="0"/>
          </a:p>
        </p:txBody>
      </p:sp>
      <p:sp>
        <p:nvSpPr>
          <p:cNvPr id="16" name="Text 14"/>
          <p:cNvSpPr/>
          <p:nvPr/>
        </p:nvSpPr>
        <p:spPr>
          <a:xfrm>
            <a:off x="9723596" y="3594140"/>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Full name of the student.</a:t>
            </a:r>
            <a:endParaRPr lang="en-US" sz="1450" dirty="0"/>
          </a:p>
        </p:txBody>
      </p:sp>
      <p:sp>
        <p:nvSpPr>
          <p:cNvPr id="17" name="Shape 15"/>
          <p:cNvSpPr/>
          <p:nvPr/>
        </p:nvSpPr>
        <p:spPr>
          <a:xfrm>
            <a:off x="655558" y="4009073"/>
            <a:ext cx="13317855" cy="533638"/>
          </a:xfrm>
          <a:prstGeom prst="rect">
            <a:avLst/>
          </a:prstGeom>
          <a:solidFill>
            <a:srgbClr val="000000">
              <a:alpha val="4000"/>
            </a:srgbClr>
          </a:solidFill>
          <a:ln/>
        </p:spPr>
      </p:sp>
      <p:sp>
        <p:nvSpPr>
          <p:cNvPr id="18" name="Text 16"/>
          <p:cNvSpPr/>
          <p:nvPr/>
        </p:nvSpPr>
        <p:spPr>
          <a:xfrm>
            <a:off x="842248" y="4127778"/>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Subject1</a:t>
            </a:r>
            <a:endParaRPr lang="en-US" sz="1450" dirty="0"/>
          </a:p>
        </p:txBody>
      </p:sp>
      <p:sp>
        <p:nvSpPr>
          <p:cNvPr id="19" name="Text 17"/>
          <p:cNvSpPr/>
          <p:nvPr/>
        </p:nvSpPr>
        <p:spPr>
          <a:xfrm>
            <a:off x="5284827" y="4127778"/>
            <a:ext cx="406086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FLOAT</a:t>
            </a:r>
            <a:endParaRPr lang="en-US" sz="1450" dirty="0"/>
          </a:p>
        </p:txBody>
      </p:sp>
      <p:sp>
        <p:nvSpPr>
          <p:cNvPr id="20" name="Text 18"/>
          <p:cNvSpPr/>
          <p:nvPr/>
        </p:nvSpPr>
        <p:spPr>
          <a:xfrm>
            <a:off x="9723596" y="4127778"/>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Marks obtained by the student in Subject 1.</a:t>
            </a:r>
            <a:endParaRPr lang="en-US" sz="1450" dirty="0"/>
          </a:p>
        </p:txBody>
      </p:sp>
      <p:sp>
        <p:nvSpPr>
          <p:cNvPr id="21" name="Shape 19"/>
          <p:cNvSpPr/>
          <p:nvPr/>
        </p:nvSpPr>
        <p:spPr>
          <a:xfrm>
            <a:off x="655558" y="4542711"/>
            <a:ext cx="13317855" cy="533638"/>
          </a:xfrm>
          <a:prstGeom prst="rect">
            <a:avLst/>
          </a:prstGeom>
          <a:solidFill>
            <a:srgbClr val="FFFFFF">
              <a:alpha val="4000"/>
            </a:srgbClr>
          </a:solidFill>
          <a:ln/>
        </p:spPr>
      </p:sp>
      <p:sp>
        <p:nvSpPr>
          <p:cNvPr id="22" name="Text 20"/>
          <p:cNvSpPr/>
          <p:nvPr/>
        </p:nvSpPr>
        <p:spPr>
          <a:xfrm>
            <a:off x="842248" y="4661416"/>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Subject2</a:t>
            </a:r>
            <a:endParaRPr lang="en-US" sz="1450" dirty="0"/>
          </a:p>
        </p:txBody>
      </p:sp>
      <p:sp>
        <p:nvSpPr>
          <p:cNvPr id="23" name="Text 21"/>
          <p:cNvSpPr/>
          <p:nvPr/>
        </p:nvSpPr>
        <p:spPr>
          <a:xfrm>
            <a:off x="5284827" y="4661416"/>
            <a:ext cx="406086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FLOAT</a:t>
            </a:r>
            <a:endParaRPr lang="en-US" sz="1450" dirty="0"/>
          </a:p>
        </p:txBody>
      </p:sp>
      <p:sp>
        <p:nvSpPr>
          <p:cNvPr id="24" name="Text 22"/>
          <p:cNvSpPr/>
          <p:nvPr/>
        </p:nvSpPr>
        <p:spPr>
          <a:xfrm>
            <a:off x="9723596" y="4661416"/>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Marks obtained by the student in Subject 2.</a:t>
            </a:r>
            <a:endParaRPr lang="en-US" sz="1450" dirty="0"/>
          </a:p>
        </p:txBody>
      </p:sp>
      <p:sp>
        <p:nvSpPr>
          <p:cNvPr id="25" name="Shape 23"/>
          <p:cNvSpPr/>
          <p:nvPr/>
        </p:nvSpPr>
        <p:spPr>
          <a:xfrm>
            <a:off x="655558" y="5076349"/>
            <a:ext cx="13317855" cy="533638"/>
          </a:xfrm>
          <a:prstGeom prst="rect">
            <a:avLst/>
          </a:prstGeom>
          <a:solidFill>
            <a:srgbClr val="000000">
              <a:alpha val="4000"/>
            </a:srgbClr>
          </a:solidFill>
          <a:ln/>
        </p:spPr>
      </p:sp>
      <p:sp>
        <p:nvSpPr>
          <p:cNvPr id="26" name="Text 24"/>
          <p:cNvSpPr/>
          <p:nvPr/>
        </p:nvSpPr>
        <p:spPr>
          <a:xfrm>
            <a:off x="842248" y="5195054"/>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Subject3</a:t>
            </a:r>
            <a:endParaRPr lang="en-US" sz="1450" dirty="0"/>
          </a:p>
        </p:txBody>
      </p:sp>
      <p:sp>
        <p:nvSpPr>
          <p:cNvPr id="27" name="Text 25"/>
          <p:cNvSpPr/>
          <p:nvPr/>
        </p:nvSpPr>
        <p:spPr>
          <a:xfrm>
            <a:off x="5284827" y="5195054"/>
            <a:ext cx="406086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FLOAT</a:t>
            </a:r>
            <a:endParaRPr lang="en-US" sz="1450" dirty="0"/>
          </a:p>
        </p:txBody>
      </p:sp>
      <p:sp>
        <p:nvSpPr>
          <p:cNvPr id="28" name="Text 26"/>
          <p:cNvSpPr/>
          <p:nvPr/>
        </p:nvSpPr>
        <p:spPr>
          <a:xfrm>
            <a:off x="9723596" y="5195054"/>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Marks obtained by the student in Subject 3.</a:t>
            </a:r>
            <a:endParaRPr lang="en-US" sz="1450" dirty="0"/>
          </a:p>
        </p:txBody>
      </p:sp>
      <p:sp>
        <p:nvSpPr>
          <p:cNvPr id="29" name="Shape 27"/>
          <p:cNvSpPr/>
          <p:nvPr/>
        </p:nvSpPr>
        <p:spPr>
          <a:xfrm>
            <a:off x="655558" y="5609987"/>
            <a:ext cx="13317855" cy="533638"/>
          </a:xfrm>
          <a:prstGeom prst="rect">
            <a:avLst/>
          </a:prstGeom>
          <a:solidFill>
            <a:srgbClr val="FFFFFF">
              <a:alpha val="4000"/>
            </a:srgbClr>
          </a:solidFill>
          <a:ln/>
        </p:spPr>
      </p:sp>
      <p:sp>
        <p:nvSpPr>
          <p:cNvPr id="30" name="Text 28"/>
          <p:cNvSpPr/>
          <p:nvPr/>
        </p:nvSpPr>
        <p:spPr>
          <a:xfrm>
            <a:off x="842248" y="5728692"/>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Subject4</a:t>
            </a:r>
            <a:endParaRPr lang="en-US" sz="1450" dirty="0"/>
          </a:p>
        </p:txBody>
      </p:sp>
      <p:sp>
        <p:nvSpPr>
          <p:cNvPr id="31" name="Text 29"/>
          <p:cNvSpPr/>
          <p:nvPr/>
        </p:nvSpPr>
        <p:spPr>
          <a:xfrm>
            <a:off x="5284827" y="5728692"/>
            <a:ext cx="406086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FLOAT</a:t>
            </a:r>
            <a:endParaRPr lang="en-US" sz="1450" dirty="0"/>
          </a:p>
        </p:txBody>
      </p:sp>
      <p:sp>
        <p:nvSpPr>
          <p:cNvPr id="32" name="Text 30"/>
          <p:cNvSpPr/>
          <p:nvPr/>
        </p:nvSpPr>
        <p:spPr>
          <a:xfrm>
            <a:off x="9723596" y="5728692"/>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Marks obtained by the student in Subject 4.</a:t>
            </a:r>
            <a:endParaRPr lang="en-US" sz="1450" dirty="0"/>
          </a:p>
        </p:txBody>
      </p:sp>
      <p:sp>
        <p:nvSpPr>
          <p:cNvPr id="33" name="Shape 31"/>
          <p:cNvSpPr/>
          <p:nvPr/>
        </p:nvSpPr>
        <p:spPr>
          <a:xfrm>
            <a:off x="655558" y="6143625"/>
            <a:ext cx="13317855" cy="533638"/>
          </a:xfrm>
          <a:prstGeom prst="rect">
            <a:avLst/>
          </a:prstGeom>
          <a:solidFill>
            <a:srgbClr val="000000">
              <a:alpha val="4000"/>
            </a:srgbClr>
          </a:solidFill>
          <a:ln/>
        </p:spPr>
      </p:sp>
      <p:sp>
        <p:nvSpPr>
          <p:cNvPr id="34" name="Text 32"/>
          <p:cNvSpPr/>
          <p:nvPr/>
        </p:nvSpPr>
        <p:spPr>
          <a:xfrm>
            <a:off x="842248" y="6262330"/>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Subject5</a:t>
            </a:r>
            <a:endParaRPr lang="en-US" sz="1450" dirty="0"/>
          </a:p>
        </p:txBody>
      </p:sp>
      <p:sp>
        <p:nvSpPr>
          <p:cNvPr id="35" name="Text 33"/>
          <p:cNvSpPr/>
          <p:nvPr/>
        </p:nvSpPr>
        <p:spPr>
          <a:xfrm>
            <a:off x="5284827" y="6262330"/>
            <a:ext cx="406086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FLOAT</a:t>
            </a:r>
            <a:endParaRPr lang="en-US" sz="1450" dirty="0"/>
          </a:p>
        </p:txBody>
      </p:sp>
      <p:sp>
        <p:nvSpPr>
          <p:cNvPr id="36" name="Text 34"/>
          <p:cNvSpPr/>
          <p:nvPr/>
        </p:nvSpPr>
        <p:spPr>
          <a:xfrm>
            <a:off x="9723596" y="6262330"/>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Marks obtained by the student in Subject 5.</a:t>
            </a:r>
            <a:endParaRPr lang="en-US" sz="1450" dirty="0"/>
          </a:p>
        </p:txBody>
      </p:sp>
      <p:sp>
        <p:nvSpPr>
          <p:cNvPr id="37" name="Shape 35"/>
          <p:cNvSpPr/>
          <p:nvPr/>
        </p:nvSpPr>
        <p:spPr>
          <a:xfrm>
            <a:off x="655558" y="6677263"/>
            <a:ext cx="13317855" cy="829866"/>
          </a:xfrm>
          <a:prstGeom prst="rect">
            <a:avLst/>
          </a:prstGeom>
          <a:solidFill>
            <a:srgbClr val="FFFFFF">
              <a:alpha val="4000"/>
            </a:srgbClr>
          </a:solidFill>
          <a:ln/>
        </p:spPr>
      </p:sp>
      <p:sp>
        <p:nvSpPr>
          <p:cNvPr id="38" name="Text 36"/>
          <p:cNvSpPr/>
          <p:nvPr/>
        </p:nvSpPr>
        <p:spPr>
          <a:xfrm>
            <a:off x="842248" y="6795968"/>
            <a:ext cx="406467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Grade</a:t>
            </a:r>
            <a:endParaRPr lang="en-US" sz="1450" dirty="0"/>
          </a:p>
        </p:txBody>
      </p:sp>
      <p:sp>
        <p:nvSpPr>
          <p:cNvPr id="39" name="Text 37"/>
          <p:cNvSpPr/>
          <p:nvPr/>
        </p:nvSpPr>
        <p:spPr>
          <a:xfrm>
            <a:off x="5284827" y="6795968"/>
            <a:ext cx="4060865" cy="296228"/>
          </a:xfrm>
          <a:prstGeom prst="rect">
            <a:avLst/>
          </a:prstGeom>
          <a:noFill/>
          <a:ln/>
        </p:spPr>
        <p:txBody>
          <a:bodyPr wrap="non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VARCHAR(5)</a:t>
            </a:r>
            <a:endParaRPr lang="en-US" sz="1450" dirty="0"/>
          </a:p>
        </p:txBody>
      </p:sp>
      <p:sp>
        <p:nvSpPr>
          <p:cNvPr id="40" name="Text 38"/>
          <p:cNvSpPr/>
          <p:nvPr/>
        </p:nvSpPr>
        <p:spPr>
          <a:xfrm>
            <a:off x="9723596" y="6795968"/>
            <a:ext cx="4064675" cy="592455"/>
          </a:xfrm>
          <a:prstGeom prst="rect">
            <a:avLst/>
          </a:prstGeom>
          <a:noFill/>
          <a:ln/>
        </p:spPr>
        <p:txBody>
          <a:bodyPr wrap="square" lIns="0" tIns="0" rIns="0" bIns="0" rtlCol="0" anchor="t"/>
          <a:lstStyle/>
          <a:p>
            <a:pPr marL="0" indent="0">
              <a:lnSpc>
                <a:spcPts val="2300"/>
              </a:lnSpc>
              <a:buNone/>
            </a:pPr>
            <a:r>
              <a:rPr lang="en-US" sz="1450" dirty="0">
                <a:solidFill>
                  <a:srgbClr val="272525"/>
                </a:solidFill>
                <a:latin typeface="Inter" pitchFamily="34" charset="0"/>
                <a:ea typeface="Inter" pitchFamily="34" charset="-122"/>
                <a:cs typeface="Inter" pitchFamily="34" charset="-120"/>
              </a:rPr>
              <a:t>The final grade (e.g., A, B, C, etc.) based on average marks.</a:t>
            </a:r>
            <a:endParaRPr lang="en-US" sz="1450" dirty="0"/>
          </a:p>
        </p:txBody>
      </p:sp>
      <p:pic>
        <p:nvPicPr>
          <p:cNvPr id="41" name="Picture 40">
            <a:extLst>
              <a:ext uri="{FF2B5EF4-FFF2-40B4-BE49-F238E27FC236}">
                <a16:creationId xmlns:a16="http://schemas.microsoft.com/office/drawing/2014/main" id="{B48F0C83-9B68-A1D8-D2DB-B5858F74EC9F}"/>
              </a:ext>
            </a:extLst>
          </p:cNvPr>
          <p:cNvPicPr>
            <a:picLocks noChangeAspect="1"/>
          </p:cNvPicPr>
          <p:nvPr/>
        </p:nvPicPr>
        <p:blipFill>
          <a:blip r:embed="rId3"/>
          <a:stretch>
            <a:fillRect/>
          </a:stretch>
        </p:blipFill>
        <p:spPr>
          <a:xfrm>
            <a:off x="0" y="7772780"/>
            <a:ext cx="14630400" cy="4568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292576" y="937396"/>
            <a:ext cx="3223174" cy="5987620"/>
          </a:xfrm>
          <a:prstGeom prst="rect">
            <a:avLst/>
          </a:prstGeom>
        </p:spPr>
      </p:pic>
      <p:sp>
        <p:nvSpPr>
          <p:cNvPr id="4" name="Text 0"/>
          <p:cNvSpPr/>
          <p:nvPr/>
        </p:nvSpPr>
        <p:spPr>
          <a:xfrm>
            <a:off x="793790" y="2846784"/>
            <a:ext cx="595419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ER Diagram</a:t>
            </a:r>
            <a:endParaRPr lang="en-US" sz="4650" dirty="0"/>
          </a:p>
        </p:txBody>
      </p:sp>
      <p:sp>
        <p:nvSpPr>
          <p:cNvPr id="5" name="Text 1"/>
          <p:cNvSpPr/>
          <p:nvPr/>
        </p:nvSpPr>
        <p:spPr>
          <a:xfrm>
            <a:off x="793790" y="3931206"/>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ER diagram illustrates the relationships between the entities in the database, including students, subjects, and grades. This diagram helps visualize the data structure and relationships within the Student Grading System.</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0"/>
          <p:cNvSpPr/>
          <p:nvPr/>
        </p:nvSpPr>
        <p:spPr>
          <a:xfrm>
            <a:off x="793790" y="2302431"/>
            <a:ext cx="630971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Results and Discussion</a:t>
            </a:r>
            <a:endParaRPr lang="en-US" sz="4650" dirty="0"/>
          </a:p>
        </p:txBody>
      </p:sp>
      <p:sp>
        <p:nvSpPr>
          <p:cNvPr id="5" name="Text 1"/>
          <p:cNvSpPr/>
          <p:nvPr/>
        </p:nvSpPr>
        <p:spPr>
          <a:xfrm>
            <a:off x="793790" y="3386852"/>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Student Grading System successfully implements a functional backend and frontend for managing student grades. Key features include dynamic grade calculation, user authentication, and seamless database interaction. The project delivers a user-friendly interface and real-time data updates but can be enhanced further by incorporating advanced security measures, improved validation, and report generation features.</a:t>
            </a:r>
            <a:endParaRPr lang="en-US" sz="1750" dirty="0"/>
          </a:p>
        </p:txBody>
      </p:sp>
      <p:pic>
        <p:nvPicPr>
          <p:cNvPr id="7" name="Picture 6">
            <a:extLst>
              <a:ext uri="{FF2B5EF4-FFF2-40B4-BE49-F238E27FC236}">
                <a16:creationId xmlns:a16="http://schemas.microsoft.com/office/drawing/2014/main" id="{80F3A1FE-2ED1-7762-B58C-5E34863DA1A2}"/>
              </a:ext>
            </a:extLst>
          </p:cNvPr>
          <p:cNvPicPr>
            <a:picLocks noChangeAspect="1"/>
          </p:cNvPicPr>
          <p:nvPr/>
        </p:nvPicPr>
        <p:blipFill>
          <a:blip r:embed="rId4"/>
          <a:stretch>
            <a:fillRect/>
          </a:stretch>
        </p:blipFill>
        <p:spPr>
          <a:xfrm>
            <a:off x="9909639" y="4114800"/>
            <a:ext cx="3787468" cy="2766300"/>
          </a:xfrm>
          <a:prstGeom prst="rect">
            <a:avLst/>
          </a:prstGeom>
        </p:spPr>
      </p:pic>
      <p:pic>
        <p:nvPicPr>
          <p:cNvPr id="9" name="Picture 8">
            <a:extLst>
              <a:ext uri="{FF2B5EF4-FFF2-40B4-BE49-F238E27FC236}">
                <a16:creationId xmlns:a16="http://schemas.microsoft.com/office/drawing/2014/main" id="{512EAD1A-387A-99E3-E5F5-FC9450EE3450}"/>
              </a:ext>
            </a:extLst>
          </p:cNvPr>
          <p:cNvPicPr>
            <a:picLocks noChangeAspect="1"/>
          </p:cNvPicPr>
          <p:nvPr/>
        </p:nvPicPr>
        <p:blipFill>
          <a:blip r:embed="rId5"/>
          <a:stretch>
            <a:fillRect/>
          </a:stretch>
        </p:blipFill>
        <p:spPr>
          <a:xfrm>
            <a:off x="9909639" y="668700"/>
            <a:ext cx="3871295" cy="3139712"/>
          </a:xfrm>
          <a:prstGeom prst="rect">
            <a:avLst/>
          </a:prstGeom>
        </p:spPr>
      </p:pic>
      <p:pic>
        <p:nvPicPr>
          <p:cNvPr id="11" name="Picture 10">
            <a:extLst>
              <a:ext uri="{FF2B5EF4-FFF2-40B4-BE49-F238E27FC236}">
                <a16:creationId xmlns:a16="http://schemas.microsoft.com/office/drawing/2014/main" id="{7A0352DE-D2C6-8522-F9CE-92A5C4F42434}"/>
              </a:ext>
            </a:extLst>
          </p:cNvPr>
          <p:cNvPicPr>
            <a:picLocks noChangeAspect="1"/>
          </p:cNvPicPr>
          <p:nvPr/>
        </p:nvPicPr>
        <p:blipFill>
          <a:blip r:embed="rId6"/>
          <a:stretch>
            <a:fillRect/>
          </a:stretch>
        </p:blipFill>
        <p:spPr>
          <a:xfrm>
            <a:off x="10647162" y="7059530"/>
            <a:ext cx="2377462" cy="10027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787</Words>
  <Application>Microsoft Office PowerPoint</Application>
  <PresentationFormat>Custom</PresentationFormat>
  <Paragraphs>99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Petrona Bold</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archanarm2005@gmail.com</cp:lastModifiedBy>
  <cp:revision>2</cp:revision>
  <dcterms:created xsi:type="dcterms:W3CDTF">2024-11-21T08:37:26Z</dcterms:created>
  <dcterms:modified xsi:type="dcterms:W3CDTF">2024-11-21T08:45:35Z</dcterms:modified>
</cp:coreProperties>
</file>