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en.wikipedia.org/wiki/State_(computer_science)" TargetMode="External"/><Relationship Id="rId4" Type="http://schemas.openxmlformats.org/officeDocument/2006/relationships/hyperlink" Target="https://en.wikipedia.org/wiki/Finite-state_machin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en.wikipedia.org/wiki/State_(computer_science)" TargetMode="External"/><Relationship Id="rId4" Type="http://schemas.openxmlformats.org/officeDocument/2006/relationships/hyperlink" Target="https://en.wikipedia.org/wiki/Finite-state_machin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0625" y="653143"/>
            <a:ext cx="6956500" cy="5390239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>
                <a:latin typeface="Algerian" panose="04020705040A02060702" pitchFamily="82" charset="0"/>
              </a:rPr>
              <a:t>THEORY</a:t>
            </a:r>
            <a:br>
              <a:rPr lang="en-US" sz="5400" dirty="0">
                <a:latin typeface="Algerian" panose="04020705040A02060702" pitchFamily="82" charset="0"/>
              </a:rPr>
            </a:br>
            <a:r>
              <a:rPr lang="en-US" sz="5400" dirty="0">
                <a:latin typeface="Algerian" panose="04020705040A02060702" pitchFamily="82" charset="0"/>
              </a:rPr>
              <a:t>OF</a:t>
            </a:r>
            <a:br>
              <a:rPr lang="en-US" sz="5400" dirty="0">
                <a:latin typeface="Algerian" panose="04020705040A02060702" pitchFamily="82" charset="0"/>
              </a:rPr>
            </a:br>
            <a:r>
              <a:rPr lang="en-US" sz="5400" dirty="0">
                <a:latin typeface="Algerian" panose="04020705040A02060702" pitchFamily="82" charset="0"/>
              </a:rPr>
              <a:t>COMPUTATION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b="1" dirty="0"/>
              <a:t>BY BATCH:-01 SEC-2L</a:t>
            </a:r>
          </a:p>
          <a:p>
            <a:r>
              <a:rPr lang="en-US" b="1" dirty="0"/>
              <a:t>1</a:t>
            </a:r>
            <a:r>
              <a:rPr lang="en-US" dirty="0"/>
              <a:t>. 231FA04776</a:t>
            </a:r>
          </a:p>
          <a:p>
            <a:r>
              <a:rPr lang="en-US" b="1" dirty="0"/>
              <a:t>2</a:t>
            </a:r>
            <a:r>
              <a:rPr lang="en-US" dirty="0"/>
              <a:t>. 231FA04815</a:t>
            </a:r>
          </a:p>
          <a:p>
            <a:r>
              <a:rPr lang="en-US" b="1" dirty="0"/>
              <a:t>3</a:t>
            </a:r>
            <a:r>
              <a:rPr lang="en-US" dirty="0"/>
              <a:t>. 231FA04858</a:t>
            </a:r>
          </a:p>
          <a:p>
            <a:r>
              <a:rPr lang="en-US" b="1" dirty="0"/>
              <a:t>4</a:t>
            </a:r>
            <a:r>
              <a:rPr lang="en-US" dirty="0"/>
              <a:t>. 231FA04875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76B8564-CB11-0618-A651-9930EC51D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2063" y="-1"/>
            <a:ext cx="3583437" cy="106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A7D7-42DA-E075-028B-35F7C124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5" y="0"/>
            <a:ext cx="11974286" cy="6735885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D84F0C-4EF6-37BB-DBB7-2A2C249C8355}"/>
              </a:ext>
            </a:extLst>
          </p:cNvPr>
          <p:cNvSpPr txBox="1"/>
          <p:nvPr/>
        </p:nvSpPr>
        <p:spPr>
          <a:xfrm>
            <a:off x="130629" y="217715"/>
            <a:ext cx="610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State Diagram =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4C3CDB9B-E33D-6A07-618A-81575D77DF7E}"/>
                  </a:ext>
                </a:extLst>
              </p:cNvPr>
              <p:cNvSpPr/>
              <p:nvPr/>
            </p:nvSpPr>
            <p:spPr>
              <a:xfrm>
                <a:off x="1150022" y="1725210"/>
                <a:ext cx="1420410" cy="13137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/0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4C3CDB9B-E33D-6A07-618A-81575D77D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022" y="1725210"/>
                <a:ext cx="1420410" cy="1313734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2BA8BA09-F46F-823C-E306-3BE51A9F207C}"/>
                  </a:ext>
                </a:extLst>
              </p:cNvPr>
              <p:cNvSpPr/>
              <p:nvPr/>
            </p:nvSpPr>
            <p:spPr>
              <a:xfrm>
                <a:off x="3830715" y="1627239"/>
                <a:ext cx="1420410" cy="13137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/1</a:t>
                </a:r>
              </a:p>
            </p:txBody>
          </p:sp>
        </mc:Choice>
        <mc:Fallback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2BA8BA09-F46F-823C-E306-3BE51A9F20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715" y="1627239"/>
                <a:ext cx="1420410" cy="1313734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97CACCE4-03C9-FAC5-78EC-042EAFCA9A9F}"/>
                  </a:ext>
                </a:extLst>
              </p:cNvPr>
              <p:cNvSpPr/>
              <p:nvPr/>
            </p:nvSpPr>
            <p:spPr>
              <a:xfrm>
                <a:off x="6590948" y="1627239"/>
                <a:ext cx="1420410" cy="13137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/2</a:t>
                </a:r>
              </a:p>
            </p:txBody>
          </p:sp>
        </mc:Choice>
        <mc:Fallback>
          <p:sp>
            <p:nvSpPr>
              <p:cNvPr id="9" name="Flowchart: Connector 8">
                <a:extLst>
                  <a:ext uri="{FF2B5EF4-FFF2-40B4-BE49-F238E27FC236}">
                    <a16:creationId xmlns:a16="http://schemas.microsoft.com/office/drawing/2014/main" id="{97CACCE4-03C9-FAC5-78EC-042EAFCA9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948" y="1627239"/>
                <a:ext cx="1420410" cy="1313734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Curved Left 9">
            <a:extLst>
              <a:ext uri="{FF2B5EF4-FFF2-40B4-BE49-F238E27FC236}">
                <a16:creationId xmlns:a16="http://schemas.microsoft.com/office/drawing/2014/main" id="{3EF6D82B-18D6-0CB6-51D6-4685F6C8A431}"/>
              </a:ext>
            </a:extLst>
          </p:cNvPr>
          <p:cNvSpPr/>
          <p:nvPr/>
        </p:nvSpPr>
        <p:spPr>
          <a:xfrm rot="15204062">
            <a:off x="1171725" y="866212"/>
            <a:ext cx="697100" cy="816650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90C373B8-1F94-D311-2910-6887802C2147}"/>
              </a:ext>
            </a:extLst>
          </p:cNvPr>
          <p:cNvSpPr/>
          <p:nvPr/>
        </p:nvSpPr>
        <p:spPr>
          <a:xfrm rot="15204062">
            <a:off x="6798744" y="768242"/>
            <a:ext cx="697100" cy="816650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42E5AE55-77ED-6712-2DBB-C2B630642929}"/>
              </a:ext>
            </a:extLst>
          </p:cNvPr>
          <p:cNvSpPr/>
          <p:nvPr/>
        </p:nvSpPr>
        <p:spPr>
          <a:xfrm rot="5400000">
            <a:off x="2662205" y="2236966"/>
            <a:ext cx="1063531" cy="2667487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CA4A4484-0E65-1CA2-9D6E-93D8053F0690}"/>
              </a:ext>
            </a:extLst>
          </p:cNvPr>
          <p:cNvSpPr/>
          <p:nvPr/>
        </p:nvSpPr>
        <p:spPr>
          <a:xfrm rot="5400000">
            <a:off x="5416778" y="2190951"/>
            <a:ext cx="1063531" cy="2667487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38477B-F996-27D0-0538-FDAF3B63F4A8}"/>
              </a:ext>
            </a:extLst>
          </p:cNvPr>
          <p:cNvCxnSpPr/>
          <p:nvPr/>
        </p:nvCxnSpPr>
        <p:spPr>
          <a:xfrm>
            <a:off x="217715" y="2469112"/>
            <a:ext cx="90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282F4C-96A7-91CA-6F54-546E5375FBC9}"/>
              </a:ext>
            </a:extLst>
          </p:cNvPr>
          <p:cNvCxnSpPr/>
          <p:nvPr/>
        </p:nvCxnSpPr>
        <p:spPr>
          <a:xfrm>
            <a:off x="2705627" y="2338483"/>
            <a:ext cx="90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202F94-30FF-B251-63DA-60F1A107B6DC}"/>
              </a:ext>
            </a:extLst>
          </p:cNvPr>
          <p:cNvCxnSpPr/>
          <p:nvPr/>
        </p:nvCxnSpPr>
        <p:spPr>
          <a:xfrm>
            <a:off x="5503255" y="2303880"/>
            <a:ext cx="90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8D4CBB-3695-EE2C-60D1-2B010020C51A}"/>
              </a:ext>
            </a:extLst>
          </p:cNvPr>
          <p:cNvSpPr txBox="1"/>
          <p:nvPr/>
        </p:nvSpPr>
        <p:spPr>
          <a:xfrm>
            <a:off x="1476789" y="460812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7FFB98-10A3-CB55-29BC-23AD87304AA1}"/>
              </a:ext>
            </a:extLst>
          </p:cNvPr>
          <p:cNvSpPr txBox="1"/>
          <p:nvPr/>
        </p:nvSpPr>
        <p:spPr>
          <a:xfrm>
            <a:off x="5624155" y="169774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5173EE-5CA2-D187-7F37-77E207114DCB}"/>
              </a:ext>
            </a:extLst>
          </p:cNvPr>
          <p:cNvSpPr txBox="1"/>
          <p:nvPr/>
        </p:nvSpPr>
        <p:spPr>
          <a:xfrm>
            <a:off x="5821420" y="339919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21F07F-677A-1259-CDB0-C65C57C0CB33}"/>
              </a:ext>
            </a:extLst>
          </p:cNvPr>
          <p:cNvSpPr txBox="1"/>
          <p:nvPr/>
        </p:nvSpPr>
        <p:spPr>
          <a:xfrm>
            <a:off x="3017459" y="339919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26FDFC-D6DF-6A16-FD2F-F58A980790CE}"/>
              </a:ext>
            </a:extLst>
          </p:cNvPr>
          <p:cNvSpPr txBox="1"/>
          <p:nvPr/>
        </p:nvSpPr>
        <p:spPr>
          <a:xfrm>
            <a:off x="2962068" y="163514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350029-49AB-75DF-93CF-BEBBD84C224A}"/>
              </a:ext>
            </a:extLst>
          </p:cNvPr>
          <p:cNvSpPr txBox="1"/>
          <p:nvPr/>
        </p:nvSpPr>
        <p:spPr>
          <a:xfrm>
            <a:off x="6763856" y="21771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E3A44C-8DE7-87C0-9E74-75802E96533F}"/>
              </a:ext>
            </a:extLst>
          </p:cNvPr>
          <p:cNvSpPr txBox="1"/>
          <p:nvPr/>
        </p:nvSpPr>
        <p:spPr>
          <a:xfrm>
            <a:off x="669999" y="4631948"/>
            <a:ext cx="6096000" cy="1329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ii)   All strings where the number of "1"s is divisible by 3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lpha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a Moore for the above language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lpha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Moore machine to Mealy machine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the above Mealy into Moore machine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95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A0DF3-75AD-1C2F-0CFD-02851D25C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780C-6B1C-BA39-0AC1-B4497448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0114" y="-857599"/>
            <a:ext cx="8610600" cy="1293028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BB4C8F-8A2E-5143-94A6-56D371720C2A}"/>
                  </a:ext>
                </a:extLst>
              </p:cNvPr>
              <p:cNvSpPr txBox="1"/>
              <p:nvPr/>
            </p:nvSpPr>
            <p:spPr>
              <a:xfrm>
                <a:off x="97970" y="0"/>
                <a:ext cx="11952515" cy="2215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I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Step :- 1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I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= {0,1}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I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Step :- 2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I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Language = { </a:t>
                </a:r>
                <a:r>
                  <a:rPr lang="en-IN" sz="2400" dirty="0">
                    <a:latin typeface="Times New Roman" pitchFamily="18" charset="0"/>
                    <a:cs typeface="Times New Roman" pitchFamily="18" charset="0"/>
                  </a:rPr>
                  <a:t>111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,0111,01011111 ---------}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IN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Step :- 3</a:t>
                </a: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IN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State Diagram =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BB4C8F-8A2E-5143-94A6-56D37172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0" y="0"/>
                <a:ext cx="11952515" cy="2215991"/>
              </a:xfrm>
              <a:prstGeom prst="rect">
                <a:avLst/>
              </a:prstGeom>
              <a:blipFill>
                <a:blip r:embed="rId2"/>
                <a:stretch>
                  <a:fillRect l="-765" t="-2198" b="-32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CC93720E-4724-C4A4-1318-0D9BEBA0F1BB}"/>
                  </a:ext>
                </a:extLst>
              </p:cNvPr>
              <p:cNvSpPr/>
              <p:nvPr/>
            </p:nvSpPr>
            <p:spPr>
              <a:xfrm>
                <a:off x="1487480" y="3328276"/>
                <a:ext cx="1420410" cy="13137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/>
                  <a:t>/0</a:t>
                </a:r>
              </a:p>
            </p:txBody>
          </p:sp>
        </mc:Choice>
        <mc:Fallback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CC93720E-4724-C4A4-1318-0D9BEBA0F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0" y="3328276"/>
                <a:ext cx="1420410" cy="1313734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9883FC41-4E93-1E15-5CB9-FB6E72423D15}"/>
                  </a:ext>
                </a:extLst>
              </p:cNvPr>
              <p:cNvSpPr/>
              <p:nvPr/>
            </p:nvSpPr>
            <p:spPr>
              <a:xfrm>
                <a:off x="4239458" y="3328276"/>
                <a:ext cx="1420410" cy="13137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sz="2400" b="1" dirty="0"/>
                  <a:t>/0</a:t>
                </a:r>
              </a:p>
            </p:txBody>
          </p:sp>
        </mc:Choice>
        <mc:Fallback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9883FC41-4E93-1E15-5CB9-FB6E72423D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58" y="3328276"/>
                <a:ext cx="1420410" cy="1313734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50D39731-DFEF-D2CA-616B-5675384DB902}"/>
                  </a:ext>
                </a:extLst>
              </p:cNvPr>
              <p:cNvSpPr/>
              <p:nvPr/>
            </p:nvSpPr>
            <p:spPr>
              <a:xfrm>
                <a:off x="6820076" y="3328276"/>
                <a:ext cx="1420410" cy="13137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/0</a:t>
                </a:r>
              </a:p>
            </p:txBody>
          </p:sp>
        </mc:Choice>
        <mc:Fallback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50D39731-DFEF-D2CA-616B-5675384DB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076" y="3328276"/>
                <a:ext cx="1420410" cy="1313734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DA01CE77-38F6-F0EE-1BA9-8AF335766193}"/>
                  </a:ext>
                </a:extLst>
              </p:cNvPr>
              <p:cNvSpPr/>
              <p:nvPr/>
            </p:nvSpPr>
            <p:spPr>
              <a:xfrm>
                <a:off x="9284110" y="3328276"/>
                <a:ext cx="1420410" cy="13137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400" dirty="0"/>
                  <a:t>/1</a:t>
                </a:r>
              </a:p>
            </p:txBody>
          </p:sp>
        </mc:Choice>
        <mc:Fallback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DA01CE77-38F6-F0EE-1BA9-8AF335766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110" y="3328276"/>
                <a:ext cx="1420410" cy="1313734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E36E97-B319-A0D9-5891-5053E84B04E8}"/>
              </a:ext>
            </a:extLst>
          </p:cNvPr>
          <p:cNvCxnSpPr/>
          <p:nvPr/>
        </p:nvCxnSpPr>
        <p:spPr>
          <a:xfrm>
            <a:off x="5802087" y="3849653"/>
            <a:ext cx="90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213EB0-87CA-B9FB-D5E8-E0239B464DA6}"/>
              </a:ext>
            </a:extLst>
          </p:cNvPr>
          <p:cNvCxnSpPr/>
          <p:nvPr/>
        </p:nvCxnSpPr>
        <p:spPr>
          <a:xfrm>
            <a:off x="3048001" y="3927798"/>
            <a:ext cx="90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0CED6F-C707-35BD-CB7B-E632E8088307}"/>
              </a:ext>
            </a:extLst>
          </p:cNvPr>
          <p:cNvCxnSpPr/>
          <p:nvPr/>
        </p:nvCxnSpPr>
        <p:spPr>
          <a:xfrm>
            <a:off x="370115" y="3927798"/>
            <a:ext cx="90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061C38-0E32-A673-742F-BB7C7A339A5A}"/>
              </a:ext>
            </a:extLst>
          </p:cNvPr>
          <p:cNvCxnSpPr/>
          <p:nvPr/>
        </p:nvCxnSpPr>
        <p:spPr>
          <a:xfrm>
            <a:off x="8379542" y="3849653"/>
            <a:ext cx="90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811A08A5-BA56-2FD7-3083-F519FF54E22E}"/>
              </a:ext>
            </a:extLst>
          </p:cNvPr>
          <p:cNvSpPr/>
          <p:nvPr/>
        </p:nvSpPr>
        <p:spPr>
          <a:xfrm rot="15204062">
            <a:off x="1647108" y="2469279"/>
            <a:ext cx="697100" cy="816650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E03AA744-4D4C-380B-A37C-E0280211DEFC}"/>
              </a:ext>
            </a:extLst>
          </p:cNvPr>
          <p:cNvSpPr/>
          <p:nvPr/>
        </p:nvSpPr>
        <p:spPr>
          <a:xfrm rot="15204062">
            <a:off x="4304757" y="2469279"/>
            <a:ext cx="697100" cy="816650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09F77B12-5FF9-725C-A99F-3D4F82ED2AFB}"/>
              </a:ext>
            </a:extLst>
          </p:cNvPr>
          <p:cNvSpPr/>
          <p:nvPr/>
        </p:nvSpPr>
        <p:spPr>
          <a:xfrm rot="15204062">
            <a:off x="6979704" y="2469280"/>
            <a:ext cx="697100" cy="816650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1DFD4FF1-5ADB-1924-BE5B-FA48DE50FE57}"/>
              </a:ext>
            </a:extLst>
          </p:cNvPr>
          <p:cNvSpPr/>
          <p:nvPr/>
        </p:nvSpPr>
        <p:spPr>
          <a:xfrm rot="15204062">
            <a:off x="9426440" y="2469279"/>
            <a:ext cx="697100" cy="816650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40D95A8E-4C35-E9EF-0B8E-835A500C1ACB}"/>
              </a:ext>
            </a:extLst>
          </p:cNvPr>
          <p:cNvSpPr/>
          <p:nvPr/>
        </p:nvSpPr>
        <p:spPr>
          <a:xfrm rot="5400000">
            <a:off x="6936448" y="2783851"/>
            <a:ext cx="1063531" cy="5052201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A19DA7-443D-0836-777A-371EBA22F233}"/>
              </a:ext>
            </a:extLst>
          </p:cNvPr>
          <p:cNvSpPr txBox="1"/>
          <p:nvPr/>
        </p:nvSpPr>
        <p:spPr>
          <a:xfrm>
            <a:off x="3212017" y="3326433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90B5BF-87D2-522E-0709-6F00B4B5B4DD}"/>
              </a:ext>
            </a:extLst>
          </p:cNvPr>
          <p:cNvSpPr txBox="1"/>
          <p:nvPr/>
        </p:nvSpPr>
        <p:spPr>
          <a:xfrm>
            <a:off x="5984354" y="316739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BD513D-2719-B073-46F5-158D7C005C6E}"/>
              </a:ext>
            </a:extLst>
          </p:cNvPr>
          <p:cNvSpPr txBox="1"/>
          <p:nvPr/>
        </p:nvSpPr>
        <p:spPr>
          <a:xfrm>
            <a:off x="8531983" y="3123777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54ED76-2BB7-B8D1-34B7-3AF5B2DBFF14}"/>
              </a:ext>
            </a:extLst>
          </p:cNvPr>
          <p:cNvSpPr txBox="1"/>
          <p:nvPr/>
        </p:nvSpPr>
        <p:spPr>
          <a:xfrm>
            <a:off x="7338562" y="5048342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8DAA0E-1B59-6A2C-BC04-CDFF2FD884CB}"/>
              </a:ext>
            </a:extLst>
          </p:cNvPr>
          <p:cNvSpPr txBox="1"/>
          <p:nvPr/>
        </p:nvSpPr>
        <p:spPr>
          <a:xfrm>
            <a:off x="1705389" y="188505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F969B6-2050-BC52-3A4E-05E544B414BF}"/>
              </a:ext>
            </a:extLst>
          </p:cNvPr>
          <p:cNvSpPr txBox="1"/>
          <p:nvPr/>
        </p:nvSpPr>
        <p:spPr>
          <a:xfrm>
            <a:off x="4364780" y="2022469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0CB7BB-2281-2E4B-A482-8043BFB01BEA}"/>
              </a:ext>
            </a:extLst>
          </p:cNvPr>
          <p:cNvSpPr txBox="1"/>
          <p:nvPr/>
        </p:nvSpPr>
        <p:spPr>
          <a:xfrm>
            <a:off x="7022429" y="1954381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6240C2-6117-7F52-808F-A81220410FE7}"/>
              </a:ext>
            </a:extLst>
          </p:cNvPr>
          <p:cNvSpPr txBox="1"/>
          <p:nvPr/>
        </p:nvSpPr>
        <p:spPr>
          <a:xfrm>
            <a:off x="9391552" y="195346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14967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EC40E-0D3C-B816-623C-6F804FAC1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9790-0AB8-FCE3-C51D-1E61DF90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0114" y="-857599"/>
            <a:ext cx="8610600" cy="1293028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0E9192-EEB9-7D5C-E9D8-48C8C6ADCF25}"/>
                  </a:ext>
                </a:extLst>
              </p:cNvPr>
              <p:cNvSpPr txBox="1"/>
              <p:nvPr/>
            </p:nvSpPr>
            <p:spPr>
              <a:xfrm>
                <a:off x="0" y="97971"/>
                <a:ext cx="12192000" cy="56015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Step :- 4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Transition table =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I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   0                   1         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              -&gt;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  0</a:t>
                </a:r>
              </a:p>
              <a:p>
                <a:r>
                  <a:rPr lang="en-IN" sz="2000" b="0" dirty="0">
                    <a:solidFill>
                      <a:schemeClr val="tx1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 0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 0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*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1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                   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IN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Step :- 5</a:t>
                </a:r>
              </a:p>
              <a:p>
                <a:r>
                  <a:rPr lang="en-IN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Verification =                                                        1            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                           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                                                                0            0           0           0               1                        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IN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0E9192-EEB9-7D5C-E9D8-48C8C6ADC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971"/>
                <a:ext cx="12192000" cy="5601533"/>
              </a:xfrm>
              <a:prstGeom prst="rect">
                <a:avLst/>
              </a:prstGeom>
              <a:blipFill>
                <a:blip r:embed="rId2"/>
                <a:stretch>
                  <a:fillRect l="-500" t="-5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D8D248-5206-4C20-BDCF-20D60359FAC3}"/>
              </a:ext>
            </a:extLst>
          </p:cNvPr>
          <p:cNvCxnSpPr>
            <a:cxnSpLocks/>
          </p:cNvCxnSpPr>
          <p:nvPr/>
        </p:nvCxnSpPr>
        <p:spPr>
          <a:xfrm>
            <a:off x="2520250" y="435429"/>
            <a:ext cx="0" cy="23404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192FE5-7F04-EBC9-D7C0-6D4BBDECB86A}"/>
              </a:ext>
            </a:extLst>
          </p:cNvPr>
          <p:cNvCxnSpPr>
            <a:cxnSpLocks/>
          </p:cNvCxnSpPr>
          <p:nvPr/>
        </p:nvCxnSpPr>
        <p:spPr>
          <a:xfrm>
            <a:off x="4022478" y="544287"/>
            <a:ext cx="0" cy="23404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C5AB5A-894C-0397-04F9-2E162583A9CF}"/>
              </a:ext>
            </a:extLst>
          </p:cNvPr>
          <p:cNvCxnSpPr>
            <a:cxnSpLocks/>
          </p:cNvCxnSpPr>
          <p:nvPr/>
        </p:nvCxnSpPr>
        <p:spPr>
          <a:xfrm>
            <a:off x="5481164" y="544287"/>
            <a:ext cx="0" cy="23404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BEB262-8BFF-807E-9FBB-F6CA200872EF}"/>
              </a:ext>
            </a:extLst>
          </p:cNvPr>
          <p:cNvCxnSpPr>
            <a:cxnSpLocks/>
          </p:cNvCxnSpPr>
          <p:nvPr/>
        </p:nvCxnSpPr>
        <p:spPr>
          <a:xfrm flipH="1">
            <a:off x="4704804" y="3838154"/>
            <a:ext cx="380710" cy="731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16EAAA-EE52-36C2-B6FC-B7315218F9A9}"/>
              </a:ext>
            </a:extLst>
          </p:cNvPr>
          <p:cNvCxnSpPr>
            <a:cxnSpLocks/>
          </p:cNvCxnSpPr>
          <p:nvPr/>
        </p:nvCxnSpPr>
        <p:spPr>
          <a:xfrm>
            <a:off x="5161714" y="3838154"/>
            <a:ext cx="433543" cy="657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9A555F-CC66-3908-1BD2-DD4FBDB66384}"/>
              </a:ext>
            </a:extLst>
          </p:cNvPr>
          <p:cNvCxnSpPr>
            <a:cxnSpLocks/>
          </p:cNvCxnSpPr>
          <p:nvPr/>
        </p:nvCxnSpPr>
        <p:spPr>
          <a:xfrm flipH="1">
            <a:off x="5671457" y="3764658"/>
            <a:ext cx="380710" cy="731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32C89D-9D67-FB52-B565-CB000ED4B800}"/>
              </a:ext>
            </a:extLst>
          </p:cNvPr>
          <p:cNvCxnSpPr>
            <a:cxnSpLocks/>
          </p:cNvCxnSpPr>
          <p:nvPr/>
        </p:nvCxnSpPr>
        <p:spPr>
          <a:xfrm>
            <a:off x="6096000" y="3801406"/>
            <a:ext cx="433543" cy="657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4E830-C0C7-379E-AAF5-DCB54D748DF2}"/>
              </a:ext>
            </a:extLst>
          </p:cNvPr>
          <p:cNvCxnSpPr>
            <a:cxnSpLocks/>
          </p:cNvCxnSpPr>
          <p:nvPr/>
        </p:nvCxnSpPr>
        <p:spPr>
          <a:xfrm flipH="1">
            <a:off x="6596745" y="3727910"/>
            <a:ext cx="380710" cy="731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D88476-5419-4A60-7822-7D03ACD3075F}"/>
              </a:ext>
            </a:extLst>
          </p:cNvPr>
          <p:cNvCxnSpPr>
            <a:cxnSpLocks/>
          </p:cNvCxnSpPr>
          <p:nvPr/>
        </p:nvCxnSpPr>
        <p:spPr>
          <a:xfrm>
            <a:off x="7088490" y="3727910"/>
            <a:ext cx="433543" cy="657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CEAE9C-7052-7A40-E61C-219E9D27F824}"/>
              </a:ext>
            </a:extLst>
          </p:cNvPr>
          <p:cNvCxnSpPr>
            <a:cxnSpLocks/>
          </p:cNvCxnSpPr>
          <p:nvPr/>
        </p:nvCxnSpPr>
        <p:spPr>
          <a:xfrm flipH="1">
            <a:off x="7633068" y="3691162"/>
            <a:ext cx="380710" cy="731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3BDC13-B11E-57F8-2250-42A3130609A3}"/>
              </a:ext>
            </a:extLst>
          </p:cNvPr>
          <p:cNvCxnSpPr>
            <a:cxnSpLocks/>
          </p:cNvCxnSpPr>
          <p:nvPr/>
        </p:nvCxnSpPr>
        <p:spPr>
          <a:xfrm>
            <a:off x="8167120" y="3801406"/>
            <a:ext cx="433543" cy="6576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8B4DA1-CDE0-3928-4EB9-1D4499E936CF}"/>
              </a:ext>
            </a:extLst>
          </p:cNvPr>
          <p:cNvCxnSpPr>
            <a:cxnSpLocks/>
          </p:cNvCxnSpPr>
          <p:nvPr/>
        </p:nvCxnSpPr>
        <p:spPr>
          <a:xfrm>
            <a:off x="6765678" y="544287"/>
            <a:ext cx="0" cy="23404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127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66AEE-090F-FD00-CEEE-4D0E0F2B2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2D84-02F4-7609-8113-CD735462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0114" y="-857599"/>
            <a:ext cx="8610600" cy="1293028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3DC1E-858C-2DE0-4E9A-AC156A44F955}"/>
              </a:ext>
            </a:extLst>
          </p:cNvPr>
          <p:cNvSpPr txBox="1"/>
          <p:nvPr/>
        </p:nvSpPr>
        <p:spPr>
          <a:xfrm>
            <a:off x="223158" y="173308"/>
            <a:ext cx="62810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Convert the above Moore machine into its equivalent Mealy machine.</a:t>
            </a: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Sol:- To convert the Moore to Mealy machine we have 2 methods</a:t>
            </a:r>
          </a:p>
          <a:p>
            <a:pPr marL="457200" indent="-457200">
              <a:buAutoNum type="arabicParenR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diagram  -  State diagram</a:t>
            </a:r>
          </a:p>
          <a:p>
            <a:pPr marL="457200" indent="-457200">
              <a:buAutoNum type="arabicParenR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 table -  Transition table</a:t>
            </a:r>
          </a:p>
          <a:p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we are using  State diagram  -  State diagram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CE23F7F8-EB78-EED2-83E7-8407578681D0}"/>
                  </a:ext>
                </a:extLst>
              </p:cNvPr>
              <p:cNvSpPr/>
              <p:nvPr/>
            </p:nvSpPr>
            <p:spPr>
              <a:xfrm>
                <a:off x="1269766" y="3616633"/>
                <a:ext cx="1420410" cy="13137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CE23F7F8-EB78-EED2-83E7-840757868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66" y="3616633"/>
                <a:ext cx="1420410" cy="1313734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52DA51A1-419D-C01C-41C0-41AE3D5D3109}"/>
                  </a:ext>
                </a:extLst>
              </p:cNvPr>
              <p:cNvSpPr/>
              <p:nvPr/>
            </p:nvSpPr>
            <p:spPr>
              <a:xfrm>
                <a:off x="3760487" y="3616633"/>
                <a:ext cx="1420410" cy="13137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sz="2400" b="1" dirty="0"/>
              </a:p>
            </p:txBody>
          </p:sp>
        </mc:Choice>
        <mc:Fallback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52DA51A1-419D-C01C-41C0-41AE3D5D3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487" y="3616633"/>
                <a:ext cx="1420410" cy="1313734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593D4F21-57BB-ACFF-F5A3-66E7155343E8}"/>
                  </a:ext>
                </a:extLst>
              </p:cNvPr>
              <p:cNvSpPr/>
              <p:nvPr/>
            </p:nvSpPr>
            <p:spPr>
              <a:xfrm>
                <a:off x="6504214" y="3616633"/>
                <a:ext cx="1420410" cy="13137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593D4F21-57BB-ACFF-F5A3-66E715534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214" y="3616633"/>
                <a:ext cx="1420410" cy="1313734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586D6819-849A-24CA-1F38-B90F57928D42}"/>
                  </a:ext>
                </a:extLst>
              </p:cNvPr>
              <p:cNvSpPr/>
              <p:nvPr/>
            </p:nvSpPr>
            <p:spPr>
              <a:xfrm>
                <a:off x="9088168" y="3616633"/>
                <a:ext cx="1420410" cy="13137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586D6819-849A-24CA-1F38-B90F57928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168" y="3616633"/>
                <a:ext cx="1420410" cy="1313734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02FC62-5E9B-9AB0-3526-AF4571B99867}"/>
              </a:ext>
            </a:extLst>
          </p:cNvPr>
          <p:cNvCxnSpPr/>
          <p:nvPr/>
        </p:nvCxnSpPr>
        <p:spPr>
          <a:xfrm>
            <a:off x="223158" y="4265255"/>
            <a:ext cx="90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1079E1-CE74-016F-AAC9-C90ABBB08F14}"/>
              </a:ext>
            </a:extLst>
          </p:cNvPr>
          <p:cNvCxnSpPr/>
          <p:nvPr/>
        </p:nvCxnSpPr>
        <p:spPr>
          <a:xfrm>
            <a:off x="2855919" y="4265255"/>
            <a:ext cx="90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369A9A-5701-7724-90AF-ACF989924D22}"/>
              </a:ext>
            </a:extLst>
          </p:cNvPr>
          <p:cNvCxnSpPr/>
          <p:nvPr/>
        </p:nvCxnSpPr>
        <p:spPr>
          <a:xfrm>
            <a:off x="5366658" y="4265255"/>
            <a:ext cx="90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25D5B1-CE83-C929-AC94-B5456371B2D6}"/>
              </a:ext>
            </a:extLst>
          </p:cNvPr>
          <p:cNvCxnSpPr/>
          <p:nvPr/>
        </p:nvCxnSpPr>
        <p:spPr>
          <a:xfrm>
            <a:off x="8044544" y="4265255"/>
            <a:ext cx="90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9E36309C-B01D-EBE6-313B-3530A0AF133A}"/>
              </a:ext>
            </a:extLst>
          </p:cNvPr>
          <p:cNvSpPr/>
          <p:nvPr/>
        </p:nvSpPr>
        <p:spPr>
          <a:xfrm rot="15204062">
            <a:off x="1442737" y="2757635"/>
            <a:ext cx="697100" cy="816650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C6AFA041-1BC5-78A3-B64F-36B0784B561C}"/>
              </a:ext>
            </a:extLst>
          </p:cNvPr>
          <p:cNvSpPr/>
          <p:nvPr/>
        </p:nvSpPr>
        <p:spPr>
          <a:xfrm rot="15204062">
            <a:off x="3902817" y="2741147"/>
            <a:ext cx="697100" cy="816650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6649A9CB-477A-60FF-375F-C32FEAE77059}"/>
              </a:ext>
            </a:extLst>
          </p:cNvPr>
          <p:cNvSpPr/>
          <p:nvPr/>
        </p:nvSpPr>
        <p:spPr>
          <a:xfrm rot="15204062">
            <a:off x="6646544" y="2688120"/>
            <a:ext cx="697100" cy="816650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2C744818-B83E-53F4-6AAE-6626EC9AF3E8}"/>
              </a:ext>
            </a:extLst>
          </p:cNvPr>
          <p:cNvSpPr/>
          <p:nvPr/>
        </p:nvSpPr>
        <p:spPr>
          <a:xfrm rot="15204062">
            <a:off x="9230498" y="2757635"/>
            <a:ext cx="697100" cy="816650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C7981614-95A7-313F-B76B-F2ABE15924E5}"/>
              </a:ext>
            </a:extLst>
          </p:cNvPr>
          <p:cNvSpPr/>
          <p:nvPr/>
        </p:nvSpPr>
        <p:spPr>
          <a:xfrm rot="5400000">
            <a:off x="6521182" y="3005548"/>
            <a:ext cx="1063531" cy="5052201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71834A-E18A-B460-6BBD-0C16A16AA5DD}"/>
              </a:ext>
            </a:extLst>
          </p:cNvPr>
          <p:cNvSpPr txBox="1"/>
          <p:nvPr/>
        </p:nvSpPr>
        <p:spPr>
          <a:xfrm>
            <a:off x="1395808" y="2248913"/>
            <a:ext cx="121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0/0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1E9CB0-FD91-EAA5-FD31-74511151A24E}"/>
              </a:ext>
            </a:extLst>
          </p:cNvPr>
          <p:cNvSpPr txBox="1"/>
          <p:nvPr/>
        </p:nvSpPr>
        <p:spPr>
          <a:xfrm>
            <a:off x="3935186" y="2248913"/>
            <a:ext cx="1136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0/0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313033-3518-C0B5-5B74-23544CF00416}"/>
              </a:ext>
            </a:extLst>
          </p:cNvPr>
          <p:cNvSpPr txBox="1"/>
          <p:nvPr/>
        </p:nvSpPr>
        <p:spPr>
          <a:xfrm>
            <a:off x="6544398" y="2192068"/>
            <a:ext cx="1136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0/0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82262B-08A2-E5EB-0F1D-29EE34A3231F}"/>
              </a:ext>
            </a:extLst>
          </p:cNvPr>
          <p:cNvSpPr txBox="1"/>
          <p:nvPr/>
        </p:nvSpPr>
        <p:spPr>
          <a:xfrm>
            <a:off x="9153611" y="2248913"/>
            <a:ext cx="1246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0/1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D2E28C-1F53-7289-AE53-059A748DD0DC}"/>
              </a:ext>
            </a:extLst>
          </p:cNvPr>
          <p:cNvSpPr txBox="1"/>
          <p:nvPr/>
        </p:nvSpPr>
        <p:spPr>
          <a:xfrm>
            <a:off x="2829233" y="3616632"/>
            <a:ext cx="931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1/0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26EEB2-F496-9D3B-11DD-8DAFB1DB5871}"/>
              </a:ext>
            </a:extLst>
          </p:cNvPr>
          <p:cNvSpPr txBox="1"/>
          <p:nvPr/>
        </p:nvSpPr>
        <p:spPr>
          <a:xfrm>
            <a:off x="5319953" y="3547117"/>
            <a:ext cx="792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1/0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EEBCC-303C-1454-67C6-D089E108CB56}"/>
              </a:ext>
            </a:extLst>
          </p:cNvPr>
          <p:cNvSpPr txBox="1"/>
          <p:nvPr/>
        </p:nvSpPr>
        <p:spPr>
          <a:xfrm>
            <a:off x="8063680" y="3547117"/>
            <a:ext cx="98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1/1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14C931-6E09-45C1-AF25-505ED1983EE6}"/>
              </a:ext>
            </a:extLst>
          </p:cNvPr>
          <p:cNvSpPr txBox="1"/>
          <p:nvPr/>
        </p:nvSpPr>
        <p:spPr>
          <a:xfrm>
            <a:off x="6792685" y="5403384"/>
            <a:ext cx="888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1/0</a:t>
            </a:r>
          </a:p>
        </p:txBody>
      </p:sp>
    </p:spTree>
    <p:extLst>
      <p:ext uri="{BB962C8B-B14F-4D97-AF65-F5344CB8AC3E}">
        <p14:creationId xmlns:p14="http://schemas.microsoft.com/office/powerpoint/2010/main" val="1169851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08BCF-ABA7-EC68-2E4F-7E3BB2C7F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6A3E-2555-7740-E541-A66A4E6B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0114" y="-857599"/>
            <a:ext cx="8610600" cy="1293028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14BC5-BE89-0B53-1F1F-642B7F4507A9}"/>
              </a:ext>
            </a:extLst>
          </p:cNvPr>
          <p:cNvSpPr txBox="1"/>
          <p:nvPr/>
        </p:nvSpPr>
        <p:spPr>
          <a:xfrm>
            <a:off x="571501" y="250763"/>
            <a:ext cx="6281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C)Convert the above Mealy into Moore machine: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75BED2-0D45-84D4-95EA-F72EBD1BE31C}"/>
                  </a:ext>
                </a:extLst>
              </p:cNvPr>
              <p:cNvSpPr txBox="1"/>
              <p:nvPr/>
            </p:nvSpPr>
            <p:spPr>
              <a:xfrm>
                <a:off x="794658" y="888688"/>
                <a:ext cx="6281056" cy="22601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Transition table =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I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I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   0                   1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                                    N.S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N.S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              -&gt;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0      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 </a:t>
                </a:r>
              </a:p>
              <a:p>
                <a:r>
                  <a:rPr lang="en-IN" sz="2000" b="0" dirty="0">
                    <a:solidFill>
                      <a:schemeClr val="tx1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 0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 0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,1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                    *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</m:t>
                        </m:r>
                      </m:sub>
                    </m:sSub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1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I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,0           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75BED2-0D45-84D4-95EA-F72EBD1BE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58" y="888688"/>
                <a:ext cx="6281056" cy="2260171"/>
              </a:xfrm>
              <a:prstGeom prst="rect">
                <a:avLst/>
              </a:prstGeom>
              <a:blipFill>
                <a:blip r:embed="rId2"/>
                <a:stretch>
                  <a:fillRect l="-970" t="-1617" b="-2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FF29F-DEDE-C75C-121A-4B61F3098E39}"/>
              </a:ext>
            </a:extLst>
          </p:cNvPr>
          <p:cNvCxnSpPr>
            <a:cxnSpLocks/>
          </p:cNvCxnSpPr>
          <p:nvPr/>
        </p:nvCxnSpPr>
        <p:spPr>
          <a:xfrm>
            <a:off x="3282250" y="1088572"/>
            <a:ext cx="0" cy="23404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8ACDAF-C49A-5CB6-FF56-7576BA7247AC}"/>
              </a:ext>
            </a:extLst>
          </p:cNvPr>
          <p:cNvCxnSpPr>
            <a:cxnSpLocks/>
          </p:cNvCxnSpPr>
          <p:nvPr/>
        </p:nvCxnSpPr>
        <p:spPr>
          <a:xfrm>
            <a:off x="4871564" y="1088572"/>
            <a:ext cx="0" cy="23404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82512E-2F2E-8A14-4836-DFB31394AA70}"/>
              </a:ext>
            </a:extLst>
          </p:cNvPr>
          <p:cNvCxnSpPr>
            <a:cxnSpLocks/>
          </p:cNvCxnSpPr>
          <p:nvPr/>
        </p:nvCxnSpPr>
        <p:spPr>
          <a:xfrm>
            <a:off x="6286707" y="1088572"/>
            <a:ext cx="0" cy="23404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D9F7A4-95A8-A66A-EED1-6D6AA186C9A2}"/>
                  </a:ext>
                </a:extLst>
              </p:cNvPr>
              <p:cNvSpPr txBox="1"/>
              <p:nvPr/>
            </p:nvSpPr>
            <p:spPr>
              <a:xfrm>
                <a:off x="1251858" y="3799114"/>
                <a:ext cx="6591299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</m:t>
                    </m:r>
                    <m:r>
                      <a:rPr lang="en-IN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    0                   1    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                   -&gt;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  0</a:t>
                </a:r>
              </a:p>
              <a:p>
                <a:r>
                  <a:rPr lang="en-IN" sz="1800" b="0" dirty="0">
                    <a:solidFill>
                      <a:schemeClr val="tx1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 0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 0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*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1  </a:t>
                </a:r>
                <a:endParaRPr lang="en-IN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D9F7A4-95A8-A66A-EED1-6D6AA186C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58" y="3799114"/>
                <a:ext cx="6591299" cy="1754326"/>
              </a:xfrm>
              <a:prstGeom prst="rect">
                <a:avLst/>
              </a:prstGeom>
              <a:blipFill>
                <a:blip r:embed="rId3"/>
                <a:stretch>
                  <a:fillRect t="-1736" b="-4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7BEE19-D168-523F-3C43-EE7FBB803907}"/>
              </a:ext>
            </a:extLst>
          </p:cNvPr>
          <p:cNvCxnSpPr>
            <a:cxnSpLocks/>
          </p:cNvCxnSpPr>
          <p:nvPr/>
        </p:nvCxnSpPr>
        <p:spPr>
          <a:xfrm>
            <a:off x="3565278" y="3604898"/>
            <a:ext cx="0" cy="19485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E02252-6254-8796-46E4-53C8D364FADE}"/>
              </a:ext>
            </a:extLst>
          </p:cNvPr>
          <p:cNvCxnSpPr>
            <a:cxnSpLocks/>
          </p:cNvCxnSpPr>
          <p:nvPr/>
        </p:nvCxnSpPr>
        <p:spPr>
          <a:xfrm>
            <a:off x="4866328" y="3604898"/>
            <a:ext cx="0" cy="19485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CD32959-620F-7A35-BFDD-DC2AD32B5C7A}"/>
              </a:ext>
            </a:extLst>
          </p:cNvPr>
          <p:cNvCxnSpPr>
            <a:cxnSpLocks/>
          </p:cNvCxnSpPr>
          <p:nvPr/>
        </p:nvCxnSpPr>
        <p:spPr>
          <a:xfrm>
            <a:off x="6096000" y="3691984"/>
            <a:ext cx="0" cy="19485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37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C845E-F5A1-FD4D-3403-7597745FA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21CA-4553-78BF-A29A-C29AC3F9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0114" y="-857599"/>
            <a:ext cx="8610600" cy="1293028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15DCDFA9-0F13-D99A-D1D6-3DB358BFA60D}"/>
                  </a:ext>
                </a:extLst>
              </p:cNvPr>
              <p:cNvSpPr/>
              <p:nvPr/>
            </p:nvSpPr>
            <p:spPr>
              <a:xfrm>
                <a:off x="1052051" y="1673647"/>
                <a:ext cx="1420410" cy="13137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/>
                  <a:t>/0</a:t>
                </a:r>
              </a:p>
            </p:txBody>
          </p:sp>
        </mc:Choice>
        <mc:Fallback>
          <p:sp>
            <p:nvSpPr>
              <p:cNvPr id="3" name="Flowchart: Connector 2">
                <a:extLst>
                  <a:ext uri="{FF2B5EF4-FFF2-40B4-BE49-F238E27FC236}">
                    <a16:creationId xmlns:a16="http://schemas.microsoft.com/office/drawing/2014/main" id="{15DCDFA9-0F13-D99A-D1D6-3DB358BFA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51" y="1673647"/>
                <a:ext cx="1420410" cy="1313734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D0E46486-1C6C-8B94-A818-99B57518A387}"/>
                  </a:ext>
                </a:extLst>
              </p:cNvPr>
              <p:cNvSpPr/>
              <p:nvPr/>
            </p:nvSpPr>
            <p:spPr>
              <a:xfrm>
                <a:off x="3640743" y="1749848"/>
                <a:ext cx="1420410" cy="13137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IN" sz="2400" b="1" dirty="0"/>
                  <a:t>/0</a:t>
                </a:r>
              </a:p>
            </p:txBody>
          </p:sp>
        </mc:Choice>
        <mc:Fallback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D0E46486-1C6C-8B94-A818-99B57518A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743" y="1749848"/>
                <a:ext cx="1420410" cy="1313734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721B2662-E3E3-C35A-F2C1-2DDFE270018B}"/>
                  </a:ext>
                </a:extLst>
              </p:cNvPr>
              <p:cNvSpPr/>
              <p:nvPr/>
            </p:nvSpPr>
            <p:spPr>
              <a:xfrm>
                <a:off x="6341105" y="1749848"/>
                <a:ext cx="1420410" cy="13137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/>
                  <a:t>/0</a:t>
                </a:r>
              </a:p>
            </p:txBody>
          </p:sp>
        </mc:Choice>
        <mc:Fallback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721B2662-E3E3-C35A-F2C1-2DDFE2700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105" y="1749848"/>
                <a:ext cx="1420410" cy="1313734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4D710E9C-AE5B-D02D-D1B7-BD282D0FF003}"/>
                  </a:ext>
                </a:extLst>
              </p:cNvPr>
              <p:cNvSpPr/>
              <p:nvPr/>
            </p:nvSpPr>
            <p:spPr>
              <a:xfrm>
                <a:off x="8859567" y="1749848"/>
                <a:ext cx="1420410" cy="13137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/1</a:t>
                </a:r>
              </a:p>
            </p:txBody>
          </p:sp>
        </mc:Choice>
        <mc:Fallback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4D710E9C-AE5B-D02D-D1B7-BD282D0FF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567" y="1749848"/>
                <a:ext cx="1420410" cy="1313734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BA3CB4-A683-7A3E-0F7B-5A9BAF74DF2C}"/>
              </a:ext>
            </a:extLst>
          </p:cNvPr>
          <p:cNvCxnSpPr/>
          <p:nvPr/>
        </p:nvCxnSpPr>
        <p:spPr>
          <a:xfrm>
            <a:off x="147483" y="2349369"/>
            <a:ext cx="90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A76383-5844-DE60-0FE0-6721D85CBB9A}"/>
              </a:ext>
            </a:extLst>
          </p:cNvPr>
          <p:cNvCxnSpPr/>
          <p:nvPr/>
        </p:nvCxnSpPr>
        <p:spPr>
          <a:xfrm>
            <a:off x="2590801" y="2349369"/>
            <a:ext cx="90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0A7F15-D313-2B7E-2CA7-D5300396D3CC}"/>
              </a:ext>
            </a:extLst>
          </p:cNvPr>
          <p:cNvCxnSpPr/>
          <p:nvPr/>
        </p:nvCxnSpPr>
        <p:spPr>
          <a:xfrm>
            <a:off x="5191432" y="2349369"/>
            <a:ext cx="90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1A2446-E6F7-CED3-DCFF-908121A3D83E}"/>
              </a:ext>
            </a:extLst>
          </p:cNvPr>
          <p:cNvCxnSpPr/>
          <p:nvPr/>
        </p:nvCxnSpPr>
        <p:spPr>
          <a:xfrm>
            <a:off x="7788202" y="2336538"/>
            <a:ext cx="90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0A3EBF49-FFD2-AB3A-6B27-35C4B0B0B3B8}"/>
              </a:ext>
            </a:extLst>
          </p:cNvPr>
          <p:cNvSpPr/>
          <p:nvPr/>
        </p:nvSpPr>
        <p:spPr>
          <a:xfrm rot="15204062">
            <a:off x="1201321" y="890853"/>
            <a:ext cx="697100" cy="816650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97E039E9-117B-2894-BEB1-A5EF1B8CCF44}"/>
              </a:ext>
            </a:extLst>
          </p:cNvPr>
          <p:cNvSpPr/>
          <p:nvPr/>
        </p:nvSpPr>
        <p:spPr>
          <a:xfrm rot="15204062">
            <a:off x="3652793" y="890850"/>
            <a:ext cx="697100" cy="816650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81031782-FF0E-A572-5274-1CE34F9CEF4E}"/>
              </a:ext>
            </a:extLst>
          </p:cNvPr>
          <p:cNvSpPr/>
          <p:nvPr/>
        </p:nvSpPr>
        <p:spPr>
          <a:xfrm rot="15204062">
            <a:off x="6483435" y="977658"/>
            <a:ext cx="697100" cy="816650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0AF1CFD4-BE9A-5D8D-F6C7-1079AE1ECC24}"/>
              </a:ext>
            </a:extLst>
          </p:cNvPr>
          <p:cNvSpPr/>
          <p:nvPr/>
        </p:nvSpPr>
        <p:spPr>
          <a:xfrm rot="15204062">
            <a:off x="9001896" y="977658"/>
            <a:ext cx="697100" cy="816650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1D9E0BC4-69EF-DFE5-6E90-0C3B78420C0F}"/>
              </a:ext>
            </a:extLst>
          </p:cNvPr>
          <p:cNvSpPr/>
          <p:nvPr/>
        </p:nvSpPr>
        <p:spPr>
          <a:xfrm rot="5400000">
            <a:off x="6345283" y="1124855"/>
            <a:ext cx="1063531" cy="5052201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0A649C-8076-A51C-CC38-BBED56DA7AC5}"/>
              </a:ext>
            </a:extLst>
          </p:cNvPr>
          <p:cNvSpPr txBox="1"/>
          <p:nvPr/>
        </p:nvSpPr>
        <p:spPr>
          <a:xfrm>
            <a:off x="1278143" y="412091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A1A88A-167D-D64F-0F15-FED98704BC44}"/>
              </a:ext>
            </a:extLst>
          </p:cNvPr>
          <p:cNvSpPr txBox="1"/>
          <p:nvPr/>
        </p:nvSpPr>
        <p:spPr>
          <a:xfrm>
            <a:off x="3640743" y="38035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F131EE-BF87-EF8E-DB6C-701B29BACF9F}"/>
              </a:ext>
            </a:extLst>
          </p:cNvPr>
          <p:cNvSpPr txBox="1"/>
          <p:nvPr/>
        </p:nvSpPr>
        <p:spPr>
          <a:xfrm>
            <a:off x="6493610" y="412091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01467-6C67-526A-E0C6-A8C7884E4FEC}"/>
              </a:ext>
            </a:extLst>
          </p:cNvPr>
          <p:cNvSpPr txBox="1"/>
          <p:nvPr/>
        </p:nvSpPr>
        <p:spPr>
          <a:xfrm>
            <a:off x="8895050" y="435429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A7901A-D793-2DFA-A281-095021F589D4}"/>
              </a:ext>
            </a:extLst>
          </p:cNvPr>
          <p:cNvSpPr txBox="1"/>
          <p:nvPr/>
        </p:nvSpPr>
        <p:spPr>
          <a:xfrm>
            <a:off x="2794654" y="1826149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E90037-C833-B6B1-AEBE-92E1F301D9B6}"/>
              </a:ext>
            </a:extLst>
          </p:cNvPr>
          <p:cNvSpPr txBox="1"/>
          <p:nvPr/>
        </p:nvSpPr>
        <p:spPr>
          <a:xfrm>
            <a:off x="5468786" y="1673647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BCDED3-A6BD-A2A6-9AF0-3AA06590AAE3}"/>
              </a:ext>
            </a:extLst>
          </p:cNvPr>
          <p:cNvSpPr txBox="1"/>
          <p:nvPr/>
        </p:nvSpPr>
        <p:spPr>
          <a:xfrm>
            <a:off x="8006620" y="1673647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952242-7661-4E0F-C6B0-E7E20286AE33}"/>
              </a:ext>
            </a:extLst>
          </p:cNvPr>
          <p:cNvSpPr txBox="1"/>
          <p:nvPr/>
        </p:nvSpPr>
        <p:spPr>
          <a:xfrm>
            <a:off x="6640266" y="342900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EB537A-1EB5-E952-42D0-85E349BE6070}"/>
              </a:ext>
            </a:extLst>
          </p:cNvPr>
          <p:cNvSpPr txBox="1"/>
          <p:nvPr/>
        </p:nvSpPr>
        <p:spPr>
          <a:xfrm>
            <a:off x="691934" y="5108154"/>
            <a:ext cx="9812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 have defined the states and transitions for both Moore machines, one for detecting the pattern of mod 3 remainders and the other for checking divisibility by 3 for the number of 1’s.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 then converted these Moore machines into equivalent Mealy machines by associating the outputs with transitions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FF3EDD-6490-7B57-7483-A02ACF2B18FC}"/>
              </a:ext>
            </a:extLst>
          </p:cNvPr>
          <p:cNvSpPr txBox="1"/>
          <p:nvPr/>
        </p:nvSpPr>
        <p:spPr>
          <a:xfrm>
            <a:off x="883653" y="4161451"/>
            <a:ext cx="6281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Conclusion:-</a:t>
            </a:r>
          </a:p>
        </p:txBody>
      </p:sp>
    </p:spTree>
    <p:extLst>
      <p:ext uri="{BB962C8B-B14F-4D97-AF65-F5344CB8AC3E}">
        <p14:creationId xmlns:p14="http://schemas.microsoft.com/office/powerpoint/2010/main" val="7853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32C0F-46F5-89EE-AA2E-7EAE67DF7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56D2-F08A-26B4-69EC-A4541524D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0114" y="-857599"/>
            <a:ext cx="8610600" cy="1293028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537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2721429" y="0"/>
            <a:ext cx="1369078" cy="764373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678" y="604157"/>
            <a:ext cx="8689322" cy="60687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</a:t>
            </a:r>
            <a:r>
              <a:rPr lang="en-US" sz="2000" b="1" dirty="0"/>
              <a:t>QUESTION:-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Construct the following languages: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romanL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residue (remainder) mod 3 for each binary string treated as a binary integer.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romanL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strings where the number of "1"s is divisible by 3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lphaL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a Moore for the above language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lphaL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Moore machine to Mealy machine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the above Mealy into Moore machine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b="1" dirty="0">
              <a:latin typeface="Arial Narrow" panose="020B0606020202030204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6147514-82CA-7D45-0736-27A92B7F3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08563" y="0"/>
            <a:ext cx="3583437" cy="106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C8E3-35D4-ED15-B12C-B9F4E5740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261257" y="152400"/>
            <a:ext cx="2634343" cy="611973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8A07E-2919-AFA2-B6B1-CD971842A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90750"/>
            <a:ext cx="12192000" cy="5214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7BA77E7E-BB09-3BCA-F8E5-8625D7531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9706" y="166723"/>
            <a:ext cx="3583437" cy="10698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7">
                <a:extLst>
                  <a:ext uri="{FF2B5EF4-FFF2-40B4-BE49-F238E27FC236}">
                    <a16:creationId xmlns:a16="http://schemas.microsoft.com/office/drawing/2014/main" id="{7F5B6160-FB01-447C-59BE-128C2AE29B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500" y="773035"/>
                <a:ext cx="7886700" cy="58103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Moore machine</a:t>
                </a:r>
                <a:r>
                  <a:rPr lang="en-IN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:-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A </a:t>
                </a: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Moore machine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 is a 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hlinkClick r:id="rId4" tooltip="Finite-state machine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finite-state machine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 whose current output values are determined only by its current 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hlinkClick r:id="rId5" tooltip="State (computer science)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state</a:t>
                </a:r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dirty="0">
                    <a:solidFill>
                      <a:schemeClr val="tx1"/>
                    </a:solidFill>
                  </a:rPr>
                  <a:t>There are 6 Tuples in Moore machine:-(Q,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⋋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dirty="0">
                    <a:solidFill>
                      <a:schemeClr val="tx1"/>
                    </a:solidFill>
                  </a:rPr>
                  <a:t>Q:-Finite no of states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:-Input symbols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:-Initial States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:-output Symbols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:- ‘Q x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-&gt; Q’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⋋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:-Q 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IN" dirty="0">
                    <a:solidFill>
                      <a:schemeClr val="tx1"/>
                    </a:solidFill>
                  </a:rPr>
                  <a:t>        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5" name="Content Placeholder 7">
                <a:extLst>
                  <a:ext uri="{FF2B5EF4-FFF2-40B4-BE49-F238E27FC236}">
                    <a16:creationId xmlns:a16="http://schemas.microsoft.com/office/drawing/2014/main" id="{7F5B6160-FB01-447C-59BE-128C2AE29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773035"/>
                <a:ext cx="7886700" cy="5810325"/>
              </a:xfrm>
              <a:prstGeom prst="rect">
                <a:avLst/>
              </a:prstGeom>
              <a:blipFill>
                <a:blip r:embed="rId6"/>
                <a:stretch>
                  <a:fillRect l="-1236" t="-1469" r="-1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407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FB00-0BC0-9E8E-AE35-4609521F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9067801" y="-1665513"/>
            <a:ext cx="108856" cy="1436914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E3D83204-67AC-221B-D3A7-9FDDA21BF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8563" y="0"/>
            <a:ext cx="3583437" cy="10698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96FC44-9548-679E-E11C-212D64EB2249}"/>
                  </a:ext>
                </a:extLst>
              </p:cNvPr>
              <p:cNvSpPr txBox="1"/>
              <p:nvPr/>
            </p:nvSpPr>
            <p:spPr>
              <a:xfrm>
                <a:off x="1051437" y="1529873"/>
                <a:ext cx="6435213" cy="4339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Mealy machine</a:t>
                </a:r>
                <a:r>
                  <a:rPr lang="en-IN" sz="2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:-</a:t>
                </a: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a </a:t>
                </a:r>
                <a:r>
                  <a:rPr lang="en-US" sz="2000" b="1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Mealy machine</a:t>
                </a: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 is a </a:t>
                </a:r>
                <a:r>
                  <a:rPr lang="en-US" sz="2000" b="0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hlinkClick r:id="rId4" tooltip="Finite-state machine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finite-state machine</a:t>
                </a: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 whose output values are determined both by its current </a:t>
                </a:r>
                <a:r>
                  <a:rPr lang="en-US" sz="2000" b="0" i="0" u="none" strike="noStrike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hlinkClick r:id="rId5" tooltip="State (computer science)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state</a:t>
                </a:r>
                <a:r>
                  <a:rPr lang="en-US" sz="2000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 and the current inputs.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chemeClr val="tx1"/>
                    </a:solidFill>
                  </a:rPr>
                  <a:t>There are 6 Tuples in Mealy machine:-(Q,</a:t>
                </a:r>
                <a14:m>
                  <m:oMath xmlns:m="http://schemas.openxmlformats.org/officeDocument/2006/math">
                    <m:r>
                      <a:rPr lang="en-I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⋋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chemeClr val="tx1"/>
                    </a:solidFill>
                  </a:rPr>
                  <a:t>Q:-Finite no of states</a:t>
                </a: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:-Input symbols</a:t>
                </a: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:-Initial States</a:t>
                </a: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:-output Symbols</a:t>
                </a:r>
              </a:p>
              <a:p>
                <a:pPr marL="0" indent="0">
                  <a:buNone/>
                </a:pPr>
                <a:r>
                  <a:rPr lang="en-I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:- ‘Q x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 -&gt; Q’</a:t>
                </a:r>
              </a:p>
              <a:p>
                <a:r>
                  <a:rPr lang="en-IN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⋋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:-Q x </a:t>
                </a:r>
                <a14:m>
                  <m:oMath xmlns:m="http://schemas.openxmlformats.org/officeDocument/2006/math">
                    <m:r>
                      <a:rPr lang="en-IN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</a:rPr>
                  <a:t>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IN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IN" dirty="0">
                    <a:solidFill>
                      <a:schemeClr val="bg1"/>
                    </a:solidFill>
                  </a:rPr>
                  <a:t>         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96FC44-9548-679E-E11C-212D64EB2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37" y="1529873"/>
                <a:ext cx="6435213" cy="4339650"/>
              </a:xfrm>
              <a:prstGeom prst="rect">
                <a:avLst/>
              </a:prstGeom>
              <a:blipFill>
                <a:blip r:embed="rId6"/>
                <a:stretch>
                  <a:fillRect l="-947" t="-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436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1FCD-7DC4-0681-21D2-7E83C13F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2895600" y="163286"/>
            <a:ext cx="1230086" cy="601087"/>
          </a:xfrm>
        </p:spPr>
        <p:txBody>
          <a:bodyPr>
            <a:normAutofit fontScale="90000"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79FFD-7CA3-537C-7A09-469D447E9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37457"/>
            <a:ext cx="11985171" cy="6215743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buFont typeface="+mj-lt"/>
              <a:buAutoNum type="romanL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residue (remainder) mod 3 for each binary string treated as a binary integer.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lphaL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a Moore for the above language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lphaL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Moore machine to Mealy machine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the above Mealy into Moore machine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50843-B6D4-A677-49AD-960005BF59D6}"/>
                  </a:ext>
                </a:extLst>
              </p:cNvPr>
              <p:cNvSpPr txBox="1"/>
              <p:nvPr/>
            </p:nvSpPr>
            <p:spPr>
              <a:xfrm>
                <a:off x="620486" y="2598926"/>
                <a:ext cx="6096000" cy="4062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sz="1800" dirty="0">
                    <a:solidFill>
                      <a:srgbClr val="FFFF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oore</a:t>
                </a:r>
                <a:r>
                  <a:rPr lang="en-US" sz="1800" dirty="0">
                    <a:solidFill>
                      <a:srgbClr val="FFFF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machine</a:t>
                </a:r>
                <a:r>
                  <a:rPr lang="en-US" sz="1800" dirty="0">
                    <a:solidFill>
                      <a:srgbClr val="FFFF00"/>
                    </a:solidFill>
                    <a:latin typeface="Courier New" panose="02070309020205020404" pitchFamily="49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:-</a:t>
                </a:r>
                <a:endParaRPr lang="en-US" sz="1800" dirty="0">
                  <a:solidFill>
                    <a:srgbClr val="FFFF00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chemeClr val="bg1"/>
                    </a:solidFill>
                  </a:rPr>
                  <a:t>Q</a:t>
                </a:r>
                <a:r>
                  <a:rPr lang="en-IN" sz="2400" dirty="0">
                    <a:solidFill>
                      <a:schemeClr val="tx1"/>
                    </a:solidFill>
                  </a:rPr>
                  <a:t>:-{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}</a:t>
                </a: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:-{ 0,1 }</a:t>
                </a: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:-{</a:t>
                </a:r>
                <a14:m>
                  <m:oMath xmlns:m="http://schemas.openxmlformats.org/officeDocument/2006/math">
                    <m:r>
                      <a:rPr lang="en-IN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:-{ 0 ,1 }</a:t>
                </a:r>
              </a:p>
              <a:p>
                <a:pPr marL="0" indent="0">
                  <a:buNone/>
                </a:pPr>
                <a:r>
                  <a:rPr lang="en-I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:- ‘Q x 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 -&gt; Q’</a:t>
                </a:r>
              </a:p>
              <a:p>
                <a:r>
                  <a:rPr lang="en-IN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⋋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:-Q 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IN" sz="2400" dirty="0">
                  <a:solidFill>
                    <a:schemeClr val="tx1"/>
                  </a:solidFill>
                </a:endParaRPr>
              </a:p>
              <a:p>
                <a:r>
                  <a:rPr lang="en-IN" sz="2400" dirty="0">
                    <a:solidFill>
                      <a:schemeClr val="tx1"/>
                    </a:solidFill>
                  </a:rPr>
                  <a:t> There are 5 steps to do the </a:t>
                </a:r>
                <a:r>
                  <a:rPr lang="en-IN" sz="2400" dirty="0" err="1">
                    <a:solidFill>
                      <a:schemeClr val="tx1"/>
                    </a:solidFill>
                  </a:rPr>
                  <a:t>moore</a:t>
                </a:r>
                <a:r>
                  <a:rPr lang="en-IN" sz="2400" dirty="0">
                    <a:solidFill>
                      <a:schemeClr val="tx1"/>
                    </a:solidFill>
                  </a:rPr>
                  <a:t> machine</a:t>
                </a:r>
              </a:p>
              <a:p>
                <a:r>
                  <a:rPr lang="en-IN" sz="2400" dirty="0">
                    <a:solidFill>
                      <a:schemeClr val="tx1"/>
                    </a:solidFill>
                  </a:rPr>
                  <a:t>1)</a:t>
                </a:r>
                <a:r>
                  <a:rPr lang="en-I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sz="2400" dirty="0">
                    <a:solidFill>
                      <a:schemeClr val="tx1"/>
                    </a:solidFill>
                  </a:rPr>
                  <a:t>  , 2) language  ,3) State Diagram  ,4) Transition Table  ,5)Verification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A50843-B6D4-A677-49AD-960005BF5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6" y="2598926"/>
                <a:ext cx="6096000" cy="4062651"/>
              </a:xfrm>
              <a:prstGeom prst="rect">
                <a:avLst/>
              </a:prstGeom>
              <a:blipFill>
                <a:blip r:embed="rId2"/>
                <a:stretch>
                  <a:fillRect l="-1600" t="-1049" b="-23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49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E0DC-892B-1619-30B3-8410E372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2895600" y="-288758"/>
            <a:ext cx="954505" cy="1053131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815AFE-1367-93C5-8A8E-AE6736E4AE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6200"/>
                <a:ext cx="11887200" cy="6629400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I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Step :- 1</a:t>
                </a:r>
              </a:p>
              <a:p>
                <a:pPr>
                  <a:buNone/>
                </a:pPr>
                <a:r>
                  <a:rPr lang="en-I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∑</m:t>
                    </m:r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= {0,1}</a:t>
                </a:r>
              </a:p>
              <a:p>
                <a:pPr>
                  <a:buNone/>
                </a:pPr>
                <a:r>
                  <a:rPr lang="en-I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Step :- 2</a:t>
                </a:r>
              </a:p>
              <a:p>
                <a:pPr>
                  <a:buNone/>
                </a:pPr>
                <a:r>
                  <a:rPr lang="en-I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Language = { 110 , 0110, 11110 ---------}</a:t>
                </a:r>
              </a:p>
              <a:p>
                <a:pPr>
                  <a:buNone/>
                </a:pPr>
                <a:r>
                  <a:rPr lang="en-I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Step :- 3</a:t>
                </a:r>
              </a:p>
              <a:p>
                <a:pPr>
                  <a:buNone/>
                </a:pPr>
                <a:r>
                  <a:rPr lang="en-IN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State Diagram =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815AFE-1367-93C5-8A8E-AE6736E4AE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00"/>
                <a:ext cx="11887200" cy="6629400"/>
              </a:xfrm>
              <a:blipFill>
                <a:blip r:embed="rId2"/>
                <a:stretch>
                  <a:fillRect l="-667" t="-11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69F652DD-C5B1-1C02-B605-A09C8EFD23D9}"/>
                  </a:ext>
                </a:extLst>
              </p:cNvPr>
              <p:cNvSpPr/>
              <p:nvPr/>
            </p:nvSpPr>
            <p:spPr>
              <a:xfrm>
                <a:off x="1389508" y="3935010"/>
                <a:ext cx="1420410" cy="13137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/0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69F652DD-C5B1-1C02-B605-A09C8EFD2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508" y="3935010"/>
                <a:ext cx="1420410" cy="1313734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98A94FD3-5615-7832-23C6-0339D9DF7A7D}"/>
                  </a:ext>
                </a:extLst>
              </p:cNvPr>
              <p:cNvSpPr/>
              <p:nvPr/>
            </p:nvSpPr>
            <p:spPr>
              <a:xfrm>
                <a:off x="4043515" y="3935010"/>
                <a:ext cx="1420410" cy="13137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/1</a:t>
                </a:r>
              </a:p>
            </p:txBody>
          </p:sp>
        </mc:Choice>
        <mc:Fallback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98A94FD3-5615-7832-23C6-0339D9DF7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15" y="3935010"/>
                <a:ext cx="1420410" cy="1313734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2500286C-E369-E6AF-60FC-1C2856F3B561}"/>
                  </a:ext>
                </a:extLst>
              </p:cNvPr>
              <p:cNvSpPr/>
              <p:nvPr/>
            </p:nvSpPr>
            <p:spPr>
              <a:xfrm>
                <a:off x="6854839" y="3935010"/>
                <a:ext cx="1420410" cy="13137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/2</a:t>
                </a:r>
              </a:p>
            </p:txBody>
          </p:sp>
        </mc:Choice>
        <mc:Fallback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2500286C-E369-E6AF-60FC-1C2856F3B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839" y="3935010"/>
                <a:ext cx="1420410" cy="1313734"/>
              </a:xfrm>
              <a:prstGeom prst="flowChartConnector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EBD347-267D-4FCD-78CB-DD9931DFF0DD}"/>
              </a:ext>
            </a:extLst>
          </p:cNvPr>
          <p:cNvCxnSpPr/>
          <p:nvPr/>
        </p:nvCxnSpPr>
        <p:spPr>
          <a:xfrm>
            <a:off x="343427" y="4580940"/>
            <a:ext cx="90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638F8E-670B-23F4-FD4D-591F37699773}"/>
              </a:ext>
            </a:extLst>
          </p:cNvPr>
          <p:cNvCxnSpPr/>
          <p:nvPr/>
        </p:nvCxnSpPr>
        <p:spPr>
          <a:xfrm>
            <a:off x="2945537" y="4591877"/>
            <a:ext cx="90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22211F-DB3C-9967-0687-7CAE40DFD2C3}"/>
              </a:ext>
            </a:extLst>
          </p:cNvPr>
          <p:cNvCxnSpPr/>
          <p:nvPr/>
        </p:nvCxnSpPr>
        <p:spPr>
          <a:xfrm>
            <a:off x="5643716" y="4591877"/>
            <a:ext cx="90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85BE36F-6CFE-FF48-35CF-19D2991B667B}"/>
              </a:ext>
            </a:extLst>
          </p:cNvPr>
          <p:cNvSpPr txBox="1"/>
          <p:nvPr/>
        </p:nvSpPr>
        <p:spPr>
          <a:xfrm>
            <a:off x="3156339" y="3886178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D60854-DBEA-06D8-B92B-D879E10F5FFD}"/>
              </a:ext>
            </a:extLst>
          </p:cNvPr>
          <p:cNvSpPr txBox="1"/>
          <p:nvPr/>
        </p:nvSpPr>
        <p:spPr>
          <a:xfrm>
            <a:off x="5904281" y="3886178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0</a:t>
            </a: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4C76E2A8-A64C-78B9-3F7B-15237DAC93B1}"/>
              </a:ext>
            </a:extLst>
          </p:cNvPr>
          <p:cNvSpPr/>
          <p:nvPr/>
        </p:nvSpPr>
        <p:spPr>
          <a:xfrm rot="15204062">
            <a:off x="1530954" y="3076013"/>
            <a:ext cx="697100" cy="816650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68E7B017-98AD-B0F3-A432-2919799BD666}"/>
              </a:ext>
            </a:extLst>
          </p:cNvPr>
          <p:cNvSpPr/>
          <p:nvPr/>
        </p:nvSpPr>
        <p:spPr>
          <a:xfrm rot="5400000">
            <a:off x="2901691" y="4440095"/>
            <a:ext cx="1063531" cy="2667487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FBAE21CA-7E69-A044-CF1C-B82179B61EB9}"/>
              </a:ext>
            </a:extLst>
          </p:cNvPr>
          <p:cNvSpPr/>
          <p:nvPr/>
        </p:nvSpPr>
        <p:spPr>
          <a:xfrm rot="5400000">
            <a:off x="5711609" y="4446766"/>
            <a:ext cx="1063531" cy="2667487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B7A39C22-4C8A-97AC-E7B5-F44B3547CE64}"/>
              </a:ext>
            </a:extLst>
          </p:cNvPr>
          <p:cNvSpPr/>
          <p:nvPr/>
        </p:nvSpPr>
        <p:spPr>
          <a:xfrm rot="15204062">
            <a:off x="6988998" y="3076013"/>
            <a:ext cx="697100" cy="816650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88514E-6C33-C180-B87C-A0814C802A53}"/>
              </a:ext>
            </a:extLst>
          </p:cNvPr>
          <p:cNvSpPr txBox="1"/>
          <p:nvPr/>
        </p:nvSpPr>
        <p:spPr>
          <a:xfrm>
            <a:off x="6846656" y="2699508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AF5597-9004-8984-9322-5E8E73C6FE76}"/>
              </a:ext>
            </a:extLst>
          </p:cNvPr>
          <p:cNvSpPr txBox="1"/>
          <p:nvPr/>
        </p:nvSpPr>
        <p:spPr>
          <a:xfrm>
            <a:off x="1806112" y="2758259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F6EBF1-BFD4-8469-A130-0F9E9E81E576}"/>
              </a:ext>
            </a:extLst>
          </p:cNvPr>
          <p:cNvSpPr txBox="1"/>
          <p:nvPr/>
        </p:nvSpPr>
        <p:spPr>
          <a:xfrm>
            <a:off x="2703881" y="618238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2EBE72-AD7D-8E33-10DF-AAA2FA854A3E}"/>
              </a:ext>
            </a:extLst>
          </p:cNvPr>
          <p:cNvSpPr txBox="1"/>
          <p:nvPr/>
        </p:nvSpPr>
        <p:spPr>
          <a:xfrm>
            <a:off x="6287719" y="6273620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3697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4BE6-6DD2-A96C-9DB9-A31A61C4C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7184570" y="639316"/>
            <a:ext cx="4321629" cy="666970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556A3-6429-1AF4-7870-35C213AE3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08857"/>
                <a:ext cx="12192000" cy="642257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Step :- 4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Transition table =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IN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IN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   0                   1    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                     -&gt;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*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 0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IN" sz="1800" b="0" dirty="0">
                    <a:solidFill>
                      <a:schemeClr val="tx1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*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 1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*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2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1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Step :- 5</a:t>
                </a: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Verification =    1      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1      0</a:t>
                </a: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     </a:t>
                </a:r>
              </a:p>
              <a:p>
                <a:pPr marL="0" indent="0">
                  <a:buNone/>
                </a:pPr>
                <a:r>
                  <a:rPr lang="en-IN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0      1      0      0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                              </a:t>
                </a:r>
                <a:r>
                  <a:rPr lang="en-US" sz="1800" dirty="0">
                    <a:solidFill>
                      <a:schemeClr val="bg1"/>
                    </a:solidFill>
                  </a:rPr>
                  <a:t>1    0     0     1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8556A3-6429-1AF4-7870-35C213AE3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8857"/>
                <a:ext cx="12192000" cy="6422571"/>
              </a:xfrm>
              <a:blipFill>
                <a:blip r:embed="rId2"/>
                <a:stretch>
                  <a:fillRect l="-400" t="-14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56E8E4-E100-8735-E701-2C57C2840ACA}"/>
              </a:ext>
            </a:extLst>
          </p:cNvPr>
          <p:cNvCxnSpPr>
            <a:cxnSpLocks/>
          </p:cNvCxnSpPr>
          <p:nvPr/>
        </p:nvCxnSpPr>
        <p:spPr>
          <a:xfrm>
            <a:off x="4809006" y="821390"/>
            <a:ext cx="0" cy="2781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2444D8-515C-6670-CF32-6C90CE1D5FD5}"/>
              </a:ext>
            </a:extLst>
          </p:cNvPr>
          <p:cNvCxnSpPr>
            <a:cxnSpLocks/>
          </p:cNvCxnSpPr>
          <p:nvPr/>
        </p:nvCxnSpPr>
        <p:spPr>
          <a:xfrm>
            <a:off x="3568034" y="821390"/>
            <a:ext cx="0" cy="2781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9D6850-06E7-13A9-F405-D1F92D652B56}"/>
              </a:ext>
            </a:extLst>
          </p:cNvPr>
          <p:cNvCxnSpPr>
            <a:cxnSpLocks/>
          </p:cNvCxnSpPr>
          <p:nvPr/>
        </p:nvCxnSpPr>
        <p:spPr>
          <a:xfrm>
            <a:off x="2446806" y="821390"/>
            <a:ext cx="0" cy="2781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043A09-B9FA-3D15-0C3A-7415617D1D6E}"/>
              </a:ext>
            </a:extLst>
          </p:cNvPr>
          <p:cNvCxnSpPr>
            <a:cxnSpLocks/>
          </p:cNvCxnSpPr>
          <p:nvPr/>
        </p:nvCxnSpPr>
        <p:spPr>
          <a:xfrm>
            <a:off x="1691668" y="4871839"/>
            <a:ext cx="109077" cy="354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34EA4B-6F2D-4609-0568-CD9E23BF406E}"/>
              </a:ext>
            </a:extLst>
          </p:cNvPr>
          <p:cNvCxnSpPr>
            <a:cxnSpLocks/>
          </p:cNvCxnSpPr>
          <p:nvPr/>
        </p:nvCxnSpPr>
        <p:spPr>
          <a:xfrm>
            <a:off x="2137652" y="4850893"/>
            <a:ext cx="109077" cy="354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26B9D5-FEE7-9757-27E1-187CE236214D}"/>
              </a:ext>
            </a:extLst>
          </p:cNvPr>
          <p:cNvCxnSpPr>
            <a:cxnSpLocks/>
          </p:cNvCxnSpPr>
          <p:nvPr/>
        </p:nvCxnSpPr>
        <p:spPr>
          <a:xfrm>
            <a:off x="2646883" y="4871838"/>
            <a:ext cx="109077" cy="3549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DCF56B-CBF4-0210-3299-690A59FFC274}"/>
              </a:ext>
            </a:extLst>
          </p:cNvPr>
          <p:cNvCxnSpPr>
            <a:cxnSpLocks/>
          </p:cNvCxnSpPr>
          <p:nvPr/>
        </p:nvCxnSpPr>
        <p:spPr>
          <a:xfrm flipH="1">
            <a:off x="1408969" y="4889821"/>
            <a:ext cx="173952" cy="396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C57B14-CB49-483F-C89F-0A7B6613C5F3}"/>
              </a:ext>
            </a:extLst>
          </p:cNvPr>
          <p:cNvCxnSpPr>
            <a:cxnSpLocks/>
          </p:cNvCxnSpPr>
          <p:nvPr/>
        </p:nvCxnSpPr>
        <p:spPr>
          <a:xfrm flipH="1">
            <a:off x="1909492" y="4829949"/>
            <a:ext cx="173952" cy="396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843B19-499C-F3FD-CDFF-34CA84CC7A61}"/>
              </a:ext>
            </a:extLst>
          </p:cNvPr>
          <p:cNvCxnSpPr>
            <a:cxnSpLocks/>
          </p:cNvCxnSpPr>
          <p:nvPr/>
        </p:nvCxnSpPr>
        <p:spPr>
          <a:xfrm flipH="1">
            <a:off x="2359830" y="4809003"/>
            <a:ext cx="173952" cy="396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16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680D-C420-9DC9-A1EF-B903E3931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8656" y="-1055914"/>
            <a:ext cx="1567543" cy="1774371"/>
          </a:xfrm>
        </p:spPr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A7FF7-8A36-0620-F877-93751B8FB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2000" cy="667294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Convert the above Moore machine into its equivalent Mealy machine.</a:t>
            </a:r>
          </a:p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Sol:- To convert the Moore to Mealy machine we have 2 methods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diagram  -  State diagram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 table -  Transition table</a:t>
            </a:r>
          </a:p>
          <a:p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we are using  State diagram  -  State diagram method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1B24B5F1-5003-9676-1F7A-ABA76F0AA5F3}"/>
                  </a:ext>
                </a:extLst>
              </p:cNvPr>
              <p:cNvSpPr/>
              <p:nvPr/>
            </p:nvSpPr>
            <p:spPr>
              <a:xfrm>
                <a:off x="1585451" y="3651981"/>
                <a:ext cx="1420410" cy="13137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5" name="Flowchart: Connector 4">
                <a:extLst>
                  <a:ext uri="{FF2B5EF4-FFF2-40B4-BE49-F238E27FC236}">
                    <a16:creationId xmlns:a16="http://schemas.microsoft.com/office/drawing/2014/main" id="{1B24B5F1-5003-9676-1F7A-ABA76F0AA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451" y="3651981"/>
                <a:ext cx="1420410" cy="1313734"/>
              </a:xfrm>
              <a:prstGeom prst="flowChartConnector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4423C7F3-6B97-7C10-B390-88E692BD24AA}"/>
                  </a:ext>
                </a:extLst>
              </p:cNvPr>
              <p:cNvSpPr/>
              <p:nvPr/>
            </p:nvSpPr>
            <p:spPr>
              <a:xfrm>
                <a:off x="4337429" y="3651981"/>
                <a:ext cx="1420410" cy="13137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4423C7F3-6B97-7C10-B390-88E692BD2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429" y="3651981"/>
                <a:ext cx="1420410" cy="1313734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EBD26319-317C-4D41-71C2-D0C79BC4BBD8}"/>
                  </a:ext>
                </a:extLst>
              </p:cNvPr>
              <p:cNvSpPr/>
              <p:nvPr/>
            </p:nvSpPr>
            <p:spPr>
              <a:xfrm>
                <a:off x="6844304" y="3651981"/>
                <a:ext cx="1420410" cy="131373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EBD26319-317C-4D41-71C2-D0C79BC4B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304" y="3651981"/>
                <a:ext cx="1420410" cy="1313734"/>
              </a:xfrm>
              <a:prstGeom prst="flowChartConnector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06EBF9-6771-F09B-4FF6-55F218F98E13}"/>
              </a:ext>
            </a:extLst>
          </p:cNvPr>
          <p:cNvCxnSpPr/>
          <p:nvPr/>
        </p:nvCxnSpPr>
        <p:spPr>
          <a:xfrm>
            <a:off x="495827" y="4363225"/>
            <a:ext cx="90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74CD68-516A-2B0D-47EB-47E5F8683809}"/>
              </a:ext>
            </a:extLst>
          </p:cNvPr>
          <p:cNvCxnSpPr/>
          <p:nvPr/>
        </p:nvCxnSpPr>
        <p:spPr>
          <a:xfrm>
            <a:off x="3173713" y="4339508"/>
            <a:ext cx="90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E5F67C-4C14-46D4-6B98-D3898CB46007}"/>
              </a:ext>
            </a:extLst>
          </p:cNvPr>
          <p:cNvCxnSpPr/>
          <p:nvPr/>
        </p:nvCxnSpPr>
        <p:spPr>
          <a:xfrm>
            <a:off x="5862484" y="4304905"/>
            <a:ext cx="9045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1084495A-02F6-ED0C-3976-B93AC653D88B}"/>
              </a:ext>
            </a:extLst>
          </p:cNvPr>
          <p:cNvSpPr/>
          <p:nvPr/>
        </p:nvSpPr>
        <p:spPr>
          <a:xfrm rot="15204062">
            <a:off x="1727875" y="2797693"/>
            <a:ext cx="697100" cy="816650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D9CBCB94-B932-CFBF-7436-F691B8AF38AE}"/>
              </a:ext>
            </a:extLst>
          </p:cNvPr>
          <p:cNvSpPr/>
          <p:nvPr/>
        </p:nvSpPr>
        <p:spPr>
          <a:xfrm rot="15204062">
            <a:off x="6909382" y="2715699"/>
            <a:ext cx="697100" cy="816650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80129D08-7CA4-31EF-ED93-8EE525BD0A18}"/>
              </a:ext>
            </a:extLst>
          </p:cNvPr>
          <p:cNvSpPr/>
          <p:nvPr/>
        </p:nvSpPr>
        <p:spPr>
          <a:xfrm rot="5400000">
            <a:off x="3094231" y="4172482"/>
            <a:ext cx="1063531" cy="2667487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2404756A-E0EF-FCAF-BCA9-AD748224E79D}"/>
              </a:ext>
            </a:extLst>
          </p:cNvPr>
          <p:cNvSpPr/>
          <p:nvPr/>
        </p:nvSpPr>
        <p:spPr>
          <a:xfrm rot="5400000">
            <a:off x="5883303" y="4233137"/>
            <a:ext cx="1063531" cy="2667487"/>
          </a:xfrm>
          <a:prstGeom prst="curvedLeftArrow">
            <a:avLst>
              <a:gd name="adj1" fmla="val 10915"/>
              <a:gd name="adj2" fmla="val 52515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C9F18-B632-DB9B-1C0F-076383182D41}"/>
              </a:ext>
            </a:extLst>
          </p:cNvPr>
          <p:cNvSpPr txBox="1"/>
          <p:nvPr/>
        </p:nvSpPr>
        <p:spPr>
          <a:xfrm>
            <a:off x="3156338" y="3886178"/>
            <a:ext cx="904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1/1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1F1DE8-9F01-59B8-61D3-AB72B08D8C43}"/>
              </a:ext>
            </a:extLst>
          </p:cNvPr>
          <p:cNvSpPr txBox="1"/>
          <p:nvPr/>
        </p:nvSpPr>
        <p:spPr>
          <a:xfrm>
            <a:off x="3434276" y="5305270"/>
            <a:ext cx="106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1/0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315FFE-8BFD-1DB4-1B81-C13A7E3375FD}"/>
              </a:ext>
            </a:extLst>
          </p:cNvPr>
          <p:cNvSpPr txBox="1"/>
          <p:nvPr/>
        </p:nvSpPr>
        <p:spPr>
          <a:xfrm>
            <a:off x="6804494" y="2334457"/>
            <a:ext cx="739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1/2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E2B803-792E-F45F-CF0A-FF3CF9171491}"/>
              </a:ext>
            </a:extLst>
          </p:cNvPr>
          <p:cNvSpPr txBox="1"/>
          <p:nvPr/>
        </p:nvSpPr>
        <p:spPr>
          <a:xfrm>
            <a:off x="5904280" y="3886178"/>
            <a:ext cx="862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0/2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3B8AF1-EBE0-6F02-1AB0-2151525C3AD6}"/>
              </a:ext>
            </a:extLst>
          </p:cNvPr>
          <p:cNvSpPr txBox="1"/>
          <p:nvPr/>
        </p:nvSpPr>
        <p:spPr>
          <a:xfrm>
            <a:off x="2076425" y="2418834"/>
            <a:ext cx="117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0/0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E04329-0882-5146-EB8A-9D4763F1E475}"/>
              </a:ext>
            </a:extLst>
          </p:cNvPr>
          <p:cNvSpPr txBox="1"/>
          <p:nvPr/>
        </p:nvSpPr>
        <p:spPr>
          <a:xfrm>
            <a:off x="6354983" y="5360821"/>
            <a:ext cx="1515413" cy="528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0/1</a:t>
            </a:r>
          </a:p>
        </p:txBody>
      </p:sp>
    </p:spTree>
    <p:extLst>
      <p:ext uri="{BB962C8B-B14F-4D97-AF65-F5344CB8AC3E}">
        <p14:creationId xmlns:p14="http://schemas.microsoft.com/office/powerpoint/2010/main" val="2472984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4509-42C6-510C-5DFA-4CAD8E205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5679862" y="185057"/>
            <a:ext cx="6381507" cy="1932180"/>
          </a:xfrm>
        </p:spPr>
        <p:txBody>
          <a:bodyPr>
            <a:normAutofit/>
          </a:bodyPr>
          <a:lstStyle/>
          <a:p>
            <a:r>
              <a:rPr lang="en-IN" dirty="0"/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341D48-224A-4A2C-E2CF-665311AD5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6201"/>
                <a:ext cx="12191999" cy="67818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</m:t>
                    </m:r>
                    <m:r>
                      <a:rPr lang="en-I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   0                   1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                                        N.S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N.S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0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 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IN" sz="2000" b="0" dirty="0">
                    <a:solidFill>
                      <a:schemeClr val="tx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  2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0           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   1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  </a:t>
                </a:r>
                <a:r>
                  <a:rPr lang="en-US" sz="2000" dirty="0"/>
                  <a:t>2</a:t>
                </a:r>
                <a:r>
                  <a:rPr lang="en-US" sz="2000" dirty="0">
                    <a:solidFill>
                      <a:schemeClr val="tx1"/>
                    </a:solidFill>
                  </a:rPr>
                  <a:t>           </a:t>
                </a:r>
                <a:endParaRPr lang="en-US" sz="2000" dirty="0">
                  <a:solidFill>
                    <a:schemeClr val="tx1"/>
                  </a:solidFill>
                  <a:latin typeface="Aptos Narrow" panose="020B00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341D48-224A-4A2C-E2CF-665311AD5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01"/>
                <a:ext cx="12191999" cy="6781800"/>
              </a:xfrm>
              <a:blipFill>
                <a:blip r:embed="rId2"/>
                <a:stretch>
                  <a:fillRect l="-450" t="-9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5E5180-6D05-F9F9-988D-C6556BFD0A54}"/>
              </a:ext>
            </a:extLst>
          </p:cNvPr>
          <p:cNvCxnSpPr>
            <a:cxnSpLocks/>
          </p:cNvCxnSpPr>
          <p:nvPr/>
        </p:nvCxnSpPr>
        <p:spPr>
          <a:xfrm>
            <a:off x="2476707" y="185057"/>
            <a:ext cx="0" cy="2850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4DA21C-4BAE-5D14-80BA-A4CDE5A27436}"/>
              </a:ext>
            </a:extLst>
          </p:cNvPr>
          <p:cNvCxnSpPr>
            <a:cxnSpLocks/>
          </p:cNvCxnSpPr>
          <p:nvPr/>
        </p:nvCxnSpPr>
        <p:spPr>
          <a:xfrm>
            <a:off x="3935393" y="185057"/>
            <a:ext cx="0" cy="28506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85E64-32F2-89F2-76E4-3B1936415968}"/>
                  </a:ext>
                </a:extLst>
              </p:cNvPr>
              <p:cNvSpPr txBox="1"/>
              <p:nvPr/>
            </p:nvSpPr>
            <p:spPr>
              <a:xfrm>
                <a:off x="655864" y="3429000"/>
                <a:ext cx="6123214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Transition table =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IN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IN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   0                   1              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                     </a:t>
                </a:r>
                <a:r>
                  <a:rPr lang="en-US" dirty="0"/>
                  <a:t>    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0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  0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IN" sz="1800" b="0" dirty="0">
                    <a:solidFill>
                      <a:schemeClr val="tx1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1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 1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2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           2</a:t>
                </a: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85E64-32F2-89F2-76E4-3B1936415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64" y="3429000"/>
                <a:ext cx="6123214" cy="2585323"/>
              </a:xfrm>
              <a:prstGeom prst="rect">
                <a:avLst/>
              </a:prstGeom>
              <a:blipFill>
                <a:blip r:embed="rId3"/>
                <a:stretch>
                  <a:fillRect l="-896" t="-14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5F6D42-828B-2197-0D1A-CF4AC88CCD1F}"/>
              </a:ext>
            </a:extLst>
          </p:cNvPr>
          <p:cNvCxnSpPr>
            <a:cxnSpLocks/>
          </p:cNvCxnSpPr>
          <p:nvPr/>
        </p:nvCxnSpPr>
        <p:spPr>
          <a:xfrm>
            <a:off x="3012863" y="3346876"/>
            <a:ext cx="0" cy="2781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F8A7D5-F47A-157A-FD5C-7EA3D5F78789}"/>
              </a:ext>
            </a:extLst>
          </p:cNvPr>
          <p:cNvCxnSpPr>
            <a:cxnSpLocks/>
          </p:cNvCxnSpPr>
          <p:nvPr/>
        </p:nvCxnSpPr>
        <p:spPr>
          <a:xfrm>
            <a:off x="4319149" y="3232542"/>
            <a:ext cx="0" cy="2781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90F132-69CC-80A6-37C9-C255871B416A}"/>
              </a:ext>
            </a:extLst>
          </p:cNvPr>
          <p:cNvCxnSpPr>
            <a:cxnSpLocks/>
          </p:cNvCxnSpPr>
          <p:nvPr/>
        </p:nvCxnSpPr>
        <p:spPr>
          <a:xfrm>
            <a:off x="5505692" y="3346876"/>
            <a:ext cx="0" cy="27817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D3A581F-AA10-198B-3595-80866FC0718F}"/>
              </a:ext>
            </a:extLst>
          </p:cNvPr>
          <p:cNvSpPr txBox="1"/>
          <p:nvPr/>
        </p:nvSpPr>
        <p:spPr>
          <a:xfrm>
            <a:off x="6096001" y="283029"/>
            <a:ext cx="5355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C)Convert the above Mealy into Moore machine: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8619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979</TotalTime>
  <Words>969</Words>
  <Application>Microsoft Office PowerPoint</Application>
  <PresentationFormat>Widescreen</PresentationFormat>
  <Paragraphs>219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Algerian</vt:lpstr>
      <vt:lpstr>Aptos Narrow</vt:lpstr>
      <vt:lpstr>Arial</vt:lpstr>
      <vt:lpstr>Arial Narrow</vt:lpstr>
      <vt:lpstr>Calibri</vt:lpstr>
      <vt:lpstr>Cambria Math</vt:lpstr>
      <vt:lpstr>Century Gothic</vt:lpstr>
      <vt:lpstr>Courier New</vt:lpstr>
      <vt:lpstr>Times New Roman</vt:lpstr>
      <vt:lpstr>Wingdings</vt:lpstr>
      <vt:lpstr>Vapor Trail</vt:lpstr>
      <vt:lpstr>THEORY OF COMPUTATION</vt:lpstr>
      <vt:lpstr> </vt:lpstr>
      <vt:lpstr> </vt:lpstr>
      <vt:lpstr> </vt:lpstr>
      <vt:lpstr> </vt:lpstr>
      <vt:lpstr> </vt:lpstr>
      <vt:lpstr> </vt:lpstr>
      <vt:lpstr>  </vt:lpstr>
      <vt:lpstr> 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reddymanohar17590@gmail.com</dc:creator>
  <cp:lastModifiedBy>vignesh sai</cp:lastModifiedBy>
  <cp:revision>3</cp:revision>
  <dcterms:created xsi:type="dcterms:W3CDTF">2024-10-26T14:53:40Z</dcterms:created>
  <dcterms:modified xsi:type="dcterms:W3CDTF">2025-02-02T15:22:41Z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