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5" r:id="rId13"/>
    <p:sldId id="276" r:id="rId14"/>
    <p:sldId id="277" r:id="rId15"/>
    <p:sldId id="278" r:id="rId16"/>
    <p:sldId id="279" r:id="rId17"/>
    <p:sldId id="280" r:id="rId18"/>
    <p:sldId id="283" r:id="rId19"/>
    <p:sldId id="281" r:id="rId20"/>
    <p:sldId id="282" r:id="rId21"/>
    <p:sldId id="274" r:id="rId22"/>
    <p:sldId id="28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F00F01-6959-4389-A898-DBDA50D0B8A5}"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E3B42-A870-4E4A-A322-316611E0C40D}" type="slidenum">
              <a:rPr lang="en-US" smtClean="0"/>
              <a:t>‹#›</a:t>
            </a:fld>
            <a:endParaRPr lang="en-US"/>
          </a:p>
        </p:txBody>
      </p:sp>
    </p:spTree>
    <p:extLst>
      <p:ext uri="{BB962C8B-B14F-4D97-AF65-F5344CB8AC3E}">
        <p14:creationId xmlns:p14="http://schemas.microsoft.com/office/powerpoint/2010/main" val="25480519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F00F01-6959-4389-A898-DBDA50D0B8A5}" type="datetimeFigureOut">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DE3B42-A870-4E4A-A322-316611E0C40D}" type="slidenum">
              <a:rPr lang="en-US" smtClean="0"/>
              <a:t>‹#›</a:t>
            </a:fld>
            <a:endParaRPr lang="en-US"/>
          </a:p>
        </p:txBody>
      </p:sp>
    </p:spTree>
    <p:extLst>
      <p:ext uri="{BB962C8B-B14F-4D97-AF65-F5344CB8AC3E}">
        <p14:creationId xmlns:p14="http://schemas.microsoft.com/office/powerpoint/2010/main" val="35847766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F00F01-6959-4389-A898-DBDA50D0B8A5}" type="datetimeFigureOut">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DE3B42-A870-4E4A-A322-316611E0C40D}" type="slidenum">
              <a:rPr lang="en-US" smtClean="0"/>
              <a:t>‹#›</a:t>
            </a:fld>
            <a:endParaRPr lang="en-US"/>
          </a:p>
        </p:txBody>
      </p:sp>
    </p:spTree>
    <p:extLst>
      <p:ext uri="{BB962C8B-B14F-4D97-AF65-F5344CB8AC3E}">
        <p14:creationId xmlns:p14="http://schemas.microsoft.com/office/powerpoint/2010/main" val="37679225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F00F01-6959-4389-A898-DBDA50D0B8A5}" type="datetimeFigureOut">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DE3B42-A870-4E4A-A322-316611E0C40D}"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110216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F00F01-6959-4389-A898-DBDA50D0B8A5}" type="datetimeFigureOut">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DE3B42-A870-4E4A-A322-316611E0C40D}" type="slidenum">
              <a:rPr lang="en-US" smtClean="0"/>
              <a:t>‹#›</a:t>
            </a:fld>
            <a:endParaRPr lang="en-US"/>
          </a:p>
        </p:txBody>
      </p:sp>
    </p:spTree>
    <p:extLst>
      <p:ext uri="{BB962C8B-B14F-4D97-AF65-F5344CB8AC3E}">
        <p14:creationId xmlns:p14="http://schemas.microsoft.com/office/powerpoint/2010/main" val="9709293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F00F01-6959-4389-A898-DBDA50D0B8A5}" type="datetimeFigureOut">
              <a:rPr lang="en-US" smtClean="0"/>
              <a:t>2/19/2025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DE3B42-A870-4E4A-A322-316611E0C40D}" type="slidenum">
              <a:rPr lang="en-US" smtClean="0"/>
              <a:t>‹#›</a:t>
            </a:fld>
            <a:endParaRPr lang="en-US"/>
          </a:p>
        </p:txBody>
      </p:sp>
    </p:spTree>
    <p:extLst>
      <p:ext uri="{BB962C8B-B14F-4D97-AF65-F5344CB8AC3E}">
        <p14:creationId xmlns:p14="http://schemas.microsoft.com/office/powerpoint/2010/main" val="17649503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F00F01-6959-4389-A898-DBDA50D0B8A5}" type="datetimeFigureOut">
              <a:rPr lang="en-US" smtClean="0"/>
              <a:t>2/19/2025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DE3B42-A870-4E4A-A322-316611E0C40D}" type="slidenum">
              <a:rPr lang="en-US" smtClean="0"/>
              <a:t>‹#›</a:t>
            </a:fld>
            <a:endParaRPr lang="en-US"/>
          </a:p>
        </p:txBody>
      </p:sp>
    </p:spTree>
    <p:extLst>
      <p:ext uri="{BB962C8B-B14F-4D97-AF65-F5344CB8AC3E}">
        <p14:creationId xmlns:p14="http://schemas.microsoft.com/office/powerpoint/2010/main" val="19444317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F00F01-6959-4389-A898-DBDA50D0B8A5}"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E3B42-A870-4E4A-A322-316611E0C40D}" type="slidenum">
              <a:rPr lang="en-US" smtClean="0"/>
              <a:t>‹#›</a:t>
            </a:fld>
            <a:endParaRPr lang="en-US"/>
          </a:p>
        </p:txBody>
      </p:sp>
    </p:spTree>
    <p:extLst>
      <p:ext uri="{BB962C8B-B14F-4D97-AF65-F5344CB8AC3E}">
        <p14:creationId xmlns:p14="http://schemas.microsoft.com/office/powerpoint/2010/main" val="175041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F00F01-6959-4389-A898-DBDA50D0B8A5}"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E3B42-A870-4E4A-A322-316611E0C40D}" type="slidenum">
              <a:rPr lang="en-US" smtClean="0"/>
              <a:t>‹#›</a:t>
            </a:fld>
            <a:endParaRPr lang="en-US"/>
          </a:p>
        </p:txBody>
      </p:sp>
    </p:spTree>
    <p:extLst>
      <p:ext uri="{BB962C8B-B14F-4D97-AF65-F5344CB8AC3E}">
        <p14:creationId xmlns:p14="http://schemas.microsoft.com/office/powerpoint/2010/main" val="23652322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F00F01-6959-4389-A898-DBDA50D0B8A5}"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E3B42-A870-4E4A-A322-316611E0C40D}" type="slidenum">
              <a:rPr lang="en-US" smtClean="0"/>
              <a:t>‹#›</a:t>
            </a:fld>
            <a:endParaRPr lang="en-US"/>
          </a:p>
        </p:txBody>
      </p:sp>
    </p:spTree>
    <p:extLst>
      <p:ext uri="{BB962C8B-B14F-4D97-AF65-F5344CB8AC3E}">
        <p14:creationId xmlns:p14="http://schemas.microsoft.com/office/powerpoint/2010/main" val="8636384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F00F01-6959-4389-A898-DBDA50D0B8A5}"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E3B42-A870-4E4A-A322-316611E0C40D}" type="slidenum">
              <a:rPr lang="en-US" smtClean="0"/>
              <a:t>‹#›</a:t>
            </a:fld>
            <a:endParaRPr lang="en-US"/>
          </a:p>
        </p:txBody>
      </p:sp>
    </p:spTree>
    <p:extLst>
      <p:ext uri="{BB962C8B-B14F-4D97-AF65-F5344CB8AC3E}">
        <p14:creationId xmlns:p14="http://schemas.microsoft.com/office/powerpoint/2010/main" val="18034326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F00F01-6959-4389-A898-DBDA50D0B8A5}" type="datetimeFigureOut">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DE3B42-A870-4E4A-A322-316611E0C40D}" type="slidenum">
              <a:rPr lang="en-US" smtClean="0"/>
              <a:t>‹#›</a:t>
            </a:fld>
            <a:endParaRPr lang="en-US"/>
          </a:p>
        </p:txBody>
      </p:sp>
    </p:spTree>
    <p:extLst>
      <p:ext uri="{BB962C8B-B14F-4D97-AF65-F5344CB8AC3E}">
        <p14:creationId xmlns:p14="http://schemas.microsoft.com/office/powerpoint/2010/main" val="1952511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F00F01-6959-4389-A898-DBDA50D0B8A5}" type="datetimeFigureOut">
              <a:rPr lang="en-US" smtClean="0"/>
              <a:t>2/19/2025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DE3B42-A870-4E4A-A322-316611E0C40D}" type="slidenum">
              <a:rPr lang="en-US" smtClean="0"/>
              <a:t>‹#›</a:t>
            </a:fld>
            <a:endParaRPr lang="en-US"/>
          </a:p>
        </p:txBody>
      </p:sp>
    </p:spTree>
    <p:extLst>
      <p:ext uri="{BB962C8B-B14F-4D97-AF65-F5344CB8AC3E}">
        <p14:creationId xmlns:p14="http://schemas.microsoft.com/office/powerpoint/2010/main" val="26502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F00F01-6959-4389-A898-DBDA50D0B8A5}" type="datetimeFigureOut">
              <a:rPr lang="en-US" smtClean="0"/>
              <a:t>2/19/2025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DE3B42-A870-4E4A-A322-316611E0C40D}" type="slidenum">
              <a:rPr lang="en-US" smtClean="0"/>
              <a:t>‹#›</a:t>
            </a:fld>
            <a:endParaRPr lang="en-US"/>
          </a:p>
        </p:txBody>
      </p:sp>
    </p:spTree>
    <p:extLst>
      <p:ext uri="{BB962C8B-B14F-4D97-AF65-F5344CB8AC3E}">
        <p14:creationId xmlns:p14="http://schemas.microsoft.com/office/powerpoint/2010/main" val="7976104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F00F01-6959-4389-A898-DBDA50D0B8A5}" type="datetimeFigureOut">
              <a:rPr lang="en-US" smtClean="0"/>
              <a:t>2/19/2025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DE3B42-A870-4E4A-A322-316611E0C40D}" type="slidenum">
              <a:rPr lang="en-US" smtClean="0"/>
              <a:t>‹#›</a:t>
            </a:fld>
            <a:endParaRPr lang="en-US"/>
          </a:p>
        </p:txBody>
      </p:sp>
    </p:spTree>
    <p:extLst>
      <p:ext uri="{BB962C8B-B14F-4D97-AF65-F5344CB8AC3E}">
        <p14:creationId xmlns:p14="http://schemas.microsoft.com/office/powerpoint/2010/main" val="22334569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F00F01-6959-4389-A898-DBDA50D0B8A5}" type="datetimeFigureOut">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DE3B42-A870-4E4A-A322-316611E0C40D}" type="slidenum">
              <a:rPr lang="en-US" smtClean="0"/>
              <a:t>‹#›</a:t>
            </a:fld>
            <a:endParaRPr lang="en-US"/>
          </a:p>
        </p:txBody>
      </p:sp>
    </p:spTree>
    <p:extLst>
      <p:ext uri="{BB962C8B-B14F-4D97-AF65-F5344CB8AC3E}">
        <p14:creationId xmlns:p14="http://schemas.microsoft.com/office/powerpoint/2010/main" val="5498598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F00F01-6959-4389-A898-DBDA50D0B8A5}" type="datetimeFigureOut">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DE3B42-A870-4E4A-A322-316611E0C40D}" type="slidenum">
              <a:rPr lang="en-US" smtClean="0"/>
              <a:t>‹#›</a:t>
            </a:fld>
            <a:endParaRPr lang="en-US"/>
          </a:p>
        </p:txBody>
      </p:sp>
    </p:spTree>
    <p:extLst>
      <p:ext uri="{BB962C8B-B14F-4D97-AF65-F5344CB8AC3E}">
        <p14:creationId xmlns:p14="http://schemas.microsoft.com/office/powerpoint/2010/main" val="18534583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DF00F01-6959-4389-A898-DBDA50D0B8A5}" type="datetimeFigureOut">
              <a:rPr lang="en-US" smtClean="0"/>
              <a:t>2/19/2025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CDE3B42-A870-4E4A-A322-316611E0C40D}" type="slidenum">
              <a:rPr lang="en-US" smtClean="0"/>
              <a:t>‹#›</a:t>
            </a:fld>
            <a:endParaRPr lang="en-US"/>
          </a:p>
        </p:txBody>
      </p:sp>
    </p:spTree>
    <p:extLst>
      <p:ext uri="{BB962C8B-B14F-4D97-AF65-F5344CB8AC3E}">
        <p14:creationId xmlns:p14="http://schemas.microsoft.com/office/powerpoint/2010/main" val="229437660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0298" y="235130"/>
            <a:ext cx="8199119" cy="1569660"/>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E- LEARNING BASED WEB APPLICATION (E-LILMOD) </a:t>
            </a:r>
          </a:p>
          <a:p>
            <a:r>
              <a:rPr lang="en-US" sz="3200" b="1" dirty="0">
                <a:latin typeface="Times New Roman" panose="02020603050405020304" pitchFamily="18" charset="0"/>
                <a:cs typeface="Times New Roman" panose="02020603050405020304" pitchFamily="18" charset="0"/>
              </a:rPr>
              <a:t>BY BATCH-15</a:t>
            </a:r>
          </a:p>
        </p:txBody>
      </p:sp>
      <p:sp>
        <p:nvSpPr>
          <p:cNvPr id="5" name="TextBox 4"/>
          <p:cNvSpPr txBox="1"/>
          <p:nvPr/>
        </p:nvSpPr>
        <p:spPr>
          <a:xfrm>
            <a:off x="200298" y="2586446"/>
            <a:ext cx="7106194" cy="3416320"/>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BATCH</a:t>
            </a:r>
            <a:r>
              <a:rPr lang="en-US" sz="2400" dirty="0">
                <a:latin typeface="Bodoni MT" panose="02070603080606020203" pitchFamily="18" charset="0"/>
                <a:cs typeface="Arial" panose="020B0604020202020204" pitchFamily="34" charset="0"/>
              </a:rPr>
              <a:t> MEMBERS :</a:t>
            </a:r>
          </a:p>
          <a:p>
            <a:pPr>
              <a:lnSpc>
                <a:spcPct val="150000"/>
              </a:lnSpc>
            </a:pPr>
            <a:endParaRPr lang="en-US" sz="2400" dirty="0">
              <a:latin typeface="Bodoni MT" panose="02070603080606020203" pitchFamily="18" charset="0"/>
              <a:cs typeface="Arial" panose="020B0604020202020204" pitchFamily="34" charset="0"/>
            </a:endParaRPr>
          </a:p>
          <a:p>
            <a:pPr>
              <a:lnSpc>
                <a:spcPct val="150000"/>
              </a:lnSpc>
            </a:pPr>
            <a:r>
              <a:rPr lang="en-US" sz="2400" dirty="0">
                <a:latin typeface="Bodoni MT" panose="02070603080606020203" pitchFamily="18" charset="0"/>
                <a:cs typeface="Arial" panose="020B0604020202020204" pitchFamily="34" charset="0"/>
              </a:rPr>
              <a:t>231FA04884 – K NAGALAKSHMI</a:t>
            </a:r>
          </a:p>
          <a:p>
            <a:pPr>
              <a:lnSpc>
                <a:spcPct val="150000"/>
              </a:lnSpc>
            </a:pPr>
            <a:r>
              <a:rPr lang="en-US" sz="2400" dirty="0">
                <a:latin typeface="Bodoni MT" panose="02070603080606020203" pitchFamily="18" charset="0"/>
                <a:cs typeface="Arial" panose="020B0604020202020204" pitchFamily="34" charset="0"/>
              </a:rPr>
              <a:t>231FA04957 – A SATHWIK </a:t>
            </a:r>
          </a:p>
          <a:p>
            <a:pPr>
              <a:lnSpc>
                <a:spcPct val="150000"/>
              </a:lnSpc>
            </a:pPr>
            <a:r>
              <a:rPr lang="en-US" sz="2400" dirty="0">
                <a:latin typeface="Bodoni MT" panose="02070603080606020203" pitchFamily="18" charset="0"/>
                <a:cs typeface="Arial" panose="020B0604020202020204" pitchFamily="34" charset="0"/>
              </a:rPr>
              <a:t>231FA04970 – P SREEKARA</a:t>
            </a:r>
          </a:p>
          <a:p>
            <a:pPr>
              <a:lnSpc>
                <a:spcPct val="150000"/>
              </a:lnSpc>
            </a:pPr>
            <a:r>
              <a:rPr lang="en-US" sz="2400" dirty="0">
                <a:latin typeface="Bodoni MT" panose="02070603080606020203" pitchFamily="18" charset="0"/>
                <a:cs typeface="Arial" panose="020B0604020202020204" pitchFamily="34" charset="0"/>
              </a:rPr>
              <a:t>231FA04995 – P SATHVIKA </a:t>
            </a:r>
          </a:p>
        </p:txBody>
      </p:sp>
      <p:pic>
        <p:nvPicPr>
          <p:cNvPr id="2050" name="Picture 2" descr="Free Vector | E learning interactions illustration conce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0"/>
            <a:ext cx="59626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3432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3176" y="359458"/>
            <a:ext cx="6096000" cy="6063198"/>
          </a:xfrm>
          <a:prstGeom prst="rect">
            <a:avLst/>
          </a:prstGeom>
        </p:spPr>
        <p:txBody>
          <a:bodyPr>
            <a:spAutoFit/>
          </a:bodyPr>
          <a:lstStyle/>
          <a:p>
            <a:pPr algn="just"/>
            <a:r>
              <a:rPr lang="en-US" sz="2800" dirty="0"/>
              <a:t>CONCLUSION :</a:t>
            </a:r>
          </a:p>
          <a:p>
            <a:pPr algn="just"/>
            <a:endParaRPr lang="en-US" dirty="0"/>
          </a:p>
          <a:p>
            <a:pPr algn="just"/>
            <a:r>
              <a:rPr lang="en-US" dirty="0"/>
              <a:t>In conclusion, the development of an </a:t>
            </a:r>
            <a:r>
              <a:rPr lang="en-US" dirty="0" err="1"/>
              <a:t>elearning</a:t>
            </a:r>
            <a:r>
              <a:rPr lang="en-US" dirty="0"/>
              <a:t> website using HTML and CSS presents a viable solution for delivering educational content in a flexible and accessible manner. The advantages of accessibility, customization, and </a:t>
            </a:r>
            <a:r>
              <a:rPr lang="en-US" dirty="0" err="1"/>
              <a:t>costeffectiveness</a:t>
            </a:r>
            <a:r>
              <a:rPr lang="en-US" dirty="0"/>
              <a:t> make HTML and CSS appealing choices for educational institutions and organizations. However, certain limitations, such as interactivity and scalability, must be addressed to enhance user experience and engagement.</a:t>
            </a:r>
          </a:p>
          <a:p>
            <a:pPr algn="just"/>
            <a:endParaRPr lang="en-US" dirty="0"/>
          </a:p>
          <a:p>
            <a:pPr algn="just"/>
            <a:r>
              <a:rPr lang="en-US" dirty="0"/>
              <a:t>Future developments could involve integrating more advanced programming languages and technologies, such as JavaScript or </a:t>
            </a:r>
            <a:r>
              <a:rPr lang="en-US" dirty="0" err="1"/>
              <a:t>serverside</a:t>
            </a:r>
            <a:r>
              <a:rPr lang="en-US" dirty="0"/>
              <a:t> frameworks, to expand the website's capabilities and interactivity. Additionally, ongoing user feedback and iterative design processes can help refine the platform, ensuring it meets the evolving needs of learners. Overall, this project demonstrates the potential of HTML and CSS in creating effective e-learning platforms that cater to the diverse needs of learners, ultimately contributing to the democratization of education in the digital era. </a:t>
            </a:r>
          </a:p>
        </p:txBody>
      </p:sp>
      <p:pic>
        <p:nvPicPr>
          <p:cNvPr id="3" name="Picture Placeholder 15" descr="A group of people discuss something">
            <a:extLst>
              <a:ext uri="{FF2B5EF4-FFF2-40B4-BE49-F238E27FC236}">
                <a16:creationId xmlns:a16="http://schemas.microsoft.com/office/drawing/2014/main" id="{2C4DE4C1-E6F3-48EC-A26B-57BBBF59355F}"/>
              </a:ext>
            </a:extLst>
          </p:cNvPr>
          <p:cNvPicPr>
            <a:picLocks noChangeAspect="1"/>
          </p:cNvPicPr>
          <p:nvPr/>
        </p:nvPicPr>
        <p:blipFill rotWithShape="1">
          <a:blip r:embed="rId2">
            <a:extLst>
              <a:ext uri="{28A0092B-C50C-407E-A947-70E740481C1C}">
                <a14:useLocalDpi xmlns:a14="http://schemas.microsoft.com/office/drawing/2010/main" val="0"/>
              </a:ext>
            </a:extLst>
          </a:blip>
          <a:srcRect l="14435" t="547" r="35"/>
          <a:stretch/>
        </p:blipFill>
        <p:spPr>
          <a:xfrm>
            <a:off x="6753496" y="0"/>
            <a:ext cx="5438503" cy="6858000"/>
          </a:xfrm>
          <a:prstGeom prst="rect">
            <a:avLst/>
          </a:prstGeom>
        </p:spPr>
      </p:pic>
    </p:spTree>
    <p:extLst>
      <p:ext uri="{BB962C8B-B14F-4D97-AF65-F5344CB8AC3E}">
        <p14:creationId xmlns:p14="http://schemas.microsoft.com/office/powerpoint/2010/main" val="24305580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A6DC2B-4856-453F-8CD5-28DBFF3B3D3B}"/>
              </a:ext>
            </a:extLst>
          </p:cNvPr>
          <p:cNvSpPr/>
          <p:nvPr/>
        </p:nvSpPr>
        <p:spPr>
          <a:xfrm>
            <a:off x="331433" y="490463"/>
            <a:ext cx="5589973" cy="5444054"/>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IDENTIFICATION OF SPECIFIC AREA OUT OF BROAD AREAS UNDER THE SUPERVISOR.</a:t>
            </a:r>
          </a:p>
          <a:p>
            <a:pPr algn="just">
              <a:lnSpc>
                <a:spcPct val="150000"/>
              </a:lnSpc>
            </a:pPr>
            <a:endParaRPr lang="en-US"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IDENTIFICATION OF OUTCOMES IN LINE WITH PROGRAMME OBJECTIVES.</a:t>
            </a:r>
          </a:p>
          <a:p>
            <a:pPr algn="just">
              <a:lnSpc>
                <a:spcPct val="150000"/>
              </a:lnSpc>
            </a:pPr>
            <a:endParaRPr lang="en-US"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IDENTIFICATION OF TOOLS / EQUIPMENT / SURVEYS / TRAINING NEEDS / ETC.</a:t>
            </a:r>
          </a:p>
          <a:p>
            <a:pPr algn="just">
              <a:lnSpc>
                <a:spcPct val="150000"/>
              </a:lnSpc>
            </a:pPr>
            <a:r>
              <a:rPr lang="en-US" dirty="0">
                <a:latin typeface="Times New Roman" panose="02020603050405020304" pitchFamily="18" charset="0"/>
                <a:cs typeface="Times New Roman" panose="02020603050405020304" pitchFamily="18" charset="0"/>
              </a:rPr>
              <a:t> </a:t>
            </a:r>
          </a:p>
          <a:p>
            <a:pPr marL="457200" indent="-4572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COMPLETION OF LITERATURE SURVEY.</a:t>
            </a:r>
          </a:p>
          <a:p>
            <a:pPr algn="just">
              <a:lnSpc>
                <a:spcPct val="150000"/>
              </a:lnSpc>
            </a:pPr>
            <a:endParaRPr lang="en-US"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READINESS OF ABOUT 25% DOCUMENTATION. </a:t>
            </a:r>
          </a:p>
        </p:txBody>
      </p:sp>
      <p:pic>
        <p:nvPicPr>
          <p:cNvPr id="4" name="Picture 2" descr="What Are eLearning Portals? - SourceBae">
            <a:extLst>
              <a:ext uri="{FF2B5EF4-FFF2-40B4-BE49-F238E27FC236}">
                <a16:creationId xmlns:a16="http://schemas.microsoft.com/office/drawing/2014/main" id="{518C56B0-85CF-4DA7-A6EE-AB81EB788C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0597" y="-1"/>
            <a:ext cx="5921404"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8685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6F24B7-A7F7-49B0-B8C6-1349E3940D63}"/>
              </a:ext>
            </a:extLst>
          </p:cNvPr>
          <p:cNvSpPr/>
          <p:nvPr/>
        </p:nvSpPr>
        <p:spPr>
          <a:xfrm>
            <a:off x="366944" y="204626"/>
            <a:ext cx="7214586" cy="7311617"/>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IDENTIFICATION OF SPECIFIC AREA OUT OF BROAD AREAS UNDER THE SUPERVISOR.</a:t>
            </a:r>
          </a:p>
          <a:p>
            <a:pPr lvl="0" algn="just" eaLnBrk="0" fontAlgn="base" hangingPunct="0">
              <a:spcBef>
                <a:spcPct val="0"/>
              </a:spcBef>
              <a:spcAft>
                <a:spcPct val="0"/>
              </a:spcAft>
            </a:pPr>
            <a:endParaRPr lang="en-US" altLang="en-US" sz="1600"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r>
              <a:rPr lang="en-US" altLang="en-US" sz="1600" dirty="0">
                <a:latin typeface="Times New Roman" panose="02020603050405020304" pitchFamily="18" charset="0"/>
                <a:cs typeface="Times New Roman" panose="02020603050405020304" pitchFamily="18" charset="0"/>
              </a:rPr>
              <a:t>Keeping in mind the "e-</a:t>
            </a:r>
            <a:r>
              <a:rPr lang="en-US" altLang="en-US" sz="1600" dirty="0" err="1">
                <a:latin typeface="Times New Roman" panose="02020603050405020304" pitchFamily="18" charset="0"/>
                <a:cs typeface="Times New Roman" panose="02020603050405020304" pitchFamily="18" charset="0"/>
              </a:rPr>
              <a:t>lilmod</a:t>
            </a:r>
            <a:r>
              <a:rPr lang="en-US" altLang="en-US" sz="1600" dirty="0">
                <a:latin typeface="Times New Roman" panose="02020603050405020304" pitchFamily="18" charset="0"/>
                <a:cs typeface="Times New Roman" panose="02020603050405020304" pitchFamily="18" charset="0"/>
              </a:rPr>
              <a:t>" e-learning website focused on HTML and CSS. Since this website is about front-end web development, we'll assume the broad area is something like "Web Development" or "E-learning Technologies."</a:t>
            </a:r>
          </a:p>
          <a:p>
            <a:pPr lvl="0" algn="just" eaLnBrk="0" fontAlgn="base" hangingPunct="0">
              <a:spcBef>
                <a:spcPct val="0"/>
              </a:spcBef>
              <a:spcAft>
                <a:spcPct val="0"/>
              </a:spcAft>
            </a:pPr>
            <a:endParaRPr lang="en-US" altLang="en-US" sz="1600" b="1"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r>
              <a:rPr lang="en-US" altLang="en-US" sz="1600" b="1" dirty="0">
                <a:latin typeface="Times New Roman" panose="02020603050405020304" pitchFamily="18" charset="0"/>
                <a:cs typeface="Times New Roman" panose="02020603050405020304" pitchFamily="18" charset="0"/>
              </a:rPr>
              <a:t>Option 1: Improving User Engagement through Interactive HTML5 Elements:</a:t>
            </a:r>
          </a:p>
          <a:p>
            <a:pPr lvl="0" algn="just" eaLnBrk="0" fontAlgn="base" hangingPunct="0">
              <a:spcBef>
                <a:spcPct val="0"/>
              </a:spcBef>
              <a:spcAft>
                <a:spcPct val="0"/>
              </a:spcAft>
            </a:pPr>
            <a:endParaRPr lang="en-US" altLang="en-US" sz="1600"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Tx/>
              <a:buChar char="•"/>
            </a:pPr>
            <a:r>
              <a:rPr lang="en-US" altLang="en-US" sz="1600" b="1" dirty="0">
                <a:latin typeface="Times New Roman" panose="02020603050405020304" pitchFamily="18" charset="0"/>
                <a:cs typeface="Times New Roman" panose="02020603050405020304" pitchFamily="18" charset="0"/>
              </a:rPr>
              <a:t>Broad Area:</a:t>
            </a:r>
            <a:r>
              <a:rPr lang="en-US" altLang="en-US" sz="1600" dirty="0">
                <a:latin typeface="Times New Roman" panose="02020603050405020304" pitchFamily="18" charset="0"/>
                <a:cs typeface="Times New Roman" panose="02020603050405020304" pitchFamily="18" charset="0"/>
              </a:rPr>
              <a:t> Web Development / E-learning Technologies </a:t>
            </a:r>
          </a:p>
          <a:p>
            <a:pPr lvl="0" algn="just" eaLnBrk="0" fontAlgn="base" hangingPunct="0">
              <a:spcBef>
                <a:spcPct val="0"/>
              </a:spcBef>
              <a:spcAft>
                <a:spcPct val="0"/>
              </a:spcAft>
              <a:buFontTx/>
              <a:buChar char="•"/>
            </a:pPr>
            <a:r>
              <a:rPr lang="en-US" altLang="en-US" sz="1600" b="1" dirty="0">
                <a:latin typeface="Times New Roman" panose="02020603050405020304" pitchFamily="18" charset="0"/>
                <a:cs typeface="Times New Roman" panose="02020603050405020304" pitchFamily="18" charset="0"/>
              </a:rPr>
              <a:t>Specific Area:</a:t>
            </a:r>
            <a:r>
              <a:rPr lang="en-US" altLang="en-US" sz="1600" dirty="0">
                <a:latin typeface="Times New Roman" panose="02020603050405020304" pitchFamily="18" charset="0"/>
                <a:cs typeface="Times New Roman" panose="02020603050405020304" pitchFamily="18" charset="0"/>
              </a:rPr>
              <a:t> Improving User Engagement through Interactive HTML5 Elements </a:t>
            </a:r>
          </a:p>
          <a:p>
            <a:pPr lvl="0" algn="just" eaLnBrk="0" fontAlgn="base" hangingPunct="0">
              <a:spcBef>
                <a:spcPct val="0"/>
              </a:spcBef>
              <a:spcAft>
                <a:spcPct val="0"/>
              </a:spcAft>
              <a:buFontTx/>
              <a:buChar char="•"/>
            </a:pPr>
            <a:r>
              <a:rPr lang="en-US" altLang="en-US" sz="1600" b="1" dirty="0">
                <a:latin typeface="Times New Roman" panose="02020603050405020304" pitchFamily="18" charset="0"/>
                <a:cs typeface="Times New Roman" panose="02020603050405020304" pitchFamily="18" charset="0"/>
              </a:rPr>
              <a:t>Rationale:</a:t>
            </a:r>
            <a:r>
              <a:rPr lang="en-US" altLang="en-US" sz="1600" dirty="0">
                <a:latin typeface="Times New Roman" panose="02020603050405020304" pitchFamily="18" charset="0"/>
                <a:cs typeface="Times New Roman" panose="02020603050405020304" pitchFamily="18" charset="0"/>
              </a:rPr>
              <a:t> HTML5 offers many interactive elements (like &lt;canvas&gt;, &lt;</a:t>
            </a:r>
            <a:r>
              <a:rPr lang="en-US" altLang="en-US" sz="1600" dirty="0" err="1">
                <a:latin typeface="Times New Roman" panose="02020603050405020304" pitchFamily="18" charset="0"/>
                <a:cs typeface="Times New Roman" panose="02020603050405020304" pitchFamily="18" charset="0"/>
              </a:rPr>
              <a:t>svg</a:t>
            </a:r>
            <a:r>
              <a:rPr lang="en-US" altLang="en-US" sz="1600" dirty="0">
                <a:latin typeface="Times New Roman" panose="02020603050405020304" pitchFamily="18" charset="0"/>
                <a:cs typeface="Times New Roman" panose="02020603050405020304" pitchFamily="18" charset="0"/>
              </a:rPr>
              <a:t>&gt;, video/audio APIs, drag-and-drop) that can make e-learning content more engaging than static text and images. Focusing on this allows for a practical project within the context of e-</a:t>
            </a:r>
            <a:r>
              <a:rPr lang="en-US" altLang="en-US" sz="1600" dirty="0" err="1">
                <a:latin typeface="Times New Roman" panose="02020603050405020304" pitchFamily="18" charset="0"/>
                <a:cs typeface="Times New Roman" panose="02020603050405020304" pitchFamily="18" charset="0"/>
              </a:rPr>
              <a:t>lilmod</a:t>
            </a:r>
            <a:r>
              <a:rPr lang="en-US" altLang="en-US" sz="1600" dirty="0">
                <a:latin typeface="Times New Roman" panose="02020603050405020304" pitchFamily="18" charset="0"/>
                <a:cs typeface="Times New Roman" panose="02020603050405020304" pitchFamily="18" charset="0"/>
              </a:rPr>
              <a:t>. </a:t>
            </a:r>
          </a:p>
          <a:p>
            <a:pPr lvl="0" algn="just" eaLnBrk="0" fontAlgn="base" hangingPunct="0">
              <a:spcBef>
                <a:spcPct val="0"/>
              </a:spcBef>
              <a:spcAft>
                <a:spcPct val="0"/>
              </a:spcAft>
            </a:pPr>
            <a:endParaRPr lang="en-US" altLang="en-US" sz="1600" b="1"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r>
              <a:rPr lang="en-US" altLang="en-US" sz="1600" b="1" dirty="0">
                <a:latin typeface="Times New Roman" panose="02020603050405020304" pitchFamily="18" charset="0"/>
                <a:cs typeface="Times New Roman" panose="02020603050405020304" pitchFamily="18" charset="0"/>
              </a:rPr>
              <a:t>Option 2: Developing a Responsive Design Framework for e-</a:t>
            </a:r>
            <a:r>
              <a:rPr lang="en-US" altLang="en-US" sz="1600" b="1" dirty="0" err="1">
                <a:latin typeface="Times New Roman" panose="02020603050405020304" pitchFamily="18" charset="0"/>
                <a:cs typeface="Times New Roman" panose="02020603050405020304" pitchFamily="18" charset="0"/>
              </a:rPr>
              <a:t>lilmod's</a:t>
            </a:r>
            <a:r>
              <a:rPr lang="en-US" altLang="en-US" sz="1600" b="1" dirty="0">
                <a:latin typeface="Times New Roman" panose="02020603050405020304" pitchFamily="18" charset="0"/>
                <a:cs typeface="Times New Roman" panose="02020603050405020304" pitchFamily="18" charset="0"/>
              </a:rPr>
              <a:t> Modules:</a:t>
            </a:r>
          </a:p>
          <a:p>
            <a:pPr lvl="0" algn="just" eaLnBrk="0" fontAlgn="base" hangingPunct="0">
              <a:spcBef>
                <a:spcPct val="0"/>
              </a:spcBef>
              <a:spcAft>
                <a:spcPct val="0"/>
              </a:spcAft>
            </a:pPr>
            <a:endParaRPr lang="en-US" altLang="en-US" sz="1600"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Tx/>
              <a:buChar char="•"/>
            </a:pPr>
            <a:r>
              <a:rPr lang="en-US" altLang="en-US" sz="1600" b="1" dirty="0">
                <a:latin typeface="Times New Roman" panose="02020603050405020304" pitchFamily="18" charset="0"/>
                <a:cs typeface="Times New Roman" panose="02020603050405020304" pitchFamily="18" charset="0"/>
              </a:rPr>
              <a:t>Broad Area:</a:t>
            </a:r>
            <a:r>
              <a:rPr lang="en-US" altLang="en-US" sz="1600" dirty="0">
                <a:latin typeface="Times New Roman" panose="02020603050405020304" pitchFamily="18" charset="0"/>
                <a:cs typeface="Times New Roman" panose="02020603050405020304" pitchFamily="18" charset="0"/>
              </a:rPr>
              <a:t> Web Development / E-learning Technologies </a:t>
            </a:r>
          </a:p>
          <a:p>
            <a:pPr lvl="0" algn="just" eaLnBrk="0" fontAlgn="base" hangingPunct="0">
              <a:spcBef>
                <a:spcPct val="0"/>
              </a:spcBef>
              <a:spcAft>
                <a:spcPct val="0"/>
              </a:spcAft>
              <a:buFontTx/>
              <a:buChar char="•"/>
            </a:pPr>
            <a:r>
              <a:rPr lang="en-US" altLang="en-US" sz="1600" b="1" dirty="0">
                <a:latin typeface="Times New Roman" panose="02020603050405020304" pitchFamily="18" charset="0"/>
                <a:cs typeface="Times New Roman" panose="02020603050405020304" pitchFamily="18" charset="0"/>
              </a:rPr>
              <a:t>Specific Area:</a:t>
            </a:r>
            <a:r>
              <a:rPr lang="en-US" altLang="en-US" sz="1600" dirty="0">
                <a:latin typeface="Times New Roman" panose="02020603050405020304" pitchFamily="18" charset="0"/>
                <a:cs typeface="Times New Roman" panose="02020603050405020304" pitchFamily="18" charset="0"/>
              </a:rPr>
              <a:t> Developing a Responsive Design Framework for e-</a:t>
            </a:r>
            <a:r>
              <a:rPr lang="en-US" altLang="en-US" sz="1600" dirty="0" err="1">
                <a:latin typeface="Times New Roman" panose="02020603050405020304" pitchFamily="18" charset="0"/>
                <a:cs typeface="Times New Roman" panose="02020603050405020304" pitchFamily="18" charset="0"/>
              </a:rPr>
              <a:t>lilmod's</a:t>
            </a:r>
            <a:r>
              <a:rPr lang="en-US" altLang="en-US" sz="1600" dirty="0">
                <a:latin typeface="Times New Roman" panose="02020603050405020304" pitchFamily="18" charset="0"/>
                <a:cs typeface="Times New Roman" panose="02020603050405020304" pitchFamily="18" charset="0"/>
              </a:rPr>
              <a:t> Modules </a:t>
            </a:r>
          </a:p>
          <a:p>
            <a:pPr lvl="0" algn="just" eaLnBrk="0" fontAlgn="base" hangingPunct="0">
              <a:spcBef>
                <a:spcPct val="0"/>
              </a:spcBef>
              <a:spcAft>
                <a:spcPct val="0"/>
              </a:spcAft>
              <a:buFontTx/>
              <a:buChar char="•"/>
            </a:pPr>
            <a:r>
              <a:rPr lang="en-US" altLang="en-US" sz="1600" b="1" dirty="0">
                <a:latin typeface="Times New Roman" panose="02020603050405020304" pitchFamily="18" charset="0"/>
                <a:cs typeface="Times New Roman" panose="02020603050405020304" pitchFamily="18" charset="0"/>
              </a:rPr>
              <a:t>Rationale:</a:t>
            </a:r>
            <a:r>
              <a:rPr lang="en-US" altLang="en-US" sz="1600" dirty="0">
                <a:latin typeface="Times New Roman" panose="02020603050405020304" pitchFamily="18" charset="0"/>
                <a:cs typeface="Times New Roman" panose="02020603050405020304" pitchFamily="18" charset="0"/>
              </a:rPr>
              <a:t> Responsive design is crucial for accessibility and usability across different devices. Creating a framework specifically for e-</a:t>
            </a:r>
            <a:r>
              <a:rPr lang="en-US" altLang="en-US" sz="1600" dirty="0" err="1">
                <a:latin typeface="Times New Roman" panose="02020603050405020304" pitchFamily="18" charset="0"/>
                <a:cs typeface="Times New Roman" panose="02020603050405020304" pitchFamily="18" charset="0"/>
              </a:rPr>
              <a:t>lilmod</a:t>
            </a:r>
            <a:r>
              <a:rPr lang="en-US" altLang="en-US" sz="1600" dirty="0">
                <a:latin typeface="Times New Roman" panose="02020603050405020304" pitchFamily="18" charset="0"/>
                <a:cs typeface="Times New Roman" panose="02020603050405020304" pitchFamily="18" charset="0"/>
              </a:rPr>
              <a:t> allows for consistent and adaptable learning modules. </a:t>
            </a:r>
          </a:p>
          <a:p>
            <a:pPr lvl="0" algn="just" eaLnBrk="0" fontAlgn="base" hangingPunct="0">
              <a:spcBef>
                <a:spcPct val="0"/>
              </a:spcBef>
              <a:spcAft>
                <a:spcPct val="0"/>
              </a:spcAft>
            </a:pPr>
            <a:endParaRPr lang="en-US" alt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pic>
        <p:nvPicPr>
          <p:cNvPr id="5" name="Picture 2" descr="E Learning Services Solutions Company - Pixerio">
            <a:extLst>
              <a:ext uri="{FF2B5EF4-FFF2-40B4-BE49-F238E27FC236}">
                <a16:creationId xmlns:a16="http://schemas.microsoft.com/office/drawing/2014/main" id="{635DABC2-9093-4584-8A47-BBD4538437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8521" y="155551"/>
            <a:ext cx="5774202" cy="6100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0714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1CC42B-9BE2-4265-89BA-8D62702B1342}"/>
              </a:ext>
            </a:extLst>
          </p:cNvPr>
          <p:cNvSpPr/>
          <p:nvPr/>
        </p:nvSpPr>
        <p:spPr>
          <a:xfrm>
            <a:off x="198267" y="292963"/>
            <a:ext cx="7143566" cy="6463308"/>
          </a:xfrm>
          <a:prstGeom prst="rect">
            <a:avLst/>
          </a:prstGeom>
        </p:spPr>
        <p:txBody>
          <a:bodyPr wrap="square">
            <a:spAutoFit/>
          </a:bodyPr>
          <a:lstStyle/>
          <a:p>
            <a:pPr algn="just"/>
            <a:r>
              <a:rPr lang="en-US" b="1" dirty="0"/>
              <a:t>Option 3: Enhancing Accessibility of e-</a:t>
            </a:r>
            <a:r>
              <a:rPr lang="en-US" b="1" dirty="0" err="1"/>
              <a:t>lilmod's</a:t>
            </a:r>
            <a:r>
              <a:rPr lang="en-US" b="1" dirty="0"/>
              <a:t> HTML and CSS </a:t>
            </a:r>
          </a:p>
          <a:p>
            <a:pPr algn="just"/>
            <a:endParaRPr lang="en-US" dirty="0"/>
          </a:p>
          <a:p>
            <a:pPr algn="just">
              <a:buFont typeface="Arial" panose="020B0604020202020204" pitchFamily="34" charset="0"/>
              <a:buChar char="•"/>
            </a:pPr>
            <a:r>
              <a:rPr lang="en-US" b="1" dirty="0"/>
              <a:t>Broad Area:</a:t>
            </a:r>
            <a:r>
              <a:rPr lang="en-US" dirty="0"/>
              <a:t> Web Development / E-learning Technologies</a:t>
            </a:r>
          </a:p>
          <a:p>
            <a:pPr algn="just">
              <a:buFont typeface="Arial" panose="020B0604020202020204" pitchFamily="34" charset="0"/>
              <a:buChar char="•"/>
            </a:pPr>
            <a:r>
              <a:rPr lang="en-US" b="1" dirty="0"/>
              <a:t>Specific Area:</a:t>
            </a:r>
            <a:r>
              <a:rPr lang="en-US" dirty="0"/>
              <a:t> Enhancing Accessibility of e-</a:t>
            </a:r>
            <a:r>
              <a:rPr lang="en-US" dirty="0" err="1"/>
              <a:t>lilmod's</a:t>
            </a:r>
            <a:r>
              <a:rPr lang="en-US" dirty="0"/>
              <a:t> HTML and CSS Content</a:t>
            </a:r>
          </a:p>
          <a:p>
            <a:pPr algn="just">
              <a:buFont typeface="Arial" panose="020B0604020202020204" pitchFamily="34" charset="0"/>
              <a:buChar char="•"/>
            </a:pPr>
            <a:r>
              <a:rPr lang="en-US" b="1" dirty="0"/>
              <a:t>Rationale:</a:t>
            </a:r>
            <a:r>
              <a:rPr lang="en-US" dirty="0"/>
              <a:t> Making e-learning content accessible to users with disabilities is essential. Focusing on HTML and CSS allows for direct improvements to the website's structure and presentation.</a:t>
            </a:r>
          </a:p>
          <a:p>
            <a:pPr algn="just">
              <a:buFont typeface="Arial" panose="020B0604020202020204" pitchFamily="34" charset="0"/>
              <a:buChar char="•"/>
            </a:pPr>
            <a:endParaRPr lang="en-US" dirty="0"/>
          </a:p>
          <a:p>
            <a:pPr algn="just"/>
            <a:r>
              <a:rPr lang="en-US" b="1" dirty="0"/>
              <a:t>Option 4: Creating Interactive CSS Animations and Transitions for e-</a:t>
            </a:r>
            <a:r>
              <a:rPr lang="en-US" b="1" dirty="0" err="1"/>
              <a:t>lilmod</a:t>
            </a:r>
            <a:r>
              <a:rPr lang="en-US" b="1" dirty="0"/>
              <a:t>:</a:t>
            </a:r>
            <a:endParaRPr lang="en-US" dirty="0"/>
          </a:p>
          <a:p>
            <a:pPr algn="just"/>
            <a:endParaRPr lang="en-US" b="1" dirty="0"/>
          </a:p>
          <a:p>
            <a:pPr algn="just"/>
            <a:r>
              <a:rPr lang="en-US" b="1" dirty="0"/>
              <a:t>Broad Area:</a:t>
            </a:r>
            <a:r>
              <a:rPr lang="en-US" dirty="0"/>
              <a:t> Web Development / E-learning Technologies</a:t>
            </a:r>
          </a:p>
          <a:p>
            <a:pPr algn="just"/>
            <a:r>
              <a:rPr lang="en-US" b="1" dirty="0"/>
              <a:t>Specific Area:</a:t>
            </a:r>
            <a:r>
              <a:rPr lang="en-US" dirty="0"/>
              <a:t> Creating Interactive CSS Animations and Transitions for e-</a:t>
            </a:r>
            <a:r>
              <a:rPr lang="en-US" dirty="0" err="1"/>
              <a:t>lilmod</a:t>
            </a:r>
            <a:endParaRPr lang="en-US" dirty="0"/>
          </a:p>
          <a:p>
            <a:pPr algn="just"/>
            <a:r>
              <a:rPr lang="en-US" b="1" dirty="0"/>
              <a:t>Rationale:</a:t>
            </a:r>
            <a:r>
              <a:rPr lang="en-US" dirty="0"/>
              <a:t> Well-designed animations and transitions can improve user experience and make learning more engaging. This project focuses on the creative use of CSS.</a:t>
            </a:r>
          </a:p>
          <a:p>
            <a:pPr algn="just">
              <a:buFont typeface="Arial" panose="020B0604020202020204" pitchFamily="34" charset="0"/>
              <a:buChar char="•"/>
            </a:pPr>
            <a:endParaRPr lang="en-US" dirty="0"/>
          </a:p>
          <a:p>
            <a:pPr algn="just">
              <a:buFont typeface="Arial" panose="020B0604020202020204" pitchFamily="34" charset="0"/>
              <a:buChar char="•"/>
            </a:pPr>
            <a:r>
              <a:rPr lang="en-US" dirty="0"/>
              <a:t>These are just a few examples. The best option for you will depend on your interests, your supervisor's expertise, and the specific needs of the e-</a:t>
            </a:r>
            <a:r>
              <a:rPr lang="en-US" dirty="0" err="1"/>
              <a:t>lilmod</a:t>
            </a:r>
            <a:r>
              <a:rPr lang="en-US" dirty="0"/>
              <a:t> website. </a:t>
            </a:r>
          </a:p>
          <a:p>
            <a:pPr algn="just">
              <a:buFont typeface="Arial" panose="020B0604020202020204" pitchFamily="34" charset="0"/>
              <a:buChar char="•"/>
            </a:pPr>
            <a:endParaRPr lang="en-US" dirty="0"/>
          </a:p>
        </p:txBody>
      </p:sp>
      <p:pic>
        <p:nvPicPr>
          <p:cNvPr id="3" name="Picture 2" descr="MOOC et E-learning : quelle différence ? - FILMCORPORATE.FR">
            <a:extLst>
              <a:ext uri="{FF2B5EF4-FFF2-40B4-BE49-F238E27FC236}">
                <a16:creationId xmlns:a16="http://schemas.microsoft.com/office/drawing/2014/main" id="{B7E8B750-6324-41BB-A430-19AD73E3D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8364" y="0"/>
            <a:ext cx="474363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1672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09B994-F6F5-4B08-A37D-C8B571875468}"/>
              </a:ext>
            </a:extLst>
          </p:cNvPr>
          <p:cNvSpPr/>
          <p:nvPr/>
        </p:nvSpPr>
        <p:spPr>
          <a:xfrm>
            <a:off x="171635" y="-72510"/>
            <a:ext cx="8191130" cy="6782882"/>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IDENTIFICATION OF OUTCOMES IN LINE WITH PROGRAMME OBJECTIVES.</a:t>
            </a:r>
          </a:p>
          <a:p>
            <a:pPr algn="just"/>
            <a:r>
              <a:rPr lang="en-US" sz="1600" b="1" dirty="0"/>
              <a:t>General Program Objectives (Example):</a:t>
            </a:r>
          </a:p>
          <a:p>
            <a:pPr algn="just"/>
            <a:endParaRPr lang="en-US" sz="1600" dirty="0"/>
          </a:p>
          <a:p>
            <a:pPr algn="just"/>
            <a:r>
              <a:rPr lang="en-US" sz="1600" dirty="0"/>
              <a:t>Students will be able to design and develop user-centered web applications.</a:t>
            </a:r>
          </a:p>
          <a:p>
            <a:pPr algn="just"/>
            <a:r>
              <a:rPr lang="en-US" sz="1600" dirty="0"/>
              <a:t>Students will be able to apply front-end development technologies (HTML, CSS, JavaScript) effectively.</a:t>
            </a:r>
          </a:p>
          <a:p>
            <a:pPr algn="just"/>
            <a:r>
              <a:rPr lang="en-US" sz="1600" dirty="0"/>
              <a:t>Students will be able to evaluate and improve the usability and accessibility of web applications.</a:t>
            </a:r>
          </a:p>
          <a:p>
            <a:pPr algn="just"/>
            <a:r>
              <a:rPr lang="en-US" sz="1600" dirty="0"/>
              <a:t>Students will be able to conduct research and apply best practices in web development.</a:t>
            </a:r>
          </a:p>
          <a:p>
            <a:pPr algn="just"/>
            <a:endParaRPr lang="en-US" sz="1600" b="1" dirty="0"/>
          </a:p>
          <a:p>
            <a:pPr algn="just"/>
            <a:r>
              <a:rPr lang="en-US" sz="1600" b="1" dirty="0"/>
              <a:t>Option 1: Improving User Engagement through Interactive HTML5 Elements:</a:t>
            </a:r>
            <a:endParaRPr lang="en-US" sz="1600" dirty="0"/>
          </a:p>
          <a:p>
            <a:pPr algn="just"/>
            <a:r>
              <a:rPr lang="en-US" sz="1600" b="1" dirty="0"/>
              <a:t>Learning Outcomes:</a:t>
            </a:r>
            <a:r>
              <a:rPr lang="en-US" sz="1600" dirty="0"/>
              <a:t> </a:t>
            </a:r>
          </a:p>
          <a:p>
            <a:pPr algn="just"/>
            <a:endParaRPr lang="en-US" sz="1600" dirty="0"/>
          </a:p>
          <a:p>
            <a:pPr lvl="1" algn="just"/>
            <a:r>
              <a:rPr lang="en-US" sz="1600" dirty="0"/>
              <a:t>Design and implement interactive learning modules using HTML5 elements (canvas, SVG, video/audio APIs, drag-and-drop). </a:t>
            </a:r>
            <a:r>
              <a:rPr lang="en-US" sz="1600" i="1" dirty="0"/>
              <a:t>(Measures: Number of interactive elements implemented, complexity of interactions)</a:t>
            </a:r>
          </a:p>
          <a:p>
            <a:pPr lvl="1" algn="just"/>
            <a:endParaRPr lang="en-US" sz="1600" dirty="0"/>
          </a:p>
          <a:p>
            <a:pPr lvl="1" algn="just"/>
            <a:r>
              <a:rPr lang="en-US" sz="1600" dirty="0"/>
              <a:t>Evaluate the impact of interactive elements on user engagement metrics (e.g., time on page, completion rates, user feedback). </a:t>
            </a:r>
            <a:r>
              <a:rPr lang="en-US" sz="1600" i="1" dirty="0"/>
              <a:t>(Measures: Data collected from user testing, surveys, analytics)</a:t>
            </a:r>
          </a:p>
          <a:p>
            <a:pPr lvl="1" algn="just"/>
            <a:endParaRPr lang="en-US" sz="1600" dirty="0"/>
          </a:p>
          <a:p>
            <a:pPr lvl="1" algn="just"/>
            <a:r>
              <a:rPr lang="en-US" sz="1600" dirty="0"/>
              <a:t>Integrate interactive HTML5 elements seamlessly into the existing e-</a:t>
            </a:r>
            <a:r>
              <a:rPr lang="en-US" sz="1600" dirty="0" err="1"/>
              <a:t>lilmod</a:t>
            </a:r>
            <a:r>
              <a:rPr lang="en-US" sz="1600" dirty="0"/>
              <a:t> website structure. </a:t>
            </a:r>
            <a:r>
              <a:rPr lang="en-US" sz="1600" i="1" dirty="0"/>
              <a:t>(Measures: Successful integration without breaking existing functionality, code review)</a:t>
            </a:r>
            <a:endParaRPr lang="en-US" sz="1600" dirty="0"/>
          </a:p>
          <a:p>
            <a:pPr lvl="1" algn="just"/>
            <a:r>
              <a:rPr lang="en-US" sz="1600" dirty="0"/>
              <a:t>Apply accessibility best practices to the development of interactive elements. </a:t>
            </a:r>
            <a:r>
              <a:rPr lang="en-US" sz="1600" i="1" dirty="0"/>
              <a:t>(Measures: Accessibility testing results, adherence to WCAG guidelines)</a:t>
            </a:r>
            <a:endParaRPr lang="en-US" sz="1600" dirty="0"/>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2050" name="Picture 2" descr="Visual teenager do reading book on mobile phone for educate, learing online concept, Design of Isometric   illustration">
            <a:extLst>
              <a:ext uri="{FF2B5EF4-FFF2-40B4-BE49-F238E27FC236}">
                <a16:creationId xmlns:a16="http://schemas.microsoft.com/office/drawing/2014/main" id="{24A6494A-9C1C-493C-BF91-A824239127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2764" y="0"/>
            <a:ext cx="382923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136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D9B91E-F0BB-48B4-97C4-7FDC288D0C33}"/>
              </a:ext>
            </a:extLst>
          </p:cNvPr>
          <p:cNvSpPr/>
          <p:nvPr/>
        </p:nvSpPr>
        <p:spPr>
          <a:xfrm>
            <a:off x="260410" y="207740"/>
            <a:ext cx="11582401" cy="6247864"/>
          </a:xfrm>
          <a:prstGeom prst="rect">
            <a:avLst/>
          </a:prstGeom>
        </p:spPr>
        <p:txBody>
          <a:bodyPr wrap="square">
            <a:spAutoFit/>
          </a:bodyPr>
          <a:lstStyle/>
          <a:p>
            <a:pPr algn="just"/>
            <a:r>
              <a:rPr lang="en-US" sz="1600" b="1" dirty="0"/>
              <a:t>Option 2: Developing a Responsive Design Framework for e-</a:t>
            </a:r>
            <a:r>
              <a:rPr lang="en-US" sz="1600" b="1" dirty="0" err="1"/>
              <a:t>lilmod's</a:t>
            </a:r>
            <a:r>
              <a:rPr lang="en-US" sz="1600" b="1" dirty="0"/>
              <a:t> Modules:</a:t>
            </a:r>
            <a:endParaRPr lang="en-US" sz="1600" dirty="0"/>
          </a:p>
          <a:p>
            <a:pPr algn="just">
              <a:buFont typeface="Arial" panose="020B0604020202020204" pitchFamily="34" charset="0"/>
              <a:buChar char="•"/>
            </a:pPr>
            <a:r>
              <a:rPr lang="en-US" sz="1600" b="1" dirty="0"/>
              <a:t>Learning Outcomes:</a:t>
            </a:r>
            <a:r>
              <a:rPr lang="en-US" sz="1600" dirty="0"/>
              <a:t> </a:t>
            </a:r>
          </a:p>
          <a:p>
            <a:pPr marL="742950" lvl="1" indent="-285750" algn="just">
              <a:buFont typeface="Arial" panose="020B0604020202020204" pitchFamily="34" charset="0"/>
              <a:buChar char="•"/>
            </a:pPr>
            <a:r>
              <a:rPr lang="en-US" sz="1600" dirty="0"/>
              <a:t>Develop a responsive design framework using CSS media queries and/or a framework like Bootstrap, specifically tailored for e-learning content. </a:t>
            </a:r>
            <a:r>
              <a:rPr lang="en-US" sz="1600" i="1" dirty="0"/>
              <a:t>(Measures: Framework documentation, code repository)</a:t>
            </a:r>
            <a:endParaRPr lang="en-US" sz="1600" dirty="0"/>
          </a:p>
          <a:p>
            <a:pPr marL="742950" lvl="1" indent="-285750" algn="just">
              <a:buFont typeface="Arial" panose="020B0604020202020204" pitchFamily="34" charset="0"/>
              <a:buChar char="•"/>
            </a:pPr>
            <a:r>
              <a:rPr lang="en-US" sz="1600" dirty="0"/>
              <a:t>Implement the responsive design framework across a selection of e-</a:t>
            </a:r>
            <a:r>
              <a:rPr lang="en-US" sz="1600" dirty="0" err="1"/>
              <a:t>lilmod's</a:t>
            </a:r>
            <a:r>
              <a:rPr lang="en-US" sz="1600" dirty="0"/>
              <a:t> learning modules. </a:t>
            </a:r>
            <a:r>
              <a:rPr lang="en-US" sz="1600" i="1" dirty="0"/>
              <a:t>(Measures: Number of modules converted, cross-browser and cross-device testing results)</a:t>
            </a:r>
            <a:endParaRPr lang="en-US" sz="1600" dirty="0"/>
          </a:p>
          <a:p>
            <a:pPr marL="742950" lvl="1" indent="-285750" algn="just">
              <a:buFont typeface="Arial" panose="020B0604020202020204" pitchFamily="34" charset="0"/>
              <a:buChar char="•"/>
            </a:pPr>
            <a:r>
              <a:rPr lang="en-US" sz="1600" dirty="0"/>
              <a:t>Evaluate the effectiveness of the responsive design framework in improving usability across different devices. </a:t>
            </a:r>
            <a:r>
              <a:rPr lang="en-US" sz="1600" i="1" dirty="0"/>
              <a:t>(Measures: User testing on various devices, usability metrics) . </a:t>
            </a:r>
            <a:r>
              <a:rPr lang="en-US" sz="1600" dirty="0"/>
              <a:t>Optimize the responsive design framework for performance and maintainability. </a:t>
            </a:r>
            <a:r>
              <a:rPr lang="en-US" sz="1600" i="1" dirty="0"/>
              <a:t>(Measures: Page load times, code quality metrics)</a:t>
            </a:r>
          </a:p>
          <a:p>
            <a:pPr lvl="1" algn="just"/>
            <a:endParaRPr lang="en-US" sz="1600" dirty="0"/>
          </a:p>
          <a:p>
            <a:pPr algn="just"/>
            <a:r>
              <a:rPr lang="en-US" sz="1600" b="1" dirty="0"/>
              <a:t>Option 3: Enhancing Accessibility of e-</a:t>
            </a:r>
            <a:r>
              <a:rPr lang="en-US" sz="1600" b="1" dirty="0" err="1"/>
              <a:t>lilmod's</a:t>
            </a:r>
            <a:r>
              <a:rPr lang="en-US" sz="1600" b="1" dirty="0"/>
              <a:t> HTML and CSS Content:</a:t>
            </a:r>
            <a:endParaRPr lang="en-US" sz="1600" dirty="0"/>
          </a:p>
          <a:p>
            <a:pPr algn="just">
              <a:buFont typeface="Arial" panose="020B0604020202020204" pitchFamily="34" charset="0"/>
              <a:buChar char="•"/>
            </a:pPr>
            <a:r>
              <a:rPr lang="en-US" sz="1600" b="1" dirty="0"/>
              <a:t>Learning Outcomes:</a:t>
            </a:r>
            <a:r>
              <a:rPr lang="en-US" sz="1600" dirty="0"/>
              <a:t> </a:t>
            </a:r>
          </a:p>
          <a:p>
            <a:pPr marL="742950" lvl="1" indent="-285750" algn="just">
              <a:buFont typeface="Arial" panose="020B0604020202020204" pitchFamily="34" charset="0"/>
              <a:buChar char="•"/>
            </a:pPr>
            <a:r>
              <a:rPr lang="en-US" sz="1600" dirty="0"/>
              <a:t>Conduct an accessibility audit of the existing e-</a:t>
            </a:r>
            <a:r>
              <a:rPr lang="en-US" sz="1600" dirty="0" err="1"/>
              <a:t>lilmod</a:t>
            </a:r>
            <a:r>
              <a:rPr lang="en-US" sz="1600" dirty="0"/>
              <a:t> website using accessibility testing tools. </a:t>
            </a:r>
            <a:r>
              <a:rPr lang="en-US" sz="1600" i="1" dirty="0"/>
              <a:t>(Measures: Number of accessibility issues identified, report generated)</a:t>
            </a:r>
            <a:endParaRPr lang="en-US" sz="1600" dirty="0"/>
          </a:p>
          <a:p>
            <a:pPr marL="742950" lvl="1" indent="-285750" algn="just">
              <a:buFont typeface="Arial" panose="020B0604020202020204" pitchFamily="34" charset="0"/>
              <a:buChar char="•"/>
            </a:pPr>
            <a:r>
              <a:rPr lang="en-US" sz="1600" dirty="0"/>
              <a:t>Implement accessibility improvements to e-</a:t>
            </a:r>
            <a:r>
              <a:rPr lang="en-US" sz="1600" dirty="0" err="1"/>
              <a:t>lilmod's</a:t>
            </a:r>
            <a:r>
              <a:rPr lang="en-US" sz="1600" dirty="0"/>
              <a:t> HTML and CSS based on WCAG guidelines. </a:t>
            </a:r>
            <a:r>
              <a:rPr lang="en-US" sz="1600" i="1" dirty="0"/>
              <a:t>(Measures: Code changes implemented, adherence to WCAG criteria)</a:t>
            </a:r>
            <a:endParaRPr lang="en-US" sz="1600" dirty="0"/>
          </a:p>
          <a:p>
            <a:pPr marL="742950" lvl="1" indent="-285750" algn="just">
              <a:buFont typeface="Arial" panose="020B0604020202020204" pitchFamily="34" charset="0"/>
              <a:buChar char="•"/>
            </a:pPr>
            <a:r>
              <a:rPr lang="en-US" sz="1600" dirty="0"/>
              <a:t>Evaluate the effectiveness of the accessibility improvements using accessibility testing tools and user testing with assistive technologies</a:t>
            </a:r>
            <a:r>
              <a:rPr lang="en-US" sz="1600" i="1" dirty="0"/>
              <a:t>. </a:t>
            </a:r>
            <a:r>
              <a:rPr lang="en-US" sz="1600" dirty="0"/>
              <a:t>Document the accessibility improvements and provide guidelines for maintaining accessibility </a:t>
            </a:r>
          </a:p>
          <a:p>
            <a:pPr marL="742950" lvl="1" indent="-285750" algn="just">
              <a:buFont typeface="Arial" panose="020B0604020202020204" pitchFamily="34" charset="0"/>
              <a:buChar char="•"/>
            </a:pPr>
            <a:endParaRPr lang="en-US" sz="1600" b="1" dirty="0"/>
          </a:p>
          <a:p>
            <a:pPr lvl="1" algn="just"/>
            <a:r>
              <a:rPr lang="en-US" sz="1600" b="1" dirty="0"/>
              <a:t>Option 4: Creating Interactive CSS Animations and Transitions for e-</a:t>
            </a:r>
            <a:r>
              <a:rPr lang="en-US" sz="1600" b="1" dirty="0" err="1"/>
              <a:t>lilmod</a:t>
            </a:r>
            <a:r>
              <a:rPr lang="en-US" sz="1600" b="1" dirty="0"/>
              <a:t>:</a:t>
            </a:r>
            <a:endParaRPr lang="en-US" sz="1600" dirty="0"/>
          </a:p>
          <a:p>
            <a:pPr algn="just">
              <a:buFont typeface="Arial" panose="020B0604020202020204" pitchFamily="34" charset="0"/>
              <a:buChar char="•"/>
            </a:pPr>
            <a:r>
              <a:rPr lang="en-US" sz="1600" b="1" dirty="0"/>
              <a:t>Learning Outcomes:</a:t>
            </a:r>
            <a:r>
              <a:rPr lang="en-US" sz="1600" dirty="0"/>
              <a:t> </a:t>
            </a:r>
          </a:p>
          <a:p>
            <a:pPr marL="742950" lvl="1" indent="-285750" algn="just">
              <a:buFont typeface="Arial" panose="020B0604020202020204" pitchFamily="34" charset="0"/>
              <a:buChar char="•"/>
            </a:pPr>
            <a:r>
              <a:rPr lang="en-US" sz="1600" dirty="0"/>
              <a:t>Design and implement a variety of interactive CSS animations and transitions suitable for e-learning content. </a:t>
            </a:r>
            <a:r>
              <a:rPr lang="en-US" sz="1600" i="1" dirty="0"/>
              <a:t>(Measures: Number of animations/transitions created, complexity and creativity of animations)</a:t>
            </a:r>
            <a:endParaRPr lang="en-US" sz="1600" dirty="0"/>
          </a:p>
          <a:p>
            <a:pPr marL="742950" lvl="1" indent="-285750" algn="just">
              <a:buFont typeface="Arial" panose="020B0604020202020204" pitchFamily="34" charset="0"/>
              <a:buChar char="•"/>
            </a:pPr>
            <a:r>
              <a:rPr lang="en-US" sz="1600" dirty="0"/>
              <a:t>Integrate the CSS animations and transitions into e-</a:t>
            </a:r>
            <a:r>
              <a:rPr lang="en-US" sz="1600" dirty="0" err="1"/>
              <a:t>lilmod's</a:t>
            </a:r>
            <a:r>
              <a:rPr lang="en-US" sz="1600" dirty="0"/>
              <a:t> learning modules to enhance user engagement. </a:t>
            </a:r>
            <a:r>
              <a:rPr lang="en-US" sz="1600" i="1" dirty="0"/>
              <a:t>(Measures: Number of modules incorporating animations, user feedback)</a:t>
            </a:r>
            <a:endParaRPr lang="en-US" sz="1600" dirty="0"/>
          </a:p>
        </p:txBody>
      </p:sp>
    </p:spTree>
    <p:extLst>
      <p:ext uri="{BB962C8B-B14F-4D97-AF65-F5344CB8AC3E}">
        <p14:creationId xmlns:p14="http://schemas.microsoft.com/office/powerpoint/2010/main" val="29481864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F05261-F771-4EF1-AD9A-361183A183E1}"/>
              </a:ext>
            </a:extLst>
          </p:cNvPr>
          <p:cNvSpPr/>
          <p:nvPr/>
        </p:nvSpPr>
        <p:spPr>
          <a:xfrm>
            <a:off x="191980" y="797510"/>
            <a:ext cx="7851189" cy="5509200"/>
          </a:xfrm>
          <a:prstGeom prst="rect">
            <a:avLst/>
          </a:prstGeom>
        </p:spPr>
        <p:txBody>
          <a:bodyPr wrap="square">
            <a:spAutoFit/>
          </a:bodyPr>
          <a:lstStyle/>
          <a:p>
            <a:pPr algn="just"/>
            <a:endParaRPr lang="en-IN" sz="1600" dirty="0"/>
          </a:p>
          <a:p>
            <a:pPr algn="just"/>
            <a:r>
              <a:rPr lang="en-IN" sz="1600" dirty="0"/>
              <a:t>For the e-</a:t>
            </a:r>
            <a:r>
              <a:rPr lang="en-IN" sz="1600" dirty="0" err="1"/>
              <a:t>lilmod</a:t>
            </a:r>
            <a:r>
              <a:rPr lang="en-IN" sz="1600" dirty="0"/>
              <a:t> website project. We'll continue with the same project area examples and outline the resources needed for each.</a:t>
            </a:r>
          </a:p>
          <a:p>
            <a:pPr algn="just"/>
            <a:r>
              <a:rPr lang="en-IN" sz="1600" b="1" dirty="0"/>
              <a:t>Option 1: Improving User Engagement through Interactive HTML5 Elements:</a:t>
            </a:r>
            <a:endParaRPr lang="en-IN" sz="1600" dirty="0"/>
          </a:p>
          <a:p>
            <a:pPr algn="just">
              <a:buFont typeface="Arial" panose="020B0604020202020204" pitchFamily="34" charset="0"/>
              <a:buChar char="•"/>
            </a:pPr>
            <a:r>
              <a:rPr lang="en-IN" sz="1600" b="1" dirty="0"/>
              <a:t>Tools:</a:t>
            </a:r>
            <a:r>
              <a:rPr lang="en-IN" sz="1600" dirty="0"/>
              <a:t> </a:t>
            </a:r>
          </a:p>
          <a:p>
            <a:pPr marL="742950" lvl="1" indent="-285750" algn="just">
              <a:buFont typeface="Arial" panose="020B0604020202020204" pitchFamily="34" charset="0"/>
              <a:buChar char="•"/>
            </a:pPr>
            <a:r>
              <a:rPr lang="en-IN" sz="1600" dirty="0"/>
              <a:t>HTML, CSS, and JavaScript editors (e.g., VS Code, Sublime Text, Atom).</a:t>
            </a:r>
          </a:p>
          <a:p>
            <a:pPr marL="742950" lvl="1" indent="-285750" algn="just">
              <a:buFont typeface="Arial" panose="020B0604020202020204" pitchFamily="34" charset="0"/>
              <a:buChar char="•"/>
            </a:pPr>
            <a:r>
              <a:rPr lang="en-IN" sz="1600" dirty="0"/>
              <a:t>Browser developer tools (e.g., Chrome </a:t>
            </a:r>
            <a:r>
              <a:rPr lang="en-IN" sz="1600" dirty="0" err="1"/>
              <a:t>DevTools</a:t>
            </a:r>
            <a:r>
              <a:rPr lang="en-IN" sz="1600" dirty="0"/>
              <a:t>, Firefox Developer Tools).</a:t>
            </a:r>
          </a:p>
          <a:p>
            <a:pPr marL="742950" lvl="1" indent="-285750" algn="just">
              <a:buFont typeface="Arial" panose="020B0604020202020204" pitchFamily="34" charset="0"/>
              <a:buChar char="•"/>
            </a:pPr>
            <a:r>
              <a:rPr lang="en-IN" sz="1600" dirty="0"/>
              <a:t>Graphics editing software (if creating custom graphics for interactive elements).</a:t>
            </a:r>
          </a:p>
          <a:p>
            <a:pPr marL="742950" lvl="1" indent="-285750" algn="just">
              <a:buFont typeface="Arial" panose="020B0604020202020204" pitchFamily="34" charset="0"/>
              <a:buChar char="•"/>
            </a:pPr>
            <a:r>
              <a:rPr lang="en-IN" sz="1600" dirty="0"/>
              <a:t>JavaScript libraries or frameworks (if using, e.g., </a:t>
            </a:r>
            <a:r>
              <a:rPr lang="en-IN" sz="1600" dirty="0" err="1"/>
              <a:t>GreenSock</a:t>
            </a:r>
            <a:r>
              <a:rPr lang="en-IN" sz="1600" dirty="0"/>
              <a:t> Animation Platform (GSAP), </a:t>
            </a:r>
            <a:r>
              <a:rPr lang="en-IN" sz="1600" dirty="0" err="1"/>
              <a:t>CreateJS</a:t>
            </a:r>
            <a:r>
              <a:rPr lang="en-IN" sz="1600" dirty="0"/>
              <a:t>).</a:t>
            </a:r>
          </a:p>
          <a:p>
            <a:pPr marL="742950" lvl="1" indent="-285750" algn="just">
              <a:buFont typeface="Arial" panose="020B0604020202020204" pitchFamily="34" charset="0"/>
              <a:buChar char="•"/>
            </a:pPr>
            <a:r>
              <a:rPr lang="en-IN" sz="1600" dirty="0"/>
              <a:t>Accessibility testing tools (e.g., WAVE, Axe).</a:t>
            </a:r>
          </a:p>
          <a:p>
            <a:pPr algn="just">
              <a:buFont typeface="Arial" panose="020B0604020202020204" pitchFamily="34" charset="0"/>
              <a:buChar char="•"/>
            </a:pPr>
            <a:r>
              <a:rPr lang="en-IN" sz="1600" b="1" dirty="0"/>
              <a:t>Equipment:</a:t>
            </a:r>
            <a:r>
              <a:rPr lang="en-IN" sz="1600" dirty="0"/>
              <a:t> </a:t>
            </a:r>
          </a:p>
          <a:p>
            <a:pPr marL="742950" lvl="1" indent="-285750" algn="just">
              <a:buFont typeface="Arial" panose="020B0604020202020204" pitchFamily="34" charset="0"/>
              <a:buChar char="•"/>
            </a:pPr>
            <a:r>
              <a:rPr lang="en-IN" sz="1600" dirty="0"/>
              <a:t>Computer with a modern web browser.</a:t>
            </a:r>
          </a:p>
          <a:p>
            <a:pPr marL="742950" lvl="1" indent="-285750" algn="just">
              <a:buFont typeface="Arial" panose="020B0604020202020204" pitchFamily="34" charset="0"/>
              <a:buChar char="•"/>
            </a:pPr>
            <a:r>
              <a:rPr lang="en-IN" sz="1600" dirty="0"/>
              <a:t>(Optional) Mobile devices for testing responsiveness and touch interactions.</a:t>
            </a:r>
          </a:p>
          <a:p>
            <a:pPr algn="just">
              <a:buFont typeface="Arial" panose="020B0604020202020204" pitchFamily="34" charset="0"/>
              <a:buChar char="•"/>
            </a:pPr>
            <a:r>
              <a:rPr lang="en-IN" sz="1600" b="1" dirty="0"/>
              <a:t>Surveys/Data:</a:t>
            </a:r>
            <a:r>
              <a:rPr lang="en-IN" sz="1600" dirty="0"/>
              <a:t> </a:t>
            </a:r>
          </a:p>
          <a:p>
            <a:pPr marL="742950" lvl="1" indent="-285750" algn="just">
              <a:buFont typeface="Arial" panose="020B0604020202020204" pitchFamily="34" charset="0"/>
              <a:buChar char="•"/>
            </a:pPr>
            <a:r>
              <a:rPr lang="en-IN" sz="1600" dirty="0"/>
              <a:t>User surveys to gather feedback on the effectiveness of the interactive elements.</a:t>
            </a:r>
          </a:p>
          <a:p>
            <a:pPr marL="742950" lvl="1" indent="-285750" algn="just">
              <a:buFont typeface="Arial" panose="020B0604020202020204" pitchFamily="34" charset="0"/>
              <a:buChar char="•"/>
            </a:pPr>
            <a:r>
              <a:rPr lang="en-IN" sz="1600" dirty="0"/>
              <a:t>Analytics tools to track user engagement metrics (e.g., Google Analytics).</a:t>
            </a:r>
          </a:p>
          <a:p>
            <a:pPr algn="just">
              <a:buFont typeface="Arial" panose="020B0604020202020204" pitchFamily="34" charset="0"/>
              <a:buChar char="•"/>
            </a:pPr>
            <a:r>
              <a:rPr lang="en-IN" sz="1600" b="1" dirty="0"/>
              <a:t>Training Needs:</a:t>
            </a:r>
            <a:r>
              <a:rPr lang="en-IN" sz="1600" dirty="0"/>
              <a:t> </a:t>
            </a:r>
          </a:p>
          <a:p>
            <a:pPr marL="742950" lvl="1" indent="-285750" algn="just">
              <a:buFont typeface="Arial" panose="020B0604020202020204" pitchFamily="34" charset="0"/>
              <a:buChar char="•"/>
            </a:pPr>
            <a:r>
              <a:rPr lang="en-IN" sz="1600" dirty="0"/>
              <a:t>Potentially, training on specific HTML5 APIs (e.g., Canvas API, Web Audio API).</a:t>
            </a:r>
          </a:p>
          <a:p>
            <a:pPr marL="742950" lvl="1" indent="-285750" algn="just">
              <a:buFont typeface="Arial" panose="020B0604020202020204" pitchFamily="34" charset="0"/>
              <a:buChar char="•"/>
            </a:pPr>
            <a:r>
              <a:rPr lang="en-IN" sz="1600" dirty="0"/>
              <a:t>Training on JavaScript libraries or frameworks if used.</a:t>
            </a:r>
          </a:p>
          <a:p>
            <a:pPr marL="742950" lvl="1" indent="-285750" algn="just">
              <a:buFont typeface="Arial" panose="020B0604020202020204" pitchFamily="34" charset="0"/>
              <a:buChar char="•"/>
            </a:pPr>
            <a:r>
              <a:rPr lang="en-IN" sz="1600" dirty="0"/>
              <a:t>Training on accessibility best practices for interactive elements.</a:t>
            </a:r>
          </a:p>
        </p:txBody>
      </p:sp>
      <p:sp>
        <p:nvSpPr>
          <p:cNvPr id="3" name="Rectangle 2">
            <a:extLst>
              <a:ext uri="{FF2B5EF4-FFF2-40B4-BE49-F238E27FC236}">
                <a16:creationId xmlns:a16="http://schemas.microsoft.com/office/drawing/2014/main" id="{D7777843-9F7B-41B0-A2A6-7ABF9D04292E}"/>
              </a:ext>
            </a:extLst>
          </p:cNvPr>
          <p:cNvSpPr/>
          <p:nvPr/>
        </p:nvSpPr>
        <p:spPr>
          <a:xfrm>
            <a:off x="191980" y="212734"/>
            <a:ext cx="6096000" cy="646331"/>
          </a:xfrm>
          <a:prstGeom prst="rect">
            <a:avLst/>
          </a:prstGeom>
        </p:spPr>
        <p:txBody>
          <a:bodyPr>
            <a:spAutoFit/>
          </a:bodyPr>
          <a:lstStyle/>
          <a:p>
            <a:r>
              <a:rPr lang="en-IN" b="1" dirty="0"/>
              <a:t>IDENTIFICATION OF TOOLS / EQUIPMENT / SURVEYS / TRAINING NEEDS / ETC. :</a:t>
            </a:r>
          </a:p>
        </p:txBody>
      </p:sp>
      <p:pic>
        <p:nvPicPr>
          <p:cNvPr id="3074" name="Picture 2" descr="Catalog of online courses isometric icon, online education, internet learning">
            <a:extLst>
              <a:ext uri="{FF2B5EF4-FFF2-40B4-BE49-F238E27FC236}">
                <a16:creationId xmlns:a16="http://schemas.microsoft.com/office/drawing/2014/main" id="{7646C6EA-BC2E-44E0-93E2-47022C8C43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5312" y="0"/>
            <a:ext cx="40866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0240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2F6D80-A840-4E4B-BBA4-8F538253C9CD}"/>
              </a:ext>
            </a:extLst>
          </p:cNvPr>
          <p:cNvSpPr/>
          <p:nvPr/>
        </p:nvSpPr>
        <p:spPr>
          <a:xfrm>
            <a:off x="420208" y="328475"/>
            <a:ext cx="11200661" cy="10187404"/>
          </a:xfrm>
          <a:prstGeom prst="rect">
            <a:avLst/>
          </a:prstGeom>
        </p:spPr>
        <p:txBody>
          <a:bodyPr wrap="square" numCol="2">
            <a:spAutoFit/>
          </a:bodyPr>
          <a:lstStyle/>
          <a:p>
            <a:r>
              <a:rPr lang="en-US" sz="1400" b="1" dirty="0"/>
              <a:t>Option 2: Developing a Responsive Design Framework for e-</a:t>
            </a:r>
            <a:r>
              <a:rPr lang="en-US" sz="1400" b="1" dirty="0" err="1"/>
              <a:t>lilmod's</a:t>
            </a:r>
            <a:r>
              <a:rPr lang="en-US" sz="1400" b="1" dirty="0"/>
              <a:t> Modules:</a:t>
            </a:r>
            <a:endParaRPr lang="en-US" sz="1400" dirty="0"/>
          </a:p>
          <a:p>
            <a:pPr>
              <a:buFont typeface="Arial" panose="020B0604020202020204" pitchFamily="34" charset="0"/>
              <a:buChar char="•"/>
            </a:pPr>
            <a:r>
              <a:rPr lang="en-US" sz="1400" b="1" dirty="0"/>
              <a:t>Tools:</a:t>
            </a:r>
            <a:r>
              <a:rPr lang="en-US" sz="1400" dirty="0"/>
              <a:t> </a:t>
            </a:r>
          </a:p>
          <a:p>
            <a:pPr marL="742950" lvl="1" indent="-285750">
              <a:buFont typeface="Arial" panose="020B0604020202020204" pitchFamily="34" charset="0"/>
              <a:buChar char="•"/>
            </a:pPr>
            <a:r>
              <a:rPr lang="en-US" sz="1400" dirty="0"/>
              <a:t>HTML, CSS editors.</a:t>
            </a:r>
          </a:p>
          <a:p>
            <a:pPr marL="742950" lvl="1" indent="-285750">
              <a:buFont typeface="Arial" panose="020B0604020202020204" pitchFamily="34" charset="0"/>
              <a:buChar char="•"/>
            </a:pPr>
            <a:r>
              <a:rPr lang="en-US" sz="1400" dirty="0"/>
              <a:t>Browser developer tools.</a:t>
            </a:r>
          </a:p>
          <a:p>
            <a:pPr marL="742950" lvl="1" indent="-285750">
              <a:buFont typeface="Arial" panose="020B0604020202020204" pitchFamily="34" charset="0"/>
              <a:buChar char="•"/>
            </a:pPr>
            <a:r>
              <a:rPr lang="en-US" sz="1400" dirty="0"/>
              <a:t>Responsive design testing tools (e.g., </a:t>
            </a:r>
            <a:r>
              <a:rPr lang="en-US" sz="1400" dirty="0" err="1"/>
              <a:t>BrowserStack</a:t>
            </a:r>
            <a:r>
              <a:rPr lang="en-US" sz="1400" dirty="0"/>
              <a:t>, </a:t>
            </a:r>
            <a:r>
              <a:rPr lang="en-US" sz="1400" dirty="0" err="1"/>
              <a:t>LambdaTest</a:t>
            </a:r>
            <a:r>
              <a:rPr lang="en-US" sz="1400" dirty="0"/>
              <a:t>).</a:t>
            </a:r>
          </a:p>
          <a:p>
            <a:pPr marL="742950" lvl="1" indent="-285750">
              <a:buFont typeface="Arial" panose="020B0604020202020204" pitchFamily="34" charset="0"/>
              <a:buChar char="•"/>
            </a:pPr>
            <a:r>
              <a:rPr lang="en-US" sz="1400" dirty="0"/>
              <a:t>CSS framework (e.g., Bootstrap, Materialize).</a:t>
            </a:r>
          </a:p>
          <a:p>
            <a:pPr>
              <a:buFont typeface="Arial" panose="020B0604020202020204" pitchFamily="34" charset="0"/>
              <a:buChar char="•"/>
            </a:pPr>
            <a:r>
              <a:rPr lang="en-US" sz="1400" b="1" dirty="0"/>
              <a:t>Equipment:</a:t>
            </a:r>
            <a:r>
              <a:rPr lang="en-US" sz="1400" dirty="0"/>
              <a:t> </a:t>
            </a:r>
          </a:p>
          <a:p>
            <a:pPr marL="742950" lvl="1" indent="-285750">
              <a:buFont typeface="Arial" panose="020B0604020202020204" pitchFamily="34" charset="0"/>
              <a:buChar char="•"/>
            </a:pPr>
            <a:r>
              <a:rPr lang="en-US" sz="1400" dirty="0"/>
              <a:t>Computer with a modern web browser.</a:t>
            </a:r>
          </a:p>
          <a:p>
            <a:pPr marL="742950" lvl="1" indent="-285750">
              <a:buFont typeface="Arial" panose="020B0604020202020204" pitchFamily="34" charset="0"/>
              <a:buChar char="•"/>
            </a:pPr>
            <a:r>
              <a:rPr lang="en-US" sz="1400" dirty="0"/>
              <a:t>Mobile devices and tablets for testing.</a:t>
            </a:r>
          </a:p>
          <a:p>
            <a:pPr>
              <a:buFont typeface="Arial" panose="020B0604020202020204" pitchFamily="34" charset="0"/>
              <a:buChar char="•"/>
            </a:pPr>
            <a:r>
              <a:rPr lang="en-US" sz="1400" b="1" dirty="0"/>
              <a:t>Surveys/Data:</a:t>
            </a:r>
            <a:r>
              <a:rPr lang="en-US" sz="1400" dirty="0"/>
              <a:t> </a:t>
            </a:r>
          </a:p>
          <a:p>
            <a:pPr marL="742950" lvl="1" indent="-285750">
              <a:buFont typeface="Arial" panose="020B0604020202020204" pitchFamily="34" charset="0"/>
              <a:buChar char="•"/>
            </a:pPr>
            <a:r>
              <a:rPr lang="en-US" sz="1400" dirty="0"/>
              <a:t>User testing on different devices to evaluate the usability of the responsive design.</a:t>
            </a:r>
          </a:p>
          <a:p>
            <a:pPr>
              <a:buFont typeface="Arial" panose="020B0604020202020204" pitchFamily="34" charset="0"/>
              <a:buChar char="•"/>
            </a:pPr>
            <a:r>
              <a:rPr lang="en-US" sz="1400" b="1" dirty="0"/>
              <a:t>Training Needs:</a:t>
            </a:r>
            <a:r>
              <a:rPr lang="en-US" sz="1400" dirty="0"/>
              <a:t> </a:t>
            </a:r>
          </a:p>
          <a:p>
            <a:pPr marL="742950" lvl="1" indent="-285750">
              <a:buFont typeface="Arial" panose="020B0604020202020204" pitchFamily="34" charset="0"/>
              <a:buChar char="•"/>
            </a:pPr>
            <a:r>
              <a:rPr lang="en-US" sz="1400" dirty="0"/>
              <a:t>Training on responsive design principles and techniques.</a:t>
            </a:r>
          </a:p>
          <a:p>
            <a:pPr marL="742950" lvl="1" indent="-285750">
              <a:buFont typeface="Arial" panose="020B0604020202020204" pitchFamily="34" charset="0"/>
              <a:buChar char="•"/>
            </a:pPr>
            <a:r>
              <a:rPr lang="en-US" sz="1400" dirty="0"/>
              <a:t>Training on the chosen CSS framework (if applicable).</a:t>
            </a:r>
          </a:p>
          <a:p>
            <a:pPr marL="742950" lvl="1" indent="-285750">
              <a:buFont typeface="Arial" panose="020B0604020202020204" pitchFamily="34" charset="0"/>
              <a:buChar char="•"/>
            </a:pPr>
            <a:r>
              <a:rPr lang="en-US" sz="1400" dirty="0"/>
              <a:t>Training on cross-browser and cross-device testing.</a:t>
            </a:r>
          </a:p>
          <a:p>
            <a:r>
              <a:rPr lang="en-US" sz="1400" b="1" dirty="0"/>
              <a:t>Option 3: Enhancing Accessibility of e-</a:t>
            </a:r>
            <a:r>
              <a:rPr lang="en-US" sz="1400" b="1" dirty="0" err="1"/>
              <a:t>lilmod's</a:t>
            </a:r>
            <a:r>
              <a:rPr lang="en-US" sz="1400" b="1" dirty="0"/>
              <a:t> HTML and CSS Content:</a:t>
            </a:r>
            <a:endParaRPr lang="en-US" sz="1400" dirty="0"/>
          </a:p>
          <a:p>
            <a:pPr>
              <a:buFont typeface="Arial" panose="020B0604020202020204" pitchFamily="34" charset="0"/>
              <a:buChar char="•"/>
            </a:pPr>
            <a:r>
              <a:rPr lang="en-US" sz="1400" b="1" dirty="0"/>
              <a:t>Tools:</a:t>
            </a:r>
            <a:r>
              <a:rPr lang="en-US" sz="1400" dirty="0"/>
              <a:t> </a:t>
            </a:r>
          </a:p>
          <a:p>
            <a:pPr marL="742950" lvl="1" indent="-285750">
              <a:buFont typeface="Arial" panose="020B0604020202020204" pitchFamily="34" charset="0"/>
              <a:buChar char="•"/>
            </a:pPr>
            <a:r>
              <a:rPr lang="en-US" sz="1400" dirty="0"/>
              <a:t>HTML, CSS editors.</a:t>
            </a:r>
          </a:p>
          <a:p>
            <a:pPr marL="742950" lvl="1" indent="-285750">
              <a:buFont typeface="Arial" panose="020B0604020202020204" pitchFamily="34" charset="0"/>
              <a:buChar char="•"/>
            </a:pPr>
            <a:r>
              <a:rPr lang="en-US" sz="1400" dirty="0"/>
              <a:t>Browser developer tools.</a:t>
            </a:r>
          </a:p>
          <a:p>
            <a:pPr marL="742950" lvl="1" indent="-285750">
              <a:buFont typeface="Arial" panose="020B0604020202020204" pitchFamily="34" charset="0"/>
              <a:buChar char="•"/>
            </a:pPr>
            <a:r>
              <a:rPr lang="en-US" sz="1400" dirty="0"/>
              <a:t>Accessibility testing tools (e.g., WAVE, Axe, Lighthouse).</a:t>
            </a:r>
          </a:p>
          <a:p>
            <a:pPr marL="742950" lvl="1" indent="-285750">
              <a:buFont typeface="Arial" panose="020B0604020202020204" pitchFamily="34" charset="0"/>
              <a:buChar char="•"/>
            </a:pPr>
            <a:r>
              <a:rPr lang="en-US" sz="1400" dirty="0"/>
              <a:t>Screen readers (e.g., NVDA, JAWS).</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a:p>
            <a:pPr>
              <a:buFont typeface="Arial" panose="020B0604020202020204" pitchFamily="34" charset="0"/>
              <a:buChar char="•"/>
            </a:pPr>
            <a:r>
              <a:rPr lang="en-US" sz="1400" b="1" dirty="0"/>
              <a:t>Equipment:</a:t>
            </a:r>
            <a:r>
              <a:rPr lang="en-US" sz="1400" dirty="0"/>
              <a:t> </a:t>
            </a:r>
          </a:p>
          <a:p>
            <a:pPr marL="742950" lvl="1" indent="-285750">
              <a:buFont typeface="Arial" panose="020B0604020202020204" pitchFamily="34" charset="0"/>
              <a:buChar char="•"/>
            </a:pPr>
            <a:r>
              <a:rPr lang="en-US" sz="1400" dirty="0"/>
              <a:t>Computer with a modern web browser.</a:t>
            </a:r>
          </a:p>
          <a:p>
            <a:pPr>
              <a:buFont typeface="Arial" panose="020B0604020202020204" pitchFamily="34" charset="0"/>
              <a:buChar char="•"/>
            </a:pPr>
            <a:r>
              <a:rPr lang="en-US" sz="1400" b="1" dirty="0"/>
              <a:t>Surveys/Data:</a:t>
            </a:r>
            <a:r>
              <a:rPr lang="en-US" sz="1400" dirty="0"/>
              <a:t> </a:t>
            </a:r>
          </a:p>
          <a:p>
            <a:pPr marL="742950" lvl="1" indent="-285750">
              <a:buFont typeface="Arial" panose="020B0604020202020204" pitchFamily="34" charset="0"/>
              <a:buChar char="•"/>
            </a:pPr>
            <a:r>
              <a:rPr lang="en-US" sz="1400" dirty="0"/>
              <a:t>User testing with users with disabilities to evaluate the accessibility improvements.</a:t>
            </a:r>
          </a:p>
          <a:p>
            <a:pPr>
              <a:buFont typeface="Arial" panose="020B0604020202020204" pitchFamily="34" charset="0"/>
              <a:buChar char="•"/>
            </a:pPr>
            <a:r>
              <a:rPr lang="en-US" sz="1400" b="1" dirty="0"/>
              <a:t>Training Needs:</a:t>
            </a:r>
            <a:r>
              <a:rPr lang="en-US" sz="1400" dirty="0"/>
              <a:t> </a:t>
            </a:r>
          </a:p>
          <a:p>
            <a:pPr marL="742950" lvl="1" indent="-285750">
              <a:buFont typeface="Arial" panose="020B0604020202020204" pitchFamily="34" charset="0"/>
              <a:buChar char="•"/>
            </a:pPr>
            <a:r>
              <a:rPr lang="en-US" sz="1400" dirty="0"/>
              <a:t>Thorough training on WCAG guidelines and accessibility best practices.</a:t>
            </a:r>
          </a:p>
          <a:p>
            <a:pPr marL="742950" lvl="1" indent="-285750">
              <a:buFont typeface="Arial" panose="020B0604020202020204" pitchFamily="34" charset="0"/>
              <a:buChar char="•"/>
            </a:pPr>
            <a:r>
              <a:rPr lang="en-US" sz="1400" dirty="0"/>
              <a:t>Training on using accessibility testing tools and screen readers.</a:t>
            </a:r>
          </a:p>
          <a:p>
            <a:pPr lvl="1"/>
            <a:endParaRPr lang="en-US" sz="1400" b="1" dirty="0"/>
          </a:p>
          <a:p>
            <a:pPr lvl="1"/>
            <a:endParaRPr lang="en-US" sz="1400" b="1" dirty="0"/>
          </a:p>
          <a:p>
            <a:pPr lvl="1"/>
            <a:endParaRPr lang="en-US" sz="1400" b="1" dirty="0"/>
          </a:p>
          <a:p>
            <a:r>
              <a:rPr lang="en-US" sz="1400" b="1" dirty="0"/>
              <a:t>Option 4: Creating Interactive CSS Animations and Transitions for e-</a:t>
            </a:r>
            <a:r>
              <a:rPr lang="en-US" sz="1400" b="1" dirty="0" err="1"/>
              <a:t>lilmod</a:t>
            </a:r>
            <a:r>
              <a:rPr lang="en-US" sz="1400" b="1" dirty="0"/>
              <a:t>:</a:t>
            </a:r>
            <a:endParaRPr lang="en-US" sz="1400" dirty="0"/>
          </a:p>
          <a:p>
            <a:pPr>
              <a:buFont typeface="Arial" panose="020B0604020202020204" pitchFamily="34" charset="0"/>
              <a:buChar char="•"/>
            </a:pPr>
            <a:r>
              <a:rPr lang="en-US" sz="1400" b="1" dirty="0"/>
              <a:t>Tools:</a:t>
            </a:r>
            <a:r>
              <a:rPr lang="en-US" sz="1400" dirty="0"/>
              <a:t> </a:t>
            </a:r>
          </a:p>
          <a:p>
            <a:pPr marL="742950" lvl="1" indent="-285750">
              <a:buFont typeface="Arial" panose="020B0604020202020204" pitchFamily="34" charset="0"/>
              <a:buChar char="•"/>
            </a:pPr>
            <a:r>
              <a:rPr lang="en-US" sz="1400" dirty="0"/>
              <a:t>HTML, CSS editors.</a:t>
            </a:r>
          </a:p>
          <a:p>
            <a:pPr marL="742950" lvl="1" indent="-285750">
              <a:buFont typeface="Arial" panose="020B0604020202020204" pitchFamily="34" charset="0"/>
              <a:buChar char="•"/>
            </a:pPr>
            <a:r>
              <a:rPr lang="en-US" sz="1400" dirty="0"/>
              <a:t>Browser developer tools.</a:t>
            </a:r>
          </a:p>
          <a:p>
            <a:pPr marL="742950" lvl="1" indent="-285750">
              <a:buFont typeface="Arial" panose="020B0604020202020204" pitchFamily="34" charset="0"/>
              <a:buChar char="•"/>
            </a:pPr>
            <a:r>
              <a:rPr lang="en-US" sz="1400" dirty="0"/>
              <a:t>CSS animation libraries (if used).</a:t>
            </a:r>
          </a:p>
          <a:p>
            <a:pPr marL="742950" lvl="1" indent="-285750">
              <a:buFont typeface="Arial" panose="020B0604020202020204" pitchFamily="34" charset="0"/>
              <a:buChar char="•"/>
            </a:pPr>
            <a:r>
              <a:rPr lang="en-US" sz="1400" dirty="0"/>
              <a:t>Performance monitoring tools.</a:t>
            </a:r>
          </a:p>
          <a:p>
            <a:pPr>
              <a:buFont typeface="Arial" panose="020B0604020202020204" pitchFamily="34" charset="0"/>
              <a:buChar char="•"/>
            </a:pPr>
            <a:r>
              <a:rPr lang="en-US" sz="1400" b="1" dirty="0"/>
              <a:t>Equipment:</a:t>
            </a:r>
            <a:r>
              <a:rPr lang="en-US" sz="1400" dirty="0"/>
              <a:t> </a:t>
            </a:r>
          </a:p>
          <a:p>
            <a:pPr marL="742950" lvl="1" indent="-285750">
              <a:buFont typeface="Arial" panose="020B0604020202020204" pitchFamily="34" charset="0"/>
              <a:buChar char="•"/>
            </a:pPr>
            <a:r>
              <a:rPr lang="en-US" sz="1400" dirty="0"/>
              <a:t>Computer with a modern web browser.</a:t>
            </a:r>
          </a:p>
          <a:p>
            <a:pPr>
              <a:buFont typeface="Arial" panose="020B0604020202020204" pitchFamily="34" charset="0"/>
              <a:buChar char="•"/>
            </a:pPr>
            <a:r>
              <a:rPr lang="en-US" sz="1400" b="1" dirty="0"/>
              <a:t>Surveys/Data:</a:t>
            </a:r>
            <a:r>
              <a:rPr lang="en-US" sz="1400" dirty="0"/>
              <a:t> </a:t>
            </a:r>
          </a:p>
          <a:p>
            <a:pPr marL="742950" lvl="1" indent="-285750">
              <a:buFont typeface="Arial" panose="020B0604020202020204" pitchFamily="34" charset="0"/>
              <a:buChar char="•"/>
            </a:pPr>
            <a:r>
              <a:rPr lang="en-US" sz="1400" dirty="0"/>
              <a:t>User testing to assess the impact of animations on user engagement.</a:t>
            </a:r>
          </a:p>
          <a:p>
            <a:pPr>
              <a:buFont typeface="Arial" panose="020B0604020202020204" pitchFamily="34" charset="0"/>
              <a:buChar char="•"/>
            </a:pPr>
            <a:r>
              <a:rPr lang="en-US" sz="1400" b="1" dirty="0"/>
              <a:t>Training Needs:</a:t>
            </a:r>
            <a:r>
              <a:rPr lang="en-US" sz="1400" dirty="0"/>
              <a:t> </a:t>
            </a:r>
          </a:p>
          <a:p>
            <a:pPr marL="742950" lvl="1" indent="-285750">
              <a:buFont typeface="Arial" panose="020B0604020202020204" pitchFamily="34" charset="0"/>
              <a:buChar char="•"/>
            </a:pPr>
            <a:r>
              <a:rPr lang="en-US" sz="1400" dirty="0"/>
              <a:t>Training on advanced CSS animation and transition techniques.</a:t>
            </a:r>
          </a:p>
          <a:p>
            <a:pPr marL="742950" lvl="1" indent="-285750">
              <a:buFont typeface="Arial" panose="020B0604020202020204" pitchFamily="34" charset="0"/>
              <a:buChar char="•"/>
            </a:pPr>
            <a:r>
              <a:rPr lang="en-US" sz="1400" dirty="0"/>
              <a:t>Training on performance optimization for CSS animations.</a:t>
            </a:r>
          </a:p>
        </p:txBody>
      </p:sp>
    </p:spTree>
    <p:extLst>
      <p:ext uri="{BB962C8B-B14F-4D97-AF65-F5344CB8AC3E}">
        <p14:creationId xmlns:p14="http://schemas.microsoft.com/office/powerpoint/2010/main" val="35779188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contenthub-static.grammarly.com/blog/wp-content/uploads/2021/09/literature-review.jpeg">
            <a:extLst>
              <a:ext uri="{FF2B5EF4-FFF2-40B4-BE49-F238E27FC236}">
                <a16:creationId xmlns:a16="http://schemas.microsoft.com/office/drawing/2014/main" id="{3C89289D-1A2A-41D8-9AC6-B63C852DAF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4141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041C64-005E-4078-A7F0-CDA2EE00B6E7}"/>
              </a:ext>
            </a:extLst>
          </p:cNvPr>
          <p:cNvSpPr/>
          <p:nvPr/>
        </p:nvSpPr>
        <p:spPr>
          <a:xfrm>
            <a:off x="295923" y="167131"/>
            <a:ext cx="11520256" cy="6524863"/>
          </a:xfrm>
          <a:prstGeom prst="rect">
            <a:avLst/>
          </a:prstGeom>
        </p:spPr>
        <p:txBody>
          <a:bodyPr wrap="square">
            <a:spAutoFit/>
          </a:bodyPr>
          <a:lstStyle/>
          <a:p>
            <a:r>
              <a:rPr lang="en-US" b="1" u="sng" dirty="0"/>
              <a:t>LITERATURE SURVEY :</a:t>
            </a:r>
          </a:p>
          <a:p>
            <a:endParaRPr lang="en-US" sz="1600" b="1" dirty="0"/>
          </a:p>
          <a:p>
            <a:r>
              <a:rPr lang="en-US" sz="1600" b="1" dirty="0"/>
              <a:t>Completion of a literature survey</a:t>
            </a:r>
            <a:r>
              <a:rPr lang="en-US" sz="1600" dirty="0"/>
              <a:t> for the e-</a:t>
            </a:r>
            <a:r>
              <a:rPr lang="en-US" sz="1600" dirty="0" err="1"/>
              <a:t>lilmod</a:t>
            </a:r>
            <a:r>
              <a:rPr lang="en-US" sz="1600" dirty="0"/>
              <a:t> website project. A literature survey is crucial for understanding the current state of knowledge, best practices, and research related to your chosen project area. It provides a foundation for your work and helps you identify potential gaps in existing research that your project might address.</a:t>
            </a:r>
          </a:p>
          <a:p>
            <a:endParaRPr lang="en-US" sz="1600" dirty="0"/>
          </a:p>
          <a:p>
            <a:r>
              <a:rPr lang="en-US" sz="1600" b="1" dirty="0"/>
              <a:t>General Structure of Your Literature Survey:</a:t>
            </a:r>
            <a:endParaRPr lang="en-US" sz="1600" dirty="0"/>
          </a:p>
          <a:p>
            <a:r>
              <a:rPr lang="en-US" sz="1600" b="1" dirty="0"/>
              <a:t>Introduction:</a:t>
            </a:r>
            <a:r>
              <a:rPr lang="en-US" sz="1600" dirty="0"/>
              <a:t> Briefly introduce the e-</a:t>
            </a:r>
            <a:r>
              <a:rPr lang="en-US" sz="1600" dirty="0" err="1"/>
              <a:t>lilmod</a:t>
            </a:r>
            <a:r>
              <a:rPr lang="en-US" sz="1600" dirty="0"/>
              <a:t> website and its focus on HTML and CSS education. State the overall aim of your project (e.g., improving user engagement, enhancing accessibility, etc.). Explain the importance of a literature survey in the context of e-learning website development.</a:t>
            </a:r>
          </a:p>
          <a:p>
            <a:endParaRPr lang="en-US" sz="1600" dirty="0"/>
          </a:p>
          <a:p>
            <a:r>
              <a:rPr lang="en-US" sz="1600" b="1" dirty="0"/>
              <a:t>E-learning Website Design and Development:</a:t>
            </a:r>
            <a:r>
              <a:rPr lang="en-US" sz="1600" dirty="0"/>
              <a:t> Discuss the key principles of effective e-learning website design. This section should cover topics like:</a:t>
            </a:r>
          </a:p>
          <a:p>
            <a:pPr lvl="1"/>
            <a:r>
              <a:rPr lang="en-US" sz="1600" dirty="0"/>
              <a:t>User-centered design in e-learning.</a:t>
            </a:r>
          </a:p>
          <a:p>
            <a:pPr lvl="1"/>
            <a:r>
              <a:rPr lang="en-US" sz="1600" dirty="0"/>
              <a:t>Instructional design principles for online learning.</a:t>
            </a:r>
          </a:p>
          <a:p>
            <a:pPr lvl="1"/>
            <a:r>
              <a:rPr lang="en-US" sz="1600" dirty="0"/>
              <a:t>The role of technology in enhancing learning outcomes.</a:t>
            </a:r>
          </a:p>
          <a:p>
            <a:pPr lvl="1"/>
            <a:r>
              <a:rPr lang="en-US" sz="1600" dirty="0"/>
              <a:t>Trends in e-learning (e.g., mobile learning, gamification, personalized learning).</a:t>
            </a:r>
          </a:p>
          <a:p>
            <a:pPr lvl="1"/>
            <a:endParaRPr lang="en-US" sz="1600" dirty="0"/>
          </a:p>
          <a:p>
            <a:r>
              <a:rPr lang="en-US" sz="1600" b="1" dirty="0"/>
              <a:t>HTML and CSS in E-learning:</a:t>
            </a:r>
            <a:r>
              <a:rPr lang="en-US" sz="1600" dirty="0"/>
              <a:t> Explore the specific role of HTML and CSS in creating effective e-learning experiences. This section could include:</a:t>
            </a:r>
          </a:p>
          <a:p>
            <a:pPr lvl="1"/>
            <a:r>
              <a:rPr lang="en-US" sz="1600" dirty="0"/>
              <a:t>Best practices for using HTML for structuring e-learning content.</a:t>
            </a:r>
          </a:p>
          <a:p>
            <a:pPr lvl="1"/>
            <a:r>
              <a:rPr lang="en-US" sz="1600" dirty="0"/>
              <a:t>The use of CSS for styling and layout in e-learning websites.</a:t>
            </a:r>
          </a:p>
          <a:p>
            <a:pPr lvl="1"/>
            <a:r>
              <a:rPr lang="en-US" sz="1600" dirty="0"/>
              <a:t>Accessibility considerations for HTML and CSS in e-learning.</a:t>
            </a:r>
          </a:p>
          <a:p>
            <a:pPr lvl="1"/>
            <a:r>
              <a:rPr lang="en-US" sz="1600" dirty="0"/>
              <a:t>Search terms: "HTML for e-learning," "CSS for e-learning," "accessible web design," "semantic HTML," "responsive web design."</a:t>
            </a:r>
          </a:p>
          <a:p>
            <a:endParaRPr lang="en-IN" sz="1600" dirty="0"/>
          </a:p>
        </p:txBody>
      </p:sp>
    </p:spTree>
    <p:extLst>
      <p:ext uri="{BB962C8B-B14F-4D97-AF65-F5344CB8AC3E}">
        <p14:creationId xmlns:p14="http://schemas.microsoft.com/office/powerpoint/2010/main" val="25550004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5F2D16A-183F-4A38-8872-766FA01EA75F}"/>
              </a:ext>
            </a:extLst>
          </p:cNvPr>
          <p:cNvSpPr txBox="1">
            <a:spLocks/>
          </p:cNvSpPr>
          <p:nvPr/>
        </p:nvSpPr>
        <p:spPr>
          <a:xfrm>
            <a:off x="143689" y="0"/>
            <a:ext cx="8477796" cy="4797276"/>
          </a:xfrm>
          <a:prstGeom prst="rect">
            <a:avLst/>
          </a:prstGeom>
        </p:spPr>
        <p:txBody>
          <a:bodyPr>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lnSpc>
                <a:spcPct val="150000"/>
              </a:lnSpc>
              <a:buNone/>
            </a:pPr>
            <a:r>
              <a:rPr lang="en-US" sz="2800" dirty="0">
                <a:solidFill>
                  <a:schemeClr val="tx1"/>
                </a:solidFill>
                <a:latin typeface="Times New Roman" panose="02020603050405020304" pitchFamily="18" charset="0"/>
                <a:cs typeface="Times New Roman" panose="02020603050405020304" pitchFamily="18" charset="0"/>
              </a:rPr>
              <a:t>CONTENTS OF THE PRESENTATION :</a:t>
            </a:r>
          </a:p>
          <a:p>
            <a:pPr marL="457200" indent="-457200">
              <a:lnSpc>
                <a:spcPct val="150000"/>
              </a:lnSpc>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INTRODUCTION</a:t>
            </a:r>
          </a:p>
          <a:p>
            <a:pPr marL="457200" indent="-457200">
              <a:lnSpc>
                <a:spcPct val="150000"/>
              </a:lnSpc>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ABSTRACT</a:t>
            </a:r>
          </a:p>
          <a:p>
            <a:pPr marL="457200" indent="-457200">
              <a:lnSpc>
                <a:spcPct val="150000"/>
              </a:lnSpc>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PURPOSE</a:t>
            </a:r>
          </a:p>
          <a:p>
            <a:pPr marL="457200" indent="-457200">
              <a:lnSpc>
                <a:spcPct val="150000"/>
              </a:lnSpc>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OBJECTIVE</a:t>
            </a:r>
          </a:p>
          <a:p>
            <a:pPr marL="457200" indent="-457200">
              <a:lnSpc>
                <a:spcPct val="150000"/>
              </a:lnSpc>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TYPES OF E - EDUCATION</a:t>
            </a:r>
          </a:p>
          <a:p>
            <a:pPr marL="457200" indent="-457200">
              <a:lnSpc>
                <a:spcPct val="150000"/>
              </a:lnSpc>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PROS – CONS </a:t>
            </a:r>
          </a:p>
          <a:p>
            <a:pPr marL="457200" indent="-457200">
              <a:lnSpc>
                <a:spcPct val="150000"/>
              </a:lnSpc>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CONCLUSION</a:t>
            </a:r>
          </a:p>
        </p:txBody>
      </p:sp>
      <p:pic>
        <p:nvPicPr>
          <p:cNvPr id="3074" name="Picture 2" descr="What Are eLearning Portals? - SourceBa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409" y="-1"/>
            <a:ext cx="5905591"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0322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55FF4-4006-469F-9C07-EB3370CB8FEE}"/>
              </a:ext>
            </a:extLst>
          </p:cNvPr>
          <p:cNvSpPr/>
          <p:nvPr/>
        </p:nvSpPr>
        <p:spPr>
          <a:xfrm>
            <a:off x="278165" y="373069"/>
            <a:ext cx="8777058" cy="6001643"/>
          </a:xfrm>
          <a:prstGeom prst="rect">
            <a:avLst/>
          </a:prstGeom>
        </p:spPr>
        <p:txBody>
          <a:bodyPr wrap="square">
            <a:spAutoFit/>
          </a:bodyPr>
          <a:lstStyle/>
          <a:p>
            <a:pPr algn="just"/>
            <a:r>
              <a:rPr lang="en-US" sz="1600" b="1" dirty="0"/>
              <a:t>Specific Project Area:</a:t>
            </a:r>
            <a:r>
              <a:rPr lang="en-US" sz="1600" dirty="0"/>
              <a:t> This is the core of your literature survey. Devote a significant portion to reviewing research related to your chosen project area. Here's where the search terms and focus will vary depending on your choice:</a:t>
            </a:r>
          </a:p>
          <a:p>
            <a:pPr algn="just"/>
            <a:endParaRPr lang="en-US" sz="1600" dirty="0"/>
          </a:p>
          <a:p>
            <a:pPr algn="just">
              <a:buFont typeface="Arial" panose="020B0604020202020204" pitchFamily="34" charset="0"/>
              <a:buChar char="•"/>
            </a:pPr>
            <a:r>
              <a:rPr lang="en-US" sz="1600" b="1" dirty="0"/>
              <a:t>Option 1 (Interactive HTML5 Elements):</a:t>
            </a:r>
            <a:r>
              <a:rPr lang="en-US" sz="1600" dirty="0"/>
              <a:t> Focus on research related to interactive learning, the use of HTML5 elements for educational purposes, and user engagement in online learning. Search terms: "interactive learning," "HTML5 in education," "user engagement in e-learning," "gamification in e-learning," "canvas API education," "SVG in e-learning.“</a:t>
            </a:r>
          </a:p>
          <a:p>
            <a:pPr algn="just">
              <a:buFont typeface="Arial" panose="020B0604020202020204" pitchFamily="34" charset="0"/>
              <a:buChar char="•"/>
            </a:pPr>
            <a:endParaRPr lang="en-US" sz="1600" dirty="0"/>
          </a:p>
          <a:p>
            <a:pPr algn="just">
              <a:buFont typeface="Arial" panose="020B0604020202020204" pitchFamily="34" charset="0"/>
              <a:buChar char="•"/>
            </a:pPr>
            <a:r>
              <a:rPr lang="en-US" sz="1600" b="1" dirty="0"/>
              <a:t>Option 2 (Responsive Design Framework):</a:t>
            </a:r>
            <a:r>
              <a:rPr lang="en-US" sz="1600" dirty="0"/>
              <a:t> Explore research on responsive web design, mobile learning, cross-device compatibility, and usability in e-learning. Search terms: "responsive web design," "mobile learning," "cross-device compatibility," "usability in e-learning," "adaptive web design," "CSS frameworks for e-learning.“</a:t>
            </a:r>
          </a:p>
          <a:p>
            <a:pPr algn="just">
              <a:buFont typeface="Arial" panose="020B0604020202020204" pitchFamily="34" charset="0"/>
              <a:buChar char="•"/>
            </a:pPr>
            <a:endParaRPr lang="en-US" sz="1600" dirty="0"/>
          </a:p>
          <a:p>
            <a:pPr algn="just">
              <a:buFont typeface="Arial" panose="020B0604020202020204" pitchFamily="34" charset="0"/>
              <a:buChar char="•"/>
            </a:pPr>
            <a:r>
              <a:rPr lang="en-US" sz="1600" b="1" dirty="0"/>
              <a:t>Option 3 (Accessibility Enhancements):</a:t>
            </a:r>
            <a:r>
              <a:rPr lang="en-US" sz="1600" dirty="0"/>
              <a:t> Focus on research related to web accessibility, WCAG guidelines, assistive technologies, and inclusive design in e-learning. Search terms: "web accessibility," "WCAG guidelines," "assistive technologies," "inclusive design in e-learning," "accessible e-learning," "ARIA attributes.“</a:t>
            </a:r>
          </a:p>
          <a:p>
            <a:pPr algn="just"/>
            <a:endParaRPr lang="en-US" sz="1600" dirty="0"/>
          </a:p>
          <a:p>
            <a:pPr algn="just">
              <a:buFont typeface="Arial" panose="020B0604020202020204" pitchFamily="34" charset="0"/>
              <a:buChar char="•"/>
            </a:pPr>
            <a:r>
              <a:rPr lang="en-US" sz="1600" b="1" dirty="0"/>
              <a:t>Option 4 (Interactive CSS Animations):</a:t>
            </a:r>
            <a:r>
              <a:rPr lang="en-US" sz="1600" dirty="0"/>
              <a:t> Explore research on the use of animations and transitions in e-learning, user experience principles related to animation, and performance optimization for CSS animations. Search terms: "CSS animations in e-learning," "user experience and animation," "interactive learning," "web performance optimization," "CSS transitions," "motion design in e-learning."</a:t>
            </a:r>
          </a:p>
        </p:txBody>
      </p:sp>
    </p:spTree>
    <p:extLst>
      <p:ext uri="{BB962C8B-B14F-4D97-AF65-F5344CB8AC3E}">
        <p14:creationId xmlns:p14="http://schemas.microsoft.com/office/powerpoint/2010/main" val="29188536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861" y="117693"/>
            <a:ext cx="6854153" cy="6494085"/>
          </a:xfrm>
          <a:prstGeom prst="rect">
            <a:avLst/>
          </a:prstGeom>
        </p:spPr>
        <p:txBody>
          <a:bodyPr wrap="square">
            <a:spAutoFit/>
          </a:bodyPr>
          <a:lstStyle/>
          <a:p>
            <a:pPr algn="just"/>
            <a:r>
              <a:rPr lang="en-US" sz="1600" b="1" dirty="0">
                <a:latin typeface="Times New Roman" panose="02020603050405020304" pitchFamily="18" charset="0"/>
                <a:cs typeface="Times New Roman" panose="02020603050405020304" pitchFamily="18" charset="0"/>
              </a:rPr>
              <a:t>History Of Our Logo:</a:t>
            </a:r>
          </a:p>
          <a:p>
            <a:pPr algn="just"/>
            <a:endParaRPr lang="en-US"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When Combined, "</a:t>
            </a:r>
            <a:r>
              <a:rPr lang="en-US" sz="1600" b="1" dirty="0" err="1">
                <a:latin typeface="Times New Roman" panose="02020603050405020304" pitchFamily="18" charset="0"/>
                <a:cs typeface="Times New Roman" panose="02020603050405020304" pitchFamily="18" charset="0"/>
              </a:rPr>
              <a:t>Lilmod</a:t>
            </a:r>
            <a:r>
              <a:rPr lang="en-US" sz="1600" b="1" dirty="0">
                <a:latin typeface="Times New Roman" panose="02020603050405020304" pitchFamily="18" charset="0"/>
                <a:cs typeface="Times New Roman" panose="02020603050405020304" pitchFamily="18" charset="0"/>
              </a:rPr>
              <a:t>" Could Suggest A Concept Of "Little Modern" Or "Small And Modern," Which Might Resonate Well In The Context Of E-learning.</a:t>
            </a:r>
          </a:p>
          <a:p>
            <a:pPr algn="just"/>
            <a:endParaRPr lang="en-US"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Use Of "</a:t>
            </a:r>
            <a:r>
              <a:rPr lang="en-US" sz="1600" b="1" dirty="0" err="1">
                <a:latin typeface="Times New Roman" panose="02020603050405020304" pitchFamily="18" charset="0"/>
                <a:cs typeface="Times New Roman" panose="02020603050405020304" pitchFamily="18" charset="0"/>
              </a:rPr>
              <a:t>Lilmod</a:t>
            </a:r>
            <a:r>
              <a:rPr lang="en-US" sz="1600" b="1" dirty="0">
                <a:latin typeface="Times New Roman" panose="02020603050405020304" pitchFamily="18" charset="0"/>
                <a:cs typeface="Times New Roman" panose="02020603050405020304" pitchFamily="18" charset="0"/>
              </a:rPr>
              <a:t>" As A Logo Name In An E-learning </a:t>
            </a:r>
            <a:r>
              <a:rPr lang="en-US" sz="1600" b="1" dirty="0" err="1">
                <a:latin typeface="Times New Roman" panose="02020603050405020304" pitchFamily="18" charset="0"/>
                <a:cs typeface="Times New Roman" panose="02020603050405020304" pitchFamily="18" charset="0"/>
              </a:rPr>
              <a:t>Projectusing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Lilmod</a:t>
            </a:r>
            <a:r>
              <a:rPr lang="en-US" sz="1600" b="1" dirty="0">
                <a:latin typeface="Times New Roman" panose="02020603050405020304" pitchFamily="18" charset="0"/>
                <a:cs typeface="Times New Roman" panose="02020603050405020304" pitchFamily="18" charset="0"/>
              </a:rPr>
              <a:t>" As A Logo Name For An E-learning-based Web Project Can Be Quite Effective For Several Reasons:</a:t>
            </a:r>
          </a:p>
          <a:p>
            <a:pPr algn="just"/>
            <a:endParaRPr lang="en-US" sz="1600" b="1" dirty="0">
              <a:latin typeface="Times New Roman" panose="02020603050405020304" pitchFamily="18" charset="0"/>
              <a:cs typeface="Times New Roman" panose="02020603050405020304" pitchFamily="18" charset="0"/>
            </a:endParaRPr>
          </a:p>
          <a:p>
            <a:pPr marL="342900" indent="-342900" algn="just">
              <a:buAutoNum type="arabicPeriod"/>
            </a:pPr>
            <a:r>
              <a:rPr lang="en-US" sz="1600" b="1" dirty="0">
                <a:latin typeface="Times New Roman" panose="02020603050405020304" pitchFamily="18" charset="0"/>
                <a:cs typeface="Times New Roman" panose="02020603050405020304" pitchFamily="18" charset="0"/>
              </a:rPr>
              <a:t>*Memorable And Catchy*: The Name "</a:t>
            </a:r>
            <a:r>
              <a:rPr lang="en-US" sz="1600" b="1" dirty="0" err="1">
                <a:latin typeface="Times New Roman" panose="02020603050405020304" pitchFamily="18" charset="0"/>
                <a:cs typeface="Times New Roman" panose="02020603050405020304" pitchFamily="18" charset="0"/>
              </a:rPr>
              <a:t>Lilmod</a:t>
            </a:r>
            <a:r>
              <a:rPr lang="en-US" sz="1600" b="1" dirty="0">
                <a:latin typeface="Times New Roman" panose="02020603050405020304" pitchFamily="18" charset="0"/>
                <a:cs typeface="Times New Roman" panose="02020603050405020304" pitchFamily="18" charset="0"/>
              </a:rPr>
              <a:t>" Is Short, Catchy, And Easy To Remember, Which Is Crucial For Branding, Especially In The Competitive E-learning Market.</a:t>
            </a:r>
          </a:p>
          <a:p>
            <a:pPr algn="just"/>
            <a:endParaRPr lang="en-US"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2. *Conveys Modernity*: The "Mod" Part Of The Name Suggests A Modern Approach To Education, Which Is Appealing To Users Looking For Innovative Learning Solutions.</a:t>
            </a:r>
          </a:p>
          <a:p>
            <a:pPr algn="just"/>
            <a:endParaRPr lang="en-US"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3. *Appeal To Younger Audiences*: The Informal And Playful Nature Of "Lil" Can Attract Younger Audiences, Such As Students Or Young Professionals, Making The Platform Feel More Approachable.</a:t>
            </a:r>
          </a:p>
          <a:p>
            <a:pPr algn="just"/>
            <a:endParaRPr lang="en-US"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4. *Versatile Branding*: The Name Can Be Easily Adapted Into A Logo Design That Incorporates Elements Of Modernity And Accessibility, Such As Clean Lines, Bright Colors, And Friendly Typography.### Uniqueness Of "</a:t>
            </a:r>
            <a:r>
              <a:rPr lang="en-US" sz="1600" b="1" dirty="0" err="1">
                <a:latin typeface="Times New Roman" panose="02020603050405020304" pitchFamily="18" charset="0"/>
                <a:cs typeface="Times New Roman" panose="02020603050405020304" pitchFamily="18" charset="0"/>
              </a:rPr>
              <a:t>Lilmod</a:t>
            </a:r>
            <a:r>
              <a:rPr lang="en-US" sz="1600" b="1" dirty="0">
                <a:latin typeface="Times New Roman" panose="02020603050405020304" pitchFamily="18" charset="0"/>
                <a:cs typeface="Times New Roman" panose="02020603050405020304" pitchFamily="18" charset="0"/>
              </a:rPr>
              <a:t>" As A Logo1. </a:t>
            </a:r>
          </a:p>
        </p:txBody>
      </p:sp>
      <p:pic>
        <p:nvPicPr>
          <p:cNvPr id="5122" name="Picture 2" descr="https://www.lifeder.com/wp-content/uploads/2020/10/Persepolis-1024x614.jpg">
            <a:extLst>
              <a:ext uri="{FF2B5EF4-FFF2-40B4-BE49-F238E27FC236}">
                <a16:creationId xmlns:a16="http://schemas.microsoft.com/office/drawing/2014/main" id="{635FAB4E-9530-4AE7-B6C9-3EF09B409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0"/>
            <a:ext cx="48767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4911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1938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050" y="422591"/>
            <a:ext cx="5913121" cy="6063198"/>
          </a:xfrm>
          <a:prstGeom prst="rect">
            <a:avLst/>
          </a:prstGeom>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INTRODUCTION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This E - Learning involves the application of E-LILMOD using primarily the internet and one or more other technologies involving one/two-way transmissions through open broadcast, closed circuit, cable, microwave, broadband lines, fiber optics, satellite, or wireless communications devices or audio/video conferencing.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advent of technology has transformed traditional educational methods, allowing for a more flexible and personalized approach to learning. This paper examines the development of an e-learning website that leverages the capabilities of HTML and CSS. By focusing on user experience, accessibility, and educational content, the website aims to facilitate effective learning environments for diverse audiences, including students, professionals, and lifelong learners.</a:t>
            </a:r>
          </a:p>
        </p:txBody>
      </p:sp>
      <p:pic>
        <p:nvPicPr>
          <p:cNvPr id="4098" name="Picture 2" descr="MOOC et E-learning : quelle différence ? - FILMCORPORATE.F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8994" y="0"/>
            <a:ext cx="554300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347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302" y="605305"/>
            <a:ext cx="6004561" cy="5509200"/>
          </a:xfrm>
          <a:prstGeom prst="rect">
            <a:avLst/>
          </a:prstGeom>
        </p:spPr>
        <p:txBody>
          <a:bodyPr wrap="square">
            <a:spAutoFit/>
          </a:bodyPr>
          <a:lstStyle/>
          <a:p>
            <a:pPr algn="just"/>
            <a:r>
              <a:rPr lang="en-US" sz="2800" b="1" dirty="0"/>
              <a:t>ABSTRACT : </a:t>
            </a:r>
          </a:p>
          <a:p>
            <a:pPr algn="just"/>
            <a:endParaRPr lang="en-US" dirty="0"/>
          </a:p>
          <a:p>
            <a:pPr algn="just"/>
            <a:r>
              <a:rPr lang="en-US" dirty="0"/>
              <a:t>This document explores the design and implementation of an e-learning website built with HTML and CSS. It provides an overview of the website's structure, its intended audience, and the educational benefits it offers. The paper also discusses the advantages and disadvantages of using HTML and CSS for e-learning platforms, ultimately concluding with recommendations for future enhancements. </a:t>
            </a:r>
          </a:p>
          <a:p>
            <a:pPr algn="just"/>
            <a:endParaRPr lang="en-US" dirty="0"/>
          </a:p>
          <a:p>
            <a:pPr algn="just"/>
            <a:r>
              <a:rPr lang="en-US" dirty="0"/>
              <a:t>As digital learning continues to reshape education, understanding the foundational technologies that support these platforms is essential for educators, developers, and policymakers. In the digital age, e-learning has emerged as a vital component of education, providing accessible learning opportunities to individuals worldwide. The advent of technology has transformed traditional educational methods, allowing for a more flexible and personalized approach to learning. </a:t>
            </a:r>
          </a:p>
        </p:txBody>
      </p:sp>
      <p:pic>
        <p:nvPicPr>
          <p:cNvPr id="5122" name="Picture 2" descr="E Learning Services Solutions Company - Pixer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5849" y="185456"/>
            <a:ext cx="6937556" cy="6672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1703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3178" y="296988"/>
            <a:ext cx="5691051" cy="6063198"/>
          </a:xfrm>
          <a:prstGeom prst="rect">
            <a:avLst/>
          </a:prstGeom>
        </p:spPr>
        <p:txBody>
          <a:bodyPr wrap="square">
            <a:spAutoFit/>
          </a:bodyPr>
          <a:lstStyle/>
          <a:p>
            <a:pPr algn="just"/>
            <a:r>
              <a:rPr lang="en-US" sz="2800" dirty="0"/>
              <a:t>PURPOSE :</a:t>
            </a:r>
          </a:p>
          <a:p>
            <a:pPr algn="just"/>
            <a:endParaRPr lang="en-US" dirty="0"/>
          </a:p>
          <a:p>
            <a:pPr algn="just"/>
            <a:r>
              <a:rPr lang="en-US" dirty="0"/>
              <a:t>The purpose of e-learning is to provide a flexible and convenient way to learn, which can lead to improved performance and productivity. E-learning can be used in a variety of settings, including schools, businesses, and government organizations.</a:t>
            </a:r>
          </a:p>
          <a:p>
            <a:pPr algn="just"/>
            <a:endParaRPr lang="en-US" dirty="0"/>
          </a:p>
          <a:p>
            <a:pPr algn="just"/>
            <a:r>
              <a:rPr lang="en-US" dirty="0"/>
              <a:t>The primary purpose of this document is to outline the process of creating an e-learning website using HTML and CSS, highlighting the technical and pedagogical considerations involved. It aims to provide insights into the design choices made during the development process, including layout, navigation, and content organization. Additionally, this paper evaluates the effectiveness of such a platform in enhancing the learning experience, identifying best practices for content delivery, and recognizing areas for improvement. </a:t>
            </a:r>
          </a:p>
          <a:p>
            <a:pPr algn="just"/>
            <a:r>
              <a:rPr lang="en-US" dirty="0"/>
              <a:t>Ultimately, the goal is to contribute to the ongoing discourse on effective e-learning strategies and technologies. </a:t>
            </a:r>
          </a:p>
        </p:txBody>
      </p:sp>
      <p:pic>
        <p:nvPicPr>
          <p:cNvPr id="6146" name="Picture 2" descr="Manfaat Penggunaan E-Learning – Fakultas Keguruan dan Ilmu Pendidik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176" y="0"/>
            <a:ext cx="571282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5908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864" y="226318"/>
            <a:ext cx="6788330" cy="7032694"/>
          </a:xfrm>
          <a:prstGeom prst="rect">
            <a:avLst/>
          </a:prstGeom>
        </p:spPr>
        <p:txBody>
          <a:bodyPr wrap="square">
            <a:spAutoFit/>
          </a:bodyPr>
          <a:lstStyle/>
          <a:p>
            <a:pPr algn="just" fontAlgn="ctr"/>
            <a:r>
              <a:rPr lang="en-US" sz="2800" b="1" i="0" dirty="0">
                <a:effectLst/>
                <a:latin typeface="Times New Roman" panose="02020603050405020304" pitchFamily="18" charset="0"/>
                <a:cs typeface="Times New Roman" panose="02020603050405020304" pitchFamily="18" charset="0"/>
              </a:rPr>
              <a:t>OBJECTIVE :</a:t>
            </a:r>
          </a:p>
          <a:p>
            <a:pPr algn="just" fontAlgn="ctr"/>
            <a:endParaRPr lang="en-US" dirty="0">
              <a:latin typeface="Times New Roman" panose="02020603050405020304" pitchFamily="18" charset="0"/>
              <a:cs typeface="Times New Roman" panose="02020603050405020304" pitchFamily="18" charset="0"/>
            </a:endParaRPr>
          </a:p>
          <a:p>
            <a:pPr algn="just" fontAlgn="ctr"/>
            <a:r>
              <a:rPr lang="en-US" b="0" i="0" dirty="0">
                <a:effectLst/>
                <a:latin typeface="Times New Roman" panose="02020603050405020304" pitchFamily="18" charset="0"/>
                <a:cs typeface="Times New Roman" panose="02020603050405020304" pitchFamily="18" charset="0"/>
              </a:rPr>
              <a:t>The primary objectives of creating an e-learning website are to improve the learning experience and provide a roadmap for learners. </a:t>
            </a:r>
          </a:p>
          <a:p>
            <a:pPr algn="just"/>
            <a:endParaRPr lang="en-US"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Improve learning</a:t>
            </a:r>
          </a:p>
          <a:p>
            <a:pPr algn="just" fontAlgn="ctr">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Create a learning experience that meets the needs of learners and enhances the </a:t>
            </a:r>
          </a:p>
          <a:p>
            <a:pPr algn="just" fontAlgn="ctr">
              <a:lnSpc>
                <a:spcPct val="150000"/>
              </a:lnSpc>
            </a:pPr>
            <a:r>
              <a:rPr lang="en-US" dirty="0">
                <a:latin typeface="Times New Roman" panose="02020603050405020304" pitchFamily="18" charset="0"/>
                <a:cs typeface="Times New Roman" panose="02020603050405020304" pitchFamily="18" charset="0"/>
              </a:rPr>
              <a:t>  </a:t>
            </a:r>
            <a:r>
              <a:rPr lang="en-US" i="0" dirty="0">
                <a:effectLst/>
                <a:latin typeface="Times New Roman" panose="02020603050405020304" pitchFamily="18" charset="0"/>
                <a:cs typeface="Times New Roman" panose="02020603050405020304" pitchFamily="18" charset="0"/>
              </a:rPr>
              <a:t>quality of teaching .</a:t>
            </a:r>
          </a:p>
          <a:p>
            <a:pPr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Set clear expectations</a:t>
            </a:r>
          </a:p>
          <a:p>
            <a:pPr algn="just" fontAlgn="ctr">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Outline learning outcomes to guide learners and help them achieve desired  </a:t>
            </a:r>
          </a:p>
          <a:p>
            <a:pPr algn="just" fontAlgn="ctr">
              <a:lnSpc>
                <a:spcPct val="150000"/>
              </a:lnSpc>
            </a:pPr>
            <a:r>
              <a:rPr lang="en-US" dirty="0">
                <a:latin typeface="Times New Roman" panose="02020603050405020304" pitchFamily="18" charset="0"/>
                <a:cs typeface="Times New Roman" panose="02020603050405020304" pitchFamily="18" charset="0"/>
              </a:rPr>
              <a:t>  </a:t>
            </a:r>
            <a:r>
              <a:rPr lang="en-US" i="0" dirty="0">
                <a:effectLst/>
                <a:latin typeface="Times New Roman" panose="02020603050405020304" pitchFamily="18" charset="0"/>
                <a:cs typeface="Times New Roman" panose="02020603050405020304" pitchFamily="18" charset="0"/>
              </a:rPr>
              <a:t>outcomes .</a:t>
            </a:r>
          </a:p>
          <a:p>
            <a:pPr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Create an engaging experience</a:t>
            </a:r>
          </a:p>
          <a:p>
            <a:pPr algn="just" fontAlgn="ctr">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Design an attractive and functional environment that keeps learners engaged </a:t>
            </a:r>
          </a:p>
          <a:p>
            <a:pPr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Be accessible.</a:t>
            </a:r>
          </a:p>
          <a:p>
            <a:pPr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Make the learning experience accessible to a wide range of learners</a:t>
            </a:r>
            <a:r>
              <a:rPr lang="en-US" b="0" i="0" dirty="0">
                <a:effectLst/>
                <a:latin typeface="Times New Roman" panose="02020603050405020304" pitchFamily="18" charset="0"/>
                <a:cs typeface="Times New Roman" panose="02020603050405020304" pitchFamily="18" charset="0"/>
              </a:rPr>
              <a:t> </a:t>
            </a:r>
          </a:p>
        </p:txBody>
      </p:sp>
      <p:pic>
        <p:nvPicPr>
          <p:cNvPr id="7172" name="Picture 4" descr="E Learning Images - Free Download on Freepi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374" y="0"/>
            <a:ext cx="474662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4324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137A70-1846-610C-240B-D8778B8AD636}"/>
              </a:ext>
            </a:extLst>
          </p:cNvPr>
          <p:cNvSpPr txBox="1"/>
          <p:nvPr/>
        </p:nvSpPr>
        <p:spPr>
          <a:xfrm>
            <a:off x="363077" y="190993"/>
            <a:ext cx="10100272" cy="6678751"/>
          </a:xfrm>
          <a:prstGeom prst="rect">
            <a:avLst/>
          </a:prstGeom>
          <a:noFill/>
        </p:spPr>
        <p:txBody>
          <a:bodyPr wrap="square" rtlCol="0">
            <a:spAutoFit/>
          </a:bodyPr>
          <a:lstStyle/>
          <a:p>
            <a:pPr algn="just">
              <a:lnSpc>
                <a:spcPct val="150000"/>
              </a:lnSpc>
            </a:pPr>
            <a:r>
              <a:rPr lang="en-US" sz="2800" dirty="0">
                <a:latin typeface="Times New Roman" panose="02020603050405020304" pitchFamily="18" charset="0"/>
                <a:cs typeface="Times New Roman" panose="02020603050405020304" pitchFamily="18" charset="0"/>
              </a:rPr>
              <a:t>TYPES OF E-LEARNING :</a:t>
            </a:r>
          </a:p>
          <a:p>
            <a:pPr algn="just">
              <a:lnSpc>
                <a:spcPct val="150000"/>
              </a:lnSpc>
            </a:pPr>
            <a:endParaRPr lang="en-US" sz="1600" dirty="0">
              <a:latin typeface="Times New Roman" panose="02020603050405020304" pitchFamily="18" charset="0"/>
              <a:cs typeface="Times New Roman" panose="02020603050405020304" pitchFamily="18" charset="0"/>
            </a:endParaRPr>
          </a:p>
          <a:p>
            <a:r>
              <a:rPr lang="en-US" sz="1600" b="1" dirty="0"/>
              <a:t>Computer-Based Training (CBT)</a:t>
            </a:r>
          </a:p>
          <a:p>
            <a:pPr algn="just"/>
            <a:r>
              <a:rPr lang="en-US" sz="1600" b="1" dirty="0"/>
              <a:t>Definition</a:t>
            </a:r>
            <a:r>
              <a:rPr lang="en-US" sz="1600" dirty="0"/>
              <a:t>: CBT is an instructor-led training delivered via a computer system. It involves interactive learning, simulations, multimedia elements, and assessments all within a software application.</a:t>
            </a:r>
          </a:p>
          <a:p>
            <a:endParaRPr lang="en-US" sz="1600" dirty="0"/>
          </a:p>
          <a:p>
            <a:r>
              <a:rPr lang="en-US" sz="1600" b="1" dirty="0"/>
              <a:t>Web-Based Training (WBT)</a:t>
            </a:r>
          </a:p>
          <a:p>
            <a:r>
              <a:rPr lang="en-US" sz="1600" b="1" dirty="0"/>
              <a:t>Definition</a:t>
            </a:r>
            <a:r>
              <a:rPr lang="en-US" sz="1600" dirty="0"/>
              <a:t>: WBT refers to training delivered through a web browser, often via the internet. This can include courses, tutorials, and other educational content accessed via a web interface.</a:t>
            </a:r>
          </a:p>
          <a:p>
            <a:endParaRPr lang="en-US" sz="1600" dirty="0"/>
          </a:p>
          <a:p>
            <a:r>
              <a:rPr lang="en-US" sz="1600" b="1" dirty="0"/>
              <a:t>Blended Learning</a:t>
            </a:r>
          </a:p>
          <a:p>
            <a:r>
              <a:rPr lang="en-US" sz="1600" b="1" dirty="0"/>
              <a:t>Definition</a:t>
            </a:r>
            <a:r>
              <a:rPr lang="en-US" sz="1600" dirty="0"/>
              <a:t>: Blended learning is a combination of traditional face-to-face classroom learning and online education. It integrates online resources with in-person instruction to create a more comprehensive learning experience.</a:t>
            </a:r>
          </a:p>
          <a:p>
            <a:endParaRPr lang="en-US" sz="1600" dirty="0"/>
          </a:p>
          <a:p>
            <a:r>
              <a:rPr lang="en-US" sz="1600" b="1" dirty="0"/>
              <a:t>Mobile Learning (M-Learning)</a:t>
            </a:r>
          </a:p>
          <a:p>
            <a:r>
              <a:rPr lang="en-US" sz="1600" b="1" dirty="0"/>
              <a:t>Definition</a:t>
            </a:r>
            <a:r>
              <a:rPr lang="en-US" sz="1600" dirty="0"/>
              <a:t>: Mobile learning refers to the use of mobile devices (smartphones, tablets, etc.) to access educational content. This allows learners to engage in learning on the go.</a:t>
            </a:r>
          </a:p>
          <a:p>
            <a:endParaRPr lang="en-US" sz="1600" dirty="0"/>
          </a:p>
          <a:p>
            <a:r>
              <a:rPr lang="en-US" sz="1600" b="1" dirty="0"/>
              <a:t>Social Learning</a:t>
            </a:r>
          </a:p>
          <a:p>
            <a:r>
              <a:rPr lang="en-US" sz="1600" b="1" dirty="0"/>
              <a:t>Definition</a:t>
            </a:r>
            <a:r>
              <a:rPr lang="en-US" sz="1600" dirty="0"/>
              <a:t>: Social learning utilizes social media, discussion groups, online forums, and collaborative tools to facilitate learning through interaction and knowledge sharing between learners. </a:t>
            </a:r>
          </a:p>
          <a:p>
            <a:endParaRPr lang="en-US" sz="1600" dirty="0"/>
          </a:p>
          <a:p>
            <a:pPr algn="just">
              <a:lnSpc>
                <a:spcPct val="150000"/>
              </a:lnSpc>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14319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114" y="339634"/>
            <a:ext cx="8525692" cy="6370975"/>
          </a:xfrm>
          <a:prstGeom prst="rect">
            <a:avLst/>
          </a:prstGeom>
        </p:spPr>
        <p:txBody>
          <a:bodyPr wrap="square">
            <a:spAutoFit/>
          </a:bodyPr>
          <a:lstStyle/>
          <a:p>
            <a:pPr algn="just"/>
            <a:r>
              <a:rPr lang="en-US" sz="2800" dirty="0"/>
              <a:t>Pros and Cons: </a:t>
            </a:r>
          </a:p>
          <a:p>
            <a:pPr algn="just"/>
            <a:endParaRPr lang="en-US" sz="2800" dirty="0"/>
          </a:p>
          <a:p>
            <a:pPr algn="just"/>
            <a:r>
              <a:rPr lang="en-US" sz="2800" dirty="0"/>
              <a:t>Pros: </a:t>
            </a:r>
          </a:p>
          <a:p>
            <a:pPr algn="just"/>
            <a:endParaRPr lang="en-US" dirty="0"/>
          </a:p>
          <a:p>
            <a:pPr marL="342900" indent="-342900" algn="just">
              <a:buAutoNum type="arabicPeriod"/>
            </a:pPr>
            <a:r>
              <a:rPr lang="en-US" dirty="0"/>
              <a:t>Accessibility: HTML and CSS are widely supported across different devices and browsers, ensuring that learners can access content anytime and anywhere.</a:t>
            </a:r>
          </a:p>
          <a:p>
            <a:pPr algn="just"/>
            <a:r>
              <a:rPr lang="en-US" dirty="0"/>
              <a:t>  </a:t>
            </a:r>
          </a:p>
          <a:p>
            <a:pPr algn="just"/>
            <a:r>
              <a:rPr lang="en-US" dirty="0"/>
              <a:t>2. Customization: The flexibility of HTML and CSS allows for the creation of visually appealing and user-friendly interfaces tailored to specific learning needs. Developers can implement responsive design. </a:t>
            </a:r>
          </a:p>
          <a:p>
            <a:pPr algn="just"/>
            <a:r>
              <a:rPr lang="en-US" dirty="0"/>
              <a:t> </a:t>
            </a:r>
          </a:p>
          <a:p>
            <a:pPr algn="just"/>
            <a:r>
              <a:rPr lang="en-US" dirty="0"/>
              <a:t>3. Cost-Effectiveness: Developing an </a:t>
            </a:r>
            <a:r>
              <a:rPr lang="en-US" dirty="0" err="1"/>
              <a:t>elearning</a:t>
            </a:r>
            <a:r>
              <a:rPr lang="en-US" dirty="0"/>
              <a:t> website using HTML and CSS can be more affordable compared to other technologies, making it an attractive option for educational institutions with limited budgets.  </a:t>
            </a:r>
          </a:p>
          <a:p>
            <a:pPr algn="just"/>
            <a:endParaRPr lang="en-US" dirty="0"/>
          </a:p>
          <a:p>
            <a:pPr algn="just"/>
            <a:r>
              <a:rPr lang="en-US" dirty="0"/>
              <a:t>4. Ease of Maintenance: Websites built with HTML and CSS are generally easier to maintain and update, ensuring that content remains current and relevant.  </a:t>
            </a:r>
          </a:p>
          <a:p>
            <a:pPr algn="just"/>
            <a:endParaRPr lang="en-US" dirty="0"/>
          </a:p>
          <a:p>
            <a:pPr algn="just"/>
            <a:r>
              <a:rPr lang="en-US" dirty="0"/>
              <a:t>5. SEO Friendly: HTML is inherently structured, making it easier for search engines to index content. This can enhance the visibility of the e-learning platform, attracting more users and increasing engagement. </a:t>
            </a:r>
          </a:p>
        </p:txBody>
      </p:sp>
    </p:spTree>
    <p:extLst>
      <p:ext uri="{BB962C8B-B14F-4D97-AF65-F5344CB8AC3E}">
        <p14:creationId xmlns:p14="http://schemas.microsoft.com/office/powerpoint/2010/main" val="4058696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5428" y="496388"/>
            <a:ext cx="8669383" cy="5786199"/>
          </a:xfrm>
          <a:prstGeom prst="rect">
            <a:avLst/>
          </a:prstGeom>
        </p:spPr>
        <p:txBody>
          <a:bodyPr wrap="square">
            <a:spAutoFit/>
          </a:bodyPr>
          <a:lstStyle/>
          <a:p>
            <a:pPr algn="just"/>
            <a:r>
              <a:rPr lang="en-US" sz="2800" b="1" dirty="0"/>
              <a:t>Cons: </a:t>
            </a:r>
          </a:p>
          <a:p>
            <a:endParaRPr lang="en-US" dirty="0"/>
          </a:p>
          <a:p>
            <a:endParaRPr lang="en-US" dirty="0"/>
          </a:p>
          <a:p>
            <a:pPr marL="342900" indent="-342900">
              <a:buAutoNum type="arabicPeriod"/>
            </a:pPr>
            <a:r>
              <a:rPr lang="en-US" dirty="0"/>
              <a:t>Limited Interactivity: While HTML and CSS provide a solid foundation for web design, they may lack advanced interactive features that other programming languages can offer .</a:t>
            </a:r>
          </a:p>
          <a:p>
            <a:endParaRPr lang="en-US" dirty="0"/>
          </a:p>
          <a:p>
            <a:r>
              <a:rPr lang="en-US" dirty="0"/>
              <a:t>2. Scalability Issues: As the website grows in content and user base, managing and scaling the platform may present challenges without additional programming support.  </a:t>
            </a:r>
          </a:p>
          <a:p>
            <a:endParaRPr lang="en-US" dirty="0"/>
          </a:p>
          <a:p>
            <a:r>
              <a:rPr lang="en-US" dirty="0"/>
              <a:t>3. Learning Curve: For educators and content creators unfamiliar with HTML and CSS, there may be a learning curve involved in updating and managing the website.  </a:t>
            </a:r>
          </a:p>
          <a:p>
            <a:endParaRPr lang="en-US" dirty="0"/>
          </a:p>
          <a:p>
            <a:r>
              <a:rPr lang="en-US" dirty="0"/>
              <a:t>4. Dependency on Internet Access: Users must have reliable internet access to utilize the e-learning platform, which can be a barrier for some learners. Offline access options or downloadable content could enhance accessibility for users in areas with limited connectivity. </a:t>
            </a:r>
          </a:p>
          <a:p>
            <a:endParaRPr lang="en-US" dirty="0"/>
          </a:p>
          <a:p>
            <a:r>
              <a:rPr lang="en-US" dirty="0"/>
              <a:t>5. Security Concerns: While HTML and CSS are not inherently insecure, the absence of robust back-end security measures can expose the platform to vulnerabilities</a:t>
            </a:r>
          </a:p>
        </p:txBody>
      </p:sp>
    </p:spTree>
    <p:extLst>
      <p:ext uri="{BB962C8B-B14F-4D97-AF65-F5344CB8AC3E}">
        <p14:creationId xmlns:p14="http://schemas.microsoft.com/office/powerpoint/2010/main" val="6912539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127</TotalTime>
  <Words>3364</Words>
  <Application>Microsoft Office PowerPoint</Application>
  <PresentationFormat>Widescreen</PresentationFormat>
  <Paragraphs>282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Bodoni MT</vt:lpstr>
      <vt:lpstr>Calisto MT</vt:lpstr>
      <vt:lpstr>Times New Roman</vt:lpstr>
      <vt:lpstr>Trebuchet MS</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hp</cp:lastModifiedBy>
  <cp:revision>13</cp:revision>
  <dcterms:created xsi:type="dcterms:W3CDTF">2025-01-18T08:17:59Z</dcterms:created>
  <dcterms:modified xsi:type="dcterms:W3CDTF">2025-02-19T18:51:59Z</dcterms:modified>
</cp:coreProperties>
</file>