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25"/>
  </p:notesMasterIdLst>
  <p:handoutMasterIdLst>
    <p:handoutMasterId r:id="rId26"/>
  </p:handoutMasterIdLst>
  <p:sldIdLst>
    <p:sldId id="257" r:id="rId3"/>
    <p:sldId id="315" r:id="rId4"/>
    <p:sldId id="259" r:id="rId5"/>
    <p:sldId id="344" r:id="rId6"/>
    <p:sldId id="345" r:id="rId7"/>
    <p:sldId id="346" r:id="rId8"/>
    <p:sldId id="318" r:id="rId9"/>
    <p:sldId id="319" r:id="rId10"/>
    <p:sldId id="260" r:id="rId11"/>
    <p:sldId id="347" r:id="rId12"/>
    <p:sldId id="348" r:id="rId13"/>
    <p:sldId id="352" r:id="rId14"/>
    <p:sldId id="329" r:id="rId15"/>
    <p:sldId id="330" r:id="rId16"/>
    <p:sldId id="331" r:id="rId17"/>
    <p:sldId id="350" r:id="rId18"/>
    <p:sldId id="351" r:id="rId19"/>
    <p:sldId id="335" r:id="rId20"/>
    <p:sldId id="336" r:id="rId21"/>
    <p:sldId id="337" r:id="rId22"/>
    <p:sldId id="340" r:id="rId23"/>
    <p:sldId id="339" r:id="rId24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FD2B3A4-8507-4B4E-8AAE-68AE322084B5}">
          <p14:sldIdLst>
            <p14:sldId id="257"/>
            <p14:sldId id="315"/>
            <p14:sldId id="259"/>
            <p14:sldId id="344"/>
            <p14:sldId id="345"/>
            <p14:sldId id="346"/>
            <p14:sldId id="318"/>
            <p14:sldId id="319"/>
            <p14:sldId id="260"/>
            <p14:sldId id="347"/>
            <p14:sldId id="348"/>
            <p14:sldId id="352"/>
            <p14:sldId id="329"/>
            <p14:sldId id="330"/>
            <p14:sldId id="331"/>
            <p14:sldId id="350"/>
            <p14:sldId id="351"/>
            <p14:sldId id="335"/>
            <p14:sldId id="336"/>
            <p14:sldId id="337"/>
            <p14:sldId id="340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>
      <p:cViewPr varScale="1">
        <p:scale>
          <a:sx n="101" d="100"/>
          <a:sy n="101" d="100"/>
        </p:scale>
        <p:origin x="714" y="102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84AA43A-3F76-4A13-9CD6-36134EB429E3}" type="datetimeFigureOut">
              <a:rPr lang="en-US" altLang="zh-CN"/>
              <a:t>1/9/2019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850423A-8BCE-448E-A97B-03A88B2B12C1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F674A4F-2B7A-4ECB-A400-260B2FFC03C1}" type="datetimeFigureOut">
              <a:t>2019/1/9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1F2A70B-78F2-4DCF-B53B-C990D2FAFB8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4307-F33F-4663-A19A-778A96E20926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475F-C780-414E-8FA9-4A57ACE6C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5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 smtClean="0"/>
              <a:t>2019/1/9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14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altLang="zh-CN" smtClean="0"/>
              <a:pPr/>
              <a:t>1/9/2019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112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 smtClean="0"/>
              <a:t>2019/1/9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15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 smtClean="0"/>
              <a:t>2019/1/9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12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 smtClean="0"/>
              <a:t>2019/1/9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48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 smtClean="0"/>
              <a:t>2019/1/9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38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 smtClean="0"/>
              <a:t>2019/1/9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57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 smtClean="0"/>
              <a:t>2019/1/9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45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altLang="zh-CN" smtClean="0"/>
              <a:pPr/>
              <a:t>1/9/2019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629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altLang="zh-CN" smtClean="0"/>
              <a:pPr/>
              <a:t>1/9/2019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486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m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altLang="zh-CN" smtClean="0"/>
              <a:pPr/>
              <a:t>1/9/2019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302" y="1"/>
            <a:ext cx="5590499" cy="790685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36" y="83799"/>
            <a:ext cx="630946" cy="62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3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836712"/>
            <a:ext cx="12188825" cy="2387600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 Exploiting the Ground-Truth: </a:t>
            </a:r>
            <a:br>
              <a:rPr lang="en-US" altLang="zh-CN" sz="4000" dirty="0" smtClean="0"/>
            </a:br>
            <a:r>
              <a:rPr lang="en-US" altLang="zh-CN" sz="4000" dirty="0" smtClean="0"/>
              <a:t>An </a:t>
            </a:r>
            <a:r>
              <a:rPr lang="en-US" altLang="zh-CN" sz="4000" dirty="0"/>
              <a:t>Adversarial </a:t>
            </a:r>
            <a:r>
              <a:rPr lang="en-US" altLang="zh-CN" sz="4000" dirty="0" smtClean="0"/>
              <a:t>Based Knowledge </a:t>
            </a:r>
            <a:r>
              <a:rPr lang="en-US" altLang="zh-CN" sz="4000" dirty="0"/>
              <a:t>Distillation Approach 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for Event </a:t>
            </a:r>
            <a:r>
              <a:rPr lang="en-US" altLang="zh-CN" sz="4000" dirty="0"/>
              <a:t>Detection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602" y="3645024"/>
            <a:ext cx="9141619" cy="1655762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Jian Liu, </a:t>
            </a:r>
            <a:r>
              <a:rPr lang="en-US" altLang="zh-CN" sz="2400" dirty="0" err="1" smtClean="0"/>
              <a:t>Yubo</a:t>
            </a:r>
            <a:r>
              <a:rPr lang="en-US" altLang="zh-CN" sz="2400" dirty="0" smtClean="0"/>
              <a:t> Chen, Kang Liu, Jun Zhao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485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Chunk Knowledge for Event Type Disambiguation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41884" y="2132856"/>
            <a:ext cx="106571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S1: </a:t>
            </a:r>
            <a:r>
              <a:rPr lang="en-US" altLang="zh-CN" sz="3200" i="1" u="sng" dirty="0" smtClean="0"/>
              <a:t>The </a:t>
            </a:r>
            <a:r>
              <a:rPr lang="en-US" altLang="zh-CN" sz="3200" i="1" u="sng" dirty="0"/>
              <a:t>European Unit </a:t>
            </a:r>
            <a:r>
              <a:rPr lang="en-US" altLang="zh-CN" sz="3200" dirty="0"/>
              <a:t>is set to </a:t>
            </a:r>
            <a:r>
              <a:rPr lang="en-US" altLang="zh-CN" sz="3200" b="1" dirty="0"/>
              <a:t>release</a:t>
            </a:r>
            <a:r>
              <a:rPr lang="en-US" altLang="zh-CN" sz="3200" dirty="0"/>
              <a:t> </a:t>
            </a:r>
            <a:r>
              <a:rPr lang="en-US" altLang="zh-CN" sz="3200" i="1" u="sng" dirty="0"/>
              <a:t>20 million</a:t>
            </a:r>
            <a:r>
              <a:rPr lang="en-US" altLang="zh-CN" sz="3200" dirty="0"/>
              <a:t> euros to</a:t>
            </a:r>
          </a:p>
          <a:p>
            <a:r>
              <a:rPr lang="en-US" altLang="zh-CN" sz="3200" dirty="0"/>
              <a:t>Iraq</a:t>
            </a:r>
            <a:r>
              <a:rPr lang="en-US" altLang="zh-CN" sz="3200" dirty="0" smtClean="0"/>
              <a:t>.</a:t>
            </a:r>
          </a:p>
          <a:p>
            <a:endParaRPr lang="en-US" altLang="zh-CN" sz="3200" i="1" dirty="0"/>
          </a:p>
          <a:p>
            <a:r>
              <a:rPr lang="en-US" altLang="zh-CN" sz="3200" dirty="0"/>
              <a:t>S2: The government reports that </a:t>
            </a:r>
            <a:r>
              <a:rPr lang="en-US" altLang="zh-CN" sz="3200" i="1" u="sng" dirty="0"/>
              <a:t>Anwar</a:t>
            </a:r>
            <a:r>
              <a:rPr lang="en-US" altLang="zh-CN" sz="3200" dirty="0"/>
              <a:t> ’s earliest </a:t>
            </a:r>
            <a:r>
              <a:rPr lang="en-US" altLang="zh-CN" sz="3200" b="1" dirty="0"/>
              <a:t>release</a:t>
            </a:r>
          </a:p>
          <a:p>
            <a:r>
              <a:rPr lang="en-US" altLang="zh-CN" sz="3200" dirty="0"/>
              <a:t>date is </a:t>
            </a:r>
            <a:r>
              <a:rPr lang="en-US" altLang="zh-CN" sz="3200" i="1" u="sng" dirty="0"/>
              <a:t>April 14</a:t>
            </a:r>
            <a:r>
              <a:rPr lang="en-US" altLang="zh-CN" sz="3200" dirty="0"/>
              <a:t>.</a:t>
            </a:r>
            <a:endParaRPr lang="zh-CN" alt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92224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Chunk Knowledge for Event Type Disambiguation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41884" y="2132856"/>
            <a:ext cx="106571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S1: </a:t>
            </a:r>
            <a:r>
              <a:rPr lang="en-US" altLang="zh-CN" sz="3200" i="1" u="sng" dirty="0" smtClean="0"/>
              <a:t>The </a:t>
            </a:r>
            <a:r>
              <a:rPr lang="en-US" altLang="zh-CN" sz="3200" i="1" u="sng" dirty="0"/>
              <a:t>European Unit </a:t>
            </a:r>
            <a:r>
              <a:rPr lang="en-US" altLang="zh-CN" sz="3200" dirty="0"/>
              <a:t>is set to </a:t>
            </a:r>
            <a:r>
              <a:rPr lang="en-US" altLang="zh-CN" sz="3200" b="1" dirty="0"/>
              <a:t>release</a:t>
            </a:r>
            <a:r>
              <a:rPr lang="en-US" altLang="zh-CN" sz="3200" dirty="0"/>
              <a:t> </a:t>
            </a:r>
            <a:r>
              <a:rPr lang="en-US" altLang="zh-CN" sz="3200" i="1" u="sng" dirty="0"/>
              <a:t>20 million</a:t>
            </a:r>
            <a:r>
              <a:rPr lang="en-US" altLang="zh-CN" sz="3200" dirty="0"/>
              <a:t> euros to</a:t>
            </a:r>
          </a:p>
          <a:p>
            <a:r>
              <a:rPr lang="en-US" altLang="zh-CN" sz="3200" dirty="0"/>
              <a:t>Iraq</a:t>
            </a:r>
            <a:r>
              <a:rPr lang="en-US" altLang="zh-CN" sz="3200" dirty="0" smtClean="0"/>
              <a:t>.</a:t>
            </a:r>
          </a:p>
          <a:p>
            <a:endParaRPr lang="en-US" altLang="zh-CN" sz="3200" i="1" dirty="0"/>
          </a:p>
          <a:p>
            <a:r>
              <a:rPr lang="en-US" altLang="zh-CN" sz="3200" dirty="0"/>
              <a:t>S2: The government reports that </a:t>
            </a:r>
            <a:r>
              <a:rPr lang="en-US" altLang="zh-CN" sz="3200" i="1" u="sng" dirty="0"/>
              <a:t>Anwar</a:t>
            </a:r>
            <a:r>
              <a:rPr lang="en-US" altLang="zh-CN" sz="3200" dirty="0"/>
              <a:t> ’s earliest </a:t>
            </a:r>
            <a:r>
              <a:rPr lang="en-US" altLang="zh-CN" sz="3200" b="1" dirty="0"/>
              <a:t>release</a:t>
            </a:r>
          </a:p>
          <a:p>
            <a:r>
              <a:rPr lang="en-US" altLang="zh-CN" sz="3200" dirty="0"/>
              <a:t>date is </a:t>
            </a:r>
            <a:r>
              <a:rPr lang="en-US" altLang="zh-CN" sz="3200" i="1" u="sng" dirty="0"/>
              <a:t>April 14</a:t>
            </a:r>
            <a:r>
              <a:rPr lang="en-US" altLang="zh-CN" sz="3200" dirty="0"/>
              <a:t>.</a:t>
            </a:r>
            <a:endParaRPr lang="zh-CN" altLang="en-US" sz="3200" i="1" dirty="0"/>
          </a:p>
        </p:txBody>
      </p:sp>
      <p:sp>
        <p:nvSpPr>
          <p:cNvPr id="8" name="圆角矩形 7"/>
          <p:cNvSpPr/>
          <p:nvPr/>
        </p:nvSpPr>
        <p:spPr>
          <a:xfrm>
            <a:off x="6310436" y="2886908"/>
            <a:ext cx="1731122" cy="3792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Transfer-Money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9478788" y="4365104"/>
            <a:ext cx="1731122" cy="3792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Release-Parole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7175997" y="2636912"/>
            <a:ext cx="0" cy="24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0344349" y="4115108"/>
            <a:ext cx="0" cy="24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42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Chunk Knowledge for Event Type Disambiguation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41884" y="2132856"/>
            <a:ext cx="106571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S1: </a:t>
            </a:r>
            <a:r>
              <a:rPr lang="en-US" altLang="zh-CN" sz="3200" i="1" u="sng" dirty="0" smtClean="0"/>
              <a:t>The </a:t>
            </a:r>
            <a:r>
              <a:rPr lang="en-US" altLang="zh-CN" sz="3200" i="1" u="sng" dirty="0"/>
              <a:t>European Unit </a:t>
            </a:r>
            <a:r>
              <a:rPr lang="en-US" altLang="zh-CN" sz="3200" dirty="0"/>
              <a:t>is set to </a:t>
            </a:r>
            <a:r>
              <a:rPr lang="en-US" altLang="zh-CN" sz="3200" b="1" dirty="0"/>
              <a:t>release</a:t>
            </a:r>
            <a:r>
              <a:rPr lang="en-US" altLang="zh-CN" sz="3200" dirty="0"/>
              <a:t> </a:t>
            </a:r>
            <a:r>
              <a:rPr lang="en-US" altLang="zh-CN" sz="3200" i="1" u="sng" dirty="0"/>
              <a:t>20 million</a:t>
            </a:r>
            <a:r>
              <a:rPr lang="en-US" altLang="zh-CN" sz="3200" dirty="0"/>
              <a:t> euros to</a:t>
            </a:r>
          </a:p>
          <a:p>
            <a:r>
              <a:rPr lang="en-US" altLang="zh-CN" sz="3200" dirty="0"/>
              <a:t>Iraq</a:t>
            </a:r>
            <a:r>
              <a:rPr lang="en-US" altLang="zh-CN" sz="3200" dirty="0" smtClean="0"/>
              <a:t>.</a:t>
            </a:r>
          </a:p>
          <a:p>
            <a:endParaRPr lang="en-US" altLang="zh-CN" sz="3200" i="1" dirty="0"/>
          </a:p>
          <a:p>
            <a:r>
              <a:rPr lang="en-US" altLang="zh-CN" sz="3200" dirty="0"/>
              <a:t>S2: The government reports that </a:t>
            </a:r>
            <a:r>
              <a:rPr lang="en-US" altLang="zh-CN" sz="3200" i="1" u="sng" dirty="0"/>
              <a:t>Anwar</a:t>
            </a:r>
            <a:r>
              <a:rPr lang="en-US" altLang="zh-CN" sz="3200" dirty="0"/>
              <a:t> ’s earliest </a:t>
            </a:r>
            <a:r>
              <a:rPr lang="en-US" altLang="zh-CN" sz="3200" b="1" dirty="0"/>
              <a:t>release</a:t>
            </a:r>
          </a:p>
          <a:p>
            <a:r>
              <a:rPr lang="en-US" altLang="zh-CN" sz="3200" dirty="0"/>
              <a:t>date is </a:t>
            </a:r>
            <a:r>
              <a:rPr lang="en-US" altLang="zh-CN" sz="3200" i="1" u="sng" dirty="0"/>
              <a:t>April 14</a:t>
            </a:r>
            <a:r>
              <a:rPr lang="en-US" altLang="zh-CN" sz="3200" dirty="0"/>
              <a:t>.</a:t>
            </a:r>
            <a:endParaRPr lang="zh-CN" altLang="en-US" sz="3200" i="1" dirty="0"/>
          </a:p>
        </p:txBody>
      </p:sp>
      <p:sp>
        <p:nvSpPr>
          <p:cNvPr id="8" name="圆角矩形 7"/>
          <p:cNvSpPr/>
          <p:nvPr/>
        </p:nvSpPr>
        <p:spPr>
          <a:xfrm>
            <a:off x="6310436" y="2886908"/>
            <a:ext cx="1731122" cy="3792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Transfer-Money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9478788" y="4365104"/>
            <a:ext cx="1731122" cy="3792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Release-Parole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7175997" y="2636912"/>
            <a:ext cx="0" cy="24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0344349" y="4115108"/>
            <a:ext cx="0" cy="24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674031" y="5517232"/>
            <a:ext cx="799288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Pipeline approaches suffer from the error propagation problem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208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Task Definition</a:t>
            </a:r>
          </a:p>
          <a:p>
            <a:r>
              <a:rPr lang="en-US" altLang="zh-CN" sz="4000" dirty="0" smtClean="0"/>
              <a:t>Motivation</a:t>
            </a:r>
            <a:endParaRPr lang="en-US" altLang="zh-CN" sz="4000" dirty="0" smtClean="0"/>
          </a:p>
          <a:p>
            <a:r>
              <a:rPr lang="en-US" altLang="zh-CN" sz="4000" b="1" dirty="0" smtClean="0"/>
              <a:t>Our Method</a:t>
            </a:r>
          </a:p>
          <a:p>
            <a:r>
              <a:rPr lang="en-US" altLang="zh-CN" sz="4000" dirty="0"/>
              <a:t>Experimental Results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192206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</a:t>
            </a:r>
            <a:r>
              <a:rPr lang="en-US" altLang="zh-CN" dirty="0" smtClean="0"/>
              <a:t>Approach for Event Detection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Representation Learning Approach</a:t>
            </a:r>
          </a:p>
          <a:p>
            <a:pPr lvl="1"/>
            <a:r>
              <a:rPr lang="en-US" altLang="zh-CN" sz="2800" dirty="0"/>
              <a:t>A</a:t>
            </a:r>
            <a:r>
              <a:rPr lang="en-US" altLang="zh-CN" sz="2800" dirty="0" smtClean="0"/>
              <a:t>dversarial </a:t>
            </a:r>
            <a:r>
              <a:rPr lang="en-US" altLang="zh-CN" sz="2800" dirty="0"/>
              <a:t>b</a:t>
            </a:r>
            <a:r>
              <a:rPr lang="en-US" altLang="zh-CN" sz="2800" dirty="0" smtClean="0"/>
              <a:t>ased </a:t>
            </a:r>
            <a:r>
              <a:rPr lang="en-US" altLang="zh-CN" sz="2800" dirty="0"/>
              <a:t>k</a:t>
            </a:r>
            <a:r>
              <a:rPr lang="en-US" altLang="zh-CN" sz="2800" dirty="0" smtClean="0"/>
              <a:t>nowledge distillation approach for event detection</a:t>
            </a:r>
          </a:p>
          <a:p>
            <a:pPr lvl="1"/>
            <a:r>
              <a:rPr lang="en-US" altLang="zh-CN" sz="2800" dirty="0" smtClean="0"/>
              <a:t>Motivated by</a:t>
            </a:r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75" y="3719513"/>
            <a:ext cx="98202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5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Our Approach for Event Detection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31" y="1988840"/>
            <a:ext cx="11062964" cy="372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7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Our Approach for Event Detection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31" y="1988840"/>
            <a:ext cx="11062964" cy="372156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77788" y="1690688"/>
            <a:ext cx="5472608" cy="267441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974732" y="2492896"/>
            <a:ext cx="1872208" cy="187220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5950396" y="2708920"/>
            <a:ext cx="3024336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28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Our Approach for Event Detection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31" y="1988840"/>
            <a:ext cx="11062964" cy="372156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25828" y="3348434"/>
            <a:ext cx="5524567" cy="236197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670476" y="3212976"/>
            <a:ext cx="2304256" cy="249743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5950396" y="5301208"/>
            <a:ext cx="720080" cy="0"/>
          </a:xfrm>
          <a:prstGeom prst="line">
            <a:avLst/>
          </a:prstGeom>
          <a:ln w="28575">
            <a:solidFill>
              <a:srgbClr val="FF5050"/>
            </a:solidFill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98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Task Definition</a:t>
            </a:r>
          </a:p>
          <a:p>
            <a:r>
              <a:rPr lang="en-US" altLang="zh-CN" sz="4000" dirty="0" smtClean="0"/>
              <a:t>Motivation</a:t>
            </a:r>
            <a:endParaRPr lang="en-US" altLang="zh-CN" sz="4000" dirty="0" smtClean="0"/>
          </a:p>
          <a:p>
            <a:r>
              <a:rPr lang="en-US" altLang="zh-CN" sz="4000" dirty="0" smtClean="0"/>
              <a:t>Our Method</a:t>
            </a:r>
            <a:endParaRPr lang="en-US" altLang="zh-CN" sz="4000" dirty="0" smtClean="0"/>
          </a:p>
          <a:p>
            <a:r>
              <a:rPr lang="en-US" altLang="zh-CN" sz="4000" b="1" dirty="0" smtClean="0"/>
              <a:t>Experimental Results</a:t>
            </a:r>
            <a:endParaRPr lang="en-US" altLang="zh-CN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47187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Experimental </a:t>
            </a:r>
            <a:r>
              <a:rPr lang="en-US" altLang="zh-CN" sz="4400" dirty="0" smtClean="0"/>
              <a:t>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Dataset</a:t>
            </a:r>
          </a:p>
          <a:p>
            <a:pPr marL="457063" lvl="1" indent="0">
              <a:buNone/>
            </a:pPr>
            <a:r>
              <a:rPr lang="en-US" altLang="zh-CN" sz="3600" dirty="0" smtClean="0"/>
              <a:t>ACE 2005 corpus </a:t>
            </a:r>
            <a:r>
              <a:rPr lang="en-US" altLang="zh-CN" sz="3200" dirty="0" smtClean="0"/>
              <a:t>(599 documents, 33 event types)</a:t>
            </a:r>
          </a:p>
          <a:p>
            <a:pPr marL="457063" lvl="1" indent="0">
              <a:buNone/>
            </a:pPr>
            <a:r>
              <a:rPr lang="en-US" altLang="zh-CN" sz="3200" dirty="0" smtClean="0"/>
              <a:t>   [529 -&gt; training set; 30 -&gt; dev set, 40 -&gt; test set]</a:t>
            </a:r>
          </a:p>
          <a:p>
            <a:pPr marL="457063" lvl="1" indent="0">
              <a:buNone/>
            </a:pPr>
            <a:r>
              <a:rPr lang="en-US" altLang="zh-CN" sz="3200" dirty="0" smtClean="0"/>
              <a:t>   [Precision, Recall, F1 for evaluation]</a:t>
            </a:r>
          </a:p>
        </p:txBody>
      </p:sp>
    </p:spTree>
    <p:extLst>
      <p:ext uri="{BB962C8B-B14F-4D97-AF65-F5344CB8AC3E}">
        <p14:creationId xmlns:p14="http://schemas.microsoft.com/office/powerpoint/2010/main" val="112210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/>
              <a:t>Task Definition</a:t>
            </a:r>
            <a:endParaRPr lang="en-US" altLang="zh-CN" sz="4000" b="1" dirty="0" smtClean="0"/>
          </a:p>
          <a:p>
            <a:r>
              <a:rPr lang="en-US" altLang="zh-CN" sz="4000" dirty="0" smtClean="0"/>
              <a:t>Motivation</a:t>
            </a:r>
          </a:p>
          <a:p>
            <a:r>
              <a:rPr lang="en-US" altLang="zh-CN" sz="4000" dirty="0"/>
              <a:t>Our Method</a:t>
            </a:r>
          </a:p>
          <a:p>
            <a:r>
              <a:rPr lang="en-US" altLang="zh-CN" sz="4000" dirty="0"/>
              <a:t>Experimental Results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385242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Experimental </a:t>
            </a:r>
            <a:r>
              <a:rPr lang="en-US" altLang="zh-CN" sz="4400" dirty="0" smtClean="0"/>
              <a:t>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Performance </a:t>
            </a:r>
            <a:r>
              <a:rPr lang="en-US" altLang="zh-CN" sz="3200" dirty="0" smtClean="0"/>
              <a:t>with </a:t>
            </a:r>
            <a:r>
              <a:rPr lang="en-US" altLang="zh-CN" sz="3200" dirty="0"/>
              <a:t>Gold-truth Annotations</a:t>
            </a:r>
            <a:endParaRPr lang="en-US" altLang="zh-CN" sz="320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275" y="2276872"/>
            <a:ext cx="677227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7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Experimental </a:t>
            </a:r>
            <a:r>
              <a:rPr lang="en-US" altLang="zh-CN" sz="4400" dirty="0" smtClean="0"/>
              <a:t>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Performance on the real scenario</a:t>
            </a:r>
            <a:endParaRPr lang="en-US" altLang="zh-CN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588" y="2204864"/>
            <a:ext cx="71056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6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1844" y="1628800"/>
            <a:ext cx="10259441" cy="2387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512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Event Detection Task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41884" y="2132856"/>
            <a:ext cx="106571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S1: The </a:t>
            </a:r>
            <a:r>
              <a:rPr lang="en-US" altLang="zh-CN" sz="3200" dirty="0"/>
              <a:t>European Unit is set to release 20 million euros to</a:t>
            </a:r>
          </a:p>
          <a:p>
            <a:r>
              <a:rPr lang="en-US" altLang="zh-CN" sz="3200" dirty="0"/>
              <a:t>Iraq</a:t>
            </a:r>
            <a:r>
              <a:rPr lang="en-US" altLang="zh-CN" sz="3200" dirty="0" smtClean="0"/>
              <a:t>.</a:t>
            </a:r>
          </a:p>
          <a:p>
            <a:endParaRPr lang="en-US" altLang="zh-CN" sz="3200" i="1" dirty="0"/>
          </a:p>
          <a:p>
            <a:r>
              <a:rPr lang="en-US" altLang="zh-CN" sz="3200" dirty="0"/>
              <a:t>S2: The government reports that Anwar ’s earliest release</a:t>
            </a:r>
          </a:p>
          <a:p>
            <a:r>
              <a:rPr lang="en-US" altLang="zh-CN" sz="3200" dirty="0"/>
              <a:t>date is April 14.</a:t>
            </a:r>
            <a:endParaRPr lang="zh-CN" alt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74745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Event Detection Task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41884" y="2132856"/>
            <a:ext cx="106571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S1: The </a:t>
            </a:r>
            <a:r>
              <a:rPr lang="en-US" altLang="zh-CN" sz="3200" dirty="0"/>
              <a:t>European Unit is set to </a:t>
            </a:r>
            <a:r>
              <a:rPr lang="en-US" altLang="zh-CN" sz="3200" b="1" dirty="0"/>
              <a:t>release</a:t>
            </a:r>
            <a:r>
              <a:rPr lang="en-US" altLang="zh-CN" sz="3200" dirty="0"/>
              <a:t> 20 million euros to</a:t>
            </a:r>
          </a:p>
          <a:p>
            <a:r>
              <a:rPr lang="en-US" altLang="zh-CN" sz="3200" dirty="0"/>
              <a:t>Iraq</a:t>
            </a:r>
            <a:r>
              <a:rPr lang="en-US" altLang="zh-CN" sz="3200" dirty="0" smtClean="0"/>
              <a:t>.</a:t>
            </a:r>
          </a:p>
          <a:p>
            <a:endParaRPr lang="en-US" altLang="zh-CN" sz="3200" i="1" dirty="0"/>
          </a:p>
          <a:p>
            <a:r>
              <a:rPr lang="en-US" altLang="zh-CN" sz="3200" dirty="0"/>
              <a:t>S2: The government reports that Anwar ’s earliest </a:t>
            </a:r>
            <a:r>
              <a:rPr lang="en-US" altLang="zh-CN" sz="3200" b="1" dirty="0"/>
              <a:t>release</a:t>
            </a:r>
          </a:p>
          <a:p>
            <a:r>
              <a:rPr lang="en-US" altLang="zh-CN" sz="3200" dirty="0"/>
              <a:t>date is April 14.</a:t>
            </a:r>
            <a:endParaRPr lang="zh-CN" altLang="en-US" sz="3200" i="1" dirty="0"/>
          </a:p>
        </p:txBody>
      </p:sp>
      <p:sp>
        <p:nvSpPr>
          <p:cNvPr id="4" name="文本框 3"/>
          <p:cNvSpPr txBox="1"/>
          <p:nvPr/>
        </p:nvSpPr>
        <p:spPr>
          <a:xfrm>
            <a:off x="7531642" y="5013176"/>
            <a:ext cx="3816423" cy="5232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/>
              <a:t>Event Trigger Detection</a:t>
            </a:r>
            <a:endParaRPr lang="zh-CN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69650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Event Detection Task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41884" y="2132856"/>
            <a:ext cx="106571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S1: The </a:t>
            </a:r>
            <a:r>
              <a:rPr lang="en-US" altLang="zh-CN" sz="3200" dirty="0"/>
              <a:t>European Unit is set to </a:t>
            </a:r>
            <a:r>
              <a:rPr lang="en-US" altLang="zh-CN" sz="3200" b="1" dirty="0"/>
              <a:t>release</a:t>
            </a:r>
            <a:r>
              <a:rPr lang="en-US" altLang="zh-CN" sz="3200" dirty="0"/>
              <a:t> 20 million euros to</a:t>
            </a:r>
          </a:p>
          <a:p>
            <a:r>
              <a:rPr lang="en-US" altLang="zh-CN" sz="3200" dirty="0"/>
              <a:t>Iraq</a:t>
            </a:r>
            <a:r>
              <a:rPr lang="en-US" altLang="zh-CN" sz="3200" dirty="0" smtClean="0"/>
              <a:t>.</a:t>
            </a:r>
          </a:p>
          <a:p>
            <a:endParaRPr lang="en-US" altLang="zh-CN" sz="3200" i="1" dirty="0"/>
          </a:p>
          <a:p>
            <a:r>
              <a:rPr lang="en-US" altLang="zh-CN" sz="3200" dirty="0"/>
              <a:t>S2: The government reports that Anwar ’s earliest </a:t>
            </a:r>
            <a:r>
              <a:rPr lang="en-US" altLang="zh-CN" sz="3200" b="1" dirty="0"/>
              <a:t>release</a:t>
            </a:r>
          </a:p>
          <a:p>
            <a:r>
              <a:rPr lang="en-US" altLang="zh-CN" sz="3200" dirty="0"/>
              <a:t>date is April 14.</a:t>
            </a:r>
            <a:endParaRPr lang="zh-CN" altLang="en-US" sz="3200" i="1" dirty="0"/>
          </a:p>
        </p:txBody>
      </p:sp>
      <p:sp>
        <p:nvSpPr>
          <p:cNvPr id="4" name="文本框 3"/>
          <p:cNvSpPr txBox="1"/>
          <p:nvPr/>
        </p:nvSpPr>
        <p:spPr>
          <a:xfrm>
            <a:off x="7531642" y="5013176"/>
            <a:ext cx="3816423" cy="5232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/>
              <a:t>Event Trigger Detection</a:t>
            </a:r>
            <a:endParaRPr lang="zh-CN" altLang="en-US" sz="2800" i="1" dirty="0"/>
          </a:p>
        </p:txBody>
      </p:sp>
      <p:sp>
        <p:nvSpPr>
          <p:cNvPr id="5" name="圆角矩形 4"/>
          <p:cNvSpPr/>
          <p:nvPr/>
        </p:nvSpPr>
        <p:spPr>
          <a:xfrm>
            <a:off x="6310436" y="2636912"/>
            <a:ext cx="1731122" cy="3792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Transfer-Money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9439853" y="4077072"/>
            <a:ext cx="1731122" cy="3792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Release-Parole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544862" y="5661248"/>
            <a:ext cx="3803203" cy="5232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/>
              <a:t>Event Type Classification</a:t>
            </a:r>
            <a:endParaRPr lang="zh-CN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14738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Event Detection Task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41884" y="2132856"/>
            <a:ext cx="106571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S1: The </a:t>
            </a:r>
            <a:r>
              <a:rPr lang="en-US" altLang="zh-CN" sz="3200" dirty="0"/>
              <a:t>European Unit is set to </a:t>
            </a:r>
            <a:r>
              <a:rPr lang="en-US" altLang="zh-CN" sz="3200" b="1" dirty="0"/>
              <a:t>release</a:t>
            </a:r>
            <a:r>
              <a:rPr lang="en-US" altLang="zh-CN" sz="3200" dirty="0"/>
              <a:t> 20 million euros to</a:t>
            </a:r>
          </a:p>
          <a:p>
            <a:r>
              <a:rPr lang="en-US" altLang="zh-CN" sz="3200" dirty="0"/>
              <a:t>Iraq</a:t>
            </a:r>
            <a:r>
              <a:rPr lang="en-US" altLang="zh-CN" sz="3200" dirty="0" smtClean="0"/>
              <a:t>.</a:t>
            </a:r>
          </a:p>
          <a:p>
            <a:endParaRPr lang="en-US" altLang="zh-CN" sz="3200" i="1" dirty="0"/>
          </a:p>
          <a:p>
            <a:r>
              <a:rPr lang="en-US" altLang="zh-CN" sz="3200" dirty="0"/>
              <a:t>S2: The government reports that Anwar ’s earliest </a:t>
            </a:r>
            <a:r>
              <a:rPr lang="en-US" altLang="zh-CN" sz="3200" b="1" dirty="0"/>
              <a:t>release</a:t>
            </a:r>
          </a:p>
          <a:p>
            <a:r>
              <a:rPr lang="en-US" altLang="zh-CN" sz="3200" dirty="0"/>
              <a:t>date is April 14.</a:t>
            </a:r>
            <a:endParaRPr lang="zh-CN" altLang="en-US" sz="3200" i="1" dirty="0"/>
          </a:p>
        </p:txBody>
      </p:sp>
      <p:sp>
        <p:nvSpPr>
          <p:cNvPr id="4" name="文本框 3"/>
          <p:cNvSpPr txBox="1"/>
          <p:nvPr/>
        </p:nvSpPr>
        <p:spPr>
          <a:xfrm>
            <a:off x="7531642" y="5013176"/>
            <a:ext cx="3816423" cy="5232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/>
              <a:t>Event Trigger Detection</a:t>
            </a:r>
            <a:endParaRPr lang="zh-CN" altLang="en-US" sz="2800" i="1" dirty="0"/>
          </a:p>
        </p:txBody>
      </p:sp>
      <p:sp>
        <p:nvSpPr>
          <p:cNvPr id="5" name="圆角矩形 4"/>
          <p:cNvSpPr/>
          <p:nvPr/>
        </p:nvSpPr>
        <p:spPr>
          <a:xfrm>
            <a:off x="6310436" y="2636912"/>
            <a:ext cx="1731122" cy="3792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Transfer-Money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9439853" y="4077072"/>
            <a:ext cx="1731122" cy="3792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Release-Parole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544862" y="5661248"/>
            <a:ext cx="3803203" cy="5232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/>
              <a:t>Event Type Classification</a:t>
            </a:r>
            <a:endParaRPr lang="zh-CN" altLang="en-US" sz="2800" i="1" dirty="0"/>
          </a:p>
        </p:txBody>
      </p:sp>
      <p:sp>
        <p:nvSpPr>
          <p:cNvPr id="9" name="文本框 8"/>
          <p:cNvSpPr txBox="1"/>
          <p:nvPr/>
        </p:nvSpPr>
        <p:spPr>
          <a:xfrm>
            <a:off x="7749130" y="6262285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ACE 2005 corpus defines 33 event </a:t>
            </a:r>
            <a:r>
              <a:rPr lang="en-US" altLang="zh-CN" dirty="0" smtClean="0"/>
              <a:t>types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907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378040" y="2663265"/>
            <a:ext cx="5400447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 smtClean="0"/>
              <a:t>S1: The </a:t>
            </a:r>
            <a:r>
              <a:rPr lang="en-US" altLang="zh-CN" sz="3200" dirty="0"/>
              <a:t>European Unit is set to </a:t>
            </a:r>
            <a:r>
              <a:rPr lang="en-US" altLang="zh-CN" sz="3200" b="1" dirty="0"/>
              <a:t>release</a:t>
            </a:r>
            <a:r>
              <a:rPr lang="en-US" altLang="zh-CN" sz="3200" dirty="0"/>
              <a:t> 20 million euros </a:t>
            </a:r>
            <a:r>
              <a:rPr lang="en-US" altLang="zh-CN" sz="3200" dirty="0" smtClean="0"/>
              <a:t>to Iraq.</a:t>
            </a:r>
          </a:p>
          <a:p>
            <a:endParaRPr lang="en-US" altLang="zh-CN" sz="3200" i="1" dirty="0"/>
          </a:p>
          <a:p>
            <a:r>
              <a:rPr lang="en-US" altLang="zh-CN" sz="3200" dirty="0"/>
              <a:t>S2: The government reports that Anwar ’s earliest </a:t>
            </a:r>
            <a:r>
              <a:rPr lang="en-US" altLang="zh-CN" sz="3200" b="1" dirty="0" smtClean="0"/>
              <a:t>release </a:t>
            </a:r>
            <a:r>
              <a:rPr lang="en-US" altLang="zh-CN" sz="3200" dirty="0" smtClean="0"/>
              <a:t>date </a:t>
            </a:r>
            <a:r>
              <a:rPr lang="en-US" altLang="zh-CN" sz="3200" dirty="0"/>
              <a:t>is April 14.</a:t>
            </a:r>
            <a:endParaRPr lang="zh-CN" altLang="en-US" sz="3200" i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Event Detection Task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165168" y="2755598"/>
            <a:ext cx="3312368" cy="286232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S1:</a:t>
            </a:r>
            <a:endParaRPr lang="en-US" altLang="zh-CN" dirty="0" smtClean="0"/>
          </a:p>
          <a:p>
            <a:r>
              <a:rPr lang="en-US" altLang="zh-CN" dirty="0"/>
              <a:t>         </a:t>
            </a:r>
            <a:r>
              <a:rPr lang="en-US" altLang="zh-CN" dirty="0" smtClean="0"/>
              <a:t>Event Trigger</a:t>
            </a:r>
            <a:r>
              <a:rPr lang="en-US" altLang="zh-CN" dirty="0"/>
              <a:t>: </a:t>
            </a:r>
            <a:r>
              <a:rPr lang="en-US" altLang="zh-CN" i="1" dirty="0" smtClean="0"/>
              <a:t>release</a:t>
            </a:r>
            <a:endParaRPr lang="en-US" altLang="zh-CN" i="1" dirty="0"/>
          </a:p>
          <a:p>
            <a:r>
              <a:rPr lang="en-US" altLang="zh-CN" dirty="0" smtClean="0"/>
              <a:t>         Event Type</a:t>
            </a:r>
            <a:r>
              <a:rPr lang="en-US" altLang="zh-CN" dirty="0"/>
              <a:t>: </a:t>
            </a:r>
            <a:r>
              <a:rPr lang="en-US" altLang="zh-CN" dirty="0" smtClean="0"/>
              <a:t>Transfer-Money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</a:p>
          <a:p>
            <a:r>
              <a:rPr lang="en-US" altLang="zh-CN" dirty="0" smtClean="0"/>
              <a:t>S2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dirty="0"/>
              <a:t>Event Trigger: </a:t>
            </a:r>
            <a:r>
              <a:rPr lang="en-US" altLang="zh-CN" i="1" dirty="0"/>
              <a:t>release</a:t>
            </a:r>
          </a:p>
          <a:p>
            <a:r>
              <a:rPr lang="en-US" altLang="zh-CN" dirty="0"/>
              <a:t>         Event Type: Release-Parole</a:t>
            </a:r>
          </a:p>
        </p:txBody>
      </p:sp>
      <p:sp>
        <p:nvSpPr>
          <p:cNvPr id="3" name="右箭头 2"/>
          <p:cNvSpPr/>
          <p:nvPr/>
        </p:nvSpPr>
        <p:spPr>
          <a:xfrm>
            <a:off x="7318548" y="3970735"/>
            <a:ext cx="576064" cy="43204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26035" y="2065774"/>
            <a:ext cx="4104456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Unstructured  Texts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625108" y="2070538"/>
            <a:ext cx="4392488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Structured Information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5898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Task Definition</a:t>
            </a:r>
            <a:endParaRPr lang="en-US" altLang="zh-CN" sz="4000" dirty="0" smtClean="0"/>
          </a:p>
          <a:p>
            <a:r>
              <a:rPr lang="en-US" altLang="zh-CN" sz="4000" b="1" dirty="0" smtClean="0"/>
              <a:t>Motivation</a:t>
            </a:r>
          </a:p>
          <a:p>
            <a:r>
              <a:rPr lang="en-US" altLang="zh-CN" sz="4000" dirty="0" smtClean="0"/>
              <a:t>Our Method</a:t>
            </a:r>
            <a:endParaRPr lang="en-US" altLang="zh-CN" sz="4000" dirty="0" smtClean="0"/>
          </a:p>
          <a:p>
            <a:r>
              <a:rPr lang="en-US" altLang="zh-CN" sz="4000" dirty="0"/>
              <a:t>Experimental Results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95746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Problem: Natural-language Ambiguity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41884" y="2132856"/>
            <a:ext cx="106571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S1: The </a:t>
            </a:r>
            <a:r>
              <a:rPr lang="en-US" altLang="zh-CN" sz="3200" dirty="0"/>
              <a:t>European Unit is set to </a:t>
            </a:r>
            <a:r>
              <a:rPr lang="en-US" altLang="zh-CN" sz="3200" b="1" dirty="0"/>
              <a:t>release</a:t>
            </a:r>
            <a:r>
              <a:rPr lang="en-US" altLang="zh-CN" sz="3200" dirty="0"/>
              <a:t> 20 million euros to</a:t>
            </a:r>
          </a:p>
          <a:p>
            <a:r>
              <a:rPr lang="en-US" altLang="zh-CN" sz="3200" dirty="0"/>
              <a:t>Iraq</a:t>
            </a:r>
            <a:r>
              <a:rPr lang="en-US" altLang="zh-CN" sz="3200" dirty="0" smtClean="0"/>
              <a:t>.</a:t>
            </a:r>
          </a:p>
          <a:p>
            <a:endParaRPr lang="en-US" altLang="zh-CN" sz="3200" i="1" dirty="0"/>
          </a:p>
          <a:p>
            <a:r>
              <a:rPr lang="en-US" altLang="zh-CN" sz="3200" dirty="0"/>
              <a:t>S2: The government reports that Anwar ’s earliest </a:t>
            </a:r>
            <a:r>
              <a:rPr lang="en-US" altLang="zh-CN" sz="3200" b="1" dirty="0"/>
              <a:t>release</a:t>
            </a:r>
          </a:p>
          <a:p>
            <a:r>
              <a:rPr lang="en-US" altLang="zh-CN" sz="3200" dirty="0"/>
              <a:t>date is April 14.</a:t>
            </a:r>
            <a:endParaRPr lang="zh-CN" altLang="en-US" sz="3200" i="1" dirty="0"/>
          </a:p>
        </p:txBody>
      </p:sp>
      <p:sp>
        <p:nvSpPr>
          <p:cNvPr id="9" name="椭圆 8"/>
          <p:cNvSpPr/>
          <p:nvPr/>
        </p:nvSpPr>
        <p:spPr>
          <a:xfrm>
            <a:off x="6526460" y="2132856"/>
            <a:ext cx="1368152" cy="64807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622804" y="3573016"/>
            <a:ext cx="1368152" cy="64807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4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组会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0984D-921D-405A-8626-907E881874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组会模板</Template>
  <TotalTime>0</TotalTime>
  <Words>503</Words>
  <Application>Microsoft Office PowerPoint</Application>
  <PresentationFormat>自定义</PresentationFormat>
  <Paragraphs>118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宋体</vt:lpstr>
      <vt:lpstr>Arial</vt:lpstr>
      <vt:lpstr>Corbel</vt:lpstr>
      <vt:lpstr>组会模板</vt:lpstr>
      <vt:lpstr> Exploiting the Ground-Truth:  An Adversarial Based Knowledge Distillation Approach  for Event Detection</vt:lpstr>
      <vt:lpstr>Outline</vt:lpstr>
      <vt:lpstr>The Event Detection Task</vt:lpstr>
      <vt:lpstr>The Event Detection Task</vt:lpstr>
      <vt:lpstr>The Event Detection Task</vt:lpstr>
      <vt:lpstr>The Event Detection Task</vt:lpstr>
      <vt:lpstr>The Event Detection Task</vt:lpstr>
      <vt:lpstr>Outline</vt:lpstr>
      <vt:lpstr>Problem: Natural-language Ambiguity</vt:lpstr>
      <vt:lpstr>Chunk Knowledge for Event Type Disambiguation</vt:lpstr>
      <vt:lpstr>Chunk Knowledge for Event Type Disambiguation</vt:lpstr>
      <vt:lpstr>Chunk Knowledge for Event Type Disambiguation</vt:lpstr>
      <vt:lpstr>Outline</vt:lpstr>
      <vt:lpstr>Our Approach for Event Detection</vt:lpstr>
      <vt:lpstr>Our Approach for Event Detection</vt:lpstr>
      <vt:lpstr>Our Approach for Event Detection</vt:lpstr>
      <vt:lpstr>Our Approach for Event Detection</vt:lpstr>
      <vt:lpstr>Outline</vt:lpstr>
      <vt:lpstr>Experimental Results</vt:lpstr>
      <vt:lpstr>Experimental Results</vt:lpstr>
      <vt:lpstr>Experimental Results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2016-09-29T02:36:57Z</dcterms:created>
  <dcterms:modified xsi:type="dcterms:W3CDTF">2019-01-09T12:50:57Z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