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2" r:id="rId1"/>
  </p:sldMasterIdLst>
  <p:notesMasterIdLst>
    <p:notesMasterId r:id="rId19"/>
  </p:notesMasterIdLst>
  <p:sldIdLst>
    <p:sldId id="282" r:id="rId2"/>
    <p:sldId id="284" r:id="rId3"/>
    <p:sldId id="257" r:id="rId4"/>
    <p:sldId id="287" r:id="rId5"/>
    <p:sldId id="285" r:id="rId6"/>
    <p:sldId id="263" r:id="rId7"/>
    <p:sldId id="264" r:id="rId8"/>
    <p:sldId id="265" r:id="rId9"/>
    <p:sldId id="267" r:id="rId10"/>
    <p:sldId id="268" r:id="rId11"/>
    <p:sldId id="270" r:id="rId12"/>
    <p:sldId id="272" r:id="rId13"/>
    <p:sldId id="274" r:id="rId14"/>
    <p:sldId id="277" r:id="rId15"/>
    <p:sldId id="269" r:id="rId16"/>
    <p:sldId id="25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6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0DE69-F55B-6240-B08A-E7F02021E93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00C9-0B0F-7F4B-B78E-2A473E5A2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B00C9-0B0F-7F4B-B78E-2A473E5A2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Better to use example explanation here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B00C9-0B0F-7F4B-B78E-2A473E5A2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Better to use example explanation here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B00C9-0B0F-7F4B-B78E-2A473E5A2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35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45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592E27-0C59-6A45-8C8C-B6C9FC05D8A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E1D08F-6A3A-FD40-8320-C24EC5524C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timgsa.baidu.com/timg?image&amp;quality=80&amp;size=b9999_10000&amp;sec=1542016018955&amp;di=163cfe29683c1b0d8a149a720d2f8069&amp;imgtype=0&amp;src=http%3A%2F%2Fefile.kaoyan.com%2Fimg%2F2018%2F07%2F18%2F163344_5b4efb68c3c50.jpg">
            <a:extLst>
              <a:ext uri="{FF2B5EF4-FFF2-40B4-BE49-F238E27FC236}">
                <a16:creationId xmlns:a16="http://schemas.microsoft.com/office/drawing/2014/main" id="{73C913FB-8B0A-41FA-BC5A-21A3BA08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04" y="4820375"/>
            <a:ext cx="1974630" cy="12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02480-84C6-455D-9C21-A4A57E09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7122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Attention Based Neighborhood Aggregation for Inductive Knowledge Graph Embedding</a:t>
            </a:r>
            <a:endParaRPr lang="zh-CN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CC8FA-2A70-4816-94DD-3C116DDB7436}"/>
              </a:ext>
            </a:extLst>
          </p:cNvPr>
          <p:cNvSpPr txBox="1"/>
          <p:nvPr/>
        </p:nvSpPr>
        <p:spPr>
          <a:xfrm>
            <a:off x="1198048" y="1305494"/>
            <a:ext cx="3905813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AAAI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2019,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HAWAII, HI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9B765-E2AC-46AE-9113-64B7E1B6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399" y="5089624"/>
            <a:ext cx="2687201" cy="537441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42015957582&amp;di=e5e55466c820f802b8232c0b127f40c2&amp;imgtype=0&amp;src=http%3A%2F%2Fimg.mp.itc.cn%2Fq_mini%2Cc_zoom%2Cw_640%2Fupload%2F20170509%2F369f3dcf09ca4244a1be8afe24ff1ac4_th.jpg">
            <a:extLst>
              <a:ext uri="{FF2B5EF4-FFF2-40B4-BE49-F238E27FC236}">
                <a16:creationId xmlns:a16="http://schemas.microsoft.com/office/drawing/2014/main" id="{0C969B80-648D-4DDA-A254-D62DF05A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04" y="4923490"/>
            <a:ext cx="2028665" cy="101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FEECAE-6FB4-4E76-BDAA-110869685E04}"/>
              </a:ext>
            </a:extLst>
          </p:cNvPr>
          <p:cNvSpPr/>
          <p:nvPr/>
        </p:nvSpPr>
        <p:spPr>
          <a:xfrm>
            <a:off x="1763179" y="4506886"/>
            <a:ext cx="866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Peifeng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Wang,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err="1">
                <a:latin typeface="Arial" charset="0"/>
                <a:ea typeface="Arial" charset="0"/>
                <a:cs typeface="Arial" charset="0"/>
              </a:rPr>
              <a:t>Jialong</a:t>
            </a:r>
            <a:r>
              <a:rPr lang="zh-CN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Han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Chenliang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Li,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Rong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Pan</a:t>
            </a:r>
            <a:endParaRPr lang="en-US" altLang="zh-CN" sz="2800" baseline="30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1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 Experiments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Triplet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92" y="2775204"/>
            <a:ext cx="7899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 Experiments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Link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Prediction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" y="3028753"/>
            <a:ext cx="11158728" cy="22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 Experiments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Effectiveness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analysis (Link Prediction, Subject-10)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Necessity of Query Relation Awareness 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Effectiveness of Logic Rule Mechanism 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Generalization to other scoring functions 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Influence of the proportion of unseen entities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Case studies on neighbors’ weights  </a:t>
            </a:r>
          </a:p>
        </p:txBody>
      </p:sp>
    </p:spTree>
    <p:extLst>
      <p:ext uri="{BB962C8B-B14F-4D97-AF65-F5344CB8AC3E}">
        <p14:creationId xmlns:p14="http://schemas.microsoft.com/office/powerpoint/2010/main" val="84467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 Experiments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Effectiveness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Necessity of Query Relation Awareness 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Effectiveness of Logic Rule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87" y="3856537"/>
            <a:ext cx="5473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2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 Experiments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Effectiveness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Case studies 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on neighbors’ weights 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9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Experiments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" y="393700"/>
            <a:ext cx="112395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0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Reference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[1]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Wang, Z.; Zhang, J.; Feng, J.; and Chen, Z. 2014. Knowledge graph embedding by translating on hyperplanes. In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AAAI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1112–1119. 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[2]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Hamaguchi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T.;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Oiwa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H.;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Shimbo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M.; and Matsumoto, Y. 2017. Knowledge transfer for out-of-knowledge-base entities: A graph neural network approach. In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IJCAI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1802– 1808. 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[3]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Hamilton, W.; Ying, Z.; and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Leskovec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J. 2017a.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Induc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tive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representation learning on large graphs. In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NIPS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1024– 1034.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[4]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Bordes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A.;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Usunier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N.; Garcia-Duran, A.; Weston, J.; and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Yakhnenko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O. 2013. Translating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embeddings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for modeling multi-relational data. In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NIPS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2787–2795.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[5]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Bahdanau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D.; Cho, K.; and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Bengio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Y. 2015. Neural ma- chine translation by jointly learning to align and translate. In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ICLR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4B8D-3825-474C-A393-3CF7D8568F78}"/>
              </a:ext>
            </a:extLst>
          </p:cNvPr>
          <p:cNvSpPr txBox="1">
            <a:spLocks/>
          </p:cNvSpPr>
          <p:nvPr/>
        </p:nvSpPr>
        <p:spPr>
          <a:xfrm>
            <a:off x="1040523" y="376028"/>
            <a:ext cx="10050517" cy="761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334C726-626B-4FFA-A153-43A5C625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46" y="2405849"/>
            <a:ext cx="5503994" cy="320986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Intro</a:t>
            </a:r>
            <a:r>
              <a:rPr lang="zh-CN" altLang="en-US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to Inductive</a:t>
            </a:r>
            <a:r>
              <a:rPr lang="zh-CN" altLang="en-US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KG Embedding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consists of numerous triplet </a:t>
            </a:r>
          </a:p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facts like (s, r, o)</a:t>
            </a:r>
          </a:p>
          <a:p>
            <a:pPr marL="0" indent="0">
              <a:buNone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KG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represents entities and relations </a:t>
            </a:r>
          </a:p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a low-dimensional space</a:t>
            </a:r>
          </a:p>
          <a:p>
            <a:pPr marL="0" indent="0">
              <a:buNone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Existing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entities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seen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during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training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zh-CN" alt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1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04DB2-772B-4974-9628-F5B7F0459EA9}"/>
              </a:ext>
            </a:extLst>
          </p:cNvPr>
          <p:cNvSpPr/>
          <p:nvPr/>
        </p:nvSpPr>
        <p:spPr>
          <a:xfrm>
            <a:off x="1183990" y="2148631"/>
            <a:ext cx="86230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Neighborhood Aggregation Framework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2. Desired Properties of Aggregator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Logic Attention Network (LAN)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7657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Framework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 by relation</a:t>
                </a:r>
              </a:p>
              <a:p>
                <a:pPr lvl="1"/>
                <a:r>
                  <a:rPr lang="en-US" altLang="zh-CN" sz="24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charset="0"/>
                              </a:rPr>
                              <m:t>𝐼</m:t>
                            </m:r>
                          </m:sup>
                        </m:sSubSup>
                      </m:e>
                    </m:d>
                    <m:r>
                      <a:rPr lang="en-US" altLang="zh-CN" sz="2400" i="1" dirty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 dirty="0">
                            <a:latin typeface="Cambria Math" charset="0"/>
                          </a:rPr>
                          <m:t>𝐼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400" i="1" dirty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 dirty="0">
                            <a:latin typeface="Cambria Math" charset="0"/>
                          </a:rPr>
                          <m:t>𝐼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Aggregate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</a:rPr>
                          <m:t>𝑂</m:t>
                        </m:r>
                      </m:sup>
                    </m:sSubSup>
                    <m:r>
                      <a:rPr lang="en-US" altLang="zh-CN" sz="2400" i="1">
                        <a:latin typeface="Cambria Math" charset="0"/>
                      </a:rPr>
                      <m:t>=</m:t>
                    </m:r>
                    <m:r>
                      <a:rPr lang="en-US" altLang="zh-CN" sz="2400" i="1">
                        <a:latin typeface="Cambria Math" charset="0"/>
                      </a:rPr>
                      <m:t>𝐴</m:t>
                    </m:r>
                    <m:r>
                      <a:rPr lang="en-US" altLang="zh-CN" sz="2400" i="1">
                        <a:latin typeface="Cambria Math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𝐼</m:t>
                                </m:r>
                              </m:sup>
                            </m:sSubSup>
                          </m:e>
                        </m:d>
                      </m: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altLang="zh-CN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Decoder: e.g., </a:t>
                </a:r>
                <a:r>
                  <a:rPr lang="en-US" altLang="zh-CN" dirty="0" err="1">
                    <a:latin typeface="Arial" charset="0"/>
                    <a:ea typeface="Arial" charset="0"/>
                    <a:cs typeface="Arial" charset="0"/>
                  </a:rPr>
                  <a:t>TransE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[4]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Possible choices for aggregator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Pooling functions [2], e.g., MAX &amp; SUM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RNNs [3], e.g., LSTM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 b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5A756D4-8DD1-4966-905A-52787B96B464}"/>
              </a:ext>
            </a:extLst>
          </p:cNvPr>
          <p:cNvGrpSpPr/>
          <p:nvPr/>
        </p:nvGrpSpPr>
        <p:grpSpPr>
          <a:xfrm>
            <a:off x="6076326" y="2305427"/>
            <a:ext cx="5737547" cy="3442528"/>
            <a:chOff x="6076326" y="2093976"/>
            <a:chExt cx="5737547" cy="3442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326" y="2093976"/>
              <a:ext cx="5737547" cy="344252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A573F4-DA38-4A3F-A21E-6E947388D021}"/>
                </a:ext>
              </a:extLst>
            </p:cNvPr>
            <p:cNvSpPr txBox="1"/>
            <p:nvPr/>
          </p:nvSpPr>
          <p:spPr>
            <a:xfrm>
              <a:off x="6076326" y="3688137"/>
              <a:ext cx="1114586" cy="33855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Aggregator: Focus of This Paper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38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4B8D-3825-474C-A393-3CF7D8568F78}"/>
              </a:ext>
            </a:extLst>
          </p:cNvPr>
          <p:cNvSpPr txBox="1">
            <a:spLocks/>
          </p:cNvSpPr>
          <p:nvPr/>
        </p:nvSpPr>
        <p:spPr>
          <a:xfrm>
            <a:off x="638503" y="502155"/>
            <a:ext cx="11553497" cy="761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334C726-626B-4FFA-A153-43A5C625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58" y="2485748"/>
            <a:ext cx="4975306" cy="29015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Desired Properties of Aggregator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Permutation Invariant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Neighbors of an entity are naturally unordered.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Chicago_Bulls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American,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Basketball_Player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Redundancy Aware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Facts in KGs tend to depend on each other.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play_for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Chicago_Bulls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-&gt;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work_as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Basketball_Player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Query Relation Aware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Query is given for KG completion tasks. </a:t>
            </a:r>
          </a:p>
          <a:p>
            <a:pPr marL="457200" lvl="1" indent="0">
              <a:buNone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Whether and how to use such information?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live_in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: ?)</a:t>
            </a:r>
          </a:p>
        </p:txBody>
      </p:sp>
    </p:spTree>
    <p:extLst>
      <p:ext uri="{BB962C8B-B14F-4D97-AF65-F5344CB8AC3E}">
        <p14:creationId xmlns:p14="http://schemas.microsoft.com/office/powerpoint/2010/main" val="241343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Logic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Attention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Network (LAN)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454097" cy="355288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attention-based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aggregator</a:t>
                </a:r>
              </a:p>
              <a:p>
                <a:pPr algn="ctr"/>
                <a:r>
                  <a:rPr lang="zh-CN" altLang="en-US" sz="2400" b="0" dirty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𝑜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𝐼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b="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Question:</a:t>
                </a:r>
              </a:p>
              <a:p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1.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What types of neighboring relations may lead us to potentially important neighbors? </a:t>
                </a:r>
              </a:p>
              <a:p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2.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Following those relations, which specific neighbor may contain important information? </a:t>
                </a:r>
              </a:p>
              <a:p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Logic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Rule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Mechanism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(relation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level)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+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Neural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Network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Mechanism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(entity</a:t>
                </a:r>
                <a:r>
                  <a:rPr lang="zh-CN" alt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>
                    <a:latin typeface="Arial" charset="0"/>
                    <a:ea typeface="Arial" charset="0"/>
                    <a:cs typeface="Arial" charset="0"/>
                  </a:rPr>
                  <a:t>level)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Logic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NN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454097" cy="3552882"/>
              </a:xfrm>
              <a:blipFill>
                <a:blip r:embed="rId2"/>
                <a:stretch>
                  <a:fillRect l="-1341" t="-4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85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3" y="5469060"/>
            <a:ext cx="4770728" cy="700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20" y="3320213"/>
            <a:ext cx="4766515" cy="701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1872832"/>
                <a:ext cx="10529253" cy="4736592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Logic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Rule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Mechanism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(relation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level)</a:t>
                </a:r>
              </a:p>
              <a:p>
                <a:pPr>
                  <a:buFont typeface="Arial" charset="0"/>
                  <a:buChar char="•"/>
                </a:pP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entity,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neighboring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relation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altLang="zh-CN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zh-CN" altLang="en-US" baseline="-25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may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imply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existence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another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neighboring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relation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altLang="zh-CN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 The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confidence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“logic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rule”:</a:t>
                </a:r>
              </a:p>
              <a:p>
                <a:pPr>
                  <a:buFont typeface="Arial" charset="0"/>
                  <a:buChar char="•"/>
                </a:pP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Relations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which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lead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important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neighbors:</a:t>
                </a:r>
              </a:p>
              <a:p>
                <a:pPr>
                  <a:buFont typeface="Arial" charset="0"/>
                  <a:buChar char="•"/>
                </a:pP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1.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neighboring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relation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which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high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US" altLang="zh-CN" i="1" dirty="0">
                    <a:latin typeface="Arial" charset="0"/>
                    <a:ea typeface="Arial" charset="0"/>
                    <a:cs typeface="Arial" charset="0"/>
                  </a:rPr>
                  <a:t>Query Relation Aware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).</a:t>
                </a:r>
              </a:p>
              <a:p>
                <a:pPr>
                  <a:buFont typeface="Arial" charset="0"/>
                  <a:buChar char="•"/>
                </a:pP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2.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neighboring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relation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which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could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not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be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implied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by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other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relations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         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                 neighborhood (</a:t>
                </a:r>
                <a:r>
                  <a:rPr lang="en-US" altLang="zh-CN" i="1" dirty="0">
                    <a:latin typeface="Arial" charset="0"/>
                    <a:ea typeface="Arial" charset="0"/>
                    <a:cs typeface="Arial" charset="0"/>
                  </a:rPr>
                  <a:t>Redundancy Aware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).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1872832"/>
                <a:ext cx="10529253" cy="4736592"/>
              </a:xfrm>
              <a:blipFill>
                <a:blip r:embed="rId4"/>
                <a:stretch>
                  <a:fillRect l="-1331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Logic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Attention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2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Logic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Attention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(Cont’d)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Neural Network Mechanism (entity level)</a:t>
            </a:r>
          </a:p>
          <a:p>
            <a:pPr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neighbor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Chicago_Bulls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could help to imply the object of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live_in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since there are other athletes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playing_for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Chicago_Bulls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while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living_in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Chicago .</a:t>
            </a:r>
          </a:p>
          <a:p>
            <a:pPr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Attention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[5]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99" y="4408118"/>
            <a:ext cx="5520498" cy="1025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04" y="5600598"/>
            <a:ext cx="3967271" cy="6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5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 Experiments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KG completion tasks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Triplet Classification: Given a triplet (s, r, o), classify it as true or false.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Link Prediction: Given (s, r, ?) or (?, r, o), predict the missing part ?. 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Datasets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Triplet Classification: we use WordNet released by [2].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Link Prediction: we construct a dataset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emerging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entities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based on Freebase (FB15K [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]).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Baseline Aggregators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MEAN [2]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LSTM [3]</a:t>
            </a:r>
          </a:p>
        </p:txBody>
      </p:sp>
    </p:spTree>
    <p:extLst>
      <p:ext uri="{BB962C8B-B14F-4D97-AF65-F5344CB8AC3E}">
        <p14:creationId xmlns:p14="http://schemas.microsoft.com/office/powerpoint/2010/main" val="1566022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878</Words>
  <Application>Microsoft Office PowerPoint</Application>
  <PresentationFormat>宽屏</PresentationFormat>
  <Paragraphs>115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宋体</vt:lpstr>
      <vt:lpstr>Arial</vt:lpstr>
      <vt:lpstr>Calibri</vt:lpstr>
      <vt:lpstr>Calibri Light</vt:lpstr>
      <vt:lpstr>Cambria Math</vt:lpstr>
      <vt:lpstr>Retrospect</vt:lpstr>
      <vt:lpstr>Logic Attention Based Neighborhood Aggregation for Inductive Knowledge Graph Embedding</vt:lpstr>
      <vt:lpstr>Intro to Inductive KG Embedding</vt:lpstr>
      <vt:lpstr>Outline</vt:lpstr>
      <vt:lpstr>1. Framework</vt:lpstr>
      <vt:lpstr>2. Desired Properties of Aggregator</vt:lpstr>
      <vt:lpstr>3. Logic Attention Network (LAN)</vt:lpstr>
      <vt:lpstr>3. Logic Attention Network (Cont’d)</vt:lpstr>
      <vt:lpstr>3. Logic Attention Network (Cont’d)</vt:lpstr>
      <vt:lpstr>4. Experiments</vt:lpstr>
      <vt:lpstr>4. Experiments (Cont’d)</vt:lpstr>
      <vt:lpstr>4. Experiments (Cont’d)</vt:lpstr>
      <vt:lpstr>4. Experiments (Cont’d)</vt:lpstr>
      <vt:lpstr>4. Experiments (Cont’d)</vt:lpstr>
      <vt:lpstr>4. Experiments (Cont’d)</vt:lpstr>
      <vt:lpstr>5. Experiments (Cont’d)</vt:lpstr>
      <vt:lpstr>Thank you!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Attention Based Neighborhood Aggregation for Inductive Knowledge Graph Embedding</dc:title>
  <dc:creator>Sihui Liu</dc:creator>
  <cp:lastModifiedBy>jialonghan(韩家龙)</cp:lastModifiedBy>
  <cp:revision>145</cp:revision>
  <dcterms:created xsi:type="dcterms:W3CDTF">2018-11-12T07:12:38Z</dcterms:created>
  <dcterms:modified xsi:type="dcterms:W3CDTF">2019-01-08T09:38:09Z</dcterms:modified>
</cp:coreProperties>
</file>