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2399288" cy="42876788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Optima Medium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Optima Medium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Optima Medium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Optima Medium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Optima Medium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Optima Medium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Optima Medium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Optima Medium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Optima Medium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05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33CC"/>
    <a:srgbClr val="4521DF"/>
    <a:srgbClr val="3337CD"/>
    <a:srgbClr val="A7C4FF"/>
    <a:srgbClr val="EAEAEA"/>
    <a:srgbClr val="00306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2" autoAdjust="0"/>
    <p:restoredTop sz="96429" autoAdjust="0"/>
  </p:normalViewPr>
  <p:slideViewPr>
    <p:cSldViewPr>
      <p:cViewPr>
        <p:scale>
          <a:sx n="33" d="100"/>
          <a:sy n="33" d="100"/>
        </p:scale>
        <p:origin x="3828" y="-1476"/>
      </p:cViewPr>
      <p:guideLst>
        <p:guide orient="horz" pos="13505"/>
        <p:guide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defTabSz="96043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96043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defTabSz="96043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9604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E30B40-0651-4989-8F25-3B8209A88F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61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383" tIns="51691" rIns="103383" bIns="51691" numCol="1" anchor="t" anchorCtr="0" compatLnSpc="1">
            <a:prstTxWarp prst="textNoShape">
              <a:avLst/>
            </a:prstTxWarp>
          </a:bodyPr>
          <a:lstStyle>
            <a:lvl1pPr defTabSz="1033463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383" tIns="51691" rIns="103383" bIns="51691" numCol="1" anchor="t" anchorCtr="0" compatLnSpc="1">
            <a:prstTxWarp prst="textNoShape">
              <a:avLst/>
            </a:prstTxWarp>
          </a:bodyPr>
          <a:lstStyle>
            <a:lvl1pPr algn="r" defTabSz="1033463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2325" y="798513"/>
            <a:ext cx="2919413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89500"/>
            <a:ext cx="52070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383" tIns="51691" rIns="103383" bIns="51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6288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383" tIns="51691" rIns="103383" bIns="51691" numCol="1" anchor="b" anchorCtr="0" compatLnSpc="1">
            <a:prstTxWarp prst="textNoShape">
              <a:avLst/>
            </a:prstTxWarp>
          </a:bodyPr>
          <a:lstStyle>
            <a:lvl1pPr defTabSz="1033463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666288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383" tIns="51691" rIns="103383" bIns="51691" numCol="1" anchor="b" anchorCtr="0" compatLnSpc="1">
            <a:prstTxWarp prst="textNoShape">
              <a:avLst/>
            </a:prstTxWarp>
          </a:bodyPr>
          <a:lstStyle>
            <a:lvl1pPr algn="r" defTabSz="1033463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5A7AF83-5009-4D4B-807A-DBBCDC1101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1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34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334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334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334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334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33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33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33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33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090522-F861-439C-A10B-5E22DA4C6974}" type="slidenum">
              <a:rPr lang="zh-CN" altLang="en-US" sz="1400" smtClean="0"/>
              <a:pPr>
                <a:spcBef>
                  <a:spcPct val="0"/>
                </a:spcBef>
              </a:pPr>
              <a:t>1</a:t>
            </a:fld>
            <a:endParaRPr lang="en-US" altLang="zh-CN" sz="14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2325" y="798513"/>
            <a:ext cx="2919413" cy="386397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20” x 28” approximate display area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For advice on designing posters, see:</a:t>
            </a:r>
          </a:p>
          <a:p>
            <a:pPr eaLnBrk="1" hangingPunct="1"/>
            <a:r>
              <a:rPr lang="en-US" altLang="zh-CN" smtClean="0"/>
              <a:t>http://www.swarthmore.edu/NatSci/cpurrin1/posteradvice.htm</a:t>
            </a:r>
          </a:p>
          <a:p>
            <a:pPr eaLnBrk="1" hangingPunct="1"/>
            <a:r>
              <a:rPr lang="en-US" altLang="zh-CN" smtClean="0"/>
              <a:t>http://www.aspb.org/education/poster.cfm</a:t>
            </a:r>
          </a:p>
          <a:p>
            <a:pPr eaLnBrk="1" hangingPunct="1"/>
            <a:r>
              <a:rPr lang="en-US" altLang="zh-CN" smtClean="0"/>
              <a:t>http://www.kumc.edu/SAH/OTEd/jradel/Poster_Presentations/110.html</a:t>
            </a:r>
          </a:p>
          <a:p>
            <a:pPr eaLnBrk="1" hangingPunct="1"/>
            <a:r>
              <a:rPr lang="en-US" altLang="zh-CN" smtClean="0"/>
              <a:t>http://ib.berkeley.edu/posters/printing/design.type.html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74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248" y="13319435"/>
            <a:ext cx="27538798" cy="9191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492" y="24296426"/>
            <a:ext cx="22678311" cy="10957896"/>
          </a:xfrm>
        </p:spPr>
        <p:txBody>
          <a:bodyPr/>
          <a:lstStyle>
            <a:lvl1pPr marL="0" indent="0" algn="ctr">
              <a:buNone/>
              <a:defRPr/>
            </a:lvl1pPr>
            <a:lvl2pPr marL="863603" indent="0" algn="ctr">
              <a:buNone/>
              <a:defRPr/>
            </a:lvl2pPr>
            <a:lvl3pPr marL="1727205" indent="0" algn="ctr">
              <a:buNone/>
              <a:defRPr/>
            </a:lvl3pPr>
            <a:lvl4pPr marL="2590809" indent="0" algn="ctr">
              <a:buNone/>
              <a:defRPr/>
            </a:lvl4pPr>
            <a:lvl5pPr marL="3454408" indent="0" algn="ctr">
              <a:buNone/>
              <a:defRPr/>
            </a:lvl5pPr>
            <a:lvl6pPr marL="4318014" indent="0" algn="ctr">
              <a:buNone/>
              <a:defRPr/>
            </a:lvl6pPr>
            <a:lvl7pPr marL="5181617" indent="0" algn="ctr">
              <a:buNone/>
              <a:defRPr/>
            </a:lvl7pPr>
            <a:lvl8pPr marL="6045218" indent="0" algn="ctr">
              <a:buNone/>
              <a:defRPr/>
            </a:lvl8pPr>
            <a:lvl9pPr marL="690882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CB0B2-D06D-4D7F-A596-EA19F5EF11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7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F9F20-F846-4110-82FD-8AD0FDE3D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084773" y="3814421"/>
            <a:ext cx="6884275" cy="342979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30251" y="3814421"/>
            <a:ext cx="20491261" cy="342979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92872-EEC4-4969-A314-2636E4F915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50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615A-1164-47D0-BF1F-41ABC8E3C6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3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9498" y="27552285"/>
            <a:ext cx="27538798" cy="8515206"/>
          </a:xfrm>
        </p:spPr>
        <p:txBody>
          <a:bodyPr anchor="t"/>
          <a:lstStyle>
            <a:lvl1pPr algn="l">
              <a:defRPr sz="755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9498" y="18172987"/>
            <a:ext cx="27538798" cy="9379298"/>
          </a:xfrm>
        </p:spPr>
        <p:txBody>
          <a:bodyPr anchor="b"/>
          <a:lstStyle>
            <a:lvl1pPr marL="0" indent="0">
              <a:buNone/>
              <a:defRPr sz="3778"/>
            </a:lvl1pPr>
            <a:lvl2pPr marL="863603" indent="0">
              <a:buNone/>
              <a:defRPr sz="3400"/>
            </a:lvl2pPr>
            <a:lvl3pPr marL="1727205" indent="0">
              <a:buNone/>
              <a:defRPr sz="3025"/>
            </a:lvl3pPr>
            <a:lvl4pPr marL="2590809" indent="0">
              <a:buNone/>
              <a:defRPr sz="2643"/>
            </a:lvl4pPr>
            <a:lvl5pPr marL="3454408" indent="0">
              <a:buNone/>
              <a:defRPr sz="2643"/>
            </a:lvl5pPr>
            <a:lvl6pPr marL="4318014" indent="0">
              <a:buNone/>
              <a:defRPr sz="2643"/>
            </a:lvl6pPr>
            <a:lvl7pPr marL="5181617" indent="0">
              <a:buNone/>
              <a:defRPr sz="2643"/>
            </a:lvl7pPr>
            <a:lvl8pPr marL="6045218" indent="0">
              <a:buNone/>
              <a:defRPr sz="2643"/>
            </a:lvl8pPr>
            <a:lvl9pPr marL="6908821" indent="0">
              <a:buNone/>
              <a:defRPr sz="264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41618-9762-4951-AFF5-AFDEE7CB2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03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30249" y="12385324"/>
            <a:ext cx="13686917" cy="25727028"/>
          </a:xfrm>
        </p:spPr>
        <p:txBody>
          <a:bodyPr/>
          <a:lstStyle>
            <a:lvl1pPr>
              <a:defRPr sz="5288"/>
            </a:lvl1pPr>
            <a:lvl2pPr>
              <a:defRPr sz="4535"/>
            </a:lvl2pPr>
            <a:lvl3pPr>
              <a:defRPr sz="3778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80428" y="12385324"/>
            <a:ext cx="13688618" cy="25727028"/>
          </a:xfrm>
        </p:spPr>
        <p:txBody>
          <a:bodyPr/>
          <a:lstStyle>
            <a:lvl1pPr>
              <a:defRPr sz="5288"/>
            </a:lvl1pPr>
            <a:lvl2pPr>
              <a:defRPr sz="4535"/>
            </a:lvl2pPr>
            <a:lvl3pPr>
              <a:defRPr sz="3778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53EAE-750C-4A7A-8173-0562543C6B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8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734" y="1717048"/>
            <a:ext cx="29157827" cy="71466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0735" y="9597316"/>
            <a:ext cx="14314461" cy="4000602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603" indent="0">
              <a:buNone/>
              <a:defRPr sz="3778" b="1"/>
            </a:lvl2pPr>
            <a:lvl3pPr marL="1727205" indent="0">
              <a:buNone/>
              <a:defRPr sz="3400" b="1"/>
            </a:lvl3pPr>
            <a:lvl4pPr marL="2590809" indent="0">
              <a:buNone/>
              <a:defRPr sz="3025" b="1"/>
            </a:lvl4pPr>
            <a:lvl5pPr marL="3454408" indent="0">
              <a:buNone/>
              <a:defRPr sz="3025" b="1"/>
            </a:lvl5pPr>
            <a:lvl6pPr marL="4318014" indent="0">
              <a:buNone/>
              <a:defRPr sz="3025" b="1"/>
            </a:lvl6pPr>
            <a:lvl7pPr marL="5181617" indent="0">
              <a:buNone/>
              <a:defRPr sz="3025" b="1"/>
            </a:lvl7pPr>
            <a:lvl8pPr marL="6045218" indent="0">
              <a:buNone/>
              <a:defRPr sz="3025" b="1"/>
            </a:lvl8pPr>
            <a:lvl9pPr marL="6908821" indent="0">
              <a:buNone/>
              <a:defRPr sz="30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0735" y="13597918"/>
            <a:ext cx="14314461" cy="24703802"/>
          </a:xfrm>
        </p:spPr>
        <p:txBody>
          <a:bodyPr/>
          <a:lstStyle>
            <a:lvl1pPr>
              <a:defRPr sz="4535"/>
            </a:lvl1pPr>
            <a:lvl2pPr>
              <a:defRPr sz="3778"/>
            </a:lvl2pPr>
            <a:lvl3pPr>
              <a:defRPr sz="3400"/>
            </a:lvl3pPr>
            <a:lvl4pPr>
              <a:defRPr sz="3025"/>
            </a:lvl4pPr>
            <a:lvl5pPr>
              <a:defRPr sz="3025"/>
            </a:lvl5pPr>
            <a:lvl6pPr>
              <a:defRPr sz="3025"/>
            </a:lvl6pPr>
            <a:lvl7pPr>
              <a:defRPr sz="3025"/>
            </a:lvl7pPr>
            <a:lvl8pPr>
              <a:defRPr sz="3025"/>
            </a:lvl8pPr>
            <a:lvl9pPr>
              <a:defRPr sz="30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58999" y="9597316"/>
            <a:ext cx="14319563" cy="4000602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603" indent="0">
              <a:buNone/>
              <a:defRPr sz="3778" b="1"/>
            </a:lvl2pPr>
            <a:lvl3pPr marL="1727205" indent="0">
              <a:buNone/>
              <a:defRPr sz="3400" b="1"/>
            </a:lvl3pPr>
            <a:lvl4pPr marL="2590809" indent="0">
              <a:buNone/>
              <a:defRPr sz="3025" b="1"/>
            </a:lvl4pPr>
            <a:lvl5pPr marL="3454408" indent="0">
              <a:buNone/>
              <a:defRPr sz="3025" b="1"/>
            </a:lvl5pPr>
            <a:lvl6pPr marL="4318014" indent="0">
              <a:buNone/>
              <a:defRPr sz="3025" b="1"/>
            </a:lvl6pPr>
            <a:lvl7pPr marL="5181617" indent="0">
              <a:buNone/>
              <a:defRPr sz="3025" b="1"/>
            </a:lvl7pPr>
            <a:lvl8pPr marL="6045218" indent="0">
              <a:buNone/>
              <a:defRPr sz="3025" b="1"/>
            </a:lvl8pPr>
            <a:lvl9pPr marL="6908821" indent="0">
              <a:buNone/>
              <a:defRPr sz="30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58999" y="13597918"/>
            <a:ext cx="14319563" cy="24703802"/>
          </a:xfrm>
        </p:spPr>
        <p:txBody>
          <a:bodyPr/>
          <a:lstStyle>
            <a:lvl1pPr>
              <a:defRPr sz="4535"/>
            </a:lvl1pPr>
            <a:lvl2pPr>
              <a:defRPr sz="3778"/>
            </a:lvl2pPr>
            <a:lvl3pPr>
              <a:defRPr sz="3400"/>
            </a:lvl3pPr>
            <a:lvl4pPr>
              <a:defRPr sz="3025"/>
            </a:lvl4pPr>
            <a:lvl5pPr>
              <a:defRPr sz="3025"/>
            </a:lvl5pPr>
            <a:lvl6pPr>
              <a:defRPr sz="3025"/>
            </a:lvl6pPr>
            <a:lvl7pPr>
              <a:defRPr sz="3025"/>
            </a:lvl7pPr>
            <a:lvl8pPr>
              <a:defRPr sz="3025"/>
            </a:lvl8pPr>
            <a:lvl9pPr>
              <a:defRPr sz="30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E6A4C-A31B-4D2D-B34F-9933C87AA1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68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5D4D-ED7B-4AB6-9719-068B2A391B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49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C888-B7F5-4C90-B3E3-992890B545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43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731" y="1707500"/>
            <a:ext cx="10658040" cy="7264419"/>
          </a:xfrm>
        </p:spPr>
        <p:txBody>
          <a:bodyPr anchor="b"/>
          <a:lstStyle>
            <a:lvl1pPr algn="l">
              <a:defRPr sz="377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6527" y="1707502"/>
            <a:ext cx="18112037" cy="36594218"/>
          </a:xfrm>
        </p:spPr>
        <p:txBody>
          <a:bodyPr/>
          <a:lstStyle>
            <a:lvl1pPr>
              <a:defRPr sz="6044"/>
            </a:lvl1pPr>
            <a:lvl2pPr>
              <a:defRPr sz="5288"/>
            </a:lvl2pPr>
            <a:lvl3pPr>
              <a:defRPr sz="4535"/>
            </a:lvl3pPr>
            <a:lvl4pPr>
              <a:defRPr sz="3778"/>
            </a:lvl4pPr>
            <a:lvl5pPr>
              <a:defRPr sz="3778"/>
            </a:lvl5pPr>
            <a:lvl6pPr>
              <a:defRPr sz="3778"/>
            </a:lvl6pPr>
            <a:lvl7pPr>
              <a:defRPr sz="3778"/>
            </a:lvl7pPr>
            <a:lvl8pPr>
              <a:defRPr sz="3778"/>
            </a:lvl8pPr>
            <a:lvl9pPr>
              <a:defRPr sz="37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731" y="8971921"/>
            <a:ext cx="10658040" cy="29329798"/>
          </a:xfrm>
        </p:spPr>
        <p:txBody>
          <a:bodyPr/>
          <a:lstStyle>
            <a:lvl1pPr marL="0" indent="0">
              <a:buNone/>
              <a:defRPr sz="2643"/>
            </a:lvl1pPr>
            <a:lvl2pPr marL="863603" indent="0">
              <a:buNone/>
              <a:defRPr sz="2268"/>
            </a:lvl2pPr>
            <a:lvl3pPr marL="1727205" indent="0">
              <a:buNone/>
              <a:defRPr sz="1888"/>
            </a:lvl3pPr>
            <a:lvl4pPr marL="2590809" indent="0">
              <a:buNone/>
              <a:defRPr sz="1700"/>
            </a:lvl4pPr>
            <a:lvl5pPr marL="3454408" indent="0">
              <a:buNone/>
              <a:defRPr sz="1700"/>
            </a:lvl5pPr>
            <a:lvl6pPr marL="4318014" indent="0">
              <a:buNone/>
              <a:defRPr sz="1700"/>
            </a:lvl6pPr>
            <a:lvl7pPr marL="5181617" indent="0">
              <a:buNone/>
              <a:defRPr sz="1700"/>
            </a:lvl7pPr>
            <a:lvl8pPr marL="6045218" indent="0">
              <a:buNone/>
              <a:defRPr sz="1700"/>
            </a:lvl8pPr>
            <a:lvl9pPr marL="6908821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45553-DC26-44AD-A607-0D37178852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28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269" y="30014069"/>
            <a:ext cx="19440254" cy="3542301"/>
          </a:xfrm>
        </p:spPr>
        <p:txBody>
          <a:bodyPr anchor="b"/>
          <a:lstStyle>
            <a:lvl1pPr algn="l">
              <a:defRPr sz="377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50269" y="3830334"/>
            <a:ext cx="19440254" cy="25727028"/>
          </a:xfrm>
        </p:spPr>
        <p:txBody>
          <a:bodyPr/>
          <a:lstStyle>
            <a:lvl1pPr marL="0" indent="0">
              <a:buNone/>
              <a:defRPr sz="6044"/>
            </a:lvl1pPr>
            <a:lvl2pPr marL="863603" indent="0">
              <a:buNone/>
              <a:defRPr sz="5288"/>
            </a:lvl2pPr>
            <a:lvl3pPr marL="1727205" indent="0">
              <a:buNone/>
              <a:defRPr sz="4535"/>
            </a:lvl3pPr>
            <a:lvl4pPr marL="2590809" indent="0">
              <a:buNone/>
              <a:defRPr sz="3778"/>
            </a:lvl4pPr>
            <a:lvl5pPr marL="3454408" indent="0">
              <a:buNone/>
              <a:defRPr sz="3778"/>
            </a:lvl5pPr>
            <a:lvl6pPr marL="4318014" indent="0">
              <a:buNone/>
              <a:defRPr sz="3778"/>
            </a:lvl6pPr>
            <a:lvl7pPr marL="5181617" indent="0">
              <a:buNone/>
              <a:defRPr sz="3778"/>
            </a:lvl7pPr>
            <a:lvl8pPr marL="6045218" indent="0">
              <a:buNone/>
              <a:defRPr sz="3778"/>
            </a:lvl8pPr>
            <a:lvl9pPr marL="6908821" indent="0">
              <a:buNone/>
              <a:defRPr sz="3778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269" y="33556372"/>
            <a:ext cx="19440254" cy="5033375"/>
          </a:xfrm>
        </p:spPr>
        <p:txBody>
          <a:bodyPr/>
          <a:lstStyle>
            <a:lvl1pPr marL="0" indent="0">
              <a:buNone/>
              <a:defRPr sz="2643"/>
            </a:lvl1pPr>
            <a:lvl2pPr marL="863603" indent="0">
              <a:buNone/>
              <a:defRPr sz="2268"/>
            </a:lvl2pPr>
            <a:lvl3pPr marL="1727205" indent="0">
              <a:buNone/>
              <a:defRPr sz="1888"/>
            </a:lvl3pPr>
            <a:lvl4pPr marL="2590809" indent="0">
              <a:buNone/>
              <a:defRPr sz="1700"/>
            </a:lvl4pPr>
            <a:lvl5pPr marL="3454408" indent="0">
              <a:buNone/>
              <a:defRPr sz="1700"/>
            </a:lvl5pPr>
            <a:lvl6pPr marL="4318014" indent="0">
              <a:buNone/>
              <a:defRPr sz="1700"/>
            </a:lvl6pPr>
            <a:lvl7pPr marL="5181617" indent="0">
              <a:buNone/>
              <a:defRPr sz="1700"/>
            </a:lvl7pPr>
            <a:lvl8pPr marL="6045218" indent="0">
              <a:buNone/>
              <a:defRPr sz="1700"/>
            </a:lvl8pPr>
            <a:lvl9pPr marL="6908821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E5DB4-875C-44F8-8A75-95C21C49CE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98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82F47"/>
            </a:gs>
            <a:gs pos="50000">
              <a:srgbClr val="336699"/>
            </a:gs>
            <a:gs pos="100000">
              <a:srgbClr val="182F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246" y="3814294"/>
            <a:ext cx="27538798" cy="714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2906" tIns="156454" rIns="312906" bIns="1564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246" y="12385116"/>
            <a:ext cx="27538798" cy="2572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2906" tIns="156454" rIns="312906" bIns="156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246" y="39062494"/>
            <a:ext cx="6749922" cy="286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2906" tIns="156454" rIns="312906" bIns="15645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66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06" y="39062494"/>
            <a:ext cx="10260085" cy="286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2906" tIns="156454" rIns="312906" bIns="156454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66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9123" y="39062494"/>
            <a:ext cx="6749922" cy="286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2906" tIns="156454" rIns="312906" bIns="15645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66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69B1F7-51D5-4758-845C-57719C2E42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10281" rtl="0" eaLnBrk="0" fontAlgn="base" hangingPunct="0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+mj-lt"/>
          <a:ea typeface="+mj-ea"/>
          <a:cs typeface="+mj-cs"/>
        </a:defRPr>
      </a:lvl1pPr>
      <a:lvl2pPr algn="ctr" defTabSz="5910281" rtl="0" eaLnBrk="0" fontAlgn="base" hangingPunct="0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Optima Medium" charset="0"/>
        </a:defRPr>
      </a:lvl2pPr>
      <a:lvl3pPr algn="ctr" defTabSz="5910281" rtl="0" eaLnBrk="0" fontAlgn="base" hangingPunct="0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Optima Medium" charset="0"/>
        </a:defRPr>
      </a:lvl3pPr>
      <a:lvl4pPr algn="ctr" defTabSz="5910281" rtl="0" eaLnBrk="0" fontAlgn="base" hangingPunct="0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Optima Medium" charset="0"/>
        </a:defRPr>
      </a:lvl4pPr>
      <a:lvl5pPr algn="ctr" defTabSz="5910281" rtl="0" eaLnBrk="0" fontAlgn="base" hangingPunct="0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Optima Medium" charset="0"/>
        </a:defRPr>
      </a:lvl5pPr>
      <a:lvl6pPr marL="863603" algn="ctr" defTabSz="5910281" rtl="0" fontAlgn="base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Optima Medium" charset="0"/>
        </a:defRPr>
      </a:lvl6pPr>
      <a:lvl7pPr marL="1727205" algn="ctr" defTabSz="5910281" rtl="0" fontAlgn="base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Optima Medium" charset="0"/>
        </a:defRPr>
      </a:lvl7pPr>
      <a:lvl8pPr marL="2590809" algn="ctr" defTabSz="5910281" rtl="0" fontAlgn="base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Optima Medium" charset="0"/>
        </a:defRPr>
      </a:lvl8pPr>
      <a:lvl9pPr marL="3454408" algn="ctr" defTabSz="5910281" rtl="0" fontAlgn="base">
        <a:spcBef>
          <a:spcPct val="0"/>
        </a:spcBef>
        <a:spcAft>
          <a:spcPct val="0"/>
        </a:spcAft>
        <a:defRPr sz="28524">
          <a:solidFill>
            <a:schemeClr val="tx2"/>
          </a:solidFill>
          <a:latin typeface="Optima Medium" charset="0"/>
        </a:defRPr>
      </a:lvl9pPr>
    </p:titleStyle>
    <p:bodyStyle>
      <a:lvl1pPr marL="2215980" indent="-2215980" algn="l" defTabSz="5910281" rtl="0" eaLnBrk="0" fontAlgn="base" hangingPunct="0">
        <a:spcBef>
          <a:spcPct val="20000"/>
        </a:spcBef>
        <a:spcAft>
          <a:spcPct val="0"/>
        </a:spcAft>
        <a:buChar char="•"/>
        <a:defRPr sz="20777">
          <a:solidFill>
            <a:schemeClr val="tx1"/>
          </a:solidFill>
          <a:latin typeface="+mn-lt"/>
          <a:ea typeface="+mn-ea"/>
          <a:cs typeface="+mn-cs"/>
        </a:defRPr>
      </a:lvl1pPr>
      <a:lvl2pPr marL="4803793" indent="-1850148" algn="l" defTabSz="5910281" rtl="0" eaLnBrk="0" fontAlgn="base" hangingPunct="0">
        <a:spcBef>
          <a:spcPct val="20000"/>
        </a:spcBef>
        <a:spcAft>
          <a:spcPct val="0"/>
        </a:spcAft>
        <a:buChar char="–"/>
        <a:defRPr sz="18132">
          <a:solidFill>
            <a:schemeClr val="tx1"/>
          </a:solidFill>
          <a:latin typeface="+mn-lt"/>
        </a:defRPr>
      </a:lvl2pPr>
      <a:lvl3pPr marL="7388602" indent="-1478321" algn="l" defTabSz="5910281" rtl="0" eaLnBrk="0" fontAlgn="base" hangingPunct="0">
        <a:spcBef>
          <a:spcPct val="20000"/>
        </a:spcBef>
        <a:spcAft>
          <a:spcPct val="0"/>
        </a:spcAft>
        <a:buChar char="•"/>
        <a:defRPr sz="15488">
          <a:solidFill>
            <a:schemeClr val="tx1"/>
          </a:solidFill>
          <a:latin typeface="+mn-lt"/>
        </a:defRPr>
      </a:lvl3pPr>
      <a:lvl4pPr marL="10345241" indent="-1481318" algn="l" defTabSz="5910281" rtl="0" eaLnBrk="0" fontAlgn="base" hangingPunct="0">
        <a:spcBef>
          <a:spcPct val="20000"/>
        </a:spcBef>
        <a:spcAft>
          <a:spcPct val="0"/>
        </a:spcAft>
        <a:buChar char="–"/>
        <a:defRPr sz="12844">
          <a:solidFill>
            <a:schemeClr val="tx1"/>
          </a:solidFill>
          <a:latin typeface="+mn-lt"/>
        </a:defRPr>
      </a:lvl4pPr>
      <a:lvl5pPr marL="13298881" indent="-1478321" algn="l" defTabSz="5910281" rtl="0" eaLnBrk="0" fontAlgn="base" hangingPunct="0">
        <a:spcBef>
          <a:spcPct val="20000"/>
        </a:spcBef>
        <a:spcAft>
          <a:spcPct val="0"/>
        </a:spcAft>
        <a:buChar char="»"/>
        <a:defRPr sz="12844">
          <a:solidFill>
            <a:schemeClr val="tx1"/>
          </a:solidFill>
          <a:latin typeface="+mn-lt"/>
        </a:defRPr>
      </a:lvl5pPr>
      <a:lvl6pPr marL="14162486" indent="-1478321" algn="l" defTabSz="5910281" rtl="0" fontAlgn="base">
        <a:spcBef>
          <a:spcPct val="20000"/>
        </a:spcBef>
        <a:spcAft>
          <a:spcPct val="0"/>
        </a:spcAft>
        <a:buChar char="»"/>
        <a:defRPr sz="12844">
          <a:solidFill>
            <a:schemeClr val="tx1"/>
          </a:solidFill>
          <a:latin typeface="+mn-lt"/>
        </a:defRPr>
      </a:lvl6pPr>
      <a:lvl7pPr marL="15026088" indent="-1478321" algn="l" defTabSz="5910281" rtl="0" fontAlgn="base">
        <a:spcBef>
          <a:spcPct val="20000"/>
        </a:spcBef>
        <a:spcAft>
          <a:spcPct val="0"/>
        </a:spcAft>
        <a:buChar char="»"/>
        <a:defRPr sz="12844">
          <a:solidFill>
            <a:schemeClr val="tx1"/>
          </a:solidFill>
          <a:latin typeface="+mn-lt"/>
        </a:defRPr>
      </a:lvl7pPr>
      <a:lvl8pPr marL="15889692" indent="-1478321" algn="l" defTabSz="5910281" rtl="0" fontAlgn="base">
        <a:spcBef>
          <a:spcPct val="20000"/>
        </a:spcBef>
        <a:spcAft>
          <a:spcPct val="0"/>
        </a:spcAft>
        <a:buChar char="»"/>
        <a:defRPr sz="12844">
          <a:solidFill>
            <a:schemeClr val="tx1"/>
          </a:solidFill>
          <a:latin typeface="+mn-lt"/>
        </a:defRPr>
      </a:lvl8pPr>
      <a:lvl9pPr marL="16753294" indent="-1478321" algn="l" defTabSz="5910281" rtl="0" fontAlgn="base">
        <a:spcBef>
          <a:spcPct val="20000"/>
        </a:spcBef>
        <a:spcAft>
          <a:spcPct val="0"/>
        </a:spcAft>
        <a:buChar char="»"/>
        <a:defRPr sz="12844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3603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205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0809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4408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8014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1617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5218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21" algn="l" defTabSz="17272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831"/>
          <p:cNvSpPr>
            <a:spLocks noChangeArrowheads="1"/>
          </p:cNvSpPr>
          <p:nvPr/>
        </p:nvSpPr>
        <p:spPr bwMode="auto">
          <a:xfrm>
            <a:off x="7144" y="4131882"/>
            <a:ext cx="32399288" cy="3714158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152082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 defTabSz="152082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 defTabSz="1520825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 defTabSz="1520825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 defTabSz="1520825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defTabSz="1520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defTabSz="1520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defTabSz="1520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defTabSz="1520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7555" dirty="0">
              <a:ea typeface="宋体" panose="02010600030101010101" pitchFamily="2" charset="-122"/>
            </a:endParaRPr>
          </a:p>
        </p:txBody>
      </p:sp>
      <p:grpSp>
        <p:nvGrpSpPr>
          <p:cNvPr id="54" name="组合 3"/>
          <p:cNvGrpSpPr>
            <a:grpSpLocks/>
          </p:cNvGrpSpPr>
          <p:nvPr/>
        </p:nvGrpSpPr>
        <p:grpSpPr bwMode="auto">
          <a:xfrm>
            <a:off x="0" y="41429141"/>
            <a:ext cx="32399287" cy="1647255"/>
            <a:chOff x="491331" y="43357799"/>
            <a:chExt cx="29489400" cy="1973245"/>
          </a:xfrm>
        </p:grpSpPr>
        <p:sp>
          <p:nvSpPr>
            <p:cNvPr id="55" name="AutoShape 112"/>
            <p:cNvSpPr>
              <a:spLocks noChangeArrowheads="1"/>
            </p:cNvSpPr>
            <p:nvPr/>
          </p:nvSpPr>
          <p:spPr bwMode="auto">
            <a:xfrm>
              <a:off x="491331" y="43357799"/>
              <a:ext cx="29489400" cy="152400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Optima Medium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Optima Medium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8200">
                  <a:solidFill>
                    <a:schemeClr val="tx1"/>
                  </a:solidFill>
                  <a:latin typeface="Optima Medium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6800">
                  <a:solidFill>
                    <a:schemeClr val="tx1"/>
                  </a:solidFill>
                  <a:latin typeface="Optima Medium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555">
                <a:ea typeface="宋体" panose="02010600030101010101" pitchFamily="2" charset="-122"/>
              </a:endParaRPr>
            </a:p>
          </p:txBody>
        </p: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1472751" y="43742644"/>
              <a:ext cx="27203400" cy="158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4532" tIns="127257" rIns="254532" bIns="127257">
              <a:spAutoFit/>
            </a:bodyPr>
            <a:lstStyle>
              <a:lvl1pPr defTabSz="1341438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Optima Medium" charset="0"/>
                </a:defRPr>
              </a:lvl1pPr>
              <a:lvl2pPr marL="742950" indent="-285750" defTabSz="1341438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Optima Medium" charset="0"/>
                </a:defRPr>
              </a:lvl2pPr>
              <a:lvl3pPr marL="1143000" indent="-228600" defTabSz="1341438">
                <a:spcBef>
                  <a:spcPct val="20000"/>
                </a:spcBef>
                <a:buChar char="•"/>
                <a:defRPr sz="8200">
                  <a:solidFill>
                    <a:schemeClr val="tx1"/>
                  </a:solidFill>
                  <a:latin typeface="Optima Medium" charset="0"/>
                </a:defRPr>
              </a:lvl3pPr>
              <a:lvl4pPr marL="1600200" indent="-228600" defTabSz="1341438">
                <a:spcBef>
                  <a:spcPct val="20000"/>
                </a:spcBef>
                <a:buChar char="–"/>
                <a:defRPr sz="6800">
                  <a:solidFill>
                    <a:schemeClr val="tx1"/>
                  </a:solidFill>
                  <a:latin typeface="Optima Medium" charset="0"/>
                </a:defRPr>
              </a:lvl4pPr>
              <a:lvl5pPr marL="2057400" indent="-228600" defTabSz="1341438">
                <a:spcBef>
                  <a:spcPct val="20000"/>
                </a:spcBef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5pPr>
              <a:lvl6pPr marL="2514600" indent="-228600" defTabSz="1341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6pPr>
              <a:lvl7pPr marL="2971800" indent="-228600" defTabSz="1341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7pPr>
              <a:lvl8pPr marL="3429000" indent="-228600" defTabSz="1341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8pPr>
              <a:lvl9pPr marL="3886200" indent="-228600" defTabSz="13414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 i="1" dirty="0">
                  <a:solidFill>
                    <a:srgbClr val="03598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National Laboratory of Pattern Recognition, Institute of Automation, Chinese Academy of Science</a:t>
              </a:r>
            </a:p>
          </p:txBody>
        </p:sp>
        <p:pic>
          <p:nvPicPr>
            <p:cNvPr id="57" name="Picture 6" descr="nlp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818" y="43381612"/>
              <a:ext cx="1966913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190"/>
          <p:cNvGrpSpPr>
            <a:grpSpLocks/>
          </p:cNvGrpSpPr>
          <p:nvPr/>
        </p:nvGrpSpPr>
        <p:grpSpPr bwMode="auto">
          <a:xfrm>
            <a:off x="0" y="127241"/>
            <a:ext cx="32399288" cy="3770473"/>
            <a:chOff x="860" y="-1335"/>
            <a:chExt cx="17801" cy="1776"/>
          </a:xfrm>
        </p:grpSpPr>
        <p:sp>
          <p:nvSpPr>
            <p:cNvPr id="59" name="AutoShape 36"/>
            <p:cNvSpPr>
              <a:spLocks noChangeArrowheads="1"/>
            </p:cNvSpPr>
            <p:nvPr/>
          </p:nvSpPr>
          <p:spPr bwMode="auto">
            <a:xfrm>
              <a:off x="860" y="-1335"/>
              <a:ext cx="17801" cy="1776"/>
            </a:xfrm>
            <a:prstGeom prst="roundRect">
              <a:avLst>
                <a:gd name="adj" fmla="val 16921"/>
              </a:avLst>
            </a:prstGeom>
            <a:gradFill rotWithShape="1">
              <a:gsLst>
                <a:gs pos="0">
                  <a:srgbClr val="A7C4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Optima Medium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Optima Medium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8200">
                  <a:solidFill>
                    <a:schemeClr val="tx1"/>
                  </a:solidFill>
                  <a:latin typeface="Optima Medium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6800">
                  <a:solidFill>
                    <a:schemeClr val="tx1"/>
                  </a:solidFill>
                  <a:latin typeface="Optima Medium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555">
                <a:ea typeface="宋体" panose="02010600030101010101" pitchFamily="2" charset="-122"/>
              </a:endParaRP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2233" y="-1227"/>
              <a:ext cx="14791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4616" tIns="107311" rIns="214616" bIns="107311">
              <a:spAutoFit/>
            </a:bodyPr>
            <a:lstStyle>
              <a:lvl1pPr defTabSz="1138238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Optima Medium" charset="0"/>
                </a:defRPr>
              </a:lvl1pPr>
              <a:lvl2pPr marL="742950" indent="-285750" defTabSz="1138238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Optima Medium" charset="0"/>
                </a:defRPr>
              </a:lvl2pPr>
              <a:lvl3pPr marL="1143000" indent="-228600" defTabSz="1138238">
                <a:spcBef>
                  <a:spcPct val="20000"/>
                </a:spcBef>
                <a:buChar char="•"/>
                <a:defRPr sz="8200">
                  <a:solidFill>
                    <a:schemeClr val="tx1"/>
                  </a:solidFill>
                  <a:latin typeface="Optima Medium" charset="0"/>
                </a:defRPr>
              </a:lvl3pPr>
              <a:lvl4pPr marL="1600200" indent="-228600" defTabSz="1138238">
                <a:spcBef>
                  <a:spcPct val="20000"/>
                </a:spcBef>
                <a:buChar char="–"/>
                <a:defRPr sz="6800">
                  <a:solidFill>
                    <a:schemeClr val="tx1"/>
                  </a:solidFill>
                  <a:latin typeface="Optima Medium" charset="0"/>
                </a:defRPr>
              </a:lvl4pPr>
              <a:lvl5pPr marL="2057400" indent="-228600" defTabSz="1138238">
                <a:spcBef>
                  <a:spcPct val="20000"/>
                </a:spcBef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5pPr>
              <a:lvl6pPr marL="2514600" indent="-228600" defTabSz="11382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6pPr>
              <a:lvl7pPr marL="2971800" indent="-228600" defTabSz="11382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7pPr>
              <a:lvl8pPr marL="3429000" indent="-228600" defTabSz="11382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8pPr>
              <a:lvl9pPr marL="3886200" indent="-228600" defTabSz="11382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800">
                  <a:solidFill>
                    <a:schemeClr val="tx1"/>
                  </a:solidFill>
                  <a:latin typeface="Optima Medium" charset="0"/>
                </a:defRPr>
              </a:lvl9pPr>
            </a:lstStyle>
            <a:p>
              <a:pPr algn="ctr">
                <a:buNone/>
              </a:pPr>
              <a:r>
                <a:rPr lang="en-US" altLang="zh-CN" sz="5400" dirty="0"/>
                <a:t>Learning to Align Question and Answer Utterances in Customer Service</a:t>
              </a:r>
            </a:p>
            <a:p>
              <a:pPr algn="ctr">
                <a:buNone/>
              </a:pPr>
              <a:r>
                <a:rPr lang="en-US" altLang="zh-CN" sz="5400" dirty="0"/>
                <a:t>Conversation with Recurrent Pointer Networks</a:t>
              </a:r>
              <a:endParaRPr lang="en-US" altLang="zh-CN" sz="5400" b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61" name="Rectangle 1486"/>
          <p:cNvSpPr>
            <a:spLocks noChangeArrowheads="1"/>
          </p:cNvSpPr>
          <p:nvPr/>
        </p:nvSpPr>
        <p:spPr bwMode="auto">
          <a:xfrm>
            <a:off x="-17675823" y="-15580228"/>
            <a:ext cx="187160" cy="18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62" name="Rectangle 2099"/>
          <p:cNvSpPr>
            <a:spLocks noChangeArrowheads="1"/>
          </p:cNvSpPr>
          <p:nvPr/>
        </p:nvSpPr>
        <p:spPr bwMode="auto">
          <a:xfrm>
            <a:off x="-17675823" y="-15580228"/>
            <a:ext cx="187160" cy="18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63" name="Rectangle 107"/>
          <p:cNvSpPr>
            <a:spLocks noChangeArrowheads="1"/>
          </p:cNvSpPr>
          <p:nvPr/>
        </p:nvSpPr>
        <p:spPr bwMode="auto">
          <a:xfrm>
            <a:off x="-17387989" y="-15277402"/>
            <a:ext cx="187160" cy="18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64" name="AutoShape 116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-17675825" y="-14953183"/>
            <a:ext cx="855871" cy="90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65" name="AutoShape 117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-17387990" y="-14650355"/>
            <a:ext cx="855871" cy="90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66" name="AutoShape 118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-17100156" y="-14347527"/>
            <a:ext cx="855871" cy="90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67" name="AutoShape 119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-16812318" y="-14044702"/>
            <a:ext cx="855871" cy="90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68" name="AutoShape 120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-16524484" y="-13741874"/>
            <a:ext cx="855871" cy="90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69" name="AutoShape 121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-16236648" y="-13439045"/>
            <a:ext cx="855871" cy="90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70" name="AutoShape 122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7245504" y="2920335"/>
            <a:ext cx="537265" cy="6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71" name="AutoShape 123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7533340" y="3223164"/>
            <a:ext cx="537265" cy="6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72" name="AutoShape 124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7821176" y="3525990"/>
            <a:ext cx="537265" cy="6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73" name="AutoShape 125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8109010" y="3828818"/>
            <a:ext cx="537265" cy="6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75" name="AutoShape 126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9768753" y="3918530"/>
            <a:ext cx="537265" cy="6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77" name="AutoShape 127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10056590" y="4221360"/>
            <a:ext cx="537265" cy="6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78" name="AutoShape 128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10344424" y="4524184"/>
            <a:ext cx="537265" cy="6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79" name="AutoShape 129" descr="C:\Users\liukang\AppData\Roaming\Tencent\Users\6455165\QQ\WinTemp\RichOle\L$PTBlNH~6S%HD736R7RV.jpg"/>
          <p:cNvSpPr>
            <a:spLocks noChangeAspect="1" noChangeArrowheads="1"/>
          </p:cNvSpPr>
          <p:nvPr/>
        </p:nvSpPr>
        <p:spPr bwMode="auto">
          <a:xfrm>
            <a:off x="3272446" y="4386703"/>
            <a:ext cx="575672" cy="6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80" name="Rectangle 152"/>
          <p:cNvSpPr>
            <a:spLocks noChangeArrowheads="1"/>
          </p:cNvSpPr>
          <p:nvPr/>
        </p:nvSpPr>
        <p:spPr bwMode="auto">
          <a:xfrm>
            <a:off x="-17387989" y="-15292392"/>
            <a:ext cx="187160" cy="186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7555">
              <a:ea typeface="宋体" panose="02010600030101010101" pitchFamily="2" charset="-122"/>
            </a:endParaRPr>
          </a:p>
        </p:txBody>
      </p:sp>
      <p:sp>
        <p:nvSpPr>
          <p:cNvPr id="81" name="矩形 1"/>
          <p:cNvSpPr>
            <a:spLocks noChangeArrowheads="1"/>
          </p:cNvSpPr>
          <p:nvPr/>
        </p:nvSpPr>
        <p:spPr bwMode="auto">
          <a:xfrm>
            <a:off x="1612391" y="2305840"/>
            <a:ext cx="29174505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algn="ctr" eaLnBrk="1" hangingPunct="1"/>
            <a:r>
              <a:rPr lang="en-US" altLang="zh-CN" sz="48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Shizhu</a:t>
            </a:r>
            <a:r>
              <a:rPr lang="en-US" altLang="zh-CN" sz="4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He</a:t>
            </a:r>
            <a:r>
              <a:rPr lang="en-US" altLang="zh-CN" sz="4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4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4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Kang </a:t>
            </a:r>
            <a:r>
              <a:rPr lang="en-US" altLang="zh-CN" sz="4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Liu</a:t>
            </a:r>
            <a:r>
              <a:rPr lang="en-US" altLang="zh-CN" sz="4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4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48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Weiting</a:t>
            </a:r>
            <a:r>
              <a:rPr lang="en-US" altLang="zh-CN" sz="4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An</a:t>
            </a:r>
            <a:r>
              <a:rPr lang="en-US" altLang="zh-CN" sz="4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8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4400" baseline="30000" dirty="0">
                <a:ea typeface="宋体" panose="02010600030101010101" pitchFamily="2" charset="-122"/>
              </a:rPr>
              <a:t>1</a:t>
            </a:r>
            <a:r>
              <a:rPr lang="en-US" altLang="zh-CN" sz="4400" dirty="0" smtClean="0">
                <a:ea typeface="宋体" panose="02010600030101010101" pitchFamily="2" charset="-122"/>
              </a:rPr>
              <a:t>NLPR, Institute </a:t>
            </a:r>
            <a:r>
              <a:rPr lang="en-US" altLang="zh-CN" sz="4400" dirty="0">
                <a:ea typeface="宋体" panose="02010600030101010101" pitchFamily="2" charset="-122"/>
              </a:rPr>
              <a:t>of Automation, Chinese Academy of </a:t>
            </a:r>
            <a:r>
              <a:rPr lang="en-US" altLang="zh-CN" sz="4400" dirty="0">
                <a:ea typeface="宋体" panose="02010600030101010101" pitchFamily="2" charset="-122"/>
              </a:rPr>
              <a:t>Sciences; </a:t>
            </a:r>
            <a:r>
              <a:rPr lang="en-US" altLang="zh-CN" sz="4400" baseline="30000" dirty="0">
                <a:ea typeface="宋体" panose="02010600030101010101" pitchFamily="2" charset="-122"/>
              </a:rPr>
              <a:t>2</a:t>
            </a:r>
            <a:r>
              <a:rPr lang="en-US" altLang="zh-CN" sz="4400" dirty="0" smtClean="0">
                <a:ea typeface="宋体" panose="02010600030101010101" pitchFamily="2" charset="-122"/>
              </a:rPr>
              <a:t>Alibaba </a:t>
            </a:r>
            <a:r>
              <a:rPr lang="en-US" altLang="zh-CN" sz="4400" dirty="0">
                <a:ea typeface="宋体" panose="02010600030101010101" pitchFamily="2" charset="-122"/>
              </a:rPr>
              <a:t>Group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pic>
        <p:nvPicPr>
          <p:cNvPr id="82" name="Picture 47" descr="http://www.bjb.cas.cn/ddjs/cxwh/bszs/200406/W0201005104036157675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3" y="355353"/>
            <a:ext cx="3201859" cy="343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文本框 82"/>
          <p:cNvSpPr txBox="1"/>
          <p:nvPr/>
        </p:nvSpPr>
        <p:spPr>
          <a:xfrm>
            <a:off x="1824271" y="18847594"/>
            <a:ext cx="13749960" cy="317009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>
            <a:lvl1pPr marL="457200" indent="-457200">
              <a:defRPr sz="4000">
                <a:solidFill>
                  <a:schemeClr val="tx1"/>
                </a:solidFill>
                <a:latin typeface="Optima Medium" charset="0"/>
              </a:defRPr>
            </a:lvl1pPr>
            <a:lvl2pPr>
              <a:defRPr sz="40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marL="1133554" indent="-1133554">
              <a:buFont typeface="Wingdings" panose="05000000000000000000" pitchFamily="2" charset="2"/>
              <a:buChar char="u"/>
            </a:pPr>
            <a:r>
              <a:rPr lang="en-US" altLang="zh-CN" dirty="0" smtClean="0"/>
              <a:t>The </a:t>
            </a:r>
            <a:r>
              <a:rPr lang="en-US" altLang="zh-CN" dirty="0"/>
              <a:t>meaning of an utterance is context </a:t>
            </a:r>
            <a:r>
              <a:rPr lang="en-US" altLang="zh-CN" dirty="0" smtClean="0"/>
              <a:t>dependent.</a:t>
            </a:r>
          </a:p>
          <a:p>
            <a:pPr marL="1133554" indent="-1133554" algn="just">
              <a:buFont typeface="Wingdings" panose="05000000000000000000" pitchFamily="2" charset="2"/>
              <a:buChar char="u"/>
            </a:pPr>
            <a:r>
              <a:rPr lang="en-US" altLang="zh-CN" dirty="0" smtClean="0"/>
              <a:t>The </a:t>
            </a:r>
            <a:r>
              <a:rPr lang="en-US" altLang="zh-CN" dirty="0"/>
              <a:t>alignments of different utterances are correlating and interactional with each other</a:t>
            </a:r>
            <a:r>
              <a:rPr lang="en-US" altLang="zh-CN" dirty="0" smtClean="0"/>
              <a:t>.</a:t>
            </a:r>
          </a:p>
          <a:p>
            <a:pPr marL="1133554" indent="-1133554">
              <a:buFont typeface="Wingdings" panose="05000000000000000000" pitchFamily="2" charset="2"/>
              <a:buChar char="u"/>
            </a:pPr>
            <a:r>
              <a:rPr lang="en-US" altLang="zh-CN" dirty="0" smtClean="0"/>
              <a:t>There </a:t>
            </a:r>
            <a:r>
              <a:rPr lang="en-US" altLang="zh-CN" dirty="0"/>
              <a:t>are various alignments of Q-A utterances in a CS conversation</a:t>
            </a:r>
            <a:r>
              <a:rPr lang="en-US" altLang="zh-CN" dirty="0" smtClean="0"/>
              <a:t>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36282" y="17981004"/>
            <a:ext cx="3005951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Aft>
                <a:spcPts val="3177"/>
              </a:spcAft>
              <a:defRPr/>
            </a:pP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86" name="矩形 85"/>
          <p:cNvSpPr/>
          <p:nvPr/>
        </p:nvSpPr>
        <p:spPr>
          <a:xfrm>
            <a:off x="1660423" y="22962394"/>
            <a:ext cx="3882794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Aft>
                <a:spcPts val="3177"/>
              </a:spcAft>
              <a:defRPr/>
            </a:pPr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6406810" y="5347431"/>
            <a:ext cx="28184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Aft>
                <a:spcPts val="3177"/>
              </a:spcAft>
              <a:defRPr/>
            </a:pP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88" name="内容占位符 2"/>
          <p:cNvSpPr txBox="1">
            <a:spLocks/>
          </p:cNvSpPr>
          <p:nvPr/>
        </p:nvSpPr>
        <p:spPr>
          <a:xfrm>
            <a:off x="1629466" y="23800594"/>
            <a:ext cx="13787499" cy="599771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4000" dirty="0" smtClean="0"/>
              <a:t>The </a:t>
            </a:r>
            <a:r>
              <a:rPr lang="en-US" altLang="zh-CN" sz="4000" dirty="0"/>
              <a:t>task of obtaining the alignments of question and answer utterances in a CS </a:t>
            </a:r>
            <a:r>
              <a:rPr lang="en-US" altLang="zh-CN" sz="4000" dirty="0" smtClean="0"/>
              <a:t>conversation is very useful </a:t>
            </a:r>
            <a:r>
              <a:rPr lang="en-US" altLang="zh-CN" sz="4000" dirty="0"/>
              <a:t>for CS conversation analysis and building intelligent dialogue </a:t>
            </a:r>
            <a:r>
              <a:rPr lang="en-US" altLang="zh-CN" sz="4000" dirty="0" smtClean="0"/>
              <a:t>systems.</a:t>
            </a: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4000" dirty="0"/>
              <a:t>We propose end-to-end models to learning the </a:t>
            </a:r>
            <a:r>
              <a:rPr lang="en-US" altLang="zh-CN" sz="4000" dirty="0" smtClean="0"/>
              <a:t>alignments of </a:t>
            </a:r>
            <a:r>
              <a:rPr lang="en-US" altLang="zh-CN" sz="4000" dirty="0"/>
              <a:t>question and answer utterances in conversations with recurrent pointer networks</a:t>
            </a:r>
            <a:r>
              <a:rPr lang="en-US" altLang="zh-CN" sz="4000" dirty="0" smtClean="0"/>
              <a:t>.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en-US" altLang="zh-CN" sz="4000" dirty="0"/>
              <a:t>The experimental </a:t>
            </a:r>
            <a:r>
              <a:rPr lang="en-US" altLang="zh-CN" sz="4000" dirty="0"/>
              <a:t>results demonstrate that the proposed models are effective to obtain Q-A alignments, even for </a:t>
            </a:r>
            <a:r>
              <a:rPr lang="en-US" altLang="zh-CN" sz="4000" dirty="0"/>
              <a:t>the utterances </a:t>
            </a:r>
            <a:r>
              <a:rPr lang="en-US" altLang="zh-CN" sz="4000" dirty="0"/>
              <a:t>with None and One-to-Many alignments.</a:t>
            </a:r>
          </a:p>
        </p:txBody>
      </p:sp>
      <p:sp>
        <p:nvSpPr>
          <p:cNvPr id="89" name="矩形 88"/>
          <p:cNvSpPr/>
          <p:nvPr/>
        </p:nvSpPr>
        <p:spPr>
          <a:xfrm>
            <a:off x="1824271" y="5319990"/>
            <a:ext cx="469211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Aft>
                <a:spcPts val="3177"/>
              </a:spcAft>
              <a:defRPr/>
            </a:pP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Task Description</a:t>
            </a:r>
          </a:p>
        </p:txBody>
      </p:sp>
      <p:sp>
        <p:nvSpPr>
          <p:cNvPr id="90" name="内容占位符 2"/>
          <p:cNvSpPr txBox="1">
            <a:spLocks/>
          </p:cNvSpPr>
          <p:nvPr/>
        </p:nvSpPr>
        <p:spPr>
          <a:xfrm>
            <a:off x="1824271" y="6150558"/>
            <a:ext cx="13749959" cy="112763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/>
          <a:lstStyle>
            <a:lvl1pPr defTabSz="6858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Optima Medium" charset="0"/>
              </a:defRPr>
            </a:lvl1pPr>
            <a:lvl2pPr marL="514350" indent="-171450" defTabSz="6858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Optima Medium" charset="0"/>
              </a:defRPr>
            </a:lvl2pPr>
            <a:lvl3pPr marL="857250" indent="-171450" defTabSz="6858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Optima Medium" charset="0"/>
              </a:defRPr>
            </a:lvl3pPr>
            <a:lvl4pPr marL="1200150" indent="-171450" defTabSz="685800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Optima Medium" charset="0"/>
              </a:defRPr>
            </a:lvl4pPr>
            <a:lvl5pPr marL="1543050" indent="-171450" defTabSz="685800">
              <a:spcBef>
                <a:spcPct val="20000"/>
              </a:spcBef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8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15"/>
              </a:spcBef>
              <a:buNone/>
            </a:pP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 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 Conversation </a:t>
            </a: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Customers 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ask </a:t>
            </a: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questions;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 service </a:t>
            </a: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staffs reply answers;</a:t>
            </a:r>
          </a:p>
          <a:p>
            <a:pPr marL="571500" indent="-571500" algn="just" eaLnBrk="1" hangingPunct="1">
              <a:lnSpc>
                <a:spcPct val="90000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Multi-round conversation between two participants</a:t>
            </a: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 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explicit alignment </a:t>
            </a: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marks 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among those </a:t>
            </a: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utterances.</a:t>
            </a:r>
          </a:p>
          <a:p>
            <a:pPr eaLnBrk="1" hangingPunct="1">
              <a:lnSpc>
                <a:spcPct val="90000"/>
              </a:lnSpc>
              <a:spcBef>
                <a:spcPts val="1415"/>
              </a:spcBef>
              <a:buNone/>
            </a:pPr>
            <a:r>
              <a:rPr lang="en-US" altLang="zh-CN" sz="4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Utterance </a:t>
            </a:r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Alignment </a:t>
            </a: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</a:t>
            </a:r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 Service </a:t>
            </a:r>
            <a:r>
              <a:rPr lang="en-US" altLang="zh-CN" sz="4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Conversation</a:t>
            </a:r>
            <a:endParaRPr lang="en-US" altLang="zh-CN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415"/>
              </a:spcBef>
              <a:buNone/>
            </a:pPr>
            <a:endParaRPr lang="en-US" altLang="zh-CN" sz="4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6367125" y="26096314"/>
            <a:ext cx="6333785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Aft>
                <a:spcPts val="3177"/>
              </a:spcAft>
              <a:defRPr/>
            </a:pP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Experiments &amp; Results</a:t>
            </a:r>
          </a:p>
        </p:txBody>
      </p:sp>
      <p:sp>
        <p:nvSpPr>
          <p:cNvPr id="94" name="内容占位符 2"/>
          <p:cNvSpPr txBox="1">
            <a:spLocks/>
          </p:cNvSpPr>
          <p:nvPr/>
        </p:nvSpPr>
        <p:spPr>
          <a:xfrm>
            <a:off x="16367125" y="27167143"/>
            <a:ext cx="14598851" cy="1314915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Experimental Results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647702" lvl="1" indent="0" fontAlgn="auto">
              <a:spcAft>
                <a:spcPts val="0"/>
              </a:spcAft>
              <a:buNone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647702" lvl="1" indent="0" fontAlgn="auto">
              <a:spcAft>
                <a:spcPts val="0"/>
              </a:spcAft>
              <a:buNone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554564" lvl="1" indent="-90686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None &amp; One-to-Many</a:t>
            </a: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5" name="内容占位符 2"/>
          <p:cNvSpPr txBox="1">
            <a:spLocks/>
          </p:cNvSpPr>
          <p:nvPr/>
        </p:nvSpPr>
        <p:spPr>
          <a:xfrm>
            <a:off x="16368019" y="6132356"/>
            <a:ext cx="15216802" cy="1942488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6798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1" name="TextBox 62"/>
          <p:cNvSpPr txBox="1">
            <a:spLocks noChangeArrowheads="1"/>
          </p:cNvSpPr>
          <p:nvPr/>
        </p:nvSpPr>
        <p:spPr bwMode="auto">
          <a:xfrm>
            <a:off x="17008890" y="19762085"/>
            <a:ext cx="1404383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4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Alignment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Decoder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Classification: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Regression: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 Function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Classification Loss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Regression Loss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30" y="10679963"/>
            <a:ext cx="9239165" cy="6418943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1629466" y="30509762"/>
            <a:ext cx="8464177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Aft>
                <a:spcPts val="3177"/>
              </a:spcAft>
              <a:defRPr/>
            </a:pPr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Background: Pointer Networks</a:t>
            </a: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内容占位符 2"/>
          <p:cNvSpPr txBox="1">
            <a:spLocks/>
          </p:cNvSpPr>
          <p:nvPr/>
        </p:nvSpPr>
        <p:spPr>
          <a:xfrm>
            <a:off x="1612391" y="31580591"/>
            <a:ext cx="13787499" cy="87357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4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56" y="32275722"/>
            <a:ext cx="13376670" cy="73744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05" y="7169905"/>
            <a:ext cx="12997597" cy="5918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982" y="13130305"/>
            <a:ext cx="12749655" cy="66648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03600" y="9880084"/>
            <a:ext cx="18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dirty="0">
                <a:ea typeface="宋体" panose="02010600030101010101" pitchFamily="2" charset="-122"/>
              </a:rPr>
              <a:t>Model-I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4" name="TextBox 62"/>
          <p:cNvSpPr txBox="1">
            <a:spLocks noChangeArrowheads="1"/>
          </p:cNvSpPr>
          <p:nvPr/>
        </p:nvSpPr>
        <p:spPr bwMode="auto">
          <a:xfrm>
            <a:off x="16529654" y="6185707"/>
            <a:ext cx="14740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4000">
                <a:solidFill>
                  <a:schemeClr val="tx1"/>
                </a:solidFill>
                <a:latin typeface="Optima Medium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Optima Medium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Optima Medium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Optima Medium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Optima Medium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Optima Medium" charset="0"/>
              </a:defRPr>
            </a:lvl9pPr>
          </a:lstStyle>
          <a:p>
            <a:pPr algn="just">
              <a:buFont typeface="Wingdings" panose="05000000000000000000" pitchFamily="2" charset="2"/>
              <a:buChar char="u"/>
            </a:pPr>
            <a:r>
              <a:rPr lang="en-US" altLang="zh-CN" b="1" dirty="0"/>
              <a:t>Main architectures of Recurrent Pointer Networks (RPN) for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Utterance Alignment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532266" y="16391020"/>
            <a:ext cx="2039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dirty="0" smtClean="0">
                <a:ea typeface="宋体" panose="02010600030101010101" pitchFamily="2" charset="-122"/>
              </a:rPr>
              <a:t>Model-II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637" y="23699241"/>
            <a:ext cx="4124747" cy="915517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809" y="24532027"/>
            <a:ext cx="5822405" cy="833426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849" y="22598776"/>
            <a:ext cx="3372321" cy="1000265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998" y="21056265"/>
            <a:ext cx="4561076" cy="463626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405" y="21055022"/>
            <a:ext cx="2202601" cy="5537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矩形 109"/>
              <p:cNvSpPr/>
              <p:nvPr/>
            </p:nvSpPr>
            <p:spPr>
              <a:xfrm>
                <a:off x="21422513" y="21884215"/>
                <a:ext cx="291259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513" y="21884215"/>
                <a:ext cx="2912592" cy="491417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" name="图片 1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385" y="21791739"/>
            <a:ext cx="3402120" cy="646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782" y="27816218"/>
            <a:ext cx="6887536" cy="5868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420" y="34379311"/>
            <a:ext cx="5752347" cy="58466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53" y="34425111"/>
            <a:ext cx="5724149" cy="5755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Optima Medium"/>
        <a:ea typeface=""/>
        <a:cs typeface=""/>
      </a:majorFont>
      <a:minorFont>
        <a:latin typeface="Optim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520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 Medium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520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 Medium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</TotalTime>
  <Words>263</Words>
  <Application>Microsoft Office PowerPoint</Application>
  <PresentationFormat>自定义</PresentationFormat>
  <Paragraphs>53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Optima Medium</vt:lpstr>
      <vt:lpstr>隶书</vt:lpstr>
      <vt:lpstr>宋体</vt:lpstr>
      <vt:lpstr>微软雅黑</vt:lpstr>
      <vt:lpstr>Arial</vt:lpstr>
      <vt:lpstr>Cambria Math</vt:lpstr>
      <vt:lpstr>Times New Roman</vt:lpstr>
      <vt:lpstr>Wingdings</vt:lpstr>
      <vt:lpstr>Default Design</vt:lpstr>
      <vt:lpstr>PowerPoint 演示文稿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A0-Poster-for-PACLIC23</dc:title>
  <dc:creator>Kun Wang</dc:creator>
  <cp:lastModifiedBy>shizhuhe</cp:lastModifiedBy>
  <cp:revision>421</cp:revision>
  <cp:lastPrinted>2010-08-20T02:19:57Z</cp:lastPrinted>
  <dcterms:created xsi:type="dcterms:W3CDTF">2002-08-02T20:48:35Z</dcterms:created>
  <dcterms:modified xsi:type="dcterms:W3CDTF">2018-12-29T03:52:59Z</dcterms:modified>
</cp:coreProperties>
</file>