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4617"/>
  </p:normalViewPr>
  <p:slideViewPr>
    <p:cSldViewPr snapToGrid="0" snapToObjects="1">
      <p:cViewPr>
        <p:scale>
          <a:sx n="35" d="100"/>
          <a:sy n="35" d="100"/>
        </p:scale>
        <p:origin x="1432" y="-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73D3-3D25-B24E-8773-F1F7B86ADFD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D292-A947-094B-A2A5-86E79C153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2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-9025" y="1"/>
            <a:ext cx="32408313" cy="42995490"/>
            <a:chOff x="-9025" y="1"/>
            <a:chExt cx="32408313" cy="42995490"/>
          </a:xfrm>
        </p:grpSpPr>
        <p:sp>
          <p:nvSpPr>
            <p:cNvPr id="6" name="矩形 5"/>
            <p:cNvSpPr/>
            <p:nvPr/>
          </p:nvSpPr>
          <p:spPr>
            <a:xfrm>
              <a:off x="-9025" y="1"/>
              <a:ext cx="32408313" cy="3676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674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78466" y="386138"/>
              <a:ext cx="292924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800" dirty="0" smtClean="0"/>
                <a:t>“Bilingual Expert” Can Find Translation Errors</a:t>
              </a:r>
              <a:endParaRPr kumimoji="1" lang="zh-CN" altLang="en-US" sz="8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44936" y="1913427"/>
              <a:ext cx="257595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Kai</a:t>
              </a:r>
              <a:r>
                <a:rPr kumimoji="1" lang="zh-CN" altLang="en-US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Fan</a:t>
              </a:r>
              <a:r>
                <a:rPr kumimoji="1" lang="zh-CN" altLang="en-US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kumimoji="1" lang="zh-CN" altLang="en-US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48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Jiayi</a:t>
              </a:r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 Wang</a:t>
              </a:r>
              <a:r>
                <a:rPr kumimoji="1" lang="zh-CN" altLang="en-US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, Bo</a:t>
              </a:r>
              <a:r>
                <a:rPr kumimoji="1" lang="zh-CN" altLang="en-US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Li</a:t>
              </a:r>
              <a:r>
                <a:rPr kumimoji="1" lang="zh-CN" altLang="en-US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kumimoji="1" lang="en-US" altLang="zh-CN" sz="4800" dirty="0" smtClean="0">
                  <a:latin typeface="Times New Roman" charset="0"/>
                  <a:ea typeface="Times New Roman" charset="0"/>
                  <a:cs typeface="Times New Roman" charset="0"/>
                </a:rPr>
                <a:t>, Fengming Zhou, Boxing Chen, Luo Si</a:t>
              </a:r>
              <a:endParaRPr kumimoji="1" lang="en-US" altLang="zh-CN" sz="48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kumimoji="1" lang="en-US" altLang="zh-CN" sz="4800" dirty="0">
                  <a:latin typeface="Times New Roman" charset="0"/>
                  <a:ea typeface="Times New Roman" charset="0"/>
                  <a:cs typeface="Times New Roman" charset="0"/>
                </a:rPr>
                <a:t>Alibaba Machine Intelligence Technology Lab</a:t>
              </a:r>
              <a:endParaRPr kumimoji="1" lang="zh-CN" altLang="en-US" sz="4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6836" y="889971"/>
              <a:ext cx="3955232" cy="221599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39214" y="3597594"/>
              <a:ext cx="3131183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just"/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Our model structure is a two-staged neural model with a </a:t>
              </a:r>
              <a:r>
                <a:rPr kumimoji="1" lang="en-US" altLang="zh-CN" sz="4400" b="1" i="1" dirty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i-directional </a:t>
              </a:r>
              <a:r>
                <a:rPr kumimoji="1" lang="en-US" altLang="zh-CN" sz="4400" b="1" i="1" dirty="0">
                  <a:latin typeface="Times New Roman" charset="0"/>
                  <a:ea typeface="Times New Roman" charset="0"/>
                  <a:cs typeface="Times New Roman" charset="0"/>
                </a:rPr>
                <a:t>T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ransformer </a:t>
              </a:r>
              <a:r>
                <a:rPr kumimoji="1" lang="en-US" altLang="zh-CN" sz="4400" b="1" i="1" dirty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eature Extractor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 and 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a Bi-LSTM </a:t>
              </a:r>
              <a:r>
                <a:rPr kumimoji="1" lang="en-US" altLang="zh-CN" sz="4400" b="1" i="1" dirty="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uality </a:t>
              </a:r>
              <a:r>
                <a:rPr kumimoji="1" lang="en-US" altLang="zh-CN" sz="4400" b="1" i="1" dirty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stimator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. A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conditional target language model is first built with a novel bidirectional transformer, named neural </a:t>
              </a:r>
              <a:r>
                <a:rPr kumimoji="1" lang="en-US" altLang="zh-CN" sz="4400" b="1" i="1" dirty="0">
                  <a:latin typeface="Times New Roman" charset="0"/>
                  <a:ea typeface="Times New Roman" charset="0"/>
                  <a:cs typeface="Times New Roman" charset="0"/>
                </a:rPr>
                <a:t>Bilingual </a:t>
              </a:r>
              <a:r>
                <a:rPr kumimoji="1" lang="en-US" altLang="zh-CN" sz="4400" b="1" i="1" dirty="0" smtClean="0">
                  <a:latin typeface="Times New Roman" charset="0"/>
                  <a:ea typeface="Times New Roman" charset="0"/>
                  <a:cs typeface="Times New Roman" charset="0"/>
                </a:rPr>
                <a:t>Expert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which is pre-trained 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on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parallel corpora for feature extraction. 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For QE inference, it can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simultaneously produce the joint latent 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representations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between the source and the translation, and real-valued measurements of possible erroneous tokens based on the prior knowledge learned from parallel data. Subsequently, the features will 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be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fed into 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a Bi-LSTM </a:t>
              </a:r>
              <a:r>
                <a:rPr kumimoji="1" lang="en-US" altLang="zh-CN" sz="4400" dirty="0">
                  <a:latin typeface="Times New Roman" charset="0"/>
                  <a:ea typeface="Times New Roman" charset="0"/>
                  <a:cs typeface="Times New Roman" charset="0"/>
                </a:rPr>
                <a:t>predictive model for </a:t>
              </a:r>
              <a:r>
                <a:rPr kumimoji="1" lang="en-US" altLang="zh-CN" sz="4400" dirty="0" smtClean="0">
                  <a:latin typeface="Times New Roman" charset="0"/>
                  <a:ea typeface="Times New Roman" charset="0"/>
                  <a:cs typeface="Times New Roman" charset="0"/>
                </a:rPr>
                <a:t>quality estimation. </a:t>
              </a:r>
              <a:endParaRPr kumimoji="1" lang="zh-CN" altLang="en-US" sz="4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8696" y="7092436"/>
              <a:ext cx="315936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Framework</a:t>
              </a:r>
              <a:r>
                <a:rPr kumimoji="1" lang="zh-CN" altLang="en-US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of</a:t>
              </a:r>
              <a:r>
                <a:rPr kumimoji="1" lang="zh-CN" altLang="en-US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Machine</a:t>
              </a:r>
              <a:r>
                <a:rPr kumimoji="1" lang="zh-CN" altLang="en-US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Translation</a:t>
              </a:r>
              <a:r>
                <a:rPr kumimoji="1" lang="zh-CN" altLang="en-US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Quality</a:t>
              </a:r>
              <a:r>
                <a:rPr kumimoji="1" lang="zh-CN" altLang="en-US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Estimation</a:t>
              </a:r>
              <a:r>
                <a:rPr kumimoji="1" lang="zh-CN" altLang="en-US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4800" b="1" dirty="0" smtClean="0">
                  <a:solidFill>
                    <a:schemeClr val="accent1">
                      <a:lumMod val="50000"/>
                    </a:schemeClr>
                  </a:solidFill>
                </a:rPr>
                <a:t>Model: </a:t>
              </a:r>
            </a:p>
            <a:p>
              <a:pPr algn="ctr"/>
              <a:r>
                <a:rPr kumimoji="1" lang="en-US" altLang="zh-CN" sz="4800" b="1" i="1" dirty="0" smtClean="0">
                  <a:solidFill>
                    <a:schemeClr val="accent1">
                      <a:lumMod val="50000"/>
                    </a:schemeClr>
                  </a:solidFill>
                </a:rPr>
                <a:t>Bi-directional Transformer Feature Extractor &amp; Bi-LSTM Quality Estimator</a:t>
              </a:r>
              <a:endParaRPr kumimoji="1" lang="zh-CN" altLang="en-US" sz="48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302" y="8634563"/>
              <a:ext cx="28938408" cy="124729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104" y="22368900"/>
              <a:ext cx="24964752" cy="605206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330" y="29235838"/>
              <a:ext cx="11692907" cy="860340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3740" y="29029904"/>
              <a:ext cx="10303555" cy="1373807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2113791" y="22144980"/>
              <a:ext cx="28010825" cy="6447481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912971" y="28897065"/>
              <a:ext cx="13211645" cy="14098426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13792" y="28897064"/>
              <a:ext cx="14507164" cy="9257593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13791" y="38459260"/>
              <a:ext cx="14507165" cy="4536231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22" y="38804290"/>
              <a:ext cx="8696186" cy="303842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4231130" y="42021198"/>
              <a:ext cx="1031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 smtClean="0">
                  <a:latin typeface="Times New Roman" charset="0"/>
                  <a:ea typeface="Times New Roman" charset="0"/>
                  <a:cs typeface="Times New Roman" charset="0"/>
                </a:rPr>
                <a:t>Table 5: Results of gap prediction on WMT 2018 QE</a:t>
              </a:r>
              <a:endParaRPr kumimoji="1" lang="zh-CN" altLang="en-US" sz="3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31130" y="21137197"/>
              <a:ext cx="22690531" cy="12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5400" b="1" dirty="0" smtClean="0">
                  <a:solidFill>
                    <a:schemeClr val="accent1">
                      <a:lumMod val="50000"/>
                    </a:schemeClr>
                  </a:solidFill>
                </a:rPr>
                <a:t>Experiment Results of QE Models </a:t>
              </a:r>
              <a:r>
                <a:rPr kumimoji="1" lang="zh-CN" altLang="en-US" sz="54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kumimoji="1" lang="zh-CN" altLang="en-US" sz="5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1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166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Times New Roman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</cp:revision>
  <dcterms:created xsi:type="dcterms:W3CDTF">2019-01-07T02:05:25Z</dcterms:created>
  <dcterms:modified xsi:type="dcterms:W3CDTF">2019-01-07T03:23:31Z</dcterms:modified>
</cp:coreProperties>
</file>