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84" r:id="rId5"/>
    <p:sldId id="586" r:id="rId6"/>
    <p:sldId id="585" r:id="rId7"/>
    <p:sldId id="601" r:id="rId8"/>
    <p:sldId id="591" r:id="rId9"/>
    <p:sldId id="604" r:id="rId10"/>
    <p:sldId id="605" r:id="rId11"/>
    <p:sldId id="588" r:id="rId12"/>
    <p:sldId id="589" r:id="rId13"/>
    <p:sldId id="592" r:id="rId14"/>
    <p:sldId id="590" r:id="rId15"/>
    <p:sldId id="606" r:id="rId16"/>
    <p:sldId id="607" r:id="rId17"/>
    <p:sldId id="610" r:id="rId18"/>
    <p:sldId id="611" r:id="rId19"/>
    <p:sldId id="593" r:id="rId20"/>
    <p:sldId id="596" r:id="rId21"/>
    <p:sldId id="602" r:id="rId22"/>
    <p:sldId id="598" r:id="rId23"/>
    <p:sldId id="599" r:id="rId24"/>
    <p:sldId id="600" r:id="rId25"/>
    <p:sldId id="5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6" autoAdjust="0"/>
    <p:restoredTop sz="89823" autoAdjust="0"/>
  </p:normalViewPr>
  <p:slideViewPr>
    <p:cSldViewPr snapToGrid="0">
      <p:cViewPr varScale="1">
        <p:scale>
          <a:sx n="147" d="100"/>
          <a:sy n="147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0776-3665-4490-A1E0-E4046CBA71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4DD6E-A518-4592-911B-28F8747FB9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4DD6E-A518-4592-911B-28F8747FB9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DA57-1883-4E19-9649-E7CE3ACE5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7EC8-510F-405E-8E0C-244C63D090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47314"/>
            <a:ext cx="12192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/>
              <a:t>Learning to Align Question and Answer Utterances in Customer </a:t>
            </a:r>
            <a:r>
              <a:rPr lang="en-US" altLang="zh-CN" sz="3600" b="1" dirty="0" smtClean="0"/>
              <a:t>Service Conversation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with </a:t>
            </a:r>
            <a:r>
              <a:rPr lang="en-US" altLang="zh-CN" sz="3600" b="1" dirty="0"/>
              <a:t>Recurrent Pointer Networks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1522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Shizhu</a:t>
            </a:r>
            <a:r>
              <a:rPr lang="en-US" altLang="zh-CN" dirty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</a:t>
            </a:r>
            <a:r>
              <a:rPr lang="en-US" altLang="zh-CN" baseline="30000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 Kang Liu</a:t>
            </a:r>
            <a:r>
              <a:rPr lang="en-US" altLang="zh-CN" baseline="30000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and </a:t>
            </a:r>
            <a:r>
              <a:rPr lang="en-US" altLang="zh-CN" dirty="0" err="1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Weiting</a:t>
            </a:r>
            <a:r>
              <a:rPr lang="en-US" altLang="zh-CN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</a:t>
            </a:r>
            <a:r>
              <a:rPr lang="en-US" altLang="zh-CN" baseline="30000" dirty="0" smtClean="0">
                <a:solidFill>
                  <a:srgbClr val="004D8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aseline="30000" dirty="0">
              <a:solidFill>
                <a:srgbClr val="004D8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aseline="300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National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Laboratory of Pattern Recognition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Institute of Automation, Chinese Academy of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Sciences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aseline="300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Alibaba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Group</a:t>
            </a:r>
            <a:endParaRPr lang="zh-CN" altLang="en-US" dirty="0"/>
          </a:p>
        </p:txBody>
      </p:sp>
      <p:pic>
        <p:nvPicPr>
          <p:cNvPr id="4" name="Picture 6" descr="http://www.siac.org.cn/upload_files/137576667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214106"/>
            <a:ext cx="31718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ia.cas.cn/images/cnc5_logo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0" y="417513"/>
            <a:ext cx="2066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lp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870989"/>
            <a:ext cx="10810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</a:t>
            </a:r>
            <a:br>
              <a:rPr lang="en-US" altLang="zh-CN" dirty="0"/>
            </a:br>
            <a:r>
              <a:rPr lang="en-US" altLang="zh-CN" dirty="0"/>
              <a:t>Pointer Networks/Copy Mechanism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5" y="2362740"/>
            <a:ext cx="4920943" cy="27128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1249"/>
            <a:ext cx="5468209" cy="25358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95959" y="521270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Copy </a:t>
            </a:r>
            <a:r>
              <a:rPr lang="zh-CN" altLang="en-US" dirty="0" smtClean="0"/>
              <a:t>Mechanism </a:t>
            </a:r>
            <a:r>
              <a:rPr lang="en-US" altLang="zh-CN" dirty="0" smtClean="0"/>
              <a:t>[ACL 2016]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20453" y="5212707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Pointer 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[NIPS 2015]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Our Proposed Approach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Experiments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Model-I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48" y="2344995"/>
            <a:ext cx="6115025" cy="278472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Utterance </a:t>
            </a:r>
            <a:r>
              <a:rPr lang="en-US" altLang="zh-CN" dirty="0" smtClean="0"/>
              <a:t>Encoder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CNN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Conversation </a:t>
            </a:r>
            <a:r>
              <a:rPr lang="en-US" altLang="zh-CN" dirty="0" smtClean="0"/>
              <a:t>Encoder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RNN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Alignment Decoder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architecture</a:t>
            </a:r>
            <a:r>
              <a:rPr lang="zh-CN" altLang="en-US" dirty="0"/>
              <a:t>：</a:t>
            </a:r>
            <a:r>
              <a:rPr lang="en-US" altLang="zh-CN" dirty="0" smtClean="0"/>
              <a:t>Model-II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Utterance Encoder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CNN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Conversation 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RNN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Customer 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RNN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Server Encoder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RNN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Alignment </a:t>
            </a:r>
            <a:r>
              <a:rPr lang="en-US" altLang="zh-CN" dirty="0" smtClean="0"/>
              <a:t>Decoder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98" y="2481181"/>
            <a:ext cx="5587605" cy="2920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Alignment </a:t>
            </a:r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Alignment score</a:t>
            </a:r>
            <a:r>
              <a:rPr lang="zh-CN" altLang="en-US" dirty="0" smtClean="0"/>
              <a:t>：</a:t>
            </a:r>
            <a:r>
              <a:rPr lang="en-US" altLang="zh-CN" dirty="0"/>
              <a:t>bilinear </a:t>
            </a:r>
            <a:r>
              <a:rPr lang="en-US" altLang="zh-CN" dirty="0" smtClean="0"/>
              <a:t>function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Explicit </a:t>
            </a:r>
            <a:r>
              <a:rPr lang="en-US" altLang="zh-CN" dirty="0"/>
              <a:t>rules</a:t>
            </a:r>
            <a:r>
              <a:rPr lang="zh-CN" altLang="en-US" dirty="0"/>
              <a:t>：</a:t>
            </a:r>
            <a:r>
              <a:rPr lang="en-US" altLang="zh-CN" dirty="0"/>
              <a:t>Mask </a:t>
            </a:r>
            <a:r>
              <a:rPr lang="en-US" altLang="zh-CN" dirty="0" smtClean="0"/>
              <a:t>vectors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47" y="4918835"/>
            <a:ext cx="3591426" cy="1676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66" y="2451639"/>
            <a:ext cx="5934903" cy="1086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37927" y="3681602"/>
                <a:ext cx="37161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27" y="3681602"/>
                <a:ext cx="3716146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Alignment Decoder</a:t>
            </a:r>
            <a:r>
              <a:rPr lang="zh-CN" altLang="en-US" dirty="0"/>
              <a:t>：</a:t>
            </a:r>
            <a:r>
              <a:rPr lang="en-US" altLang="zh-CN" dirty="0"/>
              <a:t>Inference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12813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Classification</a:t>
                </a:r>
              </a:p>
              <a:p>
                <a:pPr lvl="1"/>
                <a:r>
                  <a:rPr lang="en-US" altLang="zh-CN" b="0" dirty="0" smtClean="0"/>
                  <a:t>Select the utterance index of max score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argmax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Regression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Select the </a:t>
                </a:r>
                <a:r>
                  <a:rPr lang="en-US" altLang="zh-CN" dirty="0"/>
                  <a:t>utterance 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index of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large than 0.5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12813" cy="4351338"/>
              </a:xfrm>
              <a:blipFill rotWithShape="1">
                <a:blip r:embed="rId1"/>
                <a:stretch>
                  <a:fillRect l="-949" t="-2381" r="-3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4" y="3442669"/>
            <a:ext cx="4561076" cy="4636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99" y="2755737"/>
            <a:ext cx="2202601" cy="5537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27" y="5082033"/>
            <a:ext cx="3402120" cy="646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Alignment Decoder</a:t>
            </a:r>
            <a:r>
              <a:rPr lang="zh-CN" altLang="en-US" dirty="0"/>
              <a:t>：</a:t>
            </a:r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Classification Loss</a:t>
            </a:r>
            <a:r>
              <a:rPr lang="zh-CN" altLang="en-US" dirty="0" smtClean="0"/>
              <a:t>：</a:t>
            </a:r>
            <a:r>
              <a:rPr lang="en-US" altLang="zh-CN" dirty="0"/>
              <a:t> cross-entropy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Regression Loss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MSE + L1 norm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80" y="2182632"/>
            <a:ext cx="3372321" cy="100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99" y="5478474"/>
            <a:ext cx="5822405" cy="833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78" y="3866690"/>
            <a:ext cx="4124747" cy="915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 Proposed Approach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Experiments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8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Conversations from in-house </a:t>
            </a:r>
            <a:r>
              <a:rPr lang="en-US" altLang="zh-CN" dirty="0"/>
              <a:t>online CS 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Sampling Conversations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own 6-20 </a:t>
            </a:r>
            <a:r>
              <a:rPr lang="en-US" altLang="zh-CN" dirty="0"/>
              <a:t>utterances for each conversational </a:t>
            </a:r>
            <a:r>
              <a:rPr lang="en-US" altLang="zh-CN" dirty="0" smtClean="0"/>
              <a:t>episode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Human </a:t>
            </a:r>
            <a:r>
              <a:rPr lang="en-US" altLang="zh-CN" dirty="0" smtClean="0"/>
              <a:t>annotation: 5,741 labeled conversations (Fleiss</a:t>
            </a:r>
            <a:r>
              <a:rPr lang="en-US" altLang="zh-CN" dirty="0"/>
              <a:t>’ Kappa was 0.523) 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6.0 utterances of </a:t>
            </a:r>
            <a:r>
              <a:rPr lang="en-US" altLang="zh-CN" dirty="0" smtClean="0"/>
              <a:t>customers with </a:t>
            </a:r>
            <a:r>
              <a:rPr lang="en-US" altLang="zh-CN" dirty="0"/>
              <a:t>22.7 words 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4.5 utterances of servers with 6.2 words 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The answer is aligned with </a:t>
            </a:r>
            <a:r>
              <a:rPr lang="en-US" altLang="zh-CN" dirty="0" smtClean="0"/>
              <a:t>1.38 questions </a:t>
            </a:r>
            <a:r>
              <a:rPr lang="en-US" altLang="zh-CN" dirty="0"/>
              <a:t>on </a:t>
            </a:r>
            <a:r>
              <a:rPr lang="en-US" altLang="zh-CN" dirty="0" smtClean="0"/>
              <a:t>average 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The </a:t>
            </a:r>
            <a:r>
              <a:rPr lang="en-US" altLang="zh-CN" dirty="0"/>
              <a:t>alignments of </a:t>
            </a:r>
            <a:r>
              <a:rPr lang="en-US" altLang="zh-CN" i="1" dirty="0"/>
              <a:t>None </a:t>
            </a:r>
            <a:r>
              <a:rPr lang="en-US" altLang="zh-CN" dirty="0"/>
              <a:t>and </a:t>
            </a:r>
            <a:r>
              <a:rPr lang="en-US" altLang="zh-CN" i="1" dirty="0"/>
              <a:t>One-to-Many </a:t>
            </a:r>
            <a:r>
              <a:rPr lang="en-US" altLang="zh-CN" dirty="0"/>
              <a:t>account for </a:t>
            </a:r>
            <a:r>
              <a:rPr lang="en-US" altLang="zh-CN" dirty="0" smtClean="0"/>
              <a:t>57% and </a:t>
            </a:r>
            <a:r>
              <a:rPr lang="en-US" altLang="zh-CN" dirty="0"/>
              <a:t>12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Baselines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90113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</a:t>
            </a:r>
            <a:r>
              <a:rPr lang="en-US" altLang="zh-CN" dirty="0" smtClean="0"/>
              <a:t>ule-based methods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Match-base methods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Learning the matching </a:t>
            </a:r>
            <a:r>
              <a:rPr lang="en-US" altLang="zh-CN" dirty="0" smtClean="0"/>
              <a:t>function with DNN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Discriminative models</a:t>
            </a:r>
            <a:r>
              <a:rPr lang="fr-FR" altLang="zh-CN" dirty="0"/>
              <a:t> (Du, Poupart, and Xu </a:t>
            </a:r>
            <a:r>
              <a:rPr lang="fr-FR" altLang="zh-CN" dirty="0" smtClean="0"/>
              <a:t>2017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Two-stage method (</a:t>
            </a:r>
            <a:r>
              <a:rPr lang="en-US" altLang="zh-CN" dirty="0" smtClean="0"/>
              <a:t>Jiang et </a:t>
            </a:r>
            <a:r>
              <a:rPr lang="en-US" altLang="zh-CN" dirty="0"/>
              <a:t>al. 2018)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28" y="2457898"/>
            <a:ext cx="4097654" cy="28598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45" y="2379731"/>
            <a:ext cx="4720552" cy="162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 Proposed Approach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Experiments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Performance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67" y="2260758"/>
            <a:ext cx="4935865" cy="4308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7302" y="5246451"/>
            <a:ext cx="4474724" cy="911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0609" y="1864491"/>
            <a:ext cx="4532586" cy="4351338"/>
          </a:xfrm>
        </p:spPr>
        <p:txBody>
          <a:bodyPr/>
          <a:lstStyle/>
          <a:p>
            <a:r>
              <a:rPr lang="en-US" altLang="zh-CN" dirty="0" smtClean="0"/>
              <a:t>None vs. Non-Empty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244094" y="1864491"/>
            <a:ext cx="55004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One-to-One vs. One-to-Many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7" y="2471008"/>
            <a:ext cx="4027122" cy="40562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5" y="2471008"/>
            <a:ext cx="3882366" cy="39033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80564" y="5214026"/>
            <a:ext cx="2586635" cy="90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76461" y="5304773"/>
            <a:ext cx="3698023" cy="265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76461" y="5671181"/>
            <a:ext cx="3698023" cy="265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&amp;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 practical task: alignments </a:t>
            </a:r>
            <a:r>
              <a:rPr lang="en-US" altLang="zh-CN" dirty="0"/>
              <a:t>of question and answer utterances in a CS </a:t>
            </a:r>
            <a:r>
              <a:rPr lang="en-US" altLang="zh-CN" dirty="0" smtClean="0"/>
              <a:t>conversation;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We propose </a:t>
            </a:r>
            <a:r>
              <a:rPr lang="en-US" altLang="zh-CN" dirty="0" smtClean="0"/>
              <a:t>two end-to-end </a:t>
            </a:r>
            <a:r>
              <a:rPr lang="en-US" altLang="zh-CN" dirty="0"/>
              <a:t>models with recurrent pointer networks (RPN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Able </a:t>
            </a:r>
            <a:r>
              <a:rPr lang="en-US" altLang="zh-CN" dirty="0"/>
              <a:t>to model </a:t>
            </a:r>
            <a:r>
              <a:rPr lang="en-US" altLang="zh-CN" dirty="0" smtClean="0"/>
              <a:t>the conversational </a:t>
            </a:r>
            <a:r>
              <a:rPr lang="en-US" altLang="zh-CN" dirty="0"/>
              <a:t>contexts and consider the mutual influence </a:t>
            </a:r>
            <a:r>
              <a:rPr lang="en-US" altLang="zh-CN" dirty="0" smtClean="0"/>
              <a:t>of different </a:t>
            </a:r>
            <a:r>
              <a:rPr lang="en-US" altLang="zh-CN" dirty="0"/>
              <a:t>utterances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Address </a:t>
            </a:r>
            <a:r>
              <a:rPr lang="en-US" altLang="zh-CN" dirty="0"/>
              <a:t>the issue of empty </a:t>
            </a:r>
            <a:r>
              <a:rPr lang="en-US" altLang="zh-CN" dirty="0" smtClean="0"/>
              <a:t>and multiple </a:t>
            </a:r>
            <a:r>
              <a:rPr lang="en-US" altLang="zh-CN" dirty="0"/>
              <a:t>alignments for some answer utterances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Future work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Incorporating </a:t>
            </a:r>
            <a:r>
              <a:rPr lang="en-US" altLang="zh-CN" dirty="0"/>
              <a:t>the goods’ </a:t>
            </a:r>
            <a:r>
              <a:rPr lang="en-US" altLang="zh-CN" dirty="0" smtClean="0"/>
              <a:t>knowledge information 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Developing </a:t>
            </a:r>
            <a:r>
              <a:rPr lang="en-US" altLang="zh-CN" dirty="0"/>
              <a:t>unsupervised or semi-supervised methods </a:t>
            </a:r>
            <a:br>
              <a:rPr lang="en-US" altLang="zh-CN" dirty="0"/>
            </a:b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4305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dirty="0" smtClean="0"/>
              <a:t>shizhu.he@nlpr.ia.ac.cn</a:t>
            </a:r>
            <a:endParaRPr lang="zh-CN" altLang="en-US" dirty="0"/>
          </a:p>
        </p:txBody>
      </p:sp>
      <p:pic>
        <p:nvPicPr>
          <p:cNvPr id="4" name="Picture 6" descr="http://www.siac.org.cn/upload_files/137576667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4964472"/>
            <a:ext cx="5400675" cy="189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iac.org.cn/upload_files/137576667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214106"/>
            <a:ext cx="31718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www.ia.cas.cn/images/cnc5_logo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0" y="417513"/>
            <a:ext cx="2066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Task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 Proposed Approach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Experiments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 </a:t>
            </a:r>
            <a:r>
              <a:rPr lang="en-US" altLang="zh-CN" dirty="0" smtClean="0"/>
              <a:t>Service Conversation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413932" cy="46205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Customer Service Conversation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Customers </a:t>
            </a:r>
            <a:r>
              <a:rPr lang="en-US" altLang="zh-CN" dirty="0"/>
              <a:t>ask </a:t>
            </a:r>
            <a:r>
              <a:rPr lang="en-US" altLang="zh-CN" dirty="0" smtClean="0"/>
              <a:t>questions;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/>
              <a:t>Customer service staffs reply answers;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Multi-round conversation between two participants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There </a:t>
            </a:r>
            <a:r>
              <a:rPr lang="en-US" altLang="zh-CN" dirty="0"/>
              <a:t>are certain corresponding relations among conversation </a:t>
            </a:r>
            <a:r>
              <a:rPr lang="en-US" altLang="zh-CN" dirty="0" smtClean="0"/>
              <a:t>utterances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No explicit alignment marks among those utterances.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2" y="2085045"/>
            <a:ext cx="4534099" cy="3832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Utterance 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611894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Finding the alignments </a:t>
            </a:r>
            <a:r>
              <a:rPr lang="en-US" altLang="zh-CN" dirty="0" smtClean="0"/>
              <a:t>among utterances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Question Utterances (Customers)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Answer Utterances (Servers)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Align </a:t>
            </a:r>
            <a:r>
              <a:rPr lang="en-US" altLang="zh-CN" dirty="0"/>
              <a:t>the question (</a:t>
            </a:r>
            <a:r>
              <a:rPr lang="en-US" altLang="zh-CN" b="1" dirty="0"/>
              <a:t>Q</a:t>
            </a:r>
            <a:r>
              <a:rPr lang="en-US" altLang="zh-CN" dirty="0"/>
              <a:t>) and answer (</a:t>
            </a:r>
            <a:r>
              <a:rPr lang="en-US" altLang="zh-CN" b="1" dirty="0"/>
              <a:t>A</a:t>
            </a:r>
            <a:r>
              <a:rPr lang="en-US" altLang="zh-CN" dirty="0"/>
              <a:t>) </a:t>
            </a:r>
            <a:r>
              <a:rPr lang="en-US" altLang="zh-CN" dirty="0" smtClean="0"/>
              <a:t>utterances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Applications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Analyze the </a:t>
            </a:r>
            <a:r>
              <a:rPr lang="en-US" altLang="zh-CN" dirty="0"/>
              <a:t>consulting hot </a:t>
            </a:r>
            <a:r>
              <a:rPr lang="en-US" altLang="zh-CN" dirty="0" smtClean="0"/>
              <a:t>issues;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Perform </a:t>
            </a:r>
            <a:r>
              <a:rPr lang="en-US" altLang="zh-CN" dirty="0"/>
              <a:t>quality </a:t>
            </a:r>
            <a:r>
              <a:rPr lang="en-US" altLang="zh-CN" dirty="0" smtClean="0"/>
              <a:t>control;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utomatically </a:t>
            </a:r>
            <a:r>
              <a:rPr lang="en-US" altLang="zh-CN" dirty="0"/>
              <a:t>collect </a:t>
            </a:r>
            <a:r>
              <a:rPr lang="en-US" altLang="zh-CN" dirty="0" smtClean="0"/>
              <a:t>high-</a:t>
            </a:r>
            <a:r>
              <a:rPr lang="en-US" altLang="zh-CN" dirty="0" err="1" smtClean="0"/>
              <a:t>quality“aligned</a:t>
            </a:r>
            <a:r>
              <a:rPr lang="en-US" altLang="zh-CN" dirty="0"/>
              <a:t>” question-answer pairs for training intelligent dialogue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95" y="2389042"/>
            <a:ext cx="3814801" cy="3224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Introduction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Our Proposed Approach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Experiments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Utterance </a:t>
            </a:r>
            <a:r>
              <a:rPr lang="en-US" altLang="zh-CN" dirty="0" smtClean="0"/>
              <a:t>Alignment in </a:t>
            </a:r>
            <a:br>
              <a:rPr lang="en-US" altLang="zh-CN" dirty="0" smtClean="0"/>
            </a:br>
            <a:r>
              <a:rPr lang="en-US" altLang="zh-CN" dirty="0" smtClean="0"/>
              <a:t>Customer </a:t>
            </a:r>
            <a:r>
              <a:rPr lang="en-US" altLang="zh-CN" dirty="0"/>
              <a:t>Service Conversation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18330" cy="46529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meaning of an utterance is context dependent.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alignments of different utterances are correlating and interactional with each other.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There are various alignments of Q-A utterances in a CS conversation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30" y="2232515"/>
            <a:ext cx="5241167" cy="3641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Utterance Alignment in </a:t>
            </a:r>
            <a:br>
              <a:rPr lang="en-US" altLang="zh-CN" dirty="0"/>
            </a:br>
            <a:r>
              <a:rPr lang="en-US" altLang="zh-CN" dirty="0"/>
              <a:t>Customer Service Conversation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787" cy="4351338"/>
          </a:xfrm>
        </p:spPr>
        <p:txBody>
          <a:bodyPr/>
          <a:lstStyle/>
          <a:p>
            <a:r>
              <a:rPr lang="en-US" altLang="zh-CN" dirty="0"/>
              <a:t>Sequential </a:t>
            </a:r>
            <a:r>
              <a:rPr lang="en-US" altLang="zh-CN" dirty="0" smtClean="0"/>
              <a:t>decision task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 the meaning of utterances in conversation content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Utilize </a:t>
            </a:r>
            <a:r>
              <a:rPr lang="en-US" altLang="zh-CN" dirty="0"/>
              <a:t>the mutual </a:t>
            </a:r>
            <a:r>
              <a:rPr lang="en-US" altLang="zh-CN" dirty="0" smtClean="0"/>
              <a:t>effects of different utterances and their alignments</a:t>
            </a:r>
            <a:endParaRPr lang="en-US" altLang="zh-CN" dirty="0" smtClean="0"/>
          </a:p>
          <a:p>
            <a:r>
              <a:rPr lang="en-US" altLang="zh-CN" dirty="0" smtClean="0"/>
              <a:t>Utterance match task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Align each answer utterance with previous question </a:t>
            </a:r>
            <a:r>
              <a:rPr lang="en-US" altLang="zh-CN" dirty="0"/>
              <a:t>utterances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06" y="2180634"/>
            <a:ext cx="5241167" cy="3641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2832" y="5946130"/>
            <a:ext cx="698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Recurrent Neural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+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</a:t>
            </a:r>
            <a:br>
              <a:rPr lang="en-US" altLang="zh-CN" dirty="0" smtClean="0"/>
            </a:br>
            <a:r>
              <a:rPr lang="en-US" altLang="zh-CN" dirty="0" smtClean="0"/>
              <a:t>Sequence </a:t>
            </a:r>
            <a:r>
              <a:rPr lang="en-US" altLang="zh-CN" dirty="0"/>
              <a:t>to Sequence Learning</a:t>
            </a:r>
            <a:endParaRPr lang="zh-CN" altLang="en-US" dirty="0"/>
          </a:p>
        </p:txBody>
      </p:sp>
      <p:pic>
        <p:nvPicPr>
          <p:cNvPr id="4" name="Picture 2" descr="âSequence to Sequence Learningâçå¾çæç´¢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4" y="1795792"/>
            <a:ext cx="9881804" cy="457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78372" y="2323009"/>
            <a:ext cx="243688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RNN(GRU,LSTM)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4482" y="1558574"/>
            <a:ext cx="313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Vocab Classifier(e.g., 4W)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 flipV="1">
            <a:off x="8240110" y="1927906"/>
            <a:ext cx="421436" cy="584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3553</Words>
  <Application>WPS 演示</Application>
  <PresentationFormat>宽屏</PresentationFormat>
  <Paragraphs>203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Verdana</vt:lpstr>
      <vt:lpstr>Arial Unicode MS</vt:lpstr>
      <vt:lpstr>等线</vt:lpstr>
      <vt:lpstr>Office 主题​​</vt:lpstr>
      <vt:lpstr>Learning to Align Question and Answer Utterances in Customer Service Conversation  with Recurrent Pointer Networks </vt:lpstr>
      <vt:lpstr>Outline</vt:lpstr>
      <vt:lpstr>Outline</vt:lpstr>
      <vt:lpstr>Customer Service Conversation</vt:lpstr>
      <vt:lpstr>Utterance Alignment</vt:lpstr>
      <vt:lpstr>Outline</vt:lpstr>
      <vt:lpstr>Utterance Alignment in  Customer Service Conversation </vt:lpstr>
      <vt:lpstr>Utterance Alignment in  Customer Service Conversation </vt:lpstr>
      <vt:lpstr>Background:  Sequence to Sequence Learning</vt:lpstr>
      <vt:lpstr>Background: Pointer Networks/Copy Mechanism </vt:lpstr>
      <vt:lpstr>Outline</vt:lpstr>
      <vt:lpstr>Main architecture：Model-I </vt:lpstr>
      <vt:lpstr>Main architecture：Model-II</vt:lpstr>
      <vt:lpstr>Alignment Decoder</vt:lpstr>
      <vt:lpstr>Alignment Decoder：Inference</vt:lpstr>
      <vt:lpstr>Alignment Decoder：Training</vt:lpstr>
      <vt:lpstr>Outline</vt:lpstr>
      <vt:lpstr>Experiments：Data</vt:lpstr>
      <vt:lpstr>Experiments：Baselines</vt:lpstr>
      <vt:lpstr>Experimental Results</vt:lpstr>
      <vt:lpstr>Experimental Results</vt:lpstr>
      <vt:lpstr>Conclusion &amp; Future work</vt:lpstr>
      <vt:lpstr>Thanks！  shizhu.he@nlpr.ia.ac.cn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shizhu he</dc:creator>
  <cp:lastModifiedBy>snail</cp:lastModifiedBy>
  <cp:revision>493</cp:revision>
  <dcterms:created xsi:type="dcterms:W3CDTF">2018-10-19T14:25:00Z</dcterms:created>
  <dcterms:modified xsi:type="dcterms:W3CDTF">2019-01-10T02:05:21Z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