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315" r:id="rId4"/>
    <p:sldId id="370" r:id="rId5"/>
    <p:sldId id="353" r:id="rId6"/>
    <p:sldId id="371" r:id="rId7"/>
    <p:sldId id="372" r:id="rId8"/>
    <p:sldId id="355" r:id="rId9"/>
    <p:sldId id="360" r:id="rId10"/>
    <p:sldId id="361" r:id="rId11"/>
    <p:sldId id="374" r:id="rId12"/>
    <p:sldId id="375" r:id="rId13"/>
    <p:sldId id="362" r:id="rId14"/>
    <p:sldId id="363" r:id="rId15"/>
    <p:sldId id="376" r:id="rId16"/>
    <p:sldId id="377" r:id="rId17"/>
    <p:sldId id="364" r:id="rId18"/>
    <p:sldId id="365" r:id="rId19"/>
    <p:sldId id="378" r:id="rId20"/>
    <p:sldId id="379" r:id="rId21"/>
    <p:sldId id="369" r:id="rId22"/>
    <p:sldId id="260" r:id="rId23"/>
  </p:sldIdLst>
  <p:sldSz cx="9144000" cy="6858000" type="screen4x3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66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84" y="6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2E1EC0-340A-475E-BFF6-C9FE760E15E2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99878C3-5F2D-4542-A805-0CA02DB6DE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2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D7B7709-AD50-40D2-A41B-B5DB8D9B2760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8F7922-0FC2-47F8-8B3C-CF913FF67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13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9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5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52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8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1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69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8F7922-0FC2-47F8-8B3C-CF913FF67BD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7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青白-较宽白条-渐变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p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0"/>
            <a:ext cx="9186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87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125538"/>
            <a:ext cx="7980362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976F6C0F-24DC-4FE8-8B31-4E025A593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3_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5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18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7.png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6.png"/><Relationship Id="rId4" Type="http://schemas.openxmlformats.org/officeDocument/2006/relationships/image" Target="../media/image29.emf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.png"/><Relationship Id="rId4" Type="http://schemas.openxmlformats.org/officeDocument/2006/relationships/image" Target="../media/image32.emf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emf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1.wmf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0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8.png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45.wmf"/><Relationship Id="rId30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3.wmf"/><Relationship Id="rId1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3"/>
          <p:cNvSpPr txBox="1">
            <a:spLocks noChangeArrowheads="1"/>
          </p:cNvSpPr>
          <p:nvPr/>
        </p:nvSpPr>
        <p:spPr bwMode="auto">
          <a:xfrm>
            <a:off x="198438" y="1828800"/>
            <a:ext cx="876776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Addressing the Under-translation Problem from the Entropy Perspective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321829" y="3369076"/>
            <a:ext cx="8520979" cy="172765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Zhao,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Jiajun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Chengqing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Zhongjun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and Hua Wu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Laboratory of Pattern Recognition, Institute of Automation, CAS, Beijing, China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Baidu Inc., Beijing, China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yang.zhao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jjzhang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cqzong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}@nlpr.ia.ac.cn, {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hezhongjun,wu_hua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@baidu.com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5913B72-8C3D-4E77-AFC8-7117F74B1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0" y="0"/>
            <a:ext cx="1518082" cy="5194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C529DB1-AD89-42EB-8257-E3CD0699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4866" cy="60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95" y="1961191"/>
            <a:ext cx="4799417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pairs in dataset: </a:t>
            </a:r>
          </a:p>
          <a:p>
            <a:pPr marL="6286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pair,      </a:t>
            </a:r>
          </a:p>
          <a:p>
            <a:pPr marL="6286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pair, </a:t>
            </a:r>
          </a:p>
          <a:p>
            <a:pPr marL="6286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pair,     </a:t>
            </a:r>
          </a:p>
        </p:txBody>
      </p:sp>
      <p:sp>
        <p:nvSpPr>
          <p:cNvPr id="3" name="矩形 2"/>
          <p:cNvSpPr/>
          <p:nvPr/>
        </p:nvSpPr>
        <p:spPr>
          <a:xfrm>
            <a:off x="156795" y="4475558"/>
            <a:ext cx="4572000" cy="1421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method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</a:t>
            </a:r>
          </a:p>
          <a:p>
            <a:pPr marL="6858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                  by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stoken4s1.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others unchanged. </a:t>
            </a:r>
          </a:p>
        </p:txBody>
      </p:sp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646328" y="636857"/>
            <a:ext cx="75642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Coarse-grained Phase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4849"/>
            <a:ext cx="4410766" cy="417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96482" y="1174437"/>
            <a:ext cx="4815133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word     is a high-entropy  word, contains four candidates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55506"/>
              </p:ext>
            </p:extLst>
          </p:nvPr>
        </p:nvGraphicFramePr>
        <p:xfrm>
          <a:off x="2051401" y="1171786"/>
          <a:ext cx="335299" cy="54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6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401" y="1171786"/>
                        <a:ext cx="335299" cy="548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05763"/>
              </p:ext>
            </p:extLst>
          </p:nvPr>
        </p:nvGraphicFramePr>
        <p:xfrm>
          <a:off x="3146954" y="1709231"/>
          <a:ext cx="1057552" cy="41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7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6954" y="1709231"/>
                        <a:ext cx="1057552" cy="41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07824"/>
              </p:ext>
            </p:extLst>
          </p:nvPr>
        </p:nvGraphicFramePr>
        <p:xfrm>
          <a:off x="2143372" y="2450104"/>
          <a:ext cx="334188" cy="54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8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372" y="2450104"/>
                        <a:ext cx="334188" cy="54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993381"/>
              </p:ext>
            </p:extLst>
          </p:nvPr>
        </p:nvGraphicFramePr>
        <p:xfrm>
          <a:off x="2863358" y="2430056"/>
          <a:ext cx="306756" cy="61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" name="Equation" r:id="rId10" imgW="114120" imgH="228600" progId="Equation.DSMT4">
                  <p:embed/>
                </p:oleObj>
              </mc:Choice>
              <mc:Fallback>
                <p:oleObj name="Equation" r:id="rId10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3358" y="2430056"/>
                        <a:ext cx="306756" cy="61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7405"/>
              </p:ext>
            </p:extLst>
          </p:nvPr>
        </p:nvGraphicFramePr>
        <p:xfrm>
          <a:off x="2867638" y="2921519"/>
          <a:ext cx="334189" cy="54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0"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67638" y="2921519"/>
                        <a:ext cx="334189" cy="544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04001"/>
              </p:ext>
            </p:extLst>
          </p:nvPr>
        </p:nvGraphicFramePr>
        <p:xfrm>
          <a:off x="2107886" y="3372492"/>
          <a:ext cx="324596" cy="53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1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7886" y="3372492"/>
                        <a:ext cx="324596" cy="531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87849"/>
              </p:ext>
            </p:extLst>
          </p:nvPr>
        </p:nvGraphicFramePr>
        <p:xfrm>
          <a:off x="2834102" y="3411328"/>
          <a:ext cx="277361" cy="4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2" name="Equation" r:id="rId15" imgW="126720" imgH="228600" progId="Equation.DSMT4">
                  <p:embed/>
                </p:oleObj>
              </mc:Choice>
              <mc:Fallback>
                <p:oleObj name="Equation" r:id="rId15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4102" y="3411328"/>
                        <a:ext cx="277361" cy="49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01443"/>
              </p:ext>
            </p:extLst>
          </p:nvPr>
        </p:nvGraphicFramePr>
        <p:xfrm>
          <a:off x="3180702" y="3428554"/>
          <a:ext cx="277360" cy="45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3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0702" y="3428554"/>
                        <a:ext cx="277360" cy="45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9756"/>
              </p:ext>
            </p:extLst>
          </p:nvPr>
        </p:nvGraphicFramePr>
        <p:xfrm>
          <a:off x="1754804" y="4997980"/>
          <a:ext cx="1034881" cy="40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4" name="Equation" r:id="rId19" imgW="583920" imgH="228600" progId="Equation.DSMT4">
                  <p:embed/>
                </p:oleObj>
              </mc:Choice>
              <mc:Fallback>
                <p:oleObj name="Equation" r:id="rId19" imgW="58392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804" y="4997980"/>
                        <a:ext cx="1034881" cy="404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AF65DFA2-B6F2-4957-97EF-EA7DC043646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F9A291AE-7735-42B4-8000-FA323A45D6D5}"/>
              </a:ext>
            </a:extLst>
          </p:cNvPr>
          <p:cNvCxnSpPr>
            <a:cxnSpLocks/>
          </p:cNvCxnSpPr>
          <p:nvPr/>
        </p:nvCxnSpPr>
        <p:spPr>
          <a:xfrm>
            <a:off x="2442048" y="2752267"/>
            <a:ext cx="3971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xmlns="" id="{B5FF168C-CBB5-4DA9-8E0A-29435F2D1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680898"/>
              </p:ext>
            </p:extLst>
          </p:nvPr>
        </p:nvGraphicFramePr>
        <p:xfrm>
          <a:off x="2121018" y="2898103"/>
          <a:ext cx="334189" cy="54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5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1018" y="2898103"/>
                        <a:ext cx="334189" cy="54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92574267-7FD8-4A90-B1C5-D1871D0BEBA0}"/>
              </a:ext>
            </a:extLst>
          </p:cNvPr>
          <p:cNvCxnSpPr>
            <a:cxnSpLocks/>
          </p:cNvCxnSpPr>
          <p:nvPr/>
        </p:nvCxnSpPr>
        <p:spPr>
          <a:xfrm>
            <a:off x="2442795" y="3171530"/>
            <a:ext cx="3971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57F4A916-6B5A-4FFD-9C2E-6929E13442F0}"/>
              </a:ext>
            </a:extLst>
          </p:cNvPr>
          <p:cNvCxnSpPr>
            <a:cxnSpLocks/>
          </p:cNvCxnSpPr>
          <p:nvPr/>
        </p:nvCxnSpPr>
        <p:spPr>
          <a:xfrm>
            <a:off x="2404625" y="3684648"/>
            <a:ext cx="3971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6A9B306E-59CB-435B-AA23-29C8CD4AC7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73FAFA57-02B7-451E-A661-C5225EA0C6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89E69F91-1F99-4DDD-84D3-120BA467F41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646328" y="619282"/>
            <a:ext cx="75642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Coarse-grained Phase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1014"/>
              </p:ext>
            </p:extLst>
          </p:nvPr>
        </p:nvGraphicFramePr>
        <p:xfrm>
          <a:off x="1876306" y="2215872"/>
          <a:ext cx="1909893" cy="39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6" r:id="rId4" imgW="1218960" imgH="253800" progId="">
                  <p:embed/>
                </p:oleObj>
              </mc:Choice>
              <mc:Fallback>
                <p:oleObj r:id="rId4" imgW="1218960" imgH="253800" progId="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306" y="2215872"/>
                        <a:ext cx="1909893" cy="39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12734"/>
              </p:ext>
            </p:extLst>
          </p:nvPr>
        </p:nvGraphicFramePr>
        <p:xfrm>
          <a:off x="4886038" y="2191439"/>
          <a:ext cx="2444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7" r:id="rId6" imgW="1549080" imgH="253800" progId="">
                  <p:embed/>
                </p:oleObj>
              </mc:Choice>
              <mc:Fallback>
                <p:oleObj r:id="rId6" imgW="1549080" imgH="253800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038" y="2191439"/>
                        <a:ext cx="24447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3995233" y="2229190"/>
            <a:ext cx="683895" cy="32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矩形 17"/>
          <p:cNvSpPr/>
          <p:nvPr/>
        </p:nvSpPr>
        <p:spPr>
          <a:xfrm>
            <a:off x="646328" y="2850108"/>
            <a:ext cx="7192108" cy="122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X and Y are the original source and target sentences. </a:t>
            </a:r>
          </a:p>
          <a:p>
            <a:pPr marL="6286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the derived pseudo target sentence.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4748" y="1409699"/>
            <a:ext cx="6435970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will change by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05C8C4FF-7143-47DA-BD68-3BF904F773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CCA6B388-474A-4CD8-B612-1693EFBEC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26191E99-D9C2-4840-A9F1-9A2BCF160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C296966-4420-4B30-8EED-A2345BFC65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3263" y="2180774"/>
            <a:ext cx="5047321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method</a:t>
            </a:r>
          </a:p>
          <a:p>
            <a:pPr marL="9715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for pre-training</a:t>
            </a:r>
          </a:p>
          <a:p>
            <a:pPr marL="9715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for fine-tuning</a:t>
            </a:r>
          </a:p>
        </p:txBody>
      </p:sp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2998496" y="600015"/>
            <a:ext cx="3147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Phase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91467"/>
            <a:ext cx="3409950" cy="289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32509"/>
              </p:ext>
            </p:extLst>
          </p:nvPr>
        </p:nvGraphicFramePr>
        <p:xfrm>
          <a:off x="1150410" y="2939066"/>
          <a:ext cx="1800461" cy="37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r:id="rId5" imgW="1155600" imgH="241200" progId="">
                  <p:embed/>
                </p:oleObj>
              </mc:Choice>
              <mc:Fallback>
                <p:oleObj r:id="rId5" imgW="1155600" imgH="24120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410" y="2939066"/>
                        <a:ext cx="1800461" cy="375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87797"/>
              </p:ext>
            </p:extLst>
          </p:nvPr>
        </p:nvGraphicFramePr>
        <p:xfrm>
          <a:off x="1140884" y="3631046"/>
          <a:ext cx="1800461" cy="39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r:id="rId7" imgW="1155600" imgH="253800" progId="">
                  <p:embed/>
                </p:oleObj>
              </mc:Choice>
              <mc:Fallback>
                <p:oleObj r:id="rId7" imgW="1155600" imgH="253800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884" y="3631046"/>
                        <a:ext cx="1800461" cy="39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2851" y="1248728"/>
            <a:ext cx="845934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task is to improve the fine-grained neural model with pseudo sentences Z.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08C7D520-2455-4AD6-A675-64B31D3680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1CCF024B-56C5-4DA0-96DF-6D065DBF3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08683F1D-ABE5-410C-A2B4-1120058BC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28B7CB0F-7F89-4CF2-A33B-E98FF07D7B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2998496" y="600015"/>
            <a:ext cx="3147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Phase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90" y="2713674"/>
            <a:ext cx="2917014" cy="268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3850" y="1313675"/>
            <a:ext cx="435102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 method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856885"/>
              </p:ext>
            </p:extLst>
          </p:nvPr>
        </p:nvGraphicFramePr>
        <p:xfrm>
          <a:off x="804896" y="5492100"/>
          <a:ext cx="5452394" cy="72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6" r:id="rId5" imgW="3225600" imgH="431640" progId="">
                  <p:embed/>
                </p:oleObj>
              </mc:Choice>
              <mc:Fallback>
                <p:oleObj r:id="rId5" imgW="3225600" imgH="43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896" y="5492100"/>
                        <a:ext cx="5452394" cy="729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48691"/>
              </p:ext>
            </p:extLst>
          </p:nvPr>
        </p:nvGraphicFramePr>
        <p:xfrm>
          <a:off x="1289601" y="4130796"/>
          <a:ext cx="3224863" cy="72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7" name="Equation" r:id="rId7" imgW="1904760" imgH="431640" progId="Equation.DSMT4">
                  <p:embed/>
                </p:oleObj>
              </mc:Choice>
              <mc:Fallback>
                <p:oleObj name="Equation" r:id="rId7" imgW="190476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601" y="4130796"/>
                        <a:ext cx="3224863" cy="729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 rot="5400000">
            <a:off x="2862770" y="5014807"/>
            <a:ext cx="497385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85784" y="349821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function is redesigned by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654" y="1840155"/>
            <a:ext cx="6067426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neural model  through two translation tasks: </a:t>
            </a:r>
          </a:p>
          <a:p>
            <a:pPr marL="1028700" lvl="2" indent="-342900">
              <a:lnSpc>
                <a:spcPct val="15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from X to Y</a:t>
            </a:r>
          </a:p>
          <a:p>
            <a:pPr marL="1028700" lvl="2" indent="-342900">
              <a:lnSpc>
                <a:spcPct val="15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from X to Z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F4F0A244-ACFD-4CA0-ACD5-636E6D3D0B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E73F95F-5547-4622-B699-39656B035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79A6A7DE-3101-4BD2-A04A-F73046C5A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22CF29A5-8B39-4019-8645-016876CCAC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8669" y="1617165"/>
            <a:ext cx="5772556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step 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NMT framework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X , output Z       (X        Z)</a:t>
            </a:r>
          </a:p>
          <a:p>
            <a:pPr marL="971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predicted translation distribution</a:t>
            </a:r>
          </a:p>
        </p:txBody>
      </p:sp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171180"/>
            <a:ext cx="2867025" cy="501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25159" y="1204151"/>
            <a:ext cx="5644915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Two-pass method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45516"/>
              </p:ext>
            </p:extLst>
          </p:nvPr>
        </p:nvGraphicFramePr>
        <p:xfrm>
          <a:off x="2580071" y="3500822"/>
          <a:ext cx="1335089" cy="47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0071" y="3500822"/>
                        <a:ext cx="1335089" cy="471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2998496" y="600015"/>
            <a:ext cx="3147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Phase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64CDAB0-B66B-42BA-9B84-B234F817EE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0E2427C2-5163-4942-A2F2-39A070A38EE3}"/>
              </a:ext>
            </a:extLst>
          </p:cNvPr>
          <p:cNvCxnSpPr>
            <a:cxnSpLocks/>
          </p:cNvCxnSpPr>
          <p:nvPr/>
        </p:nvCxnSpPr>
        <p:spPr>
          <a:xfrm>
            <a:off x="3915160" y="2825203"/>
            <a:ext cx="3971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14C51923-D25B-4E98-AD45-94C5579B0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4C0D93BD-019E-46BA-B13F-9F604E9E5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75B53D2D-2BA2-4C52-9AB8-EE0A6FC65A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9" name="矩形 33828"/>
          <p:cNvSpPr/>
          <p:nvPr/>
        </p:nvSpPr>
        <p:spPr>
          <a:xfrm>
            <a:off x="-203081" y="1881941"/>
            <a:ext cx="3884397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disambiguation vector       </a:t>
            </a:r>
          </a:p>
        </p:txBody>
      </p:sp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72" y="1028264"/>
            <a:ext cx="2626906" cy="45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65604" y="1075031"/>
            <a:ext cx="5734865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Disambiguation step</a:t>
            </a:r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2998496" y="600015"/>
            <a:ext cx="3147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Phase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41694"/>
              </p:ext>
            </p:extLst>
          </p:nvPr>
        </p:nvGraphicFramePr>
        <p:xfrm>
          <a:off x="884318" y="1535631"/>
          <a:ext cx="1224834" cy="43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1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318" y="1535631"/>
                        <a:ext cx="1224834" cy="431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31626"/>
              </p:ext>
            </p:extLst>
          </p:nvPr>
        </p:nvGraphicFramePr>
        <p:xfrm>
          <a:off x="3237930" y="1505439"/>
          <a:ext cx="1395648" cy="47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2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7930" y="1505439"/>
                        <a:ext cx="1395648" cy="473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75734"/>
              </p:ext>
            </p:extLst>
          </p:nvPr>
        </p:nvGraphicFramePr>
        <p:xfrm>
          <a:off x="3237930" y="1981281"/>
          <a:ext cx="270643" cy="40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3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7930" y="1981281"/>
                        <a:ext cx="270643" cy="40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5566"/>
              </p:ext>
            </p:extLst>
          </p:nvPr>
        </p:nvGraphicFramePr>
        <p:xfrm>
          <a:off x="756549" y="2402271"/>
          <a:ext cx="5112246" cy="38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4" name="Equation" r:id="rId11" imgW="3416040" imgH="253800" progId="Equation.DSMT4">
                  <p:embed/>
                </p:oleObj>
              </mc:Choice>
              <mc:Fallback>
                <p:oleObj name="Equation" r:id="rId11" imgW="341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549" y="2402271"/>
                        <a:ext cx="5112246" cy="38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52750" y="2778852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embedding of special token</a:t>
            </a:r>
          </a:p>
          <a:p>
            <a:pPr marL="400050" indent="-400050">
              <a:buAutoNum type="romanL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vector</a:t>
            </a:r>
          </a:p>
          <a:p>
            <a:pPr marL="400050" indent="-400050">
              <a:buAutoNum type="romanL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states of decoder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8794"/>
              </p:ext>
            </p:extLst>
          </p:nvPr>
        </p:nvGraphicFramePr>
        <p:xfrm>
          <a:off x="4469320" y="2793082"/>
          <a:ext cx="328516" cy="36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5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69320" y="2793082"/>
                        <a:ext cx="328516" cy="36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97670"/>
              </p:ext>
            </p:extLst>
          </p:nvPr>
        </p:nvGraphicFramePr>
        <p:xfrm>
          <a:off x="3125308" y="3077757"/>
          <a:ext cx="263930" cy="43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6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25308" y="3077757"/>
                        <a:ext cx="263930" cy="431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89577"/>
              </p:ext>
            </p:extLst>
          </p:nvPr>
        </p:nvGraphicFramePr>
        <p:xfrm>
          <a:off x="4136112" y="3371812"/>
          <a:ext cx="384914" cy="41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36112" y="3371812"/>
                        <a:ext cx="384914" cy="41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68411" y="3662153"/>
            <a:ext cx="2403478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Assignment score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55737"/>
              </p:ext>
            </p:extLst>
          </p:nvPr>
        </p:nvGraphicFramePr>
        <p:xfrm>
          <a:off x="2799633" y="3742295"/>
          <a:ext cx="688064" cy="46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" name="Equation" r:id="rId19" imgW="355320" imgH="241200" progId="Equation.DSMT4">
                  <p:embed/>
                </p:oleObj>
              </mc:Choice>
              <mc:Fallback>
                <p:oleObj name="Equation" r:id="rId19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99633" y="3742295"/>
                        <a:ext cx="688064" cy="46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235"/>
              </p:ext>
            </p:extLst>
          </p:nvPr>
        </p:nvGraphicFramePr>
        <p:xfrm>
          <a:off x="1133245" y="4183619"/>
          <a:ext cx="2613962" cy="41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9" name="Equation" r:id="rId21" imgW="1536480" imgH="241200" progId="Equation.DSMT4">
                  <p:embed/>
                </p:oleObj>
              </mc:Choice>
              <mc:Fallback>
                <p:oleObj name="Equation" r:id="rId21" imgW="1536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33245" y="4183619"/>
                        <a:ext cx="2613962" cy="410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54899" y="458306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Disambiguation probability distribution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08173"/>
              </p:ext>
            </p:extLst>
          </p:nvPr>
        </p:nvGraphicFramePr>
        <p:xfrm>
          <a:off x="4920875" y="4582818"/>
          <a:ext cx="1127647" cy="38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0" name="Equation" r:id="rId23" imgW="672840" imgH="228600" progId="Equation.DSMT4">
                  <p:embed/>
                </p:oleObj>
              </mc:Choice>
              <mc:Fallback>
                <p:oleObj name="Equation" r:id="rId23" imgW="672840" imgH="2286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0875" y="4582818"/>
                        <a:ext cx="1127647" cy="382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58129"/>
              </p:ext>
            </p:extLst>
          </p:nvPr>
        </p:nvGraphicFramePr>
        <p:xfrm>
          <a:off x="960772" y="5082904"/>
          <a:ext cx="3560254" cy="46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1" name="Equation" r:id="rId24" imgW="1841400" imgH="241200" progId="Equation.DSMT4">
                  <p:embed/>
                </p:oleObj>
              </mc:Choice>
              <mc:Fallback>
                <p:oleObj name="Equation" r:id="rId24" imgW="1841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0772" y="5082904"/>
                        <a:ext cx="3560254" cy="46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473369" y="5596512"/>
            <a:ext cx="2143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function: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223635"/>
              </p:ext>
            </p:extLst>
          </p:nvPr>
        </p:nvGraphicFramePr>
        <p:xfrm>
          <a:off x="1120103" y="5926483"/>
          <a:ext cx="6325389" cy="65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2" name="Equation" r:id="rId26" imgW="4394160" imgH="457200" progId="Equation.DSMT4">
                  <p:embed/>
                </p:oleObj>
              </mc:Choice>
              <mc:Fallback>
                <p:oleObj name="Equation" r:id="rId26" imgW="4394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20103" y="5926483"/>
                        <a:ext cx="6325389" cy="658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529445" y="6057082"/>
            <a:ext cx="1916047" cy="395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72955" y="5527215"/>
            <a:ext cx="1895840" cy="41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step </a:t>
            </a:r>
          </a:p>
        </p:txBody>
      </p:sp>
      <p:sp>
        <p:nvSpPr>
          <p:cNvPr id="31" name="矩形 30"/>
          <p:cNvSpPr/>
          <p:nvPr/>
        </p:nvSpPr>
        <p:spPr>
          <a:xfrm>
            <a:off x="5669261" y="5527465"/>
            <a:ext cx="2228495" cy="41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Disambiguation step</a:t>
            </a:r>
          </a:p>
        </p:txBody>
      </p:sp>
      <p:sp>
        <p:nvSpPr>
          <p:cNvPr id="40" name="矩形 39"/>
          <p:cNvSpPr/>
          <p:nvPr/>
        </p:nvSpPr>
        <p:spPr>
          <a:xfrm>
            <a:off x="3119953" y="6057083"/>
            <a:ext cx="1981051" cy="4349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826" name="直接箭头连接符 33825"/>
          <p:cNvCxnSpPr/>
          <p:nvPr/>
        </p:nvCxnSpPr>
        <p:spPr>
          <a:xfrm flipH="1">
            <a:off x="4200525" y="5894057"/>
            <a:ext cx="484862" cy="163025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310208" y="5879392"/>
            <a:ext cx="484862" cy="163025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2B4308A9-43ED-495E-AE51-2025D1E19AA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0CD4F609-5771-448E-BC3F-22731FF860AD}"/>
              </a:ext>
            </a:extLst>
          </p:cNvPr>
          <p:cNvCxnSpPr>
            <a:cxnSpLocks/>
          </p:cNvCxnSpPr>
          <p:nvPr/>
        </p:nvCxnSpPr>
        <p:spPr>
          <a:xfrm>
            <a:off x="2323655" y="1781754"/>
            <a:ext cx="6997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E4256C5E-1C42-4149-81A0-B5833F838E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9B96CEE0-8F5E-4715-A629-52E288A0AF2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5EF04536-EFF4-4BE1-9CE2-95F76ED078C0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9" grpId="0"/>
      <p:bldP spid="3" grpId="0"/>
      <p:bldP spid="10" grpId="0"/>
      <p:bldP spid="15" grpId="0"/>
      <p:bldP spid="18" grpId="0"/>
      <p:bldP spid="26" grpId="0"/>
      <p:bldP spid="28" grpId="0" animBg="1"/>
      <p:bldP spid="29" grpId="0"/>
      <p:bldP spid="31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95866" y="564452"/>
            <a:ext cx="3361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299" y="1242549"/>
            <a:ext cx="8270631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Task: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Chinese-to-English (CH-EN),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English-to-Japanese (EN-JA)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English-to-German(EN-DE)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Models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RNMT: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layers as encoder and decoder.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RNMT+coverage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coverage model in RNMT.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mechanism..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X+pre_train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X+multitask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X+two_pass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99A72D86-3550-43BD-8042-E94DB0646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2AE98F3-BBFB-4EF7-A368-C916E194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6DF7CB7-0B21-45BA-A702-F8DEE5B96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35A3C303-526A-43E6-97A6-AF08526CC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052429"/>
            <a:ext cx="8199190" cy="359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9111" y="5143851"/>
            <a:ext cx="80944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RNMT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RNMT+two_pass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(word):   +1.21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RNMT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sub-word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RNMT+two_pass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sub_word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+0.95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(word) vs.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RNMT+coverage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two_pass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(word): +0.93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Transformer(sub-word) vs.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Transformer+two_pass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(sub-word) : +0.64</a:t>
            </a:r>
          </a:p>
        </p:txBody>
      </p:sp>
      <p:sp>
        <p:nvSpPr>
          <p:cNvPr id="3" name="矩形 2"/>
          <p:cNvSpPr/>
          <p:nvPr/>
        </p:nvSpPr>
        <p:spPr>
          <a:xfrm>
            <a:off x="2995866" y="608414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2285" y="4646595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results of CH-EN translation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AC08D09D-371C-4838-8B27-B34BC77466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4B3947E-E3CF-4767-83E7-101FADA0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80FC397-0D43-4DCD-8F6E-37418B3DC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E2D2214-6D36-498E-9E84-D088AF1EA5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4110980" y="600015"/>
            <a:ext cx="922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63" y="1477515"/>
            <a:ext cx="5988301" cy="33516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34098AA-42AB-4B35-A3BF-7CB5160643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D9A67F63-A27A-4ED1-941D-029FCE544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94DC04B-C73F-4BF7-9057-5956C3935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4AF5F1B8-B961-4B88-96A0-FDC30E42D1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5300" y="4484696"/>
            <a:ext cx="7983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methods most effective to reduce the under-translation cases of high-entropy words.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methods and coverage model are complementary</a:t>
            </a: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2170798" y="617028"/>
            <a:ext cx="48024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Under-translation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70" y="1542292"/>
            <a:ext cx="6024460" cy="21359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69228" y="3710949"/>
            <a:ext cx="571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under-translation ratio (number) of different methods.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6DC9A427-D948-4AC3-B07C-C58513EF6F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C5B7842-0B90-45D7-89B4-7A38894E9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0EE2B2F6-A259-45E8-A8BE-46EA676CA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C0405E4D-10B5-4B42-8BCE-CEFCFE7BB3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628649" y="1794012"/>
            <a:ext cx="7581900" cy="26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4321175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321175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321175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321175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321175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Motivation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Method Description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Experiential Results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88301" y="558075"/>
            <a:ext cx="2071321" cy="677862"/>
          </a:xfrm>
          <a:prstGeom prst="rect">
            <a:avLst/>
          </a:prstGeom>
        </p:spPr>
        <p:txBody>
          <a:bodyPr anchor="ctr"/>
          <a:lstStyle/>
          <a:p>
            <a:pPr lvl="1" defTabSz="91440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06F88CD-92C6-47C7-85A4-61DD7B2297BF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77AD8B1-3988-4E2F-AC19-B32EEE2E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43A8EC6-14E0-467E-A263-FF7774326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80B33EC-9E34-4FF2-BAAC-A7BD1D5150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257663" y="596396"/>
            <a:ext cx="6628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on EN-JA and EN-DE Translation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50" y="1409699"/>
            <a:ext cx="4862146" cy="22234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5495" y="3753966"/>
            <a:ext cx="4722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on EN-JA and EN-DE translation.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63" y="4425932"/>
            <a:ext cx="7035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methods are also effective on EN-JA and EN-DE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77AB9B4-61B8-48FE-982D-95F19F2BED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F9E3DCA4-DBFB-4F93-B791-A3B4BEE3D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092143F-3140-4963-A5FF-2C1D1421F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59CB2AC3-41B4-4F42-A4FE-AC9E1EB9FC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3445" y="1409699"/>
            <a:ext cx="8362950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source words with larger translation entropy are more likely to be dropped.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coarse-to-fine framework to address this problem. </a:t>
            </a:r>
          </a:p>
        </p:txBody>
      </p:sp>
      <p:sp>
        <p:nvSpPr>
          <p:cNvPr id="2" name="矩形 1"/>
          <p:cNvSpPr/>
          <p:nvPr/>
        </p:nvSpPr>
        <p:spPr>
          <a:xfrm>
            <a:off x="3695700" y="545191"/>
            <a:ext cx="1957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902624A-5114-4339-BC3F-CDE963518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019010C-77E5-49B2-A292-E06655EA7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7CE6C950-04E8-4199-86FD-AF7049EAB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D3E88CD-0876-4141-96CA-10BA63F73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9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"/>
          <p:cNvSpPr txBox="1">
            <a:spLocks noChangeArrowheads="1"/>
          </p:cNvSpPr>
          <p:nvPr/>
        </p:nvSpPr>
        <p:spPr bwMode="auto">
          <a:xfrm>
            <a:off x="2185194" y="2621087"/>
            <a:ext cx="4773612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Thanks</a:t>
            </a:r>
            <a:endParaRPr lang="zh-CN" altLang="en-US" sz="48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9D59521-85C6-4DB9-9BC0-D6B7BEAC7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19" y="2364739"/>
            <a:ext cx="2854056" cy="9766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858837" y="493261"/>
            <a:ext cx="6913562" cy="7302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Neural Machine Translation (NMT)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286750" y="6356350"/>
            <a:ext cx="4000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04E1CB9-4DA7-4F80-B90F-756602E6F33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8376" y="1237015"/>
            <a:ext cx="8011032" cy="138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Neural Machine Translation (NMT):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 machine translation by using a large artificial neural network.</a:t>
            </a:r>
          </a:p>
          <a:p>
            <a:pPr marL="285750" indent="-285750" defTabSz="9144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DC8710C-D1E9-4034-815E-933DC49DE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6BC1B2E-E4DE-4A37-8861-AD2CBBCF4BB4}"/>
              </a:ext>
            </a:extLst>
          </p:cNvPr>
          <p:cNvSpPr/>
          <p:nvPr/>
        </p:nvSpPr>
        <p:spPr>
          <a:xfrm>
            <a:off x="438375" y="2072500"/>
            <a:ext cx="8011031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Under-translation: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source words sometimes are mistakenly dropped by the neural Model.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FFA3B5A-A063-4C7B-829C-282EA1D6CC8F}"/>
              </a:ext>
            </a:extLst>
          </p:cNvPr>
          <p:cNvSpPr/>
          <p:nvPr/>
        </p:nvSpPr>
        <p:spPr>
          <a:xfrm>
            <a:off x="2202761" y="5853668"/>
            <a:ext cx="473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show the under-translation in NMT.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4B4FFE1-82A1-435F-B4A6-6AD209083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57" y="3234515"/>
            <a:ext cx="5044670" cy="25051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1B22B1B-A509-47B4-BDC4-2B2935816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731357E-15B2-4981-8CE3-11C303480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E9B8FDC-A615-403C-B60A-4F075C1B2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1403825" y="600281"/>
            <a:ext cx="633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Solutions for Under-translation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0231" y="1385452"/>
            <a:ext cx="7983538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methods study the problem in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level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attention mechanism</a:t>
            </a:r>
          </a:p>
          <a:p>
            <a:pPr lvl="1" indent="0"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e.g., the coverage model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2016;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2016)</a:t>
            </a:r>
          </a:p>
          <a:p>
            <a:pPr marL="628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hidden states of the encoder and decoder</a:t>
            </a:r>
          </a:p>
          <a:p>
            <a:pPr lvl="1" indent="0"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e.g., the reconstructing model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2017) and the modeling past and future method (Zheng et al. 2018). </a:t>
            </a:r>
          </a:p>
          <a:p>
            <a:pPr lvl="1" indent="0" algn="just"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Z.; Lu, Z.; Liu, Y.; Liu, X.; and Li, H. 2016. Coverage-based neural machine translation.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ACL 2016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76–85.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de-D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Mi, H.; Sankaran, B.; Wang, Z.; and Ittycheriah, A. 2016.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embedding model for neural machine translation.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EMNLP 2016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955–960.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Z.; Liu, Y.; Shang, L.; Liu, X.; and Li, H. 2017. Neural machine translation with reconstruction.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AAAI 2017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Zheng, Z.; Zhou, H.; Huang, S.;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L.; Dai, X.; Chen, J.;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2018. Modeling past and future for neural machine translation.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145–157.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59AECC2-2555-4B8E-B94F-83B40B5F5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288C87E-1AAB-4E8E-965D-27D4A127A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2E0822C-C714-4E35-8BF6-0453AA73D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DB8B422-355F-40A3-935E-11F09D118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2552095" y="600015"/>
            <a:ext cx="4039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Motivation and Idea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6523" y="1409699"/>
            <a:ext cx="7920731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try to answer the following two questions:</a:t>
            </a:r>
          </a:p>
          <a:p>
            <a:pPr marL="6858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some source words missed while the others are not? </a:t>
            </a:r>
          </a:p>
          <a:p>
            <a:pPr marL="6858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know that some certain kinds of words are more likely to be missed, how can we reduce the risk of under-translations of these words?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1E6BA16-CA05-44FE-B544-A1E766F4B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FA676B9-48CC-44E5-95C3-5200358CC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5FF387A4-D3B7-44F1-BD5D-0138DBD4B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D872B9F-CB4B-48F6-AF45-04E2DFAC6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3040212" y="600015"/>
            <a:ext cx="3063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8204" y="1277580"/>
            <a:ext cx="8400046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 Why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source words with larger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entropy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likely to be dropped by the neural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 How:</a:t>
            </a:r>
          </a:p>
          <a:p>
            <a:pPr marL="6858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coarse-to-fine framework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under-translation problem of high-entropy words.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99FD51E-4419-483A-A9C6-3C3753481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61C5D4B5-607D-4082-AEC5-FB45D2022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124F5304-3C37-4DC0-99D7-DADE49870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C285F23-8E36-4929-9CF0-39C0F048A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2304398" y="600015"/>
            <a:ext cx="4535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Motivation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BE52A43-9F0E-4413-A51E-96CBD3B67A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1E8CD6E-390D-44A2-9875-DDA299B0E2CA}"/>
              </a:ext>
            </a:extLst>
          </p:cNvPr>
          <p:cNvSpPr/>
          <p:nvPr/>
        </p:nvSpPr>
        <p:spPr>
          <a:xfrm>
            <a:off x="352279" y="1341316"/>
            <a:ext cx="8126559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(translation entropy):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word     contains      candidate translations, each of which has a probability       , the translation entropy for this word can be calculated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C2DD3CC5-5F96-4FBE-8CD0-D1531AB96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57879"/>
              </p:ext>
            </p:extLst>
          </p:nvPr>
        </p:nvGraphicFramePr>
        <p:xfrm>
          <a:off x="3584876" y="2889016"/>
          <a:ext cx="2076533" cy="69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0" name="Equation" r:id="rId5" imgW="1295280" imgH="431640" progId="Equation.DSMT4">
                  <p:embed/>
                </p:oleObj>
              </mc:Choice>
              <mc:Fallback>
                <p:oleObj name="Equation" r:id="rId5" imgW="129528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4876" y="2889016"/>
                        <a:ext cx="2076533" cy="69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>
            <a:extLst>
              <a:ext uri="{FF2B5EF4-FFF2-40B4-BE49-F238E27FC236}">
                <a16:creationId xmlns:a16="http://schemas.microsoft.com/office/drawing/2014/main" xmlns="" id="{150B60CC-EF5C-4EC3-9AF7-4D6DB772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6" y="3640447"/>
            <a:ext cx="6169981" cy="180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35B19DD9-B9A9-4ABE-B63B-046D7679F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13836"/>
              </p:ext>
            </p:extLst>
          </p:nvPr>
        </p:nvGraphicFramePr>
        <p:xfrm>
          <a:off x="5403889" y="1843632"/>
          <a:ext cx="402106" cy="48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1" r:id="rId8" imgW="190440" imgH="228600" progId="">
                  <p:embed/>
                </p:oleObj>
              </mc:Choice>
              <mc:Fallback>
                <p:oleObj r:id="rId8" imgW="190440" imgH="228600" progId="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03889" y="1843632"/>
                        <a:ext cx="402106" cy="482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E87033A6-1AB8-467C-8CE7-C432A2277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88564"/>
              </p:ext>
            </p:extLst>
          </p:nvPr>
        </p:nvGraphicFramePr>
        <p:xfrm>
          <a:off x="3644218" y="5716667"/>
          <a:ext cx="2249394" cy="38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2" r:id="rId10" imgW="1346040" imgH="228600" progId="">
                  <p:embed/>
                </p:oleObj>
              </mc:Choice>
              <mc:Fallback>
                <p:oleObj r:id="rId10" imgW="1346040" imgH="22860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44218" y="5716667"/>
                        <a:ext cx="2249394" cy="38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15E065F9-0402-42E1-BFE7-DFB48624B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13790"/>
              </p:ext>
            </p:extLst>
          </p:nvPr>
        </p:nvGraphicFramePr>
        <p:xfrm>
          <a:off x="6235576" y="484424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Equation" r:id="rId12" imgW="914400" imgH="198720" progId="Equation.DSMT4">
                  <p:embed/>
                </p:oleObj>
              </mc:Choice>
              <mc:Fallback>
                <p:oleObj name="Equation" r:id="rId12" imgW="914400" imgH="19872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35576" y="4844248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xmlns="" id="{78E6C3E3-AA7E-41C0-88DD-E6EE69426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31345"/>
              </p:ext>
            </p:extLst>
          </p:nvPr>
        </p:nvGraphicFramePr>
        <p:xfrm>
          <a:off x="5929123" y="1516099"/>
          <a:ext cx="248947" cy="30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Equation" r:id="rId14" imgW="114120" imgH="139680" progId="Equation.DSMT4">
                  <p:embed/>
                </p:oleObj>
              </mc:Choice>
              <mc:Fallback>
                <p:oleObj name="Equation" r:id="rId14" imgW="114120" imgH="1396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29123" y="1516099"/>
                        <a:ext cx="248947" cy="30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BCA7A7C5-D268-44D2-B3F5-A9B8B22ED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45205"/>
              </p:ext>
            </p:extLst>
          </p:nvPr>
        </p:nvGraphicFramePr>
        <p:xfrm>
          <a:off x="7097697" y="1525603"/>
          <a:ext cx="248947" cy="24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Equation" r:id="rId16" imgW="164880" imgH="164880" progId="Equation.DSMT4">
                  <p:embed/>
                </p:oleObj>
              </mc:Choice>
              <mc:Fallback>
                <p:oleObj name="Equation" r:id="rId16" imgW="164880" imgH="16488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97697" y="1525603"/>
                        <a:ext cx="248947" cy="240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B2C9C962-8D30-49A9-A31D-37B71E139B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BF41080F-C6A1-4B31-A4CC-2ECF44FCE8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D93976F1-A662-4355-8D8A-D4325EF20F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95300" y="409575"/>
            <a:ext cx="8362950" cy="590550"/>
          </a:xfrm>
          <a:prstGeom prst="rect">
            <a:avLst/>
          </a:prstGeom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197" name="矩形 11"/>
          <p:cNvSpPr>
            <a:spLocks noChangeArrowheads="1"/>
          </p:cNvSpPr>
          <p:nvPr/>
        </p:nvSpPr>
        <p:spPr bwMode="auto">
          <a:xfrm>
            <a:off x="2409167" y="600015"/>
            <a:ext cx="4535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Motivation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" y="1734096"/>
            <a:ext cx="8237257" cy="288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50838" y="4842970"/>
            <a:ext cx="782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ratio of under-translation (%) (y axis) and translation entropy (x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axis)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F15760A8-C9D7-4E19-B520-25C7BC5F5D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29B272B-74F5-42E5-BAAA-29C902C23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CC063FD-9110-4FED-A83D-F6416986D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F03A8CF4-166B-4B5E-8272-BCF5F004D6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478838" y="6356350"/>
            <a:ext cx="466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6511C5-FD1B-456D-B527-7CBB3875C98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" y="1371600"/>
            <a:ext cx="7983538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coarse-to-fine framework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problem</a:t>
            </a:r>
          </a:p>
          <a:p>
            <a:pPr marL="628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coarse-grained phase, we construct the pseudo target sentences to reduce the entropy. </a:t>
            </a:r>
          </a:p>
          <a:p>
            <a:pPr marL="628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fine-grained phase, the derived pseudo sentences are utilized to improve the neural model.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3203154" y="620919"/>
            <a:ext cx="3390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337D97A-E611-4FD4-858C-B00C3D979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5060"/>
            <a:ext cx="1411549" cy="4830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E0B54506-87DD-4BC2-AC78-2CD247FC6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6" y="0"/>
            <a:ext cx="3151159" cy="6209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A29245A-BBDA-4564-A2AC-4A8D6D267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0"/>
            <a:ext cx="4092606" cy="733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74A9218-F74C-49CA-8D05-98A1108DE3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5" y="0"/>
            <a:ext cx="1411549" cy="4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17420</TotalTime>
  <Words>934</Words>
  <Application>Microsoft Office PowerPoint</Application>
  <PresentationFormat>全屏显示(4:3)</PresentationFormat>
  <Paragraphs>149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华文楷体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zhaoyang</cp:lastModifiedBy>
  <cp:revision>949</cp:revision>
  <dcterms:created xsi:type="dcterms:W3CDTF">2014-08-23T11:33:38Z</dcterms:created>
  <dcterms:modified xsi:type="dcterms:W3CDTF">2018-12-03T14:26:13Z</dcterms:modified>
</cp:coreProperties>
</file>