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2"/>
    <p:sldId id="293" r:id="rId3"/>
    <p:sldId id="487" r:id="rId4"/>
    <p:sldId id="498" r:id="rId5"/>
    <p:sldId id="499" r:id="rId6"/>
    <p:sldId id="505" r:id="rId7"/>
    <p:sldId id="488" r:id="rId8"/>
    <p:sldId id="482" r:id="rId9"/>
    <p:sldId id="491" r:id="rId10"/>
    <p:sldId id="451" r:id="rId11"/>
    <p:sldId id="407" r:id="rId12"/>
    <p:sldId id="493" r:id="rId13"/>
    <p:sldId id="411" r:id="rId14"/>
    <p:sldId id="492" r:id="rId15"/>
    <p:sldId id="447" r:id="rId16"/>
    <p:sldId id="502" r:id="rId17"/>
    <p:sldId id="503" r:id="rId18"/>
    <p:sldId id="369" r:id="rId19"/>
    <p:sldId id="501" r:id="rId20"/>
    <p:sldId id="504" r:id="rId21"/>
    <p:sldId id="399" r:id="rId22"/>
    <p:sldId id="448" r:id="rId23"/>
    <p:sldId id="408" r:id="rId24"/>
    <p:sldId id="376" r:id="rId25"/>
    <p:sldId id="483" r:id="rId26"/>
    <p:sldId id="484" r:id="rId27"/>
    <p:sldId id="485" r:id="rId28"/>
    <p:sldId id="478" r:id="rId29"/>
    <p:sldId id="479" r:id="rId30"/>
    <p:sldId id="261" r:id="rId31"/>
    <p:sldId id="486" r:id="rId32"/>
    <p:sldId id="497" r:id="rId33"/>
    <p:sldId id="449" r:id="rId34"/>
    <p:sldId id="442" r:id="rId35"/>
    <p:sldId id="496" r:id="rId36"/>
    <p:sldId id="444" r:id="rId37"/>
    <p:sldId id="506" r:id="rId38"/>
    <p:sldId id="507" r:id="rId39"/>
    <p:sldId id="445" r:id="rId40"/>
    <p:sldId id="454" r:id="rId41"/>
    <p:sldId id="446" r:id="rId42"/>
    <p:sldId id="455" r:id="rId43"/>
    <p:sldId id="450" r:id="rId44"/>
    <p:sldId id="50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8284AC6-5999-814C-B0A1-660B95AA01F9}">
          <p14:sldIdLst>
            <p14:sldId id="256"/>
            <p14:sldId id="293"/>
            <p14:sldId id="487"/>
            <p14:sldId id="498"/>
            <p14:sldId id="499"/>
            <p14:sldId id="505"/>
            <p14:sldId id="488"/>
            <p14:sldId id="482"/>
            <p14:sldId id="491"/>
            <p14:sldId id="451"/>
            <p14:sldId id="407"/>
            <p14:sldId id="493"/>
            <p14:sldId id="411"/>
            <p14:sldId id="492"/>
            <p14:sldId id="447"/>
            <p14:sldId id="502"/>
            <p14:sldId id="503"/>
            <p14:sldId id="369"/>
            <p14:sldId id="501"/>
            <p14:sldId id="504"/>
            <p14:sldId id="399"/>
            <p14:sldId id="448"/>
            <p14:sldId id="408"/>
            <p14:sldId id="376"/>
            <p14:sldId id="483"/>
            <p14:sldId id="484"/>
            <p14:sldId id="485"/>
            <p14:sldId id="478"/>
            <p14:sldId id="479"/>
            <p14:sldId id="261"/>
            <p14:sldId id="486"/>
            <p14:sldId id="497"/>
            <p14:sldId id="449"/>
            <p14:sldId id="442"/>
            <p14:sldId id="496"/>
            <p14:sldId id="444"/>
            <p14:sldId id="506"/>
            <p14:sldId id="507"/>
            <p14:sldId id="445"/>
            <p14:sldId id="454"/>
            <p14:sldId id="446"/>
            <p14:sldId id="455"/>
            <p14:sldId id="450"/>
            <p14:sldId id="508"/>
          </p14:sldIdLst>
        </p14:section>
      </p14:sectionLst>
    </p:ext>
    <p:ext uri="{EFAFB233-063F-42B5-8137-9DF3F51BA10A}">
      <p15:sldGuideLst xmlns:p15="http://schemas.microsoft.com/office/powerpoint/2012/main">
        <p15:guide id="1" orient="horz" pos="218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92A8DA"/>
    <a:srgbClr val="FFFF8F"/>
    <a:srgbClr val="FF9B9B"/>
    <a:srgbClr val="E2EA7E"/>
    <a:srgbClr val="D9D664"/>
    <a:srgbClr val="B0C820"/>
    <a:srgbClr val="FFFF99"/>
    <a:srgbClr val="8FE2FF"/>
    <a:srgbClr val="FF5B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23" autoAdjust="0"/>
    <p:restoredTop sz="76267" autoAdjust="0"/>
  </p:normalViewPr>
  <p:slideViewPr>
    <p:cSldViewPr snapToGrid="0" snapToObjects="1">
      <p:cViewPr varScale="1">
        <p:scale>
          <a:sx n="93" d="100"/>
          <a:sy n="93" d="100"/>
        </p:scale>
        <p:origin x="1368" y="72"/>
      </p:cViewPr>
      <p:guideLst>
        <p:guide orient="horz" pos="2181"/>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B141DA-9A55-CB4C-B6CB-C9EBDEDF03FC}" type="datetimeFigureOut">
              <a:rPr kumimoji="1" lang="zh-CN" altLang="en-US" smtClean="0"/>
              <a:t>2019/1/13</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7EF8E6-3529-4E49-A21C-E75BA2F5C551}" type="slidenum">
              <a:rPr kumimoji="1" lang="zh-CN" altLang="en-US" smtClean="0"/>
              <a:t>‹#›</a:t>
            </a:fld>
            <a:endParaRPr kumimoji="1" lang="zh-CN" altLang="en-US"/>
          </a:p>
        </p:txBody>
      </p:sp>
    </p:spTree>
    <p:extLst>
      <p:ext uri="{BB962C8B-B14F-4D97-AF65-F5344CB8AC3E}">
        <p14:creationId xmlns:p14="http://schemas.microsoft.com/office/powerpoint/2010/main" val="8291337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smtClean="0"/>
              <a:t>大家好，我是来自天津大学的张立鹏，今天我要报告的是我们组在</a:t>
            </a:r>
            <a:r>
              <a:rPr kumimoji="1" lang="en-US" altLang="zh-CN" dirty="0" smtClean="0"/>
              <a:t>AAAI2019</a:t>
            </a:r>
            <a:r>
              <a:rPr kumimoji="1" lang="zh-CN" altLang="en-US" dirty="0" smtClean="0"/>
              <a:t>上的一个工作，名字叫张量空间中一个一般化的语言模型。</a:t>
            </a:r>
            <a:endParaRPr kumimoji="1" lang="zh-CN" altLang="en-US" dirty="0"/>
          </a:p>
        </p:txBody>
      </p:sp>
      <p:sp>
        <p:nvSpPr>
          <p:cNvPr id="4" name="幻灯片编号占位符 3"/>
          <p:cNvSpPr>
            <a:spLocks noGrp="1"/>
          </p:cNvSpPr>
          <p:nvPr>
            <p:ph type="sldNum" sz="quarter" idx="10"/>
          </p:nvPr>
        </p:nvSpPr>
        <p:spPr/>
        <p:txBody>
          <a:bodyPr/>
          <a:lstStyle/>
          <a:p>
            <a:fld id="{A47EF8E6-3529-4E49-A21C-E75BA2F5C551}" type="slidenum">
              <a:rPr kumimoji="1" lang="zh-CN" altLang="en-US" smtClean="0"/>
              <a:t>1</a:t>
            </a:fld>
            <a:endParaRPr kumimoji="1" lang="zh-CN" altLang="en-US"/>
          </a:p>
        </p:txBody>
      </p:sp>
    </p:spTree>
    <p:extLst>
      <p:ext uri="{BB962C8B-B14F-4D97-AF65-F5344CB8AC3E}">
        <p14:creationId xmlns:p14="http://schemas.microsoft.com/office/powerpoint/2010/main" val="4166031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接下来我们介绍一点背景知识。</a:t>
            </a:r>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10</a:t>
            </a:fld>
            <a:endParaRPr kumimoji="1" lang="zh-CN" altLang="en-US"/>
          </a:p>
        </p:txBody>
      </p:sp>
    </p:spTree>
    <p:extLst>
      <p:ext uri="{BB962C8B-B14F-4D97-AF65-F5344CB8AC3E}">
        <p14:creationId xmlns:p14="http://schemas.microsoft.com/office/powerpoint/2010/main" val="75473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我们可以把张量看作是一个多维数组，阶数就是这个张量有多少个下标，每一阶对应的下标的取值范围表示这一阶上的维数。</a:t>
            </a:r>
            <a:endParaRPr lang="en-US" altLang="zh-CN" dirty="0" smtClean="0"/>
          </a:p>
          <a:p>
            <a:endParaRPr lang="en-US" altLang="zh-CN" dirty="0" smtClean="0"/>
          </a:p>
          <a:p>
            <a:r>
              <a:rPr lang="zh-CN" altLang="en-US" dirty="0" smtClean="0"/>
              <a:t>张量的基本操作除了与向量，矩阵相同的加减之外，还有张量积操作，它可以将两个低阶张量映射为一个高阶张量。</a:t>
            </a:r>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11</a:t>
            </a:fld>
            <a:endParaRPr kumimoji="1" lang="zh-CN" altLang="en-US"/>
          </a:p>
        </p:txBody>
      </p:sp>
    </p:spTree>
    <p:extLst>
      <p:ext uri="{BB962C8B-B14F-4D97-AF65-F5344CB8AC3E}">
        <p14:creationId xmlns:p14="http://schemas.microsoft.com/office/powerpoint/2010/main" val="3415350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r>
              <a:rPr lang="zh-CN" altLang="en-US" dirty="0" smtClean="0"/>
              <a:t>个向量的张量积是一个</a:t>
            </a:r>
            <a:r>
              <a:rPr lang="en-US" altLang="zh-CN" dirty="0" smtClean="0"/>
              <a:t>N</a:t>
            </a:r>
            <a:r>
              <a:rPr lang="zh-CN" altLang="en-US" dirty="0" smtClean="0"/>
              <a:t>阶的秩为</a:t>
            </a:r>
            <a:r>
              <a:rPr lang="en-US" altLang="zh-CN" dirty="0" smtClean="0"/>
              <a:t>1</a:t>
            </a:r>
            <a:r>
              <a:rPr lang="zh-CN" altLang="en-US" dirty="0" smtClean="0"/>
              <a:t>的张量，它的逆否命题</a:t>
            </a:r>
            <a:r>
              <a:rPr lang="zh-CN" altLang="en-US" baseline="0" dirty="0" smtClean="0"/>
              <a:t> 一个</a:t>
            </a:r>
            <a:r>
              <a:rPr lang="en-US" altLang="zh-CN" baseline="0" dirty="0" smtClean="0"/>
              <a:t>N</a:t>
            </a:r>
            <a:r>
              <a:rPr lang="zh-CN" altLang="en-US" baseline="0" dirty="0" smtClean="0"/>
              <a:t>阶的张量秩为</a:t>
            </a:r>
            <a:r>
              <a:rPr lang="en-US" altLang="zh-CN" baseline="0" dirty="0" smtClean="0"/>
              <a:t>1</a:t>
            </a:r>
            <a:r>
              <a:rPr lang="zh-CN" altLang="en-US" baseline="0" dirty="0" smtClean="0"/>
              <a:t>当且仅当它可以写成</a:t>
            </a:r>
            <a:r>
              <a:rPr lang="en-US" altLang="zh-CN" baseline="0" dirty="0" smtClean="0"/>
              <a:t>N</a:t>
            </a:r>
            <a:r>
              <a:rPr lang="zh-CN" altLang="en-US" baseline="0" dirty="0" smtClean="0"/>
              <a:t>个向量的张量积。</a:t>
            </a:r>
            <a:endParaRPr lang="en-US" altLang="zh-CN" baseline="0" dirty="0" smtClean="0"/>
          </a:p>
          <a:p>
            <a:r>
              <a:rPr lang="zh-CN" altLang="en-US" baseline="0" dirty="0" smtClean="0"/>
              <a:t>有了秩为</a:t>
            </a:r>
            <a:r>
              <a:rPr lang="en-US" altLang="zh-CN" baseline="0" dirty="0" smtClean="0"/>
              <a:t>1</a:t>
            </a:r>
            <a:r>
              <a:rPr lang="zh-CN" altLang="en-US" baseline="0" dirty="0" smtClean="0"/>
              <a:t>的定义之后 就可以定义张量的秩，一个张量</a:t>
            </a:r>
            <a:r>
              <a:rPr lang="en-US" altLang="zh-CN" baseline="0" dirty="0" smtClean="0"/>
              <a:t>T</a:t>
            </a:r>
            <a:r>
              <a:rPr lang="zh-CN" altLang="en-US" baseline="0" dirty="0" smtClean="0"/>
              <a:t>可以写成一些秩为</a:t>
            </a:r>
            <a:r>
              <a:rPr lang="en-US" altLang="zh-CN" baseline="0" dirty="0" smtClean="0"/>
              <a:t>1</a:t>
            </a:r>
            <a:r>
              <a:rPr lang="zh-CN" altLang="en-US" baseline="0" dirty="0" smtClean="0"/>
              <a:t>的张量的加和，张量</a:t>
            </a:r>
            <a:r>
              <a:rPr lang="en-US" altLang="zh-CN" baseline="0" dirty="0" smtClean="0"/>
              <a:t>T</a:t>
            </a:r>
            <a:r>
              <a:rPr lang="zh-CN" altLang="en-US" baseline="0" dirty="0" smtClean="0"/>
              <a:t>的秩就定义为这些秩为</a:t>
            </a:r>
            <a:r>
              <a:rPr lang="en-US" altLang="zh-CN" baseline="0" dirty="0" smtClean="0"/>
              <a:t>1</a:t>
            </a:r>
            <a:r>
              <a:rPr lang="zh-CN" altLang="en-US" baseline="0" dirty="0" smtClean="0"/>
              <a:t>的张量的最少数量。</a:t>
            </a:r>
            <a:endParaRPr lang="en-US" altLang="zh-CN" baseline="0" dirty="0" smtClean="0"/>
          </a:p>
          <a:p>
            <a:r>
              <a:rPr lang="zh-CN" altLang="en-US" baseline="0" dirty="0" smtClean="0"/>
              <a:t>张量的内积也是一个比较重要的基本运算，两个张量的内积是由它们所有对应元素的成绩再加和而得到的一个标量。</a:t>
            </a:r>
            <a:endParaRPr lang="en-US" altLang="zh-CN" baseline="0" dirty="0" smtClean="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12</a:t>
            </a:fld>
            <a:endParaRPr kumimoji="1" lang="zh-CN" altLang="en-US"/>
          </a:p>
        </p:txBody>
      </p:sp>
    </p:spTree>
    <p:extLst>
      <p:ext uri="{BB962C8B-B14F-4D97-AF65-F5344CB8AC3E}">
        <p14:creationId xmlns:p14="http://schemas.microsoft.com/office/powerpoint/2010/main" val="1204989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sz="3000" dirty="0" smtClean="0"/>
              <a:t>张量网络是一个无向带权图</a:t>
            </a:r>
            <a:r>
              <a:rPr lang="en-US" altLang="zh-CN" sz="3000" dirty="0" smtClean="0"/>
              <a:t>;</a:t>
            </a:r>
          </a:p>
          <a:p>
            <a:pPr lvl="0"/>
            <a:r>
              <a:rPr lang="zh-CN" altLang="en-US" sz="3000" dirty="0" smtClean="0"/>
              <a:t>所有的张量操作</a:t>
            </a:r>
            <a:r>
              <a:rPr lang="en-US" altLang="zh-CN" sz="3000" dirty="0" smtClean="0"/>
              <a:t>(</a:t>
            </a:r>
            <a:r>
              <a:rPr lang="zh-CN" altLang="en-US" sz="3000" dirty="0" smtClean="0"/>
              <a:t>例如</a:t>
            </a:r>
            <a:r>
              <a:rPr lang="en-US" altLang="zh-CN" sz="3000" dirty="0" smtClean="0"/>
              <a:t>,</a:t>
            </a:r>
            <a:r>
              <a:rPr lang="zh-CN" altLang="en-US" sz="3000" dirty="0" smtClean="0">
                <a:solidFill>
                  <a:srgbClr val="FF0000"/>
                </a:solidFill>
              </a:rPr>
              <a:t>乘法</a:t>
            </a:r>
            <a:r>
              <a:rPr lang="en-US" altLang="zh-CN" sz="3000" dirty="0" smtClean="0">
                <a:solidFill>
                  <a:srgbClr val="FF0000"/>
                </a:solidFill>
              </a:rPr>
              <a:t>,</a:t>
            </a:r>
            <a:r>
              <a:rPr lang="zh-CN" altLang="en-US" sz="3000" dirty="0" smtClean="0">
                <a:solidFill>
                  <a:srgbClr val="FF0000"/>
                </a:solidFill>
              </a:rPr>
              <a:t>内积</a:t>
            </a:r>
            <a:r>
              <a:rPr lang="en-US" altLang="zh-CN" sz="3000" dirty="0" smtClean="0">
                <a:solidFill>
                  <a:srgbClr val="FF0000"/>
                </a:solidFill>
              </a:rPr>
              <a:t>,</a:t>
            </a:r>
            <a:r>
              <a:rPr lang="zh-CN" altLang="en-US" sz="3000" dirty="0" smtClean="0">
                <a:solidFill>
                  <a:srgbClr val="FF0000"/>
                </a:solidFill>
              </a:rPr>
              <a:t>分解</a:t>
            </a:r>
            <a:r>
              <a:rPr lang="en-US" altLang="zh-CN" sz="3000" dirty="0" smtClean="0"/>
              <a:t>) </a:t>
            </a:r>
            <a:r>
              <a:rPr lang="zh-CN" altLang="en-US" sz="3000" dirty="0" smtClean="0"/>
              <a:t>都能很直观地在张量网络图中展现。</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13</a:t>
            </a:fld>
            <a:endParaRPr kumimoji="1" lang="zh-CN" altLang="en-US"/>
          </a:p>
        </p:txBody>
      </p:sp>
    </p:spTree>
    <p:extLst>
      <p:ext uri="{BB962C8B-B14F-4D97-AF65-F5344CB8AC3E}">
        <p14:creationId xmlns:p14="http://schemas.microsoft.com/office/powerpoint/2010/main" val="1293389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200" dirty="0" smtClean="0"/>
              <a:t>张量网络中的一个节点代表一个张量，与其相连的边的数量代表该张量的阶数，每条边上对应的权重代表该张量在某一阶上的维度。</a:t>
            </a:r>
            <a:endParaRPr lang="en-US" altLang="zh-CN" sz="12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t>图</a:t>
            </a:r>
            <a:r>
              <a:rPr lang="en-US" altLang="zh-CN" dirty="0" smtClean="0"/>
              <a:t>a</a:t>
            </a:r>
            <a:r>
              <a:rPr lang="zh-CN" altLang="en-US" dirty="0" smtClean="0"/>
              <a:t>中从左到右分别是 图（</a:t>
            </a:r>
            <a:r>
              <a:rPr lang="en-US" altLang="zh-CN" dirty="0" smtClean="0"/>
              <a:t>1</a:t>
            </a:r>
            <a:r>
              <a:rPr lang="zh-CN" altLang="en-US" dirty="0" smtClean="0"/>
              <a:t>）一个向量</a:t>
            </a:r>
            <a:r>
              <a:rPr lang="en-US" altLang="zh-CN" dirty="0" smtClean="0"/>
              <a:t>v</a:t>
            </a:r>
            <a:r>
              <a:rPr lang="zh-CN" altLang="en-US" dirty="0" smtClean="0"/>
              <a:t>，图（</a:t>
            </a:r>
            <a:r>
              <a:rPr lang="en-US" altLang="zh-CN" dirty="0" smtClean="0"/>
              <a:t>2</a:t>
            </a:r>
            <a:r>
              <a:rPr lang="zh-CN" altLang="en-US" dirty="0" smtClean="0"/>
              <a:t>）一个矩阵</a:t>
            </a:r>
            <a:r>
              <a:rPr lang="en-US" altLang="zh-CN" dirty="0" smtClean="0"/>
              <a:t>A</a:t>
            </a:r>
            <a:r>
              <a:rPr lang="zh-CN" altLang="en-US" dirty="0" smtClean="0"/>
              <a:t>，图（</a:t>
            </a:r>
            <a:r>
              <a:rPr lang="en-US" altLang="zh-CN" dirty="0" smtClean="0"/>
              <a:t>3</a:t>
            </a:r>
            <a:r>
              <a:rPr lang="zh-CN" altLang="en-US" dirty="0" smtClean="0"/>
              <a:t>）一个三阶的</a:t>
            </a:r>
            <a:r>
              <a:rPr lang="en-US" altLang="zh-CN" dirty="0" smtClean="0"/>
              <a:t>delta</a:t>
            </a:r>
            <a:r>
              <a:rPr lang="zh-CN" altLang="en-US" dirty="0" smtClean="0"/>
              <a:t>张量，这样的张量比较特殊，，，图（</a:t>
            </a:r>
            <a:r>
              <a:rPr lang="en-US" altLang="zh-CN" dirty="0" smtClean="0"/>
              <a:t>4</a:t>
            </a:r>
            <a:r>
              <a:rPr lang="zh-CN" altLang="en-US" dirty="0" smtClean="0"/>
              <a:t>）一个</a:t>
            </a:r>
            <a:r>
              <a:rPr lang="en-US" altLang="zh-CN" dirty="0" smtClean="0"/>
              <a:t>N</a:t>
            </a:r>
            <a:r>
              <a:rPr lang="zh-CN" altLang="en-US" dirty="0" smtClean="0"/>
              <a:t>阶张量</a:t>
            </a:r>
            <a:r>
              <a:rPr lang="en-US" altLang="zh-CN" dirty="0" smtClean="0"/>
              <a:t>T</a:t>
            </a:r>
            <a:r>
              <a:rPr lang="zh-CN" altLang="en-US" dirty="0" smtClean="0"/>
              <a:t>，图（</a:t>
            </a:r>
            <a:r>
              <a:rPr lang="en-US" altLang="zh-CN" dirty="0" smtClean="0"/>
              <a:t>5</a:t>
            </a:r>
            <a:r>
              <a:rPr lang="zh-CN" altLang="en-US" dirty="0" smtClean="0"/>
              <a:t>）一个</a:t>
            </a:r>
            <a:r>
              <a:rPr lang="en-US" altLang="zh-CN" dirty="0" smtClean="0"/>
              <a:t>N</a:t>
            </a:r>
            <a:r>
              <a:rPr lang="zh-CN" altLang="en-US" dirty="0" smtClean="0"/>
              <a:t>阶的秩为</a:t>
            </a:r>
            <a:r>
              <a:rPr lang="en-US" altLang="zh-CN" dirty="0" smtClean="0"/>
              <a:t>1</a:t>
            </a:r>
            <a:r>
              <a:rPr lang="zh-CN" altLang="en-US" dirty="0" smtClean="0"/>
              <a:t>的张量</a:t>
            </a:r>
            <a:r>
              <a:rPr lang="en-US" altLang="zh-CN" dirty="0" smtClean="0"/>
              <a:t>A</a:t>
            </a:r>
            <a:r>
              <a:rPr lang="zh-CN" altLang="en-US" dirty="0" smtClean="0"/>
              <a:t>，它可以分解为</a:t>
            </a:r>
            <a:r>
              <a:rPr lang="en-US" altLang="zh-CN" dirty="0" smtClean="0"/>
              <a:t>N</a:t>
            </a:r>
            <a:r>
              <a:rPr lang="zh-CN" altLang="en-US" dirty="0" smtClean="0"/>
              <a:t>个秩为</a:t>
            </a:r>
            <a:r>
              <a:rPr lang="en-US" altLang="zh-CN" dirty="0" smtClean="0"/>
              <a:t>1</a:t>
            </a:r>
            <a:r>
              <a:rPr lang="zh-CN" altLang="en-US" dirty="0" smtClean="0"/>
              <a:t>的向量。</a:t>
            </a:r>
            <a:endParaRPr lang="en-US" altLang="zh-CN"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t>刚才也说了一些</a:t>
            </a:r>
            <a:r>
              <a:rPr lang="zh-CN" altLang="en-US" sz="1200" dirty="0" smtClean="0"/>
              <a:t>张量操作</a:t>
            </a:r>
            <a:r>
              <a:rPr lang="en-US" altLang="zh-CN" sz="1200" dirty="0" smtClean="0"/>
              <a:t>(</a:t>
            </a:r>
            <a:r>
              <a:rPr lang="zh-CN" altLang="en-US" sz="1200" dirty="0" smtClean="0"/>
              <a:t>例如</a:t>
            </a:r>
            <a:r>
              <a:rPr lang="en-US" altLang="zh-CN" sz="1200" dirty="0" smtClean="0"/>
              <a:t>,</a:t>
            </a:r>
            <a:r>
              <a:rPr lang="zh-CN" altLang="en-US" sz="1200" dirty="0" smtClean="0">
                <a:solidFill>
                  <a:srgbClr val="FF0000"/>
                </a:solidFill>
              </a:rPr>
              <a:t>乘法</a:t>
            </a:r>
            <a:r>
              <a:rPr lang="en-US" altLang="zh-CN" sz="1200" dirty="0" smtClean="0">
                <a:solidFill>
                  <a:srgbClr val="FF0000"/>
                </a:solidFill>
              </a:rPr>
              <a:t>,</a:t>
            </a:r>
            <a:r>
              <a:rPr lang="zh-CN" altLang="en-US" sz="1200" dirty="0" smtClean="0">
                <a:solidFill>
                  <a:srgbClr val="FF0000"/>
                </a:solidFill>
              </a:rPr>
              <a:t>内积</a:t>
            </a:r>
            <a:r>
              <a:rPr lang="en-US" altLang="zh-CN" sz="1200" dirty="0" smtClean="0">
                <a:solidFill>
                  <a:srgbClr val="FF0000"/>
                </a:solidFill>
              </a:rPr>
              <a:t>,</a:t>
            </a:r>
            <a:r>
              <a:rPr lang="zh-CN" altLang="en-US" sz="1200" dirty="0" smtClean="0">
                <a:solidFill>
                  <a:srgbClr val="FF0000"/>
                </a:solidFill>
              </a:rPr>
              <a:t>分解</a:t>
            </a:r>
            <a:r>
              <a:rPr lang="en-US" altLang="zh-CN" sz="1200" dirty="0" smtClean="0"/>
              <a:t>) </a:t>
            </a:r>
            <a:r>
              <a:rPr lang="zh-CN" altLang="en-US" sz="1200" dirty="0" smtClean="0"/>
              <a:t>都能很直观地在张量网络图中展现，比如图</a:t>
            </a:r>
            <a:r>
              <a:rPr lang="en-US" altLang="zh-CN" sz="1200" dirty="0" smtClean="0"/>
              <a:t>B</a:t>
            </a:r>
            <a:r>
              <a:rPr lang="zh-CN" altLang="en-US" sz="1200" dirty="0" smtClean="0"/>
              <a:t>，矩阵</a:t>
            </a:r>
            <a:r>
              <a:rPr lang="en-US" altLang="zh-CN" sz="1200" dirty="0" smtClean="0"/>
              <a:t>A</a:t>
            </a:r>
            <a:r>
              <a:rPr lang="zh-CN" altLang="en-US" sz="1200" dirty="0" smtClean="0"/>
              <a:t>与向量</a:t>
            </a:r>
            <a:r>
              <a:rPr lang="en-US" altLang="zh-CN" sz="1200" dirty="0" smtClean="0"/>
              <a:t>v</a:t>
            </a:r>
            <a:r>
              <a:rPr lang="zh-CN" altLang="en-US" sz="1200" dirty="0" smtClean="0"/>
              <a:t>相乘得到向量</a:t>
            </a:r>
            <a:r>
              <a:rPr lang="en-US" altLang="zh-CN" sz="1200" dirty="0" smtClean="0"/>
              <a:t>u</a:t>
            </a:r>
            <a:r>
              <a:rPr lang="zh-CN" altLang="en-US" sz="1200" dirty="0" smtClean="0"/>
              <a:t>，图</a:t>
            </a:r>
            <a:r>
              <a:rPr lang="en-US" altLang="zh-CN" sz="1200" dirty="0" smtClean="0"/>
              <a:t>C</a:t>
            </a:r>
            <a:r>
              <a:rPr lang="zh-CN" altLang="en-US" sz="1200" dirty="0" smtClean="0"/>
              <a:t>，矩阵的</a:t>
            </a:r>
            <a:r>
              <a:rPr lang="en-US" altLang="zh-CN" sz="1200" dirty="0" smtClean="0"/>
              <a:t>SVD</a:t>
            </a:r>
            <a:r>
              <a:rPr lang="zh-CN" altLang="en-US" sz="1200" dirty="0" smtClean="0"/>
              <a:t>分解，在张量网络图中，我们可以得到一个三阶</a:t>
            </a:r>
            <a:r>
              <a:rPr lang="en-US" altLang="zh-CN" dirty="0" smtClean="0"/>
              <a:t>delta</a:t>
            </a:r>
            <a:r>
              <a:rPr lang="zh-CN" altLang="en-US" dirty="0" smtClean="0"/>
              <a:t>张量，两个矩阵，一个向量，他们可以和公式中的奇异值，奇异向量相对应，具体我们后面还会介绍，图</a:t>
            </a:r>
            <a:r>
              <a:rPr lang="en-US" altLang="zh-CN" dirty="0" smtClean="0"/>
              <a:t>D</a:t>
            </a:r>
            <a:r>
              <a:rPr lang="zh-CN" altLang="en-US" dirty="0" smtClean="0"/>
              <a:t>，两个张量的内积，两个同阶同维的张量</a:t>
            </a:r>
            <a:r>
              <a:rPr lang="en-US" altLang="zh-CN" dirty="0" smtClean="0"/>
              <a:t>T</a:t>
            </a:r>
            <a:r>
              <a:rPr lang="zh-CN" altLang="en-US" dirty="0" smtClean="0"/>
              <a:t>和</a:t>
            </a:r>
            <a:r>
              <a:rPr lang="en-US" altLang="zh-CN" dirty="0" smtClean="0"/>
              <a:t>A</a:t>
            </a:r>
            <a:r>
              <a:rPr lang="zh-CN" altLang="en-US" dirty="0" smtClean="0"/>
              <a:t>他们的内积就是所有对应位置元素相乘再相加，最终得到一个标量，标量在张量网络图中只是一个节点，没有边与其相连。</a:t>
            </a:r>
          </a:p>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14</a:t>
            </a:fld>
            <a:endParaRPr kumimoji="1" lang="zh-CN" altLang="en-US"/>
          </a:p>
        </p:txBody>
      </p:sp>
    </p:spTree>
    <p:extLst>
      <p:ext uri="{BB962C8B-B14F-4D97-AF65-F5344CB8AC3E}">
        <p14:creationId xmlns:p14="http://schemas.microsoft.com/office/powerpoint/2010/main" val="4046673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下面我们将介绍张量空间语言模型的基本表示。</a:t>
            </a:r>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15</a:t>
            </a:fld>
            <a:endParaRPr kumimoji="1" lang="zh-CN" altLang="en-US"/>
          </a:p>
        </p:txBody>
      </p:sp>
    </p:spTree>
    <p:extLst>
      <p:ext uri="{BB962C8B-B14F-4D97-AF65-F5344CB8AC3E}">
        <p14:creationId xmlns:p14="http://schemas.microsoft.com/office/powerpoint/2010/main" val="3158334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基本的文本表示方法通过词向量的平均得到句子向量，仍然是向量空间到向量空间的变换，假设每个词有</a:t>
            </a:r>
            <a:r>
              <a:rPr lang="en-US" altLang="zh-CN" dirty="0" smtClean="0"/>
              <a:t>M</a:t>
            </a:r>
            <a:r>
              <a:rPr lang="zh-CN" altLang="en-US" dirty="0" smtClean="0"/>
              <a:t>个语义，句子就仍然有</a:t>
            </a:r>
            <a:r>
              <a:rPr lang="en-US" altLang="zh-CN" dirty="0" smtClean="0"/>
              <a:t>M</a:t>
            </a:r>
            <a:r>
              <a:rPr lang="zh-CN" altLang="en-US" dirty="0" smtClean="0"/>
              <a:t>个语义。</a:t>
            </a:r>
          </a:p>
          <a:p>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16</a:t>
            </a:fld>
            <a:endParaRPr kumimoji="1" lang="zh-CN" altLang="en-US"/>
          </a:p>
        </p:txBody>
      </p:sp>
    </p:spTree>
    <p:extLst>
      <p:ext uri="{BB962C8B-B14F-4D97-AF65-F5344CB8AC3E}">
        <p14:creationId xmlns:p14="http://schemas.microsoft.com/office/powerpoint/2010/main" val="2431391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smtClean="0"/>
              <a:t>我们可以称这样的组合方式为从</a:t>
            </a:r>
            <a:r>
              <a:rPr lang="zh-CN" altLang="en-US" sz="1200" dirty="0" smtClean="0">
                <a:solidFill>
                  <a:srgbClr val="FF0000"/>
                </a:solidFill>
              </a:rPr>
              <a:t>向量</a:t>
            </a:r>
            <a:r>
              <a:rPr lang="zh-CN" altLang="en-US" sz="1200" dirty="0" smtClean="0"/>
              <a:t>到</a:t>
            </a:r>
            <a:r>
              <a:rPr lang="zh-CN" altLang="en-US" sz="1200" dirty="0" smtClean="0">
                <a:solidFill>
                  <a:srgbClr val="FF0000"/>
                </a:solidFill>
              </a:rPr>
              <a:t>向量</a:t>
            </a:r>
            <a:r>
              <a:rPr lang="en-US" altLang="zh-CN" sz="1200" dirty="0" smtClean="0"/>
              <a:t>.</a:t>
            </a:r>
            <a:endParaRPr lang="zh-CN" alt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smtClean="0"/>
              <a:t>这样组合的句子是仍然处于向量空间的</a:t>
            </a:r>
            <a:r>
              <a:rPr lang="en-US" altLang="zh-CN" sz="1200" dirty="0" smtClean="0"/>
              <a:t>.</a:t>
            </a:r>
            <a:endParaRPr lang="zh-CN" altLang="en-US" sz="1200" dirty="0" smtClean="0"/>
          </a:p>
          <a:p>
            <a:endParaRPr lang="zh-CN" altLang="en-US" dirty="0"/>
          </a:p>
        </p:txBody>
      </p:sp>
      <p:sp>
        <p:nvSpPr>
          <p:cNvPr id="4" name="灯片编号占位符 3"/>
          <p:cNvSpPr>
            <a:spLocks noGrp="1"/>
          </p:cNvSpPr>
          <p:nvPr>
            <p:ph type="sldNum" sz="quarter" idx="5"/>
          </p:nvPr>
        </p:nvSpPr>
        <p:spPr/>
        <p:txBody>
          <a:bodyPr/>
          <a:lstStyle/>
          <a:p>
            <a:fld id="{A47EF8E6-3529-4E49-A21C-E75BA2F5C551}" type="slidenum">
              <a:rPr kumimoji="1" lang="zh-CN" altLang="en-US" smtClean="0"/>
              <a:t>17</a:t>
            </a:fld>
            <a:endParaRPr kumimoji="1" lang="zh-CN" altLang="en-US"/>
          </a:p>
        </p:txBody>
      </p:sp>
    </p:spTree>
    <p:extLst>
      <p:ext uri="{BB962C8B-B14F-4D97-AF65-F5344CB8AC3E}">
        <p14:creationId xmlns:p14="http://schemas.microsoft.com/office/powerpoint/2010/main" val="1200744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张量空间语言模型中，词仍然用向量表示，每个词处于一个</a:t>
            </a:r>
            <a:r>
              <a:rPr lang="en-US" altLang="zh-CN" dirty="0" smtClean="0"/>
              <a:t>M</a:t>
            </a:r>
            <a:r>
              <a:rPr lang="zh-CN" altLang="en-US" dirty="0" smtClean="0"/>
              <a:t>维的向量空间，通过词与词之间的张量积构造句子的张量表示，这样的张量是秩为</a:t>
            </a:r>
            <a:r>
              <a:rPr lang="en-US" altLang="zh-CN" dirty="0" smtClean="0"/>
              <a:t>1</a:t>
            </a:r>
            <a:r>
              <a:rPr lang="zh-CN" altLang="en-US" dirty="0" smtClean="0"/>
              <a:t>的。</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A47EF8E6-3529-4E49-A21C-E75BA2F5C551}" type="slidenum">
              <a:rPr kumimoji="1" lang="zh-CN" altLang="en-US" smtClean="0"/>
              <a:t>18</a:t>
            </a:fld>
            <a:endParaRPr kumimoji="1" lang="zh-CN" altLang="en-US"/>
          </a:p>
        </p:txBody>
      </p:sp>
    </p:spTree>
    <p:extLst>
      <p:ext uri="{BB962C8B-B14F-4D97-AF65-F5344CB8AC3E}">
        <p14:creationId xmlns:p14="http://schemas.microsoft.com/office/powerpoint/2010/main" val="750687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我们可以这样理解上述的由张量积构造高阶张量的方法，</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假设</a:t>
                </a:r>
                <a:r>
                  <a:rPr lang="en-US" altLang="zh-CN" dirty="0" smtClean="0"/>
                  <a:t>: </a:t>
                </a:r>
                <a:r>
                  <a:rPr lang="zh-CN" altLang="en-US" dirty="0" smtClean="0"/>
                  <a:t>一个句子有</a:t>
                </a:r>
                <a:r>
                  <a:rPr lang="en-US" altLang="zh-CN" dirty="0" smtClean="0"/>
                  <a:t>n</a:t>
                </a:r>
                <a:r>
                  <a:rPr lang="zh-CN" altLang="en-US" dirty="0" smtClean="0"/>
                  <a:t>个单词，每个单词有</a:t>
                </a:r>
                <a:r>
                  <a:rPr lang="en-US" altLang="zh-CN" dirty="0" smtClean="0"/>
                  <a:t>m</a:t>
                </a:r>
                <a:r>
                  <a:rPr lang="zh-CN" altLang="en-US" dirty="0" smtClean="0"/>
                  <a:t>个语义</a:t>
                </a:r>
                <a:r>
                  <a:rPr lang="en-US" altLang="zh-CN" dirty="0" smtClean="0"/>
                  <a:t>.</a:t>
                </a:r>
                <a:endParaRPr lang="zh-CN" alt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smtClean="0"/>
                  <a:t>根据全排列的组合方式，句子将会有</a:t>
                </a:r>
                <a14:m>
                  <m:oMath xmlns:m="http://schemas.openxmlformats.org/officeDocument/2006/math">
                    <m:sSup>
                      <m:sSupPr>
                        <m:ctrlPr>
                          <a:rPr lang="en-US" altLang="zh-CN" sz="1200" i="1" smtClean="0">
                            <a:latin typeface="Cambria Math" panose="02040503050406030204" pitchFamily="18" charset="0"/>
                          </a:rPr>
                        </m:ctrlPr>
                      </m:sSupPr>
                      <m:e>
                        <m:r>
                          <a:rPr lang="en-US" altLang="zh-CN" sz="1200" b="0" i="1" smtClean="0">
                            <a:latin typeface="Cambria Math" panose="02040503050406030204" pitchFamily="18" charset="0"/>
                          </a:rPr>
                          <m:t>𝑚</m:t>
                        </m:r>
                      </m:e>
                      <m:sup>
                        <m:r>
                          <a:rPr lang="en-US" altLang="zh-CN" sz="1200" b="0" i="1" smtClean="0">
                            <a:latin typeface="Cambria Math" panose="02040503050406030204" pitchFamily="18" charset="0"/>
                          </a:rPr>
                          <m:t>𝑛</m:t>
                        </m:r>
                      </m:sup>
                    </m:sSup>
                  </m:oMath>
                </a14:m>
                <a:r>
                  <a:rPr lang="zh-CN" altLang="en-US" sz="1200" dirty="0" smtClean="0"/>
                  <a:t>种语义。</a:t>
                </a:r>
                <a:endParaRPr lang="zh-CN" altLang="en-US" dirty="0"/>
              </a:p>
            </p:txBody>
          </p:sp>
        </mc:Choice>
        <mc:Fallback xmlns="">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我们可以这样理解上述的由张量积构造高阶张量的方法，</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假设</a:t>
                </a:r>
                <a:r>
                  <a:rPr lang="en-US" altLang="zh-CN" dirty="0" smtClean="0"/>
                  <a:t>: </a:t>
                </a:r>
                <a:r>
                  <a:rPr lang="zh-CN" altLang="en-US" dirty="0" smtClean="0"/>
                  <a:t>一个句子有</a:t>
                </a:r>
                <a:r>
                  <a:rPr lang="en-US" altLang="zh-CN" dirty="0" smtClean="0"/>
                  <a:t>n</a:t>
                </a:r>
                <a:r>
                  <a:rPr lang="zh-CN" altLang="en-US" dirty="0" smtClean="0"/>
                  <a:t>个单词，每个单词有</a:t>
                </a:r>
                <a:r>
                  <a:rPr lang="en-US" altLang="zh-CN" dirty="0" smtClean="0"/>
                  <a:t>m</a:t>
                </a:r>
                <a:r>
                  <a:rPr lang="zh-CN" altLang="en-US" dirty="0" smtClean="0"/>
                  <a:t>个语义</a:t>
                </a:r>
                <a:r>
                  <a:rPr lang="en-US" altLang="zh-CN" dirty="0" smtClean="0"/>
                  <a:t>.</a:t>
                </a:r>
                <a:endParaRPr lang="zh-CN" alt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smtClean="0"/>
                  <a:t>根据全排列的组合方式，句子将会有</a:t>
                </a:r>
                <a:r>
                  <a:rPr lang="en-US" altLang="zh-CN" sz="1200" b="0" i="0" smtClean="0">
                    <a:latin typeface="Cambria Math" panose="02040503050406030204" pitchFamily="18" charset="0"/>
                  </a:rPr>
                  <a:t>𝑚^𝑛</a:t>
                </a:r>
                <a:r>
                  <a:rPr lang="zh-CN" altLang="en-US" sz="1200" dirty="0" smtClean="0"/>
                  <a:t>种语义。</a:t>
                </a:r>
                <a:endParaRPr lang="zh-CN" altLang="en-US" dirty="0"/>
              </a:p>
            </p:txBody>
          </p:sp>
        </mc:Fallback>
      </mc:AlternateContent>
      <p:sp>
        <p:nvSpPr>
          <p:cNvPr id="4" name="灯片编号占位符 3"/>
          <p:cNvSpPr>
            <a:spLocks noGrp="1"/>
          </p:cNvSpPr>
          <p:nvPr>
            <p:ph type="sldNum" sz="quarter" idx="10"/>
          </p:nvPr>
        </p:nvSpPr>
        <p:spPr/>
        <p:txBody>
          <a:bodyPr/>
          <a:lstStyle/>
          <a:p>
            <a:fld id="{A47EF8E6-3529-4E49-A21C-E75BA2F5C551}" type="slidenum">
              <a:rPr kumimoji="1" lang="zh-CN" altLang="en-US" smtClean="0"/>
              <a:t>19</a:t>
            </a:fld>
            <a:endParaRPr kumimoji="1" lang="zh-CN" altLang="en-US"/>
          </a:p>
        </p:txBody>
      </p:sp>
    </p:spTree>
    <p:extLst>
      <p:ext uri="{BB962C8B-B14F-4D97-AF65-F5344CB8AC3E}">
        <p14:creationId xmlns:p14="http://schemas.microsoft.com/office/powerpoint/2010/main" val="3274997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我们的报告分为以下几个部分，我们将分别介绍我们工作的动机，背景，张量空间语言模型的基本表示和它的一般性，以及张量空间语言模型中的递归语言建模过程，最后是实验和结论。</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首先说一下我的工作的动机。</a:t>
            </a:r>
          </a:p>
          <a:p>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2</a:t>
            </a:fld>
            <a:endParaRPr kumimoji="1" lang="zh-CN" altLang="en-US"/>
          </a:p>
        </p:txBody>
      </p:sp>
    </p:spTree>
    <p:extLst>
      <p:ext uri="{BB962C8B-B14F-4D97-AF65-F5344CB8AC3E}">
        <p14:creationId xmlns:p14="http://schemas.microsoft.com/office/powerpoint/2010/main" val="3913302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对应与前面的基本方式，我们可以称这样的组合方式为从向量到张量。</a:t>
            </a:r>
            <a:r>
              <a:rPr lang="zh-CN" altLang="en-US" sz="1200" dirty="0" smtClean="0"/>
              <a:t>然而表示这样的一个张量是困难的。</a:t>
            </a:r>
            <a:r>
              <a:rPr lang="en-US" altLang="zh-CN" sz="1200" dirty="0" smtClean="0"/>
              <a:t>(</a:t>
            </a:r>
            <a:r>
              <a:rPr lang="zh-CN" altLang="en-US" sz="1200" dirty="0" smtClean="0"/>
              <a:t>图中的立方体只能表示一个</a:t>
            </a:r>
            <a:r>
              <a:rPr lang="en-US" altLang="zh-CN" sz="1200" dirty="0" smtClean="0"/>
              <a:t>3</a:t>
            </a:r>
            <a:r>
              <a:rPr lang="zh-CN" altLang="en-US" sz="1200" dirty="0" smtClean="0"/>
              <a:t>阶张量</a:t>
            </a:r>
            <a:r>
              <a:rPr lang="en-US" altLang="zh-CN" sz="1200" dirty="0" smtClean="0"/>
              <a:t>)</a:t>
            </a:r>
            <a:endParaRPr lang="zh-CN" altLang="en-US" sz="1200" dirty="0" smtClean="0"/>
          </a:p>
          <a:p>
            <a:endParaRPr lang="zh-CN" altLang="en-US" dirty="0"/>
          </a:p>
        </p:txBody>
      </p:sp>
      <p:sp>
        <p:nvSpPr>
          <p:cNvPr id="4" name="灯片编号占位符 3"/>
          <p:cNvSpPr>
            <a:spLocks noGrp="1"/>
          </p:cNvSpPr>
          <p:nvPr>
            <p:ph type="sldNum" sz="quarter" idx="5"/>
          </p:nvPr>
        </p:nvSpPr>
        <p:spPr/>
        <p:txBody>
          <a:bodyPr/>
          <a:lstStyle/>
          <a:p>
            <a:fld id="{A47EF8E6-3529-4E49-A21C-E75BA2F5C551}" type="slidenum">
              <a:rPr kumimoji="1" lang="zh-CN" altLang="en-US" smtClean="0"/>
              <a:t>20</a:t>
            </a:fld>
            <a:endParaRPr kumimoji="1" lang="zh-CN" altLang="en-US"/>
          </a:p>
        </p:txBody>
      </p:sp>
    </p:spTree>
    <p:extLst>
      <p:ext uri="{BB962C8B-B14F-4D97-AF65-F5344CB8AC3E}">
        <p14:creationId xmlns:p14="http://schemas.microsoft.com/office/powerpoint/2010/main" val="4161627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前面介绍了每个句子的张量表示，</a:t>
                </a:r>
                <a:r>
                  <a:rPr lang="zh-CN" altLang="en-US" sz="1200" dirty="0" smtClean="0"/>
                  <a:t>假设每个句子</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𝑠</m:t>
                        </m:r>
                      </m:e>
                      <m:sub>
                        <m:r>
                          <a:rPr lang="en-US" altLang="zh-CN" sz="1200" b="0" i="1" smtClean="0">
                            <a:latin typeface="Cambria Math" panose="02040503050406030204" pitchFamily="18" charset="0"/>
                          </a:rPr>
                          <m:t>𝑖</m:t>
                        </m:r>
                      </m:sub>
                    </m:sSub>
                  </m:oMath>
                </a14:m>
                <a:r>
                  <a:rPr lang="zh-CN" altLang="en-US" sz="1200" dirty="0" smtClean="0"/>
                  <a:t>都以概率</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𝑝</m:t>
                        </m:r>
                      </m:e>
                      <m:sub>
                        <m:r>
                          <a:rPr lang="en-US" altLang="zh-CN" sz="1200" b="0" i="1" smtClean="0">
                            <a:latin typeface="Cambria Math" panose="02040503050406030204" pitchFamily="18" charset="0"/>
                          </a:rPr>
                          <m:t>𝑖</m:t>
                        </m:r>
                      </m:sub>
                    </m:sSub>
                  </m:oMath>
                </a14:m>
                <a:r>
                  <a:rPr lang="zh-CN" altLang="en-US" sz="1200" dirty="0" smtClean="0"/>
                  <a:t>在语料集中出现</a:t>
                </a:r>
                <a:r>
                  <a:rPr lang="en-US" altLang="zh-CN" sz="1200" dirty="0" smtClean="0"/>
                  <a:t>.  </a:t>
                </a:r>
                <a:r>
                  <a:rPr lang="zh-CN" altLang="en-US" sz="1100" dirty="0" smtClean="0"/>
                  <a:t>我们可以定义这一个语料集为</a:t>
                </a:r>
                <a:r>
                  <a:rPr lang="en-US" altLang="zh-CN" sz="1100" dirty="0" smtClean="0"/>
                  <a:t>: </a:t>
                </a:r>
                <a:r>
                  <a:rPr lang="zh-CN" altLang="en-US" sz="1100" dirty="0" smtClean="0"/>
                  <a:t>，所以反过来我们可以用张量内积计算每个句子的概率。</a:t>
                </a:r>
                <a:endParaRPr lang="en-US" altLang="zh-CN" sz="1100" dirty="0"/>
              </a:p>
              <a:p>
                <a:endParaRPr lang="zh-CN" altLang="en-US" dirty="0"/>
              </a:p>
            </p:txBody>
          </p:sp>
        </mc:Choice>
        <mc:Fallback xmlns="">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前面介绍了每个句子的张量表示，</a:t>
                </a:r>
                <a:r>
                  <a:rPr lang="zh-CN" altLang="en-US" sz="1200" dirty="0" smtClean="0"/>
                  <a:t>假设每个句子</a:t>
                </a:r>
                <a:r>
                  <a:rPr lang="en-US" altLang="zh-CN" sz="1200" b="0" i="0" smtClean="0">
                    <a:latin typeface="Cambria Math" panose="02040503050406030204" pitchFamily="18" charset="0"/>
                  </a:rPr>
                  <a:t>𝑠_𝑖</a:t>
                </a:r>
                <a:r>
                  <a:rPr lang="zh-CN" altLang="en-US" sz="1200" dirty="0" smtClean="0"/>
                  <a:t>都以概率</a:t>
                </a:r>
                <a:r>
                  <a:rPr lang="en-US" altLang="zh-CN" sz="1200" b="0" i="0" smtClean="0">
                    <a:latin typeface="Cambria Math" panose="02040503050406030204" pitchFamily="18" charset="0"/>
                  </a:rPr>
                  <a:t>𝑝_𝑖</a:t>
                </a:r>
                <a:r>
                  <a:rPr lang="zh-CN" altLang="en-US" sz="1200" dirty="0" smtClean="0"/>
                  <a:t>在语料集中出现</a:t>
                </a:r>
                <a:r>
                  <a:rPr lang="en-US" altLang="zh-CN" sz="1200" dirty="0" smtClean="0"/>
                  <a:t>.  </a:t>
                </a:r>
                <a:r>
                  <a:rPr lang="zh-CN" altLang="en-US" sz="1100" dirty="0" smtClean="0"/>
                  <a:t>我们可以定义这一个语料集为</a:t>
                </a:r>
                <a:r>
                  <a:rPr lang="en-US" altLang="zh-CN" sz="1100" dirty="0" smtClean="0"/>
                  <a:t>: </a:t>
                </a:r>
                <a:r>
                  <a:rPr lang="zh-CN" altLang="en-US" sz="1100" dirty="0" smtClean="0"/>
                  <a:t>，所以反过来我们可以用张量内积计算每个句子的概率。</a:t>
                </a:r>
                <a:endParaRPr lang="en-US" altLang="zh-CN" sz="1100" dirty="0"/>
              </a:p>
              <a:p>
                <a:endParaRPr lang="zh-CN" altLang="en-US" dirty="0"/>
              </a:p>
            </p:txBody>
          </p:sp>
        </mc:Fallback>
      </mc:AlternateContent>
      <p:sp>
        <p:nvSpPr>
          <p:cNvPr id="4" name="灯片编号占位符 3"/>
          <p:cNvSpPr>
            <a:spLocks noGrp="1"/>
          </p:cNvSpPr>
          <p:nvPr>
            <p:ph type="sldNum" sz="quarter" idx="10"/>
          </p:nvPr>
        </p:nvSpPr>
        <p:spPr/>
        <p:txBody>
          <a:bodyPr/>
          <a:lstStyle/>
          <a:p>
            <a:fld id="{A47EF8E6-3529-4E49-A21C-E75BA2F5C551}" type="slidenum">
              <a:rPr kumimoji="1" lang="zh-CN" altLang="en-US" smtClean="0"/>
              <a:t>21</a:t>
            </a:fld>
            <a:endParaRPr kumimoji="1" lang="zh-CN" altLang="en-US"/>
          </a:p>
        </p:txBody>
      </p:sp>
    </p:spTree>
    <p:extLst>
      <p:ext uri="{BB962C8B-B14F-4D97-AF65-F5344CB8AC3E}">
        <p14:creationId xmlns:p14="http://schemas.microsoft.com/office/powerpoint/2010/main" val="3197392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下面将介绍张量空间语言模型的一般性 </a:t>
            </a:r>
          </a:p>
          <a:p>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22</a:t>
            </a:fld>
            <a:endParaRPr kumimoji="1" lang="zh-CN" altLang="en-US"/>
          </a:p>
        </p:txBody>
      </p:sp>
    </p:spTree>
    <p:extLst>
      <p:ext uri="{BB962C8B-B14F-4D97-AF65-F5344CB8AC3E}">
        <p14:creationId xmlns:p14="http://schemas.microsoft.com/office/powerpoint/2010/main" val="10109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N-gram</a:t>
            </a:r>
            <a:r>
              <a:rPr lang="zh-CN" altLang="en-US" dirty="0" smtClean="0"/>
              <a:t>语言模型的目标就是计算句子联合概率和当前词条件概率，这是他们的公式。</a:t>
            </a:r>
            <a:endParaRPr lang="en-US" altLang="zh-CN" dirty="0" smtClean="0"/>
          </a:p>
          <a:p>
            <a:endParaRPr lang="en-US" dirty="0"/>
          </a:p>
        </p:txBody>
      </p:sp>
      <p:sp>
        <p:nvSpPr>
          <p:cNvPr id="4" name="Slide Number Placeholder 3"/>
          <p:cNvSpPr>
            <a:spLocks noGrp="1"/>
          </p:cNvSpPr>
          <p:nvPr>
            <p:ph type="sldNum" sz="quarter" idx="5"/>
          </p:nvPr>
        </p:nvSpPr>
        <p:spPr/>
        <p:txBody>
          <a:bodyPr/>
          <a:lstStyle/>
          <a:p>
            <a:fld id="{A47EF8E6-3529-4E49-A21C-E75BA2F5C551}" type="slidenum">
              <a:rPr kumimoji="1" lang="zh-CN" altLang="en-US" smtClean="0"/>
              <a:t>23</a:t>
            </a:fld>
            <a:endParaRPr kumimoji="1" lang="zh-CN" altLang="en-US"/>
          </a:p>
        </p:txBody>
      </p:sp>
    </p:spTree>
    <p:extLst>
      <p:ext uri="{BB962C8B-B14F-4D97-AF65-F5344CB8AC3E}">
        <p14:creationId xmlns:p14="http://schemas.microsoft.com/office/powerpoint/2010/main" val="1590846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在这三个假设的条件下，张量空间语言模型的一个特例是</a:t>
            </a:r>
            <a:r>
              <a:rPr lang="en-US" altLang="zh-CN" dirty="0" err="1" smtClean="0"/>
              <a:t>Ngram</a:t>
            </a:r>
            <a:r>
              <a:rPr lang="zh-CN" altLang="en-US" dirty="0" smtClean="0"/>
              <a:t>语言模型</a:t>
            </a:r>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24</a:t>
            </a:fld>
            <a:endParaRPr kumimoji="1" lang="zh-CN" altLang="en-US"/>
          </a:p>
        </p:txBody>
      </p:sp>
    </p:spTree>
    <p:extLst>
      <p:ext uri="{BB962C8B-B14F-4D97-AF65-F5344CB8AC3E}">
        <p14:creationId xmlns:p14="http://schemas.microsoft.com/office/powerpoint/2010/main" val="2528939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我们是如何应联合概率的</a:t>
            </a:r>
          </a:p>
          <a:p>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25</a:t>
            </a:fld>
            <a:endParaRPr kumimoji="1" lang="zh-CN" altLang="en-US"/>
          </a:p>
        </p:txBody>
      </p:sp>
    </p:spTree>
    <p:extLst>
      <p:ext uri="{BB962C8B-B14F-4D97-AF65-F5344CB8AC3E}">
        <p14:creationId xmlns:p14="http://schemas.microsoft.com/office/powerpoint/2010/main" val="20685215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我们将张量空间语言模型表示中的</a:t>
            </a:r>
            <a:r>
              <a:rPr lang="en-US" altLang="zh-CN" dirty="0" smtClean="0"/>
              <a:t>m</a:t>
            </a:r>
            <a:r>
              <a:rPr lang="zh-CN" altLang="en-US" dirty="0" smtClean="0"/>
              <a:t>替换为</a:t>
            </a:r>
            <a:r>
              <a:rPr lang="en-US" altLang="zh-CN" dirty="0" smtClean="0"/>
              <a:t>|V|</a:t>
            </a:r>
            <a:r>
              <a:rPr lang="zh-CN" altLang="en-US" dirty="0" smtClean="0"/>
              <a:t>，省略掉基向量，词向量本身是</a:t>
            </a:r>
            <a:r>
              <a:rPr lang="en-US" altLang="zh-CN" dirty="0" smtClean="0"/>
              <a:t>One-hot</a:t>
            </a:r>
            <a:r>
              <a:rPr lang="zh-CN" altLang="en-US" dirty="0" smtClean="0"/>
              <a:t>向量也就是基向量。</a:t>
            </a:r>
          </a:p>
          <a:p>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26</a:t>
            </a:fld>
            <a:endParaRPr kumimoji="1" lang="zh-CN" altLang="en-US"/>
          </a:p>
        </p:txBody>
      </p:sp>
    </p:spTree>
    <p:extLst>
      <p:ext uri="{BB962C8B-B14F-4D97-AF65-F5344CB8AC3E}">
        <p14:creationId xmlns:p14="http://schemas.microsoft.com/office/powerpoint/2010/main" val="15999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，于是我们可以证明联合概率的计算是等价于</a:t>
            </a:r>
            <a:r>
              <a:rPr lang="en-US" altLang="zh-CN" dirty="0" smtClean="0"/>
              <a:t>N-gram</a:t>
            </a:r>
            <a:r>
              <a:rPr lang="zh-CN" altLang="en-US" dirty="0" smtClean="0"/>
              <a:t>语言模型的。这种计算方法理论上是和未平滑的</a:t>
            </a:r>
            <a:r>
              <a:rPr lang="en-US" altLang="zh-CN" dirty="0" smtClean="0"/>
              <a:t>N</a:t>
            </a:r>
            <a:r>
              <a:rPr lang="zh-CN" altLang="en-US" dirty="0" smtClean="0"/>
              <a:t>元语言模型完全一直的。</a:t>
            </a:r>
          </a:p>
          <a:p>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27</a:t>
            </a:fld>
            <a:endParaRPr kumimoji="1" lang="zh-CN" altLang="en-US"/>
          </a:p>
        </p:txBody>
      </p:sp>
    </p:spTree>
    <p:extLst>
      <p:ext uri="{BB962C8B-B14F-4D97-AF65-F5344CB8AC3E}">
        <p14:creationId xmlns:p14="http://schemas.microsoft.com/office/powerpoint/2010/main" val="143335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我们举了一个三阶张量的例子，三阶意味着我们定义句子的最大长度为</a:t>
                </a:r>
                <a:r>
                  <a:rPr lang="en-US" altLang="zh-CN" dirty="0" smtClean="0"/>
                  <a:t>3</a:t>
                </a:r>
                <a:r>
                  <a:rPr lang="zh-CN" altLang="en-US" dirty="0" smtClean="0"/>
                  <a:t>，能用图示展现给大家的最多也只能是三阶了。</a:t>
                </a:r>
                <a:endParaRPr lang="en-US" altLang="zh-CN" dirty="0" smtClean="0"/>
              </a:p>
              <a:p>
                <a:r>
                  <a:rPr lang="zh-CN" altLang="en-US" sz="2800" dirty="0" smtClean="0">
                    <a:sym typeface="+mn-ea"/>
                  </a:rPr>
                  <a:t>词表</a:t>
                </a:r>
                <a:r>
                  <a:rPr lang="en-US" altLang="zh-CN" sz="2800" dirty="0" smtClean="0">
                    <a:sym typeface="+mn-ea"/>
                  </a:rPr>
                  <a:t>:</a:t>
                </a:r>
                <a14:m>
                  <m:oMath xmlns:m="http://schemas.openxmlformats.org/officeDocument/2006/math">
                    <m:r>
                      <m:rPr>
                        <m:sty m:val="p"/>
                      </m:rPr>
                      <a:rPr lang="en-US" altLang="zh-CN" sz="2800" b="0" i="0" smtClean="0">
                        <a:latin typeface="Cambria Math" panose="02040503050406030204" pitchFamily="18" charset="0"/>
                        <a:sym typeface="+mn-ea"/>
                      </a:rPr>
                      <m:t>V</m:t>
                    </m:r>
                    <m:r>
                      <a:rPr lang="en-US" altLang="zh-CN" sz="2800" b="0" i="1" smtClean="0">
                        <a:latin typeface="Cambria Math" panose="02040503050406030204" pitchFamily="18" charset="0"/>
                        <a:sym typeface="+mn-ea"/>
                      </a:rPr>
                      <m:t>={</m:t>
                    </m:r>
                    <m:r>
                      <a:rPr lang="en-US" altLang="zh-CN" sz="2800" b="0" i="1" smtClean="0">
                        <a:latin typeface="Cambria Math" panose="02040503050406030204" pitchFamily="18" charset="0"/>
                        <a:sym typeface="+mn-ea"/>
                      </a:rPr>
                      <m:t>𝐴</m:t>
                    </m:r>
                    <m:r>
                      <a:rPr lang="en-US" altLang="zh-CN" sz="2800" b="0" i="1" smtClean="0">
                        <a:latin typeface="Cambria Math" panose="02040503050406030204" pitchFamily="18" charset="0"/>
                        <a:sym typeface="+mn-ea"/>
                      </a:rPr>
                      <m:t>,</m:t>
                    </m:r>
                    <m:r>
                      <a:rPr lang="en-US" altLang="zh-CN" sz="2800" b="0" i="1" smtClean="0">
                        <a:latin typeface="Cambria Math" panose="02040503050406030204" pitchFamily="18" charset="0"/>
                        <a:sym typeface="+mn-ea"/>
                      </a:rPr>
                      <m:t>𝐵</m:t>
                    </m:r>
                    <m:r>
                      <a:rPr lang="en-US" altLang="zh-CN" sz="2800" b="0" i="1" smtClean="0">
                        <a:latin typeface="Cambria Math" panose="02040503050406030204" pitchFamily="18" charset="0"/>
                        <a:sym typeface="+mn-ea"/>
                      </a:rPr>
                      <m:t>,</m:t>
                    </m:r>
                    <m:r>
                      <a:rPr lang="en-US" altLang="zh-CN" sz="2800" b="0" i="1" smtClean="0">
                        <a:latin typeface="Cambria Math" panose="02040503050406030204" pitchFamily="18" charset="0"/>
                        <a:sym typeface="+mn-ea"/>
                      </a:rPr>
                      <m:t>𝐶</m:t>
                    </m:r>
                    <m:r>
                      <a:rPr lang="en-US" altLang="zh-CN" sz="2800" b="0" i="1" smtClean="0">
                        <a:latin typeface="Cambria Math" panose="02040503050406030204" pitchFamily="18" charset="0"/>
                        <a:sym typeface="+mn-ea"/>
                      </a:rPr>
                      <m:t>}</m:t>
                    </m:r>
                  </m:oMath>
                </a14:m>
                <a:endParaRPr lang="en-US" altLang="zh-CN" sz="2800" dirty="0">
                  <a:sym typeface="+mn-ea"/>
                </a:endParaRPr>
              </a:p>
              <a:p>
                <a:r>
                  <a:rPr lang="zh-CN" altLang="en-US" sz="2800" dirty="0" smtClean="0"/>
                  <a:t>每种组合的概率是右边张量的一个元素</a:t>
                </a:r>
                <a:endParaRPr lang="en-US" altLang="zh-CN" sz="2800" dirty="0" smtClean="0"/>
              </a:p>
              <a:p>
                <a:r>
                  <a:rPr lang="zh-CN" altLang="en-US" sz="2800" dirty="0" smtClean="0"/>
                  <a:t>如果一个句子是</a:t>
                </a:r>
                <a:r>
                  <a:rPr lang="en-US" altLang="zh-CN" sz="2800" dirty="0" smtClean="0"/>
                  <a:t>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𝑠</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𝐵</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𝐶</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𝐴</m:t>
                        </m:r>
                      </m:e>
                    </m:d>
                  </m:oMath>
                </a14:m>
                <a:r>
                  <a:rPr lang="en-US" altLang="zh-CN" sz="2800" dirty="0"/>
                  <a:t>.</a:t>
                </a:r>
              </a:p>
              <a:p>
                <a:r>
                  <a:rPr lang="zh-CN" altLang="en-US" sz="2800" b="0" dirty="0" smtClean="0">
                    <a:solidFill>
                      <a:schemeClr val="tx1"/>
                    </a:solidFill>
                    <a:uFillTx/>
                    <a:sym typeface="+mn-ea"/>
                  </a:rPr>
                  <a:t>那么这个组合的概率</a:t>
                </a:r>
                <a:r>
                  <a:rPr lang="en-US" altLang="zh-CN" sz="2800" b="0" dirty="0" smtClean="0">
                    <a:solidFill>
                      <a:schemeClr val="tx1"/>
                    </a:solidFill>
                    <a:uFillTx/>
                    <a:sym typeface="+mn-ea"/>
                  </a:rPr>
                  <a:t>:</a:t>
                </a:r>
                <a:r>
                  <a:rPr lang="en-US" altLang="zh-CN" sz="2800" b="0" baseline="0" dirty="0">
                    <a:solidFill>
                      <a:schemeClr val="tx1"/>
                    </a:solidFill>
                    <a:uFillTx/>
                    <a:sym typeface="+mn-ea"/>
                  </a:rPr>
                  <a:t> </a:t>
                </a:r>
                <a14:m>
                  <m:oMath xmlns:m="http://schemas.openxmlformats.org/officeDocument/2006/math">
                    <m:r>
                      <m:rPr>
                        <m:sty m:val="p"/>
                      </m:rPr>
                      <a:rPr lang="en-US" altLang="zh-CN" sz="2400" b="0" i="0" smtClean="0">
                        <a:solidFill>
                          <a:schemeClr val="tx1"/>
                        </a:solidFill>
                        <a:uFillTx/>
                        <a:latin typeface="Cambria Math" panose="02040503050406030204" pitchFamily="18" charset="0"/>
                        <a:sym typeface="+mn-ea"/>
                      </a:rPr>
                      <m:t>p</m:t>
                    </m:r>
                    <m:r>
                      <a:rPr lang="en-US" altLang="zh-CN" sz="2400" b="0" i="0" smtClean="0">
                        <a:solidFill>
                          <a:schemeClr val="tx1"/>
                        </a:solidFill>
                        <a:uFillTx/>
                        <a:latin typeface="Cambria Math" panose="02040503050406030204" pitchFamily="18" charset="0"/>
                        <a:sym typeface="+mn-ea"/>
                      </a:rPr>
                      <m:t>(</m:t>
                    </m:r>
                    <m:sSub>
                      <m:sSubPr>
                        <m:ctrlPr>
                          <a:rPr lang="en-US" altLang="zh-CN" sz="2400" b="0" i="1" smtClean="0">
                            <a:solidFill>
                              <a:schemeClr val="tx1"/>
                            </a:solidFill>
                            <a:uFillTx/>
                            <a:latin typeface="Cambria Math" panose="02040503050406030204" pitchFamily="18" charset="0"/>
                            <a:sym typeface="+mn-ea"/>
                          </a:rPr>
                        </m:ctrlPr>
                      </m:sSubPr>
                      <m:e>
                        <m:r>
                          <a:rPr lang="en-US" altLang="zh-CN" sz="2400" b="0" i="1" smtClean="0">
                            <a:solidFill>
                              <a:schemeClr val="tx1"/>
                            </a:solidFill>
                            <a:uFillTx/>
                            <a:latin typeface="Cambria Math" panose="02040503050406030204" pitchFamily="18" charset="0"/>
                            <a:sym typeface="+mn-ea"/>
                          </a:rPr>
                          <m:t>𝑠</m:t>
                        </m:r>
                      </m:e>
                      <m:sub>
                        <m:r>
                          <a:rPr lang="en-US" altLang="zh-CN" sz="2400" b="0" i="1" smtClean="0">
                            <a:solidFill>
                              <a:schemeClr val="tx1"/>
                            </a:solidFill>
                            <a:uFillTx/>
                            <a:latin typeface="Cambria Math" panose="02040503050406030204" pitchFamily="18" charset="0"/>
                            <a:sym typeface="+mn-ea"/>
                          </a:rPr>
                          <m:t>𝑖</m:t>
                        </m:r>
                      </m:sub>
                    </m:sSub>
                    <m:r>
                      <a:rPr lang="en-US" altLang="zh-CN" sz="2400" b="0" i="0" smtClean="0">
                        <a:solidFill>
                          <a:schemeClr val="tx1"/>
                        </a:solidFill>
                        <a:uFillTx/>
                        <a:latin typeface="Cambria Math" panose="02040503050406030204" pitchFamily="18" charset="0"/>
                        <a:sym typeface="+mn-ea"/>
                      </a:rPr>
                      <m:t>)=</m:t>
                    </m:r>
                    <m:sSub>
                      <m:sSubPr>
                        <m:ctrlPr>
                          <a:rPr lang="en-US" altLang="zh-CN" sz="2400" i="1" smtClean="0">
                            <a:solidFill>
                              <a:schemeClr val="tx1"/>
                            </a:solidFill>
                            <a:uFillTx/>
                            <a:latin typeface="Cambria Math" panose="02040503050406030204" pitchFamily="18" charset="0"/>
                            <a:sym typeface="+mn-ea"/>
                          </a:rPr>
                        </m:ctrlPr>
                      </m:sSubPr>
                      <m:e>
                        <m:r>
                          <a:rPr lang="zh-CN" altLang="en-US" sz="2400" i="1">
                            <a:latin typeface="Cambria Math" panose="02040503050406030204" pitchFamily="18" charset="0"/>
                            <a:sym typeface="+mn-ea"/>
                          </a:rPr>
                          <m:t>𝒯</m:t>
                        </m:r>
                      </m:e>
                      <m:sub>
                        <m:r>
                          <a:rPr lang="en-US" altLang="zh-CN" sz="2400" b="0" i="1" smtClean="0">
                            <a:solidFill>
                              <a:schemeClr val="tx1"/>
                            </a:solidFill>
                            <a:uFillTx/>
                            <a:latin typeface="Cambria Math" panose="02040503050406030204" pitchFamily="18" charset="0"/>
                            <a:sym typeface="+mn-ea"/>
                          </a:rPr>
                          <m:t>231</m:t>
                        </m:r>
                      </m:sub>
                    </m:sSub>
                  </m:oMath>
                </a14:m>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张量</a:t>
                </a:r>
                <a:r>
                  <a:rPr lang="en-US" altLang="zh-CN" dirty="0" smtClean="0"/>
                  <a:t>T</a:t>
                </a:r>
                <a:r>
                  <a:rPr lang="zh-CN" altLang="en-US" dirty="0" smtClean="0"/>
                  <a:t>中的每个元素表示一种组合的概率，可以对应于三元语言模型。</a:t>
                </a:r>
              </a:p>
              <a:p>
                <a:endParaRPr lang="zh-CN" altLang="en-US" dirty="0"/>
              </a:p>
            </p:txBody>
          </p:sp>
        </mc:Choice>
        <mc:Fallback xmlns="">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我们举了一个三阶张量的例子，三阶意味着我们定义句子的最大长度为</a:t>
                </a:r>
                <a:r>
                  <a:rPr lang="en-US" altLang="zh-CN" dirty="0" smtClean="0"/>
                  <a:t>3</a:t>
                </a:r>
                <a:r>
                  <a:rPr lang="zh-CN" altLang="en-US" dirty="0" smtClean="0"/>
                  <a:t>，能用图示展现给大家的最多也只能是三阶了。</a:t>
                </a:r>
                <a:endParaRPr lang="en-US" altLang="zh-CN" dirty="0" smtClean="0"/>
              </a:p>
              <a:p>
                <a:r>
                  <a:rPr lang="zh-CN" altLang="en-US" sz="2800" dirty="0" smtClean="0">
                    <a:sym typeface="+mn-ea"/>
                  </a:rPr>
                  <a:t>词表</a:t>
                </a:r>
                <a:r>
                  <a:rPr lang="en-US" altLang="zh-CN" sz="2800" dirty="0" smtClean="0">
                    <a:sym typeface="+mn-ea"/>
                  </a:rPr>
                  <a:t>:</a:t>
                </a:r>
                <a:r>
                  <a:rPr lang="en-US" altLang="zh-CN" sz="2800" b="0" i="0" smtClean="0">
                    <a:latin typeface="Cambria Math" panose="02040503050406030204" pitchFamily="18" charset="0"/>
                    <a:sym typeface="+mn-ea"/>
                  </a:rPr>
                  <a:t>V={𝐴,𝐵,𝐶}</a:t>
                </a:r>
                <a:endParaRPr lang="en-US" altLang="zh-CN" sz="2800" dirty="0">
                  <a:sym typeface="+mn-ea"/>
                </a:endParaRPr>
              </a:p>
              <a:p>
                <a:r>
                  <a:rPr lang="zh-CN" altLang="en-US" sz="2800" dirty="0" smtClean="0"/>
                  <a:t>每种组合的概率是右边张量的一个元素</a:t>
                </a:r>
                <a:endParaRPr lang="en-US" altLang="zh-CN" sz="2800" dirty="0" smtClean="0"/>
              </a:p>
              <a:p>
                <a:r>
                  <a:rPr lang="zh-CN" altLang="en-US" sz="2800" dirty="0" smtClean="0"/>
                  <a:t>如果一个句子是</a:t>
                </a:r>
                <a:r>
                  <a:rPr lang="en-US" altLang="zh-CN" sz="2800" dirty="0" smtClean="0"/>
                  <a:t> </a:t>
                </a:r>
                <a:r>
                  <a:rPr lang="en-US" altLang="zh-CN" sz="2800" b="0" i="0" smtClean="0">
                    <a:latin typeface="Cambria Math" panose="02040503050406030204" pitchFamily="18" charset="0"/>
                  </a:rPr>
                  <a:t>𝑠_𝑖=(𝐵,𝐶,𝐴)</a:t>
                </a:r>
                <a:r>
                  <a:rPr lang="en-US" altLang="zh-CN" sz="2800" dirty="0"/>
                  <a:t>.</a:t>
                </a:r>
              </a:p>
              <a:p>
                <a:r>
                  <a:rPr lang="zh-CN" altLang="en-US" sz="2800" b="0" dirty="0" smtClean="0">
                    <a:solidFill>
                      <a:schemeClr val="tx1"/>
                    </a:solidFill>
                    <a:uFillTx/>
                    <a:sym typeface="+mn-ea"/>
                  </a:rPr>
                  <a:t>那么这个组合的概率</a:t>
                </a:r>
                <a:r>
                  <a:rPr lang="en-US" altLang="zh-CN" sz="2800" b="0" dirty="0" smtClean="0">
                    <a:solidFill>
                      <a:schemeClr val="tx1"/>
                    </a:solidFill>
                    <a:uFillTx/>
                    <a:sym typeface="+mn-ea"/>
                  </a:rPr>
                  <a:t>:</a:t>
                </a:r>
                <a:r>
                  <a:rPr lang="en-US" altLang="zh-CN" sz="2800" b="0" baseline="0" dirty="0">
                    <a:solidFill>
                      <a:schemeClr val="tx1"/>
                    </a:solidFill>
                    <a:uFillTx/>
                    <a:sym typeface="+mn-ea"/>
                  </a:rPr>
                  <a:t> </a:t>
                </a:r>
                <a:r>
                  <a:rPr lang="en-US" altLang="zh-CN" sz="2400" b="0" i="0" smtClean="0">
                    <a:solidFill>
                      <a:schemeClr val="tx1"/>
                    </a:solidFill>
                    <a:uFillTx/>
                    <a:latin typeface="Cambria Math" panose="02040503050406030204" pitchFamily="18" charset="0"/>
                    <a:sym typeface="+mn-ea"/>
                  </a:rPr>
                  <a:t>p(𝑠_𝑖)=</a:t>
                </a:r>
                <a:r>
                  <a:rPr lang="zh-CN" altLang="en-US" sz="2400" i="0">
                    <a:latin typeface="Cambria Math" panose="02040503050406030204" pitchFamily="18" charset="0"/>
                    <a:sym typeface="+mn-ea"/>
                  </a:rPr>
                  <a:t>𝒯</a:t>
                </a:r>
                <a:r>
                  <a:rPr lang="en-US" altLang="zh-CN" sz="2400" i="0" smtClean="0">
                    <a:solidFill>
                      <a:schemeClr val="tx1"/>
                    </a:solidFill>
                    <a:uFillTx/>
                    <a:latin typeface="Cambria Math" panose="02040503050406030204" pitchFamily="18" charset="0"/>
                    <a:sym typeface="+mn-ea"/>
                  </a:rPr>
                  <a:t>_</a:t>
                </a:r>
                <a:r>
                  <a:rPr lang="en-US" altLang="zh-CN" sz="2400" b="0" i="0" smtClean="0">
                    <a:solidFill>
                      <a:schemeClr val="tx1"/>
                    </a:solidFill>
                    <a:uFillTx/>
                    <a:latin typeface="Cambria Math" panose="02040503050406030204" pitchFamily="18" charset="0"/>
                    <a:sym typeface="+mn-ea"/>
                  </a:rPr>
                  <a:t>231</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张量</a:t>
                </a:r>
                <a:r>
                  <a:rPr lang="en-US" altLang="zh-CN" dirty="0" smtClean="0"/>
                  <a:t>T</a:t>
                </a:r>
                <a:r>
                  <a:rPr lang="zh-CN" altLang="en-US" dirty="0" smtClean="0"/>
                  <a:t>中的每个元素表示一种组合的概率，可以对应于三元语言模型。</a:t>
                </a:r>
              </a:p>
              <a:p>
                <a:endParaRPr lang="zh-CN" altLang="en-US" dirty="0"/>
              </a:p>
            </p:txBody>
          </p:sp>
        </mc:Fallback>
      </mc:AlternateContent>
      <p:sp>
        <p:nvSpPr>
          <p:cNvPr id="4" name="灯片编号占位符 3"/>
          <p:cNvSpPr>
            <a:spLocks noGrp="1"/>
          </p:cNvSpPr>
          <p:nvPr>
            <p:ph type="sldNum" sz="quarter" idx="10"/>
          </p:nvPr>
        </p:nvSpPr>
        <p:spPr/>
        <p:txBody>
          <a:bodyPr/>
          <a:lstStyle/>
          <a:p>
            <a:fld id="{A47EF8E6-3529-4E49-A21C-E75BA2F5C551}" type="slidenum">
              <a:rPr kumimoji="1" lang="zh-CN" altLang="en-US" smtClean="0"/>
              <a:t>28</a:t>
            </a:fld>
            <a:endParaRPr kumimoji="1" lang="zh-CN" altLang="en-US"/>
          </a:p>
        </p:txBody>
      </p:sp>
    </p:spTree>
    <p:extLst>
      <p:ext uri="{BB962C8B-B14F-4D97-AF65-F5344CB8AC3E}">
        <p14:creationId xmlns:p14="http://schemas.microsoft.com/office/powerpoint/2010/main" val="256775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概率的计算就是两个张量的内积。</a:t>
            </a:r>
          </a:p>
          <a:p>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29</a:t>
            </a:fld>
            <a:endParaRPr kumimoji="1" lang="zh-CN" altLang="en-US"/>
          </a:p>
        </p:txBody>
      </p:sp>
    </p:spTree>
    <p:extLst>
      <p:ext uri="{BB962C8B-B14F-4D97-AF65-F5344CB8AC3E}">
        <p14:creationId xmlns:p14="http://schemas.microsoft.com/office/powerpoint/2010/main" val="3750936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smtClean="0"/>
              <a:t>一些经典的模型通常用向量或矩阵表示一个句子或文档，包括向量空间模型，</a:t>
            </a:r>
            <a:r>
              <a:rPr lang="en-US" altLang="zh-CN" sz="1200" dirty="0" smtClean="0"/>
              <a:t>LSI</a:t>
            </a:r>
            <a:r>
              <a:rPr lang="zh-CN" altLang="en-US" sz="1200" dirty="0" smtClean="0"/>
              <a:t>等，</a:t>
            </a:r>
            <a:endParaRPr lang="en-US" altLang="zh-CN"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smtClean="0"/>
              <a:t>关于语言模型的研究主要有非常经典的统计语言模型，和近些年广泛研究的神经语言模型，</a:t>
            </a:r>
            <a:endParaRPr lang="en-US" altLang="zh-CN"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smtClean="0"/>
              <a:t>我们常用的词向量表示方法，大多也是由神经网络来学习，比如</a:t>
            </a:r>
            <a:r>
              <a:rPr lang="en-US" altLang="zh-CN" sz="1200" dirty="0" smtClean="0"/>
              <a:t>word2vec,fasttext</a:t>
            </a:r>
            <a:r>
              <a:rPr lang="zh-CN" altLang="en-US" sz="1200" dirty="0" smtClean="0"/>
              <a:t>等。</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3</a:t>
            </a:fld>
            <a:endParaRPr kumimoji="1" lang="zh-CN" altLang="en-US"/>
          </a:p>
        </p:txBody>
      </p:sp>
    </p:spTree>
    <p:extLst>
      <p:ext uri="{BB962C8B-B14F-4D97-AF65-F5344CB8AC3E}">
        <p14:creationId xmlns:p14="http://schemas.microsoft.com/office/powerpoint/2010/main" val="33392514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在</a:t>
            </a:r>
            <a:r>
              <a:rPr lang="en-US" altLang="zh-CN" dirty="0" smtClean="0"/>
              <a:t>NGRAM</a:t>
            </a:r>
            <a:r>
              <a:rPr lang="zh-CN" altLang="en-US" dirty="0" smtClean="0"/>
              <a:t>中计算条件概率，也可以在张量空间语言模型中对应，由多元随机变量的边际分布可以证明。</a:t>
            </a:r>
          </a:p>
          <a:p>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30</a:t>
            </a:fld>
            <a:endParaRPr kumimoji="1" lang="zh-CN" altLang="en-US"/>
          </a:p>
        </p:txBody>
      </p:sp>
    </p:spTree>
    <p:extLst>
      <p:ext uri="{BB962C8B-B14F-4D97-AF65-F5344CB8AC3E}">
        <p14:creationId xmlns:p14="http://schemas.microsoft.com/office/powerpoint/2010/main" val="1397629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然后这个是我们的证明过程。</a:t>
            </a:r>
          </a:p>
          <a:p>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31</a:t>
            </a:fld>
            <a:endParaRPr kumimoji="1" lang="zh-CN" altLang="en-US"/>
          </a:p>
        </p:txBody>
      </p:sp>
    </p:spTree>
    <p:extLst>
      <p:ext uri="{BB962C8B-B14F-4D97-AF65-F5344CB8AC3E}">
        <p14:creationId xmlns:p14="http://schemas.microsoft.com/office/powerpoint/2010/main" val="1957938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这是一个三阶张量情况下形象的边际分布的例子。</a:t>
            </a:r>
          </a:p>
          <a:p>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32</a:t>
            </a:fld>
            <a:endParaRPr kumimoji="1" lang="zh-CN" altLang="en-US"/>
          </a:p>
        </p:txBody>
      </p:sp>
    </p:spTree>
    <p:extLst>
      <p:ext uri="{BB962C8B-B14F-4D97-AF65-F5344CB8AC3E}">
        <p14:creationId xmlns:p14="http://schemas.microsoft.com/office/powerpoint/2010/main" val="14877089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下面将介绍在张量空间语言模型的递归语言建模过程</a:t>
            </a:r>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33</a:t>
            </a:fld>
            <a:endParaRPr kumimoji="1" lang="zh-CN" altLang="en-US"/>
          </a:p>
        </p:txBody>
      </p:sp>
    </p:spTree>
    <p:extLst>
      <p:ext uri="{BB962C8B-B14F-4D97-AF65-F5344CB8AC3E}">
        <p14:creationId xmlns:p14="http://schemas.microsoft.com/office/powerpoint/2010/main" val="22512013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2800" dirty="0" smtClean="0"/>
                  <a:t>两个假设</a:t>
                </a:r>
                <a:r>
                  <a:rPr lang="en-US" altLang="zh-CN" sz="2800" dirty="0" smtClean="0"/>
                  <a:t>:</a:t>
                </a:r>
              </a:p>
              <a:p>
                <a:r>
                  <a:rPr lang="en-US" altLang="zh-CN" sz="2800" dirty="0" smtClean="0"/>
                  <a:t>1</a:t>
                </a:r>
                <a14:m>
                  <m:oMath xmlns:m="http://schemas.openxmlformats.org/officeDocument/2006/math">
                    <m:r>
                      <a:rPr lang="en-US" altLang="zh-CN" sz="2800" i="1" dirty="0" smtClean="0">
                        <a:latin typeface="Cambria Math" panose="02040503050406030204" pitchFamily="18" charset="0"/>
                      </a:rPr>
                      <m:t>.</m:t>
                    </m:r>
                    <m:r>
                      <a:rPr lang="zh-CN" altLang="en-US" sz="2400" i="1" smtClean="0">
                        <a:latin typeface="Cambria Math" panose="02040503050406030204" pitchFamily="18" charset="0"/>
                      </a:rPr>
                      <m:t>词</m:t>
                    </m:r>
                    <m:r>
                      <a:rPr lang="zh-CN" altLang="en-US" sz="2400" i="1">
                        <a:latin typeface="Cambria Math" panose="02040503050406030204" pitchFamily="18" charset="0"/>
                      </a:rPr>
                      <m:t>向量</m:t>
                    </m:r>
                    <m:r>
                      <a:rPr lang="zh-CN" altLang="en-US" sz="2400" i="1" smtClean="0">
                        <a:latin typeface="Cambria Math" panose="02040503050406030204" pitchFamily="18" charset="0"/>
                      </a:rPr>
                      <m:t>的</m:t>
                    </m:r>
                    <m:r>
                      <a:rPr lang="zh-CN" altLang="en-US" sz="2400" i="1">
                        <a:latin typeface="Cambria Math" panose="02040503050406030204" pitchFamily="18" charset="0"/>
                      </a:rPr>
                      <m:t>维度</m:t>
                    </m:r>
                    <m:r>
                      <a:rPr lang="en-US" altLang="zh-CN" sz="2400" i="1">
                        <a:latin typeface="Cambria Math" panose="02040503050406030204" pitchFamily="18" charset="0"/>
                      </a:rPr>
                      <m:t>𝑚</m:t>
                    </m:r>
                    <m:r>
                      <a:rPr lang="en-US" altLang="zh-CN" sz="2400" i="1">
                        <a:latin typeface="Cambria Math" panose="02040503050406030204" pitchFamily="18" charset="0"/>
                        <a:ea typeface="Cambria Math" panose="02040503050406030204" pitchFamily="18" charset="0"/>
                      </a:rPr>
                      <m:t>≪</m:t>
                    </m:r>
                    <m:d>
                      <m:dPr>
                        <m:begChr m:val="|"/>
                        <m:endChr m:val="|"/>
                        <m:ctrlPr>
                          <a:rPr lang="en-US" altLang="zh-CN" sz="2400" i="1">
                            <a:latin typeface="Cambria Math" panose="02040503050406030204" pitchFamily="18" charset="0"/>
                            <a:ea typeface="Cambria Math" panose="02040503050406030204" pitchFamily="18" charset="0"/>
                          </a:rPr>
                        </m:ctrlPr>
                      </m:dPr>
                      <m:e>
                        <m:r>
                          <m:rPr>
                            <m:sty m:val="p"/>
                          </m:rPr>
                          <a:rPr lang="en-US" altLang="zh-CN" sz="2400">
                            <a:latin typeface="Cambria Math" panose="02040503050406030204" pitchFamily="18" charset="0"/>
                            <a:ea typeface="Cambria Math" panose="02040503050406030204" pitchFamily="18" charset="0"/>
                          </a:rPr>
                          <m:t>V</m:t>
                        </m:r>
                      </m:e>
                    </m:d>
                  </m:oMath>
                </a14:m>
                <a:r>
                  <a:rPr lang="en-US" altLang="zh-CN" sz="2400" dirty="0" smtClean="0">
                    <a:ea typeface="Cambria Math" panose="02040503050406030204" pitchFamily="18" charset="0"/>
                  </a:rPr>
                  <a:t> </a:t>
                </a:r>
              </a:p>
              <a:p>
                <a:r>
                  <a:rPr lang="en-US" altLang="zh-CN" sz="2400" dirty="0" smtClean="0">
                    <a:ea typeface="Cambria Math" panose="02040503050406030204" pitchFamily="18" charset="0"/>
                  </a:rPr>
                  <a:t>2.</a:t>
                </a:r>
                <a:r>
                  <a:rPr lang="zh-CN" altLang="en-US" sz="2400" dirty="0" smtClean="0"/>
                  <a:t>语料集的表示</a:t>
                </a:r>
                <a:r>
                  <a:rPr lang="en-US" altLang="zh-CN" sz="2400" dirty="0" smtClean="0"/>
                  <a:t>: </a:t>
                </a:r>
                <a14:m>
                  <m:oMath xmlns:m="http://schemas.openxmlformats.org/officeDocument/2006/math">
                    <m:r>
                      <a:rPr lang="en-US" altLang="zh-CN" sz="2400" i="1">
                        <a:latin typeface="Cambria Math" panose="02040503050406030204" pitchFamily="18" charset="0"/>
                      </a:rPr>
                      <m:t>𝑐</m:t>
                    </m:r>
                    <m:r>
                      <a:rPr lang="en-US" altLang="zh-CN" sz="2400" i="1">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r>
                          <m:rPr>
                            <m:brk m:alnAt="7"/>
                          </m:rPr>
                          <a:rPr lang="en-US" altLang="zh-CN" sz="2400" i="1">
                            <a:latin typeface="Cambria Math" panose="02040503050406030204" pitchFamily="18" charset="0"/>
                          </a:rPr>
                          <m:t>𝑖</m:t>
                        </m:r>
                      </m:sub>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𝑖</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𝑖</m:t>
                            </m:r>
                          </m:sub>
                        </m:sSub>
                      </m:e>
                    </m:nary>
                  </m:oMath>
                </a14:m>
                <a:endParaRPr lang="en-US" altLang="zh-CN" sz="2800" dirty="0" smtClean="0"/>
              </a:p>
              <a:p>
                <a:r>
                  <a:rPr lang="zh-CN" altLang="en-US" sz="2800" dirty="0" smtClean="0"/>
                  <a:t>此时，高阶张量</a:t>
                </a:r>
                <a14:m>
                  <m:oMath xmlns:m="http://schemas.openxmlformats.org/officeDocument/2006/math">
                    <m:r>
                      <a:rPr lang="zh-CN" altLang="en-US" sz="2800" i="1" smtClean="0">
                        <a:latin typeface="Cambria Math" panose="02040503050406030204" pitchFamily="18" charset="0"/>
                      </a:rPr>
                      <m:t>𝒯</m:t>
                    </m:r>
                  </m:oMath>
                </a14:m>
                <a:r>
                  <a:rPr lang="zh-CN" altLang="en-US" sz="2800" dirty="0" smtClean="0"/>
                  <a:t>中包含指数级的参数</a:t>
                </a:r>
                <a:r>
                  <a:rPr lang="en-US" altLang="zh-CN" sz="2800" dirty="0" smtClean="0"/>
                  <a:t> (</a:t>
                </a:r>
                <a14:m>
                  <m:oMath xmlns:m="http://schemas.openxmlformats.org/officeDocument/2006/math">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𝑚</m:t>
                        </m:r>
                      </m:e>
                      <m:sup>
                        <m:r>
                          <a:rPr lang="en-US" altLang="zh-CN" sz="2800" b="0" i="1" smtClean="0">
                            <a:latin typeface="Cambria Math" panose="02040503050406030204" pitchFamily="18" charset="0"/>
                          </a:rPr>
                          <m:t>𝑛</m:t>
                        </m:r>
                      </m:sup>
                    </m:sSup>
                  </m:oMath>
                </a14:m>
                <a:r>
                  <a:rPr lang="en-US" altLang="zh-CN" sz="2800" dirty="0" smtClean="0"/>
                  <a:t>) </a:t>
                </a:r>
                <a:r>
                  <a:rPr lang="zh-CN" altLang="en-US" sz="2800" dirty="0" smtClean="0"/>
                  <a:t>是我们无法学习到的</a:t>
                </a:r>
                <a:r>
                  <a:rPr lang="en-US" altLang="zh-CN" sz="2800" dirty="0" smtClean="0"/>
                  <a:t>.</a:t>
                </a:r>
                <a:endParaRPr lang="en-US" altLang="zh-CN" sz="2800" dirty="0"/>
              </a:p>
              <a:p>
                <a:r>
                  <a:rPr lang="zh-CN" altLang="en-US" sz="2800" dirty="0" smtClean="0"/>
                  <a:t>因此我们将介绍张量分解来解决这个问题</a:t>
                </a:r>
                <a:r>
                  <a:rPr lang="en-US" altLang="zh-CN" sz="2800" dirty="0" smtClean="0"/>
                  <a:t>.</a:t>
                </a:r>
                <a:endParaRPr lang="en-US" altLang="zh-CN" dirty="0" smtClean="0"/>
              </a:p>
              <a:p>
                <a:endParaRPr lang="zh-CN" altLang="en-US" dirty="0"/>
              </a:p>
            </p:txBody>
          </p:sp>
        </mc:Choice>
        <mc:Fallback xmlns="">
          <p:sp>
            <p:nvSpPr>
              <p:cNvPr id="3" name="备注占位符 2"/>
              <p:cNvSpPr>
                <a:spLocks noGrp="1"/>
              </p:cNvSpPr>
              <p:nvPr>
                <p:ph type="body" idx="1"/>
              </p:nvPr>
            </p:nvSpPr>
            <p:spPr/>
            <p:txBody>
              <a:bodyPr/>
              <a:lstStyle/>
              <a:p>
                <a:r>
                  <a:rPr lang="zh-CN" altLang="en-US" sz="2800" dirty="0" smtClean="0"/>
                  <a:t>两个假设</a:t>
                </a:r>
                <a:r>
                  <a:rPr lang="en-US" altLang="zh-CN" sz="2800" dirty="0" smtClean="0"/>
                  <a:t>:</a:t>
                </a:r>
              </a:p>
              <a:p>
                <a:r>
                  <a:rPr lang="en-US" altLang="zh-CN" sz="2800" dirty="0" smtClean="0"/>
                  <a:t>1</a:t>
                </a:r>
                <a:r>
                  <a:rPr lang="en-US" altLang="zh-CN" sz="2800" i="0" dirty="0" smtClean="0">
                    <a:latin typeface="Cambria Math" panose="02040503050406030204" pitchFamily="18" charset="0"/>
                  </a:rPr>
                  <a:t>.</a:t>
                </a:r>
                <a:r>
                  <a:rPr lang="zh-CN" altLang="en-US" sz="2400" i="0" smtClean="0">
                    <a:latin typeface="Cambria Math" panose="02040503050406030204" pitchFamily="18" charset="0"/>
                  </a:rPr>
                  <a:t>词</a:t>
                </a:r>
                <a:r>
                  <a:rPr lang="zh-CN" altLang="en-US" sz="2400" i="0">
                    <a:latin typeface="Cambria Math" panose="02040503050406030204" pitchFamily="18" charset="0"/>
                  </a:rPr>
                  <a:t>向量</a:t>
                </a:r>
                <a:r>
                  <a:rPr lang="zh-CN" altLang="en-US" sz="2400" i="0" smtClean="0">
                    <a:latin typeface="Cambria Math" panose="02040503050406030204" pitchFamily="18" charset="0"/>
                  </a:rPr>
                  <a:t>的</a:t>
                </a:r>
                <a:r>
                  <a:rPr lang="zh-CN" altLang="en-US" sz="2400" i="0">
                    <a:latin typeface="Cambria Math" panose="02040503050406030204" pitchFamily="18" charset="0"/>
                  </a:rPr>
                  <a:t>维度</a:t>
                </a:r>
                <a:r>
                  <a:rPr lang="en-US" altLang="zh-CN" sz="2400" i="0">
                    <a:latin typeface="Cambria Math" panose="02040503050406030204" pitchFamily="18" charset="0"/>
                  </a:rPr>
                  <a:t>𝑚</a:t>
                </a:r>
                <a:r>
                  <a:rPr lang="en-US" altLang="zh-CN" sz="2400" i="0">
                    <a:latin typeface="Cambria Math" panose="02040503050406030204" pitchFamily="18" charset="0"/>
                    <a:ea typeface="Cambria Math" panose="02040503050406030204" pitchFamily="18" charset="0"/>
                  </a:rPr>
                  <a:t>≪|V|</a:t>
                </a:r>
                <a:r>
                  <a:rPr lang="en-US" altLang="zh-CN" sz="2400" dirty="0" smtClean="0">
                    <a:ea typeface="Cambria Math" panose="02040503050406030204" pitchFamily="18" charset="0"/>
                  </a:rPr>
                  <a:t> </a:t>
                </a:r>
              </a:p>
              <a:p>
                <a:r>
                  <a:rPr lang="en-US" altLang="zh-CN" sz="2400" dirty="0" smtClean="0">
                    <a:ea typeface="Cambria Math" panose="02040503050406030204" pitchFamily="18" charset="0"/>
                  </a:rPr>
                  <a:t>2.</a:t>
                </a:r>
                <a:r>
                  <a:rPr lang="zh-CN" altLang="en-US" sz="2400" dirty="0" smtClean="0"/>
                  <a:t>语料</a:t>
                </a:r>
                <a:r>
                  <a:rPr lang="zh-CN" altLang="en-US" sz="2400" dirty="0" smtClean="0"/>
                  <a:t>集的表示</a:t>
                </a:r>
                <a:r>
                  <a:rPr lang="en-US" altLang="zh-CN" sz="2400" dirty="0" smtClean="0"/>
                  <a:t>: </a:t>
                </a:r>
                <a:r>
                  <a:rPr lang="en-US" altLang="zh-CN" sz="2400" i="0">
                    <a:latin typeface="Cambria Math" panose="02040503050406030204" pitchFamily="18" charset="0"/>
                  </a:rPr>
                  <a:t>𝑐=∑_𝑖▒〖𝑝_𝑖 𝑠_𝑖 〗</a:t>
                </a:r>
                <a:endParaRPr lang="en-US" altLang="zh-CN" sz="2800" dirty="0" smtClean="0"/>
              </a:p>
              <a:p>
                <a:r>
                  <a:rPr lang="zh-CN" altLang="en-US" sz="2800" dirty="0" smtClean="0"/>
                  <a:t>此时，高阶张量</a:t>
                </a:r>
                <a:r>
                  <a:rPr lang="zh-CN" altLang="en-US" sz="2800" i="0" smtClean="0">
                    <a:latin typeface="Cambria Math" panose="02040503050406030204" pitchFamily="18" charset="0"/>
                  </a:rPr>
                  <a:t>𝒯</a:t>
                </a:r>
                <a:r>
                  <a:rPr lang="zh-CN" altLang="en-US" sz="2800" dirty="0" smtClean="0"/>
                  <a:t>中包含指数级的参数</a:t>
                </a:r>
                <a:r>
                  <a:rPr lang="en-US" altLang="zh-CN" sz="2800" dirty="0" smtClean="0"/>
                  <a:t> (</a:t>
                </a:r>
                <a:r>
                  <a:rPr lang="en-US" altLang="zh-CN" sz="2800" b="0" i="0" smtClean="0">
                    <a:latin typeface="Cambria Math" panose="02040503050406030204" pitchFamily="18" charset="0"/>
                  </a:rPr>
                  <a:t>𝑚^𝑛</a:t>
                </a:r>
                <a:r>
                  <a:rPr lang="en-US" altLang="zh-CN" sz="2800" dirty="0" smtClean="0"/>
                  <a:t>) </a:t>
                </a:r>
                <a:r>
                  <a:rPr lang="zh-CN" altLang="en-US" sz="2800" dirty="0" smtClean="0"/>
                  <a:t>是我们无法学习到的</a:t>
                </a:r>
                <a:r>
                  <a:rPr lang="en-US" altLang="zh-CN" sz="2800" dirty="0" smtClean="0"/>
                  <a:t>.</a:t>
                </a:r>
                <a:endParaRPr lang="en-US" altLang="zh-CN" sz="2800" dirty="0"/>
              </a:p>
              <a:p>
                <a:r>
                  <a:rPr lang="zh-CN" altLang="en-US" sz="2800" dirty="0" smtClean="0"/>
                  <a:t>因此我们</a:t>
                </a:r>
                <a:r>
                  <a:rPr lang="zh-CN" altLang="en-US" sz="2800" dirty="0" smtClean="0"/>
                  <a:t>将介绍张量</a:t>
                </a:r>
                <a:r>
                  <a:rPr lang="zh-CN" altLang="en-US" sz="2800" dirty="0" smtClean="0"/>
                  <a:t>分解来解决这个问题</a:t>
                </a:r>
                <a:r>
                  <a:rPr lang="en-US" altLang="zh-CN" sz="2800" dirty="0" smtClean="0"/>
                  <a:t>.</a:t>
                </a:r>
                <a:endParaRPr lang="en-US" altLang="zh-CN"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A47EF8E6-3529-4E49-A21C-E75BA2F5C551}" type="slidenum">
              <a:rPr kumimoji="1" lang="zh-CN" altLang="en-US" smtClean="0"/>
              <a:t>34</a:t>
            </a:fld>
            <a:endParaRPr kumimoji="1" lang="zh-CN" altLang="en-US"/>
          </a:p>
        </p:txBody>
      </p:sp>
    </p:spTree>
    <p:extLst>
      <p:ext uri="{BB962C8B-B14F-4D97-AF65-F5344CB8AC3E}">
        <p14:creationId xmlns:p14="http://schemas.microsoft.com/office/powerpoint/2010/main" val="2283399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左边是一个形象的奇异值矩阵分解示意图。右边是对应的在张量网络表示下的矩阵分解。</a:t>
            </a:r>
          </a:p>
          <a:p>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35</a:t>
            </a:fld>
            <a:endParaRPr kumimoji="1" lang="zh-CN" altLang="en-US"/>
          </a:p>
        </p:txBody>
      </p:sp>
    </p:spTree>
    <p:extLst>
      <p:ext uri="{BB962C8B-B14F-4D97-AF65-F5344CB8AC3E}">
        <p14:creationId xmlns:p14="http://schemas.microsoft.com/office/powerpoint/2010/main" val="30559242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我们可以类比地将一个高阶张量递归地进行分解。可以看作每一步都减少一阶。</a:t>
            </a:r>
          </a:p>
          <a:p>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36</a:t>
            </a:fld>
            <a:endParaRPr kumimoji="1" lang="zh-CN" altLang="en-US"/>
          </a:p>
        </p:txBody>
      </p:sp>
    </p:spTree>
    <p:extLst>
      <p:ext uri="{BB962C8B-B14F-4D97-AF65-F5344CB8AC3E}">
        <p14:creationId xmlns:p14="http://schemas.microsoft.com/office/powerpoint/2010/main" val="30070425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于是，在分解后的张量</a:t>
            </a:r>
            <a:r>
              <a:rPr lang="en-US" altLang="zh-CN" dirty="0" smtClean="0"/>
              <a:t>T </a:t>
            </a:r>
            <a:r>
              <a:rPr lang="zh-CN" altLang="en-US" dirty="0" smtClean="0"/>
              <a:t>与 </a:t>
            </a:r>
            <a:r>
              <a:rPr lang="en-US" altLang="zh-CN" dirty="0" smtClean="0"/>
              <a:t>A </a:t>
            </a:r>
            <a:r>
              <a:rPr lang="zh-CN" altLang="en-US" dirty="0" smtClean="0"/>
              <a:t>的内积计算过程中 ，我们可以 引入中间变量 </a:t>
            </a:r>
            <a:r>
              <a:rPr lang="en-US" altLang="zh-CN" dirty="0" smtClean="0"/>
              <a:t>h0</a:t>
            </a:r>
            <a:r>
              <a:rPr lang="en-US" altLang="zh-CN" baseline="0" dirty="0" smtClean="0"/>
              <a:t> h1 ,,, </a:t>
            </a:r>
            <a:r>
              <a:rPr lang="en-US" altLang="zh-CN" baseline="0" dirty="0" err="1" smtClean="0"/>
              <a:t>ht</a:t>
            </a:r>
            <a:r>
              <a:rPr lang="zh-CN" altLang="en-US"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37</a:t>
            </a:fld>
            <a:endParaRPr kumimoji="1" lang="zh-CN" altLang="en-US"/>
          </a:p>
        </p:txBody>
      </p:sp>
    </p:spTree>
    <p:extLst>
      <p:ext uri="{BB962C8B-B14F-4D97-AF65-F5344CB8AC3E}">
        <p14:creationId xmlns:p14="http://schemas.microsoft.com/office/powerpoint/2010/main" val="42537349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为了计算条件概率，我们通过分解过程中每一步的张量</a:t>
            </a:r>
            <a:r>
              <a:rPr lang="en-US" altLang="zh-CN" dirty="0" smtClean="0"/>
              <a:t>S </a:t>
            </a:r>
            <a:r>
              <a:rPr lang="zh-CN" altLang="en-US" dirty="0" smtClean="0"/>
              <a:t>和 矩阵 </a:t>
            </a:r>
            <a:r>
              <a:rPr lang="en-US" altLang="zh-CN" dirty="0" smtClean="0"/>
              <a:t>U </a:t>
            </a:r>
            <a:r>
              <a:rPr lang="zh-CN" altLang="en-US" dirty="0" smtClean="0"/>
              <a:t>结合 映射到词表的矩阵</a:t>
            </a:r>
            <a:r>
              <a:rPr lang="en-US" altLang="zh-CN" dirty="0" smtClean="0"/>
              <a:t>V </a:t>
            </a:r>
            <a:r>
              <a:rPr lang="zh-CN" altLang="en-US" dirty="0" smtClean="0"/>
              <a:t>构建</a:t>
            </a:r>
            <a:r>
              <a:rPr lang="en-US" altLang="zh-CN" dirty="0" smtClean="0"/>
              <a:t>t</a:t>
            </a:r>
            <a:r>
              <a:rPr lang="zh-CN" altLang="en-US" dirty="0" smtClean="0"/>
              <a:t>时刻的张量</a:t>
            </a:r>
            <a:r>
              <a:rPr lang="en-US" altLang="zh-CN" dirty="0" smtClean="0"/>
              <a:t>T</a:t>
            </a:r>
            <a:r>
              <a:rPr lang="zh-CN" altLang="en-US" dirty="0" smtClean="0"/>
              <a:t>，通过内积得到向量，然后</a:t>
            </a:r>
            <a:r>
              <a:rPr lang="en-US" altLang="zh-CN" dirty="0" err="1" smtClean="0"/>
              <a:t>softmax</a:t>
            </a:r>
            <a:r>
              <a:rPr lang="zh-CN" altLang="en-US" dirty="0" smtClean="0"/>
              <a:t>得到条件概率分布。</a:t>
            </a:r>
          </a:p>
          <a:p>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38</a:t>
            </a:fld>
            <a:endParaRPr kumimoji="1" lang="zh-CN" altLang="en-US"/>
          </a:p>
        </p:txBody>
      </p:sp>
    </p:spTree>
    <p:extLst>
      <p:ext uri="{BB962C8B-B14F-4D97-AF65-F5344CB8AC3E}">
        <p14:creationId xmlns:p14="http://schemas.microsoft.com/office/powerpoint/2010/main" val="26654123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于是整个过程可以表现为循环神经网络的形式，不同的是隐层处的映射函数，然后我们对这样的网络模型进行实验。</a:t>
            </a:r>
          </a:p>
          <a:p>
            <a:endParaRPr lang="zh-CN" altLang="en-US" dirty="0"/>
          </a:p>
        </p:txBody>
      </p:sp>
      <p:sp>
        <p:nvSpPr>
          <p:cNvPr id="4" name="灯片编号占位符 3"/>
          <p:cNvSpPr>
            <a:spLocks noGrp="1"/>
          </p:cNvSpPr>
          <p:nvPr>
            <p:ph type="sldNum" sz="quarter" idx="5"/>
          </p:nvPr>
        </p:nvSpPr>
        <p:spPr/>
        <p:txBody>
          <a:bodyPr/>
          <a:lstStyle/>
          <a:p>
            <a:fld id="{A47EF8E6-3529-4E49-A21C-E75BA2F5C551}" type="slidenum">
              <a:rPr kumimoji="1" lang="zh-CN" altLang="en-US" smtClean="0"/>
              <a:t>39</a:t>
            </a:fld>
            <a:endParaRPr kumimoji="1" lang="zh-CN" altLang="en-US"/>
          </a:p>
        </p:txBody>
      </p:sp>
    </p:spTree>
    <p:extLst>
      <p:ext uri="{BB962C8B-B14F-4D97-AF65-F5344CB8AC3E}">
        <p14:creationId xmlns:p14="http://schemas.microsoft.com/office/powerpoint/2010/main" val="62343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二元语言模型通过统计一个词与词之间的共现矩阵去计算二元词组的联合概率以及条件概率。</a:t>
            </a:r>
          </a:p>
          <a:p>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4</a:t>
            </a:fld>
            <a:endParaRPr kumimoji="1" lang="zh-CN" altLang="en-US"/>
          </a:p>
        </p:txBody>
      </p:sp>
    </p:spTree>
    <p:extLst>
      <p:ext uri="{BB962C8B-B14F-4D97-AF65-F5344CB8AC3E}">
        <p14:creationId xmlns:p14="http://schemas.microsoft.com/office/powerpoint/2010/main" val="2929796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最后是实验和结论</a:t>
            </a:r>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40</a:t>
            </a:fld>
            <a:endParaRPr kumimoji="1" lang="zh-CN" altLang="en-US"/>
          </a:p>
        </p:txBody>
      </p:sp>
    </p:spTree>
    <p:extLst>
      <p:ext uri="{BB962C8B-B14F-4D97-AF65-F5344CB8AC3E}">
        <p14:creationId xmlns:p14="http://schemas.microsoft.com/office/powerpoint/2010/main" val="1509957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我们与标准的基于循环神经网络的语言模型和基于长短时记忆网络的语言模型在两个典型的数据集</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PTB</a:t>
            </a:r>
            <a:r>
              <a:rPr lang="zh-CN" altLang="en-US"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WikiText</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上进行了语言建模的实验比较，实验结果表明了张量空间语言模型的有效性，</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41</a:t>
            </a:fld>
            <a:endParaRPr kumimoji="1" lang="zh-CN" altLang="en-US"/>
          </a:p>
        </p:txBody>
      </p:sp>
    </p:spTree>
    <p:extLst>
      <p:ext uri="{BB962C8B-B14F-4D97-AF65-F5344CB8AC3E}">
        <p14:creationId xmlns:p14="http://schemas.microsoft.com/office/powerpoint/2010/main" val="2464252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同时我们也分析了张量阶数以及张量分解的秩与模型表达能力的关系。</a:t>
            </a:r>
          </a:p>
          <a:p>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42</a:t>
            </a:fld>
            <a:endParaRPr kumimoji="1" lang="zh-CN" altLang="en-US"/>
          </a:p>
        </p:txBody>
      </p:sp>
    </p:spTree>
    <p:extLst>
      <p:ext uri="{BB962C8B-B14F-4D97-AF65-F5344CB8AC3E}">
        <p14:creationId xmlns:p14="http://schemas.microsoft.com/office/powerpoint/2010/main" val="33355751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结论：</a:t>
            </a:r>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本文提出了一种基于张量空间的语言模型</a:t>
            </a:r>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我们还证明了张量空间语言模型是 𝑛 元语言模型的推广</a:t>
            </a:r>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从张量空间语言模型中导出递归语言模型过程，并且建立张量空间语言模型与神经语言模型的联系。</a:t>
            </a:r>
            <a:endParaRPr lang="en-US" altLang="zh-CN"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a:t>
            </a:r>
            <a:r>
              <a:rPr lang="zh-CN" altLang="zh-CN" sz="1200" kern="1200" dirty="0" smtClean="0">
                <a:solidFill>
                  <a:schemeClr val="tx1"/>
                </a:solidFill>
                <a:effectLst/>
                <a:latin typeface="+mn-lt"/>
                <a:ea typeface="+mn-ea"/>
                <a:cs typeface="+mn-cs"/>
              </a:rPr>
              <a:t>未来的工作中，我们将进一步探索张量网络在理论和经验两方面在语言建模方面的潜力，更深刻地探索张量网络与神经网络之间更本质的</a:t>
            </a:r>
            <a:r>
              <a:rPr lang="zh-CN" altLang="zh-CN" sz="1200" kern="1200" smtClean="0">
                <a:solidFill>
                  <a:schemeClr val="tx1"/>
                </a:solidFill>
                <a:effectLst/>
                <a:latin typeface="+mn-lt"/>
                <a:ea typeface="+mn-ea"/>
                <a:cs typeface="+mn-cs"/>
              </a:rPr>
              <a:t>关系</a:t>
            </a:r>
            <a:r>
              <a:rPr lang="zh-CN" altLang="zh-CN" sz="1200" kern="120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43</a:t>
            </a:fld>
            <a:endParaRPr kumimoji="1" lang="zh-CN" altLang="en-US"/>
          </a:p>
        </p:txBody>
      </p:sp>
    </p:spTree>
    <p:extLst>
      <p:ext uri="{BB962C8B-B14F-4D97-AF65-F5344CB8AC3E}">
        <p14:creationId xmlns:p14="http://schemas.microsoft.com/office/powerpoint/2010/main" val="369399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目前也有一些研究致力于用张量建模文本表示，比如</a:t>
            </a:r>
            <a:r>
              <a:rPr lang="en-US" altLang="zh-CN" dirty="0" smtClean="0"/>
              <a:t>05</a:t>
            </a:r>
            <a:r>
              <a:rPr lang="zh-CN" altLang="en-US" dirty="0" smtClean="0"/>
              <a:t>年的一篇关于文档检索和排序的论文，通过把文本表示为张量，可以更丰富地表达文档的信息从而进行排序。</a:t>
            </a:r>
          </a:p>
          <a:p>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5</a:t>
            </a:fld>
            <a:endParaRPr kumimoji="1" lang="zh-CN" altLang="en-US"/>
          </a:p>
        </p:txBody>
      </p:sp>
    </p:spTree>
    <p:extLst>
      <p:ext uri="{BB962C8B-B14F-4D97-AF65-F5344CB8AC3E}">
        <p14:creationId xmlns:p14="http://schemas.microsoft.com/office/powerpoint/2010/main" val="2777487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我们也可以自然地把三元语言模型看作建模的是一个三阶张量。</a:t>
            </a:r>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6</a:t>
            </a:fld>
            <a:endParaRPr kumimoji="1" lang="zh-CN" altLang="en-US"/>
          </a:p>
        </p:txBody>
      </p:sp>
    </p:spTree>
    <p:extLst>
      <p:ext uri="{BB962C8B-B14F-4D97-AF65-F5344CB8AC3E}">
        <p14:creationId xmlns:p14="http://schemas.microsoft.com/office/powerpoint/2010/main" val="2972669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那么我们说 向量和矩阵可以看作是一阶二阶的张量，而目前一些研究中用到的大多是基于相对低阶张量建模的文本，所谓相对低阶的张量一般指</a:t>
            </a:r>
            <a:r>
              <a:rPr lang="en-US" altLang="zh-CN" dirty="0" smtClean="0"/>
              <a:t>123</a:t>
            </a:r>
            <a:r>
              <a:rPr lang="zh-CN" altLang="en-US" dirty="0" smtClean="0"/>
              <a:t>阶张量，我们认为这样的张量表达能力是有限的。所以我们提出了一种用相对高阶的张量去建模语言的方法，张量空间语言模型。</a:t>
            </a:r>
          </a:p>
          <a:p>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7</a:t>
            </a:fld>
            <a:endParaRPr kumimoji="1" lang="zh-CN" altLang="en-US"/>
          </a:p>
        </p:txBody>
      </p:sp>
    </p:spTree>
    <p:extLst>
      <p:ext uri="{BB962C8B-B14F-4D97-AF65-F5344CB8AC3E}">
        <p14:creationId xmlns:p14="http://schemas.microsoft.com/office/powerpoint/2010/main" val="3344887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那么这个过程中会遇到一些难以解决的问题。</a:t>
            </a:r>
          </a:p>
          <a:p>
            <a:r>
              <a:rPr lang="zh-CN" altLang="en-US" dirty="0" smtClean="0"/>
              <a:t>比如，如何构建一个高阶张量的表示，基于高阶张量构建的语言模型具有什么意义，以及如何解决高阶张量具有指数级参数的问题。</a:t>
            </a:r>
            <a:endParaRPr lang="zh-CN" altLang="en-US" dirty="0"/>
          </a:p>
        </p:txBody>
      </p:sp>
      <p:sp>
        <p:nvSpPr>
          <p:cNvPr id="4" name="灯片编号占位符 3"/>
          <p:cNvSpPr>
            <a:spLocks noGrp="1"/>
          </p:cNvSpPr>
          <p:nvPr>
            <p:ph type="sldNum" sz="quarter" idx="5"/>
          </p:nvPr>
        </p:nvSpPr>
        <p:spPr/>
        <p:txBody>
          <a:bodyPr/>
          <a:lstStyle/>
          <a:p>
            <a:fld id="{A47EF8E6-3529-4E49-A21C-E75BA2F5C551}" type="slidenum">
              <a:rPr kumimoji="1" lang="zh-CN" altLang="en-US" smtClean="0"/>
              <a:t>8</a:t>
            </a:fld>
            <a:endParaRPr kumimoji="1" lang="zh-CN" altLang="en-US"/>
          </a:p>
        </p:txBody>
      </p:sp>
    </p:spTree>
    <p:extLst>
      <p:ext uri="{BB962C8B-B14F-4D97-AF65-F5344CB8AC3E}">
        <p14:creationId xmlns:p14="http://schemas.microsoft.com/office/powerpoint/2010/main" val="2158334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为了解决这些问题，</a:t>
            </a:r>
            <a:endParaRPr lang="en-US" altLang="zh-CN" sz="1200" dirty="0" smtClean="0"/>
          </a:p>
          <a:p>
            <a:r>
              <a:rPr lang="zh-CN" altLang="en-US" sz="1200" dirty="0" smtClean="0"/>
              <a:t>我们将会介绍张量网络</a:t>
            </a:r>
            <a:r>
              <a:rPr lang="en-US" altLang="zh-CN" sz="1200" dirty="0" smtClean="0"/>
              <a:t>(Tensor Network, TN) </a:t>
            </a:r>
            <a:r>
              <a:rPr lang="zh-CN" altLang="en-US" sz="1200" dirty="0" smtClean="0"/>
              <a:t>作为一种有效的高阶张量表示方法</a:t>
            </a:r>
            <a:r>
              <a:rPr lang="en-US" altLang="zh-CN" sz="1200" dirty="0" smtClean="0"/>
              <a:t>;</a:t>
            </a:r>
          </a:p>
          <a:p>
            <a:r>
              <a:rPr lang="zh-CN" altLang="en-US" sz="1200" dirty="0" smtClean="0"/>
              <a:t>理论上，我们证明了张量空间语言模型是</a:t>
            </a:r>
            <a:r>
              <a:rPr lang="en-US" altLang="zh-CN" sz="1200" dirty="0" smtClean="0"/>
              <a:t>n</a:t>
            </a:r>
            <a:r>
              <a:rPr lang="zh-CN" altLang="en-US" sz="1200" dirty="0" smtClean="0"/>
              <a:t>元语言模型的一种泛化形式</a:t>
            </a:r>
            <a:r>
              <a:rPr lang="en-US" altLang="zh-CN" sz="1200" dirty="0" smtClean="0"/>
              <a:t>;</a:t>
            </a:r>
          </a:p>
          <a:p>
            <a:r>
              <a:rPr lang="zh-CN" altLang="en-US" sz="1200" dirty="0" smtClean="0"/>
              <a:t>在张量分解的帮助下</a:t>
            </a:r>
            <a:r>
              <a:rPr lang="en-US" altLang="zh-CN" sz="1200" dirty="0" smtClean="0"/>
              <a:t>, </a:t>
            </a:r>
            <a:r>
              <a:rPr lang="zh-CN" altLang="en-US" sz="1200" dirty="0" smtClean="0"/>
              <a:t>高维张量空间中的参数规模问题将会被有效地解决。</a:t>
            </a:r>
            <a:r>
              <a:rPr lang="en-US" altLang="zh-CN" sz="1200" dirty="0" smtClean="0"/>
              <a:t> </a:t>
            </a:r>
            <a:endParaRPr lang="zh-CN" altLang="en-US" dirty="0"/>
          </a:p>
        </p:txBody>
      </p:sp>
      <p:sp>
        <p:nvSpPr>
          <p:cNvPr id="4" name="灯片编号占位符 3"/>
          <p:cNvSpPr>
            <a:spLocks noGrp="1"/>
          </p:cNvSpPr>
          <p:nvPr>
            <p:ph type="sldNum" sz="quarter" idx="10"/>
          </p:nvPr>
        </p:nvSpPr>
        <p:spPr/>
        <p:txBody>
          <a:bodyPr/>
          <a:lstStyle/>
          <a:p>
            <a:fld id="{A47EF8E6-3529-4E49-A21C-E75BA2F5C551}" type="slidenum">
              <a:rPr kumimoji="1" lang="zh-CN" altLang="en-US" smtClean="0"/>
              <a:t>9</a:t>
            </a:fld>
            <a:endParaRPr kumimoji="1" lang="zh-CN" altLang="en-US"/>
          </a:p>
        </p:txBody>
      </p:sp>
    </p:spTree>
    <p:extLst>
      <p:ext uri="{BB962C8B-B14F-4D97-AF65-F5344CB8AC3E}">
        <p14:creationId xmlns:p14="http://schemas.microsoft.com/office/powerpoint/2010/main" val="3141949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Sunday, January 13,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Sunday, January 13,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Sunday, January 13,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Sunday, January 13,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933D019-A32C-4EAD-B8E6-DBDA699692FD}" type="datetime2">
              <a:rPr lang="en-US" smtClean="0"/>
              <a:t>Sunday, January 13,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Sunday, January 13, 2019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Sunday, January 13, 2019</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Sunday, January 13, 2019</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Sunday, January 13, 2019</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FE976D3-5B7F-4300-ABED-C91F1B2AE209}" type="datetime2">
              <a:rPr lang="en-US" smtClean="0"/>
              <a:t>Sunday, January 13, 2019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p:cNvSpPr>
          <p:nvPr>
            <p:ph type="pic" idx="1" hasCustomPrompt="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BDC1E59-17DD-41CE-97CA-624A472382D4}" type="datetime2">
              <a:rPr lang="en-US" smtClean="0"/>
              <a:t>Sunday, January 13, 2019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Sunday, January 13, 2019</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3" Type="http://schemas.openxmlformats.org/officeDocument/2006/relationships/image" Target="../media/image47.png"/><Relationship Id="rId18" Type="http://schemas.openxmlformats.org/officeDocument/2006/relationships/image" Target="../media/image52.png"/><Relationship Id="rId26" Type="http://schemas.openxmlformats.org/officeDocument/2006/relationships/image" Target="../media/image61.png"/><Relationship Id="rId39" Type="http://schemas.openxmlformats.org/officeDocument/2006/relationships/image" Target="../media/image74.png"/><Relationship Id="rId21" Type="http://schemas.openxmlformats.org/officeDocument/2006/relationships/image" Target="../media/image55.png"/><Relationship Id="rId34" Type="http://schemas.openxmlformats.org/officeDocument/2006/relationships/image" Target="../media/image69.png"/><Relationship Id="rId42" Type="http://schemas.openxmlformats.org/officeDocument/2006/relationships/image" Target="../media/image77.png"/><Relationship Id="rId47" Type="http://schemas.openxmlformats.org/officeDocument/2006/relationships/image" Target="../media/image82.png"/><Relationship Id="rId50" Type="http://schemas.openxmlformats.org/officeDocument/2006/relationships/image" Target="../media/image85.png"/><Relationship Id="rId55" Type="http://schemas.openxmlformats.org/officeDocument/2006/relationships/image" Target="../media/image90.png"/><Relationship Id="rId7" Type="http://schemas.openxmlformats.org/officeDocument/2006/relationships/image" Target="../media/image39.png"/><Relationship Id="rId2" Type="http://schemas.openxmlformats.org/officeDocument/2006/relationships/notesSlide" Target="../notesSlides/notesSlide14.xml"/><Relationship Id="rId16" Type="http://schemas.openxmlformats.org/officeDocument/2006/relationships/image" Target="../media/image50.png"/><Relationship Id="rId20" Type="http://schemas.openxmlformats.org/officeDocument/2006/relationships/image" Target="../media/image54.png"/><Relationship Id="rId29" Type="http://schemas.openxmlformats.org/officeDocument/2006/relationships/image" Target="../media/image64.png"/><Relationship Id="rId41" Type="http://schemas.openxmlformats.org/officeDocument/2006/relationships/image" Target="../media/image76.png"/><Relationship Id="rId54" Type="http://schemas.openxmlformats.org/officeDocument/2006/relationships/image" Target="../media/image89.png"/><Relationship Id="rId62"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5.png"/><Relationship Id="rId24" Type="http://schemas.openxmlformats.org/officeDocument/2006/relationships/image" Target="../media/image59.png"/><Relationship Id="rId32" Type="http://schemas.openxmlformats.org/officeDocument/2006/relationships/image" Target="../media/image67.png"/><Relationship Id="rId37" Type="http://schemas.openxmlformats.org/officeDocument/2006/relationships/image" Target="../media/image72.png"/><Relationship Id="rId40" Type="http://schemas.openxmlformats.org/officeDocument/2006/relationships/image" Target="../media/image75.png"/><Relationship Id="rId45" Type="http://schemas.openxmlformats.org/officeDocument/2006/relationships/image" Target="../media/image80.png"/><Relationship Id="rId53" Type="http://schemas.openxmlformats.org/officeDocument/2006/relationships/image" Target="../media/image88.png"/><Relationship Id="rId58" Type="http://schemas.openxmlformats.org/officeDocument/2006/relationships/image" Target="../media/image93.png"/><Relationship Id="rId5" Type="http://schemas.openxmlformats.org/officeDocument/2006/relationships/image" Target="../media/image32.png"/><Relationship Id="rId15" Type="http://schemas.openxmlformats.org/officeDocument/2006/relationships/image" Target="../media/image49.png"/><Relationship Id="rId23" Type="http://schemas.openxmlformats.org/officeDocument/2006/relationships/image" Target="../media/image58.png"/><Relationship Id="rId28" Type="http://schemas.openxmlformats.org/officeDocument/2006/relationships/image" Target="../media/image63.png"/><Relationship Id="rId36" Type="http://schemas.openxmlformats.org/officeDocument/2006/relationships/image" Target="../media/image71.png"/><Relationship Id="rId49" Type="http://schemas.openxmlformats.org/officeDocument/2006/relationships/image" Target="../media/image84.png"/><Relationship Id="rId57" Type="http://schemas.openxmlformats.org/officeDocument/2006/relationships/image" Target="../media/image92.png"/><Relationship Id="rId61" Type="http://schemas.openxmlformats.org/officeDocument/2006/relationships/image" Target="../media/image96.png"/><Relationship Id="rId10" Type="http://schemas.openxmlformats.org/officeDocument/2006/relationships/image" Target="../media/image44.png"/><Relationship Id="rId19" Type="http://schemas.openxmlformats.org/officeDocument/2006/relationships/image" Target="../media/image53.png"/><Relationship Id="rId31" Type="http://schemas.openxmlformats.org/officeDocument/2006/relationships/image" Target="../media/image66.png"/><Relationship Id="rId44" Type="http://schemas.openxmlformats.org/officeDocument/2006/relationships/image" Target="../media/image79.png"/><Relationship Id="rId52" Type="http://schemas.openxmlformats.org/officeDocument/2006/relationships/image" Target="../media/image87.png"/><Relationship Id="rId60" Type="http://schemas.openxmlformats.org/officeDocument/2006/relationships/image" Target="../media/image95.png"/><Relationship Id="rId4" Type="http://schemas.openxmlformats.org/officeDocument/2006/relationships/image" Target="../media/image31.png"/><Relationship Id="rId9" Type="http://schemas.openxmlformats.org/officeDocument/2006/relationships/image" Target="../media/image41.png"/><Relationship Id="rId14" Type="http://schemas.openxmlformats.org/officeDocument/2006/relationships/image" Target="../media/image48.png"/><Relationship Id="rId22" Type="http://schemas.openxmlformats.org/officeDocument/2006/relationships/image" Target="../media/image56.png"/><Relationship Id="rId27" Type="http://schemas.openxmlformats.org/officeDocument/2006/relationships/image" Target="../media/image62.png"/><Relationship Id="rId30" Type="http://schemas.openxmlformats.org/officeDocument/2006/relationships/image" Target="../media/image65.png"/><Relationship Id="rId35" Type="http://schemas.openxmlformats.org/officeDocument/2006/relationships/image" Target="../media/image70.png"/><Relationship Id="rId43" Type="http://schemas.openxmlformats.org/officeDocument/2006/relationships/image" Target="../media/image78.png"/><Relationship Id="rId48" Type="http://schemas.openxmlformats.org/officeDocument/2006/relationships/image" Target="../media/image83.png"/><Relationship Id="rId56" Type="http://schemas.openxmlformats.org/officeDocument/2006/relationships/image" Target="../media/image91.png"/><Relationship Id="rId8" Type="http://schemas.openxmlformats.org/officeDocument/2006/relationships/image" Target="../media/image40.png"/><Relationship Id="rId51" Type="http://schemas.openxmlformats.org/officeDocument/2006/relationships/image" Target="../media/image86.png"/><Relationship Id="rId3" Type="http://schemas.openxmlformats.org/officeDocument/2006/relationships/image" Target="../media/image30.png"/><Relationship Id="rId12" Type="http://schemas.openxmlformats.org/officeDocument/2006/relationships/image" Target="../media/image46.png"/><Relationship Id="rId17" Type="http://schemas.openxmlformats.org/officeDocument/2006/relationships/image" Target="../media/image51.png"/><Relationship Id="rId25" Type="http://schemas.openxmlformats.org/officeDocument/2006/relationships/image" Target="../media/image60.png"/><Relationship Id="rId33" Type="http://schemas.openxmlformats.org/officeDocument/2006/relationships/image" Target="../media/image68.png"/><Relationship Id="rId38" Type="http://schemas.openxmlformats.org/officeDocument/2006/relationships/image" Target="../media/image73.png"/><Relationship Id="rId46" Type="http://schemas.openxmlformats.org/officeDocument/2006/relationships/image" Target="../media/image81.png"/><Relationship Id="rId59" Type="http://schemas.openxmlformats.org/officeDocument/2006/relationships/image" Target="../media/image9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0.png"/><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98.png"/><Relationship Id="rId5" Type="http://schemas.openxmlformats.org/officeDocument/2006/relationships/image" Target="../media/image320.png"/><Relationship Id="rId10" Type="http://schemas.openxmlformats.org/officeDocument/2006/relationships/image" Target="../media/image37.png"/><Relationship Id="rId4" Type="http://schemas.openxmlformats.org/officeDocument/2006/relationships/image" Target="../media/image310.png"/><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9.png"/><Relationship Id="rId7" Type="http://schemas.openxmlformats.org/officeDocument/2006/relationships/image" Target="../media/image103.png"/><Relationship Id="rId12" Type="http://schemas.openxmlformats.org/officeDocument/2006/relationships/image" Target="../media/image10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image" Target="../media/image107.png"/><Relationship Id="rId5" Type="http://schemas.openxmlformats.org/officeDocument/2006/relationships/image" Target="../media/image101.png"/><Relationship Id="rId10" Type="http://schemas.openxmlformats.org/officeDocument/2006/relationships/image" Target="../media/image106.png"/><Relationship Id="rId4" Type="http://schemas.openxmlformats.org/officeDocument/2006/relationships/image" Target="../media/image100.png"/><Relationship Id="rId9" Type="http://schemas.openxmlformats.org/officeDocument/2006/relationships/image" Target="../media/image105.png"/></Relationships>
</file>

<file path=ppt/slides/_rels/slide1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11.png"/><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0.png"/><Relationship Id="rId10" Type="http://schemas.openxmlformats.org/officeDocument/2006/relationships/image" Target="../media/image112.png"/><Relationship Id="rId4" Type="http://schemas.openxmlformats.org/officeDocument/2006/relationships/image" Target="../media/image310.png"/><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99.png"/><Relationship Id="rId7" Type="http://schemas.openxmlformats.org/officeDocument/2006/relationships/image" Target="../media/image11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13.png"/><Relationship Id="rId11" Type="http://schemas.openxmlformats.org/officeDocument/2006/relationships/image" Target="../media/image118.png"/><Relationship Id="rId5" Type="http://schemas.openxmlformats.org/officeDocument/2006/relationships/image" Target="../media/image101.png"/><Relationship Id="rId10" Type="http://schemas.openxmlformats.org/officeDocument/2006/relationships/image" Target="../media/image117.png"/><Relationship Id="rId4" Type="http://schemas.openxmlformats.org/officeDocument/2006/relationships/image" Target="../media/image100.png"/><Relationship Id="rId9" Type="http://schemas.openxmlformats.org/officeDocument/2006/relationships/image" Target="../media/image116.png"/></Relationships>
</file>

<file path=ppt/slides/_rels/slide21.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0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2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image" Target="../media/image57.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8" Type="http://schemas.openxmlformats.org/officeDocument/2006/relationships/image" Target="../media/image129.png"/><Relationship Id="rId13" Type="http://schemas.openxmlformats.org/officeDocument/2006/relationships/image" Target="../media/image730.png"/><Relationship Id="rId3" Type="http://schemas.openxmlformats.org/officeDocument/2006/relationships/image" Target="../media/image124.png"/><Relationship Id="rId7" Type="http://schemas.openxmlformats.org/officeDocument/2006/relationships/image" Target="../media/image128.png"/><Relationship Id="rId12" Type="http://schemas.openxmlformats.org/officeDocument/2006/relationships/image" Target="../media/image13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27.png"/><Relationship Id="rId11" Type="http://schemas.openxmlformats.org/officeDocument/2006/relationships/image" Target="../media/image132.png"/><Relationship Id="rId5" Type="http://schemas.openxmlformats.org/officeDocument/2006/relationships/image" Target="../media/image126.png"/><Relationship Id="rId15" Type="http://schemas.openxmlformats.org/officeDocument/2006/relationships/image" Target="../media/image137.png"/><Relationship Id="rId10" Type="http://schemas.openxmlformats.org/officeDocument/2006/relationships/image" Target="../media/image131.png"/><Relationship Id="rId4" Type="http://schemas.openxmlformats.org/officeDocument/2006/relationships/image" Target="../media/image125.png"/><Relationship Id="rId9" Type="http://schemas.openxmlformats.org/officeDocument/2006/relationships/image" Target="../media/image130.png"/><Relationship Id="rId14" Type="http://schemas.openxmlformats.org/officeDocument/2006/relationships/image" Target="../media/image89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7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8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210.png"/><Relationship Id="rId5" Type="http://schemas.openxmlformats.org/officeDocument/2006/relationships/image" Target="../media/image1200.png"/><Relationship Id="rId4" Type="http://schemas.openxmlformats.org/officeDocument/2006/relationships/image" Target="../media/image119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9" Type="http://schemas.openxmlformats.org/officeDocument/2006/relationships/image" Target="../media/image75.png"/><Relationship Id="rId51" Type="http://schemas.openxmlformats.org/officeDocument/2006/relationships/image" Target="../media/image1230.png"/><Relationship Id="rId42" Type="http://schemas.openxmlformats.org/officeDocument/2006/relationships/image" Target="../media/image78.png"/><Relationship Id="rId47" Type="http://schemas.openxmlformats.org/officeDocument/2006/relationships/image" Target="../media/image83.png"/><Relationship Id="rId50" Type="http://schemas.openxmlformats.org/officeDocument/2006/relationships/image" Target="../media/image86.png"/><Relationship Id="rId55" Type="http://schemas.openxmlformats.org/officeDocument/2006/relationships/image" Target="../media/image1270.png"/><Relationship Id="rId46" Type="http://schemas.openxmlformats.org/officeDocument/2006/relationships/image" Target="../media/image82.png"/><Relationship Id="rId2" Type="http://schemas.openxmlformats.org/officeDocument/2006/relationships/notesSlide" Target="../notesSlides/notesSlide35.xml"/><Relationship Id="rId41" Type="http://schemas.openxmlformats.org/officeDocument/2006/relationships/image" Target="../media/image77.png"/><Relationship Id="rId54" Type="http://schemas.openxmlformats.org/officeDocument/2006/relationships/image" Target="../media/image1260.png"/><Relationship Id="rId1" Type="http://schemas.openxmlformats.org/officeDocument/2006/relationships/slideLayout" Target="../slideLayouts/slideLayout2.xml"/><Relationship Id="rId11" Type="http://schemas.openxmlformats.org/officeDocument/2006/relationships/image" Target="../media/image47.png"/><Relationship Id="rId40" Type="http://schemas.openxmlformats.org/officeDocument/2006/relationships/image" Target="../media/image76.png"/><Relationship Id="rId45" Type="http://schemas.openxmlformats.org/officeDocument/2006/relationships/image" Target="../media/image81.png"/><Relationship Id="rId53" Type="http://schemas.openxmlformats.org/officeDocument/2006/relationships/image" Target="../media/image1250.png"/><Relationship Id="rId58" Type="http://schemas.openxmlformats.org/officeDocument/2006/relationships/image" Target="../media/image1300.png"/><Relationship Id="rId49" Type="http://schemas.openxmlformats.org/officeDocument/2006/relationships/image" Target="../media/image85.png"/><Relationship Id="rId57" Type="http://schemas.openxmlformats.org/officeDocument/2006/relationships/image" Target="../media/image1290.png"/><Relationship Id="rId44" Type="http://schemas.openxmlformats.org/officeDocument/2006/relationships/image" Target="../media/image80.png"/><Relationship Id="rId52" Type="http://schemas.openxmlformats.org/officeDocument/2006/relationships/image" Target="../media/image1240.png"/><Relationship Id="rId43" Type="http://schemas.openxmlformats.org/officeDocument/2006/relationships/image" Target="../media/image79.png"/><Relationship Id="rId48" Type="http://schemas.openxmlformats.org/officeDocument/2006/relationships/image" Target="../media/image84.png"/><Relationship Id="rId56" Type="http://schemas.openxmlformats.org/officeDocument/2006/relationships/image" Target="../media/image1280.png"/></Relationships>
</file>

<file path=ppt/slides/_rels/slide36.xml.rels><?xml version="1.0" encoding="UTF-8" standalone="yes"?>
<Relationships xmlns="http://schemas.openxmlformats.org/package/2006/relationships"><Relationship Id="rId8" Type="http://schemas.openxmlformats.org/officeDocument/2006/relationships/image" Target="../media/image1360.png"/><Relationship Id="rId13" Type="http://schemas.openxmlformats.org/officeDocument/2006/relationships/image" Target="../media/image140.png"/><Relationship Id="rId18" Type="http://schemas.openxmlformats.org/officeDocument/2006/relationships/image" Target="../media/image144.png"/><Relationship Id="rId3" Type="http://schemas.openxmlformats.org/officeDocument/2006/relationships/image" Target="../media/image1310.png"/><Relationship Id="rId21" Type="http://schemas.openxmlformats.org/officeDocument/2006/relationships/image" Target="../media/image147.png"/><Relationship Id="rId7" Type="http://schemas.openxmlformats.org/officeDocument/2006/relationships/image" Target="../media/image1350.png"/><Relationship Id="rId12" Type="http://schemas.openxmlformats.org/officeDocument/2006/relationships/image" Target="../media/image1011.png"/><Relationship Id="rId17" Type="http://schemas.openxmlformats.org/officeDocument/2006/relationships/image" Target="../media/image143.png"/><Relationship Id="rId2" Type="http://schemas.openxmlformats.org/officeDocument/2006/relationships/notesSlide" Target="../notesSlides/notesSlide36.xml"/><Relationship Id="rId16" Type="http://schemas.openxmlformats.org/officeDocument/2006/relationships/image" Target="../media/image1410.png"/><Relationship Id="rId20" Type="http://schemas.openxmlformats.org/officeDocument/2006/relationships/image" Target="../media/image146.png"/><Relationship Id="rId1" Type="http://schemas.openxmlformats.org/officeDocument/2006/relationships/slideLayout" Target="../slideLayouts/slideLayout2.xml"/><Relationship Id="rId6" Type="http://schemas.openxmlformats.org/officeDocument/2006/relationships/image" Target="../media/image1340.png"/><Relationship Id="rId11" Type="http://schemas.openxmlformats.org/officeDocument/2006/relationships/image" Target="../media/image139.png"/><Relationship Id="rId24" Type="http://schemas.openxmlformats.org/officeDocument/2006/relationships/image" Target="../media/image135.png"/><Relationship Id="rId5" Type="http://schemas.openxmlformats.org/officeDocument/2006/relationships/image" Target="../media/image1330.png"/><Relationship Id="rId15" Type="http://schemas.openxmlformats.org/officeDocument/2006/relationships/image" Target="../media/image142.png"/><Relationship Id="rId23" Type="http://schemas.openxmlformats.org/officeDocument/2006/relationships/image" Target="../media/image149.png"/><Relationship Id="rId10" Type="http://schemas.openxmlformats.org/officeDocument/2006/relationships/image" Target="../media/image1380.png"/><Relationship Id="rId19" Type="http://schemas.openxmlformats.org/officeDocument/2006/relationships/image" Target="../media/image145.png"/><Relationship Id="rId4" Type="http://schemas.openxmlformats.org/officeDocument/2006/relationships/image" Target="../media/image1320.png"/><Relationship Id="rId9" Type="http://schemas.openxmlformats.org/officeDocument/2006/relationships/image" Target="../media/image1370.png"/><Relationship Id="rId14" Type="http://schemas.openxmlformats.org/officeDocument/2006/relationships/image" Target="../media/image141.png"/><Relationship Id="rId22" Type="http://schemas.openxmlformats.org/officeDocument/2006/relationships/image" Target="../media/image148.png"/></Relationships>
</file>

<file path=ppt/slides/_rels/slide37.xml.rels><?xml version="1.0" encoding="UTF-8" standalone="yes"?>
<Relationships xmlns="http://schemas.openxmlformats.org/package/2006/relationships"><Relationship Id="rId8" Type="http://schemas.openxmlformats.org/officeDocument/2006/relationships/image" Target="../media/image156.png"/><Relationship Id="rId13" Type="http://schemas.openxmlformats.org/officeDocument/2006/relationships/image" Target="../media/image161.png"/><Relationship Id="rId18" Type="http://schemas.openxmlformats.org/officeDocument/2006/relationships/image" Target="NULL"/><Relationship Id="rId26" Type="http://schemas.openxmlformats.org/officeDocument/2006/relationships/image" Target="../media/image167.png"/><Relationship Id="rId3" Type="http://schemas.openxmlformats.org/officeDocument/2006/relationships/image" Target="../media/image151.png"/><Relationship Id="rId21" Type="http://schemas.openxmlformats.org/officeDocument/2006/relationships/image" Target="NULL"/><Relationship Id="rId7" Type="http://schemas.openxmlformats.org/officeDocument/2006/relationships/image" Target="../media/image155.png"/><Relationship Id="rId12" Type="http://schemas.openxmlformats.org/officeDocument/2006/relationships/image" Target="../media/image160.png"/><Relationship Id="rId17" Type="http://schemas.openxmlformats.org/officeDocument/2006/relationships/image" Target="../media/image165.png"/><Relationship Id="rId25" Type="http://schemas.openxmlformats.org/officeDocument/2006/relationships/image" Target="../media/image166.png"/><Relationship Id="rId2" Type="http://schemas.openxmlformats.org/officeDocument/2006/relationships/notesSlide" Target="../notesSlides/notesSlide37.xml"/><Relationship Id="rId16" Type="http://schemas.openxmlformats.org/officeDocument/2006/relationships/image" Target="../media/image164.png"/><Relationship Id="rId20"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154.png"/><Relationship Id="rId11" Type="http://schemas.openxmlformats.org/officeDocument/2006/relationships/image" Target="../media/image159.png"/><Relationship Id="rId24" Type="http://schemas.openxmlformats.org/officeDocument/2006/relationships/image" Target="NULL"/><Relationship Id="rId5" Type="http://schemas.openxmlformats.org/officeDocument/2006/relationships/image" Target="../media/image153.png"/><Relationship Id="rId15" Type="http://schemas.openxmlformats.org/officeDocument/2006/relationships/image" Target="../media/image163.png"/><Relationship Id="rId23" Type="http://schemas.openxmlformats.org/officeDocument/2006/relationships/image" Target="NULL"/><Relationship Id="rId28" Type="http://schemas.openxmlformats.org/officeDocument/2006/relationships/image" Target="../media/image169.png"/><Relationship Id="rId10" Type="http://schemas.openxmlformats.org/officeDocument/2006/relationships/image" Target="../media/image158.png"/><Relationship Id="rId19" Type="http://schemas.openxmlformats.org/officeDocument/2006/relationships/image" Target="NULL"/><Relationship Id="rId4" Type="http://schemas.openxmlformats.org/officeDocument/2006/relationships/image" Target="../media/image152.png"/><Relationship Id="rId9" Type="http://schemas.openxmlformats.org/officeDocument/2006/relationships/image" Target="../media/image157.png"/><Relationship Id="rId14" Type="http://schemas.openxmlformats.org/officeDocument/2006/relationships/image" Target="../media/image162.png"/><Relationship Id="rId22" Type="http://schemas.openxmlformats.org/officeDocument/2006/relationships/image" Target="NULL"/><Relationship Id="rId27" Type="http://schemas.openxmlformats.org/officeDocument/2006/relationships/image" Target="../media/image168.png"/></Relationships>
</file>

<file path=ppt/slides/_rels/slide38.xml.rels><?xml version="1.0" encoding="UTF-8" standalone="yes"?>
<Relationships xmlns="http://schemas.openxmlformats.org/package/2006/relationships"><Relationship Id="rId26" Type="http://schemas.openxmlformats.org/officeDocument/2006/relationships/image" Target="NULL"/><Relationship Id="rId39" Type="http://schemas.openxmlformats.org/officeDocument/2006/relationships/image" Target="NULL"/><Relationship Id="rId51" Type="http://schemas.openxmlformats.org/officeDocument/2006/relationships/image" Target="../media/image175.png"/><Relationship Id="rId34" Type="http://schemas.openxmlformats.org/officeDocument/2006/relationships/image" Target="NULL"/><Relationship Id="rId42" Type="http://schemas.openxmlformats.org/officeDocument/2006/relationships/image" Target="NULL"/><Relationship Id="rId47" Type="http://schemas.openxmlformats.org/officeDocument/2006/relationships/image" Target="../media/image171.png"/><Relationship Id="rId50" Type="http://schemas.openxmlformats.org/officeDocument/2006/relationships/image" Target="../media/image174.png"/><Relationship Id="rId25" Type="http://schemas.openxmlformats.org/officeDocument/2006/relationships/image" Target="NULL"/><Relationship Id="rId33" Type="http://schemas.openxmlformats.org/officeDocument/2006/relationships/image" Target="NULL"/><Relationship Id="rId38" Type="http://schemas.openxmlformats.org/officeDocument/2006/relationships/image" Target="NULL"/><Relationship Id="rId46" Type="http://schemas.openxmlformats.org/officeDocument/2006/relationships/image" Target="../media/image170.png"/><Relationship Id="rId2" Type="http://schemas.openxmlformats.org/officeDocument/2006/relationships/notesSlide" Target="../notesSlides/notesSlide38.xml"/><Relationship Id="rId29" Type="http://schemas.openxmlformats.org/officeDocument/2006/relationships/image" Target="NULL"/><Relationship Id="rId41" Type="http://schemas.openxmlformats.org/officeDocument/2006/relationships/image" Target="NULL"/><Relationship Id="rId1" Type="http://schemas.openxmlformats.org/officeDocument/2006/relationships/slideLayout" Target="../slideLayouts/slideLayout2.xml"/><Relationship Id="rId24" Type="http://schemas.openxmlformats.org/officeDocument/2006/relationships/image" Target="NULL"/><Relationship Id="rId32" Type="http://schemas.openxmlformats.org/officeDocument/2006/relationships/image" Target="NULL"/><Relationship Id="rId37" Type="http://schemas.openxmlformats.org/officeDocument/2006/relationships/image" Target="NULL"/><Relationship Id="rId40" Type="http://schemas.openxmlformats.org/officeDocument/2006/relationships/image" Target="NULL"/><Relationship Id="rId45" Type="http://schemas.openxmlformats.org/officeDocument/2006/relationships/image" Target="NULL"/><Relationship Id="rId28" Type="http://schemas.openxmlformats.org/officeDocument/2006/relationships/image" Target="NULL"/><Relationship Id="rId36" Type="http://schemas.openxmlformats.org/officeDocument/2006/relationships/image" Target="NULL"/><Relationship Id="rId49" Type="http://schemas.openxmlformats.org/officeDocument/2006/relationships/image" Target="../media/image138.png"/><Relationship Id="rId31" Type="http://schemas.openxmlformats.org/officeDocument/2006/relationships/image" Target="NULL"/><Relationship Id="rId44" Type="http://schemas.openxmlformats.org/officeDocument/2006/relationships/image" Target="NULL"/><Relationship Id="rId27" Type="http://schemas.openxmlformats.org/officeDocument/2006/relationships/image" Target="NULL"/><Relationship Id="rId30" Type="http://schemas.openxmlformats.org/officeDocument/2006/relationships/image" Target="NULL"/><Relationship Id="rId35" Type="http://schemas.openxmlformats.org/officeDocument/2006/relationships/image" Target="NULL"/><Relationship Id="rId43" Type="http://schemas.openxmlformats.org/officeDocument/2006/relationships/image" Target="NULL"/><Relationship Id="rId48" Type="http://schemas.openxmlformats.org/officeDocument/2006/relationships/image" Target="../media/image136.png"/></Relationships>
</file>

<file path=ppt/slides/_rels/slide39.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NULL"/><Relationship Id="rId26" Type="http://schemas.openxmlformats.org/officeDocument/2006/relationships/image" Target="NULL"/><Relationship Id="rId39" Type="http://schemas.openxmlformats.org/officeDocument/2006/relationships/image" Target="NULL"/><Relationship Id="rId3" Type="http://schemas.openxmlformats.org/officeDocument/2006/relationships/image" Target="NULL"/><Relationship Id="rId21" Type="http://schemas.openxmlformats.org/officeDocument/2006/relationships/image" Target="NULL"/><Relationship Id="rId34" Type="http://schemas.openxmlformats.org/officeDocument/2006/relationships/image" Target="NULL"/><Relationship Id="rId42" Type="http://schemas.openxmlformats.org/officeDocument/2006/relationships/image" Target="NULL"/><Relationship Id="rId47" Type="http://schemas.openxmlformats.org/officeDocument/2006/relationships/image" Target="../media/image1520.png"/><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5" Type="http://schemas.openxmlformats.org/officeDocument/2006/relationships/image" Target="NULL"/><Relationship Id="rId33" Type="http://schemas.openxmlformats.org/officeDocument/2006/relationships/image" Target="NULL"/><Relationship Id="rId38" Type="http://schemas.openxmlformats.org/officeDocument/2006/relationships/image" Target="NULL"/><Relationship Id="rId46" Type="http://schemas.openxmlformats.org/officeDocument/2006/relationships/image" Target="../media/image1510.png"/><Relationship Id="rId2" Type="http://schemas.openxmlformats.org/officeDocument/2006/relationships/notesSlide" Target="../notesSlides/notesSlide39.xml"/><Relationship Id="rId16" Type="http://schemas.openxmlformats.org/officeDocument/2006/relationships/image" Target="NULL"/><Relationship Id="rId20" Type="http://schemas.openxmlformats.org/officeDocument/2006/relationships/image" Target="NULL"/><Relationship Id="rId29" Type="http://schemas.openxmlformats.org/officeDocument/2006/relationships/image" Target="NULL"/><Relationship Id="rId41"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24" Type="http://schemas.openxmlformats.org/officeDocument/2006/relationships/image" Target="NULL"/><Relationship Id="rId32" Type="http://schemas.openxmlformats.org/officeDocument/2006/relationships/image" Target="NULL"/><Relationship Id="rId37" Type="http://schemas.openxmlformats.org/officeDocument/2006/relationships/image" Target="NULL"/><Relationship Id="rId40" Type="http://schemas.openxmlformats.org/officeDocument/2006/relationships/image" Target="NULL"/><Relationship Id="rId45"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23" Type="http://schemas.openxmlformats.org/officeDocument/2006/relationships/image" Target="NULL"/><Relationship Id="rId28" Type="http://schemas.openxmlformats.org/officeDocument/2006/relationships/image" Target="NULL"/><Relationship Id="rId36" Type="http://schemas.openxmlformats.org/officeDocument/2006/relationships/image" Target="NULL"/><Relationship Id="rId10" Type="http://schemas.openxmlformats.org/officeDocument/2006/relationships/image" Target="NULL"/><Relationship Id="rId19" Type="http://schemas.openxmlformats.org/officeDocument/2006/relationships/image" Target="NULL"/><Relationship Id="rId31" Type="http://schemas.openxmlformats.org/officeDocument/2006/relationships/image" Target="NULL"/><Relationship Id="rId44"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 Id="rId22" Type="http://schemas.openxmlformats.org/officeDocument/2006/relationships/image" Target="NULL"/><Relationship Id="rId27" Type="http://schemas.openxmlformats.org/officeDocument/2006/relationships/image" Target="NULL"/><Relationship Id="rId30" Type="http://schemas.openxmlformats.org/officeDocument/2006/relationships/image" Target="NULL"/><Relationship Id="rId35" Type="http://schemas.openxmlformats.org/officeDocument/2006/relationships/image" Target="NULL"/><Relationship Id="rId43" Type="http://schemas.openxmlformats.org/officeDocument/2006/relationships/image" Target="NULL"/><Relationship Id="rId48" Type="http://schemas.openxmlformats.org/officeDocument/2006/relationships/image" Target="../media/image150.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7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6.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19398" y="1878494"/>
            <a:ext cx="8712214" cy="825875"/>
          </a:xfrm>
        </p:spPr>
        <p:txBody>
          <a:bodyPr/>
          <a:lstStyle/>
          <a:p>
            <a:pPr algn="ctr"/>
            <a:r>
              <a:rPr lang="en-US" altLang="zh-CN" sz="3600" cap="none" dirty="0">
                <a:latin typeface="Times"/>
                <a:cs typeface="Times"/>
              </a:rPr>
              <a:t>A Generalized Language Model in Tensor Space</a:t>
            </a:r>
            <a:endParaRPr kumimoji="1" lang="zh-CN" altLang="en-US" sz="3600" cap="none" dirty="0">
              <a:latin typeface="Times"/>
              <a:cs typeface="Times"/>
            </a:endParaRPr>
          </a:p>
        </p:txBody>
      </p:sp>
      <p:pic>
        <p:nvPicPr>
          <p:cNvPr id="4" name="Picture 3279" descr="天津大学校徽"/>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519884" y="406926"/>
            <a:ext cx="1257300" cy="1171575"/>
          </a:xfrm>
          <a:prstGeom prst="rect">
            <a:avLst/>
          </a:prstGeom>
          <a:noFill/>
        </p:spPr>
      </p:pic>
      <p:sp>
        <p:nvSpPr>
          <p:cNvPr id="5" name="副标题 4"/>
          <p:cNvSpPr>
            <a:spLocks noGrp="1"/>
          </p:cNvSpPr>
          <p:nvPr>
            <p:ph type="subTitle" idx="1"/>
          </p:nvPr>
        </p:nvSpPr>
        <p:spPr>
          <a:xfrm>
            <a:off x="2352070" y="3316039"/>
            <a:ext cx="7597000" cy="2995309"/>
          </a:xfrm>
        </p:spPr>
        <p:txBody>
          <a:bodyPr>
            <a:normAutofit lnSpcReduction="10000"/>
          </a:bodyPr>
          <a:lstStyle/>
          <a:p>
            <a:endParaRPr kumimoji="1" lang="en-US" altLang="zh-CN" dirty="0"/>
          </a:p>
          <a:p>
            <a:pPr algn="ctr"/>
            <a:r>
              <a:rPr kumimoji="1" lang="en-US" altLang="zh-CN" dirty="0"/>
              <a:t>Tianjin University</a:t>
            </a:r>
          </a:p>
          <a:p>
            <a:pPr algn="ctr"/>
            <a:endParaRPr kumimoji="1" lang="en-US" altLang="zh-CN" dirty="0"/>
          </a:p>
          <a:p>
            <a:pPr algn="ctr"/>
            <a:r>
              <a:rPr kumimoji="1" lang="en-US" altLang="zh-CN" b="1" dirty="0" err="1">
                <a:sym typeface="+mn-ea"/>
              </a:rPr>
              <a:t>Lipeng</a:t>
            </a:r>
            <a:r>
              <a:rPr kumimoji="1" lang="en-US" altLang="zh-CN" b="1" dirty="0">
                <a:sym typeface="+mn-ea"/>
              </a:rPr>
              <a:t> Zhang</a:t>
            </a:r>
            <a:r>
              <a:rPr kumimoji="1" lang="en-US" altLang="zh-CN" dirty="0">
                <a:sym typeface="+mn-ea"/>
              </a:rPr>
              <a:t>, </a:t>
            </a:r>
            <a:r>
              <a:rPr kumimoji="1" lang="en-US" altLang="zh-CN" dirty="0"/>
              <a:t>Peng Zhang,</a:t>
            </a:r>
            <a:r>
              <a:rPr kumimoji="1" lang="zh-CN" altLang="en-US" dirty="0"/>
              <a:t> </a:t>
            </a:r>
            <a:r>
              <a:rPr kumimoji="1" lang="en-US" altLang="zh-CN" dirty="0" err="1"/>
              <a:t>Xindian Ma</a:t>
            </a:r>
            <a:r>
              <a:rPr kumimoji="1" lang="en-US" altLang="zh-CN" dirty="0"/>
              <a:t>,</a:t>
            </a:r>
            <a:r>
              <a:rPr kumimoji="1" lang="zh-CN" altLang="en-US" dirty="0"/>
              <a:t> </a:t>
            </a:r>
            <a:r>
              <a:rPr kumimoji="1" lang="en-US" altLang="zh-CN" dirty="0" err="1"/>
              <a:t>Shuqin Gu</a:t>
            </a:r>
            <a:r>
              <a:rPr kumimoji="1" lang="en-US" altLang="zh-CN" dirty="0"/>
              <a:t>,</a:t>
            </a:r>
            <a:r>
              <a:rPr kumimoji="1" lang="zh-CN" altLang="en-US" dirty="0"/>
              <a:t> </a:t>
            </a:r>
            <a:r>
              <a:rPr kumimoji="1" lang="en-US" altLang="zh-CN" dirty="0"/>
              <a:t>Zhan Su, </a:t>
            </a:r>
            <a:r>
              <a:rPr kumimoji="1" lang="en-US" altLang="zh-CN" dirty="0" err="1"/>
              <a:t>Dawei Song</a:t>
            </a:r>
            <a:endParaRPr kumimoji="1" lang="en-US" altLang="zh-CN" dirty="0"/>
          </a:p>
          <a:p>
            <a:pPr algn="ctr"/>
            <a:endParaRPr kumimoji="1" lang="en-US" altLang="zh-CN" dirty="0"/>
          </a:p>
          <a:p>
            <a:pPr algn="ctr"/>
            <a:r>
              <a:rPr kumimoji="1" lang="en-US" altLang="zh-CN" dirty="0"/>
              <a:t>AAAI</a:t>
            </a:r>
            <a:r>
              <a:rPr kumimoji="1" lang="zh-CN" altLang="en-US" dirty="0"/>
              <a:t>  </a:t>
            </a:r>
            <a:r>
              <a:rPr kumimoji="1" lang="en-US" altLang="zh-CN" dirty="0"/>
              <a:t>2019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Outline</a:t>
            </a:r>
            <a:endParaRPr kumimoji="1" lang="zh-CN" altLang="en-US" dirty="0"/>
          </a:p>
        </p:txBody>
      </p:sp>
      <p:sp>
        <p:nvSpPr>
          <p:cNvPr id="7" name="内容占位符 6"/>
          <p:cNvSpPr>
            <a:spLocks noGrp="1"/>
          </p:cNvSpPr>
          <p:nvPr>
            <p:ph idx="1"/>
          </p:nvPr>
        </p:nvSpPr>
        <p:spPr/>
        <p:txBody>
          <a:bodyPr/>
          <a:lstStyle/>
          <a:p>
            <a:r>
              <a:rPr lang="en-US" altLang="zh-CN" sz="3200" dirty="0"/>
              <a:t>Motivation</a:t>
            </a:r>
          </a:p>
          <a:p>
            <a:r>
              <a:rPr lang="en-US" altLang="zh-CN" sz="3200" b="1" u="sng" dirty="0"/>
              <a:t>Background</a:t>
            </a:r>
          </a:p>
          <a:p>
            <a:r>
              <a:rPr lang="en-US" altLang="zh-CN" sz="3200" dirty="0"/>
              <a:t>TSLM basic representation</a:t>
            </a:r>
          </a:p>
          <a:p>
            <a:r>
              <a:rPr lang="en-US" altLang="zh-CN" sz="3200" dirty="0"/>
              <a:t>Generalization </a:t>
            </a:r>
          </a:p>
          <a:p>
            <a:r>
              <a:rPr lang="en-US" altLang="zh-CN" sz="3200" dirty="0"/>
              <a:t>Recursive Language Modeling</a:t>
            </a:r>
          </a:p>
          <a:p>
            <a:r>
              <a:rPr lang="en-US" altLang="zh-CN" sz="3200" dirty="0"/>
              <a:t>Experiment</a:t>
            </a:r>
          </a:p>
          <a:p>
            <a:pPr marL="0" indent="0">
              <a:buNone/>
            </a:pPr>
            <a:endParaRPr lang="zh-CN" alt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96545"/>
            <a:ext cx="10972800" cy="990600"/>
          </a:xfrm>
        </p:spPr>
        <p:txBody>
          <a:bodyPr/>
          <a:lstStyle/>
          <a:p>
            <a:r>
              <a:rPr lang="en-US" altLang="zh-CN" dirty="0"/>
              <a:t>Background</a:t>
            </a:r>
            <a:endParaRPr lang="en-US" dirty="0"/>
          </a:p>
        </p:txBody>
      </p:sp>
      <mc:AlternateContent xmlns:mc="http://schemas.openxmlformats.org/markup-compatibility/2006" xmlns:a14="http://schemas.microsoft.com/office/drawing/2010/main">
        <mc:Choice Requires="a14">
          <p:sp>
            <p:nvSpPr>
              <p:cNvPr id="6" name="内容占位符 2"/>
              <p:cNvSpPr txBox="1">
                <a:spLocks noChangeArrowheads="1"/>
              </p:cNvSpPr>
              <p:nvPr/>
            </p:nvSpPr>
            <p:spPr>
              <a:xfrm>
                <a:off x="755571" y="1310945"/>
                <a:ext cx="10626803" cy="547085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r>
                  <a:rPr lang="en-US" altLang="zh-CN" sz="3600" noProof="1" smtClean="0">
                    <a:sym typeface="+mn-ea"/>
                  </a:rPr>
                  <a:t>Tensor</a:t>
                </a:r>
                <a:endParaRPr lang="en-US" altLang="zh-CN" sz="3600" noProof="1" smtClean="0"/>
              </a:p>
              <a:p>
                <a:pPr marL="455930" lvl="1" indent="0">
                  <a:buFont typeface="Arial" panose="020B0604020202020204" pitchFamily="34" charset="0"/>
                  <a:buNone/>
                </a:pPr>
                <a:r>
                  <a:rPr lang="en-US" altLang="zh-CN" sz="2400" noProof="1" smtClean="0"/>
                  <a:t>A tensor : a mutidimensional array </a:t>
                </a:r>
              </a:p>
              <a:p>
                <a:pPr marL="455930" lvl="1" indent="0">
                  <a:buFont typeface="Arial" panose="020B0604020202020204" pitchFamily="34" charset="0"/>
                  <a:buNone/>
                </a:pPr>
                <a:r>
                  <a:rPr lang="en-US" altLang="zh-CN" sz="2400" noProof="1" smtClean="0"/>
                  <a:t>The </a:t>
                </a:r>
                <a:r>
                  <a:rPr lang="en-US" altLang="zh-CN" sz="2400" noProof="1"/>
                  <a:t>order : the number of indexing entries </a:t>
                </a:r>
              </a:p>
              <a:p>
                <a:pPr marL="455930" lvl="1" indent="0">
                  <a:buFont typeface="Arial" panose="020B0604020202020204" pitchFamily="34" charset="0"/>
                  <a:buNone/>
                </a:pPr>
                <a:r>
                  <a:rPr lang="en-US" altLang="zh-CN" sz="2400" noProof="1" smtClean="0"/>
                  <a:t>The dimension : the number of values in a particular order</a:t>
                </a:r>
              </a:p>
              <a:p>
                <a:pPr marL="455930" lvl="1" indent="0">
                  <a:buNone/>
                </a:pPr>
                <a:endParaRPr lang="en-US" altLang="zh-CN" sz="2400" i="1" noProof="1" smtClean="0">
                  <a:latin typeface="Cambria Math" panose="02040503050406030204" pitchFamily="18" charset="0"/>
                </a:endParaRPr>
              </a:p>
              <a:p>
                <a:pPr marL="455930" lvl="1" indent="0">
                  <a:buNone/>
                </a:pPr>
                <a14:m>
                  <m:oMathPara xmlns:m="http://schemas.openxmlformats.org/officeDocument/2006/math">
                    <m:oMathParaPr>
                      <m:jc m:val="left"/>
                    </m:oMathParaPr>
                    <m:oMath xmlns:m="http://schemas.openxmlformats.org/officeDocument/2006/math">
                      <m:r>
                        <a:rPr lang="zh-CN" altLang="en-US" sz="2400" i="1" noProof="1" smtClean="0">
                          <a:latin typeface="Cambria Math" panose="02040503050406030204" pitchFamily="18" charset="0"/>
                        </a:rPr>
                        <m:t>𝒯</m:t>
                      </m:r>
                      <m:r>
                        <a:rPr lang="zh-CN" altLang="en-US" sz="2400" i="1" noProof="1" smtClean="0">
                          <a:latin typeface="Cambria Math" panose="02040503050406030204" pitchFamily="18" charset="0"/>
                        </a:rPr>
                        <m:t>∈</m:t>
                      </m:r>
                      <m:sSup>
                        <m:sSupPr>
                          <m:ctrlPr>
                            <a:rPr lang="en-US" altLang="zh-CN" sz="2400" i="1" noProof="1" smtClean="0">
                              <a:latin typeface="Cambria Math" panose="02040503050406030204" pitchFamily="18" charset="0"/>
                            </a:rPr>
                          </m:ctrlPr>
                        </m:sSupPr>
                        <m:e>
                          <m:r>
                            <a:rPr lang="en-US" altLang="zh-CN" sz="2400" i="1" noProof="1" smtClean="0">
                              <a:latin typeface="Cambria Math" panose="02040503050406030204" pitchFamily="18" charset="0"/>
                              <a:ea typeface="Cambria Math" panose="02040503050406030204" pitchFamily="18" charset="0"/>
                            </a:rPr>
                            <m:t>ℝ</m:t>
                          </m:r>
                        </m:e>
                        <m:sup>
                          <m:sSub>
                            <m:sSubPr>
                              <m:ctrlPr>
                                <a:rPr lang="en-US" altLang="zh-CN" sz="2400" i="1" noProof="1" smtClean="0">
                                  <a:latin typeface="Cambria Math" panose="02040503050406030204" pitchFamily="18" charset="0"/>
                                </a:rPr>
                              </m:ctrlPr>
                            </m:sSubPr>
                            <m:e>
                              <m:r>
                                <a:rPr lang="en-US" altLang="zh-CN" sz="2400" b="0" i="1" noProof="1" smtClean="0">
                                  <a:latin typeface="Cambria Math" panose="02040503050406030204" pitchFamily="18" charset="0"/>
                                </a:rPr>
                                <m:t>𝑚</m:t>
                              </m:r>
                            </m:e>
                            <m:sub>
                              <m:r>
                                <a:rPr lang="en-US" altLang="zh-CN" sz="2400" b="0" i="1" noProof="1" smtClean="0">
                                  <a:latin typeface="Cambria Math" panose="02040503050406030204" pitchFamily="18" charset="0"/>
                                </a:rPr>
                                <m:t>1</m:t>
                              </m:r>
                            </m:sub>
                          </m:sSub>
                          <m:r>
                            <a:rPr lang="en-US" altLang="zh-CN" sz="2400" i="1" noProof="1" smtClean="0">
                              <a:latin typeface="Cambria Math" panose="02040503050406030204" pitchFamily="18" charset="0"/>
                              <a:ea typeface="Cambria Math" panose="02040503050406030204" pitchFamily="18" charset="0"/>
                            </a:rPr>
                            <m:t>×⋯×</m:t>
                          </m:r>
                          <m:sSub>
                            <m:sSubPr>
                              <m:ctrlPr>
                                <a:rPr lang="en-US" altLang="zh-CN" sz="2400" i="1" noProof="1" smtClean="0">
                                  <a:latin typeface="Cambria Math" panose="02040503050406030204" pitchFamily="18" charset="0"/>
                                  <a:ea typeface="Cambria Math" panose="02040503050406030204" pitchFamily="18" charset="0"/>
                                </a:rPr>
                              </m:ctrlPr>
                            </m:sSubPr>
                            <m:e>
                              <m:r>
                                <a:rPr lang="en-US" altLang="zh-CN" sz="2400" b="0" i="1" noProof="1" smtClean="0">
                                  <a:latin typeface="Cambria Math" panose="02040503050406030204" pitchFamily="18" charset="0"/>
                                  <a:ea typeface="Cambria Math" panose="02040503050406030204" pitchFamily="18" charset="0"/>
                                </a:rPr>
                                <m:t>𝑚</m:t>
                              </m:r>
                            </m:e>
                            <m:sub>
                              <m:r>
                                <a:rPr lang="en-US" altLang="zh-CN" sz="2400" b="0" i="1" noProof="1" smtClean="0">
                                  <a:latin typeface="Cambria Math" panose="02040503050406030204" pitchFamily="18" charset="0"/>
                                  <a:ea typeface="Cambria Math" panose="02040503050406030204" pitchFamily="18" charset="0"/>
                                </a:rPr>
                                <m:t>𝑛</m:t>
                              </m:r>
                            </m:sub>
                          </m:sSub>
                        </m:sup>
                      </m:sSup>
                      <m:r>
                        <a:rPr lang="en-US" altLang="zh-CN" sz="2400" b="0" i="1" noProof="1" smtClean="0">
                          <a:latin typeface="Cambria Math" panose="02040503050406030204" pitchFamily="18" charset="0"/>
                        </a:rPr>
                        <m:t>,  </m:t>
                      </m:r>
                      <m:sSub>
                        <m:sSubPr>
                          <m:ctrlPr>
                            <a:rPr lang="en-US" altLang="zh-CN" sz="2400" i="1" noProof="1" smtClean="0">
                              <a:latin typeface="Cambria Math" panose="02040503050406030204" pitchFamily="18" charset="0"/>
                            </a:rPr>
                          </m:ctrlPr>
                        </m:sSubPr>
                        <m:e>
                          <m:r>
                            <a:rPr lang="zh-CN" altLang="en-US" sz="2400" i="1" noProof="1">
                              <a:latin typeface="Cambria Math" panose="02040503050406030204" pitchFamily="18" charset="0"/>
                            </a:rPr>
                            <m:t>𝒯</m:t>
                          </m:r>
                        </m:e>
                        <m:sub>
                          <m:sSub>
                            <m:sSubPr>
                              <m:ctrlPr>
                                <a:rPr lang="en-US" altLang="zh-CN" sz="2400" i="1" noProof="1" smtClean="0">
                                  <a:latin typeface="Cambria Math" panose="02040503050406030204" pitchFamily="18" charset="0"/>
                                </a:rPr>
                              </m:ctrlPr>
                            </m:sSubPr>
                            <m:e>
                              <m:r>
                                <a:rPr lang="en-US" altLang="zh-CN" sz="2400" b="0" i="1" noProof="1" smtClean="0">
                                  <a:latin typeface="Cambria Math" panose="02040503050406030204" pitchFamily="18" charset="0"/>
                                </a:rPr>
                                <m:t>𝑑</m:t>
                              </m:r>
                            </m:e>
                            <m:sub>
                              <m:r>
                                <a:rPr lang="en-US" altLang="zh-CN" sz="2400" b="0" i="1" noProof="1" smtClean="0">
                                  <a:latin typeface="Cambria Math" panose="02040503050406030204" pitchFamily="18" charset="0"/>
                                </a:rPr>
                                <m:t>1</m:t>
                              </m:r>
                            </m:sub>
                          </m:sSub>
                          <m:r>
                            <a:rPr lang="en-US" altLang="zh-CN" sz="2400" b="0" i="1" noProof="1" smtClean="0">
                              <a:latin typeface="Cambria Math" panose="02040503050406030204" pitchFamily="18" charset="0"/>
                            </a:rPr>
                            <m:t>…</m:t>
                          </m:r>
                          <m:sSub>
                            <m:sSubPr>
                              <m:ctrlPr>
                                <a:rPr lang="en-US" altLang="zh-CN" sz="2400" b="0" i="1" noProof="1" smtClean="0">
                                  <a:latin typeface="Cambria Math" panose="02040503050406030204" pitchFamily="18" charset="0"/>
                                </a:rPr>
                              </m:ctrlPr>
                            </m:sSubPr>
                            <m:e>
                              <m:r>
                                <a:rPr lang="en-US" altLang="zh-CN" sz="2400" b="0" i="1" noProof="1" smtClean="0">
                                  <a:latin typeface="Cambria Math" panose="02040503050406030204" pitchFamily="18" charset="0"/>
                                </a:rPr>
                                <m:t>𝑑</m:t>
                              </m:r>
                            </m:e>
                            <m:sub>
                              <m:r>
                                <a:rPr lang="en-US" altLang="zh-CN" sz="2400" b="0" i="1" noProof="1" smtClean="0">
                                  <a:latin typeface="Cambria Math" panose="02040503050406030204" pitchFamily="18" charset="0"/>
                                </a:rPr>
                                <m:t>𝑛</m:t>
                              </m:r>
                            </m:sub>
                          </m:sSub>
                        </m:sub>
                      </m:sSub>
                      <m:r>
                        <a:rPr lang="zh-CN" altLang="en-US" sz="2400" i="1" noProof="1">
                          <a:latin typeface="Cambria Math" panose="02040503050406030204" pitchFamily="18" charset="0"/>
                        </a:rPr>
                        <m:t>∈</m:t>
                      </m:r>
                      <m:r>
                        <a:rPr lang="en-US" altLang="zh-CN" sz="2400" i="1" noProof="1">
                          <a:latin typeface="Cambria Math" panose="02040503050406030204" pitchFamily="18" charset="0"/>
                          <a:ea typeface="Cambria Math" panose="02040503050406030204" pitchFamily="18" charset="0"/>
                        </a:rPr>
                        <m:t>ℝ</m:t>
                      </m:r>
                    </m:oMath>
                  </m:oMathPara>
                </a14:m>
                <a:endParaRPr lang="en-US" altLang="zh-CN" sz="2400" noProof="1"/>
              </a:p>
              <a:p>
                <a:pPr marL="455930" lvl="1" indent="0">
                  <a:buFont typeface="Arial" panose="020B0604020202020204" pitchFamily="34" charset="0"/>
                  <a:buNone/>
                </a:pPr>
                <a:endParaRPr lang="en-US" altLang="zh-CN" sz="2400" noProof="1"/>
              </a:p>
              <a:p>
                <a:pPr marL="455930" lvl="1" indent="0">
                  <a:buFont typeface="Arial" panose="020B0604020202020204" pitchFamily="34" charset="0"/>
                  <a:buNone/>
                </a:pPr>
                <a:r>
                  <a:rPr lang="en-US" altLang="zh-CN" sz="2400" noProof="1" smtClean="0"/>
                  <a:t>Tensor </a:t>
                </a:r>
                <a:r>
                  <a:rPr lang="en-US" altLang="zh-CN" sz="2400" noProof="1"/>
                  <a:t>product :  </a:t>
                </a:r>
                <a:r>
                  <a:rPr lang="en-US" altLang="zh-CN" sz="2400" noProof="1" smtClean="0"/>
                  <a:t>denoted by </a:t>
                </a:r>
                <a14:m>
                  <m:oMath xmlns:m="http://schemas.openxmlformats.org/officeDocument/2006/math">
                    <m:r>
                      <a:rPr lang="en-US" altLang="zh-CN" sz="2400" i="1" noProof="1" smtClean="0">
                        <a:solidFill>
                          <a:srgbClr val="FF0000"/>
                        </a:solidFill>
                        <a:latin typeface="Cambria Math" panose="02040503050406030204" pitchFamily="18" charset="0"/>
                        <a:ea typeface="Cambria Math" panose="02040503050406030204" pitchFamily="18" charset="0"/>
                      </a:rPr>
                      <m:t>⊗</m:t>
                    </m:r>
                  </m:oMath>
                </a14:m>
                <a:r>
                  <a:rPr lang="en-US" altLang="zh-CN" sz="2400" noProof="1" smtClean="0"/>
                  <a:t>, maps two low-order tensors to a high-order tensor. </a:t>
                </a:r>
              </a:p>
              <a:p>
                <a:pPr marL="455930" lvl="1" indent="0">
                  <a:buFont typeface="Arial" panose="020B0604020202020204" pitchFamily="34" charset="0"/>
                  <a:buNone/>
                </a:pPr>
                <a:endParaRPr lang="en-US" altLang="zh-CN" sz="2400" noProof="1" smtClean="0"/>
              </a:p>
              <a:p>
                <a:pPr marL="455930" lvl="1" indent="0">
                  <a:buNone/>
                </a:pPr>
                <a14:m>
                  <m:oMathPara xmlns:m="http://schemas.openxmlformats.org/officeDocument/2006/math">
                    <m:oMathParaPr>
                      <m:jc m:val="left"/>
                    </m:oMathParaPr>
                    <m:oMath xmlns:m="http://schemas.openxmlformats.org/officeDocument/2006/math">
                      <m:r>
                        <a:rPr lang="zh-CN" altLang="en-US" sz="2400" i="1" noProof="1" smtClean="0">
                          <a:latin typeface="Cambria Math" panose="02040503050406030204" pitchFamily="18" charset="0"/>
                        </a:rPr>
                        <m:t>𝒜</m:t>
                      </m:r>
                      <m:r>
                        <a:rPr lang="zh-CN" altLang="en-US" sz="2400" i="1" noProof="1">
                          <a:latin typeface="Cambria Math" panose="02040503050406030204" pitchFamily="18" charset="0"/>
                        </a:rPr>
                        <m:t>∈</m:t>
                      </m:r>
                      <m:sSup>
                        <m:sSupPr>
                          <m:ctrlPr>
                            <a:rPr lang="en-US" altLang="zh-CN" sz="2400" i="1" noProof="1">
                              <a:latin typeface="Cambria Math" panose="02040503050406030204" pitchFamily="18" charset="0"/>
                            </a:rPr>
                          </m:ctrlPr>
                        </m:sSupPr>
                        <m:e>
                          <m:r>
                            <a:rPr lang="en-US" altLang="zh-CN" sz="2400" i="1" noProof="1">
                              <a:latin typeface="Cambria Math" panose="02040503050406030204" pitchFamily="18" charset="0"/>
                              <a:ea typeface="Cambria Math" panose="02040503050406030204" pitchFamily="18" charset="0"/>
                            </a:rPr>
                            <m:t>ℝ</m:t>
                          </m:r>
                        </m:e>
                        <m:sup>
                          <m:sSub>
                            <m:sSubPr>
                              <m:ctrlPr>
                                <a:rPr lang="en-US" altLang="zh-CN" sz="2400" i="1" noProof="1">
                                  <a:latin typeface="Cambria Math" panose="02040503050406030204" pitchFamily="18" charset="0"/>
                                </a:rPr>
                              </m:ctrlPr>
                            </m:sSubPr>
                            <m:e>
                              <m:r>
                                <a:rPr lang="en-US" altLang="zh-CN" sz="2400" i="1" noProof="1">
                                  <a:latin typeface="Cambria Math" panose="02040503050406030204" pitchFamily="18" charset="0"/>
                                </a:rPr>
                                <m:t>𝑚</m:t>
                              </m:r>
                            </m:e>
                            <m:sub>
                              <m:r>
                                <a:rPr lang="en-US" altLang="zh-CN" sz="2400" i="1" noProof="1">
                                  <a:latin typeface="Cambria Math" panose="02040503050406030204" pitchFamily="18" charset="0"/>
                                </a:rPr>
                                <m:t>1</m:t>
                              </m:r>
                            </m:sub>
                          </m:sSub>
                          <m:r>
                            <a:rPr lang="en-US" altLang="zh-CN" sz="2400" i="1" noProof="1">
                              <a:latin typeface="Cambria Math" panose="02040503050406030204" pitchFamily="18" charset="0"/>
                              <a:ea typeface="Cambria Math" panose="02040503050406030204" pitchFamily="18" charset="0"/>
                            </a:rPr>
                            <m:t>×⋯×</m:t>
                          </m:r>
                          <m:sSub>
                            <m:sSubPr>
                              <m:ctrlPr>
                                <a:rPr lang="en-US" altLang="zh-CN" sz="2400" i="1" noProof="1">
                                  <a:latin typeface="Cambria Math" panose="02040503050406030204" pitchFamily="18" charset="0"/>
                                  <a:ea typeface="Cambria Math" panose="02040503050406030204" pitchFamily="18" charset="0"/>
                                </a:rPr>
                              </m:ctrlPr>
                            </m:sSubPr>
                            <m:e>
                              <m:r>
                                <a:rPr lang="en-US" altLang="zh-CN" sz="2400" i="1" noProof="1">
                                  <a:latin typeface="Cambria Math" panose="02040503050406030204" pitchFamily="18" charset="0"/>
                                  <a:ea typeface="Cambria Math" panose="02040503050406030204" pitchFamily="18" charset="0"/>
                                </a:rPr>
                                <m:t>𝑚</m:t>
                              </m:r>
                            </m:e>
                            <m:sub>
                              <m:r>
                                <a:rPr lang="en-US" altLang="zh-CN" sz="2400" b="0" i="1" noProof="1" smtClean="0">
                                  <a:latin typeface="Cambria Math" panose="02040503050406030204" pitchFamily="18" charset="0"/>
                                  <a:ea typeface="Cambria Math" panose="02040503050406030204" pitchFamily="18" charset="0"/>
                                </a:rPr>
                                <m:t>𝑗</m:t>
                              </m:r>
                            </m:sub>
                          </m:sSub>
                        </m:sup>
                      </m:sSup>
                      <m:r>
                        <a:rPr lang="en-US" altLang="zh-CN" sz="2400" b="0" i="1" noProof="1" smtClean="0">
                          <a:latin typeface="Cambria Math" panose="02040503050406030204" pitchFamily="18" charset="0"/>
                          <a:ea typeface="Cambria Math" panose="02040503050406030204" pitchFamily="18" charset="0"/>
                        </a:rPr>
                        <m:t>,  </m:t>
                      </m:r>
                      <m:r>
                        <a:rPr lang="en-US" altLang="zh-CN" sz="2400" i="1" noProof="1">
                          <a:latin typeface="Cambria Math" panose="02040503050406030204" pitchFamily="18" charset="0"/>
                          <a:ea typeface="Cambria Math" panose="02040503050406030204" pitchFamily="18" charset="0"/>
                        </a:rPr>
                        <m:t>ℬ</m:t>
                      </m:r>
                      <m:r>
                        <a:rPr lang="zh-CN" altLang="en-US" sz="2400" i="1" noProof="1">
                          <a:latin typeface="Cambria Math" panose="02040503050406030204" pitchFamily="18" charset="0"/>
                        </a:rPr>
                        <m:t>∈</m:t>
                      </m:r>
                      <m:sSup>
                        <m:sSupPr>
                          <m:ctrlPr>
                            <a:rPr lang="en-US" altLang="zh-CN" sz="2400" i="1" noProof="1">
                              <a:latin typeface="Cambria Math" panose="02040503050406030204" pitchFamily="18" charset="0"/>
                            </a:rPr>
                          </m:ctrlPr>
                        </m:sSupPr>
                        <m:e>
                          <m:r>
                            <a:rPr lang="en-US" altLang="zh-CN" sz="2400" i="1" noProof="1">
                              <a:latin typeface="Cambria Math" panose="02040503050406030204" pitchFamily="18" charset="0"/>
                              <a:ea typeface="Cambria Math" panose="02040503050406030204" pitchFamily="18" charset="0"/>
                            </a:rPr>
                            <m:t>ℝ</m:t>
                          </m:r>
                        </m:e>
                        <m:sup>
                          <m:sSub>
                            <m:sSubPr>
                              <m:ctrlPr>
                                <a:rPr lang="en-US" altLang="zh-CN" sz="2400" i="1" noProof="1">
                                  <a:latin typeface="Cambria Math" panose="02040503050406030204" pitchFamily="18" charset="0"/>
                                </a:rPr>
                              </m:ctrlPr>
                            </m:sSubPr>
                            <m:e>
                              <m:r>
                                <a:rPr lang="en-US" altLang="zh-CN" sz="2400" i="1" noProof="1">
                                  <a:latin typeface="Cambria Math" panose="02040503050406030204" pitchFamily="18" charset="0"/>
                                </a:rPr>
                                <m:t>𝑚</m:t>
                              </m:r>
                            </m:e>
                            <m:sub>
                              <m:r>
                                <a:rPr lang="en-US" altLang="zh-CN" sz="2400" b="0" i="1" noProof="1" smtClean="0">
                                  <a:latin typeface="Cambria Math" panose="02040503050406030204" pitchFamily="18" charset="0"/>
                                </a:rPr>
                                <m:t>𝑗</m:t>
                              </m:r>
                              <m:r>
                                <a:rPr lang="en-US" altLang="zh-CN" sz="2400" b="0" i="1" noProof="1" smtClean="0">
                                  <a:latin typeface="Cambria Math" panose="02040503050406030204" pitchFamily="18" charset="0"/>
                                </a:rPr>
                                <m:t>+1</m:t>
                              </m:r>
                            </m:sub>
                          </m:sSub>
                          <m:r>
                            <a:rPr lang="en-US" altLang="zh-CN" sz="2400" i="1" noProof="1">
                              <a:latin typeface="Cambria Math" panose="02040503050406030204" pitchFamily="18" charset="0"/>
                              <a:ea typeface="Cambria Math" panose="02040503050406030204" pitchFamily="18" charset="0"/>
                            </a:rPr>
                            <m:t>×⋯×</m:t>
                          </m:r>
                          <m:sSub>
                            <m:sSubPr>
                              <m:ctrlPr>
                                <a:rPr lang="en-US" altLang="zh-CN" sz="2400" i="1" noProof="1">
                                  <a:latin typeface="Cambria Math" panose="02040503050406030204" pitchFamily="18" charset="0"/>
                                  <a:ea typeface="Cambria Math" panose="02040503050406030204" pitchFamily="18" charset="0"/>
                                </a:rPr>
                              </m:ctrlPr>
                            </m:sSubPr>
                            <m:e>
                              <m:r>
                                <a:rPr lang="en-US" altLang="zh-CN" sz="2400" i="1" noProof="1">
                                  <a:latin typeface="Cambria Math" panose="02040503050406030204" pitchFamily="18" charset="0"/>
                                  <a:ea typeface="Cambria Math" panose="02040503050406030204" pitchFamily="18" charset="0"/>
                                </a:rPr>
                                <m:t>𝑚</m:t>
                              </m:r>
                            </m:e>
                            <m:sub>
                              <m:r>
                                <a:rPr lang="en-US" altLang="zh-CN" sz="2400" b="0" i="1" noProof="1" smtClean="0">
                                  <a:latin typeface="Cambria Math" panose="02040503050406030204" pitchFamily="18" charset="0"/>
                                  <a:ea typeface="Cambria Math" panose="02040503050406030204" pitchFamily="18" charset="0"/>
                                </a:rPr>
                                <m:t>𝑗</m:t>
                              </m:r>
                              <m:r>
                                <a:rPr lang="en-US" altLang="zh-CN" sz="2400" b="0" i="1" noProof="1" smtClean="0">
                                  <a:latin typeface="Cambria Math" panose="02040503050406030204" pitchFamily="18" charset="0"/>
                                  <a:ea typeface="Cambria Math" panose="02040503050406030204" pitchFamily="18" charset="0"/>
                                </a:rPr>
                                <m:t>+</m:t>
                              </m:r>
                              <m:r>
                                <a:rPr lang="en-US" altLang="zh-CN" sz="2400" b="0" i="1" noProof="1" smtClean="0">
                                  <a:latin typeface="Cambria Math" panose="02040503050406030204" pitchFamily="18" charset="0"/>
                                  <a:ea typeface="Cambria Math" panose="02040503050406030204" pitchFamily="18" charset="0"/>
                                </a:rPr>
                                <m:t>𝑘</m:t>
                              </m:r>
                            </m:sub>
                          </m:sSub>
                        </m:sup>
                      </m:sSup>
                    </m:oMath>
                  </m:oMathPara>
                </a14:m>
                <a:endParaRPr lang="en-US" altLang="zh-CN" sz="2400" i="1" noProof="1" smtClean="0">
                  <a:latin typeface="Cambria Math" panose="02040503050406030204" pitchFamily="18" charset="0"/>
                  <a:ea typeface="Cambria Math" panose="02040503050406030204" pitchFamily="18" charset="0"/>
                </a:endParaRPr>
              </a:p>
              <a:p>
                <a:pPr marL="455930" lvl="1" indent="0">
                  <a:buNone/>
                </a:pPr>
                <a14:m>
                  <m:oMathPara xmlns:m="http://schemas.openxmlformats.org/officeDocument/2006/math">
                    <m:oMathParaPr>
                      <m:jc m:val="left"/>
                    </m:oMathParaPr>
                    <m:oMath xmlns:m="http://schemas.openxmlformats.org/officeDocument/2006/math">
                      <m:r>
                        <a:rPr lang="zh-CN" altLang="en-US" sz="2400" i="1" noProof="1">
                          <a:latin typeface="Cambria Math" panose="02040503050406030204" pitchFamily="18" charset="0"/>
                        </a:rPr>
                        <m:t>𝒜</m:t>
                      </m:r>
                      <m:r>
                        <a:rPr lang="en-US" altLang="zh-CN" sz="2400" i="1" noProof="1">
                          <a:latin typeface="Cambria Math" panose="02040503050406030204" pitchFamily="18" charset="0"/>
                          <a:ea typeface="Cambria Math" panose="02040503050406030204" pitchFamily="18" charset="0"/>
                        </a:rPr>
                        <m:t>⊗</m:t>
                      </m:r>
                      <m:r>
                        <a:rPr lang="en-US" altLang="zh-CN" sz="2400" i="1" noProof="1">
                          <a:latin typeface="Cambria Math" panose="02040503050406030204" pitchFamily="18" charset="0"/>
                          <a:ea typeface="Cambria Math" panose="02040503050406030204" pitchFamily="18" charset="0"/>
                        </a:rPr>
                        <m:t>ℬ</m:t>
                      </m:r>
                      <m:r>
                        <a:rPr lang="en-US" altLang="zh-CN" sz="2400" b="0" i="1" noProof="1" smtClean="0">
                          <a:latin typeface="Cambria Math" panose="02040503050406030204" pitchFamily="18" charset="0"/>
                          <a:ea typeface="Cambria Math" panose="02040503050406030204" pitchFamily="18" charset="0"/>
                        </a:rPr>
                        <m:t>=</m:t>
                      </m:r>
                      <m:r>
                        <a:rPr lang="zh-CN" altLang="en-US" sz="2400" i="1" noProof="1">
                          <a:latin typeface="Cambria Math" panose="02040503050406030204" pitchFamily="18" charset="0"/>
                        </a:rPr>
                        <m:t>𝒯</m:t>
                      </m:r>
                      <m:r>
                        <a:rPr lang="zh-CN" altLang="en-US" sz="2400" i="1" noProof="1">
                          <a:latin typeface="Cambria Math" panose="02040503050406030204" pitchFamily="18" charset="0"/>
                        </a:rPr>
                        <m:t>∈</m:t>
                      </m:r>
                      <m:sSup>
                        <m:sSupPr>
                          <m:ctrlPr>
                            <a:rPr lang="en-US" altLang="zh-CN" sz="2400" i="1" noProof="1">
                              <a:latin typeface="Cambria Math" panose="02040503050406030204" pitchFamily="18" charset="0"/>
                            </a:rPr>
                          </m:ctrlPr>
                        </m:sSupPr>
                        <m:e>
                          <m:r>
                            <a:rPr lang="en-US" altLang="zh-CN" sz="2400" i="1" noProof="1">
                              <a:latin typeface="Cambria Math" panose="02040503050406030204" pitchFamily="18" charset="0"/>
                              <a:ea typeface="Cambria Math" panose="02040503050406030204" pitchFamily="18" charset="0"/>
                            </a:rPr>
                            <m:t>ℝ</m:t>
                          </m:r>
                        </m:e>
                        <m:sup>
                          <m:sSub>
                            <m:sSubPr>
                              <m:ctrlPr>
                                <a:rPr lang="en-US" altLang="zh-CN" sz="2400" i="1" noProof="1">
                                  <a:latin typeface="Cambria Math" panose="02040503050406030204" pitchFamily="18" charset="0"/>
                                </a:rPr>
                              </m:ctrlPr>
                            </m:sSubPr>
                            <m:e>
                              <m:r>
                                <a:rPr lang="en-US" altLang="zh-CN" sz="2400" i="1" noProof="1">
                                  <a:latin typeface="Cambria Math" panose="02040503050406030204" pitchFamily="18" charset="0"/>
                                </a:rPr>
                                <m:t>𝑚</m:t>
                              </m:r>
                            </m:e>
                            <m:sub>
                              <m:r>
                                <a:rPr lang="en-US" altLang="zh-CN" sz="2400" i="1" noProof="1">
                                  <a:latin typeface="Cambria Math" panose="02040503050406030204" pitchFamily="18" charset="0"/>
                                </a:rPr>
                                <m:t>1</m:t>
                              </m:r>
                            </m:sub>
                          </m:sSub>
                          <m:r>
                            <a:rPr lang="en-US" altLang="zh-CN" sz="2400" i="1" noProof="1">
                              <a:latin typeface="Cambria Math" panose="02040503050406030204" pitchFamily="18" charset="0"/>
                              <a:ea typeface="Cambria Math" panose="02040503050406030204" pitchFamily="18" charset="0"/>
                            </a:rPr>
                            <m:t>×⋯×</m:t>
                          </m:r>
                          <m:sSub>
                            <m:sSubPr>
                              <m:ctrlPr>
                                <a:rPr lang="en-US" altLang="zh-CN" sz="2400" i="1" noProof="1">
                                  <a:latin typeface="Cambria Math" panose="02040503050406030204" pitchFamily="18" charset="0"/>
                                  <a:ea typeface="Cambria Math" panose="02040503050406030204" pitchFamily="18" charset="0"/>
                                </a:rPr>
                              </m:ctrlPr>
                            </m:sSubPr>
                            <m:e>
                              <m:r>
                                <a:rPr lang="en-US" altLang="zh-CN" sz="2400" i="1" noProof="1">
                                  <a:latin typeface="Cambria Math" panose="02040503050406030204" pitchFamily="18" charset="0"/>
                                  <a:ea typeface="Cambria Math" panose="02040503050406030204" pitchFamily="18" charset="0"/>
                                </a:rPr>
                                <m:t>𝑚</m:t>
                              </m:r>
                            </m:e>
                            <m:sub>
                              <m:r>
                                <a:rPr lang="en-US" altLang="zh-CN" sz="2400" b="0" i="1" noProof="1" smtClean="0">
                                  <a:latin typeface="Cambria Math" panose="02040503050406030204" pitchFamily="18" charset="0"/>
                                  <a:ea typeface="Cambria Math" panose="02040503050406030204" pitchFamily="18" charset="0"/>
                                </a:rPr>
                                <m:t>𝑗</m:t>
                              </m:r>
                              <m:r>
                                <a:rPr lang="en-US" altLang="zh-CN" sz="2400" b="0" i="1" noProof="1" smtClean="0">
                                  <a:latin typeface="Cambria Math" panose="02040503050406030204" pitchFamily="18" charset="0"/>
                                  <a:ea typeface="Cambria Math" panose="02040503050406030204" pitchFamily="18" charset="0"/>
                                </a:rPr>
                                <m:t>+</m:t>
                              </m:r>
                              <m:r>
                                <a:rPr lang="en-US" altLang="zh-CN" sz="2400" b="0" i="1" noProof="1" smtClean="0">
                                  <a:latin typeface="Cambria Math" panose="02040503050406030204" pitchFamily="18" charset="0"/>
                                  <a:ea typeface="Cambria Math" panose="02040503050406030204" pitchFamily="18" charset="0"/>
                                </a:rPr>
                                <m:t>𝑘</m:t>
                              </m:r>
                            </m:sub>
                          </m:sSub>
                        </m:sup>
                      </m:sSup>
                      <m:r>
                        <a:rPr lang="en-US" altLang="zh-CN" sz="2400" b="0" i="1" noProof="1" smtClean="0">
                          <a:latin typeface="Cambria Math" panose="02040503050406030204" pitchFamily="18" charset="0"/>
                          <a:ea typeface="Cambria Math" panose="02040503050406030204" pitchFamily="18" charset="0"/>
                        </a:rPr>
                        <m:t>,  </m:t>
                      </m:r>
                      <m:sSub>
                        <m:sSubPr>
                          <m:ctrlPr>
                            <a:rPr lang="en-US" altLang="zh-CN" sz="2400" i="1" noProof="1">
                              <a:latin typeface="Cambria Math" panose="02040503050406030204" pitchFamily="18" charset="0"/>
                            </a:rPr>
                          </m:ctrlPr>
                        </m:sSubPr>
                        <m:e>
                          <m:r>
                            <a:rPr lang="zh-CN" altLang="en-US" sz="2400" i="1" noProof="1">
                              <a:latin typeface="Cambria Math" panose="02040503050406030204" pitchFamily="18" charset="0"/>
                            </a:rPr>
                            <m:t>𝒯</m:t>
                          </m:r>
                        </m:e>
                        <m:sub>
                          <m:sSub>
                            <m:sSubPr>
                              <m:ctrlPr>
                                <a:rPr lang="en-US" altLang="zh-CN" sz="2400" i="1" noProof="1">
                                  <a:latin typeface="Cambria Math" panose="02040503050406030204" pitchFamily="18" charset="0"/>
                                </a:rPr>
                              </m:ctrlPr>
                            </m:sSubPr>
                            <m:e>
                              <m:r>
                                <a:rPr lang="en-US" altLang="zh-CN" sz="2400" i="1" noProof="1">
                                  <a:latin typeface="Cambria Math" panose="02040503050406030204" pitchFamily="18" charset="0"/>
                                </a:rPr>
                                <m:t>𝑑</m:t>
                              </m:r>
                            </m:e>
                            <m:sub>
                              <m:r>
                                <a:rPr lang="en-US" altLang="zh-CN" sz="2400" i="1" noProof="1">
                                  <a:latin typeface="Cambria Math" panose="02040503050406030204" pitchFamily="18" charset="0"/>
                                </a:rPr>
                                <m:t>1</m:t>
                              </m:r>
                            </m:sub>
                          </m:sSub>
                          <m:r>
                            <a:rPr lang="en-US" altLang="zh-CN" sz="2400" i="1" noProof="1">
                              <a:latin typeface="Cambria Math" panose="02040503050406030204" pitchFamily="18" charset="0"/>
                            </a:rPr>
                            <m:t>…</m:t>
                          </m:r>
                          <m:sSub>
                            <m:sSubPr>
                              <m:ctrlPr>
                                <a:rPr lang="en-US" altLang="zh-CN" sz="2400" i="1" noProof="1">
                                  <a:latin typeface="Cambria Math" panose="02040503050406030204" pitchFamily="18" charset="0"/>
                                </a:rPr>
                              </m:ctrlPr>
                            </m:sSubPr>
                            <m:e>
                              <m:r>
                                <a:rPr lang="en-US" altLang="zh-CN" sz="2400" i="1" noProof="1">
                                  <a:latin typeface="Cambria Math" panose="02040503050406030204" pitchFamily="18" charset="0"/>
                                </a:rPr>
                                <m:t>𝑑</m:t>
                              </m:r>
                            </m:e>
                            <m:sub>
                              <m:r>
                                <a:rPr lang="en-US" altLang="zh-CN" sz="2400" b="0" i="1" noProof="1" smtClean="0">
                                  <a:latin typeface="Cambria Math" panose="02040503050406030204" pitchFamily="18" charset="0"/>
                                </a:rPr>
                                <m:t>𝑗</m:t>
                              </m:r>
                              <m:r>
                                <a:rPr lang="en-US" altLang="zh-CN" sz="2400" b="0" i="1" noProof="1" smtClean="0">
                                  <a:latin typeface="Cambria Math" panose="02040503050406030204" pitchFamily="18" charset="0"/>
                                </a:rPr>
                                <m:t>+</m:t>
                              </m:r>
                              <m:r>
                                <a:rPr lang="en-US" altLang="zh-CN" sz="2400" b="0" i="1" noProof="1" smtClean="0">
                                  <a:latin typeface="Cambria Math" panose="02040503050406030204" pitchFamily="18" charset="0"/>
                                </a:rPr>
                                <m:t>𝑘</m:t>
                              </m:r>
                            </m:sub>
                          </m:sSub>
                        </m:sub>
                      </m:sSub>
                      <m:r>
                        <a:rPr lang="en-US" altLang="zh-CN" sz="2400" b="0" i="1" noProof="1" smtClean="0">
                          <a:latin typeface="Cambria Math" panose="02040503050406030204" pitchFamily="18" charset="0"/>
                        </a:rPr>
                        <m:t>=</m:t>
                      </m:r>
                      <m:sSub>
                        <m:sSubPr>
                          <m:ctrlPr>
                            <a:rPr lang="en-US" altLang="zh-CN" sz="2400" i="1" noProof="1">
                              <a:latin typeface="Cambria Math" panose="02040503050406030204" pitchFamily="18" charset="0"/>
                            </a:rPr>
                          </m:ctrlPr>
                        </m:sSubPr>
                        <m:e>
                          <m:r>
                            <a:rPr lang="zh-CN" altLang="en-US" sz="2400" i="1" noProof="1">
                              <a:latin typeface="Cambria Math" panose="02040503050406030204" pitchFamily="18" charset="0"/>
                            </a:rPr>
                            <m:t>𝒜</m:t>
                          </m:r>
                        </m:e>
                        <m:sub>
                          <m:sSub>
                            <m:sSubPr>
                              <m:ctrlPr>
                                <a:rPr lang="en-US" altLang="zh-CN" sz="2400" i="1" noProof="1">
                                  <a:latin typeface="Cambria Math" panose="02040503050406030204" pitchFamily="18" charset="0"/>
                                </a:rPr>
                              </m:ctrlPr>
                            </m:sSubPr>
                            <m:e>
                              <m:r>
                                <a:rPr lang="en-US" altLang="zh-CN" sz="2400" i="1" noProof="1">
                                  <a:latin typeface="Cambria Math" panose="02040503050406030204" pitchFamily="18" charset="0"/>
                                </a:rPr>
                                <m:t>𝑑</m:t>
                              </m:r>
                            </m:e>
                            <m:sub>
                              <m:r>
                                <a:rPr lang="en-US" altLang="zh-CN" sz="2400" i="1" noProof="1">
                                  <a:latin typeface="Cambria Math" panose="02040503050406030204" pitchFamily="18" charset="0"/>
                                </a:rPr>
                                <m:t>1</m:t>
                              </m:r>
                            </m:sub>
                          </m:sSub>
                          <m:r>
                            <a:rPr lang="en-US" altLang="zh-CN" sz="2400" i="1" noProof="1">
                              <a:latin typeface="Cambria Math" panose="02040503050406030204" pitchFamily="18" charset="0"/>
                            </a:rPr>
                            <m:t>…</m:t>
                          </m:r>
                          <m:sSub>
                            <m:sSubPr>
                              <m:ctrlPr>
                                <a:rPr lang="en-US" altLang="zh-CN" sz="2400" i="1" noProof="1">
                                  <a:latin typeface="Cambria Math" panose="02040503050406030204" pitchFamily="18" charset="0"/>
                                </a:rPr>
                              </m:ctrlPr>
                            </m:sSubPr>
                            <m:e>
                              <m:r>
                                <a:rPr lang="en-US" altLang="zh-CN" sz="2400" i="1" noProof="1">
                                  <a:latin typeface="Cambria Math" panose="02040503050406030204" pitchFamily="18" charset="0"/>
                                </a:rPr>
                                <m:t>𝑑</m:t>
                              </m:r>
                            </m:e>
                            <m:sub>
                              <m:r>
                                <a:rPr lang="en-US" altLang="zh-CN" sz="2400" b="0" i="1" noProof="1" smtClean="0">
                                  <a:latin typeface="Cambria Math" panose="02040503050406030204" pitchFamily="18" charset="0"/>
                                </a:rPr>
                                <m:t>𝑗</m:t>
                              </m:r>
                            </m:sub>
                          </m:sSub>
                        </m:sub>
                      </m:sSub>
                      <m:r>
                        <a:rPr lang="en-US" altLang="zh-CN" sz="2400" i="1" noProof="1" smtClean="0">
                          <a:latin typeface="Cambria Math" panose="02040503050406030204" pitchFamily="18" charset="0"/>
                          <a:ea typeface="Cambria Math" panose="02040503050406030204" pitchFamily="18" charset="0"/>
                        </a:rPr>
                        <m:t>∙</m:t>
                      </m:r>
                      <m:sSub>
                        <m:sSubPr>
                          <m:ctrlPr>
                            <a:rPr lang="en-US" altLang="zh-CN" sz="2400" i="1" noProof="1">
                              <a:latin typeface="Cambria Math" panose="02040503050406030204" pitchFamily="18" charset="0"/>
                            </a:rPr>
                          </m:ctrlPr>
                        </m:sSubPr>
                        <m:e>
                          <m:r>
                            <a:rPr lang="en-US" altLang="zh-CN" sz="2400" i="1" noProof="1">
                              <a:latin typeface="Cambria Math" panose="02040503050406030204" pitchFamily="18" charset="0"/>
                              <a:ea typeface="Cambria Math" panose="02040503050406030204" pitchFamily="18" charset="0"/>
                            </a:rPr>
                            <m:t>ℬ</m:t>
                          </m:r>
                        </m:e>
                        <m:sub>
                          <m:sSub>
                            <m:sSubPr>
                              <m:ctrlPr>
                                <a:rPr lang="en-US" altLang="zh-CN" sz="2400" i="1" noProof="1">
                                  <a:latin typeface="Cambria Math" panose="02040503050406030204" pitchFamily="18" charset="0"/>
                                </a:rPr>
                              </m:ctrlPr>
                            </m:sSubPr>
                            <m:e>
                              <m:r>
                                <a:rPr lang="en-US" altLang="zh-CN" sz="2400" i="1" noProof="1">
                                  <a:latin typeface="Cambria Math" panose="02040503050406030204" pitchFamily="18" charset="0"/>
                                </a:rPr>
                                <m:t>𝑑</m:t>
                              </m:r>
                            </m:e>
                            <m:sub>
                              <m:r>
                                <a:rPr lang="en-US" altLang="zh-CN" sz="2400" b="0" i="1" noProof="1" smtClean="0">
                                  <a:latin typeface="Cambria Math" panose="02040503050406030204" pitchFamily="18" charset="0"/>
                                </a:rPr>
                                <m:t>𝑗</m:t>
                              </m:r>
                              <m:r>
                                <a:rPr lang="en-US" altLang="zh-CN" sz="2400" b="0" i="1" noProof="1" smtClean="0">
                                  <a:latin typeface="Cambria Math" panose="02040503050406030204" pitchFamily="18" charset="0"/>
                                </a:rPr>
                                <m:t>+1</m:t>
                              </m:r>
                            </m:sub>
                          </m:sSub>
                          <m:r>
                            <a:rPr lang="en-US" altLang="zh-CN" sz="2400" i="1" noProof="1">
                              <a:latin typeface="Cambria Math" panose="02040503050406030204" pitchFamily="18" charset="0"/>
                            </a:rPr>
                            <m:t>…</m:t>
                          </m:r>
                          <m:sSub>
                            <m:sSubPr>
                              <m:ctrlPr>
                                <a:rPr lang="en-US" altLang="zh-CN" sz="2400" i="1" noProof="1">
                                  <a:latin typeface="Cambria Math" panose="02040503050406030204" pitchFamily="18" charset="0"/>
                                </a:rPr>
                              </m:ctrlPr>
                            </m:sSubPr>
                            <m:e>
                              <m:r>
                                <a:rPr lang="en-US" altLang="zh-CN" sz="2400" i="1" noProof="1">
                                  <a:latin typeface="Cambria Math" panose="02040503050406030204" pitchFamily="18" charset="0"/>
                                </a:rPr>
                                <m:t>𝑑</m:t>
                              </m:r>
                            </m:e>
                            <m:sub>
                              <m:r>
                                <a:rPr lang="en-US" altLang="zh-CN" sz="2400" b="0" i="1" noProof="1" smtClean="0">
                                  <a:latin typeface="Cambria Math" panose="02040503050406030204" pitchFamily="18" charset="0"/>
                                </a:rPr>
                                <m:t>𝑗</m:t>
                              </m:r>
                              <m:r>
                                <a:rPr lang="en-US" altLang="zh-CN" sz="2400" b="0" i="1" noProof="1" smtClean="0">
                                  <a:latin typeface="Cambria Math" panose="02040503050406030204" pitchFamily="18" charset="0"/>
                                </a:rPr>
                                <m:t>+</m:t>
                              </m:r>
                              <m:r>
                                <a:rPr lang="en-US" altLang="zh-CN" sz="2400" b="0" i="1" noProof="1" smtClean="0">
                                  <a:latin typeface="Cambria Math" panose="02040503050406030204" pitchFamily="18" charset="0"/>
                                </a:rPr>
                                <m:t>𝑘</m:t>
                              </m:r>
                            </m:sub>
                          </m:sSub>
                        </m:sub>
                      </m:sSub>
                    </m:oMath>
                  </m:oMathPara>
                </a14:m>
                <a:endParaRPr lang="en-US" altLang="zh-CN" sz="2400" noProof="1"/>
              </a:p>
              <a:p>
                <a:pPr marL="455930" lvl="1" indent="0">
                  <a:buFont typeface="Arial" panose="020B0604020202020204" pitchFamily="34" charset="0"/>
                  <a:buNone/>
                </a:pPr>
                <a:endParaRPr lang="en-US" altLang="zh-CN" sz="1800" noProof="1"/>
              </a:p>
            </p:txBody>
          </p:sp>
        </mc:Choice>
        <mc:Fallback xmlns="">
          <p:sp>
            <p:nvSpPr>
              <p:cNvPr id="6" name="内容占位符 2"/>
              <p:cNvSpPr txBox="1">
                <a:spLocks noRot="1" noChangeAspect="1" noMove="1" noResize="1" noEditPoints="1" noAdjustHandles="1" noChangeArrowheads="1" noChangeShapeType="1" noTextEdit="1"/>
              </p:cNvSpPr>
              <p:nvPr/>
            </p:nvSpPr>
            <p:spPr>
              <a:xfrm>
                <a:off x="755571" y="1310945"/>
                <a:ext cx="10626803" cy="5470855"/>
              </a:xfrm>
              <a:prstGeom prst="rect">
                <a:avLst/>
              </a:prstGeom>
              <a:blipFill rotWithShape="0">
                <a:blip r:embed="rId3"/>
                <a:stretch>
                  <a:fillRect l="-1262" t="-1670"/>
                </a:stretch>
              </a:blipFill>
            </p:spPr>
            <p:txBody>
              <a:bodyPr/>
              <a:lstStyle/>
              <a:p>
                <a:r>
                  <a:rPr lang="zh-CN" altLang="en-US">
                    <a:noFill/>
                  </a:rPr>
                  <a:t> </a:t>
                </a:r>
              </a:p>
            </p:txBody>
          </p:sp>
        </mc:Fallback>
      </mc:AlternateContent>
      <p:sp>
        <p:nvSpPr>
          <p:cNvPr id="4" name="矩形 3"/>
          <p:cNvSpPr/>
          <p:nvPr/>
        </p:nvSpPr>
        <p:spPr>
          <a:xfrm>
            <a:off x="304800" y="5953125"/>
            <a:ext cx="1000125" cy="828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altLang="zh-CN" sz="3600" noProof="1" smtClean="0">
                    <a:sym typeface="+mn-ea"/>
                  </a:rPr>
                  <a:t>Tensor</a:t>
                </a:r>
              </a:p>
              <a:p>
                <a:pPr marL="822960" lvl="3" indent="0">
                  <a:buNone/>
                </a:pPr>
                <a:r>
                  <a:rPr lang="en-US" altLang="zh-CN" sz="2400" noProof="1" smtClean="0"/>
                  <a:t>The tensor product of </a:t>
                </a:r>
                <a14:m>
                  <m:oMath xmlns:m="http://schemas.openxmlformats.org/officeDocument/2006/math">
                    <m:r>
                      <a:rPr lang="en-US" altLang="zh-CN" sz="2400" b="0" i="1" noProof="1" smtClean="0">
                        <a:latin typeface="Cambria Math" panose="02040503050406030204" pitchFamily="18" charset="0"/>
                      </a:rPr>
                      <m:t>𝑛</m:t>
                    </m:r>
                  </m:oMath>
                </a14:m>
                <a:r>
                  <a:rPr lang="en-US" altLang="zh-CN" sz="2400" noProof="1" smtClean="0"/>
                  <a:t> vectors is a </a:t>
                </a:r>
                <a14:m>
                  <m:oMath xmlns:m="http://schemas.openxmlformats.org/officeDocument/2006/math">
                    <m:r>
                      <a:rPr lang="en-US" altLang="zh-CN" sz="2400" i="1" noProof="1">
                        <a:latin typeface="Cambria Math" panose="02040503050406030204" pitchFamily="18" charset="0"/>
                      </a:rPr>
                      <m:t>𝑛</m:t>
                    </m:r>
                  </m:oMath>
                </a14:m>
                <a:r>
                  <a:rPr lang="en-US" altLang="zh-CN" sz="2400" noProof="1" smtClean="0"/>
                  <a:t>-order </a:t>
                </a:r>
                <a:r>
                  <a:rPr lang="en-US" altLang="zh-CN" sz="2400" noProof="1" smtClean="0">
                    <a:solidFill>
                      <a:srgbClr val="FF0000"/>
                    </a:solidFill>
                  </a:rPr>
                  <a:t>rank-one</a:t>
                </a:r>
                <a:r>
                  <a:rPr lang="en-US" altLang="zh-CN" sz="2400" noProof="1" smtClean="0"/>
                  <a:t> tensor :</a:t>
                </a:r>
              </a:p>
              <a:p>
                <a:pPr marL="822960" lvl="3" indent="0">
                  <a:buNone/>
                </a:pPr>
                <a14:m>
                  <m:oMathPara xmlns:m="http://schemas.openxmlformats.org/officeDocument/2006/math">
                    <m:oMathParaPr>
                      <m:jc m:val="centerGroup"/>
                    </m:oMathParaPr>
                    <m:oMath xmlns:m="http://schemas.openxmlformats.org/officeDocument/2006/math">
                      <m:r>
                        <a:rPr lang="zh-CN" altLang="en-US" sz="2400" i="1" noProof="1">
                          <a:latin typeface="Cambria Math" panose="02040503050406030204" pitchFamily="18" charset="0"/>
                        </a:rPr>
                        <m:t>𝒜</m:t>
                      </m:r>
                      <m:r>
                        <a:rPr lang="en-US" altLang="zh-CN" sz="2400" i="1" noProof="1">
                          <a:latin typeface="Cambria Math" panose="02040503050406030204" pitchFamily="18" charset="0"/>
                        </a:rPr>
                        <m:t>=</m:t>
                      </m:r>
                      <m:sSub>
                        <m:sSubPr>
                          <m:ctrlPr>
                            <a:rPr lang="en-US" altLang="zh-CN" sz="2400" i="1" noProof="1">
                              <a:latin typeface="Cambria Math" panose="02040503050406030204" pitchFamily="18" charset="0"/>
                              <a:ea typeface="Cambria Math" panose="02040503050406030204" pitchFamily="18" charset="0"/>
                            </a:rPr>
                          </m:ctrlPr>
                        </m:sSubPr>
                        <m:e>
                          <m:r>
                            <a:rPr lang="en-US" altLang="zh-CN" sz="2400" b="1" i="1" noProof="1">
                              <a:latin typeface="Cambria Math" panose="02040503050406030204" pitchFamily="18" charset="0"/>
                              <a:ea typeface="Cambria Math" panose="02040503050406030204" pitchFamily="18" charset="0"/>
                            </a:rPr>
                            <m:t>𝒂</m:t>
                          </m:r>
                        </m:e>
                        <m:sub>
                          <m:r>
                            <a:rPr lang="en-US" altLang="zh-CN" sz="2400" i="1" noProof="1">
                              <a:latin typeface="Cambria Math" panose="02040503050406030204" pitchFamily="18" charset="0"/>
                              <a:ea typeface="Cambria Math" panose="02040503050406030204" pitchFamily="18" charset="0"/>
                            </a:rPr>
                            <m:t>1</m:t>
                          </m:r>
                        </m:sub>
                      </m:sSub>
                      <m:r>
                        <a:rPr lang="en-US" altLang="zh-CN" sz="2400" i="1" noProof="1">
                          <a:latin typeface="Cambria Math" panose="02040503050406030204" pitchFamily="18" charset="0"/>
                          <a:ea typeface="Cambria Math" panose="02040503050406030204" pitchFamily="18" charset="0"/>
                        </a:rPr>
                        <m:t>⊗</m:t>
                      </m:r>
                      <m:sSub>
                        <m:sSubPr>
                          <m:ctrlPr>
                            <a:rPr lang="en-US" altLang="zh-CN" sz="2400" i="1" noProof="1">
                              <a:latin typeface="Cambria Math" panose="02040503050406030204" pitchFamily="18" charset="0"/>
                              <a:ea typeface="Cambria Math" panose="02040503050406030204" pitchFamily="18" charset="0"/>
                            </a:rPr>
                          </m:ctrlPr>
                        </m:sSubPr>
                        <m:e>
                          <m:r>
                            <a:rPr lang="en-US" altLang="zh-CN" sz="2400" b="1" i="1" noProof="1">
                              <a:latin typeface="Cambria Math" panose="02040503050406030204" pitchFamily="18" charset="0"/>
                              <a:ea typeface="Cambria Math" panose="02040503050406030204" pitchFamily="18" charset="0"/>
                            </a:rPr>
                            <m:t>𝒂</m:t>
                          </m:r>
                        </m:e>
                        <m:sub>
                          <m:r>
                            <a:rPr lang="en-US" altLang="zh-CN" sz="2400" i="1" noProof="1">
                              <a:latin typeface="Cambria Math" panose="02040503050406030204" pitchFamily="18" charset="0"/>
                              <a:ea typeface="Cambria Math" panose="02040503050406030204" pitchFamily="18" charset="0"/>
                            </a:rPr>
                            <m:t>2</m:t>
                          </m:r>
                        </m:sub>
                      </m:sSub>
                      <m:r>
                        <a:rPr lang="en-US" altLang="zh-CN" sz="2400" i="1" noProof="1">
                          <a:latin typeface="Cambria Math" panose="02040503050406030204" pitchFamily="18" charset="0"/>
                          <a:ea typeface="Cambria Math" panose="02040503050406030204" pitchFamily="18" charset="0"/>
                        </a:rPr>
                        <m:t>⊗⋯⊗</m:t>
                      </m:r>
                      <m:sSub>
                        <m:sSubPr>
                          <m:ctrlPr>
                            <a:rPr lang="en-US" altLang="zh-CN" sz="2400" i="1" noProof="1">
                              <a:latin typeface="Cambria Math" panose="02040503050406030204" pitchFamily="18" charset="0"/>
                              <a:ea typeface="Cambria Math" panose="02040503050406030204" pitchFamily="18" charset="0"/>
                            </a:rPr>
                          </m:ctrlPr>
                        </m:sSubPr>
                        <m:e>
                          <m:r>
                            <a:rPr lang="en-US" altLang="zh-CN" sz="2400" b="1" i="1" noProof="1">
                              <a:latin typeface="Cambria Math" panose="02040503050406030204" pitchFamily="18" charset="0"/>
                              <a:ea typeface="Cambria Math" panose="02040503050406030204" pitchFamily="18" charset="0"/>
                            </a:rPr>
                            <m:t>𝒂</m:t>
                          </m:r>
                        </m:e>
                        <m:sub>
                          <m:r>
                            <a:rPr lang="en-US" altLang="zh-CN" sz="2400" i="1" noProof="1">
                              <a:latin typeface="Cambria Math" panose="02040503050406030204" pitchFamily="18" charset="0"/>
                              <a:ea typeface="Cambria Math" panose="02040503050406030204" pitchFamily="18" charset="0"/>
                            </a:rPr>
                            <m:t>𝑛</m:t>
                          </m:r>
                        </m:sub>
                      </m:sSub>
                    </m:oMath>
                  </m:oMathPara>
                </a14:m>
                <a:endParaRPr lang="en-US" altLang="zh-CN" sz="2400" noProof="1" smtClean="0"/>
              </a:p>
              <a:p>
                <a:pPr marL="822960" lvl="3" indent="0">
                  <a:buNone/>
                </a:pPr>
                <a:endParaRPr lang="en-US" altLang="zh-CN" sz="2400" noProof="1" smtClean="0"/>
              </a:p>
              <a:p>
                <a:pPr marL="822960" lvl="3" indent="0">
                  <a:buNone/>
                </a:pPr>
                <a:r>
                  <a:rPr lang="en-US" altLang="zh-CN" sz="2400" noProof="1" smtClean="0"/>
                  <a:t>The </a:t>
                </a:r>
                <a:r>
                  <a:rPr lang="en-US" altLang="zh-CN" sz="2400" noProof="1" smtClean="0">
                    <a:solidFill>
                      <a:srgbClr val="FF0000"/>
                    </a:solidFill>
                  </a:rPr>
                  <a:t>rank</a:t>
                </a:r>
                <a:r>
                  <a:rPr lang="en-US" altLang="zh-CN" sz="2400" noProof="1" smtClean="0"/>
                  <a:t> of a tensor </a:t>
                </a:r>
                <a14:m>
                  <m:oMath xmlns:m="http://schemas.openxmlformats.org/officeDocument/2006/math">
                    <m:r>
                      <a:rPr lang="zh-CN" altLang="en-US" sz="2400" i="1" noProof="1">
                        <a:latin typeface="Cambria Math" panose="02040503050406030204" pitchFamily="18" charset="0"/>
                      </a:rPr>
                      <m:t>𝒯</m:t>
                    </m:r>
                  </m:oMath>
                </a14:m>
                <a:r>
                  <a:rPr lang="en-US" altLang="zh-CN" sz="2400" noProof="1" smtClean="0"/>
                  <a:t> is defined as the smallest number of rank-one tensors that generate </a:t>
                </a:r>
                <a14:m>
                  <m:oMath xmlns:m="http://schemas.openxmlformats.org/officeDocument/2006/math">
                    <m:r>
                      <a:rPr lang="zh-CN" altLang="en-US" sz="2400" i="1" noProof="1">
                        <a:latin typeface="Cambria Math" panose="02040503050406030204" pitchFamily="18" charset="0"/>
                      </a:rPr>
                      <m:t>𝒯</m:t>
                    </m:r>
                  </m:oMath>
                </a14:m>
                <a:r>
                  <a:rPr lang="en-US" altLang="zh-CN" sz="2400" noProof="1" smtClean="0"/>
                  <a:t> as their sum.</a:t>
                </a:r>
              </a:p>
              <a:p>
                <a:pPr marL="822960" lvl="3" indent="0">
                  <a:buNone/>
                </a:pPr>
                <a:endParaRPr lang="en-US" altLang="zh-CN" sz="2400" noProof="1"/>
              </a:p>
              <a:p>
                <a:pPr marL="822960" lvl="3" indent="0">
                  <a:buNone/>
                </a:pPr>
                <a:r>
                  <a:rPr lang="en-US" altLang="zh-CN" sz="2400" noProof="1" smtClean="0"/>
                  <a:t>The inner product of two tensors returns a scalar value that is sum of the products of their entries.</a:t>
                </a:r>
              </a:p>
              <a:p>
                <a:pPr marL="822960" lvl="3" indent="0">
                  <a:buNone/>
                </a:pPr>
                <a14:m>
                  <m:oMathPara xmlns:m="http://schemas.openxmlformats.org/officeDocument/2006/math">
                    <m:oMathParaPr>
                      <m:jc m:val="centerGroup"/>
                    </m:oMathParaPr>
                    <m:oMath xmlns:m="http://schemas.openxmlformats.org/officeDocument/2006/math">
                      <m:d>
                        <m:dPr>
                          <m:begChr m:val="⟨"/>
                          <m:endChr m:val="⟩"/>
                          <m:ctrlPr>
                            <a:rPr lang="en-US" altLang="zh-CN" sz="2400" i="1" noProof="1" smtClean="0">
                              <a:latin typeface="Cambria Math" panose="02040503050406030204" pitchFamily="18" charset="0"/>
                            </a:rPr>
                          </m:ctrlPr>
                        </m:dPr>
                        <m:e>
                          <m:r>
                            <a:rPr lang="zh-CN" altLang="en-US" sz="2400" i="1" noProof="1" smtClean="0">
                              <a:latin typeface="Cambria Math" panose="02040503050406030204" pitchFamily="18" charset="0"/>
                            </a:rPr>
                            <m:t>𝒜</m:t>
                          </m:r>
                          <m:r>
                            <a:rPr lang="en-US" altLang="zh-CN" sz="2400" b="0" i="1" noProof="1" smtClean="0">
                              <a:latin typeface="Cambria Math" panose="02040503050406030204" pitchFamily="18" charset="0"/>
                            </a:rPr>
                            <m:t>,</m:t>
                          </m:r>
                          <m:r>
                            <a:rPr lang="en-US" altLang="zh-CN" sz="2400" i="1" noProof="1" smtClean="0">
                              <a:latin typeface="Cambria Math" panose="02040503050406030204" pitchFamily="18" charset="0"/>
                              <a:ea typeface="Cambria Math" panose="02040503050406030204" pitchFamily="18" charset="0"/>
                            </a:rPr>
                            <m:t>ℬ</m:t>
                          </m:r>
                        </m:e>
                      </m:d>
                      <m:r>
                        <a:rPr lang="en-US" altLang="zh-CN" sz="2400" b="0" i="1" noProof="1" smtClean="0">
                          <a:latin typeface="Cambria Math" panose="02040503050406030204" pitchFamily="18" charset="0"/>
                        </a:rPr>
                        <m:t>=</m:t>
                      </m:r>
                      <m:nary>
                        <m:naryPr>
                          <m:chr m:val="∑"/>
                          <m:ctrlPr>
                            <a:rPr lang="en-US" altLang="zh-CN" sz="2400" b="0" i="1" noProof="1" smtClean="0">
                              <a:latin typeface="Cambria Math" panose="02040503050406030204" pitchFamily="18" charset="0"/>
                            </a:rPr>
                          </m:ctrlPr>
                        </m:naryPr>
                        <m:sub>
                          <m:sSub>
                            <m:sSubPr>
                              <m:ctrlPr>
                                <a:rPr lang="en-US" altLang="zh-CN" sz="2400" i="1" noProof="1">
                                  <a:latin typeface="Cambria Math" panose="02040503050406030204" pitchFamily="18" charset="0"/>
                                </a:rPr>
                              </m:ctrlPr>
                            </m:sSubPr>
                            <m:e>
                              <m:r>
                                <a:rPr lang="en-US" altLang="zh-CN" sz="2400" i="1" noProof="1">
                                  <a:latin typeface="Cambria Math" panose="02040503050406030204" pitchFamily="18" charset="0"/>
                                </a:rPr>
                                <m:t>𝑑</m:t>
                              </m:r>
                            </m:e>
                            <m:sub>
                              <m:r>
                                <a:rPr lang="en-US" altLang="zh-CN" sz="2400" i="1" noProof="1">
                                  <a:latin typeface="Cambria Math" panose="02040503050406030204" pitchFamily="18" charset="0"/>
                                </a:rPr>
                                <m:t>1</m:t>
                              </m:r>
                            </m:sub>
                          </m:sSub>
                          <m:r>
                            <a:rPr lang="en-US" altLang="zh-CN" sz="2400" b="0" i="1" noProof="1" smtClean="0">
                              <a:latin typeface="Cambria Math" panose="02040503050406030204" pitchFamily="18" charset="0"/>
                            </a:rPr>
                            <m:t>,</m:t>
                          </m:r>
                          <m:r>
                            <a:rPr lang="en-US" altLang="zh-CN" sz="2400" i="1" noProof="1">
                              <a:latin typeface="Cambria Math" panose="02040503050406030204" pitchFamily="18" charset="0"/>
                            </a:rPr>
                            <m:t>…</m:t>
                          </m:r>
                          <m:r>
                            <a:rPr lang="en-US" altLang="zh-CN" sz="2400" b="0" i="1" noProof="1" smtClean="0">
                              <a:latin typeface="Cambria Math" panose="02040503050406030204" pitchFamily="18" charset="0"/>
                            </a:rPr>
                            <m:t>,</m:t>
                          </m:r>
                          <m:sSub>
                            <m:sSubPr>
                              <m:ctrlPr>
                                <a:rPr lang="en-US" altLang="zh-CN" sz="2400" i="1" noProof="1">
                                  <a:latin typeface="Cambria Math" panose="02040503050406030204" pitchFamily="18" charset="0"/>
                                </a:rPr>
                              </m:ctrlPr>
                            </m:sSubPr>
                            <m:e>
                              <m:r>
                                <a:rPr lang="en-US" altLang="zh-CN" sz="2400" i="1" noProof="1">
                                  <a:latin typeface="Cambria Math" panose="02040503050406030204" pitchFamily="18" charset="0"/>
                                </a:rPr>
                                <m:t>𝑑</m:t>
                              </m:r>
                            </m:e>
                            <m:sub>
                              <m:r>
                                <a:rPr lang="en-US" altLang="zh-CN" sz="2400" i="1" noProof="1">
                                  <a:latin typeface="Cambria Math" panose="02040503050406030204" pitchFamily="18" charset="0"/>
                                </a:rPr>
                                <m:t>𝑛</m:t>
                              </m:r>
                            </m:sub>
                          </m:sSub>
                          <m:r>
                            <a:rPr lang="en-US" altLang="zh-CN" sz="2400" b="0" i="1" noProof="1" smtClean="0">
                              <a:latin typeface="Cambria Math" panose="02040503050406030204" pitchFamily="18" charset="0"/>
                            </a:rPr>
                            <m:t>=1</m:t>
                          </m:r>
                        </m:sub>
                        <m:sup>
                          <m:r>
                            <a:rPr lang="en-US" altLang="zh-CN" sz="2400" b="0" i="1" noProof="1" smtClean="0">
                              <a:latin typeface="Cambria Math" panose="02040503050406030204" pitchFamily="18" charset="0"/>
                            </a:rPr>
                            <m:t>𝑚</m:t>
                          </m:r>
                        </m:sup>
                        <m:e>
                          <m:sSub>
                            <m:sSubPr>
                              <m:ctrlPr>
                                <a:rPr lang="en-US" altLang="zh-CN" sz="2400" b="0" i="1" noProof="1" smtClean="0">
                                  <a:latin typeface="Cambria Math" panose="02040503050406030204" pitchFamily="18" charset="0"/>
                                </a:rPr>
                              </m:ctrlPr>
                            </m:sSubPr>
                            <m:e>
                              <m:r>
                                <a:rPr lang="zh-CN" altLang="en-US" sz="2400" b="0" i="1" noProof="1" smtClean="0">
                                  <a:latin typeface="Cambria Math" panose="02040503050406030204" pitchFamily="18" charset="0"/>
                                </a:rPr>
                                <m:t>𝒜</m:t>
                              </m:r>
                            </m:e>
                            <m:sub>
                              <m:sSub>
                                <m:sSubPr>
                                  <m:ctrlPr>
                                    <a:rPr lang="en-US" altLang="zh-CN" sz="2400" b="0" i="1" noProof="1" smtClean="0">
                                      <a:latin typeface="Cambria Math" panose="02040503050406030204" pitchFamily="18" charset="0"/>
                                    </a:rPr>
                                  </m:ctrlPr>
                                </m:sSubPr>
                                <m:e>
                                  <m:r>
                                    <a:rPr lang="en-US" altLang="zh-CN" sz="2400" b="0" i="1" noProof="1" smtClean="0">
                                      <a:latin typeface="Cambria Math" panose="02040503050406030204" pitchFamily="18" charset="0"/>
                                    </a:rPr>
                                    <m:t>𝑑</m:t>
                                  </m:r>
                                </m:e>
                                <m:sub>
                                  <m:r>
                                    <a:rPr lang="en-US" altLang="zh-CN" sz="2400" b="0" i="1" noProof="1" smtClean="0">
                                      <a:latin typeface="Cambria Math" panose="02040503050406030204" pitchFamily="18" charset="0"/>
                                    </a:rPr>
                                    <m:t>1</m:t>
                                  </m:r>
                                </m:sub>
                              </m:sSub>
                              <m:r>
                                <a:rPr lang="en-US" altLang="zh-CN" sz="2400" b="0" i="1" noProof="1" smtClean="0">
                                  <a:latin typeface="Cambria Math" panose="02040503050406030204" pitchFamily="18" charset="0"/>
                                </a:rPr>
                                <m:t>…</m:t>
                              </m:r>
                              <m:sSub>
                                <m:sSubPr>
                                  <m:ctrlPr>
                                    <a:rPr lang="en-US" altLang="zh-CN" sz="2400" b="0" i="1" noProof="1" smtClean="0">
                                      <a:latin typeface="Cambria Math" panose="02040503050406030204" pitchFamily="18" charset="0"/>
                                    </a:rPr>
                                  </m:ctrlPr>
                                </m:sSubPr>
                                <m:e>
                                  <m:r>
                                    <a:rPr lang="en-US" altLang="zh-CN" sz="2400" b="0" i="1" noProof="1" smtClean="0">
                                      <a:latin typeface="Cambria Math" panose="02040503050406030204" pitchFamily="18" charset="0"/>
                                    </a:rPr>
                                    <m:t>𝑑</m:t>
                                  </m:r>
                                </m:e>
                                <m:sub>
                                  <m:r>
                                    <a:rPr lang="en-US" altLang="zh-CN" sz="2400" b="0" i="1" noProof="1" smtClean="0">
                                      <a:latin typeface="Cambria Math" panose="02040503050406030204" pitchFamily="18" charset="0"/>
                                    </a:rPr>
                                    <m:t>𝑛</m:t>
                                  </m:r>
                                </m:sub>
                              </m:sSub>
                            </m:sub>
                          </m:sSub>
                          <m:sSub>
                            <m:sSubPr>
                              <m:ctrlPr>
                                <a:rPr lang="en-US" altLang="zh-CN" sz="2400" b="0" i="1" noProof="1" smtClean="0">
                                  <a:latin typeface="Cambria Math" panose="02040503050406030204" pitchFamily="18" charset="0"/>
                                </a:rPr>
                              </m:ctrlPr>
                            </m:sSubPr>
                            <m:e>
                              <m:r>
                                <a:rPr lang="en-US" altLang="zh-CN" sz="2400" i="1" noProof="1">
                                  <a:latin typeface="Cambria Math" panose="02040503050406030204" pitchFamily="18" charset="0"/>
                                  <a:ea typeface="Cambria Math" panose="02040503050406030204" pitchFamily="18" charset="0"/>
                                </a:rPr>
                                <m:t>ℬ</m:t>
                              </m:r>
                            </m:e>
                            <m:sub>
                              <m:sSub>
                                <m:sSubPr>
                                  <m:ctrlPr>
                                    <a:rPr lang="en-US" altLang="zh-CN" sz="2400" i="1" noProof="1">
                                      <a:latin typeface="Cambria Math" panose="02040503050406030204" pitchFamily="18" charset="0"/>
                                    </a:rPr>
                                  </m:ctrlPr>
                                </m:sSubPr>
                                <m:e>
                                  <m:r>
                                    <a:rPr lang="en-US" altLang="zh-CN" sz="2400" i="1" noProof="1">
                                      <a:latin typeface="Cambria Math" panose="02040503050406030204" pitchFamily="18" charset="0"/>
                                    </a:rPr>
                                    <m:t>𝑑</m:t>
                                  </m:r>
                                </m:e>
                                <m:sub>
                                  <m:r>
                                    <a:rPr lang="en-US" altLang="zh-CN" sz="2400" i="1" noProof="1">
                                      <a:latin typeface="Cambria Math" panose="02040503050406030204" pitchFamily="18" charset="0"/>
                                    </a:rPr>
                                    <m:t>1</m:t>
                                  </m:r>
                                </m:sub>
                              </m:sSub>
                              <m:r>
                                <a:rPr lang="en-US" altLang="zh-CN" sz="2400" i="1" noProof="1">
                                  <a:latin typeface="Cambria Math" panose="02040503050406030204" pitchFamily="18" charset="0"/>
                                </a:rPr>
                                <m:t>…</m:t>
                              </m:r>
                              <m:sSub>
                                <m:sSubPr>
                                  <m:ctrlPr>
                                    <a:rPr lang="en-US" altLang="zh-CN" sz="2400" i="1" noProof="1">
                                      <a:latin typeface="Cambria Math" panose="02040503050406030204" pitchFamily="18" charset="0"/>
                                    </a:rPr>
                                  </m:ctrlPr>
                                </m:sSubPr>
                                <m:e>
                                  <m:r>
                                    <a:rPr lang="en-US" altLang="zh-CN" sz="2400" i="1" noProof="1">
                                      <a:latin typeface="Cambria Math" panose="02040503050406030204" pitchFamily="18" charset="0"/>
                                    </a:rPr>
                                    <m:t>𝑑</m:t>
                                  </m:r>
                                </m:e>
                                <m:sub>
                                  <m:r>
                                    <a:rPr lang="en-US" altLang="zh-CN" sz="2400" i="1" noProof="1">
                                      <a:latin typeface="Cambria Math" panose="02040503050406030204" pitchFamily="18" charset="0"/>
                                    </a:rPr>
                                    <m:t>𝑛</m:t>
                                  </m:r>
                                </m:sub>
                              </m:sSub>
                            </m:sub>
                          </m:sSub>
                        </m:e>
                      </m:nary>
                    </m:oMath>
                  </m:oMathPara>
                </a14:m>
                <a:endParaRPr lang="en-US" altLang="zh-CN" sz="2400" noProof="1"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167" t="-3125"/>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en-US" altLang="zh-CN" dirty="0"/>
              <a:t>Background</a:t>
            </a:r>
            <a:endParaRPr lang="zh-CN" altLang="en-US" dirty="0"/>
          </a:p>
        </p:txBody>
      </p:sp>
    </p:spTree>
    <p:extLst>
      <p:ext uri="{BB962C8B-B14F-4D97-AF65-F5344CB8AC3E}">
        <p14:creationId xmlns:p14="http://schemas.microsoft.com/office/powerpoint/2010/main" val="42778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Background</a:t>
            </a:r>
            <a:endParaRPr lang="en-US" altLang="zh-CN" b="1" dirty="0">
              <a:sym typeface="宋体" panose="02010600030101010101" pitchFamily="2" charset="-122"/>
            </a:endParaRPr>
          </a:p>
        </p:txBody>
      </p:sp>
      <p:sp>
        <p:nvSpPr>
          <p:cNvPr id="5" name="内容占位符 4"/>
          <p:cNvSpPr>
            <a:spLocks noGrp="1"/>
          </p:cNvSpPr>
          <p:nvPr>
            <p:ph idx="1"/>
          </p:nvPr>
        </p:nvSpPr>
        <p:spPr>
          <a:xfrm>
            <a:off x="609600" y="1600200"/>
            <a:ext cx="10972800" cy="4876800"/>
          </a:xfrm>
        </p:spPr>
        <p:txBody>
          <a:bodyPr/>
          <a:lstStyle/>
          <a:p>
            <a:r>
              <a:rPr lang="en-US" altLang="zh-CN" sz="3600" dirty="0"/>
              <a:t>Tensor and Tensor Networks</a:t>
            </a:r>
            <a:endParaRPr lang="en-US" altLang="zh-CN" sz="3600" dirty="0" smtClean="0"/>
          </a:p>
          <a:p>
            <a:pPr lvl="2"/>
            <a:r>
              <a:rPr lang="en-US" altLang="zh-CN" sz="3000" dirty="0" smtClean="0"/>
              <a:t>Tensor </a:t>
            </a:r>
            <a:r>
              <a:rPr lang="en-US" altLang="zh-CN" sz="3000" dirty="0"/>
              <a:t>Network is formally represented an undirected and weight </a:t>
            </a:r>
            <a:r>
              <a:rPr lang="en-US" altLang="zh-CN" sz="3000" dirty="0" smtClean="0"/>
              <a:t>graph;</a:t>
            </a:r>
          </a:p>
          <a:p>
            <a:pPr lvl="2"/>
            <a:endParaRPr lang="en-US" altLang="zh-CN" sz="3000" dirty="0"/>
          </a:p>
          <a:p>
            <a:pPr lvl="2"/>
            <a:r>
              <a:rPr lang="en-US" altLang="zh-CN" sz="3000" dirty="0"/>
              <a:t>Tensor operations (e.g., </a:t>
            </a:r>
            <a:r>
              <a:rPr lang="en-US" altLang="zh-CN" sz="3000" dirty="0">
                <a:solidFill>
                  <a:srgbClr val="FF0000"/>
                </a:solidFill>
              </a:rPr>
              <a:t>multiplication, inner product, </a:t>
            </a:r>
            <a:r>
              <a:rPr lang="en-US" altLang="zh-CN" sz="3000" dirty="0" smtClean="0">
                <a:solidFill>
                  <a:srgbClr val="FF0000"/>
                </a:solidFill>
              </a:rPr>
              <a:t>decomposition</a:t>
            </a:r>
            <a:r>
              <a:rPr lang="en-US" altLang="zh-CN" sz="3000" dirty="0"/>
              <a:t>) can be </a:t>
            </a:r>
            <a:r>
              <a:rPr lang="en-US" altLang="zh-CN" sz="3000" dirty="0" smtClean="0"/>
              <a:t>represented intuitively </a:t>
            </a:r>
            <a:r>
              <a:rPr lang="en-US" altLang="zh-CN" sz="3000" dirty="0"/>
              <a:t>in tensor networks.</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椭圆 160"/>
          <p:cNvSpPr/>
          <p:nvPr/>
        </p:nvSpPr>
        <p:spPr>
          <a:xfrm rot="16200000">
            <a:off x="2503453" y="3884261"/>
            <a:ext cx="297968" cy="307900"/>
          </a:xfrm>
          <a:prstGeom prst="ellipse">
            <a:avLst/>
          </a:prstGeom>
          <a:solidFill>
            <a:srgbClr val="00B050"/>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grpSp>
        <p:nvGrpSpPr>
          <p:cNvPr id="164" name="组合 163"/>
          <p:cNvGrpSpPr/>
          <p:nvPr/>
        </p:nvGrpSpPr>
        <p:grpSpPr>
          <a:xfrm rot="16200000">
            <a:off x="2503457" y="4545157"/>
            <a:ext cx="297968" cy="307900"/>
            <a:chOff x="3143501" y="2152998"/>
            <a:chExt cx="297968" cy="307900"/>
          </a:xfrm>
        </p:grpSpPr>
        <p:sp>
          <p:nvSpPr>
            <p:cNvPr id="165" name="椭圆 164"/>
            <p:cNvSpPr/>
            <p:nvPr/>
          </p:nvSpPr>
          <p:spPr>
            <a:xfrm>
              <a:off x="3143501" y="2152998"/>
              <a:ext cx="297968" cy="307900"/>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166" name="直接连接符 165"/>
            <p:cNvCxnSpPr>
              <a:stCxn id="165" idx="6"/>
              <a:endCxn id="161" idx="2"/>
            </p:cNvCxnSpPr>
            <p:nvPr/>
          </p:nvCxnSpPr>
          <p:spPr>
            <a:xfrm rot="5400000">
              <a:off x="3392739" y="2335398"/>
              <a:ext cx="77179" cy="20280"/>
            </a:xfrm>
            <a:prstGeom prst="line">
              <a:avLst/>
            </a:prstGeom>
            <a:solidFill>
              <a:srgbClr val="5B9BD5"/>
            </a:solidFill>
            <a:ln w="15875" cap="flat" cmpd="sng" algn="ctr">
              <a:solidFill>
                <a:srgbClr val="5B9BD5">
                  <a:shade val="50000"/>
                </a:srgbClr>
              </a:solidFill>
              <a:prstDash val="solid"/>
              <a:miter lim="800000"/>
            </a:ln>
            <a:effectLst/>
          </p:spPr>
        </p:cxnSp>
      </p:grpSp>
      <mc:AlternateContent xmlns:mc="http://schemas.openxmlformats.org/markup-compatibility/2006" xmlns:a14="http://schemas.microsoft.com/office/drawing/2010/main">
        <mc:Choice Requires="a14">
          <p:sp>
            <p:nvSpPr>
              <p:cNvPr id="175" name="文本框 174"/>
              <p:cNvSpPr txBox="1"/>
              <p:nvPr/>
            </p:nvSpPr>
            <p:spPr>
              <a:xfrm>
                <a:off x="2484780" y="4495695"/>
                <a:ext cx="3383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prstClr val="black"/>
                          </a:solidFill>
                          <a:latin typeface="Cambria Math" panose="02040503050406030204" pitchFamily="18" charset="0"/>
                        </a:rPr>
                        <m:t>𝒗</m:t>
                      </m:r>
                    </m:oMath>
                  </m:oMathPara>
                </a14:m>
                <a:endParaRPr lang="zh-CN" altLang="en-US" b="1" dirty="0">
                  <a:solidFill>
                    <a:prstClr val="black"/>
                  </a:solidFill>
                  <a:latin typeface="Calibri" panose="020F0502020204030204"/>
                  <a:ea typeface="宋体" panose="02010600030101010101" pitchFamily="2" charset="-122"/>
                </a:endParaRPr>
              </a:p>
            </p:txBody>
          </p:sp>
        </mc:Choice>
        <mc:Fallback xmlns="">
          <p:sp>
            <p:nvSpPr>
              <p:cNvPr id="175" name="文本框 174"/>
              <p:cNvSpPr txBox="1">
                <a:spLocks noRot="1" noChangeAspect="1" noMove="1" noResize="1" noEditPoints="1" noAdjustHandles="1" noChangeArrowheads="1" noChangeShapeType="1" noTextEdit="1"/>
              </p:cNvSpPr>
              <p:nvPr/>
            </p:nvSpPr>
            <p:spPr>
              <a:xfrm>
                <a:off x="2484780" y="4495695"/>
                <a:ext cx="338328" cy="369332"/>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2" name="文本框 161"/>
              <p:cNvSpPr txBox="1"/>
              <p:nvPr/>
            </p:nvSpPr>
            <p:spPr>
              <a:xfrm>
                <a:off x="2476737" y="3854744"/>
                <a:ext cx="3383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prstClr val="black"/>
                          </a:solidFill>
                          <a:latin typeface="Cambria Math" panose="02040503050406030204" pitchFamily="18" charset="0"/>
                        </a:rPr>
                        <m:t>𝑨</m:t>
                      </m:r>
                    </m:oMath>
                  </m:oMathPara>
                </a14:m>
                <a:endParaRPr lang="zh-CN" altLang="en-US" b="1" dirty="0">
                  <a:solidFill>
                    <a:prstClr val="black"/>
                  </a:solidFill>
                  <a:latin typeface="Calibri" panose="020F0502020204030204"/>
                  <a:ea typeface="宋体" panose="02010600030101010101" pitchFamily="2" charset="-122"/>
                </a:endParaRPr>
              </a:p>
            </p:txBody>
          </p:sp>
        </mc:Choice>
        <mc:Fallback xmlns="">
          <p:sp>
            <p:nvSpPr>
              <p:cNvPr id="162" name="文本框 161"/>
              <p:cNvSpPr txBox="1">
                <a:spLocks noRot="1" noChangeAspect="1" noMove="1" noResize="1" noEditPoints="1" noAdjustHandles="1" noChangeArrowheads="1" noChangeShapeType="1" noTextEdit="1"/>
              </p:cNvSpPr>
              <p:nvPr/>
            </p:nvSpPr>
            <p:spPr>
              <a:xfrm>
                <a:off x="2476737" y="3854744"/>
                <a:ext cx="338328" cy="369332"/>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207" name="直接连接符 206"/>
          <p:cNvCxnSpPr>
            <a:stCxn id="161" idx="6"/>
          </p:cNvCxnSpPr>
          <p:nvPr/>
        </p:nvCxnSpPr>
        <p:spPr>
          <a:xfrm flipV="1">
            <a:off x="2652438" y="3498138"/>
            <a:ext cx="2" cy="391089"/>
          </a:xfrm>
          <a:prstGeom prst="line">
            <a:avLst/>
          </a:prstGeom>
          <a:solidFill>
            <a:srgbClr val="5B9BD5"/>
          </a:solidFill>
          <a:ln w="15875" cap="flat" cmpd="sng" algn="ctr">
            <a:solidFill>
              <a:srgbClr val="5B9BD5">
                <a:shade val="50000"/>
              </a:srgbClr>
            </a:solidFill>
            <a:prstDash val="solid"/>
            <a:miter lim="800000"/>
          </a:ln>
          <a:effectLst/>
        </p:spPr>
      </p:cxnSp>
      <mc:AlternateContent xmlns:mc="http://schemas.openxmlformats.org/markup-compatibility/2006" xmlns:a14="http://schemas.microsoft.com/office/drawing/2010/main">
        <mc:Choice Requires="a14">
          <p:sp>
            <p:nvSpPr>
              <p:cNvPr id="208" name="文本框 207"/>
              <p:cNvSpPr txBox="1"/>
              <p:nvPr/>
            </p:nvSpPr>
            <p:spPr>
              <a:xfrm>
                <a:off x="2714165" y="4224499"/>
                <a:ext cx="85427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𝑗</m:t>
                      </m:r>
                      <m:r>
                        <a:rPr lang="zh-CN" altLang="en-US"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m:t>
                      </m:r>
                      <m:r>
                        <a:rPr lang="en-US" altLang="zh-CN" i="1" smtClean="0">
                          <a:solidFill>
                            <a:prstClr val="black"/>
                          </a:solidFill>
                          <a:latin typeface="Cambria Math" panose="02040503050406030204" pitchFamily="18" charset="0"/>
                        </a:rPr>
                        <m:t>𝑛</m:t>
                      </m:r>
                      <m:r>
                        <a:rPr lang="en-US" altLang="zh-CN" i="1">
                          <a:solidFill>
                            <a:prstClr val="black"/>
                          </a:solidFill>
                          <a:latin typeface="Cambria Math" panose="02040503050406030204" pitchFamily="18" charset="0"/>
                        </a:rPr>
                        <m:t>]</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08" name="文本框 207"/>
              <p:cNvSpPr txBox="1">
                <a:spLocks noRot="1" noChangeAspect="1" noMove="1" noResize="1" noEditPoints="1" noAdjustHandles="1" noChangeArrowheads="1" noChangeShapeType="1" noTextEdit="1"/>
              </p:cNvSpPr>
              <p:nvPr/>
            </p:nvSpPr>
            <p:spPr>
              <a:xfrm>
                <a:off x="2714165" y="4224499"/>
                <a:ext cx="854272" cy="276999"/>
              </a:xfrm>
              <a:prstGeom prst="rect">
                <a:avLst/>
              </a:prstGeom>
              <a:blipFill rotWithShape="0">
                <a:blip r:embed="rId5"/>
                <a:stretch>
                  <a:fillRect l="-714" t="-4444" r="-1429" b="-37778"/>
                </a:stretch>
              </a:blipFill>
            </p:spPr>
            <p:txBody>
              <a:bodyPr/>
              <a:lstStyle/>
              <a:p>
                <a:r>
                  <a:rPr lang="zh-CN" altLang="en-US">
                    <a:noFill/>
                  </a:rPr>
                  <a:t> </a:t>
                </a:r>
              </a:p>
            </p:txBody>
          </p:sp>
        </mc:Fallback>
      </mc:AlternateContent>
      <p:sp>
        <p:nvSpPr>
          <p:cNvPr id="212" name="圆角矩形 211"/>
          <p:cNvSpPr/>
          <p:nvPr/>
        </p:nvSpPr>
        <p:spPr>
          <a:xfrm>
            <a:off x="2255168" y="3760679"/>
            <a:ext cx="859119" cy="1208564"/>
          </a:xfrm>
          <a:prstGeom prst="roundRect">
            <a:avLst/>
          </a:prstGeom>
          <a:noFill/>
          <a:ln w="19050" cap="flat" cmpd="sng" algn="ctr">
            <a:solidFill>
              <a:srgbClr val="5B9BD5">
                <a:shade val="50000"/>
              </a:srgbClr>
            </a:solidFill>
            <a:prstDash val="lg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53" name="椭圆 152"/>
          <p:cNvSpPr/>
          <p:nvPr/>
        </p:nvSpPr>
        <p:spPr>
          <a:xfrm rot="16200000">
            <a:off x="9023716" y="4680712"/>
            <a:ext cx="242788" cy="250880"/>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54" name="椭圆 153"/>
          <p:cNvSpPr/>
          <p:nvPr/>
        </p:nvSpPr>
        <p:spPr>
          <a:xfrm rot="16200000">
            <a:off x="9395943" y="4676919"/>
            <a:ext cx="242788" cy="250880"/>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55" name="椭圆 154"/>
          <p:cNvSpPr/>
          <p:nvPr/>
        </p:nvSpPr>
        <p:spPr>
          <a:xfrm rot="16200000">
            <a:off x="9761992" y="4681988"/>
            <a:ext cx="242788" cy="250880"/>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56" name="椭圆 155"/>
          <p:cNvSpPr/>
          <p:nvPr/>
        </p:nvSpPr>
        <p:spPr>
          <a:xfrm rot="16200000">
            <a:off x="10529394" y="4666083"/>
            <a:ext cx="242788" cy="250880"/>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157" name="文本框 156"/>
              <p:cNvSpPr txBox="1"/>
              <p:nvPr/>
            </p:nvSpPr>
            <p:spPr>
              <a:xfrm>
                <a:off x="9320001" y="4598679"/>
                <a:ext cx="32920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1" i="1" smtClean="0">
                              <a:solidFill>
                                <a:prstClr val="black"/>
                              </a:solidFill>
                              <a:latin typeface="Cambria Math" panose="02040503050406030204" pitchFamily="18" charset="0"/>
                            </a:rPr>
                          </m:ctrlPr>
                        </m:sSubPr>
                        <m:e>
                          <m:r>
                            <a:rPr lang="zh-CN" altLang="en-US" sz="1600" b="1" i="1">
                              <a:solidFill>
                                <a:prstClr val="black"/>
                              </a:solidFill>
                              <a:latin typeface="Cambria Math" panose="02040503050406030204" pitchFamily="18" charset="0"/>
                            </a:rPr>
                            <m:t>𝜶</m:t>
                          </m:r>
                        </m:e>
                        <m:sub>
                          <m:r>
                            <a:rPr lang="en-US" altLang="zh-CN" sz="1600" i="1" smtClean="0">
                              <a:solidFill>
                                <a:prstClr val="black"/>
                              </a:solidFill>
                              <a:latin typeface="Cambria Math" panose="02040503050406030204" pitchFamily="18" charset="0"/>
                            </a:rPr>
                            <m:t>2</m:t>
                          </m:r>
                        </m:sub>
                      </m:sSub>
                    </m:oMath>
                  </m:oMathPara>
                </a14:m>
                <a:endParaRPr lang="zh-CN" altLang="en-US" sz="1600" b="1" dirty="0">
                  <a:solidFill>
                    <a:prstClr val="black"/>
                  </a:solidFill>
                  <a:latin typeface="Calibri" panose="020F0502020204030204"/>
                  <a:ea typeface="宋体" panose="02010600030101010101" pitchFamily="2" charset="-122"/>
                </a:endParaRPr>
              </a:p>
            </p:txBody>
          </p:sp>
        </mc:Choice>
        <mc:Fallback xmlns="">
          <p:sp>
            <p:nvSpPr>
              <p:cNvPr id="157" name="文本框 156"/>
              <p:cNvSpPr txBox="1">
                <a:spLocks noRot="1" noChangeAspect="1" noMove="1" noResize="1" noEditPoints="1" noAdjustHandles="1" noChangeArrowheads="1" noChangeShapeType="1" noTextEdit="1"/>
              </p:cNvSpPr>
              <p:nvPr/>
            </p:nvSpPr>
            <p:spPr>
              <a:xfrm>
                <a:off x="9320001" y="4598679"/>
                <a:ext cx="329205" cy="338554"/>
              </a:xfrm>
              <a:prstGeom prst="rect">
                <a:avLst/>
              </a:prstGeom>
              <a:blipFill rotWithShape="0">
                <a:blip r:embed="rId6"/>
                <a:stretch>
                  <a:fillRect r="-92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8" name="文本框 157"/>
              <p:cNvSpPr txBox="1"/>
              <p:nvPr/>
            </p:nvSpPr>
            <p:spPr>
              <a:xfrm>
                <a:off x="9677323" y="4610148"/>
                <a:ext cx="32920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1" i="1" smtClean="0">
                              <a:solidFill>
                                <a:prstClr val="black"/>
                              </a:solidFill>
                              <a:latin typeface="Cambria Math" panose="02040503050406030204" pitchFamily="18" charset="0"/>
                            </a:rPr>
                          </m:ctrlPr>
                        </m:sSubPr>
                        <m:e>
                          <m:r>
                            <a:rPr lang="zh-CN" altLang="en-US" sz="1600" b="1" i="1">
                              <a:solidFill>
                                <a:prstClr val="black"/>
                              </a:solidFill>
                              <a:latin typeface="Cambria Math" panose="02040503050406030204" pitchFamily="18" charset="0"/>
                            </a:rPr>
                            <m:t>𝜶</m:t>
                          </m:r>
                        </m:e>
                        <m:sub>
                          <m:r>
                            <a:rPr lang="en-US" altLang="zh-CN" sz="1600" i="1" smtClean="0">
                              <a:solidFill>
                                <a:prstClr val="black"/>
                              </a:solidFill>
                              <a:latin typeface="Cambria Math" panose="02040503050406030204" pitchFamily="18" charset="0"/>
                            </a:rPr>
                            <m:t>3</m:t>
                          </m:r>
                        </m:sub>
                      </m:sSub>
                    </m:oMath>
                  </m:oMathPara>
                </a14:m>
                <a:endParaRPr lang="zh-CN" altLang="en-US" sz="1600" b="1" dirty="0">
                  <a:solidFill>
                    <a:prstClr val="black"/>
                  </a:solidFill>
                  <a:latin typeface="Calibri" panose="020F0502020204030204"/>
                  <a:ea typeface="宋体" panose="02010600030101010101" pitchFamily="2" charset="-122"/>
                </a:endParaRPr>
              </a:p>
            </p:txBody>
          </p:sp>
        </mc:Choice>
        <mc:Fallback xmlns="">
          <p:sp>
            <p:nvSpPr>
              <p:cNvPr id="158" name="文本框 157"/>
              <p:cNvSpPr txBox="1">
                <a:spLocks noRot="1" noChangeAspect="1" noMove="1" noResize="1" noEditPoints="1" noAdjustHandles="1" noChangeArrowheads="1" noChangeShapeType="1" noTextEdit="1"/>
              </p:cNvSpPr>
              <p:nvPr/>
            </p:nvSpPr>
            <p:spPr>
              <a:xfrm>
                <a:off x="9677323" y="4610148"/>
                <a:ext cx="329205" cy="338554"/>
              </a:xfrm>
              <a:prstGeom prst="rect">
                <a:avLst/>
              </a:prstGeom>
              <a:blipFill rotWithShape="0">
                <a:blip r:embed="rId7"/>
                <a:stretch>
                  <a:fillRect r="-92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9" name="文本框 158"/>
              <p:cNvSpPr txBox="1"/>
              <p:nvPr/>
            </p:nvSpPr>
            <p:spPr>
              <a:xfrm>
                <a:off x="10453452" y="4587843"/>
                <a:ext cx="32920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1" i="1" smtClean="0">
                              <a:solidFill>
                                <a:prstClr val="black"/>
                              </a:solidFill>
                              <a:latin typeface="Cambria Math" panose="02040503050406030204" pitchFamily="18" charset="0"/>
                            </a:rPr>
                          </m:ctrlPr>
                        </m:sSubPr>
                        <m:e>
                          <m:r>
                            <a:rPr lang="zh-CN" altLang="en-US" sz="1600" b="1" i="1">
                              <a:solidFill>
                                <a:prstClr val="black"/>
                              </a:solidFill>
                              <a:latin typeface="Cambria Math" panose="02040503050406030204" pitchFamily="18" charset="0"/>
                            </a:rPr>
                            <m:t>𝜶</m:t>
                          </m:r>
                        </m:e>
                        <m:sub>
                          <m:r>
                            <a:rPr lang="en-US" altLang="zh-CN" sz="1600" i="1" smtClean="0">
                              <a:solidFill>
                                <a:prstClr val="black"/>
                              </a:solidFill>
                              <a:latin typeface="Cambria Math" panose="02040503050406030204" pitchFamily="18" charset="0"/>
                            </a:rPr>
                            <m:t>𝑛</m:t>
                          </m:r>
                        </m:sub>
                      </m:sSub>
                    </m:oMath>
                  </m:oMathPara>
                </a14:m>
                <a:endParaRPr lang="zh-CN" altLang="en-US" sz="1600" b="1" dirty="0">
                  <a:solidFill>
                    <a:prstClr val="black"/>
                  </a:solidFill>
                  <a:latin typeface="Calibri" panose="020F0502020204030204"/>
                  <a:ea typeface="宋体" panose="02010600030101010101" pitchFamily="2" charset="-122"/>
                </a:endParaRPr>
              </a:p>
            </p:txBody>
          </p:sp>
        </mc:Choice>
        <mc:Fallback xmlns="">
          <p:sp>
            <p:nvSpPr>
              <p:cNvPr id="159" name="文本框 158"/>
              <p:cNvSpPr txBox="1">
                <a:spLocks noRot="1" noChangeAspect="1" noMove="1" noResize="1" noEditPoints="1" noAdjustHandles="1" noChangeArrowheads="1" noChangeShapeType="1" noTextEdit="1"/>
              </p:cNvSpPr>
              <p:nvPr/>
            </p:nvSpPr>
            <p:spPr>
              <a:xfrm>
                <a:off x="10453452" y="4587843"/>
                <a:ext cx="329205" cy="338554"/>
              </a:xfrm>
              <a:prstGeom prst="rect">
                <a:avLst/>
              </a:prstGeom>
              <a:blipFill rotWithShape="0">
                <a:blip r:embed="rId8"/>
                <a:stretch>
                  <a:fillRect r="-92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0" name="文本框 159"/>
              <p:cNvSpPr txBox="1"/>
              <p:nvPr/>
            </p:nvSpPr>
            <p:spPr>
              <a:xfrm>
                <a:off x="8942482" y="4598679"/>
                <a:ext cx="32920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1" i="1" smtClean="0">
                              <a:solidFill>
                                <a:prstClr val="black"/>
                              </a:solidFill>
                              <a:latin typeface="Cambria Math" panose="02040503050406030204" pitchFamily="18" charset="0"/>
                            </a:rPr>
                          </m:ctrlPr>
                        </m:sSubPr>
                        <m:e>
                          <m:r>
                            <a:rPr lang="zh-CN" altLang="en-US" sz="1600" b="1" i="1">
                              <a:solidFill>
                                <a:prstClr val="black"/>
                              </a:solidFill>
                              <a:latin typeface="Cambria Math" panose="02040503050406030204" pitchFamily="18" charset="0"/>
                            </a:rPr>
                            <m:t>𝜶</m:t>
                          </m:r>
                        </m:e>
                        <m:sub>
                          <m:r>
                            <a:rPr lang="en-US" altLang="zh-CN" sz="1600" i="1" smtClean="0">
                              <a:solidFill>
                                <a:prstClr val="black"/>
                              </a:solidFill>
                              <a:latin typeface="Cambria Math" panose="02040503050406030204" pitchFamily="18" charset="0"/>
                            </a:rPr>
                            <m:t>1</m:t>
                          </m:r>
                        </m:sub>
                      </m:sSub>
                    </m:oMath>
                  </m:oMathPara>
                </a14:m>
                <a:endParaRPr lang="zh-CN" altLang="en-US" sz="1600" b="1" dirty="0">
                  <a:solidFill>
                    <a:prstClr val="black"/>
                  </a:solidFill>
                  <a:latin typeface="Calibri" panose="020F0502020204030204"/>
                  <a:ea typeface="宋体" panose="02010600030101010101" pitchFamily="2" charset="-122"/>
                </a:endParaRPr>
              </a:p>
            </p:txBody>
          </p:sp>
        </mc:Choice>
        <mc:Fallback xmlns="">
          <p:sp>
            <p:nvSpPr>
              <p:cNvPr id="160" name="文本框 159"/>
              <p:cNvSpPr txBox="1">
                <a:spLocks noRot="1" noChangeAspect="1" noMove="1" noResize="1" noEditPoints="1" noAdjustHandles="1" noChangeArrowheads="1" noChangeShapeType="1" noTextEdit="1"/>
              </p:cNvSpPr>
              <p:nvPr/>
            </p:nvSpPr>
            <p:spPr>
              <a:xfrm>
                <a:off x="8942482" y="4598679"/>
                <a:ext cx="329205" cy="338554"/>
              </a:xfrm>
              <a:prstGeom prst="rect">
                <a:avLst/>
              </a:prstGeom>
              <a:blipFill rotWithShape="0">
                <a:blip r:embed="rId9"/>
                <a:stretch>
                  <a:fillRect r="-7407"/>
                </a:stretch>
              </a:blipFill>
            </p:spPr>
            <p:txBody>
              <a:bodyPr/>
              <a:lstStyle/>
              <a:p>
                <a:r>
                  <a:rPr lang="zh-CN" altLang="en-US">
                    <a:noFill/>
                  </a:rPr>
                  <a:t> </a:t>
                </a:r>
              </a:p>
            </p:txBody>
          </p:sp>
        </mc:Fallback>
      </mc:AlternateContent>
      <p:sp>
        <p:nvSpPr>
          <p:cNvPr id="163" name="椭圆 162"/>
          <p:cNvSpPr/>
          <p:nvPr/>
        </p:nvSpPr>
        <p:spPr>
          <a:xfrm rot="16200000">
            <a:off x="2777242" y="1969184"/>
            <a:ext cx="297968" cy="307900"/>
          </a:xfrm>
          <a:prstGeom prst="ellipse">
            <a:avLst/>
          </a:prstGeom>
          <a:solidFill>
            <a:srgbClr val="00B050"/>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grpSp>
        <p:nvGrpSpPr>
          <p:cNvPr id="167" name="组合 166"/>
          <p:cNvGrpSpPr/>
          <p:nvPr/>
        </p:nvGrpSpPr>
        <p:grpSpPr>
          <a:xfrm rot="16200000">
            <a:off x="1009361" y="4121606"/>
            <a:ext cx="609349" cy="307900"/>
            <a:chOff x="3143501" y="2152998"/>
            <a:chExt cx="609349" cy="307900"/>
          </a:xfrm>
        </p:grpSpPr>
        <p:sp>
          <p:nvSpPr>
            <p:cNvPr id="168" name="椭圆 167"/>
            <p:cNvSpPr/>
            <p:nvPr/>
          </p:nvSpPr>
          <p:spPr>
            <a:xfrm>
              <a:off x="3143501" y="2152998"/>
              <a:ext cx="297968" cy="307900"/>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169" name="直接连接符 168"/>
            <p:cNvCxnSpPr>
              <a:stCxn id="168" idx="6"/>
            </p:cNvCxnSpPr>
            <p:nvPr/>
          </p:nvCxnSpPr>
          <p:spPr>
            <a:xfrm>
              <a:off x="3441469" y="2306948"/>
              <a:ext cx="311381" cy="0"/>
            </a:xfrm>
            <a:prstGeom prst="line">
              <a:avLst/>
            </a:prstGeom>
            <a:solidFill>
              <a:srgbClr val="5B9BD5"/>
            </a:solidFill>
            <a:ln w="15875" cap="flat" cmpd="sng" algn="ctr">
              <a:solidFill>
                <a:srgbClr val="5B9BD5">
                  <a:shade val="50000"/>
                </a:srgbClr>
              </a:solidFill>
              <a:prstDash val="solid"/>
              <a:miter lim="800000"/>
            </a:ln>
            <a:effectLst/>
          </p:spPr>
        </p:cxnSp>
      </p:grpSp>
      <p:grpSp>
        <p:nvGrpSpPr>
          <p:cNvPr id="170" name="组合 169"/>
          <p:cNvGrpSpPr/>
          <p:nvPr/>
        </p:nvGrpSpPr>
        <p:grpSpPr>
          <a:xfrm>
            <a:off x="4475669" y="3586089"/>
            <a:ext cx="946150" cy="307900"/>
            <a:chOff x="5092700" y="2152998"/>
            <a:chExt cx="946150" cy="307900"/>
          </a:xfrm>
        </p:grpSpPr>
        <p:sp>
          <p:nvSpPr>
            <p:cNvPr id="171" name="椭圆 170"/>
            <p:cNvSpPr/>
            <p:nvPr/>
          </p:nvSpPr>
          <p:spPr>
            <a:xfrm>
              <a:off x="5429501" y="2152998"/>
              <a:ext cx="297968" cy="307900"/>
            </a:xfrm>
            <a:prstGeom prst="ellipse">
              <a:avLst/>
            </a:prstGeom>
            <a:solidFill>
              <a:srgbClr val="00B050"/>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172" name="直接连接符 171"/>
            <p:cNvCxnSpPr>
              <a:stCxn id="171" idx="6"/>
            </p:cNvCxnSpPr>
            <p:nvPr/>
          </p:nvCxnSpPr>
          <p:spPr>
            <a:xfrm>
              <a:off x="5727469" y="2306948"/>
              <a:ext cx="311381" cy="0"/>
            </a:xfrm>
            <a:prstGeom prst="line">
              <a:avLst/>
            </a:prstGeom>
            <a:solidFill>
              <a:srgbClr val="00B050"/>
            </a:solidFill>
            <a:ln w="15875" cap="flat" cmpd="sng" algn="ctr">
              <a:solidFill>
                <a:srgbClr val="5B9BD5">
                  <a:shade val="50000"/>
                </a:srgbClr>
              </a:solidFill>
              <a:prstDash val="solid"/>
              <a:miter lim="800000"/>
            </a:ln>
            <a:effectLst/>
          </p:spPr>
        </p:cxnSp>
        <p:cxnSp>
          <p:nvCxnSpPr>
            <p:cNvPr id="173" name="直接连接符 172"/>
            <p:cNvCxnSpPr>
              <a:stCxn id="171" idx="2"/>
            </p:cNvCxnSpPr>
            <p:nvPr/>
          </p:nvCxnSpPr>
          <p:spPr>
            <a:xfrm flipH="1">
              <a:off x="5092700" y="2306948"/>
              <a:ext cx="336801" cy="0"/>
            </a:xfrm>
            <a:prstGeom prst="line">
              <a:avLst/>
            </a:prstGeom>
            <a:solidFill>
              <a:srgbClr val="00B050"/>
            </a:solidFill>
            <a:ln w="15875" cap="flat" cmpd="sng" algn="ctr">
              <a:solidFill>
                <a:srgbClr val="5B9BD5">
                  <a:shade val="50000"/>
                </a:srgbClr>
              </a:solidFill>
              <a:prstDash val="solid"/>
              <a:miter lim="800000"/>
            </a:ln>
            <a:effectLst/>
          </p:spPr>
        </p:cxnSp>
      </p:grpSp>
      <p:sp>
        <p:nvSpPr>
          <p:cNvPr id="174" name="椭圆 173"/>
          <p:cNvSpPr/>
          <p:nvPr/>
        </p:nvSpPr>
        <p:spPr>
          <a:xfrm rot="16200000">
            <a:off x="1247832" y="2003181"/>
            <a:ext cx="297968" cy="307900"/>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176" name="文本框 175"/>
              <p:cNvSpPr txBox="1"/>
              <p:nvPr/>
            </p:nvSpPr>
            <p:spPr>
              <a:xfrm>
                <a:off x="2759034" y="1934587"/>
                <a:ext cx="3383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prstClr val="black"/>
                          </a:solidFill>
                          <a:latin typeface="Cambria Math" panose="02040503050406030204" pitchFamily="18" charset="0"/>
                        </a:rPr>
                        <m:t>𝑨</m:t>
                      </m:r>
                    </m:oMath>
                  </m:oMathPara>
                </a14:m>
                <a:endParaRPr lang="zh-CN" altLang="en-US" b="1" dirty="0">
                  <a:solidFill>
                    <a:prstClr val="black"/>
                  </a:solidFill>
                  <a:latin typeface="Calibri" panose="020F0502020204030204"/>
                  <a:ea typeface="宋体" panose="02010600030101010101" pitchFamily="2" charset="-122"/>
                </a:endParaRPr>
              </a:p>
            </p:txBody>
          </p:sp>
        </mc:Choice>
        <mc:Fallback xmlns="">
          <p:sp>
            <p:nvSpPr>
              <p:cNvPr id="176" name="文本框 175"/>
              <p:cNvSpPr txBox="1">
                <a:spLocks noRot="1" noChangeAspect="1" noMove="1" noResize="1" noEditPoints="1" noAdjustHandles="1" noChangeArrowheads="1" noChangeShapeType="1" noTextEdit="1"/>
              </p:cNvSpPr>
              <p:nvPr/>
            </p:nvSpPr>
            <p:spPr>
              <a:xfrm>
                <a:off x="2759034" y="1934587"/>
                <a:ext cx="338328" cy="369332"/>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7" name="文本框 176"/>
              <p:cNvSpPr txBox="1"/>
              <p:nvPr/>
            </p:nvSpPr>
            <p:spPr>
              <a:xfrm>
                <a:off x="1227652" y="1952963"/>
                <a:ext cx="3383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prstClr val="black"/>
                          </a:solidFill>
                          <a:latin typeface="Cambria Math" panose="02040503050406030204" pitchFamily="18" charset="0"/>
                        </a:rPr>
                        <m:t>𝒗</m:t>
                      </m:r>
                    </m:oMath>
                  </m:oMathPara>
                </a14:m>
                <a:endParaRPr lang="zh-CN" altLang="en-US" b="1" dirty="0">
                  <a:solidFill>
                    <a:prstClr val="black"/>
                  </a:solidFill>
                  <a:latin typeface="Calibri" panose="020F0502020204030204"/>
                  <a:ea typeface="宋体" panose="02010600030101010101" pitchFamily="2" charset="-122"/>
                </a:endParaRPr>
              </a:p>
            </p:txBody>
          </p:sp>
        </mc:Choice>
        <mc:Fallback xmlns="">
          <p:sp>
            <p:nvSpPr>
              <p:cNvPr id="177" name="文本框 176"/>
              <p:cNvSpPr txBox="1">
                <a:spLocks noRot="1" noChangeAspect="1" noMove="1" noResize="1" noEditPoints="1" noAdjustHandles="1" noChangeArrowheads="1" noChangeShapeType="1" noTextEdit="1"/>
              </p:cNvSpPr>
              <p:nvPr/>
            </p:nvSpPr>
            <p:spPr>
              <a:xfrm>
                <a:off x="1227652" y="1952963"/>
                <a:ext cx="338328" cy="369332"/>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8" name="文本框 177"/>
              <p:cNvSpPr txBox="1"/>
              <p:nvPr/>
            </p:nvSpPr>
            <p:spPr>
              <a:xfrm>
                <a:off x="1144871" y="4246581"/>
                <a:ext cx="3383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prstClr val="black"/>
                          </a:solidFill>
                          <a:latin typeface="Cambria Math" panose="02040503050406030204" pitchFamily="18" charset="0"/>
                        </a:rPr>
                        <m:t>𝒖</m:t>
                      </m:r>
                    </m:oMath>
                  </m:oMathPara>
                </a14:m>
                <a:endParaRPr lang="zh-CN" altLang="en-US" b="1" dirty="0">
                  <a:solidFill>
                    <a:prstClr val="black"/>
                  </a:solidFill>
                  <a:latin typeface="Calibri" panose="020F0502020204030204"/>
                  <a:ea typeface="宋体" panose="02010600030101010101" pitchFamily="2" charset="-122"/>
                </a:endParaRPr>
              </a:p>
            </p:txBody>
          </p:sp>
        </mc:Choice>
        <mc:Fallback xmlns="">
          <p:sp>
            <p:nvSpPr>
              <p:cNvPr id="178" name="文本框 177"/>
              <p:cNvSpPr txBox="1">
                <a:spLocks noRot="1" noChangeAspect="1" noMove="1" noResize="1" noEditPoints="1" noAdjustHandles="1" noChangeArrowheads="1" noChangeShapeType="1" noTextEdit="1"/>
              </p:cNvSpPr>
              <p:nvPr/>
            </p:nvSpPr>
            <p:spPr>
              <a:xfrm>
                <a:off x="1144871" y="4246581"/>
                <a:ext cx="338328" cy="369332"/>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9" name="矩形 178"/>
              <p:cNvSpPr/>
              <p:nvPr/>
            </p:nvSpPr>
            <p:spPr>
              <a:xfrm>
                <a:off x="4768612" y="3545516"/>
                <a:ext cx="3898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solidFill>
                            <a:prstClr val="black"/>
                          </a:solidFill>
                          <a:latin typeface="Cambria Math" panose="02040503050406030204" pitchFamily="18" charset="0"/>
                        </a:rPr>
                        <m:t>𝑨</m:t>
                      </m:r>
                    </m:oMath>
                  </m:oMathPara>
                </a14:m>
                <a:endParaRPr lang="zh-CN" altLang="en-US" b="1" dirty="0">
                  <a:solidFill>
                    <a:prstClr val="black"/>
                  </a:solidFill>
                  <a:latin typeface="Calibri" panose="020F0502020204030204"/>
                  <a:ea typeface="宋体" panose="02010600030101010101" pitchFamily="2" charset="-122"/>
                </a:endParaRPr>
              </a:p>
            </p:txBody>
          </p:sp>
        </mc:Choice>
        <mc:Fallback xmlns="">
          <p:sp>
            <p:nvSpPr>
              <p:cNvPr id="179" name="矩形 178"/>
              <p:cNvSpPr>
                <a:spLocks noRot="1" noChangeAspect="1" noMove="1" noResize="1" noEditPoints="1" noAdjustHandles="1" noChangeArrowheads="1" noChangeShapeType="1" noTextEdit="1"/>
              </p:cNvSpPr>
              <p:nvPr/>
            </p:nvSpPr>
            <p:spPr>
              <a:xfrm>
                <a:off x="4768612" y="3545516"/>
                <a:ext cx="389850" cy="369332"/>
              </a:xfrm>
              <a:prstGeom prst="rect">
                <a:avLst/>
              </a:prstGeom>
              <a:blipFill rotWithShape="0">
                <a:blip r:embed="rId13"/>
                <a:stretch>
                  <a:fillRect/>
                </a:stretch>
              </a:blipFill>
            </p:spPr>
            <p:txBody>
              <a:bodyPr/>
              <a:lstStyle/>
              <a:p>
                <a:r>
                  <a:rPr lang="zh-CN" altLang="en-US">
                    <a:noFill/>
                  </a:rPr>
                  <a:t> </a:t>
                </a:r>
              </a:p>
            </p:txBody>
          </p:sp>
        </mc:Fallback>
      </mc:AlternateContent>
      <p:cxnSp>
        <p:nvCxnSpPr>
          <p:cNvPr id="180" name="直接连接符 179"/>
          <p:cNvCxnSpPr>
            <a:stCxn id="163" idx="6"/>
          </p:cNvCxnSpPr>
          <p:nvPr/>
        </p:nvCxnSpPr>
        <p:spPr>
          <a:xfrm rot="16200000">
            <a:off x="2770536" y="1818460"/>
            <a:ext cx="311381" cy="0"/>
          </a:xfrm>
          <a:prstGeom prst="line">
            <a:avLst/>
          </a:prstGeom>
          <a:solidFill>
            <a:srgbClr val="5B9BD5"/>
          </a:solidFill>
          <a:ln w="15875" cap="flat" cmpd="sng" algn="ctr">
            <a:solidFill>
              <a:srgbClr val="5B9BD5">
                <a:shade val="50000"/>
              </a:srgbClr>
            </a:solidFill>
            <a:prstDash val="solid"/>
            <a:miter lim="800000"/>
          </a:ln>
          <a:effectLst/>
        </p:spPr>
      </p:cxnSp>
      <p:cxnSp>
        <p:nvCxnSpPr>
          <p:cNvPr id="181" name="直接连接符 180"/>
          <p:cNvCxnSpPr>
            <a:stCxn id="163" idx="2"/>
          </p:cNvCxnSpPr>
          <p:nvPr/>
        </p:nvCxnSpPr>
        <p:spPr>
          <a:xfrm rot="16200000" flipH="1">
            <a:off x="2757826" y="2440519"/>
            <a:ext cx="336801" cy="0"/>
          </a:xfrm>
          <a:prstGeom prst="line">
            <a:avLst/>
          </a:prstGeom>
          <a:solidFill>
            <a:srgbClr val="5B9BD5"/>
          </a:solidFill>
          <a:ln w="15875" cap="flat" cmpd="sng" algn="ctr">
            <a:solidFill>
              <a:srgbClr val="5B9BD5">
                <a:shade val="50000"/>
              </a:srgbClr>
            </a:solidFill>
            <a:prstDash val="solid"/>
            <a:miter lim="800000"/>
          </a:ln>
          <a:effectLst/>
        </p:spPr>
      </p:cxnSp>
      <p:cxnSp>
        <p:nvCxnSpPr>
          <p:cNvPr id="182" name="直接连接符 181"/>
          <p:cNvCxnSpPr>
            <a:stCxn id="174" idx="6"/>
          </p:cNvCxnSpPr>
          <p:nvPr/>
        </p:nvCxnSpPr>
        <p:spPr>
          <a:xfrm rot="16200000">
            <a:off x="1241125" y="1852457"/>
            <a:ext cx="311381" cy="0"/>
          </a:xfrm>
          <a:prstGeom prst="line">
            <a:avLst/>
          </a:prstGeom>
          <a:solidFill>
            <a:srgbClr val="5B9BD5"/>
          </a:solidFill>
          <a:ln w="15875" cap="flat" cmpd="sng" algn="ctr">
            <a:solidFill>
              <a:srgbClr val="5B9BD5">
                <a:shade val="50000"/>
              </a:srgbClr>
            </a:solidFill>
            <a:prstDash val="solid"/>
            <a:miter lim="800000"/>
          </a:ln>
          <a:effectLst/>
        </p:spPr>
      </p:cxnSp>
      <p:sp>
        <p:nvSpPr>
          <p:cNvPr id="183" name="等腰三角形 182"/>
          <p:cNvSpPr/>
          <p:nvPr/>
        </p:nvSpPr>
        <p:spPr>
          <a:xfrm>
            <a:off x="5023970" y="1614817"/>
            <a:ext cx="297968" cy="300038"/>
          </a:xfrm>
          <a:prstGeom prst="triangle">
            <a:avLst/>
          </a:prstGeom>
          <a:solidFill>
            <a:srgbClr val="4472C4">
              <a:lumMod val="60000"/>
              <a:lumOff val="40000"/>
            </a:srgbClr>
          </a:solidFill>
          <a:ln w="12700" cap="flat" cmpd="sng" algn="ctr">
            <a:solidFill>
              <a:srgbClr val="2F5597"/>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184" name="文本框 183"/>
              <p:cNvSpPr txBox="1"/>
              <p:nvPr/>
            </p:nvSpPr>
            <p:spPr>
              <a:xfrm>
                <a:off x="5077939" y="1680948"/>
                <a:ext cx="185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prstClr val="black"/>
                          </a:solidFill>
                          <a:latin typeface="Cambria Math" panose="02040503050406030204" pitchFamily="18" charset="0"/>
                        </a:rPr>
                        <m:t>𝛿</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184" name="文本框 183"/>
              <p:cNvSpPr txBox="1">
                <a:spLocks noRot="1" noChangeAspect="1" noMove="1" noResize="1" noEditPoints="1" noAdjustHandles="1" noChangeArrowheads="1" noChangeShapeType="1" noTextEdit="1"/>
              </p:cNvSpPr>
              <p:nvPr/>
            </p:nvSpPr>
            <p:spPr>
              <a:xfrm>
                <a:off x="5077939" y="1680948"/>
                <a:ext cx="185371" cy="276999"/>
              </a:xfrm>
              <a:prstGeom prst="rect">
                <a:avLst/>
              </a:prstGeom>
              <a:blipFill rotWithShape="0">
                <a:blip r:embed="rId14"/>
                <a:stretch>
                  <a:fillRect l="-33333" r="-26667"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5" name="文本框 184"/>
              <p:cNvSpPr txBox="1"/>
              <p:nvPr/>
            </p:nvSpPr>
            <p:spPr>
              <a:xfrm>
                <a:off x="1050435" y="1357421"/>
                <a:ext cx="12252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𝑖</m:t>
                      </m:r>
                      <m:r>
                        <a:rPr lang="zh-CN" altLang="en-US" i="1" smtClean="0">
                          <a:solidFill>
                            <a:prstClr val="black"/>
                          </a:solidFill>
                          <a:latin typeface="Cambria Math" panose="02040503050406030204" pitchFamily="18" charset="0"/>
                        </a:rPr>
                        <m:t>∈</m:t>
                      </m:r>
                      <m:r>
                        <a:rPr lang="en-US" altLang="zh-CN" i="1" smtClean="0">
                          <a:solidFill>
                            <a:prstClr val="black"/>
                          </a:solidFill>
                          <a:latin typeface="Cambria Math" panose="02040503050406030204" pitchFamily="18" charset="0"/>
                        </a:rPr>
                        <m:t>[</m:t>
                      </m:r>
                      <m:r>
                        <a:rPr lang="en-US" altLang="zh-CN" i="1" smtClean="0">
                          <a:solidFill>
                            <a:prstClr val="black"/>
                          </a:solidFill>
                          <a:latin typeface="Cambria Math" panose="02040503050406030204" pitchFamily="18" charset="0"/>
                        </a:rPr>
                        <m:t>𝑚</m:t>
                      </m:r>
                      <m:r>
                        <a:rPr lang="en-US" altLang="zh-CN" i="1" smtClean="0">
                          <a:solidFill>
                            <a:prstClr val="black"/>
                          </a:solidFill>
                          <a:latin typeface="Cambria Math" panose="02040503050406030204" pitchFamily="18" charset="0"/>
                        </a:rPr>
                        <m:t>]</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185" name="文本框 184"/>
              <p:cNvSpPr txBox="1">
                <a:spLocks noRot="1" noChangeAspect="1" noMove="1" noResize="1" noEditPoints="1" noAdjustHandles="1" noChangeArrowheads="1" noChangeShapeType="1" noTextEdit="1"/>
              </p:cNvSpPr>
              <p:nvPr/>
            </p:nvSpPr>
            <p:spPr>
              <a:xfrm>
                <a:off x="1050435" y="1357421"/>
                <a:ext cx="1225296" cy="369332"/>
              </a:xfrm>
              <a:prstGeom prst="rect">
                <a:avLst/>
              </a:prstGeom>
              <a:blipFill rotWithShape="0">
                <a:blip r:embed="rId15"/>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6" name="文本框 185"/>
              <p:cNvSpPr txBox="1"/>
              <p:nvPr/>
            </p:nvSpPr>
            <p:spPr>
              <a:xfrm>
                <a:off x="2611963" y="1333028"/>
                <a:ext cx="12252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𝑑</m:t>
                          </m:r>
                        </m:e>
                        <m:sub>
                          <m:r>
                            <a:rPr lang="en-US" altLang="zh-CN" i="1" smtClean="0">
                              <a:solidFill>
                                <a:prstClr val="black"/>
                              </a:solidFill>
                              <a:latin typeface="Cambria Math" panose="02040503050406030204" pitchFamily="18" charset="0"/>
                            </a:rPr>
                            <m:t>1</m:t>
                          </m:r>
                        </m:sub>
                      </m:sSub>
                      <m:r>
                        <a:rPr lang="zh-CN" altLang="en-US" i="1" smtClean="0">
                          <a:solidFill>
                            <a:prstClr val="black"/>
                          </a:solidFill>
                          <a:latin typeface="Cambria Math" panose="02040503050406030204" pitchFamily="18" charset="0"/>
                        </a:rPr>
                        <m:t>∈</m:t>
                      </m:r>
                      <m:r>
                        <a:rPr lang="en-US" altLang="zh-CN" i="1" smtClean="0">
                          <a:solidFill>
                            <a:prstClr val="black"/>
                          </a:solidFill>
                          <a:latin typeface="Cambria Math" panose="02040503050406030204" pitchFamily="18" charset="0"/>
                        </a:rPr>
                        <m:t>[</m:t>
                      </m:r>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𝑚</m:t>
                          </m:r>
                        </m:e>
                        <m:sub>
                          <m:r>
                            <a:rPr lang="en-US" altLang="zh-CN" i="1" smtClean="0">
                              <a:solidFill>
                                <a:prstClr val="black"/>
                              </a:solidFill>
                              <a:latin typeface="Cambria Math" panose="02040503050406030204" pitchFamily="18" charset="0"/>
                            </a:rPr>
                            <m:t>1</m:t>
                          </m:r>
                        </m:sub>
                      </m:sSub>
                      <m:r>
                        <a:rPr lang="en-US" altLang="zh-CN" i="1" smtClean="0">
                          <a:solidFill>
                            <a:prstClr val="black"/>
                          </a:solidFill>
                          <a:latin typeface="Cambria Math" panose="02040503050406030204" pitchFamily="18" charset="0"/>
                        </a:rPr>
                        <m:t>]</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186" name="文本框 185"/>
              <p:cNvSpPr txBox="1">
                <a:spLocks noRot="1" noChangeAspect="1" noMove="1" noResize="1" noEditPoints="1" noAdjustHandles="1" noChangeArrowheads="1" noChangeShapeType="1" noTextEdit="1"/>
              </p:cNvSpPr>
              <p:nvPr/>
            </p:nvSpPr>
            <p:spPr>
              <a:xfrm>
                <a:off x="2611963" y="1333028"/>
                <a:ext cx="1225296" cy="369332"/>
              </a:xfrm>
              <a:prstGeom prst="rect">
                <a:avLst/>
              </a:prstGeom>
              <a:blipFill rotWithShape="0">
                <a:blip r:embed="rId16"/>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7" name="文本框 186"/>
              <p:cNvSpPr txBox="1"/>
              <p:nvPr/>
            </p:nvSpPr>
            <p:spPr>
              <a:xfrm>
                <a:off x="1467081" y="5114460"/>
                <a:ext cx="13075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prstClr val="black"/>
                          </a:solidFill>
                          <a:latin typeface="Cambria Math" panose="02040503050406030204" pitchFamily="18" charset="0"/>
                        </a:rPr>
                        <m:t>𝒖</m:t>
                      </m:r>
                      <m:r>
                        <a:rPr lang="en-US" altLang="zh-CN" i="1" smtClean="0">
                          <a:solidFill>
                            <a:prstClr val="black"/>
                          </a:solidFill>
                          <a:latin typeface="Cambria Math" panose="02040503050406030204" pitchFamily="18" charset="0"/>
                        </a:rPr>
                        <m:t>=</m:t>
                      </m:r>
                      <m:r>
                        <a:rPr lang="en-US" altLang="zh-CN" b="1" i="1" smtClean="0">
                          <a:solidFill>
                            <a:prstClr val="black"/>
                          </a:solidFill>
                          <a:latin typeface="Cambria Math" panose="02040503050406030204" pitchFamily="18" charset="0"/>
                        </a:rPr>
                        <m:t>𝑨𝒗</m:t>
                      </m:r>
                    </m:oMath>
                  </m:oMathPara>
                </a14:m>
                <a:endParaRPr lang="zh-CN" altLang="en-US" b="1" dirty="0">
                  <a:solidFill>
                    <a:prstClr val="black"/>
                  </a:solidFill>
                  <a:latin typeface="Calibri" panose="020F0502020204030204"/>
                  <a:ea typeface="宋体" panose="02010600030101010101" pitchFamily="2" charset="-122"/>
                </a:endParaRPr>
              </a:p>
            </p:txBody>
          </p:sp>
        </mc:Choice>
        <mc:Fallback xmlns="">
          <p:sp>
            <p:nvSpPr>
              <p:cNvPr id="187" name="文本框 186"/>
              <p:cNvSpPr txBox="1">
                <a:spLocks noRot="1" noChangeAspect="1" noMove="1" noResize="1" noEditPoints="1" noAdjustHandles="1" noChangeArrowheads="1" noChangeShapeType="1" noTextEdit="1"/>
              </p:cNvSpPr>
              <p:nvPr/>
            </p:nvSpPr>
            <p:spPr>
              <a:xfrm>
                <a:off x="1467081" y="5114460"/>
                <a:ext cx="1307592" cy="369332"/>
              </a:xfrm>
              <a:prstGeom prst="rect">
                <a:avLst/>
              </a:prstGeom>
              <a:blipFill rotWithShape="0">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8" name="文本框 187"/>
              <p:cNvSpPr txBox="1"/>
              <p:nvPr/>
            </p:nvSpPr>
            <p:spPr>
              <a:xfrm>
                <a:off x="1205105" y="5555006"/>
                <a:ext cx="1988532" cy="6678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𝑢</m:t>
                          </m:r>
                        </m:e>
                        <m:sub>
                          <m:r>
                            <a:rPr lang="en-US" altLang="zh-CN" i="1">
                              <a:solidFill>
                                <a:prstClr val="black"/>
                              </a:solidFill>
                              <a:latin typeface="Cambria Math" panose="02040503050406030204" pitchFamily="18" charset="0"/>
                            </a:rPr>
                            <m:t>𝑖</m:t>
                          </m:r>
                        </m:sub>
                      </m:sSub>
                      <m:r>
                        <a:rPr lang="en-US" altLang="zh-CN" i="1" smtClean="0">
                          <a:solidFill>
                            <a:prstClr val="black"/>
                          </a:solidFill>
                          <a:latin typeface="Cambria Math" panose="02040503050406030204" pitchFamily="18" charset="0"/>
                        </a:rPr>
                        <m:t>=</m:t>
                      </m:r>
                      <m:nary>
                        <m:naryPr>
                          <m:chr m:val="∑"/>
                          <m:limLoc m:val="subSup"/>
                          <m:ctrlPr>
                            <a:rPr lang="zh-CN" altLang="en-US" i="1" smtClean="0">
                              <a:solidFill>
                                <a:prstClr val="black"/>
                              </a:solidFill>
                              <a:latin typeface="Cambria Math" panose="02040503050406030204" pitchFamily="18" charset="0"/>
                            </a:rPr>
                          </m:ctrlPr>
                        </m:naryPr>
                        <m:sub>
                          <m:r>
                            <m:rPr>
                              <m:brk m:alnAt="23"/>
                            </m:rPr>
                            <a:rPr lang="en-US" altLang="zh-CN" i="1" smtClean="0">
                              <a:solidFill>
                                <a:prstClr val="black"/>
                              </a:solidFill>
                              <a:latin typeface="Cambria Math" panose="02040503050406030204" pitchFamily="18" charset="0"/>
                            </a:rPr>
                            <m:t>𝑗</m:t>
                          </m:r>
                          <m:r>
                            <a:rPr lang="en-US" altLang="zh-CN" i="1" smtClean="0">
                              <a:solidFill>
                                <a:prstClr val="black"/>
                              </a:solidFill>
                              <a:latin typeface="Cambria Math" panose="02040503050406030204" pitchFamily="18" charset="0"/>
                            </a:rPr>
                            <m:t>=1</m:t>
                          </m:r>
                        </m:sub>
                        <m:sup>
                          <m:r>
                            <a:rPr lang="en-US" altLang="zh-CN" i="1" smtClean="0">
                              <a:solidFill>
                                <a:prstClr val="black"/>
                              </a:solidFill>
                              <a:latin typeface="Cambria Math" panose="02040503050406030204" pitchFamily="18" charset="0"/>
                            </a:rPr>
                            <m:t>𝑛</m:t>
                          </m:r>
                        </m:sup>
                        <m:e>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𝐴</m:t>
                              </m:r>
                            </m:e>
                            <m:sub>
                              <m:r>
                                <a:rPr lang="en-US" altLang="zh-CN" i="1" smtClean="0">
                                  <a:solidFill>
                                    <a:prstClr val="black"/>
                                  </a:solidFill>
                                  <a:latin typeface="Cambria Math" panose="02040503050406030204" pitchFamily="18" charset="0"/>
                                </a:rPr>
                                <m:t>𝑖𝑗</m:t>
                              </m:r>
                            </m:sub>
                          </m:sSub>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𝑣</m:t>
                              </m:r>
                            </m:e>
                            <m:sub>
                              <m:r>
                                <a:rPr lang="en-US" altLang="zh-CN" i="1" smtClean="0">
                                  <a:solidFill>
                                    <a:prstClr val="black"/>
                                  </a:solidFill>
                                  <a:latin typeface="Cambria Math" panose="02040503050406030204" pitchFamily="18" charset="0"/>
                                </a:rPr>
                                <m:t>𝑗</m:t>
                              </m:r>
                            </m:sub>
                          </m:sSub>
                        </m:e>
                      </m:nary>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188" name="文本框 187"/>
              <p:cNvSpPr txBox="1">
                <a:spLocks noRot="1" noChangeAspect="1" noMove="1" noResize="1" noEditPoints="1" noAdjustHandles="1" noChangeArrowheads="1" noChangeShapeType="1" noTextEdit="1"/>
              </p:cNvSpPr>
              <p:nvPr/>
            </p:nvSpPr>
            <p:spPr>
              <a:xfrm>
                <a:off x="1205105" y="5555006"/>
                <a:ext cx="1988532" cy="667875"/>
              </a:xfrm>
              <a:prstGeom prst="rect">
                <a:avLst/>
              </a:prstGeom>
              <a:blipFill rotWithShape="0">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9" name="文本框 188"/>
              <p:cNvSpPr txBox="1"/>
              <p:nvPr/>
            </p:nvSpPr>
            <p:spPr>
              <a:xfrm>
                <a:off x="2611963" y="2613176"/>
                <a:ext cx="12252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𝑑</m:t>
                          </m:r>
                        </m:e>
                        <m:sub>
                          <m:r>
                            <a:rPr lang="en-US" altLang="zh-CN" i="1" smtClean="0">
                              <a:solidFill>
                                <a:prstClr val="black"/>
                              </a:solidFill>
                              <a:latin typeface="Cambria Math" panose="02040503050406030204" pitchFamily="18" charset="0"/>
                            </a:rPr>
                            <m:t>2</m:t>
                          </m:r>
                        </m:sub>
                      </m:sSub>
                      <m:r>
                        <a:rPr lang="zh-CN" altLang="en-US" i="1" smtClean="0">
                          <a:solidFill>
                            <a:prstClr val="black"/>
                          </a:solidFill>
                          <a:latin typeface="Cambria Math" panose="02040503050406030204" pitchFamily="18" charset="0"/>
                        </a:rPr>
                        <m:t>∈</m:t>
                      </m:r>
                      <m:r>
                        <a:rPr lang="en-US" altLang="zh-CN" i="1" smtClean="0">
                          <a:solidFill>
                            <a:prstClr val="black"/>
                          </a:solidFill>
                          <a:latin typeface="Cambria Math" panose="02040503050406030204" pitchFamily="18" charset="0"/>
                        </a:rPr>
                        <m:t>[</m:t>
                      </m:r>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𝑚</m:t>
                          </m:r>
                        </m:e>
                        <m:sub>
                          <m:r>
                            <a:rPr lang="en-US" altLang="zh-CN" i="1" smtClean="0">
                              <a:solidFill>
                                <a:prstClr val="black"/>
                              </a:solidFill>
                              <a:latin typeface="Cambria Math" panose="02040503050406030204" pitchFamily="18" charset="0"/>
                            </a:rPr>
                            <m:t>2</m:t>
                          </m:r>
                        </m:sub>
                      </m:sSub>
                      <m:r>
                        <a:rPr lang="en-US" altLang="zh-CN" i="1" smtClean="0">
                          <a:solidFill>
                            <a:prstClr val="black"/>
                          </a:solidFill>
                          <a:latin typeface="Cambria Math" panose="02040503050406030204" pitchFamily="18" charset="0"/>
                        </a:rPr>
                        <m:t>]</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189" name="文本框 188"/>
              <p:cNvSpPr txBox="1">
                <a:spLocks noRot="1" noChangeAspect="1" noMove="1" noResize="1" noEditPoints="1" noAdjustHandles="1" noChangeArrowheads="1" noChangeShapeType="1" noTextEdit="1"/>
              </p:cNvSpPr>
              <p:nvPr/>
            </p:nvSpPr>
            <p:spPr>
              <a:xfrm>
                <a:off x="2611963" y="2613176"/>
                <a:ext cx="1225296" cy="369332"/>
              </a:xfrm>
              <a:prstGeom prst="rect">
                <a:avLst/>
              </a:prstGeom>
              <a:blipFill rotWithShape="0">
                <a:blip r:embed="rId19"/>
                <a:stretch>
                  <a:fillRect b="-16667"/>
                </a:stretch>
              </a:blipFill>
            </p:spPr>
            <p:txBody>
              <a:bodyPr/>
              <a:lstStyle/>
              <a:p>
                <a:r>
                  <a:rPr lang="zh-CN" altLang="en-US">
                    <a:noFill/>
                  </a:rPr>
                  <a:t> </a:t>
                </a:r>
              </a:p>
            </p:txBody>
          </p:sp>
        </mc:Fallback>
      </mc:AlternateContent>
      <p:cxnSp>
        <p:nvCxnSpPr>
          <p:cNvPr id="190" name="直接连接符 189"/>
          <p:cNvCxnSpPr/>
          <p:nvPr/>
        </p:nvCxnSpPr>
        <p:spPr>
          <a:xfrm flipV="1">
            <a:off x="4583468" y="1764836"/>
            <a:ext cx="514994" cy="1966"/>
          </a:xfrm>
          <a:prstGeom prst="line">
            <a:avLst/>
          </a:prstGeom>
          <a:solidFill>
            <a:srgbClr val="5B9BD5"/>
          </a:solidFill>
          <a:ln w="15875" cap="flat" cmpd="sng" algn="ctr">
            <a:solidFill>
              <a:srgbClr val="5B9BD5">
                <a:shade val="50000"/>
              </a:srgbClr>
            </a:solidFill>
            <a:prstDash val="solid"/>
            <a:miter lim="800000"/>
          </a:ln>
          <a:effectLst/>
        </p:spPr>
      </p:cxnSp>
      <p:cxnSp>
        <p:nvCxnSpPr>
          <p:cNvPr id="191" name="直接连接符 190"/>
          <p:cNvCxnSpPr>
            <a:stCxn id="183" idx="5"/>
          </p:cNvCxnSpPr>
          <p:nvPr/>
        </p:nvCxnSpPr>
        <p:spPr>
          <a:xfrm flipV="1">
            <a:off x="5247446" y="1760905"/>
            <a:ext cx="492750" cy="3931"/>
          </a:xfrm>
          <a:prstGeom prst="line">
            <a:avLst/>
          </a:prstGeom>
          <a:solidFill>
            <a:srgbClr val="5B9BD5"/>
          </a:solidFill>
          <a:ln w="15875" cap="flat" cmpd="sng" algn="ctr">
            <a:solidFill>
              <a:srgbClr val="5B9BD5">
                <a:shade val="50000"/>
              </a:srgbClr>
            </a:solidFill>
            <a:prstDash val="solid"/>
            <a:miter lim="800000"/>
          </a:ln>
          <a:effectLst/>
        </p:spPr>
      </p:cxnSp>
      <p:cxnSp>
        <p:nvCxnSpPr>
          <p:cNvPr id="192" name="直接连接符 191"/>
          <p:cNvCxnSpPr>
            <a:endCxn id="183" idx="3"/>
          </p:cNvCxnSpPr>
          <p:nvPr/>
        </p:nvCxnSpPr>
        <p:spPr>
          <a:xfrm flipH="1" flipV="1">
            <a:off x="5172954" y="1914855"/>
            <a:ext cx="2482" cy="381884"/>
          </a:xfrm>
          <a:prstGeom prst="line">
            <a:avLst/>
          </a:prstGeom>
          <a:solidFill>
            <a:srgbClr val="5B9BD5"/>
          </a:solidFill>
          <a:ln w="15875" cap="flat" cmpd="sng" algn="ctr">
            <a:solidFill>
              <a:srgbClr val="5B9BD5">
                <a:shade val="50000"/>
              </a:srgbClr>
            </a:solidFill>
            <a:prstDash val="solid"/>
            <a:miter lim="800000"/>
          </a:ln>
          <a:effectLst/>
        </p:spPr>
      </p:cxnSp>
      <mc:AlternateContent xmlns:mc="http://schemas.openxmlformats.org/markup-compatibility/2006" xmlns:a14="http://schemas.microsoft.com/office/drawing/2010/main">
        <mc:Choice Requires="a14">
          <p:sp>
            <p:nvSpPr>
              <p:cNvPr id="193" name="文本框 192"/>
              <p:cNvSpPr txBox="1"/>
              <p:nvPr/>
            </p:nvSpPr>
            <p:spPr>
              <a:xfrm>
                <a:off x="4172877" y="1572536"/>
                <a:ext cx="5008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𝑑</m:t>
                          </m:r>
                        </m:e>
                        <m:sub>
                          <m:r>
                            <a:rPr lang="en-US" altLang="zh-CN" i="1" smtClean="0">
                              <a:solidFill>
                                <a:prstClr val="black"/>
                              </a:solidFill>
                              <a:latin typeface="Cambria Math" panose="02040503050406030204" pitchFamily="18" charset="0"/>
                            </a:rPr>
                            <m:t>1</m:t>
                          </m:r>
                        </m:sub>
                      </m:sSub>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193" name="文本框 192"/>
              <p:cNvSpPr txBox="1">
                <a:spLocks noRot="1" noChangeAspect="1" noMove="1" noResize="1" noEditPoints="1" noAdjustHandles="1" noChangeArrowheads="1" noChangeShapeType="1" noTextEdit="1"/>
              </p:cNvSpPr>
              <p:nvPr/>
            </p:nvSpPr>
            <p:spPr>
              <a:xfrm>
                <a:off x="4172877" y="1572536"/>
                <a:ext cx="500829" cy="369332"/>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4" name="文本框 193"/>
              <p:cNvSpPr txBox="1"/>
              <p:nvPr/>
            </p:nvSpPr>
            <p:spPr>
              <a:xfrm>
                <a:off x="4970932" y="2282773"/>
                <a:ext cx="5008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𝑑</m:t>
                          </m:r>
                        </m:e>
                        <m:sub>
                          <m:r>
                            <a:rPr lang="en-US" altLang="zh-CN" i="1" smtClean="0">
                              <a:solidFill>
                                <a:prstClr val="black"/>
                              </a:solidFill>
                              <a:latin typeface="Cambria Math" panose="02040503050406030204" pitchFamily="18" charset="0"/>
                            </a:rPr>
                            <m:t>2</m:t>
                          </m:r>
                        </m:sub>
                      </m:sSub>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194" name="文本框 193"/>
              <p:cNvSpPr txBox="1">
                <a:spLocks noRot="1" noChangeAspect="1" noMove="1" noResize="1" noEditPoints="1" noAdjustHandles="1" noChangeArrowheads="1" noChangeShapeType="1" noTextEdit="1"/>
              </p:cNvSpPr>
              <p:nvPr/>
            </p:nvSpPr>
            <p:spPr>
              <a:xfrm>
                <a:off x="4970932" y="2282773"/>
                <a:ext cx="500829" cy="369332"/>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5" name="文本框 194"/>
              <p:cNvSpPr txBox="1"/>
              <p:nvPr/>
            </p:nvSpPr>
            <p:spPr>
              <a:xfrm>
                <a:off x="5682101" y="1572536"/>
                <a:ext cx="5008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𝑑</m:t>
                          </m:r>
                        </m:e>
                        <m:sub>
                          <m:r>
                            <a:rPr lang="en-US" altLang="zh-CN" i="1" smtClean="0">
                              <a:solidFill>
                                <a:prstClr val="black"/>
                              </a:solidFill>
                              <a:latin typeface="Cambria Math" panose="02040503050406030204" pitchFamily="18" charset="0"/>
                            </a:rPr>
                            <m:t>3</m:t>
                          </m:r>
                        </m:sub>
                      </m:sSub>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195" name="文本框 194"/>
              <p:cNvSpPr txBox="1">
                <a:spLocks noRot="1" noChangeAspect="1" noMove="1" noResize="1" noEditPoints="1" noAdjustHandles="1" noChangeArrowheads="1" noChangeShapeType="1" noTextEdit="1"/>
              </p:cNvSpPr>
              <p:nvPr/>
            </p:nvSpPr>
            <p:spPr>
              <a:xfrm>
                <a:off x="5682101" y="1572536"/>
                <a:ext cx="500829" cy="369332"/>
              </a:xfrm>
              <a:prstGeom prst="rect">
                <a:avLst/>
              </a:prstGeom>
              <a:blipFill rotWithShape="0">
                <a:blip r:embed="rId22"/>
                <a:stretch>
                  <a:fillRect/>
                </a:stretch>
              </a:blipFill>
            </p:spPr>
            <p:txBody>
              <a:bodyPr/>
              <a:lstStyle/>
              <a:p>
                <a:r>
                  <a:rPr lang="zh-CN" altLang="en-US">
                    <a:noFill/>
                  </a:rPr>
                  <a:t> </a:t>
                </a:r>
              </a:p>
            </p:txBody>
          </p:sp>
        </mc:Fallback>
      </mc:AlternateContent>
      <p:sp>
        <p:nvSpPr>
          <p:cNvPr id="196" name="文本框 195"/>
          <p:cNvSpPr txBox="1"/>
          <p:nvPr/>
        </p:nvSpPr>
        <p:spPr>
          <a:xfrm>
            <a:off x="8394415" y="4201736"/>
            <a:ext cx="297180" cy="369332"/>
          </a:xfrm>
          <a:prstGeom prst="rect">
            <a:avLst/>
          </a:prstGeom>
          <a:noFill/>
        </p:spPr>
        <p:txBody>
          <a:bodyPr wrap="square" rtlCol="0">
            <a:spAutoFit/>
          </a:bodyPr>
          <a:lstStyle/>
          <a:p>
            <a:r>
              <a:rPr lang="en-US" altLang="zh-CN" dirty="0" smtClean="0">
                <a:solidFill>
                  <a:prstClr val="black"/>
                </a:solidFill>
                <a:latin typeface="Calibri" panose="020F0502020204030204"/>
                <a:ea typeface="宋体" panose="02010600030101010101" pitchFamily="2" charset="-122"/>
              </a:rPr>
              <a:t>=</a:t>
            </a:r>
            <a:endParaRPr lang="zh-CN" altLang="en-US" dirty="0">
              <a:solidFill>
                <a:prstClr val="black"/>
              </a:solidFill>
              <a:latin typeface="Calibri" panose="020F0502020204030204"/>
              <a:ea typeface="宋体" panose="02010600030101010101" pitchFamily="2" charset="-122"/>
            </a:endParaRPr>
          </a:p>
        </p:txBody>
      </p:sp>
      <p:sp>
        <p:nvSpPr>
          <p:cNvPr id="197" name="矩形 196"/>
          <p:cNvSpPr/>
          <p:nvPr/>
        </p:nvSpPr>
        <p:spPr>
          <a:xfrm>
            <a:off x="626973" y="529857"/>
            <a:ext cx="10909494" cy="5883357"/>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198" name="直接连接符 197"/>
          <p:cNvCxnSpPr/>
          <p:nvPr/>
        </p:nvCxnSpPr>
        <p:spPr>
          <a:xfrm flipV="1">
            <a:off x="626973" y="3321712"/>
            <a:ext cx="10909494" cy="130"/>
          </a:xfrm>
          <a:prstGeom prst="line">
            <a:avLst/>
          </a:prstGeom>
          <a:noFill/>
          <a:ln w="6350" cap="flat" cmpd="sng" algn="ctr">
            <a:solidFill>
              <a:srgbClr val="5B9BD5"/>
            </a:solidFill>
            <a:prstDash val="solid"/>
            <a:miter lim="800000"/>
          </a:ln>
          <a:effectLst/>
        </p:spPr>
      </p:cxnSp>
      <p:cxnSp>
        <p:nvCxnSpPr>
          <p:cNvPr id="199" name="直接连接符 198"/>
          <p:cNvCxnSpPr/>
          <p:nvPr/>
        </p:nvCxnSpPr>
        <p:spPr>
          <a:xfrm flipH="1">
            <a:off x="3949509" y="3324182"/>
            <a:ext cx="2965" cy="3077392"/>
          </a:xfrm>
          <a:prstGeom prst="line">
            <a:avLst/>
          </a:prstGeom>
          <a:noFill/>
          <a:ln w="6350" cap="flat" cmpd="sng" algn="ctr">
            <a:solidFill>
              <a:srgbClr val="5B9BD5"/>
            </a:solidFill>
            <a:prstDash val="solid"/>
            <a:miter lim="800000"/>
          </a:ln>
          <a:effectLst/>
        </p:spPr>
      </p:cxnSp>
      <p:sp>
        <p:nvSpPr>
          <p:cNvPr id="200" name="文本框 199"/>
          <p:cNvSpPr txBox="1"/>
          <p:nvPr/>
        </p:nvSpPr>
        <p:spPr>
          <a:xfrm>
            <a:off x="611642" y="2909873"/>
            <a:ext cx="478469" cy="369332"/>
          </a:xfrm>
          <a:prstGeom prst="rect">
            <a:avLst/>
          </a:prstGeom>
          <a:noFill/>
        </p:spPr>
        <p:txBody>
          <a:bodyPr wrap="square" rtlCol="0">
            <a:spAutoFit/>
          </a:bodyPr>
          <a:lstStyle/>
          <a:p>
            <a:r>
              <a:rPr lang="en-US" altLang="zh-CN" dirty="0" smtClean="0">
                <a:solidFill>
                  <a:prstClr val="black"/>
                </a:solidFill>
                <a:latin typeface="Calibri" panose="020F0502020204030204"/>
                <a:ea typeface="宋体" panose="02010600030101010101" pitchFamily="2" charset="-122"/>
              </a:rPr>
              <a:t>(a)</a:t>
            </a:r>
            <a:endParaRPr lang="zh-CN" altLang="en-US" dirty="0">
              <a:solidFill>
                <a:prstClr val="black"/>
              </a:solidFill>
              <a:latin typeface="Calibri" panose="020F0502020204030204"/>
              <a:ea typeface="宋体" panose="02010600030101010101" pitchFamily="2" charset="-122"/>
            </a:endParaRPr>
          </a:p>
        </p:txBody>
      </p:sp>
      <p:sp>
        <p:nvSpPr>
          <p:cNvPr id="201" name="文本框 200"/>
          <p:cNvSpPr txBox="1"/>
          <p:nvPr/>
        </p:nvSpPr>
        <p:spPr>
          <a:xfrm>
            <a:off x="3971197" y="6036629"/>
            <a:ext cx="478469" cy="369332"/>
          </a:xfrm>
          <a:prstGeom prst="rect">
            <a:avLst/>
          </a:prstGeom>
          <a:noFill/>
        </p:spPr>
        <p:txBody>
          <a:bodyPr wrap="square" rtlCol="0">
            <a:spAutoFit/>
          </a:bodyPr>
          <a:lstStyle/>
          <a:p>
            <a:r>
              <a:rPr lang="en-US" altLang="zh-CN" dirty="0" smtClean="0">
                <a:solidFill>
                  <a:prstClr val="black"/>
                </a:solidFill>
                <a:latin typeface="Calibri" panose="020F0502020204030204"/>
                <a:ea typeface="宋体" panose="02010600030101010101" pitchFamily="2" charset="-122"/>
              </a:rPr>
              <a:t>(c)</a:t>
            </a:r>
            <a:endParaRPr lang="zh-CN" altLang="en-US" dirty="0">
              <a:solidFill>
                <a:prstClr val="black"/>
              </a:solidFill>
              <a:latin typeface="Calibri" panose="020F0502020204030204"/>
              <a:ea typeface="宋体" panose="02010600030101010101" pitchFamily="2" charset="-122"/>
            </a:endParaRPr>
          </a:p>
        </p:txBody>
      </p:sp>
      <p:sp>
        <p:nvSpPr>
          <p:cNvPr id="202" name="文本框 201"/>
          <p:cNvSpPr txBox="1"/>
          <p:nvPr/>
        </p:nvSpPr>
        <p:spPr>
          <a:xfrm>
            <a:off x="611028" y="6045609"/>
            <a:ext cx="478469" cy="369332"/>
          </a:xfrm>
          <a:prstGeom prst="rect">
            <a:avLst/>
          </a:prstGeom>
          <a:noFill/>
        </p:spPr>
        <p:txBody>
          <a:bodyPr wrap="square" rtlCol="0">
            <a:spAutoFit/>
          </a:bodyPr>
          <a:lstStyle/>
          <a:p>
            <a:r>
              <a:rPr lang="en-US" altLang="zh-CN" dirty="0" smtClean="0">
                <a:solidFill>
                  <a:prstClr val="black"/>
                </a:solidFill>
                <a:latin typeface="Calibri" panose="020F0502020204030204"/>
                <a:ea typeface="宋体" panose="02010600030101010101" pitchFamily="2" charset="-122"/>
              </a:rPr>
              <a:t>(b)</a:t>
            </a:r>
            <a:endParaRPr lang="zh-CN" altLang="en-US" dirty="0">
              <a:solidFill>
                <a:prstClr val="black"/>
              </a:solidFill>
              <a:latin typeface="Calibri" panose="020F0502020204030204"/>
              <a:ea typeface="宋体" panose="02010600030101010101" pitchFamily="2" charset="-122"/>
            </a:endParaRPr>
          </a:p>
        </p:txBody>
      </p:sp>
      <p:sp>
        <p:nvSpPr>
          <p:cNvPr id="203" name="文本框 202"/>
          <p:cNvSpPr txBox="1"/>
          <p:nvPr/>
        </p:nvSpPr>
        <p:spPr>
          <a:xfrm>
            <a:off x="704156" y="653509"/>
            <a:ext cx="478469" cy="369332"/>
          </a:xfrm>
          <a:prstGeom prst="rect">
            <a:avLst/>
          </a:prstGeom>
          <a:noFill/>
        </p:spPr>
        <p:txBody>
          <a:bodyPr wrap="square" rtlCol="0">
            <a:spAutoFit/>
          </a:bodyPr>
          <a:lstStyle/>
          <a:p>
            <a:r>
              <a:rPr lang="en-US" altLang="zh-CN" dirty="0" smtClean="0">
                <a:solidFill>
                  <a:prstClr val="black"/>
                </a:solidFill>
                <a:latin typeface="Calibri" panose="020F0502020204030204"/>
                <a:ea typeface="宋体" panose="02010600030101010101" pitchFamily="2" charset="-122"/>
              </a:rPr>
              <a:t>1)</a:t>
            </a:r>
            <a:endParaRPr lang="zh-CN" altLang="en-US" dirty="0">
              <a:solidFill>
                <a:prstClr val="black"/>
              </a:solidFill>
              <a:latin typeface="Calibri" panose="020F0502020204030204"/>
              <a:ea typeface="宋体" panose="02010600030101010101" pitchFamily="2" charset="-122"/>
            </a:endParaRPr>
          </a:p>
        </p:txBody>
      </p:sp>
      <p:sp>
        <p:nvSpPr>
          <p:cNvPr id="204" name="文本框 203"/>
          <p:cNvSpPr txBox="1"/>
          <p:nvPr/>
        </p:nvSpPr>
        <p:spPr>
          <a:xfrm>
            <a:off x="2364721" y="674770"/>
            <a:ext cx="478469" cy="369332"/>
          </a:xfrm>
          <a:prstGeom prst="rect">
            <a:avLst/>
          </a:prstGeom>
          <a:noFill/>
        </p:spPr>
        <p:txBody>
          <a:bodyPr wrap="square" rtlCol="0">
            <a:spAutoFit/>
          </a:bodyPr>
          <a:lstStyle/>
          <a:p>
            <a:r>
              <a:rPr lang="en-US" altLang="zh-CN" dirty="0" smtClean="0">
                <a:solidFill>
                  <a:prstClr val="black"/>
                </a:solidFill>
                <a:latin typeface="Calibri" panose="020F0502020204030204"/>
                <a:ea typeface="宋体" panose="02010600030101010101" pitchFamily="2" charset="-122"/>
              </a:rPr>
              <a:t>2)</a:t>
            </a:r>
            <a:endParaRPr lang="zh-CN" altLang="en-US" dirty="0">
              <a:solidFill>
                <a:prstClr val="black"/>
              </a:solidFill>
              <a:latin typeface="Calibri" panose="020F0502020204030204"/>
              <a:ea typeface="宋体" panose="02010600030101010101" pitchFamily="2" charset="-122"/>
            </a:endParaRPr>
          </a:p>
        </p:txBody>
      </p:sp>
      <p:sp>
        <p:nvSpPr>
          <p:cNvPr id="205" name="文本框 204"/>
          <p:cNvSpPr txBox="1"/>
          <p:nvPr/>
        </p:nvSpPr>
        <p:spPr>
          <a:xfrm>
            <a:off x="4048315" y="671393"/>
            <a:ext cx="478469" cy="369332"/>
          </a:xfrm>
          <a:prstGeom prst="rect">
            <a:avLst/>
          </a:prstGeom>
          <a:noFill/>
        </p:spPr>
        <p:txBody>
          <a:bodyPr wrap="square" rtlCol="0">
            <a:spAutoFit/>
          </a:bodyPr>
          <a:lstStyle/>
          <a:p>
            <a:r>
              <a:rPr lang="en-US" altLang="zh-CN" dirty="0" smtClean="0">
                <a:solidFill>
                  <a:prstClr val="black"/>
                </a:solidFill>
                <a:latin typeface="Calibri" panose="020F0502020204030204"/>
                <a:ea typeface="宋体" panose="02010600030101010101" pitchFamily="2" charset="-122"/>
              </a:rPr>
              <a:t>3)</a:t>
            </a:r>
            <a:endParaRPr lang="zh-CN" altLang="en-US" dirty="0">
              <a:solidFill>
                <a:prstClr val="black"/>
              </a:solidFill>
              <a:latin typeface="Calibri" panose="020F0502020204030204"/>
              <a:ea typeface="宋体" panose="02010600030101010101" pitchFamily="2" charset="-122"/>
            </a:endParaRPr>
          </a:p>
        </p:txBody>
      </p:sp>
      <p:sp>
        <p:nvSpPr>
          <p:cNvPr id="206" name="文本框 205"/>
          <p:cNvSpPr txBox="1"/>
          <p:nvPr/>
        </p:nvSpPr>
        <p:spPr>
          <a:xfrm>
            <a:off x="6267914" y="679635"/>
            <a:ext cx="478469" cy="369332"/>
          </a:xfrm>
          <a:prstGeom prst="rect">
            <a:avLst/>
          </a:prstGeom>
          <a:noFill/>
        </p:spPr>
        <p:txBody>
          <a:bodyPr wrap="square" rtlCol="0">
            <a:spAutoFit/>
          </a:bodyPr>
          <a:lstStyle/>
          <a:p>
            <a:r>
              <a:rPr lang="en-US" altLang="zh-CN" dirty="0" smtClean="0">
                <a:solidFill>
                  <a:prstClr val="black"/>
                </a:solidFill>
                <a:latin typeface="Calibri" panose="020F0502020204030204"/>
                <a:ea typeface="宋体" panose="02010600030101010101" pitchFamily="2" charset="-122"/>
              </a:rPr>
              <a:t>4)</a:t>
            </a:r>
            <a:endParaRPr lang="zh-CN" altLang="en-US" dirty="0">
              <a:solidFill>
                <a:prstClr val="black"/>
              </a:solidFill>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209" name="文本框 208"/>
              <p:cNvSpPr txBox="1"/>
              <p:nvPr/>
            </p:nvSpPr>
            <p:spPr>
              <a:xfrm>
                <a:off x="2645901" y="3454334"/>
                <a:ext cx="9550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𝑖</m:t>
                      </m:r>
                      <m:r>
                        <a:rPr lang="zh-CN" altLang="en-US"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m:t>
                      </m:r>
                      <m:r>
                        <a:rPr lang="en-US" altLang="zh-CN" i="1" smtClean="0">
                          <a:solidFill>
                            <a:prstClr val="black"/>
                          </a:solidFill>
                          <a:latin typeface="Cambria Math" panose="02040503050406030204" pitchFamily="18" charset="0"/>
                        </a:rPr>
                        <m:t>𝑚</m:t>
                      </m:r>
                      <m:r>
                        <a:rPr lang="en-US" altLang="zh-CN" i="1">
                          <a:solidFill>
                            <a:prstClr val="black"/>
                          </a:solidFill>
                          <a:latin typeface="Cambria Math" panose="02040503050406030204" pitchFamily="18" charset="0"/>
                        </a:rPr>
                        <m:t>]</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09" name="文本框 208"/>
              <p:cNvSpPr txBox="1">
                <a:spLocks noRot="1" noChangeAspect="1" noMove="1" noResize="1" noEditPoints="1" noAdjustHandles="1" noChangeArrowheads="1" noChangeShapeType="1" noTextEdit="1"/>
              </p:cNvSpPr>
              <p:nvPr/>
            </p:nvSpPr>
            <p:spPr>
              <a:xfrm>
                <a:off x="2645901" y="3454334"/>
                <a:ext cx="955088" cy="276999"/>
              </a:xfrm>
              <a:prstGeom prst="rect">
                <a:avLst/>
              </a:prstGeom>
              <a:blipFill rotWithShape="0">
                <a:blip r:embed="rId23"/>
                <a:stretch>
                  <a:fillRect t="-4444"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0" name="文本框 209"/>
              <p:cNvSpPr txBox="1"/>
              <p:nvPr/>
            </p:nvSpPr>
            <p:spPr>
              <a:xfrm>
                <a:off x="1247061" y="3697444"/>
                <a:ext cx="78916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𝑖</m:t>
                      </m:r>
                      <m:r>
                        <a:rPr lang="zh-CN" altLang="en-US"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𝑚</m:t>
                      </m:r>
                      <m:r>
                        <a:rPr lang="en-US" altLang="zh-CN" i="1">
                          <a:solidFill>
                            <a:prstClr val="black"/>
                          </a:solidFill>
                          <a:latin typeface="Cambria Math" panose="02040503050406030204" pitchFamily="18" charset="0"/>
                        </a:rPr>
                        <m:t>]</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10" name="文本框 209"/>
              <p:cNvSpPr txBox="1">
                <a:spLocks noRot="1" noChangeAspect="1" noMove="1" noResize="1" noEditPoints="1" noAdjustHandles="1" noChangeArrowheads="1" noChangeShapeType="1" noTextEdit="1"/>
              </p:cNvSpPr>
              <p:nvPr/>
            </p:nvSpPr>
            <p:spPr>
              <a:xfrm>
                <a:off x="1247061" y="3697444"/>
                <a:ext cx="789162" cy="276999"/>
              </a:xfrm>
              <a:prstGeom prst="rect">
                <a:avLst/>
              </a:prstGeom>
              <a:blipFill rotWithShape="0">
                <a:blip r:embed="rId24"/>
                <a:stretch>
                  <a:fillRect l="-5426" t="-4444" r="-9302" b="-37778"/>
                </a:stretch>
              </a:blipFill>
            </p:spPr>
            <p:txBody>
              <a:bodyPr/>
              <a:lstStyle/>
              <a:p>
                <a:r>
                  <a:rPr lang="zh-CN" altLang="en-US">
                    <a:noFill/>
                  </a:rPr>
                  <a:t> </a:t>
                </a:r>
              </a:p>
            </p:txBody>
          </p:sp>
        </mc:Fallback>
      </mc:AlternateContent>
      <p:sp>
        <p:nvSpPr>
          <p:cNvPr id="211" name="文本框 210"/>
          <p:cNvSpPr txBox="1"/>
          <p:nvPr/>
        </p:nvSpPr>
        <p:spPr>
          <a:xfrm>
            <a:off x="1700516" y="4038210"/>
            <a:ext cx="297180" cy="369332"/>
          </a:xfrm>
          <a:prstGeom prst="rect">
            <a:avLst/>
          </a:prstGeom>
          <a:noFill/>
        </p:spPr>
        <p:txBody>
          <a:bodyPr wrap="square" rtlCol="0">
            <a:spAutoFit/>
          </a:bodyPr>
          <a:lstStyle/>
          <a:p>
            <a:r>
              <a:rPr lang="en-US" altLang="zh-CN" dirty="0" smtClean="0">
                <a:solidFill>
                  <a:prstClr val="black"/>
                </a:solidFill>
                <a:latin typeface="Calibri" panose="020F0502020204030204"/>
                <a:ea typeface="宋体" panose="02010600030101010101" pitchFamily="2" charset="-122"/>
              </a:rPr>
              <a:t>=</a:t>
            </a:r>
            <a:endParaRPr lang="zh-CN" altLang="en-US" dirty="0">
              <a:solidFill>
                <a:prstClr val="black"/>
              </a:solidFill>
              <a:latin typeface="Calibri" panose="020F0502020204030204"/>
              <a:ea typeface="宋体" panose="02010600030101010101" pitchFamily="2" charset="-122"/>
            </a:endParaRPr>
          </a:p>
        </p:txBody>
      </p:sp>
      <p:sp>
        <p:nvSpPr>
          <p:cNvPr id="213" name="圆角矩形 212"/>
          <p:cNvSpPr/>
          <p:nvPr/>
        </p:nvSpPr>
        <p:spPr>
          <a:xfrm rot="10800000">
            <a:off x="6763538" y="1614817"/>
            <a:ext cx="1233294" cy="368789"/>
          </a:xfrm>
          <a:prstGeom prst="roundRect">
            <a:avLst/>
          </a:prstGeom>
          <a:solidFill>
            <a:srgbClr val="5B9BD5"/>
          </a:solidFill>
          <a:ln w="254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214" name="文本框 213"/>
              <p:cNvSpPr txBox="1"/>
              <p:nvPr/>
            </p:nvSpPr>
            <p:spPr>
              <a:xfrm>
                <a:off x="6638832" y="2171088"/>
                <a:ext cx="5008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𝑑</m:t>
                          </m:r>
                        </m:e>
                        <m:sub>
                          <m:r>
                            <a:rPr lang="en-US" altLang="zh-CN" i="1" smtClean="0">
                              <a:solidFill>
                                <a:prstClr val="black"/>
                              </a:solidFill>
                              <a:latin typeface="Cambria Math" panose="02040503050406030204" pitchFamily="18" charset="0"/>
                            </a:rPr>
                            <m:t>1</m:t>
                          </m:r>
                        </m:sub>
                      </m:sSub>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14" name="文本框 213"/>
              <p:cNvSpPr txBox="1">
                <a:spLocks noRot="1" noChangeAspect="1" noMove="1" noResize="1" noEditPoints="1" noAdjustHandles="1" noChangeArrowheads="1" noChangeShapeType="1" noTextEdit="1"/>
              </p:cNvSpPr>
              <p:nvPr/>
            </p:nvSpPr>
            <p:spPr>
              <a:xfrm>
                <a:off x="6638832" y="2171088"/>
                <a:ext cx="500829" cy="369332"/>
              </a:xfrm>
              <a:prstGeom prst="rect">
                <a:avLst/>
              </a:prstGeom>
              <a:blipFill rotWithShape="0">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5" name="文本框 214"/>
              <p:cNvSpPr txBox="1"/>
              <p:nvPr/>
            </p:nvSpPr>
            <p:spPr>
              <a:xfrm>
                <a:off x="6872289" y="2168269"/>
                <a:ext cx="5008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𝑑</m:t>
                          </m:r>
                        </m:e>
                        <m:sub>
                          <m:r>
                            <a:rPr lang="en-US" altLang="zh-CN" i="1" smtClean="0">
                              <a:solidFill>
                                <a:prstClr val="black"/>
                              </a:solidFill>
                              <a:latin typeface="Cambria Math" panose="02040503050406030204" pitchFamily="18" charset="0"/>
                            </a:rPr>
                            <m:t>2</m:t>
                          </m:r>
                        </m:sub>
                      </m:sSub>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15" name="文本框 214"/>
              <p:cNvSpPr txBox="1">
                <a:spLocks noRot="1" noChangeAspect="1" noMove="1" noResize="1" noEditPoints="1" noAdjustHandles="1" noChangeArrowheads="1" noChangeShapeType="1" noTextEdit="1"/>
              </p:cNvSpPr>
              <p:nvPr/>
            </p:nvSpPr>
            <p:spPr>
              <a:xfrm>
                <a:off x="6872289" y="2168269"/>
                <a:ext cx="500829" cy="369332"/>
              </a:xfrm>
              <a:prstGeom prst="rect">
                <a:avLst/>
              </a:prstGeom>
              <a:blipFill rotWithShape="0">
                <a:blip r:embed="rId2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6" name="文本框 215"/>
              <p:cNvSpPr txBox="1"/>
              <p:nvPr/>
            </p:nvSpPr>
            <p:spPr>
              <a:xfrm>
                <a:off x="7595898" y="2148468"/>
                <a:ext cx="5008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𝑑</m:t>
                          </m:r>
                        </m:e>
                        <m:sub>
                          <m:r>
                            <a:rPr lang="en-US" altLang="zh-CN" i="1" smtClean="0">
                              <a:solidFill>
                                <a:prstClr val="black"/>
                              </a:solidFill>
                              <a:latin typeface="Cambria Math" panose="02040503050406030204" pitchFamily="18" charset="0"/>
                            </a:rPr>
                            <m:t>𝑛</m:t>
                          </m:r>
                        </m:sub>
                      </m:sSub>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16" name="文本框 215"/>
              <p:cNvSpPr txBox="1">
                <a:spLocks noRot="1" noChangeAspect="1" noMove="1" noResize="1" noEditPoints="1" noAdjustHandles="1" noChangeArrowheads="1" noChangeShapeType="1" noTextEdit="1"/>
              </p:cNvSpPr>
              <p:nvPr/>
            </p:nvSpPr>
            <p:spPr>
              <a:xfrm>
                <a:off x="7595898" y="2148468"/>
                <a:ext cx="500829" cy="369332"/>
              </a:xfrm>
              <a:prstGeom prst="rect">
                <a:avLst/>
              </a:prstGeom>
              <a:blipFill rotWithShape="0">
                <a:blip r:embed="rId2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7" name="文本框 216"/>
              <p:cNvSpPr txBox="1"/>
              <p:nvPr/>
            </p:nvSpPr>
            <p:spPr>
              <a:xfrm>
                <a:off x="7106755" y="2165450"/>
                <a:ext cx="5008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𝑑</m:t>
                          </m:r>
                        </m:e>
                        <m:sub>
                          <m:r>
                            <a:rPr lang="en-US" altLang="zh-CN" i="1" smtClean="0">
                              <a:solidFill>
                                <a:prstClr val="black"/>
                              </a:solidFill>
                              <a:latin typeface="Cambria Math" panose="02040503050406030204" pitchFamily="18" charset="0"/>
                            </a:rPr>
                            <m:t>3</m:t>
                          </m:r>
                        </m:sub>
                      </m:sSub>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17" name="文本框 216"/>
              <p:cNvSpPr txBox="1">
                <a:spLocks noRot="1" noChangeAspect="1" noMove="1" noResize="1" noEditPoints="1" noAdjustHandles="1" noChangeArrowheads="1" noChangeShapeType="1" noTextEdit="1"/>
              </p:cNvSpPr>
              <p:nvPr/>
            </p:nvSpPr>
            <p:spPr>
              <a:xfrm>
                <a:off x="7106755" y="2165450"/>
                <a:ext cx="500829" cy="369332"/>
              </a:xfrm>
              <a:prstGeom prst="rect">
                <a:avLst/>
              </a:prstGeom>
              <a:blipFill rotWithShape="0">
                <a:blip r:embed="rId28"/>
                <a:stretch>
                  <a:fillRect/>
                </a:stretch>
              </a:blipFill>
            </p:spPr>
            <p:txBody>
              <a:bodyPr/>
              <a:lstStyle/>
              <a:p>
                <a:r>
                  <a:rPr lang="zh-CN" altLang="en-US">
                    <a:noFill/>
                  </a:rPr>
                  <a:t> </a:t>
                </a:r>
              </a:p>
            </p:txBody>
          </p:sp>
        </mc:Fallback>
      </mc:AlternateContent>
      <p:sp>
        <p:nvSpPr>
          <p:cNvPr id="218" name="文本框 217"/>
          <p:cNvSpPr txBox="1"/>
          <p:nvPr/>
        </p:nvSpPr>
        <p:spPr>
          <a:xfrm>
            <a:off x="7382022" y="2061626"/>
            <a:ext cx="302873" cy="368621"/>
          </a:xfrm>
          <a:prstGeom prst="rect">
            <a:avLst/>
          </a:prstGeom>
          <a:noFill/>
        </p:spPr>
        <p:txBody>
          <a:bodyPr wrap="square" rtlCol="0">
            <a:spAutoFit/>
          </a:bodyPr>
          <a:lstStyle/>
          <a:p>
            <a:r>
              <a:rPr lang="en-US" altLang="zh-CN" dirty="0" smtClean="0">
                <a:solidFill>
                  <a:prstClr val="black"/>
                </a:solidFill>
                <a:latin typeface="Calibri" panose="020F0502020204030204"/>
                <a:ea typeface="宋体" panose="02010600030101010101" pitchFamily="2" charset="-122"/>
              </a:rPr>
              <a:t>…</a:t>
            </a:r>
            <a:endParaRPr lang="zh-CN" altLang="en-US" dirty="0">
              <a:solidFill>
                <a:prstClr val="black"/>
              </a:solidFill>
              <a:latin typeface="Calibri" panose="020F0502020204030204"/>
              <a:ea typeface="宋体" panose="02010600030101010101" pitchFamily="2" charset="-122"/>
            </a:endParaRPr>
          </a:p>
        </p:txBody>
      </p:sp>
      <p:cxnSp>
        <p:nvCxnSpPr>
          <p:cNvPr id="219" name="直接连接符 218"/>
          <p:cNvCxnSpPr/>
          <p:nvPr/>
        </p:nvCxnSpPr>
        <p:spPr>
          <a:xfrm flipV="1">
            <a:off x="6929108" y="1995470"/>
            <a:ext cx="1" cy="234045"/>
          </a:xfrm>
          <a:prstGeom prst="line">
            <a:avLst/>
          </a:prstGeom>
          <a:solidFill>
            <a:srgbClr val="5B9BD5"/>
          </a:solidFill>
          <a:ln w="15875" cap="flat" cmpd="sng" algn="ctr">
            <a:solidFill>
              <a:srgbClr val="5B9BD5">
                <a:shade val="50000"/>
              </a:srgbClr>
            </a:solidFill>
            <a:prstDash val="solid"/>
            <a:miter lim="800000"/>
          </a:ln>
          <a:effectLst/>
        </p:spPr>
      </p:cxnSp>
      <mc:AlternateContent xmlns:mc="http://schemas.openxmlformats.org/markup-compatibility/2006" xmlns:a14="http://schemas.microsoft.com/office/drawing/2010/main">
        <mc:Choice Requires="a14">
          <p:sp>
            <p:nvSpPr>
              <p:cNvPr id="220" name="矩形 219"/>
              <p:cNvSpPr/>
              <p:nvPr/>
            </p:nvSpPr>
            <p:spPr>
              <a:xfrm>
                <a:off x="7197915" y="1620432"/>
                <a:ext cx="4058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dirty="0" smtClean="0">
                          <a:solidFill>
                            <a:prstClr val="black"/>
                          </a:solidFill>
                          <a:latin typeface="Cambria Math" panose="02040503050406030204" pitchFamily="18" charset="0"/>
                        </a:rPr>
                        <m:t>𝓣</m:t>
                      </m:r>
                    </m:oMath>
                  </m:oMathPara>
                </a14:m>
                <a:endParaRPr lang="zh-CN" altLang="en-US" b="1" dirty="0">
                  <a:solidFill>
                    <a:prstClr val="black"/>
                  </a:solidFill>
                  <a:latin typeface="Calibri" panose="020F0502020204030204"/>
                  <a:ea typeface="宋体" panose="02010600030101010101" pitchFamily="2" charset="-122"/>
                </a:endParaRPr>
              </a:p>
            </p:txBody>
          </p:sp>
        </mc:Choice>
        <mc:Fallback xmlns="">
          <p:sp>
            <p:nvSpPr>
              <p:cNvPr id="220" name="矩形 219"/>
              <p:cNvSpPr>
                <a:spLocks noRot="1" noChangeAspect="1" noMove="1" noResize="1" noEditPoints="1" noAdjustHandles="1" noChangeArrowheads="1" noChangeShapeType="1" noTextEdit="1"/>
              </p:cNvSpPr>
              <p:nvPr/>
            </p:nvSpPr>
            <p:spPr>
              <a:xfrm>
                <a:off x="7197915" y="1620432"/>
                <a:ext cx="405880" cy="369332"/>
              </a:xfrm>
              <a:prstGeom prst="rect">
                <a:avLst/>
              </a:prstGeom>
              <a:blipFill rotWithShape="0">
                <a:blip r:embed="rId2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1" name="文本框 220"/>
              <p:cNvSpPr txBox="1"/>
              <p:nvPr/>
            </p:nvSpPr>
            <p:spPr>
              <a:xfrm>
                <a:off x="1077062" y="674757"/>
                <a:ext cx="1213339" cy="369332"/>
              </a:xfrm>
              <a:prstGeom prst="rect">
                <a:avLst/>
              </a:prstGeom>
              <a:noFill/>
            </p:spPr>
            <p:txBody>
              <a:bodyPr wrap="square" rtlCol="0">
                <a:spAutoFit/>
              </a:bodyPr>
              <a:lstStyle/>
              <a:p>
                <a:r>
                  <a:rPr lang="en-US" altLang="zh-CN" u="sng" dirty="0" smtClean="0">
                    <a:solidFill>
                      <a:prstClr val="black"/>
                    </a:solidFill>
                    <a:latin typeface="Calibri" panose="020F0502020204030204"/>
                    <a:ea typeface="宋体" panose="02010600030101010101" pitchFamily="2" charset="-122"/>
                  </a:rPr>
                  <a:t>Vector </a:t>
                </a:r>
                <a14:m>
                  <m:oMath xmlns:m="http://schemas.openxmlformats.org/officeDocument/2006/math">
                    <m:r>
                      <a:rPr lang="en-US" altLang="zh-CN" b="1" i="1" u="sng" smtClean="0">
                        <a:solidFill>
                          <a:prstClr val="black"/>
                        </a:solidFill>
                        <a:latin typeface="Cambria Math" panose="02040503050406030204" pitchFamily="18" charset="0"/>
                      </a:rPr>
                      <m:t>𝒗</m:t>
                    </m:r>
                    <m:r>
                      <a:rPr lang="en-US" altLang="zh-CN" i="1" u="sng" smtClean="0">
                        <a:solidFill>
                          <a:prstClr val="black"/>
                        </a:solidFill>
                        <a:latin typeface="Cambria Math" panose="02040503050406030204" pitchFamily="18" charset="0"/>
                      </a:rPr>
                      <m:t>:</m:t>
                    </m:r>
                  </m:oMath>
                </a14:m>
                <a:endParaRPr lang="zh-CN" altLang="en-US" u="sng" dirty="0">
                  <a:solidFill>
                    <a:prstClr val="black"/>
                  </a:solidFill>
                  <a:latin typeface="Calibri" panose="020F0502020204030204"/>
                  <a:ea typeface="宋体" panose="02010600030101010101" pitchFamily="2" charset="-122"/>
                </a:endParaRPr>
              </a:p>
            </p:txBody>
          </p:sp>
        </mc:Choice>
        <mc:Fallback xmlns="">
          <p:sp>
            <p:nvSpPr>
              <p:cNvPr id="221" name="文本框 220"/>
              <p:cNvSpPr txBox="1">
                <a:spLocks noRot="1" noChangeAspect="1" noMove="1" noResize="1" noEditPoints="1" noAdjustHandles="1" noChangeArrowheads="1" noChangeShapeType="1" noTextEdit="1"/>
              </p:cNvSpPr>
              <p:nvPr/>
            </p:nvSpPr>
            <p:spPr>
              <a:xfrm>
                <a:off x="1077062" y="674757"/>
                <a:ext cx="1213339" cy="369332"/>
              </a:xfrm>
              <a:prstGeom prst="rect">
                <a:avLst/>
              </a:prstGeom>
              <a:blipFill rotWithShape="0">
                <a:blip r:embed="rId30"/>
                <a:stretch>
                  <a:fillRect l="-4523"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2" name="文本框 221"/>
              <p:cNvSpPr txBox="1"/>
              <p:nvPr/>
            </p:nvSpPr>
            <p:spPr>
              <a:xfrm>
                <a:off x="2675701" y="676861"/>
                <a:ext cx="1410615" cy="369332"/>
              </a:xfrm>
              <a:prstGeom prst="rect">
                <a:avLst/>
              </a:prstGeom>
              <a:noFill/>
            </p:spPr>
            <p:txBody>
              <a:bodyPr wrap="square" rtlCol="0">
                <a:spAutoFit/>
              </a:bodyPr>
              <a:lstStyle/>
              <a:p>
                <a:r>
                  <a:rPr lang="en-US" altLang="zh-CN" u="sng" dirty="0" smtClean="0">
                    <a:solidFill>
                      <a:prstClr val="black"/>
                    </a:solidFill>
                    <a:latin typeface="Calibri" panose="020F0502020204030204"/>
                    <a:ea typeface="宋体" panose="02010600030101010101" pitchFamily="2" charset="-122"/>
                  </a:rPr>
                  <a:t>Matrix </a:t>
                </a:r>
                <a14:m>
                  <m:oMath xmlns:m="http://schemas.openxmlformats.org/officeDocument/2006/math">
                    <m:r>
                      <a:rPr lang="en-US" altLang="zh-CN" b="1" i="1" u="sng" smtClean="0">
                        <a:solidFill>
                          <a:prstClr val="black"/>
                        </a:solidFill>
                        <a:latin typeface="Cambria Math" panose="02040503050406030204" pitchFamily="18" charset="0"/>
                      </a:rPr>
                      <m:t>𝑨</m:t>
                    </m:r>
                    <m:r>
                      <a:rPr lang="en-US" altLang="zh-CN" i="1" u="sng" smtClean="0">
                        <a:solidFill>
                          <a:prstClr val="black"/>
                        </a:solidFill>
                        <a:latin typeface="Cambria Math" panose="02040503050406030204" pitchFamily="18" charset="0"/>
                      </a:rPr>
                      <m:t>:</m:t>
                    </m:r>
                  </m:oMath>
                </a14:m>
                <a:endParaRPr lang="zh-CN" altLang="en-US" u="sng" dirty="0">
                  <a:solidFill>
                    <a:prstClr val="black"/>
                  </a:solidFill>
                  <a:latin typeface="Calibri" panose="020F0502020204030204"/>
                  <a:ea typeface="宋体" panose="02010600030101010101" pitchFamily="2" charset="-122"/>
                </a:endParaRPr>
              </a:p>
            </p:txBody>
          </p:sp>
        </mc:Choice>
        <mc:Fallback xmlns="">
          <p:sp>
            <p:nvSpPr>
              <p:cNvPr id="222" name="文本框 221"/>
              <p:cNvSpPr txBox="1">
                <a:spLocks noRot="1" noChangeAspect="1" noMove="1" noResize="1" noEditPoints="1" noAdjustHandles="1" noChangeArrowheads="1" noChangeShapeType="1" noTextEdit="1"/>
              </p:cNvSpPr>
              <p:nvPr/>
            </p:nvSpPr>
            <p:spPr>
              <a:xfrm>
                <a:off x="2675701" y="676861"/>
                <a:ext cx="1410615" cy="369332"/>
              </a:xfrm>
              <a:prstGeom prst="rect">
                <a:avLst/>
              </a:prstGeom>
              <a:blipFill rotWithShape="0">
                <a:blip r:embed="rId31"/>
                <a:stretch>
                  <a:fillRect l="-3896"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3" name="文本框 222"/>
              <p:cNvSpPr txBox="1"/>
              <p:nvPr/>
            </p:nvSpPr>
            <p:spPr>
              <a:xfrm>
                <a:off x="4362893" y="682747"/>
                <a:ext cx="1959242" cy="369332"/>
              </a:xfrm>
              <a:prstGeom prst="rect">
                <a:avLst/>
              </a:prstGeom>
              <a:noFill/>
            </p:spPr>
            <p:txBody>
              <a:bodyPr wrap="square" rtlCol="0">
                <a:spAutoFit/>
              </a:bodyPr>
              <a:lstStyle/>
              <a:p>
                <a:r>
                  <a:rPr lang="en-US" altLang="zh-CN" u="sng" dirty="0" smtClean="0">
                    <a:solidFill>
                      <a:prstClr val="black"/>
                    </a:solidFill>
                    <a:latin typeface="Calibri" panose="020F0502020204030204"/>
                    <a:ea typeface="宋体" panose="02010600030101010101" pitchFamily="2" charset="-122"/>
                  </a:rPr>
                  <a:t>3-order </a:t>
                </a:r>
                <a14:m>
                  <m:oMath xmlns:m="http://schemas.openxmlformats.org/officeDocument/2006/math">
                    <m:r>
                      <a:rPr lang="zh-CN" altLang="en-US" i="1" u="sng" smtClean="0">
                        <a:solidFill>
                          <a:prstClr val="black"/>
                        </a:solidFill>
                        <a:latin typeface="Cambria Math" panose="02040503050406030204" pitchFamily="18" charset="0"/>
                      </a:rPr>
                      <m:t>𝛿</m:t>
                    </m:r>
                  </m:oMath>
                </a14:m>
                <a:r>
                  <a:rPr lang="en-US" altLang="zh-CN" u="sng" dirty="0" smtClean="0">
                    <a:solidFill>
                      <a:prstClr val="black"/>
                    </a:solidFill>
                    <a:latin typeface="Calibri" panose="020F0502020204030204"/>
                    <a:ea typeface="宋体" panose="02010600030101010101" pitchFamily="2" charset="-122"/>
                  </a:rPr>
                  <a:t> tensor</a:t>
                </a:r>
                <a14:m>
                  <m:oMath xmlns:m="http://schemas.openxmlformats.org/officeDocument/2006/math">
                    <m:r>
                      <a:rPr lang="en-US" altLang="zh-CN" i="1" u="sng" smtClean="0">
                        <a:solidFill>
                          <a:prstClr val="black"/>
                        </a:solidFill>
                        <a:latin typeface="Cambria Math" panose="02040503050406030204" pitchFamily="18" charset="0"/>
                      </a:rPr>
                      <m:t>:</m:t>
                    </m:r>
                  </m:oMath>
                </a14:m>
                <a:endParaRPr lang="zh-CN" altLang="en-US" u="sng" dirty="0">
                  <a:solidFill>
                    <a:prstClr val="black"/>
                  </a:solidFill>
                  <a:latin typeface="Calibri" panose="020F0502020204030204"/>
                  <a:ea typeface="宋体" panose="02010600030101010101" pitchFamily="2" charset="-122"/>
                </a:endParaRPr>
              </a:p>
            </p:txBody>
          </p:sp>
        </mc:Choice>
        <mc:Fallback xmlns="">
          <p:sp>
            <p:nvSpPr>
              <p:cNvPr id="223" name="文本框 222"/>
              <p:cNvSpPr txBox="1">
                <a:spLocks noRot="1" noChangeAspect="1" noMove="1" noResize="1" noEditPoints="1" noAdjustHandles="1" noChangeArrowheads="1" noChangeShapeType="1" noTextEdit="1"/>
              </p:cNvSpPr>
              <p:nvPr/>
            </p:nvSpPr>
            <p:spPr>
              <a:xfrm>
                <a:off x="4362893" y="682747"/>
                <a:ext cx="1959242" cy="369332"/>
              </a:xfrm>
              <a:prstGeom prst="rect">
                <a:avLst/>
              </a:prstGeom>
              <a:blipFill rotWithShape="0">
                <a:blip r:embed="rId32"/>
                <a:stretch>
                  <a:fillRect l="-2804"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4" name="文本框 223"/>
              <p:cNvSpPr txBox="1"/>
              <p:nvPr/>
            </p:nvSpPr>
            <p:spPr>
              <a:xfrm>
                <a:off x="6573847" y="688327"/>
                <a:ext cx="1785767" cy="369332"/>
              </a:xfrm>
              <a:prstGeom prst="rect">
                <a:avLst/>
              </a:prstGeom>
              <a:noFill/>
            </p:spPr>
            <p:txBody>
              <a:bodyPr wrap="square" rtlCol="0">
                <a:spAutoFit/>
              </a:bodyPr>
              <a:lstStyle/>
              <a:p>
                <a14:m>
                  <m:oMath xmlns:m="http://schemas.openxmlformats.org/officeDocument/2006/math">
                    <m:r>
                      <a:rPr lang="en-US" altLang="zh-CN" i="1" u="sng" smtClean="0">
                        <a:solidFill>
                          <a:prstClr val="black"/>
                        </a:solidFill>
                        <a:latin typeface="Cambria Math" panose="02040503050406030204" pitchFamily="18" charset="0"/>
                      </a:rPr>
                      <m:t>𝑛</m:t>
                    </m:r>
                  </m:oMath>
                </a14:m>
                <a:r>
                  <a:rPr lang="en-US" altLang="zh-CN" u="sng" dirty="0" smtClean="0">
                    <a:solidFill>
                      <a:prstClr val="black"/>
                    </a:solidFill>
                    <a:latin typeface="Calibri" panose="020F0502020204030204"/>
                    <a:ea typeface="宋体" panose="02010600030101010101" pitchFamily="2" charset="-122"/>
                  </a:rPr>
                  <a:t>-order tensor </a:t>
                </a:r>
                <a14:m>
                  <m:oMath xmlns:m="http://schemas.openxmlformats.org/officeDocument/2006/math">
                    <m:r>
                      <a:rPr lang="zh-CN" altLang="en-US" b="1" i="1" u="sng" smtClean="0">
                        <a:solidFill>
                          <a:prstClr val="black"/>
                        </a:solidFill>
                        <a:latin typeface="Cambria Math" panose="02040503050406030204" pitchFamily="18" charset="0"/>
                      </a:rPr>
                      <m:t>𝓣</m:t>
                    </m:r>
                  </m:oMath>
                </a14:m>
                <a:r>
                  <a:rPr lang="en-US" altLang="zh-CN" u="sng" dirty="0" smtClean="0">
                    <a:solidFill>
                      <a:prstClr val="black"/>
                    </a:solidFill>
                    <a:latin typeface="Calibri" panose="020F0502020204030204"/>
                    <a:ea typeface="宋体" panose="02010600030101010101" pitchFamily="2" charset="-122"/>
                  </a:rPr>
                  <a:t>:</a:t>
                </a:r>
                <a:endParaRPr lang="zh-CN" altLang="en-US" u="sng" dirty="0">
                  <a:solidFill>
                    <a:prstClr val="black"/>
                  </a:solidFill>
                  <a:latin typeface="Calibri" panose="020F0502020204030204"/>
                  <a:ea typeface="宋体" panose="02010600030101010101" pitchFamily="2" charset="-122"/>
                </a:endParaRPr>
              </a:p>
            </p:txBody>
          </p:sp>
        </mc:Choice>
        <mc:Fallback xmlns="">
          <p:sp>
            <p:nvSpPr>
              <p:cNvPr id="224" name="文本框 223"/>
              <p:cNvSpPr txBox="1">
                <a:spLocks noRot="1" noChangeAspect="1" noMove="1" noResize="1" noEditPoints="1" noAdjustHandles="1" noChangeArrowheads="1" noChangeShapeType="1" noTextEdit="1"/>
              </p:cNvSpPr>
              <p:nvPr/>
            </p:nvSpPr>
            <p:spPr>
              <a:xfrm>
                <a:off x="6573847" y="688327"/>
                <a:ext cx="1785767" cy="369332"/>
              </a:xfrm>
              <a:prstGeom prst="rect">
                <a:avLst/>
              </a:prstGeom>
              <a:blipFill rotWithShape="0">
                <a:blip r:embed="rId33"/>
                <a:stretch>
                  <a:fillRect t="-9836" r="-682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5" name="文本框 224"/>
              <p:cNvSpPr txBox="1"/>
              <p:nvPr/>
            </p:nvSpPr>
            <p:spPr>
              <a:xfrm>
                <a:off x="8739902" y="4179334"/>
                <a:ext cx="593775" cy="4363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𝑑</m:t>
                          </m:r>
                        </m:e>
                        <m:sub>
                          <m:r>
                            <a:rPr lang="en-US" altLang="zh-CN" i="1" smtClean="0">
                              <a:solidFill>
                                <a:prstClr val="black"/>
                              </a:solidFill>
                              <a:latin typeface="Cambria Math" panose="02040503050406030204" pitchFamily="18" charset="0"/>
                            </a:rPr>
                            <m:t>1</m:t>
                          </m:r>
                        </m:sub>
                      </m:sSub>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25" name="文本框 224"/>
              <p:cNvSpPr txBox="1">
                <a:spLocks noRot="1" noChangeAspect="1" noMove="1" noResize="1" noEditPoints="1" noAdjustHandles="1" noChangeArrowheads="1" noChangeShapeType="1" noTextEdit="1"/>
              </p:cNvSpPr>
              <p:nvPr/>
            </p:nvSpPr>
            <p:spPr>
              <a:xfrm>
                <a:off x="8739902" y="4179334"/>
                <a:ext cx="593775" cy="436309"/>
              </a:xfrm>
              <a:prstGeom prst="rect">
                <a:avLst/>
              </a:prstGeom>
              <a:blipFill rotWithShape="0">
                <a:blip r:embed="rId3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6" name="文本框 63"/>
              <p:cNvSpPr txBox="1"/>
              <p:nvPr/>
            </p:nvSpPr>
            <p:spPr>
              <a:xfrm>
                <a:off x="9089709" y="4184316"/>
                <a:ext cx="59377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𝑑</m:t>
                          </m:r>
                        </m:e>
                        <m:sub>
                          <m:r>
                            <a:rPr lang="en-US" altLang="zh-CN" i="1" smtClean="0">
                              <a:solidFill>
                                <a:prstClr val="black"/>
                              </a:solidFill>
                              <a:latin typeface="Cambria Math" panose="02040503050406030204" pitchFamily="18" charset="0"/>
                            </a:rPr>
                            <m:t>2</m:t>
                          </m:r>
                        </m:sub>
                      </m:sSub>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26" name="文本框 63"/>
              <p:cNvSpPr txBox="1">
                <a:spLocks noRot="1" noChangeAspect="1" noMove="1" noResize="1" noEditPoints="1" noAdjustHandles="1" noChangeArrowheads="1" noChangeShapeType="1" noTextEdit="1"/>
              </p:cNvSpPr>
              <p:nvPr/>
            </p:nvSpPr>
            <p:spPr>
              <a:xfrm>
                <a:off x="9089709" y="4184316"/>
                <a:ext cx="593775" cy="369332"/>
              </a:xfrm>
              <a:prstGeom prst="rect">
                <a:avLst/>
              </a:prstGeom>
              <a:blipFill rotWithShape="0">
                <a:blip r:embed="rId3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7" name="文本框 63"/>
              <p:cNvSpPr txBox="1"/>
              <p:nvPr/>
            </p:nvSpPr>
            <p:spPr>
              <a:xfrm>
                <a:off x="10241953" y="4180295"/>
                <a:ext cx="59377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𝑑</m:t>
                          </m:r>
                        </m:e>
                        <m:sub>
                          <m:r>
                            <a:rPr lang="en-US" altLang="zh-CN" i="1" smtClean="0">
                              <a:solidFill>
                                <a:prstClr val="black"/>
                              </a:solidFill>
                              <a:latin typeface="Cambria Math" panose="02040503050406030204" pitchFamily="18" charset="0"/>
                            </a:rPr>
                            <m:t>𝑛</m:t>
                          </m:r>
                        </m:sub>
                      </m:sSub>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27" name="文本框 63"/>
              <p:cNvSpPr txBox="1">
                <a:spLocks noRot="1" noChangeAspect="1" noMove="1" noResize="1" noEditPoints="1" noAdjustHandles="1" noChangeArrowheads="1" noChangeShapeType="1" noTextEdit="1"/>
              </p:cNvSpPr>
              <p:nvPr/>
            </p:nvSpPr>
            <p:spPr>
              <a:xfrm>
                <a:off x="10241953" y="4180295"/>
                <a:ext cx="593775" cy="369332"/>
              </a:xfrm>
              <a:prstGeom prst="rect">
                <a:avLst/>
              </a:prstGeom>
              <a:blipFill rotWithShape="0">
                <a:blip r:embed="rId3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8" name="文本框 63"/>
              <p:cNvSpPr txBox="1"/>
              <p:nvPr/>
            </p:nvSpPr>
            <p:spPr>
              <a:xfrm>
                <a:off x="9432203" y="4180295"/>
                <a:ext cx="59377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𝑑</m:t>
                          </m:r>
                        </m:e>
                        <m:sub>
                          <m:r>
                            <a:rPr lang="en-US" altLang="zh-CN" i="1" smtClean="0">
                              <a:solidFill>
                                <a:prstClr val="black"/>
                              </a:solidFill>
                              <a:latin typeface="Cambria Math" panose="02040503050406030204" pitchFamily="18" charset="0"/>
                            </a:rPr>
                            <m:t>3</m:t>
                          </m:r>
                        </m:sub>
                      </m:sSub>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28" name="文本框 63"/>
              <p:cNvSpPr txBox="1">
                <a:spLocks noRot="1" noChangeAspect="1" noMove="1" noResize="1" noEditPoints="1" noAdjustHandles="1" noChangeArrowheads="1" noChangeShapeType="1" noTextEdit="1"/>
              </p:cNvSpPr>
              <p:nvPr/>
            </p:nvSpPr>
            <p:spPr>
              <a:xfrm>
                <a:off x="9432203" y="4180295"/>
                <a:ext cx="593775" cy="369332"/>
              </a:xfrm>
              <a:prstGeom prst="rect">
                <a:avLst/>
              </a:prstGeom>
              <a:blipFill rotWithShape="0">
                <a:blip r:embed="rId37"/>
                <a:stretch>
                  <a:fillRect/>
                </a:stretch>
              </a:blipFill>
            </p:spPr>
            <p:txBody>
              <a:bodyPr/>
              <a:lstStyle/>
              <a:p>
                <a:r>
                  <a:rPr lang="zh-CN" altLang="en-US">
                    <a:noFill/>
                  </a:rPr>
                  <a:t> </a:t>
                </a:r>
              </a:p>
            </p:txBody>
          </p:sp>
        </mc:Fallback>
      </mc:AlternateContent>
      <p:sp>
        <p:nvSpPr>
          <p:cNvPr id="229" name="文本框 228"/>
          <p:cNvSpPr txBox="1"/>
          <p:nvPr/>
        </p:nvSpPr>
        <p:spPr>
          <a:xfrm>
            <a:off x="10049046" y="4130067"/>
            <a:ext cx="302873" cy="368621"/>
          </a:xfrm>
          <a:prstGeom prst="rect">
            <a:avLst/>
          </a:prstGeom>
          <a:noFill/>
        </p:spPr>
        <p:txBody>
          <a:bodyPr wrap="square" rtlCol="0">
            <a:spAutoFit/>
          </a:bodyPr>
          <a:lstStyle/>
          <a:p>
            <a:r>
              <a:rPr lang="en-US" altLang="zh-CN" dirty="0" smtClean="0">
                <a:solidFill>
                  <a:prstClr val="black"/>
                </a:solidFill>
                <a:latin typeface="Calibri" panose="020F0502020204030204"/>
                <a:ea typeface="宋体" panose="02010600030101010101" pitchFamily="2" charset="-122"/>
              </a:rPr>
              <a:t>…</a:t>
            </a:r>
            <a:endParaRPr lang="zh-CN" altLang="en-US" dirty="0">
              <a:solidFill>
                <a:prstClr val="black"/>
              </a:solidFill>
              <a:latin typeface="Calibri" panose="020F0502020204030204"/>
              <a:ea typeface="宋体" panose="02010600030101010101" pitchFamily="2" charset="-122"/>
            </a:endParaRPr>
          </a:p>
        </p:txBody>
      </p:sp>
      <p:sp>
        <p:nvSpPr>
          <p:cNvPr id="230" name="圆角矩形 229"/>
          <p:cNvSpPr/>
          <p:nvPr/>
        </p:nvSpPr>
        <p:spPr>
          <a:xfrm rot="10800000">
            <a:off x="8960201" y="3667334"/>
            <a:ext cx="1870364" cy="481801"/>
          </a:xfrm>
          <a:prstGeom prst="roundRect">
            <a:avLst/>
          </a:prstGeom>
          <a:solidFill>
            <a:srgbClr val="5B9BD5"/>
          </a:solidFill>
          <a:ln w="254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231" name="直接连接符 230"/>
          <p:cNvCxnSpPr>
            <a:stCxn id="156" idx="6"/>
          </p:cNvCxnSpPr>
          <p:nvPr/>
        </p:nvCxnSpPr>
        <p:spPr>
          <a:xfrm flipH="1" flipV="1">
            <a:off x="10642577" y="4161253"/>
            <a:ext cx="8211" cy="508876"/>
          </a:xfrm>
          <a:prstGeom prst="line">
            <a:avLst/>
          </a:prstGeom>
          <a:solidFill>
            <a:srgbClr val="5B9BD5"/>
          </a:solidFill>
          <a:ln w="15875" cap="flat" cmpd="sng" algn="ctr">
            <a:solidFill>
              <a:srgbClr val="5B9BD5">
                <a:shade val="50000"/>
              </a:srgbClr>
            </a:solidFill>
            <a:prstDash val="solid"/>
            <a:miter lim="800000"/>
          </a:ln>
          <a:effectLst/>
        </p:spPr>
      </p:cxnSp>
      <p:cxnSp>
        <p:nvCxnSpPr>
          <p:cNvPr id="232" name="直接连接符 231"/>
          <p:cNvCxnSpPr>
            <a:stCxn id="155" idx="6"/>
          </p:cNvCxnSpPr>
          <p:nvPr/>
        </p:nvCxnSpPr>
        <p:spPr>
          <a:xfrm flipH="1" flipV="1">
            <a:off x="9877167" y="4155629"/>
            <a:ext cx="6219" cy="530405"/>
          </a:xfrm>
          <a:prstGeom prst="line">
            <a:avLst/>
          </a:prstGeom>
          <a:solidFill>
            <a:srgbClr val="5B9BD5"/>
          </a:solidFill>
          <a:ln w="15875" cap="flat" cmpd="sng" algn="ctr">
            <a:solidFill>
              <a:srgbClr val="5B9BD5">
                <a:shade val="50000"/>
              </a:srgbClr>
            </a:solidFill>
            <a:prstDash val="solid"/>
            <a:miter lim="800000"/>
          </a:ln>
          <a:effectLst/>
        </p:spPr>
      </p:cxnSp>
      <p:cxnSp>
        <p:nvCxnSpPr>
          <p:cNvPr id="233" name="直接连接符 232"/>
          <p:cNvCxnSpPr>
            <a:stCxn id="154" idx="6"/>
          </p:cNvCxnSpPr>
          <p:nvPr/>
        </p:nvCxnSpPr>
        <p:spPr>
          <a:xfrm flipH="1" flipV="1">
            <a:off x="9515473" y="4162138"/>
            <a:ext cx="1864" cy="518827"/>
          </a:xfrm>
          <a:prstGeom prst="line">
            <a:avLst/>
          </a:prstGeom>
          <a:solidFill>
            <a:srgbClr val="5B9BD5"/>
          </a:solidFill>
          <a:ln w="15875" cap="flat" cmpd="sng" algn="ctr">
            <a:solidFill>
              <a:srgbClr val="5B9BD5">
                <a:shade val="50000"/>
              </a:srgbClr>
            </a:solidFill>
            <a:prstDash val="solid"/>
            <a:miter lim="800000"/>
          </a:ln>
          <a:effectLst/>
        </p:spPr>
      </p:cxnSp>
      <p:cxnSp>
        <p:nvCxnSpPr>
          <p:cNvPr id="234" name="直接连接符 233"/>
          <p:cNvCxnSpPr>
            <a:stCxn id="153" idx="6"/>
          </p:cNvCxnSpPr>
          <p:nvPr/>
        </p:nvCxnSpPr>
        <p:spPr>
          <a:xfrm flipV="1">
            <a:off x="9145110" y="4155869"/>
            <a:ext cx="1976" cy="528889"/>
          </a:xfrm>
          <a:prstGeom prst="line">
            <a:avLst/>
          </a:prstGeom>
          <a:solidFill>
            <a:srgbClr val="5B9BD5"/>
          </a:solidFill>
          <a:ln w="15875" cap="flat" cmpd="sng" algn="ctr">
            <a:solidFill>
              <a:srgbClr val="5B9BD5">
                <a:shade val="50000"/>
              </a:srgbClr>
            </a:solidFill>
            <a:prstDash val="solid"/>
            <a:miter lim="800000"/>
          </a:ln>
          <a:effectLst/>
        </p:spPr>
      </p:cxnSp>
      <mc:AlternateContent xmlns:mc="http://schemas.openxmlformats.org/markup-compatibility/2006" xmlns:a14="http://schemas.microsoft.com/office/drawing/2010/main">
        <mc:Choice Requires="a14">
          <p:sp>
            <p:nvSpPr>
              <p:cNvPr id="235" name="矩形 234"/>
              <p:cNvSpPr/>
              <p:nvPr/>
            </p:nvSpPr>
            <p:spPr>
              <a:xfrm>
                <a:off x="9672752" y="3692940"/>
                <a:ext cx="47801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i="1" dirty="0" smtClean="0">
                          <a:solidFill>
                            <a:prstClr val="black"/>
                          </a:solidFill>
                          <a:latin typeface="Cambria Math" panose="02040503050406030204" pitchFamily="18" charset="0"/>
                        </a:rPr>
                        <m:t>𝓣</m:t>
                      </m:r>
                    </m:oMath>
                  </m:oMathPara>
                </a14:m>
                <a:endParaRPr lang="zh-CN" altLang="en-US" sz="2400" b="1" dirty="0">
                  <a:solidFill>
                    <a:prstClr val="black"/>
                  </a:solidFill>
                  <a:latin typeface="Calibri" panose="020F0502020204030204"/>
                  <a:ea typeface="宋体" panose="02010600030101010101" pitchFamily="2" charset="-122"/>
                </a:endParaRPr>
              </a:p>
            </p:txBody>
          </p:sp>
        </mc:Choice>
        <mc:Fallback xmlns="">
          <p:sp>
            <p:nvSpPr>
              <p:cNvPr id="235" name="矩形 234"/>
              <p:cNvSpPr>
                <a:spLocks noRot="1" noChangeAspect="1" noMove="1" noResize="1" noEditPoints="1" noAdjustHandles="1" noChangeArrowheads="1" noChangeShapeType="1" noTextEdit="1"/>
              </p:cNvSpPr>
              <p:nvPr/>
            </p:nvSpPr>
            <p:spPr>
              <a:xfrm>
                <a:off x="9672752" y="3692940"/>
                <a:ext cx="478015" cy="461665"/>
              </a:xfrm>
              <a:prstGeom prst="rect">
                <a:avLst/>
              </a:prstGeom>
              <a:blipFill rotWithShape="0">
                <a:blip r:embed="rId38"/>
                <a:stretch>
                  <a:fillRect/>
                </a:stretch>
              </a:blipFill>
            </p:spPr>
            <p:txBody>
              <a:bodyPr/>
              <a:lstStyle/>
              <a:p>
                <a:r>
                  <a:rPr lang="zh-CN" altLang="en-US">
                    <a:noFill/>
                  </a:rPr>
                  <a:t> </a:t>
                </a:r>
              </a:p>
            </p:txBody>
          </p:sp>
        </mc:Fallback>
      </mc:AlternateContent>
      <p:sp>
        <p:nvSpPr>
          <p:cNvPr id="236" name="椭圆 235"/>
          <p:cNvSpPr/>
          <p:nvPr/>
        </p:nvSpPr>
        <p:spPr>
          <a:xfrm>
            <a:off x="7673541" y="4157813"/>
            <a:ext cx="564520" cy="422338"/>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237" name="文本框 236"/>
              <p:cNvSpPr txBox="1"/>
              <p:nvPr/>
            </p:nvSpPr>
            <p:spPr>
              <a:xfrm>
                <a:off x="7948719" y="5457503"/>
                <a:ext cx="3103478" cy="790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a:solidFill>
                                <a:prstClr val="black"/>
                              </a:solidFill>
                              <a:latin typeface="Cambria Math" panose="02040503050406030204" pitchFamily="18" charset="0"/>
                            </a:rPr>
                          </m:ctrlPr>
                        </m:dPr>
                        <m:e>
                          <m:r>
                            <a:rPr lang="en-US" altLang="zh-CN" b="1" i="1">
                              <a:solidFill>
                                <a:prstClr val="black"/>
                              </a:solidFill>
                              <a:latin typeface="Cambria Math" panose="02040503050406030204" pitchFamily="18" charset="0"/>
                            </a:rPr>
                            <m:t>𝒔</m:t>
                          </m:r>
                          <m:r>
                            <a:rPr lang="en-US" altLang="zh-CN" b="1" i="1">
                              <a:solidFill>
                                <a:prstClr val="black"/>
                              </a:solidFill>
                              <a:latin typeface="Cambria Math" panose="02040503050406030204" pitchFamily="18" charset="0"/>
                            </a:rPr>
                            <m:t>,</m:t>
                          </m:r>
                          <m:r>
                            <a:rPr lang="en-US" altLang="zh-CN" b="1" i="1">
                              <a:solidFill>
                                <a:prstClr val="black"/>
                              </a:solidFill>
                              <a:latin typeface="Cambria Math" panose="02040503050406030204" pitchFamily="18" charset="0"/>
                            </a:rPr>
                            <m:t>𝒄</m:t>
                          </m:r>
                        </m:e>
                      </m:d>
                      <m:r>
                        <a:rPr lang="en-US" altLang="zh-CN" i="1" smtClean="0">
                          <a:solidFill>
                            <a:prstClr val="black"/>
                          </a:solidFill>
                          <a:latin typeface="Cambria Math" panose="02040503050406030204" pitchFamily="18" charset="0"/>
                        </a:rPr>
                        <m:t>=</m:t>
                      </m:r>
                      <m:nary>
                        <m:naryPr>
                          <m:chr m:val="∑"/>
                          <m:ctrlPr>
                            <a:rPr lang="en-US" altLang="zh-CN" i="1" smtClean="0">
                              <a:solidFill>
                                <a:prstClr val="black"/>
                              </a:solidFill>
                              <a:latin typeface="Cambria Math" panose="02040503050406030204" pitchFamily="18" charset="0"/>
                            </a:rPr>
                          </m:ctrlPr>
                        </m:naryPr>
                        <m:sub>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𝑑</m:t>
                              </m:r>
                            </m:e>
                            <m:sub>
                              <m:r>
                                <a:rPr lang="en-US" altLang="zh-CN" i="1" smtClean="0">
                                  <a:solidFill>
                                    <a:prstClr val="black"/>
                                  </a:solidFill>
                                  <a:latin typeface="Cambria Math" panose="02040503050406030204" pitchFamily="18" charset="0"/>
                                </a:rPr>
                                <m:t>1</m:t>
                              </m:r>
                            </m:sub>
                          </m:sSub>
                          <m:r>
                            <m:rPr>
                              <m:brk m:alnAt="23"/>
                            </m:rPr>
                            <a:rPr lang="en-US" altLang="zh-CN" i="1" smtClean="0">
                              <a:solidFill>
                                <a:prstClr val="black"/>
                              </a:solidFill>
                              <a:latin typeface="Cambria Math" panose="02040503050406030204" pitchFamily="18" charset="0"/>
                            </a:rPr>
                            <m:t>,</m:t>
                          </m:r>
                          <m:r>
                            <a:rPr lang="en-US" altLang="zh-CN" i="1" smtClean="0">
                              <a:solidFill>
                                <a:prstClr val="black"/>
                              </a:solidFill>
                              <a:latin typeface="Cambria Math" panose="02040503050406030204" pitchFamily="18" charset="0"/>
                            </a:rPr>
                            <m:t>…,</m:t>
                          </m:r>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𝑑</m:t>
                              </m:r>
                            </m:e>
                            <m:sub>
                              <m:r>
                                <a:rPr lang="en-US" altLang="zh-CN" i="1" smtClean="0">
                                  <a:solidFill>
                                    <a:prstClr val="black"/>
                                  </a:solidFill>
                                  <a:latin typeface="Cambria Math" panose="02040503050406030204" pitchFamily="18" charset="0"/>
                                </a:rPr>
                                <m:t>𝑛</m:t>
                              </m:r>
                            </m:sub>
                          </m:sSub>
                          <m:r>
                            <m:rPr>
                              <m:brk m:alnAt="23"/>
                            </m:rPr>
                            <a:rPr lang="en-US" altLang="zh-CN" i="1" smtClean="0">
                              <a:solidFill>
                                <a:prstClr val="black"/>
                              </a:solidFill>
                              <a:latin typeface="Cambria Math" panose="02040503050406030204" pitchFamily="18" charset="0"/>
                            </a:rPr>
                            <m:t>=</m:t>
                          </m:r>
                          <m:r>
                            <a:rPr lang="en-US" altLang="zh-CN" i="1" smtClean="0">
                              <a:solidFill>
                                <a:prstClr val="black"/>
                              </a:solidFill>
                              <a:latin typeface="Cambria Math" panose="02040503050406030204" pitchFamily="18" charset="0"/>
                            </a:rPr>
                            <m:t>1</m:t>
                          </m:r>
                        </m:sub>
                        <m:sup>
                          <m:r>
                            <a:rPr lang="en-US" altLang="zh-CN" i="1" smtClean="0">
                              <a:solidFill>
                                <a:prstClr val="black"/>
                              </a:solidFill>
                              <a:latin typeface="Cambria Math" panose="02040503050406030204" pitchFamily="18" charset="0"/>
                            </a:rPr>
                            <m:t>𝑚</m:t>
                          </m:r>
                        </m:sup>
                        <m:e>
                          <m:sSub>
                            <m:sSubPr>
                              <m:ctrlPr>
                                <a:rPr lang="en-US" altLang="zh-CN" i="1" smtClean="0">
                                  <a:solidFill>
                                    <a:prstClr val="black"/>
                                  </a:solidFill>
                                  <a:latin typeface="Cambria Math" panose="02040503050406030204" pitchFamily="18" charset="0"/>
                                </a:rPr>
                              </m:ctrlPr>
                            </m:sSubPr>
                            <m:e>
                              <m:r>
                                <a:rPr lang="zh-CN" altLang="en-US" i="1" smtClean="0">
                                  <a:solidFill>
                                    <a:prstClr val="black"/>
                                  </a:solidFill>
                                  <a:latin typeface="Cambria Math" panose="02040503050406030204" pitchFamily="18" charset="0"/>
                                </a:rPr>
                                <m:t>𝒯</m:t>
                              </m:r>
                            </m:e>
                            <m:sub>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𝑑</m:t>
                                  </m:r>
                                </m:e>
                                <m:sub>
                                  <m:r>
                                    <a:rPr lang="en-US" altLang="zh-CN" i="1" smtClean="0">
                                      <a:solidFill>
                                        <a:prstClr val="black"/>
                                      </a:solidFill>
                                      <a:latin typeface="Cambria Math" panose="02040503050406030204" pitchFamily="18" charset="0"/>
                                    </a:rPr>
                                    <m:t>1</m:t>
                                  </m:r>
                                </m:sub>
                              </m:sSub>
                              <m:r>
                                <a:rPr lang="en-US" altLang="zh-CN" i="1" smtClean="0">
                                  <a:solidFill>
                                    <a:prstClr val="black"/>
                                  </a:solidFill>
                                  <a:latin typeface="Cambria Math" panose="02040503050406030204" pitchFamily="18" charset="0"/>
                                </a:rPr>
                                <m:t>…</m:t>
                              </m:r>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𝑑</m:t>
                                  </m:r>
                                </m:e>
                                <m:sub>
                                  <m:r>
                                    <a:rPr lang="en-US" altLang="zh-CN" i="1" smtClean="0">
                                      <a:solidFill>
                                        <a:prstClr val="black"/>
                                      </a:solidFill>
                                      <a:latin typeface="Cambria Math" panose="02040503050406030204" pitchFamily="18" charset="0"/>
                                    </a:rPr>
                                    <m:t>𝑛</m:t>
                                  </m:r>
                                </m:sub>
                              </m:sSub>
                            </m:sub>
                          </m:sSub>
                          <m:sSub>
                            <m:sSubPr>
                              <m:ctrlPr>
                                <a:rPr lang="en-US" altLang="zh-CN" i="1" smtClean="0">
                                  <a:solidFill>
                                    <a:prstClr val="black"/>
                                  </a:solidFill>
                                  <a:latin typeface="Cambria Math" panose="02040503050406030204" pitchFamily="18" charset="0"/>
                                </a:rPr>
                              </m:ctrlPr>
                            </m:sSubPr>
                            <m:e>
                              <m:r>
                                <a:rPr lang="zh-CN" altLang="en-US" i="1" smtClean="0">
                                  <a:solidFill>
                                    <a:prstClr val="black"/>
                                  </a:solidFill>
                                  <a:latin typeface="Cambria Math" panose="02040503050406030204" pitchFamily="18" charset="0"/>
                                </a:rPr>
                                <m:t>𝒜</m:t>
                              </m:r>
                            </m:e>
                            <m:sub>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𝑑</m:t>
                                  </m:r>
                                </m:e>
                                <m:sub>
                                  <m:r>
                                    <a:rPr lang="en-US" altLang="zh-CN" i="1">
                                      <a:solidFill>
                                        <a:prstClr val="black"/>
                                      </a:solidFill>
                                      <a:latin typeface="Cambria Math" panose="02040503050406030204" pitchFamily="18" charset="0"/>
                                    </a:rPr>
                                    <m:t>1</m:t>
                                  </m:r>
                                </m:sub>
                              </m:sSub>
                              <m:r>
                                <a:rPr lang="en-US" altLang="zh-CN" i="1">
                                  <a:solidFill>
                                    <a:prstClr val="black"/>
                                  </a:solidFill>
                                  <a:latin typeface="Cambria Math" panose="02040503050406030204" pitchFamily="18" charset="0"/>
                                </a:rPr>
                                <m:t>…</m:t>
                              </m:r>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𝑑</m:t>
                                  </m:r>
                                </m:e>
                                <m:sub>
                                  <m:r>
                                    <a:rPr lang="en-US" altLang="zh-CN" i="1">
                                      <a:solidFill>
                                        <a:prstClr val="black"/>
                                      </a:solidFill>
                                      <a:latin typeface="Cambria Math" panose="02040503050406030204" pitchFamily="18" charset="0"/>
                                    </a:rPr>
                                    <m:t>𝑛</m:t>
                                  </m:r>
                                </m:sub>
                              </m:sSub>
                            </m:sub>
                          </m:sSub>
                        </m:e>
                      </m:nary>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37" name="文本框 236"/>
              <p:cNvSpPr txBox="1">
                <a:spLocks noRot="1" noChangeAspect="1" noMove="1" noResize="1" noEditPoints="1" noAdjustHandles="1" noChangeArrowheads="1" noChangeShapeType="1" noTextEdit="1"/>
              </p:cNvSpPr>
              <p:nvPr/>
            </p:nvSpPr>
            <p:spPr>
              <a:xfrm>
                <a:off x="7948719" y="5457503"/>
                <a:ext cx="3103478" cy="790409"/>
              </a:xfrm>
              <a:prstGeom prst="rect">
                <a:avLst/>
              </a:prstGeom>
              <a:blipFill rotWithShape="0">
                <a:blip r:embed="rId3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8" name="文本框 237"/>
              <p:cNvSpPr txBox="1"/>
              <p:nvPr/>
            </p:nvSpPr>
            <p:spPr>
              <a:xfrm>
                <a:off x="4786857" y="5518945"/>
                <a:ext cx="1682448"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prstClr val="black"/>
                          </a:solidFill>
                          <a:latin typeface="Cambria Math" panose="02040503050406030204" pitchFamily="18" charset="0"/>
                        </a:rPr>
                        <m:t>𝑨</m:t>
                      </m:r>
                      <m:r>
                        <a:rPr lang="en-US" altLang="zh-CN" i="1" smtClean="0">
                          <a:solidFill>
                            <a:prstClr val="black"/>
                          </a:solidFill>
                          <a:latin typeface="Cambria Math" panose="02040503050406030204" pitchFamily="18" charset="0"/>
                        </a:rPr>
                        <m:t>=</m:t>
                      </m:r>
                      <m:nary>
                        <m:naryPr>
                          <m:chr m:val="∑"/>
                          <m:ctrlPr>
                            <a:rPr lang="en-US" altLang="zh-CN" i="1" smtClean="0">
                              <a:solidFill>
                                <a:prstClr val="black"/>
                              </a:solidFill>
                              <a:latin typeface="Cambria Math" panose="02040503050406030204" pitchFamily="18" charset="0"/>
                            </a:rPr>
                          </m:ctrlPr>
                        </m:naryPr>
                        <m:sub>
                          <m:r>
                            <m:rPr>
                              <m:brk m:alnAt="23"/>
                            </m:rPr>
                            <a:rPr lang="en-US" altLang="zh-CN" i="1" smtClean="0">
                              <a:solidFill>
                                <a:prstClr val="black"/>
                              </a:solidFill>
                              <a:latin typeface="Cambria Math" panose="02040503050406030204" pitchFamily="18" charset="0"/>
                            </a:rPr>
                            <m:t>𝑖</m:t>
                          </m:r>
                          <m:r>
                            <a:rPr lang="en-US" altLang="zh-CN" i="1" smtClean="0">
                              <a:solidFill>
                                <a:prstClr val="black"/>
                              </a:solidFill>
                              <a:latin typeface="Cambria Math" panose="02040503050406030204" pitchFamily="18" charset="0"/>
                            </a:rPr>
                            <m:t>=1</m:t>
                          </m:r>
                        </m:sub>
                        <m:sup>
                          <m:r>
                            <a:rPr lang="en-US" altLang="zh-CN" i="1" smtClean="0">
                              <a:solidFill>
                                <a:prstClr val="black"/>
                              </a:solidFill>
                              <a:latin typeface="Cambria Math" panose="02040503050406030204" pitchFamily="18" charset="0"/>
                            </a:rPr>
                            <m:t>𝑟</m:t>
                          </m:r>
                        </m:sup>
                        <m:e>
                          <m:sSub>
                            <m:sSubPr>
                              <m:ctrlPr>
                                <a:rPr lang="en-US" altLang="zh-CN" i="1" smtClean="0">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𝜆</m:t>
                              </m:r>
                            </m:e>
                            <m:sub>
                              <m:r>
                                <a:rPr lang="en-US" altLang="zh-CN" i="1" smtClean="0">
                                  <a:solidFill>
                                    <a:prstClr val="black"/>
                                  </a:solidFill>
                                  <a:latin typeface="Cambria Math" panose="02040503050406030204" pitchFamily="18" charset="0"/>
                                </a:rPr>
                                <m:t>𝑖</m:t>
                              </m:r>
                            </m:sub>
                          </m:sSub>
                          <m:sSub>
                            <m:sSubPr>
                              <m:ctrlPr>
                                <a:rPr lang="en-US" altLang="zh-CN" i="1" smtClean="0">
                                  <a:solidFill>
                                    <a:prstClr val="black"/>
                                  </a:solidFill>
                                  <a:latin typeface="Cambria Math" panose="02040503050406030204" pitchFamily="18" charset="0"/>
                                </a:rPr>
                              </m:ctrlPr>
                            </m:sSubPr>
                            <m:e>
                              <m:r>
                                <a:rPr lang="en-US" altLang="zh-CN" b="1" i="1" smtClean="0">
                                  <a:solidFill>
                                    <a:prstClr val="black"/>
                                  </a:solidFill>
                                  <a:latin typeface="Cambria Math" panose="02040503050406030204" pitchFamily="18" charset="0"/>
                                </a:rPr>
                                <m:t>𝒖</m:t>
                              </m:r>
                            </m:e>
                            <m:sub>
                              <m:r>
                                <a:rPr lang="en-US" altLang="zh-CN" i="1" smtClean="0">
                                  <a:solidFill>
                                    <a:prstClr val="black"/>
                                  </a:solidFill>
                                  <a:latin typeface="Cambria Math" panose="02040503050406030204" pitchFamily="18" charset="0"/>
                                </a:rPr>
                                <m:t>𝑖</m:t>
                              </m:r>
                            </m:sub>
                          </m:sSub>
                          <m:r>
                            <a:rPr lang="en-US" altLang="zh-CN" i="1" smtClean="0">
                              <a:solidFill>
                                <a:prstClr val="black"/>
                              </a:solidFill>
                              <a:latin typeface="Cambria Math" panose="02040503050406030204" pitchFamily="18" charset="0"/>
                              <a:ea typeface="Cambria Math" panose="02040503050406030204" pitchFamily="18" charset="0"/>
                            </a:rPr>
                            <m:t>⨂</m:t>
                          </m:r>
                          <m:sSub>
                            <m:sSubPr>
                              <m:ctrlPr>
                                <a:rPr lang="en-US" altLang="zh-CN" i="1" smtClean="0">
                                  <a:solidFill>
                                    <a:prstClr val="black"/>
                                  </a:solidFill>
                                  <a:latin typeface="Cambria Math" panose="02040503050406030204" pitchFamily="18" charset="0"/>
                                  <a:ea typeface="Cambria Math" panose="02040503050406030204" pitchFamily="18" charset="0"/>
                                </a:rPr>
                              </m:ctrlPr>
                            </m:sSubPr>
                            <m:e>
                              <m:r>
                                <a:rPr lang="en-US" altLang="zh-CN" b="1" i="1" smtClean="0">
                                  <a:solidFill>
                                    <a:prstClr val="black"/>
                                  </a:solidFill>
                                  <a:latin typeface="Cambria Math" panose="02040503050406030204" pitchFamily="18" charset="0"/>
                                  <a:ea typeface="Cambria Math" panose="02040503050406030204" pitchFamily="18" charset="0"/>
                                </a:rPr>
                                <m:t>𝒗</m:t>
                              </m:r>
                            </m:e>
                            <m:sub>
                              <m:r>
                                <a:rPr lang="en-US" altLang="zh-CN" i="1" smtClean="0">
                                  <a:solidFill>
                                    <a:prstClr val="black"/>
                                  </a:solidFill>
                                  <a:latin typeface="Cambria Math" panose="02040503050406030204" pitchFamily="18" charset="0"/>
                                  <a:ea typeface="Cambria Math" panose="02040503050406030204" pitchFamily="18" charset="0"/>
                                </a:rPr>
                                <m:t>𝑖</m:t>
                              </m:r>
                            </m:sub>
                          </m:sSub>
                        </m:e>
                      </m:nary>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38" name="文本框 237"/>
              <p:cNvSpPr txBox="1">
                <a:spLocks noRot="1" noChangeAspect="1" noMove="1" noResize="1" noEditPoints="1" noAdjustHandles="1" noChangeArrowheads="1" noChangeShapeType="1" noTextEdit="1"/>
              </p:cNvSpPr>
              <p:nvPr/>
            </p:nvSpPr>
            <p:spPr>
              <a:xfrm>
                <a:off x="4786857" y="5518945"/>
                <a:ext cx="1682448" cy="778931"/>
              </a:xfrm>
              <a:prstGeom prst="rect">
                <a:avLst/>
              </a:prstGeom>
              <a:blipFill rotWithShape="0">
                <a:blip r:embed="rId40"/>
                <a:stretch>
                  <a:fillRect/>
                </a:stretch>
              </a:blipFill>
            </p:spPr>
            <p:txBody>
              <a:bodyPr/>
              <a:lstStyle/>
              <a:p>
                <a:r>
                  <a:rPr lang="zh-CN" altLang="en-US">
                    <a:noFill/>
                  </a:rPr>
                  <a:t> </a:t>
                </a:r>
              </a:p>
            </p:txBody>
          </p:sp>
        </mc:Fallback>
      </mc:AlternateContent>
      <p:sp>
        <p:nvSpPr>
          <p:cNvPr id="239" name="文本框 238"/>
          <p:cNvSpPr txBox="1"/>
          <p:nvPr/>
        </p:nvSpPr>
        <p:spPr>
          <a:xfrm>
            <a:off x="7390947" y="6061736"/>
            <a:ext cx="478469" cy="369332"/>
          </a:xfrm>
          <a:prstGeom prst="rect">
            <a:avLst/>
          </a:prstGeom>
          <a:noFill/>
        </p:spPr>
        <p:txBody>
          <a:bodyPr wrap="square" rtlCol="0">
            <a:spAutoFit/>
          </a:bodyPr>
          <a:lstStyle/>
          <a:p>
            <a:r>
              <a:rPr lang="en-US" altLang="zh-CN" dirty="0" smtClean="0">
                <a:solidFill>
                  <a:prstClr val="black"/>
                </a:solidFill>
                <a:latin typeface="Calibri" panose="020F0502020204030204"/>
                <a:ea typeface="宋体" panose="02010600030101010101" pitchFamily="2" charset="-122"/>
              </a:rPr>
              <a:t>(d)</a:t>
            </a:r>
            <a:endParaRPr lang="zh-CN" altLang="en-US" dirty="0">
              <a:solidFill>
                <a:prstClr val="black"/>
              </a:solidFill>
              <a:latin typeface="Calibri" panose="020F0502020204030204"/>
              <a:ea typeface="宋体" panose="02010600030101010101" pitchFamily="2" charset="-122"/>
            </a:endParaRPr>
          </a:p>
        </p:txBody>
      </p:sp>
      <p:sp>
        <p:nvSpPr>
          <p:cNvPr id="240" name="等腰三角形 239"/>
          <p:cNvSpPr/>
          <p:nvPr/>
        </p:nvSpPr>
        <p:spPr>
          <a:xfrm>
            <a:off x="5553589" y="4398153"/>
            <a:ext cx="297968" cy="300038"/>
          </a:xfrm>
          <a:prstGeom prst="triangle">
            <a:avLst/>
          </a:prstGeom>
          <a:solidFill>
            <a:srgbClr val="4472C4">
              <a:lumMod val="60000"/>
              <a:lumOff val="40000"/>
            </a:srgbClr>
          </a:solidFill>
          <a:ln w="12700" cap="flat" cmpd="sng" algn="ctr">
            <a:solidFill>
              <a:srgbClr val="2F5597"/>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241" name="文本框 240"/>
              <p:cNvSpPr txBox="1"/>
              <p:nvPr/>
            </p:nvSpPr>
            <p:spPr>
              <a:xfrm>
                <a:off x="5601785" y="4453205"/>
                <a:ext cx="185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prstClr val="black"/>
                          </a:solidFill>
                          <a:latin typeface="Cambria Math" panose="02040503050406030204" pitchFamily="18" charset="0"/>
                        </a:rPr>
                        <m:t>𝛿</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41" name="文本框 240"/>
              <p:cNvSpPr txBox="1">
                <a:spLocks noRot="1" noChangeAspect="1" noMove="1" noResize="1" noEditPoints="1" noAdjustHandles="1" noChangeArrowheads="1" noChangeShapeType="1" noTextEdit="1"/>
              </p:cNvSpPr>
              <p:nvPr/>
            </p:nvSpPr>
            <p:spPr>
              <a:xfrm>
                <a:off x="5601785" y="4453205"/>
                <a:ext cx="185371" cy="276999"/>
              </a:xfrm>
              <a:prstGeom prst="rect">
                <a:avLst/>
              </a:prstGeom>
              <a:blipFill rotWithShape="0">
                <a:blip r:embed="rId41"/>
                <a:stretch>
                  <a:fillRect l="-33333" r="-26667" b="-8889"/>
                </a:stretch>
              </a:blipFill>
            </p:spPr>
            <p:txBody>
              <a:bodyPr/>
              <a:lstStyle/>
              <a:p>
                <a:r>
                  <a:rPr lang="zh-CN" altLang="en-US">
                    <a:noFill/>
                  </a:rPr>
                  <a:t> </a:t>
                </a:r>
              </a:p>
            </p:txBody>
          </p:sp>
        </mc:Fallback>
      </mc:AlternateContent>
      <p:sp>
        <p:nvSpPr>
          <p:cNvPr id="242" name="文本框 241"/>
          <p:cNvSpPr txBox="1"/>
          <p:nvPr/>
        </p:nvSpPr>
        <p:spPr>
          <a:xfrm>
            <a:off x="5662927" y="3555373"/>
            <a:ext cx="297180" cy="369332"/>
          </a:xfrm>
          <a:prstGeom prst="rect">
            <a:avLst/>
          </a:prstGeom>
          <a:noFill/>
        </p:spPr>
        <p:txBody>
          <a:bodyPr wrap="square" rtlCol="0">
            <a:spAutoFit/>
          </a:bodyPr>
          <a:lstStyle/>
          <a:p>
            <a:r>
              <a:rPr lang="en-US" altLang="zh-CN" dirty="0" smtClean="0">
                <a:solidFill>
                  <a:prstClr val="black"/>
                </a:solidFill>
                <a:latin typeface="Calibri" panose="020F0502020204030204"/>
                <a:ea typeface="宋体" panose="02010600030101010101" pitchFamily="2" charset="-122"/>
              </a:rPr>
              <a:t>=</a:t>
            </a:r>
            <a:endParaRPr lang="zh-CN" altLang="en-US" dirty="0">
              <a:solidFill>
                <a:prstClr val="black"/>
              </a:solidFill>
              <a:latin typeface="Calibri" panose="020F0502020204030204"/>
              <a:ea typeface="宋体" panose="02010600030101010101" pitchFamily="2" charset="-122"/>
            </a:endParaRPr>
          </a:p>
        </p:txBody>
      </p:sp>
      <p:grpSp>
        <p:nvGrpSpPr>
          <p:cNvPr id="243" name="组合 242"/>
          <p:cNvGrpSpPr/>
          <p:nvPr/>
        </p:nvGrpSpPr>
        <p:grpSpPr>
          <a:xfrm>
            <a:off x="6268794" y="4392552"/>
            <a:ext cx="609349" cy="307900"/>
            <a:chOff x="3143501" y="2152998"/>
            <a:chExt cx="609349" cy="307900"/>
          </a:xfrm>
        </p:grpSpPr>
        <p:sp>
          <p:nvSpPr>
            <p:cNvPr id="244" name="椭圆 243"/>
            <p:cNvSpPr/>
            <p:nvPr/>
          </p:nvSpPr>
          <p:spPr>
            <a:xfrm>
              <a:off x="3143501" y="2152998"/>
              <a:ext cx="297968" cy="307900"/>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245" name="直接连接符 244"/>
            <p:cNvCxnSpPr>
              <a:stCxn id="244" idx="6"/>
            </p:cNvCxnSpPr>
            <p:nvPr/>
          </p:nvCxnSpPr>
          <p:spPr>
            <a:xfrm>
              <a:off x="3441469" y="2306948"/>
              <a:ext cx="311381" cy="0"/>
            </a:xfrm>
            <a:prstGeom prst="line">
              <a:avLst/>
            </a:prstGeom>
            <a:solidFill>
              <a:srgbClr val="5B9BD5"/>
            </a:solidFill>
            <a:ln w="15875" cap="flat" cmpd="sng" algn="ctr">
              <a:solidFill>
                <a:srgbClr val="5B9BD5">
                  <a:shade val="50000"/>
                </a:srgbClr>
              </a:solidFill>
              <a:prstDash val="solid"/>
              <a:miter lim="800000"/>
            </a:ln>
            <a:effectLst/>
          </p:spPr>
        </p:cxnSp>
      </p:grpSp>
      <p:grpSp>
        <p:nvGrpSpPr>
          <p:cNvPr id="246" name="组合 245"/>
          <p:cNvGrpSpPr/>
          <p:nvPr/>
        </p:nvGrpSpPr>
        <p:grpSpPr>
          <a:xfrm rot="10800000">
            <a:off x="4451273" y="4398449"/>
            <a:ext cx="660793" cy="307900"/>
            <a:chOff x="3143501" y="2152998"/>
            <a:chExt cx="660793" cy="307900"/>
          </a:xfrm>
        </p:grpSpPr>
        <p:sp>
          <p:nvSpPr>
            <p:cNvPr id="247" name="椭圆 246"/>
            <p:cNvSpPr/>
            <p:nvPr/>
          </p:nvSpPr>
          <p:spPr>
            <a:xfrm>
              <a:off x="3143501" y="2152998"/>
              <a:ext cx="297968" cy="307900"/>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248" name="直接连接符 247"/>
            <p:cNvCxnSpPr>
              <a:stCxn id="247" idx="6"/>
            </p:cNvCxnSpPr>
            <p:nvPr/>
          </p:nvCxnSpPr>
          <p:spPr>
            <a:xfrm rot="10800000" flipH="1" flipV="1">
              <a:off x="3441469" y="2306948"/>
              <a:ext cx="362825" cy="1966"/>
            </a:xfrm>
            <a:prstGeom prst="line">
              <a:avLst/>
            </a:prstGeom>
            <a:solidFill>
              <a:srgbClr val="5B9BD5"/>
            </a:solidFill>
            <a:ln w="15875" cap="flat" cmpd="sng" algn="ctr">
              <a:solidFill>
                <a:srgbClr val="5B9BD5">
                  <a:shade val="50000"/>
                </a:srgbClr>
              </a:solidFill>
              <a:prstDash val="solid"/>
              <a:miter lim="800000"/>
            </a:ln>
            <a:effectLst/>
          </p:spPr>
        </p:cxnSp>
      </p:grpSp>
      <p:cxnSp>
        <p:nvCxnSpPr>
          <p:cNvPr id="249" name="直接连接符 248"/>
          <p:cNvCxnSpPr>
            <a:stCxn id="247" idx="2"/>
            <a:endCxn id="240" idx="1"/>
          </p:cNvCxnSpPr>
          <p:nvPr/>
        </p:nvCxnSpPr>
        <p:spPr>
          <a:xfrm flipV="1">
            <a:off x="5112066" y="4548172"/>
            <a:ext cx="516015" cy="4227"/>
          </a:xfrm>
          <a:prstGeom prst="line">
            <a:avLst/>
          </a:prstGeom>
          <a:solidFill>
            <a:srgbClr val="5B9BD5"/>
          </a:solidFill>
          <a:ln w="15875" cap="flat" cmpd="sng" algn="ctr">
            <a:solidFill>
              <a:srgbClr val="5B9BD5">
                <a:shade val="50000"/>
              </a:srgbClr>
            </a:solidFill>
            <a:prstDash val="solid"/>
            <a:miter lim="800000"/>
          </a:ln>
          <a:effectLst/>
        </p:spPr>
      </p:cxnSp>
      <p:cxnSp>
        <p:nvCxnSpPr>
          <p:cNvPr id="250" name="直接连接符 249"/>
          <p:cNvCxnSpPr>
            <a:stCxn id="240" idx="5"/>
            <a:endCxn id="244" idx="2"/>
          </p:cNvCxnSpPr>
          <p:nvPr/>
        </p:nvCxnSpPr>
        <p:spPr>
          <a:xfrm flipV="1">
            <a:off x="5777065" y="4546502"/>
            <a:ext cx="491729" cy="1670"/>
          </a:xfrm>
          <a:prstGeom prst="line">
            <a:avLst/>
          </a:prstGeom>
          <a:solidFill>
            <a:srgbClr val="5B9BD5"/>
          </a:solidFill>
          <a:ln w="15875" cap="flat" cmpd="sng" algn="ctr">
            <a:solidFill>
              <a:srgbClr val="5B9BD5">
                <a:shade val="50000"/>
              </a:srgbClr>
            </a:solidFill>
            <a:prstDash val="solid"/>
            <a:miter lim="800000"/>
          </a:ln>
          <a:effectLst/>
        </p:spPr>
      </p:cxnSp>
      <mc:AlternateContent xmlns:mc="http://schemas.openxmlformats.org/markup-compatibility/2006" xmlns:a14="http://schemas.microsoft.com/office/drawing/2010/main">
        <mc:Choice Requires="a14">
          <p:sp>
            <p:nvSpPr>
              <p:cNvPr id="251" name="文本框 250"/>
              <p:cNvSpPr txBox="1"/>
              <p:nvPr/>
            </p:nvSpPr>
            <p:spPr>
              <a:xfrm>
                <a:off x="4847088" y="4423453"/>
                <a:ext cx="2212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prstClr val="black"/>
                          </a:solidFill>
                          <a:latin typeface="Cambria Math" panose="02040503050406030204" pitchFamily="18" charset="0"/>
                        </a:rPr>
                        <m:t>𝑼</m:t>
                      </m:r>
                    </m:oMath>
                  </m:oMathPara>
                </a14:m>
                <a:endParaRPr lang="zh-CN" altLang="en-US" b="1" dirty="0">
                  <a:solidFill>
                    <a:prstClr val="black"/>
                  </a:solidFill>
                  <a:latin typeface="Calibri" panose="020F0502020204030204"/>
                  <a:ea typeface="宋体" panose="02010600030101010101" pitchFamily="2" charset="-122"/>
                </a:endParaRPr>
              </a:p>
            </p:txBody>
          </p:sp>
        </mc:Choice>
        <mc:Fallback xmlns="">
          <p:sp>
            <p:nvSpPr>
              <p:cNvPr id="251" name="文本框 250"/>
              <p:cNvSpPr txBox="1">
                <a:spLocks noRot="1" noChangeAspect="1" noMove="1" noResize="1" noEditPoints="1" noAdjustHandles="1" noChangeArrowheads="1" noChangeShapeType="1" noTextEdit="1"/>
              </p:cNvSpPr>
              <p:nvPr/>
            </p:nvSpPr>
            <p:spPr>
              <a:xfrm>
                <a:off x="4847088" y="4423453"/>
                <a:ext cx="221214" cy="276999"/>
              </a:xfrm>
              <a:prstGeom prst="rect">
                <a:avLst/>
              </a:prstGeom>
              <a:blipFill rotWithShape="0">
                <a:blip r:embed="rId42"/>
                <a:stretch>
                  <a:fillRect l="-25000" r="-27778"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2" name="文本框 251"/>
              <p:cNvSpPr txBox="1"/>
              <p:nvPr/>
            </p:nvSpPr>
            <p:spPr>
              <a:xfrm>
                <a:off x="6322013" y="4423453"/>
                <a:ext cx="20447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prstClr val="black"/>
                          </a:solidFill>
                          <a:latin typeface="Cambria Math" panose="02040503050406030204" pitchFamily="18" charset="0"/>
                        </a:rPr>
                        <m:t>𝑽</m:t>
                      </m:r>
                    </m:oMath>
                  </m:oMathPara>
                </a14:m>
                <a:endParaRPr lang="zh-CN" altLang="en-US" b="1" dirty="0">
                  <a:solidFill>
                    <a:prstClr val="black"/>
                  </a:solidFill>
                  <a:latin typeface="Calibri" panose="020F0502020204030204"/>
                  <a:ea typeface="宋体" panose="02010600030101010101" pitchFamily="2" charset="-122"/>
                </a:endParaRPr>
              </a:p>
            </p:txBody>
          </p:sp>
        </mc:Choice>
        <mc:Fallback xmlns="">
          <p:sp>
            <p:nvSpPr>
              <p:cNvPr id="252" name="文本框 251"/>
              <p:cNvSpPr txBox="1">
                <a:spLocks noRot="1" noChangeAspect="1" noMove="1" noResize="1" noEditPoints="1" noAdjustHandles="1" noChangeArrowheads="1" noChangeShapeType="1" noTextEdit="1"/>
              </p:cNvSpPr>
              <p:nvPr/>
            </p:nvSpPr>
            <p:spPr>
              <a:xfrm>
                <a:off x="6322013" y="4423453"/>
                <a:ext cx="204479" cy="276999"/>
              </a:xfrm>
              <a:prstGeom prst="rect">
                <a:avLst/>
              </a:prstGeom>
              <a:blipFill rotWithShape="0">
                <a:blip r:embed="rId43"/>
                <a:stretch>
                  <a:fillRect l="-23529" r="-29412"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3" name="文本框 252"/>
              <p:cNvSpPr txBox="1"/>
              <p:nvPr/>
            </p:nvSpPr>
            <p:spPr>
              <a:xfrm>
                <a:off x="5300532" y="4183097"/>
                <a:ext cx="1339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𝑖</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53" name="文本框 252"/>
              <p:cNvSpPr txBox="1">
                <a:spLocks noRot="1" noChangeAspect="1" noMove="1" noResize="1" noEditPoints="1" noAdjustHandles="1" noChangeArrowheads="1" noChangeShapeType="1" noTextEdit="1"/>
              </p:cNvSpPr>
              <p:nvPr/>
            </p:nvSpPr>
            <p:spPr>
              <a:xfrm>
                <a:off x="5300532" y="4183097"/>
                <a:ext cx="133947" cy="276999"/>
              </a:xfrm>
              <a:prstGeom prst="rect">
                <a:avLst/>
              </a:prstGeom>
              <a:blipFill rotWithShape="0">
                <a:blip r:embed="rId44"/>
                <a:stretch>
                  <a:fillRect l="-47619" r="-42857"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4" name="文本框 253"/>
              <p:cNvSpPr txBox="1"/>
              <p:nvPr/>
            </p:nvSpPr>
            <p:spPr>
              <a:xfrm>
                <a:off x="5986624" y="4196459"/>
                <a:ext cx="1339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𝑖</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54" name="文本框 253"/>
              <p:cNvSpPr txBox="1">
                <a:spLocks noRot="1" noChangeAspect="1" noMove="1" noResize="1" noEditPoints="1" noAdjustHandles="1" noChangeArrowheads="1" noChangeShapeType="1" noTextEdit="1"/>
              </p:cNvSpPr>
              <p:nvPr/>
            </p:nvSpPr>
            <p:spPr>
              <a:xfrm>
                <a:off x="5986624" y="4196459"/>
                <a:ext cx="133947" cy="276999"/>
              </a:xfrm>
              <a:prstGeom prst="rect">
                <a:avLst/>
              </a:prstGeom>
              <a:blipFill rotWithShape="0">
                <a:blip r:embed="rId45"/>
                <a:stretch>
                  <a:fillRect l="-45455" r="-36364"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5" name="文本框 254"/>
              <p:cNvSpPr txBox="1"/>
              <p:nvPr/>
            </p:nvSpPr>
            <p:spPr>
              <a:xfrm>
                <a:off x="4447138" y="3374393"/>
                <a:ext cx="1402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𝑗</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55" name="文本框 254"/>
              <p:cNvSpPr txBox="1">
                <a:spLocks noRot="1" noChangeAspect="1" noMove="1" noResize="1" noEditPoints="1" noAdjustHandles="1" noChangeArrowheads="1" noChangeShapeType="1" noTextEdit="1"/>
              </p:cNvSpPr>
              <p:nvPr/>
            </p:nvSpPr>
            <p:spPr>
              <a:xfrm>
                <a:off x="4447138" y="3374393"/>
                <a:ext cx="140230" cy="276999"/>
              </a:xfrm>
              <a:prstGeom prst="rect">
                <a:avLst/>
              </a:prstGeom>
              <a:blipFill rotWithShape="0">
                <a:blip r:embed="rId46"/>
                <a:stretch>
                  <a:fillRect l="-60870" t="-4444" r="-56522"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6" name="文本框 255"/>
              <p:cNvSpPr txBox="1"/>
              <p:nvPr/>
            </p:nvSpPr>
            <p:spPr>
              <a:xfrm>
                <a:off x="5284174" y="3368580"/>
                <a:ext cx="1862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𝑘</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56" name="文本框 255"/>
              <p:cNvSpPr txBox="1">
                <a:spLocks noRot="1" noChangeAspect="1" noMove="1" noResize="1" noEditPoints="1" noAdjustHandles="1" noChangeArrowheads="1" noChangeShapeType="1" noTextEdit="1"/>
              </p:cNvSpPr>
              <p:nvPr/>
            </p:nvSpPr>
            <p:spPr>
              <a:xfrm>
                <a:off x="5284174" y="3368580"/>
                <a:ext cx="186269" cy="276999"/>
              </a:xfrm>
              <a:prstGeom prst="rect">
                <a:avLst/>
              </a:prstGeom>
              <a:blipFill rotWithShape="0">
                <a:blip r:embed="rId47"/>
                <a:stretch>
                  <a:fillRect l="-33333" r="-30000"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7" name="文本框 256"/>
              <p:cNvSpPr txBox="1"/>
              <p:nvPr/>
            </p:nvSpPr>
            <p:spPr>
              <a:xfrm>
                <a:off x="6672716" y="4196458"/>
                <a:ext cx="1862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𝑘</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57" name="文本框 256"/>
              <p:cNvSpPr txBox="1">
                <a:spLocks noRot="1" noChangeAspect="1" noMove="1" noResize="1" noEditPoints="1" noAdjustHandles="1" noChangeArrowheads="1" noChangeShapeType="1" noTextEdit="1"/>
              </p:cNvSpPr>
              <p:nvPr/>
            </p:nvSpPr>
            <p:spPr>
              <a:xfrm>
                <a:off x="6672716" y="4196458"/>
                <a:ext cx="186269" cy="276999"/>
              </a:xfrm>
              <a:prstGeom prst="rect">
                <a:avLst/>
              </a:prstGeom>
              <a:blipFill rotWithShape="0">
                <a:blip r:embed="rId48"/>
                <a:stretch>
                  <a:fillRect l="-33333" r="-30000"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8" name="文本框 257"/>
              <p:cNvSpPr txBox="1"/>
              <p:nvPr/>
            </p:nvSpPr>
            <p:spPr>
              <a:xfrm>
                <a:off x="4446734" y="4206468"/>
                <a:ext cx="1402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𝑗</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58" name="文本框 257"/>
              <p:cNvSpPr txBox="1">
                <a:spLocks noRot="1" noChangeAspect="1" noMove="1" noResize="1" noEditPoints="1" noAdjustHandles="1" noChangeArrowheads="1" noChangeShapeType="1" noTextEdit="1"/>
              </p:cNvSpPr>
              <p:nvPr/>
            </p:nvSpPr>
            <p:spPr>
              <a:xfrm>
                <a:off x="4446734" y="4206468"/>
                <a:ext cx="140230" cy="276999"/>
              </a:xfrm>
              <a:prstGeom prst="rect">
                <a:avLst/>
              </a:prstGeom>
              <a:blipFill rotWithShape="0">
                <a:blip r:embed="rId49"/>
                <a:stretch>
                  <a:fillRect l="-60870" t="-2222" r="-56522" b="-35556"/>
                </a:stretch>
              </a:blipFill>
            </p:spPr>
            <p:txBody>
              <a:bodyPr/>
              <a:lstStyle/>
              <a:p>
                <a:r>
                  <a:rPr lang="zh-CN" altLang="en-US">
                    <a:noFill/>
                  </a:rPr>
                  <a:t> </a:t>
                </a:r>
              </a:p>
            </p:txBody>
          </p:sp>
        </mc:Fallback>
      </mc:AlternateContent>
      <p:cxnSp>
        <p:nvCxnSpPr>
          <p:cNvPr id="259" name="直接连接符 258"/>
          <p:cNvCxnSpPr>
            <a:stCxn id="260" idx="0"/>
            <a:endCxn id="240" idx="3"/>
          </p:cNvCxnSpPr>
          <p:nvPr/>
        </p:nvCxnSpPr>
        <p:spPr>
          <a:xfrm flipV="1">
            <a:off x="5702573" y="4698191"/>
            <a:ext cx="0" cy="354440"/>
          </a:xfrm>
          <a:prstGeom prst="line">
            <a:avLst/>
          </a:prstGeom>
          <a:solidFill>
            <a:srgbClr val="5B9BD5"/>
          </a:solidFill>
          <a:ln w="15875" cap="flat" cmpd="sng" algn="ctr">
            <a:solidFill>
              <a:srgbClr val="5B9BD5">
                <a:shade val="50000"/>
              </a:srgbClr>
            </a:solidFill>
            <a:prstDash val="solid"/>
            <a:miter lim="800000"/>
          </a:ln>
          <a:effectLst/>
        </p:spPr>
      </p:cxnSp>
      <p:sp>
        <p:nvSpPr>
          <p:cNvPr id="260" name="椭圆 259"/>
          <p:cNvSpPr/>
          <p:nvPr/>
        </p:nvSpPr>
        <p:spPr>
          <a:xfrm>
            <a:off x="5553589" y="5052631"/>
            <a:ext cx="297968" cy="307900"/>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261" name="矩形 260"/>
              <p:cNvSpPr/>
              <p:nvPr/>
            </p:nvSpPr>
            <p:spPr>
              <a:xfrm>
                <a:off x="5521690" y="5021915"/>
                <a:ext cx="3674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solidFill>
                            <a:prstClr val="black"/>
                          </a:solidFill>
                          <a:latin typeface="Cambria Math" panose="02040503050406030204" pitchFamily="18" charset="0"/>
                        </a:rPr>
                        <m:t>𝝀</m:t>
                      </m:r>
                    </m:oMath>
                  </m:oMathPara>
                </a14:m>
                <a:endParaRPr lang="zh-CN" altLang="en-US" b="1" dirty="0">
                  <a:solidFill>
                    <a:prstClr val="black"/>
                  </a:solidFill>
                  <a:latin typeface="Calibri" panose="020F0502020204030204"/>
                  <a:ea typeface="宋体" panose="02010600030101010101" pitchFamily="2" charset="-122"/>
                </a:endParaRPr>
              </a:p>
            </p:txBody>
          </p:sp>
        </mc:Choice>
        <mc:Fallback xmlns="">
          <p:sp>
            <p:nvSpPr>
              <p:cNvPr id="261" name="矩形 260"/>
              <p:cNvSpPr>
                <a:spLocks noRot="1" noChangeAspect="1" noMove="1" noResize="1" noEditPoints="1" noAdjustHandles="1" noChangeArrowheads="1" noChangeShapeType="1" noTextEdit="1"/>
              </p:cNvSpPr>
              <p:nvPr/>
            </p:nvSpPr>
            <p:spPr>
              <a:xfrm>
                <a:off x="5521690" y="5021915"/>
                <a:ext cx="367408" cy="369332"/>
              </a:xfrm>
              <a:prstGeom prst="rect">
                <a:avLst/>
              </a:prstGeom>
              <a:blipFill rotWithShape="0">
                <a:blip r:embed="rId50"/>
                <a:stretch>
                  <a:fillRect/>
                </a:stretch>
              </a:blipFill>
            </p:spPr>
            <p:txBody>
              <a:bodyPr/>
              <a:lstStyle/>
              <a:p>
                <a:r>
                  <a:rPr lang="zh-CN" altLang="en-US">
                    <a:noFill/>
                  </a:rPr>
                  <a:t> </a:t>
                </a:r>
              </a:p>
            </p:txBody>
          </p:sp>
        </mc:Fallback>
      </mc:AlternateContent>
      <p:sp>
        <p:nvSpPr>
          <p:cNvPr id="262" name="圆角矩形 261"/>
          <p:cNvSpPr/>
          <p:nvPr/>
        </p:nvSpPr>
        <p:spPr>
          <a:xfrm>
            <a:off x="4758728" y="4161253"/>
            <a:ext cx="1871985" cy="1277642"/>
          </a:xfrm>
          <a:prstGeom prst="roundRect">
            <a:avLst/>
          </a:prstGeom>
          <a:noFill/>
          <a:ln w="19050" cap="flat" cmpd="sng" algn="ctr">
            <a:solidFill>
              <a:srgbClr val="5B9BD5">
                <a:shade val="50000"/>
              </a:srgbClr>
            </a:solidFill>
            <a:prstDash val="lg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263" name="文本框 262"/>
              <p:cNvSpPr txBox="1"/>
              <p:nvPr/>
            </p:nvSpPr>
            <p:spPr>
              <a:xfrm>
                <a:off x="5758140" y="4752270"/>
                <a:ext cx="1339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𝑖</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63" name="文本框 262"/>
              <p:cNvSpPr txBox="1">
                <a:spLocks noRot="1" noChangeAspect="1" noMove="1" noResize="1" noEditPoints="1" noAdjustHandles="1" noChangeArrowheads="1" noChangeShapeType="1" noTextEdit="1"/>
              </p:cNvSpPr>
              <p:nvPr/>
            </p:nvSpPr>
            <p:spPr>
              <a:xfrm>
                <a:off x="5758140" y="4752270"/>
                <a:ext cx="133947" cy="276999"/>
              </a:xfrm>
              <a:prstGeom prst="rect">
                <a:avLst/>
              </a:prstGeom>
              <a:blipFill rotWithShape="0">
                <a:blip r:embed="rId51"/>
                <a:stretch>
                  <a:fillRect l="-45455" r="-36364"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4" name="文本框 263"/>
              <p:cNvSpPr txBox="1"/>
              <p:nvPr/>
            </p:nvSpPr>
            <p:spPr>
              <a:xfrm>
                <a:off x="7698993" y="4219422"/>
                <a:ext cx="5378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solidFill>
                                <a:prstClr val="black"/>
                              </a:solidFill>
                              <a:latin typeface="Cambria Math" panose="02040503050406030204" pitchFamily="18" charset="0"/>
                            </a:rPr>
                          </m:ctrlPr>
                        </m:dPr>
                        <m:e>
                          <m:r>
                            <a:rPr lang="en-US" altLang="zh-CN" b="1" i="1" smtClean="0">
                              <a:solidFill>
                                <a:prstClr val="black"/>
                              </a:solidFill>
                              <a:latin typeface="Cambria Math" panose="02040503050406030204" pitchFamily="18" charset="0"/>
                            </a:rPr>
                            <m:t>𝒔</m:t>
                          </m:r>
                          <m:r>
                            <a:rPr lang="en-US" altLang="zh-CN" b="1" i="1" smtClean="0">
                              <a:solidFill>
                                <a:prstClr val="black"/>
                              </a:solidFill>
                              <a:latin typeface="Cambria Math" panose="02040503050406030204" pitchFamily="18" charset="0"/>
                            </a:rPr>
                            <m:t>,</m:t>
                          </m:r>
                          <m:r>
                            <a:rPr lang="en-US" altLang="zh-CN" b="1" i="1" smtClean="0">
                              <a:solidFill>
                                <a:prstClr val="black"/>
                              </a:solidFill>
                              <a:latin typeface="Cambria Math" panose="02040503050406030204" pitchFamily="18" charset="0"/>
                            </a:rPr>
                            <m:t>𝒄</m:t>
                          </m:r>
                        </m:e>
                      </m:d>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64" name="文本框 263"/>
              <p:cNvSpPr txBox="1">
                <a:spLocks noRot="1" noChangeAspect="1" noMove="1" noResize="1" noEditPoints="1" noAdjustHandles="1" noChangeArrowheads="1" noChangeShapeType="1" noTextEdit="1"/>
              </p:cNvSpPr>
              <p:nvPr/>
            </p:nvSpPr>
            <p:spPr>
              <a:xfrm>
                <a:off x="7698993" y="4219422"/>
                <a:ext cx="537840" cy="276999"/>
              </a:xfrm>
              <a:prstGeom prst="rect">
                <a:avLst/>
              </a:prstGeom>
              <a:blipFill rotWithShape="0">
                <a:blip r:embed="rId52"/>
                <a:stretch>
                  <a:fillRect/>
                </a:stretch>
              </a:blipFill>
            </p:spPr>
            <p:txBody>
              <a:bodyPr/>
              <a:lstStyle/>
              <a:p>
                <a:r>
                  <a:rPr lang="zh-CN" altLang="en-US">
                    <a:noFill/>
                  </a:rPr>
                  <a:t> </a:t>
                </a:r>
              </a:p>
            </p:txBody>
          </p:sp>
        </mc:Fallback>
      </mc:AlternateContent>
      <p:sp>
        <p:nvSpPr>
          <p:cNvPr id="265" name="文本框 264"/>
          <p:cNvSpPr txBox="1"/>
          <p:nvPr/>
        </p:nvSpPr>
        <p:spPr>
          <a:xfrm>
            <a:off x="7382022" y="1852499"/>
            <a:ext cx="302873" cy="368621"/>
          </a:xfrm>
          <a:prstGeom prst="rect">
            <a:avLst/>
          </a:prstGeom>
          <a:noFill/>
        </p:spPr>
        <p:txBody>
          <a:bodyPr wrap="square" rtlCol="0">
            <a:spAutoFit/>
          </a:bodyPr>
          <a:lstStyle/>
          <a:p>
            <a:r>
              <a:rPr lang="en-US" altLang="zh-CN" dirty="0" smtClean="0">
                <a:solidFill>
                  <a:prstClr val="black"/>
                </a:solidFill>
                <a:latin typeface="Calibri" panose="020F0502020204030204"/>
                <a:ea typeface="宋体" panose="02010600030101010101" pitchFamily="2" charset="-122"/>
              </a:rPr>
              <a:t>…</a:t>
            </a:r>
            <a:endParaRPr lang="zh-CN" altLang="en-US" dirty="0">
              <a:solidFill>
                <a:prstClr val="black"/>
              </a:solidFill>
              <a:latin typeface="Calibri" panose="020F0502020204030204"/>
              <a:ea typeface="宋体" panose="02010600030101010101" pitchFamily="2" charset="-122"/>
            </a:endParaRPr>
          </a:p>
        </p:txBody>
      </p:sp>
      <p:cxnSp>
        <p:nvCxnSpPr>
          <p:cNvPr id="266" name="直接连接符 265"/>
          <p:cNvCxnSpPr/>
          <p:nvPr/>
        </p:nvCxnSpPr>
        <p:spPr>
          <a:xfrm flipH="1">
            <a:off x="7272403" y="3322182"/>
            <a:ext cx="2965" cy="3077392"/>
          </a:xfrm>
          <a:prstGeom prst="line">
            <a:avLst/>
          </a:prstGeom>
          <a:noFill/>
          <a:ln w="6350" cap="flat" cmpd="sng" algn="ctr">
            <a:solidFill>
              <a:srgbClr val="5B9BD5"/>
            </a:solidFill>
            <a:prstDash val="solid"/>
            <a:miter lim="800000"/>
          </a:ln>
          <a:effectLst/>
        </p:spPr>
      </p:cxnSp>
      <mc:AlternateContent xmlns:mc="http://schemas.openxmlformats.org/markup-compatibility/2006" xmlns:a14="http://schemas.microsoft.com/office/drawing/2010/main">
        <mc:Choice Requires="a14">
          <p:sp>
            <p:nvSpPr>
              <p:cNvPr id="267" name="矩形 266"/>
              <p:cNvSpPr/>
              <p:nvPr/>
            </p:nvSpPr>
            <p:spPr>
              <a:xfrm>
                <a:off x="8745318" y="693203"/>
                <a:ext cx="2791149" cy="369332"/>
              </a:xfrm>
              <a:prstGeom prst="rect">
                <a:avLst/>
              </a:prstGeom>
            </p:spPr>
            <p:txBody>
              <a:bodyPr wrap="none">
                <a:spAutoFit/>
              </a:bodyPr>
              <a:lstStyle/>
              <a:p>
                <a14:m>
                  <m:oMath xmlns:m="http://schemas.openxmlformats.org/officeDocument/2006/math">
                    <m:r>
                      <a:rPr lang="en-US" altLang="zh-CN" i="1" u="sng">
                        <a:solidFill>
                          <a:prstClr val="black"/>
                        </a:solidFill>
                        <a:latin typeface="Cambria Math" panose="02040503050406030204" pitchFamily="18" charset="0"/>
                      </a:rPr>
                      <m:t>𝑛</m:t>
                    </m:r>
                  </m:oMath>
                </a14:m>
                <a:r>
                  <a:rPr lang="en-US" altLang="zh-CN" u="sng" dirty="0">
                    <a:solidFill>
                      <a:prstClr val="black"/>
                    </a:solidFill>
                    <a:latin typeface="Calibri" panose="020F0502020204030204"/>
                    <a:ea typeface="宋体" panose="02010600030101010101" pitchFamily="2" charset="-122"/>
                  </a:rPr>
                  <a:t>-order </a:t>
                </a:r>
                <a:r>
                  <a:rPr lang="en-US" altLang="zh-CN" u="sng" dirty="0" smtClean="0">
                    <a:solidFill>
                      <a:prstClr val="black"/>
                    </a:solidFill>
                    <a:latin typeface="Calibri" panose="020F0502020204030204"/>
                    <a:ea typeface="宋体" panose="02010600030101010101" pitchFamily="2" charset="-122"/>
                  </a:rPr>
                  <a:t>rank-one </a:t>
                </a:r>
                <a:r>
                  <a:rPr lang="en-US" altLang="zh-CN" u="sng" dirty="0">
                    <a:solidFill>
                      <a:prstClr val="black"/>
                    </a:solidFill>
                    <a:latin typeface="Calibri" panose="020F0502020204030204"/>
                    <a:ea typeface="宋体" panose="02010600030101010101" pitchFamily="2" charset="-122"/>
                  </a:rPr>
                  <a:t>tensor </a:t>
                </a:r>
                <a:r>
                  <a:rPr lang="zh-CN" altLang="en-US" u="sng" dirty="0" smtClean="0">
                    <a:solidFill>
                      <a:prstClr val="black"/>
                    </a:solidFill>
                    <a:latin typeface="Calibri" panose="020F0502020204030204"/>
                    <a:ea typeface="宋体" panose="02010600030101010101" pitchFamily="2" charset="-122"/>
                  </a:rPr>
                  <a:t>𝓐</a:t>
                </a:r>
                <a:r>
                  <a:rPr lang="en-US" altLang="zh-CN" u="sng" dirty="0" smtClean="0">
                    <a:solidFill>
                      <a:prstClr val="black"/>
                    </a:solidFill>
                    <a:latin typeface="Calibri" panose="020F0502020204030204"/>
                    <a:ea typeface="宋体" panose="02010600030101010101" pitchFamily="2" charset="-122"/>
                  </a:rPr>
                  <a:t>:</a:t>
                </a:r>
                <a:endParaRPr lang="zh-CN" altLang="en-US" dirty="0">
                  <a:solidFill>
                    <a:prstClr val="black"/>
                  </a:solidFill>
                  <a:latin typeface="Calibri" panose="020F0502020204030204"/>
                  <a:ea typeface="宋体" panose="02010600030101010101" pitchFamily="2" charset="-122"/>
                </a:endParaRPr>
              </a:p>
            </p:txBody>
          </p:sp>
        </mc:Choice>
        <mc:Fallback xmlns="">
          <p:sp>
            <p:nvSpPr>
              <p:cNvPr id="267" name="矩形 266"/>
              <p:cNvSpPr>
                <a:spLocks noRot="1" noChangeAspect="1" noMove="1" noResize="1" noEditPoints="1" noAdjustHandles="1" noChangeArrowheads="1" noChangeShapeType="1" noTextEdit="1"/>
              </p:cNvSpPr>
              <p:nvPr/>
            </p:nvSpPr>
            <p:spPr>
              <a:xfrm>
                <a:off x="8745318" y="693203"/>
                <a:ext cx="2791149" cy="369332"/>
              </a:xfrm>
              <a:prstGeom prst="rect">
                <a:avLst/>
              </a:prstGeom>
              <a:blipFill rotWithShape="0">
                <a:blip r:embed="rId53"/>
                <a:stretch>
                  <a:fillRect t="-13333" r="-1094" b="-26667"/>
                </a:stretch>
              </a:blipFill>
            </p:spPr>
            <p:txBody>
              <a:bodyPr/>
              <a:lstStyle/>
              <a:p>
                <a:r>
                  <a:rPr lang="zh-CN" altLang="en-US">
                    <a:noFill/>
                  </a:rPr>
                  <a:t> </a:t>
                </a:r>
              </a:p>
            </p:txBody>
          </p:sp>
        </mc:Fallback>
      </mc:AlternateContent>
      <p:sp>
        <p:nvSpPr>
          <p:cNvPr id="268" name="矩形 267"/>
          <p:cNvSpPr/>
          <p:nvPr/>
        </p:nvSpPr>
        <p:spPr>
          <a:xfrm>
            <a:off x="8446644" y="687950"/>
            <a:ext cx="478016" cy="369332"/>
          </a:xfrm>
          <a:prstGeom prst="rect">
            <a:avLst/>
          </a:prstGeom>
        </p:spPr>
        <p:txBody>
          <a:bodyPr wrap="none">
            <a:spAutoFit/>
          </a:bodyPr>
          <a:lstStyle/>
          <a:p>
            <a:r>
              <a:rPr lang="zh-CN" altLang="en-US" dirty="0">
                <a:solidFill>
                  <a:prstClr val="black"/>
                </a:solidFill>
                <a:latin typeface="Calibri" panose="020F0502020204030204"/>
                <a:ea typeface="宋体" panose="02010600030101010101" pitchFamily="2" charset="-122"/>
              </a:rPr>
              <a:t> </a:t>
            </a:r>
            <a:r>
              <a:rPr lang="en-US" altLang="zh-CN" dirty="0">
                <a:solidFill>
                  <a:prstClr val="black"/>
                </a:solidFill>
                <a:latin typeface="Calibri" panose="020F0502020204030204"/>
                <a:ea typeface="宋体" panose="02010600030101010101" pitchFamily="2" charset="-122"/>
              </a:rPr>
              <a:t>5) </a:t>
            </a:r>
            <a:endParaRPr lang="zh-CN" altLang="en-US" dirty="0">
              <a:solidFill>
                <a:prstClr val="black"/>
              </a:solidFill>
              <a:latin typeface="Calibri" panose="020F0502020204030204"/>
              <a:ea typeface="宋体" panose="02010600030101010101" pitchFamily="2" charset="-122"/>
            </a:endParaRPr>
          </a:p>
        </p:txBody>
      </p:sp>
      <p:cxnSp>
        <p:nvCxnSpPr>
          <p:cNvPr id="269" name="直接连接符 268"/>
          <p:cNvCxnSpPr/>
          <p:nvPr/>
        </p:nvCxnSpPr>
        <p:spPr>
          <a:xfrm flipV="1">
            <a:off x="7108725" y="1995470"/>
            <a:ext cx="1" cy="234045"/>
          </a:xfrm>
          <a:prstGeom prst="line">
            <a:avLst/>
          </a:prstGeom>
          <a:solidFill>
            <a:srgbClr val="5B9BD5"/>
          </a:solidFill>
          <a:ln w="15875" cap="flat" cmpd="sng" algn="ctr">
            <a:solidFill>
              <a:srgbClr val="5B9BD5">
                <a:shade val="50000"/>
              </a:srgbClr>
            </a:solidFill>
            <a:prstDash val="solid"/>
            <a:miter lim="800000"/>
          </a:ln>
          <a:effectLst/>
        </p:spPr>
      </p:cxnSp>
      <p:cxnSp>
        <p:nvCxnSpPr>
          <p:cNvPr id="270" name="直接连接符 269"/>
          <p:cNvCxnSpPr/>
          <p:nvPr/>
        </p:nvCxnSpPr>
        <p:spPr>
          <a:xfrm flipV="1">
            <a:off x="7288342" y="1995470"/>
            <a:ext cx="1" cy="234045"/>
          </a:xfrm>
          <a:prstGeom prst="line">
            <a:avLst/>
          </a:prstGeom>
          <a:solidFill>
            <a:srgbClr val="5B9BD5"/>
          </a:solidFill>
          <a:ln w="15875" cap="flat" cmpd="sng" algn="ctr">
            <a:solidFill>
              <a:srgbClr val="5B9BD5">
                <a:shade val="50000"/>
              </a:srgbClr>
            </a:solidFill>
            <a:prstDash val="solid"/>
            <a:miter lim="800000"/>
          </a:ln>
          <a:effectLst/>
        </p:spPr>
      </p:cxnSp>
      <p:cxnSp>
        <p:nvCxnSpPr>
          <p:cNvPr id="271" name="直接连接符 270"/>
          <p:cNvCxnSpPr/>
          <p:nvPr/>
        </p:nvCxnSpPr>
        <p:spPr>
          <a:xfrm flipV="1">
            <a:off x="7804753" y="1993344"/>
            <a:ext cx="1" cy="234045"/>
          </a:xfrm>
          <a:prstGeom prst="line">
            <a:avLst/>
          </a:prstGeom>
          <a:solidFill>
            <a:srgbClr val="5B9BD5"/>
          </a:solidFill>
          <a:ln w="15875" cap="flat" cmpd="sng" algn="ctr">
            <a:solidFill>
              <a:srgbClr val="5B9BD5">
                <a:shade val="50000"/>
              </a:srgbClr>
            </a:solidFill>
            <a:prstDash val="solid"/>
            <a:miter lim="800000"/>
          </a:ln>
          <a:effectLst/>
        </p:spPr>
      </p:cxnSp>
      <p:sp>
        <p:nvSpPr>
          <p:cNvPr id="272" name="圆角矩形 271"/>
          <p:cNvSpPr/>
          <p:nvPr/>
        </p:nvSpPr>
        <p:spPr>
          <a:xfrm rot="10800000">
            <a:off x="9384761" y="1112587"/>
            <a:ext cx="1233294" cy="368789"/>
          </a:xfrm>
          <a:prstGeom prst="roundRect">
            <a:avLst/>
          </a:prstGeom>
          <a:solidFill>
            <a:srgbClr val="5B9BD5"/>
          </a:solidFill>
          <a:ln w="254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273" name="文本框 272"/>
              <p:cNvSpPr txBox="1"/>
              <p:nvPr/>
            </p:nvSpPr>
            <p:spPr>
              <a:xfrm>
                <a:off x="9260055" y="1668858"/>
                <a:ext cx="5008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𝑑</m:t>
                          </m:r>
                        </m:e>
                        <m:sub>
                          <m:r>
                            <a:rPr lang="en-US" altLang="zh-CN" i="1" smtClean="0">
                              <a:solidFill>
                                <a:prstClr val="black"/>
                              </a:solidFill>
                              <a:latin typeface="Cambria Math" panose="02040503050406030204" pitchFamily="18" charset="0"/>
                            </a:rPr>
                            <m:t>1</m:t>
                          </m:r>
                        </m:sub>
                      </m:sSub>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73" name="文本框 272"/>
              <p:cNvSpPr txBox="1">
                <a:spLocks noRot="1" noChangeAspect="1" noMove="1" noResize="1" noEditPoints="1" noAdjustHandles="1" noChangeArrowheads="1" noChangeShapeType="1" noTextEdit="1"/>
              </p:cNvSpPr>
              <p:nvPr/>
            </p:nvSpPr>
            <p:spPr>
              <a:xfrm>
                <a:off x="9260055" y="1668858"/>
                <a:ext cx="500829" cy="369332"/>
              </a:xfrm>
              <a:prstGeom prst="rect">
                <a:avLst/>
              </a:prstGeom>
              <a:blipFill rotWithShape="0">
                <a:blip r:embed="rId5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4" name="文本框 273"/>
              <p:cNvSpPr txBox="1"/>
              <p:nvPr/>
            </p:nvSpPr>
            <p:spPr>
              <a:xfrm>
                <a:off x="9493512" y="1666039"/>
                <a:ext cx="5008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𝑑</m:t>
                          </m:r>
                        </m:e>
                        <m:sub>
                          <m:r>
                            <a:rPr lang="en-US" altLang="zh-CN" i="1" smtClean="0">
                              <a:solidFill>
                                <a:prstClr val="black"/>
                              </a:solidFill>
                              <a:latin typeface="Cambria Math" panose="02040503050406030204" pitchFamily="18" charset="0"/>
                            </a:rPr>
                            <m:t>2</m:t>
                          </m:r>
                        </m:sub>
                      </m:sSub>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74" name="文本框 273"/>
              <p:cNvSpPr txBox="1">
                <a:spLocks noRot="1" noChangeAspect="1" noMove="1" noResize="1" noEditPoints="1" noAdjustHandles="1" noChangeArrowheads="1" noChangeShapeType="1" noTextEdit="1"/>
              </p:cNvSpPr>
              <p:nvPr/>
            </p:nvSpPr>
            <p:spPr>
              <a:xfrm>
                <a:off x="9493512" y="1666039"/>
                <a:ext cx="500829" cy="369332"/>
              </a:xfrm>
              <a:prstGeom prst="rect">
                <a:avLst/>
              </a:prstGeom>
              <a:blipFill rotWithShape="0">
                <a:blip r:embed="rId5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5" name="文本框 274"/>
              <p:cNvSpPr txBox="1"/>
              <p:nvPr/>
            </p:nvSpPr>
            <p:spPr>
              <a:xfrm>
                <a:off x="10217121" y="1646238"/>
                <a:ext cx="5008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𝑑</m:t>
                          </m:r>
                        </m:e>
                        <m:sub>
                          <m:r>
                            <a:rPr lang="en-US" altLang="zh-CN" i="1" smtClean="0">
                              <a:solidFill>
                                <a:prstClr val="black"/>
                              </a:solidFill>
                              <a:latin typeface="Cambria Math" panose="02040503050406030204" pitchFamily="18" charset="0"/>
                            </a:rPr>
                            <m:t>𝑛</m:t>
                          </m:r>
                        </m:sub>
                      </m:sSub>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75" name="文本框 274"/>
              <p:cNvSpPr txBox="1">
                <a:spLocks noRot="1" noChangeAspect="1" noMove="1" noResize="1" noEditPoints="1" noAdjustHandles="1" noChangeArrowheads="1" noChangeShapeType="1" noTextEdit="1"/>
              </p:cNvSpPr>
              <p:nvPr/>
            </p:nvSpPr>
            <p:spPr>
              <a:xfrm>
                <a:off x="10217121" y="1646238"/>
                <a:ext cx="500829" cy="369332"/>
              </a:xfrm>
              <a:prstGeom prst="rect">
                <a:avLst/>
              </a:prstGeom>
              <a:blipFill rotWithShape="0">
                <a:blip r:embed="rId5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6" name="文本框 275"/>
              <p:cNvSpPr txBox="1"/>
              <p:nvPr/>
            </p:nvSpPr>
            <p:spPr>
              <a:xfrm>
                <a:off x="9727978" y="1663220"/>
                <a:ext cx="5008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i="1" smtClean="0">
                              <a:solidFill>
                                <a:prstClr val="black"/>
                              </a:solidFill>
                              <a:latin typeface="Cambria Math" panose="02040503050406030204" pitchFamily="18" charset="0"/>
                            </a:rPr>
                            <m:t>𝑑</m:t>
                          </m:r>
                        </m:e>
                        <m:sub>
                          <m:r>
                            <a:rPr lang="en-US" altLang="zh-CN" i="1" smtClean="0">
                              <a:solidFill>
                                <a:prstClr val="black"/>
                              </a:solidFill>
                              <a:latin typeface="Cambria Math" panose="02040503050406030204" pitchFamily="18" charset="0"/>
                            </a:rPr>
                            <m:t>3</m:t>
                          </m:r>
                        </m:sub>
                      </m:sSub>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76" name="文本框 275"/>
              <p:cNvSpPr txBox="1">
                <a:spLocks noRot="1" noChangeAspect="1" noMove="1" noResize="1" noEditPoints="1" noAdjustHandles="1" noChangeArrowheads="1" noChangeShapeType="1" noTextEdit="1"/>
              </p:cNvSpPr>
              <p:nvPr/>
            </p:nvSpPr>
            <p:spPr>
              <a:xfrm>
                <a:off x="9727978" y="1663220"/>
                <a:ext cx="500829" cy="369332"/>
              </a:xfrm>
              <a:prstGeom prst="rect">
                <a:avLst/>
              </a:prstGeom>
              <a:blipFill rotWithShape="0">
                <a:blip r:embed="rId57"/>
                <a:stretch>
                  <a:fillRect/>
                </a:stretch>
              </a:blipFill>
            </p:spPr>
            <p:txBody>
              <a:bodyPr/>
              <a:lstStyle/>
              <a:p>
                <a:r>
                  <a:rPr lang="zh-CN" altLang="en-US">
                    <a:noFill/>
                  </a:rPr>
                  <a:t> </a:t>
                </a:r>
              </a:p>
            </p:txBody>
          </p:sp>
        </mc:Fallback>
      </mc:AlternateContent>
      <p:sp>
        <p:nvSpPr>
          <p:cNvPr id="277" name="文本框 276"/>
          <p:cNvSpPr txBox="1"/>
          <p:nvPr/>
        </p:nvSpPr>
        <p:spPr>
          <a:xfrm>
            <a:off x="10003245" y="1559396"/>
            <a:ext cx="302873" cy="368621"/>
          </a:xfrm>
          <a:prstGeom prst="rect">
            <a:avLst/>
          </a:prstGeom>
          <a:noFill/>
        </p:spPr>
        <p:txBody>
          <a:bodyPr wrap="square" rtlCol="0">
            <a:spAutoFit/>
          </a:bodyPr>
          <a:lstStyle/>
          <a:p>
            <a:r>
              <a:rPr lang="en-US" altLang="zh-CN" dirty="0" smtClean="0">
                <a:solidFill>
                  <a:prstClr val="black"/>
                </a:solidFill>
                <a:latin typeface="Calibri" panose="020F0502020204030204"/>
                <a:ea typeface="宋体" panose="02010600030101010101" pitchFamily="2" charset="-122"/>
              </a:rPr>
              <a:t>…</a:t>
            </a:r>
            <a:endParaRPr lang="zh-CN" altLang="en-US" dirty="0">
              <a:solidFill>
                <a:prstClr val="black"/>
              </a:solidFill>
              <a:latin typeface="Calibri" panose="020F0502020204030204"/>
              <a:ea typeface="宋体" panose="02010600030101010101" pitchFamily="2" charset="-122"/>
            </a:endParaRPr>
          </a:p>
        </p:txBody>
      </p:sp>
      <p:cxnSp>
        <p:nvCxnSpPr>
          <p:cNvPr id="278" name="直接连接符 277"/>
          <p:cNvCxnSpPr/>
          <p:nvPr/>
        </p:nvCxnSpPr>
        <p:spPr>
          <a:xfrm flipV="1">
            <a:off x="9550331" y="1493240"/>
            <a:ext cx="1" cy="234045"/>
          </a:xfrm>
          <a:prstGeom prst="line">
            <a:avLst/>
          </a:prstGeom>
          <a:solidFill>
            <a:srgbClr val="5B9BD5"/>
          </a:solidFill>
          <a:ln w="15875" cap="flat" cmpd="sng" algn="ctr">
            <a:solidFill>
              <a:srgbClr val="5B9BD5">
                <a:shade val="50000"/>
              </a:srgbClr>
            </a:solidFill>
            <a:prstDash val="solid"/>
            <a:miter lim="800000"/>
          </a:ln>
          <a:effectLst/>
        </p:spPr>
      </p:cxnSp>
      <mc:AlternateContent xmlns:mc="http://schemas.openxmlformats.org/markup-compatibility/2006" xmlns:a14="http://schemas.microsoft.com/office/drawing/2010/main">
        <mc:Choice Requires="a14">
          <p:sp>
            <p:nvSpPr>
              <p:cNvPr id="279" name="矩形 278"/>
              <p:cNvSpPr/>
              <p:nvPr/>
            </p:nvSpPr>
            <p:spPr>
              <a:xfrm>
                <a:off x="9785725" y="1120722"/>
                <a:ext cx="4539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dirty="0">
                          <a:solidFill>
                            <a:prstClr val="black"/>
                          </a:solidFill>
                          <a:latin typeface="Calibri" panose="020F0502020204030204"/>
                          <a:ea typeface="宋体" panose="02010600030101010101" pitchFamily="2" charset="-122"/>
                        </a:rPr>
                        <m:t>𝓐</m:t>
                      </m:r>
                    </m:oMath>
                  </m:oMathPara>
                </a14:m>
                <a:endParaRPr lang="zh-CN" altLang="en-US" b="1" dirty="0">
                  <a:solidFill>
                    <a:prstClr val="black"/>
                  </a:solidFill>
                  <a:latin typeface="Calibri" panose="020F0502020204030204"/>
                  <a:ea typeface="宋体" panose="02010600030101010101" pitchFamily="2" charset="-122"/>
                </a:endParaRPr>
              </a:p>
            </p:txBody>
          </p:sp>
        </mc:Choice>
        <mc:Fallback xmlns="">
          <p:sp>
            <p:nvSpPr>
              <p:cNvPr id="279" name="矩形 278"/>
              <p:cNvSpPr>
                <a:spLocks noRot="1" noChangeAspect="1" noMove="1" noResize="1" noEditPoints="1" noAdjustHandles="1" noChangeArrowheads="1" noChangeShapeType="1" noTextEdit="1"/>
              </p:cNvSpPr>
              <p:nvPr/>
            </p:nvSpPr>
            <p:spPr>
              <a:xfrm>
                <a:off x="9785725" y="1120722"/>
                <a:ext cx="453970" cy="369332"/>
              </a:xfrm>
              <a:prstGeom prst="rect">
                <a:avLst/>
              </a:prstGeom>
              <a:blipFill rotWithShape="0">
                <a:blip r:embed="rId58"/>
                <a:stretch>
                  <a:fillRect/>
                </a:stretch>
              </a:blipFill>
            </p:spPr>
            <p:txBody>
              <a:bodyPr/>
              <a:lstStyle/>
              <a:p>
                <a:r>
                  <a:rPr lang="zh-CN" altLang="en-US">
                    <a:noFill/>
                  </a:rPr>
                  <a:t> </a:t>
                </a:r>
              </a:p>
            </p:txBody>
          </p:sp>
        </mc:Fallback>
      </mc:AlternateContent>
      <p:sp>
        <p:nvSpPr>
          <p:cNvPr id="280" name="文本框 279"/>
          <p:cNvSpPr txBox="1"/>
          <p:nvPr/>
        </p:nvSpPr>
        <p:spPr>
          <a:xfrm>
            <a:off x="10003245" y="1350269"/>
            <a:ext cx="302873" cy="368621"/>
          </a:xfrm>
          <a:prstGeom prst="rect">
            <a:avLst/>
          </a:prstGeom>
          <a:noFill/>
        </p:spPr>
        <p:txBody>
          <a:bodyPr wrap="square" rtlCol="0">
            <a:spAutoFit/>
          </a:bodyPr>
          <a:lstStyle/>
          <a:p>
            <a:r>
              <a:rPr lang="en-US" altLang="zh-CN" dirty="0" smtClean="0">
                <a:solidFill>
                  <a:prstClr val="black"/>
                </a:solidFill>
                <a:latin typeface="Calibri" panose="020F0502020204030204"/>
                <a:ea typeface="宋体" panose="02010600030101010101" pitchFamily="2" charset="-122"/>
              </a:rPr>
              <a:t>…</a:t>
            </a:r>
            <a:endParaRPr lang="zh-CN" altLang="en-US" dirty="0">
              <a:solidFill>
                <a:prstClr val="black"/>
              </a:solidFill>
              <a:latin typeface="Calibri" panose="020F0502020204030204"/>
              <a:ea typeface="宋体" panose="02010600030101010101" pitchFamily="2" charset="-122"/>
            </a:endParaRPr>
          </a:p>
        </p:txBody>
      </p:sp>
      <p:cxnSp>
        <p:nvCxnSpPr>
          <p:cNvPr id="281" name="直接连接符 280"/>
          <p:cNvCxnSpPr/>
          <p:nvPr/>
        </p:nvCxnSpPr>
        <p:spPr>
          <a:xfrm flipV="1">
            <a:off x="9729948" y="1493240"/>
            <a:ext cx="1" cy="234045"/>
          </a:xfrm>
          <a:prstGeom prst="line">
            <a:avLst/>
          </a:prstGeom>
          <a:solidFill>
            <a:srgbClr val="5B9BD5"/>
          </a:solidFill>
          <a:ln w="15875" cap="flat" cmpd="sng" algn="ctr">
            <a:solidFill>
              <a:srgbClr val="5B9BD5">
                <a:shade val="50000"/>
              </a:srgbClr>
            </a:solidFill>
            <a:prstDash val="solid"/>
            <a:miter lim="800000"/>
          </a:ln>
          <a:effectLst/>
        </p:spPr>
      </p:cxnSp>
      <p:cxnSp>
        <p:nvCxnSpPr>
          <p:cNvPr id="282" name="直接连接符 281"/>
          <p:cNvCxnSpPr/>
          <p:nvPr/>
        </p:nvCxnSpPr>
        <p:spPr>
          <a:xfrm flipV="1">
            <a:off x="9909565" y="1493240"/>
            <a:ext cx="1" cy="234045"/>
          </a:xfrm>
          <a:prstGeom prst="line">
            <a:avLst/>
          </a:prstGeom>
          <a:solidFill>
            <a:srgbClr val="5B9BD5"/>
          </a:solidFill>
          <a:ln w="15875" cap="flat" cmpd="sng" algn="ctr">
            <a:solidFill>
              <a:srgbClr val="5B9BD5">
                <a:shade val="50000"/>
              </a:srgbClr>
            </a:solidFill>
            <a:prstDash val="solid"/>
            <a:miter lim="800000"/>
          </a:ln>
          <a:effectLst/>
        </p:spPr>
      </p:cxnSp>
      <p:cxnSp>
        <p:nvCxnSpPr>
          <p:cNvPr id="283" name="直接连接符 282"/>
          <p:cNvCxnSpPr/>
          <p:nvPr/>
        </p:nvCxnSpPr>
        <p:spPr>
          <a:xfrm flipV="1">
            <a:off x="10425976" y="1491114"/>
            <a:ext cx="1" cy="234045"/>
          </a:xfrm>
          <a:prstGeom prst="line">
            <a:avLst/>
          </a:prstGeom>
          <a:solidFill>
            <a:srgbClr val="5B9BD5"/>
          </a:solidFill>
          <a:ln w="15875" cap="flat" cmpd="sng" algn="ctr">
            <a:solidFill>
              <a:srgbClr val="5B9BD5">
                <a:shade val="50000"/>
              </a:srgbClr>
            </a:solidFill>
            <a:prstDash val="solid"/>
            <a:miter lim="800000"/>
          </a:ln>
          <a:effectLst/>
        </p:spPr>
      </p:cxnSp>
      <p:sp>
        <p:nvSpPr>
          <p:cNvPr id="284" name="圆角矩形 283"/>
          <p:cNvSpPr/>
          <p:nvPr/>
        </p:nvSpPr>
        <p:spPr>
          <a:xfrm>
            <a:off x="9202538" y="2419560"/>
            <a:ext cx="1805304" cy="544317"/>
          </a:xfrm>
          <a:prstGeom prst="roundRect">
            <a:avLst/>
          </a:prstGeom>
          <a:noFill/>
          <a:ln w="19050" cap="flat" cmpd="sng" algn="ctr">
            <a:solidFill>
              <a:srgbClr val="5B9BD5">
                <a:shade val="50000"/>
              </a:srgbClr>
            </a:solidFill>
            <a:prstDash val="lg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285" name="椭圆 284"/>
          <p:cNvSpPr/>
          <p:nvPr/>
        </p:nvSpPr>
        <p:spPr>
          <a:xfrm rot="16200000">
            <a:off x="9309281" y="2551053"/>
            <a:ext cx="222855" cy="230283"/>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286" name="文本框 285"/>
              <p:cNvSpPr txBox="1"/>
              <p:nvPr/>
            </p:nvSpPr>
            <p:spPr>
              <a:xfrm>
                <a:off x="9233672" y="2482828"/>
                <a:ext cx="30217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1" i="1" smtClean="0">
                              <a:solidFill>
                                <a:prstClr val="black"/>
                              </a:solidFill>
                              <a:latin typeface="Cambria Math" panose="02040503050406030204" pitchFamily="18" charset="0"/>
                            </a:rPr>
                          </m:ctrlPr>
                        </m:sSubPr>
                        <m:e>
                          <m:r>
                            <a:rPr lang="zh-CN" altLang="en-US" sz="1600" b="1" i="1">
                              <a:solidFill>
                                <a:prstClr val="black"/>
                              </a:solidFill>
                              <a:latin typeface="Cambria Math" panose="02040503050406030204" pitchFamily="18" charset="0"/>
                            </a:rPr>
                            <m:t>𝜶</m:t>
                          </m:r>
                        </m:e>
                        <m:sub>
                          <m:r>
                            <a:rPr lang="en-US" altLang="zh-CN" sz="1600" i="1" smtClean="0">
                              <a:solidFill>
                                <a:prstClr val="black"/>
                              </a:solidFill>
                              <a:latin typeface="Cambria Math" panose="02040503050406030204" pitchFamily="18" charset="0"/>
                            </a:rPr>
                            <m:t>1</m:t>
                          </m:r>
                        </m:sub>
                      </m:sSub>
                    </m:oMath>
                  </m:oMathPara>
                </a14:m>
                <a:endParaRPr lang="zh-CN" altLang="en-US" sz="1600" b="1" dirty="0">
                  <a:solidFill>
                    <a:prstClr val="black"/>
                  </a:solidFill>
                  <a:latin typeface="Calibri" panose="020F0502020204030204"/>
                  <a:ea typeface="宋体" panose="02010600030101010101" pitchFamily="2" charset="-122"/>
                </a:endParaRPr>
              </a:p>
            </p:txBody>
          </p:sp>
        </mc:Choice>
        <mc:Fallback xmlns="">
          <p:sp>
            <p:nvSpPr>
              <p:cNvPr id="286" name="文本框 285"/>
              <p:cNvSpPr txBox="1">
                <a:spLocks noRot="1" noChangeAspect="1" noMove="1" noResize="1" noEditPoints="1" noAdjustHandles="1" noChangeArrowheads="1" noChangeShapeType="1" noTextEdit="1"/>
              </p:cNvSpPr>
              <p:nvPr/>
            </p:nvSpPr>
            <p:spPr>
              <a:xfrm>
                <a:off x="9233672" y="2482828"/>
                <a:ext cx="302178" cy="338554"/>
              </a:xfrm>
              <a:prstGeom prst="rect">
                <a:avLst/>
              </a:prstGeom>
              <a:blipFill rotWithShape="0">
                <a:blip r:embed="rId59"/>
                <a:stretch>
                  <a:fillRect r="-18367"/>
                </a:stretch>
              </a:blipFill>
            </p:spPr>
            <p:txBody>
              <a:bodyPr/>
              <a:lstStyle/>
              <a:p>
                <a:r>
                  <a:rPr lang="zh-CN" altLang="en-US">
                    <a:noFill/>
                  </a:rPr>
                  <a:t> </a:t>
                </a:r>
              </a:p>
            </p:txBody>
          </p:sp>
        </mc:Fallback>
      </mc:AlternateContent>
      <p:cxnSp>
        <p:nvCxnSpPr>
          <p:cNvPr id="287" name="直接连接符 286"/>
          <p:cNvCxnSpPr>
            <a:endCxn id="285" idx="2"/>
          </p:cNvCxnSpPr>
          <p:nvPr/>
        </p:nvCxnSpPr>
        <p:spPr>
          <a:xfrm flipV="1">
            <a:off x="9420708" y="2777622"/>
            <a:ext cx="1" cy="297089"/>
          </a:xfrm>
          <a:prstGeom prst="line">
            <a:avLst/>
          </a:prstGeom>
          <a:solidFill>
            <a:srgbClr val="5B9BD5"/>
          </a:solidFill>
          <a:ln w="15875" cap="flat" cmpd="sng" algn="ctr">
            <a:solidFill>
              <a:srgbClr val="5B9BD5">
                <a:shade val="50000"/>
              </a:srgbClr>
            </a:solidFill>
            <a:prstDash val="solid"/>
            <a:miter lim="800000"/>
          </a:ln>
          <a:effectLst/>
        </p:spPr>
      </p:cxnSp>
      <p:sp>
        <p:nvSpPr>
          <p:cNvPr id="288" name="椭圆 287"/>
          <p:cNvSpPr/>
          <p:nvPr/>
        </p:nvSpPr>
        <p:spPr>
          <a:xfrm rot="16200000">
            <a:off x="9674679" y="2551053"/>
            <a:ext cx="222855" cy="230283"/>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289" name="文本框 288"/>
              <p:cNvSpPr txBox="1"/>
              <p:nvPr/>
            </p:nvSpPr>
            <p:spPr>
              <a:xfrm>
                <a:off x="9599070" y="2482828"/>
                <a:ext cx="30217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1" i="1" smtClean="0">
                              <a:solidFill>
                                <a:prstClr val="black"/>
                              </a:solidFill>
                              <a:latin typeface="Cambria Math" panose="02040503050406030204" pitchFamily="18" charset="0"/>
                            </a:rPr>
                          </m:ctrlPr>
                        </m:sSubPr>
                        <m:e>
                          <m:r>
                            <a:rPr lang="zh-CN" altLang="en-US" sz="1600" b="1" i="1">
                              <a:solidFill>
                                <a:prstClr val="black"/>
                              </a:solidFill>
                              <a:latin typeface="Cambria Math" panose="02040503050406030204" pitchFamily="18" charset="0"/>
                            </a:rPr>
                            <m:t>𝜶</m:t>
                          </m:r>
                        </m:e>
                        <m:sub>
                          <m:r>
                            <a:rPr lang="en-US" altLang="zh-CN" sz="1600" i="1" smtClean="0">
                              <a:solidFill>
                                <a:prstClr val="black"/>
                              </a:solidFill>
                              <a:latin typeface="Cambria Math" panose="02040503050406030204" pitchFamily="18" charset="0"/>
                            </a:rPr>
                            <m:t>2</m:t>
                          </m:r>
                        </m:sub>
                      </m:sSub>
                    </m:oMath>
                  </m:oMathPara>
                </a14:m>
                <a:endParaRPr lang="zh-CN" altLang="en-US" sz="1600" b="1" dirty="0">
                  <a:solidFill>
                    <a:prstClr val="black"/>
                  </a:solidFill>
                  <a:latin typeface="Calibri" panose="020F0502020204030204"/>
                  <a:ea typeface="宋体" panose="02010600030101010101" pitchFamily="2" charset="-122"/>
                </a:endParaRPr>
              </a:p>
            </p:txBody>
          </p:sp>
        </mc:Choice>
        <mc:Fallback xmlns="">
          <p:sp>
            <p:nvSpPr>
              <p:cNvPr id="289" name="文本框 288"/>
              <p:cNvSpPr txBox="1">
                <a:spLocks noRot="1" noChangeAspect="1" noMove="1" noResize="1" noEditPoints="1" noAdjustHandles="1" noChangeArrowheads="1" noChangeShapeType="1" noTextEdit="1"/>
              </p:cNvSpPr>
              <p:nvPr/>
            </p:nvSpPr>
            <p:spPr>
              <a:xfrm>
                <a:off x="9599070" y="2482828"/>
                <a:ext cx="302178" cy="338554"/>
              </a:xfrm>
              <a:prstGeom prst="rect">
                <a:avLst/>
              </a:prstGeom>
              <a:blipFill rotWithShape="0">
                <a:blip r:embed="rId60"/>
                <a:stretch>
                  <a:fillRect r="-20408"/>
                </a:stretch>
              </a:blipFill>
            </p:spPr>
            <p:txBody>
              <a:bodyPr/>
              <a:lstStyle/>
              <a:p>
                <a:r>
                  <a:rPr lang="zh-CN" altLang="en-US">
                    <a:noFill/>
                  </a:rPr>
                  <a:t> </a:t>
                </a:r>
              </a:p>
            </p:txBody>
          </p:sp>
        </mc:Fallback>
      </mc:AlternateContent>
      <p:cxnSp>
        <p:nvCxnSpPr>
          <p:cNvPr id="290" name="直接连接符 289"/>
          <p:cNvCxnSpPr>
            <a:endCxn id="288" idx="2"/>
          </p:cNvCxnSpPr>
          <p:nvPr/>
        </p:nvCxnSpPr>
        <p:spPr>
          <a:xfrm flipV="1">
            <a:off x="9786106" y="2777622"/>
            <a:ext cx="1" cy="297089"/>
          </a:xfrm>
          <a:prstGeom prst="line">
            <a:avLst/>
          </a:prstGeom>
          <a:solidFill>
            <a:srgbClr val="5B9BD5"/>
          </a:solidFill>
          <a:ln w="15875" cap="flat" cmpd="sng" algn="ctr">
            <a:solidFill>
              <a:srgbClr val="5B9BD5">
                <a:shade val="50000"/>
              </a:srgbClr>
            </a:solidFill>
            <a:prstDash val="solid"/>
            <a:miter lim="800000"/>
          </a:ln>
          <a:effectLst/>
        </p:spPr>
      </p:cxnSp>
      <p:sp>
        <p:nvSpPr>
          <p:cNvPr id="291" name="椭圆 290"/>
          <p:cNvSpPr/>
          <p:nvPr/>
        </p:nvSpPr>
        <p:spPr>
          <a:xfrm rot="16200000">
            <a:off x="10006741" y="2551053"/>
            <a:ext cx="222855" cy="230283"/>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292" name="文本框 291"/>
              <p:cNvSpPr txBox="1"/>
              <p:nvPr/>
            </p:nvSpPr>
            <p:spPr>
              <a:xfrm>
                <a:off x="9931132" y="2482828"/>
                <a:ext cx="30217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1" i="1" smtClean="0">
                              <a:solidFill>
                                <a:prstClr val="black"/>
                              </a:solidFill>
                              <a:latin typeface="Cambria Math" panose="02040503050406030204" pitchFamily="18" charset="0"/>
                            </a:rPr>
                          </m:ctrlPr>
                        </m:sSubPr>
                        <m:e>
                          <m:r>
                            <a:rPr lang="zh-CN" altLang="en-US" sz="1600" b="1" i="1">
                              <a:solidFill>
                                <a:prstClr val="black"/>
                              </a:solidFill>
                              <a:latin typeface="Cambria Math" panose="02040503050406030204" pitchFamily="18" charset="0"/>
                            </a:rPr>
                            <m:t>𝜶</m:t>
                          </m:r>
                        </m:e>
                        <m:sub>
                          <m:r>
                            <a:rPr lang="en-US" altLang="zh-CN" sz="1600" i="1" smtClean="0">
                              <a:solidFill>
                                <a:prstClr val="black"/>
                              </a:solidFill>
                              <a:latin typeface="Cambria Math" panose="02040503050406030204" pitchFamily="18" charset="0"/>
                            </a:rPr>
                            <m:t>3</m:t>
                          </m:r>
                        </m:sub>
                      </m:sSub>
                    </m:oMath>
                  </m:oMathPara>
                </a14:m>
                <a:endParaRPr lang="zh-CN" altLang="en-US" sz="1600" b="1" dirty="0">
                  <a:solidFill>
                    <a:prstClr val="black"/>
                  </a:solidFill>
                  <a:latin typeface="Calibri" panose="020F0502020204030204"/>
                  <a:ea typeface="宋体" panose="02010600030101010101" pitchFamily="2" charset="-122"/>
                </a:endParaRPr>
              </a:p>
            </p:txBody>
          </p:sp>
        </mc:Choice>
        <mc:Fallback xmlns="">
          <p:sp>
            <p:nvSpPr>
              <p:cNvPr id="292" name="文本框 291"/>
              <p:cNvSpPr txBox="1">
                <a:spLocks noRot="1" noChangeAspect="1" noMove="1" noResize="1" noEditPoints="1" noAdjustHandles="1" noChangeArrowheads="1" noChangeShapeType="1" noTextEdit="1"/>
              </p:cNvSpPr>
              <p:nvPr/>
            </p:nvSpPr>
            <p:spPr>
              <a:xfrm>
                <a:off x="9931132" y="2482828"/>
                <a:ext cx="302178" cy="338554"/>
              </a:xfrm>
              <a:prstGeom prst="rect">
                <a:avLst/>
              </a:prstGeom>
              <a:blipFill rotWithShape="0">
                <a:blip r:embed="rId61"/>
                <a:stretch>
                  <a:fillRect r="-18000"/>
                </a:stretch>
              </a:blipFill>
            </p:spPr>
            <p:txBody>
              <a:bodyPr/>
              <a:lstStyle/>
              <a:p>
                <a:r>
                  <a:rPr lang="zh-CN" altLang="en-US">
                    <a:noFill/>
                  </a:rPr>
                  <a:t> </a:t>
                </a:r>
              </a:p>
            </p:txBody>
          </p:sp>
        </mc:Fallback>
      </mc:AlternateContent>
      <p:cxnSp>
        <p:nvCxnSpPr>
          <p:cNvPr id="293" name="直接连接符 292"/>
          <p:cNvCxnSpPr>
            <a:endCxn id="291" idx="2"/>
          </p:cNvCxnSpPr>
          <p:nvPr/>
        </p:nvCxnSpPr>
        <p:spPr>
          <a:xfrm flipV="1">
            <a:off x="10118168" y="2777622"/>
            <a:ext cx="1" cy="297089"/>
          </a:xfrm>
          <a:prstGeom prst="line">
            <a:avLst/>
          </a:prstGeom>
          <a:solidFill>
            <a:srgbClr val="5B9BD5"/>
          </a:solidFill>
          <a:ln w="15875" cap="flat" cmpd="sng" algn="ctr">
            <a:solidFill>
              <a:srgbClr val="5B9BD5">
                <a:shade val="50000"/>
              </a:srgbClr>
            </a:solidFill>
            <a:prstDash val="solid"/>
            <a:miter lim="800000"/>
          </a:ln>
          <a:effectLst/>
        </p:spPr>
      </p:cxnSp>
      <p:sp>
        <p:nvSpPr>
          <p:cNvPr id="294" name="文本框 293"/>
          <p:cNvSpPr txBox="1"/>
          <p:nvPr/>
        </p:nvSpPr>
        <p:spPr>
          <a:xfrm>
            <a:off x="10298793" y="2445078"/>
            <a:ext cx="302873" cy="368621"/>
          </a:xfrm>
          <a:prstGeom prst="rect">
            <a:avLst/>
          </a:prstGeom>
          <a:noFill/>
        </p:spPr>
        <p:txBody>
          <a:bodyPr wrap="square" rtlCol="0">
            <a:spAutoFit/>
          </a:bodyPr>
          <a:lstStyle/>
          <a:p>
            <a:r>
              <a:rPr lang="en-US" altLang="zh-CN" dirty="0" smtClean="0">
                <a:solidFill>
                  <a:prstClr val="black"/>
                </a:solidFill>
                <a:latin typeface="Calibri" panose="020F0502020204030204"/>
                <a:ea typeface="宋体" panose="02010600030101010101" pitchFamily="2" charset="-122"/>
              </a:rPr>
              <a:t>…</a:t>
            </a:r>
            <a:endParaRPr lang="zh-CN" altLang="en-US" dirty="0">
              <a:solidFill>
                <a:prstClr val="black"/>
              </a:solidFill>
              <a:latin typeface="Calibri" panose="020F0502020204030204"/>
              <a:ea typeface="宋体" panose="02010600030101010101" pitchFamily="2" charset="-122"/>
            </a:endParaRPr>
          </a:p>
        </p:txBody>
      </p:sp>
      <p:sp>
        <p:nvSpPr>
          <p:cNvPr id="295" name="椭圆 294"/>
          <p:cNvSpPr/>
          <p:nvPr/>
        </p:nvSpPr>
        <p:spPr>
          <a:xfrm rot="16200000">
            <a:off x="10652357" y="2555746"/>
            <a:ext cx="222855" cy="230283"/>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296" name="文本框 295"/>
              <p:cNvSpPr txBox="1"/>
              <p:nvPr/>
            </p:nvSpPr>
            <p:spPr>
              <a:xfrm>
                <a:off x="10576748" y="2487521"/>
                <a:ext cx="30217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1" i="1" smtClean="0">
                              <a:solidFill>
                                <a:prstClr val="black"/>
                              </a:solidFill>
                              <a:latin typeface="Cambria Math" panose="02040503050406030204" pitchFamily="18" charset="0"/>
                            </a:rPr>
                          </m:ctrlPr>
                        </m:sSubPr>
                        <m:e>
                          <m:r>
                            <a:rPr lang="zh-CN" altLang="en-US" sz="1600" b="1" i="1">
                              <a:solidFill>
                                <a:prstClr val="black"/>
                              </a:solidFill>
                              <a:latin typeface="Cambria Math" panose="02040503050406030204" pitchFamily="18" charset="0"/>
                            </a:rPr>
                            <m:t>𝜶</m:t>
                          </m:r>
                        </m:e>
                        <m:sub>
                          <m:r>
                            <a:rPr lang="en-US" altLang="zh-CN" sz="1600" i="1" smtClean="0">
                              <a:solidFill>
                                <a:prstClr val="black"/>
                              </a:solidFill>
                              <a:latin typeface="Cambria Math" panose="02040503050406030204" pitchFamily="18" charset="0"/>
                            </a:rPr>
                            <m:t>𝑛</m:t>
                          </m:r>
                        </m:sub>
                      </m:sSub>
                    </m:oMath>
                  </m:oMathPara>
                </a14:m>
                <a:endParaRPr lang="zh-CN" altLang="en-US" sz="1600" b="1" dirty="0">
                  <a:solidFill>
                    <a:prstClr val="black"/>
                  </a:solidFill>
                  <a:latin typeface="Calibri" panose="020F0502020204030204"/>
                  <a:ea typeface="宋体" panose="02010600030101010101" pitchFamily="2" charset="-122"/>
                </a:endParaRPr>
              </a:p>
            </p:txBody>
          </p:sp>
        </mc:Choice>
        <mc:Fallback xmlns="">
          <p:sp>
            <p:nvSpPr>
              <p:cNvPr id="296" name="文本框 295"/>
              <p:cNvSpPr txBox="1">
                <a:spLocks noRot="1" noChangeAspect="1" noMove="1" noResize="1" noEditPoints="1" noAdjustHandles="1" noChangeArrowheads="1" noChangeShapeType="1" noTextEdit="1"/>
              </p:cNvSpPr>
              <p:nvPr/>
            </p:nvSpPr>
            <p:spPr>
              <a:xfrm>
                <a:off x="10576748" y="2487521"/>
                <a:ext cx="302178" cy="338554"/>
              </a:xfrm>
              <a:prstGeom prst="rect">
                <a:avLst/>
              </a:prstGeom>
              <a:blipFill rotWithShape="0">
                <a:blip r:embed="rId62"/>
                <a:stretch>
                  <a:fillRect r="-20000"/>
                </a:stretch>
              </a:blipFill>
            </p:spPr>
            <p:txBody>
              <a:bodyPr/>
              <a:lstStyle/>
              <a:p>
                <a:r>
                  <a:rPr lang="zh-CN" altLang="en-US">
                    <a:noFill/>
                  </a:rPr>
                  <a:t> </a:t>
                </a:r>
              </a:p>
            </p:txBody>
          </p:sp>
        </mc:Fallback>
      </mc:AlternateContent>
      <p:cxnSp>
        <p:nvCxnSpPr>
          <p:cNvPr id="297" name="直接连接符 296"/>
          <p:cNvCxnSpPr>
            <a:endCxn id="295" idx="2"/>
          </p:cNvCxnSpPr>
          <p:nvPr/>
        </p:nvCxnSpPr>
        <p:spPr>
          <a:xfrm flipV="1">
            <a:off x="10763784" y="2782315"/>
            <a:ext cx="1" cy="297089"/>
          </a:xfrm>
          <a:prstGeom prst="line">
            <a:avLst/>
          </a:prstGeom>
          <a:solidFill>
            <a:srgbClr val="5B9BD5"/>
          </a:solidFill>
          <a:ln w="15875" cap="flat" cmpd="sng" algn="ctr">
            <a:solidFill>
              <a:srgbClr val="5B9BD5">
                <a:shade val="50000"/>
              </a:srgbClr>
            </a:solidFill>
            <a:prstDash val="solid"/>
            <a:miter lim="800000"/>
          </a:ln>
          <a:effectLst/>
        </p:spPr>
      </p:cxnSp>
      <p:sp>
        <p:nvSpPr>
          <p:cNvPr id="298" name="下箭头 297"/>
          <p:cNvSpPr/>
          <p:nvPr/>
        </p:nvSpPr>
        <p:spPr>
          <a:xfrm>
            <a:off x="9955812" y="2051460"/>
            <a:ext cx="196699" cy="260669"/>
          </a:xfrm>
          <a:prstGeom prst="down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299" name="圆角矩形 298"/>
          <p:cNvSpPr/>
          <p:nvPr/>
        </p:nvSpPr>
        <p:spPr>
          <a:xfrm>
            <a:off x="8836118" y="4548172"/>
            <a:ext cx="2128140" cy="590723"/>
          </a:xfrm>
          <a:prstGeom prst="roundRect">
            <a:avLst/>
          </a:prstGeom>
          <a:noFill/>
          <a:ln w="19050" cap="flat" cmpd="sng" algn="ctr">
            <a:solidFill>
              <a:srgbClr val="5B9BD5">
                <a:shade val="50000"/>
              </a:srgbClr>
            </a:solidFill>
            <a:prstDash val="lg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300" name="文本框 299"/>
          <p:cNvSpPr txBox="1"/>
          <p:nvPr/>
        </p:nvSpPr>
        <p:spPr>
          <a:xfrm>
            <a:off x="10067322" y="4544296"/>
            <a:ext cx="302873" cy="368621"/>
          </a:xfrm>
          <a:prstGeom prst="rect">
            <a:avLst/>
          </a:prstGeom>
          <a:noFill/>
        </p:spPr>
        <p:txBody>
          <a:bodyPr wrap="square" rtlCol="0">
            <a:spAutoFit/>
          </a:bodyPr>
          <a:lstStyle/>
          <a:p>
            <a:r>
              <a:rPr lang="en-US" altLang="zh-CN" dirty="0" smtClean="0">
                <a:solidFill>
                  <a:prstClr val="black"/>
                </a:solidFill>
                <a:latin typeface="Calibri" panose="020F0502020204030204"/>
                <a:ea typeface="宋体" panose="02010600030101010101" pitchFamily="2" charset="-122"/>
              </a:rPr>
              <a:t>…</a:t>
            </a:r>
            <a:endParaRPr lang="zh-CN" altLang="en-US" dirty="0">
              <a:solidFill>
                <a:prstClr val="black"/>
              </a:solidFill>
              <a:latin typeface="Calibri" panose="020F0502020204030204"/>
              <a:ea typeface="宋体" panose="02010600030101010101" pitchFamily="2" charset="-122"/>
            </a:endParaRPr>
          </a:p>
        </p:txBody>
      </p:sp>
      <p:cxnSp>
        <p:nvCxnSpPr>
          <p:cNvPr id="150" name="直接连接符 149"/>
          <p:cNvCxnSpPr>
            <a:stCxn id="165" idx="6"/>
            <a:endCxn id="161" idx="2"/>
          </p:cNvCxnSpPr>
          <p:nvPr/>
        </p:nvCxnSpPr>
        <p:spPr>
          <a:xfrm flipH="1" flipV="1">
            <a:off x="2652437" y="4187195"/>
            <a:ext cx="4" cy="362928"/>
          </a:xfrm>
          <a:prstGeom prst="line">
            <a:avLst/>
          </a:prstGeom>
          <a:solidFill>
            <a:srgbClr val="5B9BD5"/>
          </a:solidFill>
          <a:ln w="15875" cap="flat" cmpd="sng" algn="ctr">
            <a:solidFill>
              <a:srgbClr val="5B9BD5">
                <a:shade val="50000"/>
              </a:srgbClr>
            </a:solidFill>
            <a:prstDash val="solid"/>
            <a:miter lim="800000"/>
          </a:ln>
          <a:effectLst/>
        </p:spPr>
      </p:cxnSp>
    </p:spTree>
    <p:extLst>
      <p:ext uri="{BB962C8B-B14F-4D97-AF65-F5344CB8AC3E}">
        <p14:creationId xmlns:p14="http://schemas.microsoft.com/office/powerpoint/2010/main" val="319595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Outline</a:t>
            </a:r>
            <a:endParaRPr kumimoji="1" lang="zh-CN" altLang="en-US" dirty="0"/>
          </a:p>
        </p:txBody>
      </p:sp>
      <p:sp>
        <p:nvSpPr>
          <p:cNvPr id="7" name="内容占位符 6"/>
          <p:cNvSpPr>
            <a:spLocks noGrp="1"/>
          </p:cNvSpPr>
          <p:nvPr>
            <p:ph idx="1"/>
          </p:nvPr>
        </p:nvSpPr>
        <p:spPr/>
        <p:txBody>
          <a:bodyPr/>
          <a:lstStyle/>
          <a:p>
            <a:r>
              <a:rPr lang="en-US" altLang="zh-CN" sz="3200" dirty="0"/>
              <a:t>Motivation</a:t>
            </a:r>
          </a:p>
          <a:p>
            <a:r>
              <a:rPr lang="en-US" altLang="zh-CN" sz="3200" dirty="0"/>
              <a:t>Background</a:t>
            </a:r>
          </a:p>
          <a:p>
            <a:r>
              <a:rPr lang="en-US" altLang="zh-CN" sz="3200" b="1" u="sng" dirty="0"/>
              <a:t>TSLM basic representation</a:t>
            </a:r>
          </a:p>
          <a:p>
            <a:r>
              <a:rPr lang="en-US" altLang="zh-CN" sz="3200" dirty="0"/>
              <a:t>Generalization </a:t>
            </a:r>
          </a:p>
          <a:p>
            <a:r>
              <a:rPr lang="en-US" altLang="zh-CN" sz="3200" dirty="0"/>
              <a:t>Recursive Language Modeling</a:t>
            </a:r>
          </a:p>
          <a:p>
            <a:r>
              <a:rPr lang="en-US" altLang="zh-CN" sz="3200" dirty="0"/>
              <a:t>Experiment</a:t>
            </a:r>
          </a:p>
          <a:p>
            <a:pPr marL="0" indent="0">
              <a:buNone/>
            </a:pPr>
            <a:endParaRPr lang="zh-CN" altLang="en-US" sz="3200" dirty="0"/>
          </a:p>
          <a:p>
            <a:pPr marL="0" indent="0">
              <a:buNone/>
            </a:pP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3F48411-B5A2-49FC-A240-04043D6963D2}"/>
              </a:ext>
            </a:extLst>
          </p:cNvPr>
          <p:cNvSpPr>
            <a:spLocks noGrp="1"/>
          </p:cNvSpPr>
          <p:nvPr>
            <p:ph type="title"/>
          </p:nvPr>
        </p:nvSpPr>
        <p:spPr/>
        <p:txBody>
          <a:bodyPr>
            <a:normAutofit fontScale="90000"/>
          </a:bodyPr>
          <a:lstStyle/>
          <a:p>
            <a:r>
              <a:rPr lang="en-US" altLang="zh-CN" dirty="0"/>
              <a:t>TSLM basic representation</a:t>
            </a:r>
            <a:r>
              <a:rPr lang="en-US" altLang="zh-CN" dirty="0" smtClean="0"/>
              <a:t/>
            </a:r>
            <a:br>
              <a:rPr lang="en-US" altLang="zh-CN" dirty="0" smtClean="0"/>
            </a:br>
            <a:r>
              <a:rPr lang="en-US" altLang="zh-CN" sz="3100" dirty="0" smtClean="0">
                <a:solidFill>
                  <a:srgbClr val="D2533C"/>
                </a:solidFill>
              </a:rPr>
              <a:t>——A basic text representation by words average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45991C02-8ACB-4DCE-8AA3-3D7D993CCD25}"/>
                  </a:ext>
                </a:extLst>
              </p:cNvPr>
              <p:cNvSpPr>
                <a:spLocks noGrp="1"/>
              </p:cNvSpPr>
              <p:nvPr>
                <p:ph idx="1"/>
              </p:nvPr>
            </p:nvSpPr>
            <p:spPr>
              <a:xfrm>
                <a:off x="609600" y="1600200"/>
                <a:ext cx="10902215" cy="4726766"/>
              </a:xfrm>
            </p:spPr>
            <p:txBody>
              <a:bodyPr/>
              <a:lstStyle/>
              <a:p>
                <a:r>
                  <a:rPr lang="en-US" altLang="zh-CN" dirty="0"/>
                  <a:t>Hypotheses: A sentence has </a:t>
                </a:r>
                <a14:m>
                  <m:oMath xmlns:m="http://schemas.openxmlformats.org/officeDocument/2006/math">
                    <m:r>
                      <a:rPr lang="en-US" altLang="zh-CN" b="0" i="1" smtClean="0">
                        <a:latin typeface="Cambria Math" panose="02040503050406030204" pitchFamily="18" charset="0"/>
                      </a:rPr>
                      <m:t>𝑛</m:t>
                    </m:r>
                  </m:oMath>
                </a14:m>
                <a:r>
                  <a:rPr lang="en-US" altLang="zh-CN" dirty="0"/>
                  <a:t> words. Each word has </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semantic</a:t>
                </a:r>
                <a:r>
                  <a:rPr lang="en-US" altLang="zh-CN" dirty="0"/>
                  <a:t> meanings.</a:t>
                </a:r>
                <a:endParaRPr lang="zh-CN" altLang="en-US" dirty="0"/>
              </a:p>
            </p:txBody>
          </p:sp>
        </mc:Choice>
        <mc:Fallback xmlns="">
          <p:sp>
            <p:nvSpPr>
              <p:cNvPr id="3" name="内容占位符 2">
                <a:extLst>
                  <a:ext uri="{FF2B5EF4-FFF2-40B4-BE49-F238E27FC236}">
                    <a16:creationId xmlns="" xmlns:a16="http://schemas.microsoft.com/office/drawing/2014/main" xmlns:a14="http://schemas.microsoft.com/office/drawing/2010/main" id="{45991C02-8ACB-4DCE-8AA3-3D7D993CCD25}"/>
                  </a:ext>
                </a:extLst>
              </p:cNvPr>
              <p:cNvSpPr>
                <a:spLocks noGrp="1" noRot="1" noChangeAspect="1" noMove="1" noResize="1" noEditPoints="1" noAdjustHandles="1" noChangeArrowheads="1" noChangeShapeType="1" noTextEdit="1"/>
              </p:cNvSpPr>
              <p:nvPr>
                <p:ph idx="1"/>
              </p:nvPr>
            </p:nvSpPr>
            <p:spPr>
              <a:xfrm>
                <a:off x="609600" y="1600200"/>
                <a:ext cx="10902215" cy="4726766"/>
              </a:xfrm>
              <a:blipFill rotWithShape="0">
                <a:blip r:embed="rId3"/>
                <a:stretch>
                  <a:fillRect l="-503" t="-903"/>
                </a:stretch>
              </a:blipFill>
            </p:spPr>
            <p:txBody>
              <a:bodyPr/>
              <a:lstStyle/>
              <a:p>
                <a:r>
                  <a:rPr lang="zh-CN" altLang="en-US">
                    <a:noFill/>
                  </a:rPr>
                  <a:t> </a:t>
                </a:r>
              </a:p>
            </p:txBody>
          </p:sp>
        </mc:Fallback>
      </mc:AlternateContent>
      <p:sp>
        <p:nvSpPr>
          <p:cNvPr id="4" name="矩形: 圆角 3">
            <a:extLst>
              <a:ext uri="{FF2B5EF4-FFF2-40B4-BE49-F238E27FC236}">
                <a16:creationId xmlns:a16="http://schemas.microsoft.com/office/drawing/2014/main" xmlns="" id="{64E9D7AE-4618-4883-A830-3434DEE7B83B}"/>
              </a:ext>
            </a:extLst>
          </p:cNvPr>
          <p:cNvSpPr/>
          <p:nvPr/>
        </p:nvSpPr>
        <p:spPr>
          <a:xfrm>
            <a:off x="1701038" y="2963594"/>
            <a:ext cx="488373" cy="484910"/>
          </a:xfrm>
          <a:prstGeom prst="roundRect">
            <a:avLst/>
          </a:prstGeom>
          <a:solidFill>
            <a:srgbClr val="FF9B9B"/>
          </a:solidFill>
          <a:ln>
            <a:solidFill>
              <a:schemeClr val="tx1">
                <a:lumMod val="50000"/>
                <a:lumOff val="50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xmlns="" id="{F412590D-18D7-4B9F-A05E-04C6C195EB61}"/>
              </a:ext>
            </a:extLst>
          </p:cNvPr>
          <p:cNvSpPr/>
          <p:nvPr/>
        </p:nvSpPr>
        <p:spPr>
          <a:xfrm>
            <a:off x="1701037" y="3805258"/>
            <a:ext cx="488373" cy="484910"/>
          </a:xfrm>
          <a:prstGeom prst="roundRect">
            <a:avLst/>
          </a:prstGeom>
          <a:solidFill>
            <a:srgbClr val="FFFF8F"/>
          </a:solidFill>
          <a:ln>
            <a:solidFill>
              <a:schemeClr val="tx1">
                <a:lumMod val="25000"/>
                <a:lumOff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xmlns="" id="{92C9F940-925E-4123-AD23-AD1D9DEFC8C8}"/>
              </a:ext>
            </a:extLst>
          </p:cNvPr>
          <p:cNvSpPr/>
          <p:nvPr/>
        </p:nvSpPr>
        <p:spPr>
          <a:xfrm>
            <a:off x="1701038" y="5232275"/>
            <a:ext cx="488373" cy="484910"/>
          </a:xfrm>
          <a:prstGeom prst="roundRect">
            <a:avLst/>
          </a:prstGeom>
          <a:solidFill>
            <a:srgbClr val="8FE2FF"/>
          </a:solidFill>
          <a:ln>
            <a:solidFill>
              <a:schemeClr val="tx1">
                <a:lumMod val="25000"/>
                <a:lumOff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xmlns="" id="{5282E4A2-4998-43B7-8BFC-CD45E1136C94}"/>
              </a:ext>
            </a:extLst>
          </p:cNvPr>
          <p:cNvSpPr txBox="1"/>
          <p:nvPr/>
        </p:nvSpPr>
        <p:spPr>
          <a:xfrm>
            <a:off x="1799753" y="4270845"/>
            <a:ext cx="602673" cy="923330"/>
          </a:xfrm>
          <a:prstGeom prst="rect">
            <a:avLst/>
          </a:prstGeom>
          <a:noFill/>
        </p:spPr>
        <p:txBody>
          <a:bodyPr wrap="square" rtlCol="0">
            <a:spAutoFit/>
          </a:bodyPr>
          <a:lstStyle/>
          <a:p>
            <a:r>
              <a:rPr lang="en-US" altLang="zh-CN" dirty="0"/>
              <a:t>.</a:t>
            </a:r>
          </a:p>
          <a:p>
            <a:r>
              <a:rPr lang="en-US" altLang="zh-CN" dirty="0"/>
              <a:t>.</a:t>
            </a:r>
          </a:p>
          <a:p>
            <a:r>
              <a:rPr lang="en-US" altLang="zh-CN" dirty="0"/>
              <a:t>.</a:t>
            </a:r>
            <a:endParaRPr lang="zh-CN" altLang="en-US" dirty="0"/>
          </a:p>
        </p:txBody>
      </p:sp>
      <p:sp>
        <p:nvSpPr>
          <p:cNvPr id="8" name="矩形: 圆角 7">
            <a:extLst>
              <a:ext uri="{FF2B5EF4-FFF2-40B4-BE49-F238E27FC236}">
                <a16:creationId xmlns:a16="http://schemas.microsoft.com/office/drawing/2014/main" xmlns="" id="{A0612AE9-A484-407B-B8C4-A9B4A4300DF9}"/>
              </a:ext>
            </a:extLst>
          </p:cNvPr>
          <p:cNvSpPr/>
          <p:nvPr/>
        </p:nvSpPr>
        <p:spPr>
          <a:xfrm>
            <a:off x="2941020" y="2963594"/>
            <a:ext cx="488373" cy="484910"/>
          </a:xfrm>
          <a:prstGeom prst="roundRect">
            <a:avLst/>
          </a:prstGeom>
          <a:solidFill>
            <a:srgbClr val="FF9B9B"/>
          </a:solidFill>
          <a:ln>
            <a:solidFill>
              <a:schemeClr val="tx1">
                <a:lumMod val="50000"/>
                <a:lumOff val="50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xmlns="" id="{2BF89A9B-5987-41AC-BCB2-1DAE7EB72A1B}"/>
              </a:ext>
            </a:extLst>
          </p:cNvPr>
          <p:cNvSpPr/>
          <p:nvPr/>
        </p:nvSpPr>
        <p:spPr>
          <a:xfrm>
            <a:off x="2941019" y="3805258"/>
            <a:ext cx="488373" cy="484910"/>
          </a:xfrm>
          <a:prstGeom prst="roundRect">
            <a:avLst/>
          </a:prstGeom>
          <a:solidFill>
            <a:srgbClr val="FFFF8F"/>
          </a:solidFill>
          <a:ln>
            <a:solidFill>
              <a:schemeClr val="tx1">
                <a:lumMod val="25000"/>
                <a:lumOff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xmlns="" id="{46DE2888-89F3-49C8-9DA8-72733A1E80F5}"/>
              </a:ext>
            </a:extLst>
          </p:cNvPr>
          <p:cNvSpPr/>
          <p:nvPr/>
        </p:nvSpPr>
        <p:spPr>
          <a:xfrm>
            <a:off x="2941020" y="5232275"/>
            <a:ext cx="488373" cy="484910"/>
          </a:xfrm>
          <a:prstGeom prst="roundRect">
            <a:avLst/>
          </a:prstGeom>
          <a:solidFill>
            <a:srgbClr val="8FE2FF"/>
          </a:solidFill>
          <a:ln>
            <a:solidFill>
              <a:schemeClr val="tx1">
                <a:lumMod val="25000"/>
                <a:lumOff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xmlns="" id="{DDEF60ED-BF90-44C5-8D7C-8DC5CF85F3FB}"/>
              </a:ext>
            </a:extLst>
          </p:cNvPr>
          <p:cNvSpPr txBox="1"/>
          <p:nvPr/>
        </p:nvSpPr>
        <p:spPr>
          <a:xfrm>
            <a:off x="3039735" y="4270845"/>
            <a:ext cx="602673" cy="923330"/>
          </a:xfrm>
          <a:prstGeom prst="rect">
            <a:avLst/>
          </a:prstGeom>
          <a:noFill/>
        </p:spPr>
        <p:txBody>
          <a:bodyPr wrap="square" rtlCol="0">
            <a:spAutoFit/>
          </a:bodyPr>
          <a:lstStyle/>
          <a:p>
            <a:r>
              <a:rPr lang="en-US" altLang="zh-CN" dirty="0"/>
              <a:t>.</a:t>
            </a:r>
          </a:p>
          <a:p>
            <a:r>
              <a:rPr lang="en-US" altLang="zh-CN" dirty="0"/>
              <a:t>.</a:t>
            </a:r>
          </a:p>
          <a:p>
            <a:r>
              <a:rPr lang="en-US" altLang="zh-CN" dirty="0"/>
              <a:t>.</a:t>
            </a:r>
            <a:endParaRPr lang="zh-CN" altLang="en-US" dirty="0"/>
          </a:p>
        </p:txBody>
      </p:sp>
      <p:sp>
        <p:nvSpPr>
          <p:cNvPr id="12" name="矩形: 圆角 11">
            <a:extLst>
              <a:ext uri="{FF2B5EF4-FFF2-40B4-BE49-F238E27FC236}">
                <a16:creationId xmlns:a16="http://schemas.microsoft.com/office/drawing/2014/main" xmlns="" id="{95DD4703-E254-4223-8A1F-C001D0EBE21C}"/>
              </a:ext>
            </a:extLst>
          </p:cNvPr>
          <p:cNvSpPr/>
          <p:nvPr/>
        </p:nvSpPr>
        <p:spPr>
          <a:xfrm>
            <a:off x="4981094" y="2963594"/>
            <a:ext cx="488373" cy="484910"/>
          </a:xfrm>
          <a:prstGeom prst="roundRect">
            <a:avLst/>
          </a:prstGeom>
          <a:solidFill>
            <a:srgbClr val="FF9B9B"/>
          </a:solidFill>
          <a:ln>
            <a:solidFill>
              <a:schemeClr val="tx1">
                <a:lumMod val="50000"/>
                <a:lumOff val="50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xmlns="" id="{DE334725-CC5D-42E2-BEE2-B9ED8B122283}"/>
              </a:ext>
            </a:extLst>
          </p:cNvPr>
          <p:cNvSpPr/>
          <p:nvPr/>
        </p:nvSpPr>
        <p:spPr>
          <a:xfrm>
            <a:off x="4981093" y="3805258"/>
            <a:ext cx="488373" cy="484910"/>
          </a:xfrm>
          <a:prstGeom prst="roundRect">
            <a:avLst/>
          </a:prstGeom>
          <a:solidFill>
            <a:srgbClr val="FFFF8F"/>
          </a:solidFill>
          <a:ln>
            <a:solidFill>
              <a:schemeClr val="tx1">
                <a:lumMod val="25000"/>
                <a:lumOff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xmlns="" id="{71493B06-1FF5-43F3-A09E-F813AE3D78D4}"/>
              </a:ext>
            </a:extLst>
          </p:cNvPr>
          <p:cNvSpPr/>
          <p:nvPr/>
        </p:nvSpPr>
        <p:spPr>
          <a:xfrm>
            <a:off x="4981094" y="5232275"/>
            <a:ext cx="488373" cy="484910"/>
          </a:xfrm>
          <a:prstGeom prst="roundRect">
            <a:avLst/>
          </a:prstGeom>
          <a:solidFill>
            <a:srgbClr val="8FE2FF"/>
          </a:solidFill>
          <a:ln>
            <a:solidFill>
              <a:schemeClr val="tx1">
                <a:lumMod val="25000"/>
                <a:lumOff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xmlns="" id="{53C58584-5473-4031-98C8-C55C57D385F1}"/>
              </a:ext>
            </a:extLst>
          </p:cNvPr>
          <p:cNvSpPr txBox="1"/>
          <p:nvPr/>
        </p:nvSpPr>
        <p:spPr>
          <a:xfrm>
            <a:off x="5079809" y="4270845"/>
            <a:ext cx="602673" cy="923330"/>
          </a:xfrm>
          <a:prstGeom prst="rect">
            <a:avLst/>
          </a:prstGeom>
          <a:noFill/>
        </p:spPr>
        <p:txBody>
          <a:bodyPr wrap="square" rtlCol="0">
            <a:spAutoFit/>
          </a:bodyPr>
          <a:lstStyle/>
          <a:p>
            <a:r>
              <a:rPr lang="en-US" altLang="zh-CN" dirty="0"/>
              <a:t>.</a:t>
            </a:r>
          </a:p>
          <a:p>
            <a:r>
              <a:rPr lang="en-US" altLang="zh-CN" dirty="0"/>
              <a:t>.</a:t>
            </a:r>
          </a:p>
          <a:p>
            <a:r>
              <a:rPr lang="en-US" altLang="zh-CN" dirty="0"/>
              <a:t>.</a:t>
            </a:r>
            <a:endParaRPr lang="zh-CN" altLang="en-US" dirty="0"/>
          </a:p>
        </p:txBody>
      </p:sp>
      <p:cxnSp>
        <p:nvCxnSpPr>
          <p:cNvPr id="18" name="直接箭头连接符 17">
            <a:extLst>
              <a:ext uri="{FF2B5EF4-FFF2-40B4-BE49-F238E27FC236}">
                <a16:creationId xmlns:a16="http://schemas.microsoft.com/office/drawing/2014/main" xmlns="" id="{10C2A7C5-89C3-4101-8008-A6D3CDBF6EBD}"/>
              </a:ext>
            </a:extLst>
          </p:cNvPr>
          <p:cNvCxnSpPr>
            <a:cxnSpLocks/>
            <a:stCxn id="4" idx="3"/>
            <a:endCxn id="8" idx="1"/>
          </p:cNvCxnSpPr>
          <p:nvPr/>
        </p:nvCxnSpPr>
        <p:spPr>
          <a:xfrm>
            <a:off x="2189411" y="3206049"/>
            <a:ext cx="7516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xmlns="" id="{DB2D5245-DC16-4A3A-BE2A-0FAB819C6171}"/>
              </a:ext>
            </a:extLst>
          </p:cNvPr>
          <p:cNvCxnSpPr>
            <a:stCxn id="8" idx="3"/>
            <a:endCxn id="12" idx="1"/>
          </p:cNvCxnSpPr>
          <p:nvPr/>
        </p:nvCxnSpPr>
        <p:spPr>
          <a:xfrm>
            <a:off x="3429393" y="3206049"/>
            <a:ext cx="1551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xmlns="" id="{60233F43-1459-4D8A-BAFD-EEEDF7EBFFB4}"/>
              </a:ext>
            </a:extLst>
          </p:cNvPr>
          <p:cNvCxnSpPr>
            <a:stCxn id="5" idx="3"/>
            <a:endCxn id="9" idx="1"/>
          </p:cNvCxnSpPr>
          <p:nvPr/>
        </p:nvCxnSpPr>
        <p:spPr>
          <a:xfrm>
            <a:off x="2189410" y="4047713"/>
            <a:ext cx="7516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xmlns="" id="{F5D186B9-D701-429B-81B3-2B48A3FD2D28}"/>
              </a:ext>
            </a:extLst>
          </p:cNvPr>
          <p:cNvCxnSpPr>
            <a:stCxn id="6" idx="3"/>
            <a:endCxn id="10" idx="1"/>
          </p:cNvCxnSpPr>
          <p:nvPr/>
        </p:nvCxnSpPr>
        <p:spPr>
          <a:xfrm>
            <a:off x="2189411" y="5474730"/>
            <a:ext cx="7516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xmlns="" id="{C72AFE30-110A-48EA-B70C-AF00D1361C71}"/>
              </a:ext>
            </a:extLst>
          </p:cNvPr>
          <p:cNvCxnSpPr>
            <a:stCxn id="9" idx="3"/>
            <a:endCxn id="13" idx="1"/>
          </p:cNvCxnSpPr>
          <p:nvPr/>
        </p:nvCxnSpPr>
        <p:spPr>
          <a:xfrm>
            <a:off x="3429392" y="4047713"/>
            <a:ext cx="1551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xmlns="" id="{A74CFE79-B7F2-4B9D-883D-BDB068DD458B}"/>
              </a:ext>
            </a:extLst>
          </p:cNvPr>
          <p:cNvCxnSpPr>
            <a:stCxn id="10" idx="3"/>
            <a:endCxn id="14" idx="1"/>
          </p:cNvCxnSpPr>
          <p:nvPr/>
        </p:nvCxnSpPr>
        <p:spPr>
          <a:xfrm>
            <a:off x="3429393" y="5474730"/>
            <a:ext cx="1551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xmlns="" id="{A97D5553-5428-459B-A3D6-7C4AC93FAFBA}"/>
              </a:ext>
            </a:extLst>
          </p:cNvPr>
          <p:cNvSpPr/>
          <p:nvPr/>
        </p:nvSpPr>
        <p:spPr>
          <a:xfrm>
            <a:off x="4023407" y="2478686"/>
            <a:ext cx="389649" cy="36506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xmlns="" id="{EF0546CD-5FE7-4A96-BD42-2B555EA164E4}"/>
              </a:ext>
            </a:extLst>
          </p:cNvPr>
          <p:cNvSpPr txBox="1"/>
          <p:nvPr/>
        </p:nvSpPr>
        <p:spPr>
          <a:xfrm flipH="1">
            <a:off x="4023406" y="3933413"/>
            <a:ext cx="469313" cy="369332"/>
          </a:xfrm>
          <a:prstGeom prst="rect">
            <a:avLst/>
          </a:prstGeom>
          <a:noFill/>
        </p:spPr>
        <p:txBody>
          <a:bodyPr wrap="square" rtlCol="0">
            <a:spAutoFit/>
          </a:bodyPr>
          <a:lstStyle/>
          <a:p>
            <a:r>
              <a:rPr lang="en-US" altLang="zh-CN" dirty="0"/>
              <a:t>…</a:t>
            </a:r>
            <a:endParaRPr lang="zh-CN" altLang="en-US" dirty="0"/>
          </a:p>
        </p:txBody>
      </p:sp>
      <p:sp>
        <p:nvSpPr>
          <p:cNvPr id="57" name="矩形: 圆角 56">
            <a:extLst>
              <a:ext uri="{FF2B5EF4-FFF2-40B4-BE49-F238E27FC236}">
                <a16:creationId xmlns:a16="http://schemas.microsoft.com/office/drawing/2014/main" xmlns="" id="{D9EF2370-514A-4EBD-B490-1C4F7E0168EF}"/>
              </a:ext>
            </a:extLst>
          </p:cNvPr>
          <p:cNvSpPr/>
          <p:nvPr/>
        </p:nvSpPr>
        <p:spPr>
          <a:xfrm>
            <a:off x="7412575" y="2904111"/>
            <a:ext cx="488373" cy="484910"/>
          </a:xfrm>
          <a:prstGeom prst="roundRect">
            <a:avLst/>
          </a:prstGeom>
          <a:solidFill>
            <a:srgbClr val="FF9B9B"/>
          </a:solidFill>
          <a:ln>
            <a:solidFill>
              <a:schemeClr val="tx1">
                <a:lumMod val="50000"/>
                <a:lumOff val="50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箭头: 右 59">
            <a:extLst>
              <a:ext uri="{FF2B5EF4-FFF2-40B4-BE49-F238E27FC236}">
                <a16:creationId xmlns:a16="http://schemas.microsoft.com/office/drawing/2014/main" xmlns="" id="{E4059679-10E3-439E-85AD-DC255EE9796A}"/>
              </a:ext>
            </a:extLst>
          </p:cNvPr>
          <p:cNvSpPr/>
          <p:nvPr/>
        </p:nvSpPr>
        <p:spPr>
          <a:xfrm>
            <a:off x="6130169" y="4075879"/>
            <a:ext cx="568037" cy="237532"/>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a:extLst>
              <a:ext uri="{FF2B5EF4-FFF2-40B4-BE49-F238E27FC236}">
                <a16:creationId xmlns:a16="http://schemas.microsoft.com/office/drawing/2014/main" xmlns="" id="{3B3676AF-588C-49EA-A39A-0BA8D8BA1F38}"/>
              </a:ext>
            </a:extLst>
          </p:cNvPr>
          <p:cNvSpPr txBox="1"/>
          <p:nvPr/>
        </p:nvSpPr>
        <p:spPr>
          <a:xfrm>
            <a:off x="7525526" y="4302745"/>
            <a:ext cx="602673" cy="923330"/>
          </a:xfrm>
          <a:prstGeom prst="rect">
            <a:avLst/>
          </a:prstGeom>
          <a:noFill/>
        </p:spPr>
        <p:txBody>
          <a:bodyPr wrap="square" rtlCol="0">
            <a:spAutoFit/>
          </a:bodyPr>
          <a:lstStyle/>
          <a:p>
            <a:r>
              <a:rPr lang="en-US" altLang="zh-CN" dirty="0"/>
              <a:t>.</a:t>
            </a:r>
          </a:p>
          <a:p>
            <a:r>
              <a:rPr lang="en-US" altLang="zh-CN" dirty="0"/>
              <a:t>.</a:t>
            </a:r>
          </a:p>
          <a:p>
            <a:r>
              <a:rPr lang="en-US" altLang="zh-CN" dirty="0"/>
              <a:t>.</a:t>
            </a:r>
            <a:endParaRPr lang="zh-CN" altLang="en-US" dirty="0"/>
          </a:p>
        </p:txBody>
      </p:sp>
      <p:sp>
        <p:nvSpPr>
          <p:cNvPr id="69" name="矩形: 圆角 68">
            <a:extLst>
              <a:ext uri="{FF2B5EF4-FFF2-40B4-BE49-F238E27FC236}">
                <a16:creationId xmlns:a16="http://schemas.microsoft.com/office/drawing/2014/main" xmlns="" id="{2A3E3723-B15C-4754-AA62-85A74964F4F3}"/>
              </a:ext>
            </a:extLst>
          </p:cNvPr>
          <p:cNvSpPr/>
          <p:nvPr/>
        </p:nvSpPr>
        <p:spPr>
          <a:xfrm>
            <a:off x="7416018" y="5240000"/>
            <a:ext cx="488373" cy="484910"/>
          </a:xfrm>
          <a:prstGeom prst="roundRect">
            <a:avLst/>
          </a:prstGeom>
          <a:solidFill>
            <a:srgbClr val="8FE2FF"/>
          </a:solidFill>
          <a:ln>
            <a:solidFill>
              <a:schemeClr val="tx1">
                <a:lumMod val="25000"/>
                <a:lumOff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xmlns="" id="{0B202FA6-F8BE-473C-A4A0-4097605F03D3}"/>
                  </a:ext>
                </a:extLst>
              </p:cNvPr>
              <p:cNvSpPr txBox="1"/>
              <p:nvPr/>
            </p:nvSpPr>
            <p:spPr>
              <a:xfrm>
                <a:off x="1726973" y="2554192"/>
                <a:ext cx="328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73" name="文本框 72">
                <a:extLst>
                  <a:ext uri="{FF2B5EF4-FFF2-40B4-BE49-F238E27FC236}">
                    <a16:creationId xmlns="" xmlns:a16="http://schemas.microsoft.com/office/drawing/2014/main" xmlns:a14="http://schemas.microsoft.com/office/drawing/2010/main" id="{0B202FA6-F8BE-473C-A4A0-4097605F03D3}"/>
                  </a:ext>
                </a:extLst>
              </p:cNvPr>
              <p:cNvSpPr txBox="1">
                <a:spLocks noRot="1" noChangeAspect="1" noMove="1" noResize="1" noEditPoints="1" noAdjustHandles="1" noChangeArrowheads="1" noChangeShapeType="1" noTextEdit="1"/>
              </p:cNvSpPr>
              <p:nvPr/>
            </p:nvSpPr>
            <p:spPr>
              <a:xfrm>
                <a:off x="1726973" y="2554192"/>
                <a:ext cx="328359" cy="276999"/>
              </a:xfrm>
              <a:prstGeom prst="rect">
                <a:avLst/>
              </a:prstGeom>
              <a:blipFill rotWithShape="0">
                <a:blip r:embed="rId4"/>
                <a:stretch>
                  <a:fillRect l="-9259" r="-5556"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xmlns="" id="{02D99CB1-7E46-4EAD-9035-447BA90FCFA6}"/>
                  </a:ext>
                </a:extLst>
              </p:cNvPr>
              <p:cNvSpPr txBox="1"/>
              <p:nvPr/>
            </p:nvSpPr>
            <p:spPr>
              <a:xfrm>
                <a:off x="3021025" y="2551513"/>
                <a:ext cx="3336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74" name="文本框 73">
                <a:extLst>
                  <a:ext uri="{FF2B5EF4-FFF2-40B4-BE49-F238E27FC236}">
                    <a16:creationId xmlns="" xmlns:a16="http://schemas.microsoft.com/office/drawing/2014/main" xmlns:a14="http://schemas.microsoft.com/office/drawing/2010/main" id="{02D99CB1-7E46-4EAD-9035-447BA90FCFA6}"/>
                  </a:ext>
                </a:extLst>
              </p:cNvPr>
              <p:cNvSpPr txBox="1">
                <a:spLocks noRot="1" noChangeAspect="1" noMove="1" noResize="1" noEditPoints="1" noAdjustHandles="1" noChangeArrowheads="1" noChangeShapeType="1" noTextEdit="1"/>
              </p:cNvSpPr>
              <p:nvPr/>
            </p:nvSpPr>
            <p:spPr>
              <a:xfrm>
                <a:off x="3021025" y="2551513"/>
                <a:ext cx="333681" cy="276999"/>
              </a:xfrm>
              <a:prstGeom prst="rect">
                <a:avLst/>
              </a:prstGeom>
              <a:blipFill rotWithShape="0">
                <a:blip r:embed="rId5"/>
                <a:stretch>
                  <a:fillRect l="-9259" r="-5556"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xmlns="" id="{6A5068F0-3FE9-4F10-A114-BFE6CA7A7356}"/>
                  </a:ext>
                </a:extLst>
              </p:cNvPr>
              <p:cNvSpPr txBox="1"/>
              <p:nvPr/>
            </p:nvSpPr>
            <p:spPr>
              <a:xfrm>
                <a:off x="5079809" y="2551512"/>
                <a:ext cx="340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75" name="文本框 74">
                <a:extLst>
                  <a:ext uri="{FF2B5EF4-FFF2-40B4-BE49-F238E27FC236}">
                    <a16:creationId xmlns="" xmlns:a16="http://schemas.microsoft.com/office/drawing/2014/main" xmlns:a14="http://schemas.microsoft.com/office/drawing/2010/main" id="{6A5068F0-3FE9-4F10-A114-BFE6CA7A7356}"/>
                  </a:ext>
                </a:extLst>
              </p:cNvPr>
              <p:cNvSpPr txBox="1">
                <a:spLocks noRot="1" noChangeAspect="1" noMove="1" noResize="1" noEditPoints="1" noAdjustHandles="1" noChangeArrowheads="1" noChangeShapeType="1" noTextEdit="1"/>
              </p:cNvSpPr>
              <p:nvPr/>
            </p:nvSpPr>
            <p:spPr>
              <a:xfrm>
                <a:off x="5079809" y="2551512"/>
                <a:ext cx="340798" cy="276999"/>
              </a:xfrm>
              <a:prstGeom prst="rect">
                <a:avLst/>
              </a:prstGeom>
              <a:blipFill rotWithShape="0">
                <a:blip r:embed="rId6"/>
                <a:stretch>
                  <a:fillRect l="-8929" r="-1786"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xmlns="" id="{98AF8AE2-A420-424B-A230-CB4F18B596C6}"/>
                  </a:ext>
                </a:extLst>
              </p:cNvPr>
              <p:cNvSpPr txBox="1"/>
              <p:nvPr/>
            </p:nvSpPr>
            <p:spPr>
              <a:xfrm>
                <a:off x="1120502" y="3071960"/>
                <a:ext cx="2732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76" name="文本框 75">
                <a:extLst>
                  <a:ext uri="{FF2B5EF4-FFF2-40B4-BE49-F238E27FC236}">
                    <a16:creationId xmlns="" xmlns:a16="http://schemas.microsoft.com/office/drawing/2014/main" xmlns:a14="http://schemas.microsoft.com/office/drawing/2010/main" id="{98AF8AE2-A420-424B-A230-CB4F18B596C6}"/>
                  </a:ext>
                </a:extLst>
              </p:cNvPr>
              <p:cNvSpPr txBox="1">
                <a:spLocks noRot="1" noChangeAspect="1" noMove="1" noResize="1" noEditPoints="1" noAdjustHandles="1" noChangeArrowheads="1" noChangeShapeType="1" noTextEdit="1"/>
              </p:cNvSpPr>
              <p:nvPr/>
            </p:nvSpPr>
            <p:spPr>
              <a:xfrm>
                <a:off x="1120502" y="3071960"/>
                <a:ext cx="273216" cy="276999"/>
              </a:xfrm>
              <a:prstGeom prst="rect">
                <a:avLst/>
              </a:prstGeom>
              <a:blipFill rotWithShape="0">
                <a:blip r:embed="rId7"/>
                <a:stretch>
                  <a:fillRect l="-11111" r="-4444"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文本框 76">
                <a:extLst>
                  <a:ext uri="{FF2B5EF4-FFF2-40B4-BE49-F238E27FC236}">
                    <a16:creationId xmlns:a16="http://schemas.microsoft.com/office/drawing/2014/main" xmlns="" id="{CB222DCA-346D-4C29-926F-9318EFF258F1}"/>
                  </a:ext>
                </a:extLst>
              </p:cNvPr>
              <p:cNvSpPr txBox="1"/>
              <p:nvPr/>
            </p:nvSpPr>
            <p:spPr>
              <a:xfrm>
                <a:off x="1120502" y="3848007"/>
                <a:ext cx="2785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77" name="文本框 76">
                <a:extLst>
                  <a:ext uri="{FF2B5EF4-FFF2-40B4-BE49-F238E27FC236}">
                    <a16:creationId xmlns="" xmlns:a16="http://schemas.microsoft.com/office/drawing/2014/main" xmlns:a14="http://schemas.microsoft.com/office/drawing/2010/main" id="{CB222DCA-346D-4C29-926F-9318EFF258F1}"/>
                  </a:ext>
                </a:extLst>
              </p:cNvPr>
              <p:cNvSpPr txBox="1">
                <a:spLocks noRot="1" noChangeAspect="1" noMove="1" noResize="1" noEditPoints="1" noAdjustHandles="1" noChangeArrowheads="1" noChangeShapeType="1" noTextEdit="1"/>
              </p:cNvSpPr>
              <p:nvPr/>
            </p:nvSpPr>
            <p:spPr>
              <a:xfrm>
                <a:off x="1120502" y="3848007"/>
                <a:ext cx="278538" cy="276999"/>
              </a:xfrm>
              <a:prstGeom prst="rect">
                <a:avLst/>
              </a:prstGeom>
              <a:blipFill rotWithShape="0">
                <a:blip r:embed="rId8"/>
                <a:stretch>
                  <a:fillRect l="-10870" r="-4348"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xmlns="" id="{808BDD6C-7354-4FF9-8B9A-1F34136211F1}"/>
                  </a:ext>
                </a:extLst>
              </p:cNvPr>
              <p:cNvSpPr txBox="1"/>
              <p:nvPr/>
            </p:nvSpPr>
            <p:spPr>
              <a:xfrm>
                <a:off x="1120502" y="5336230"/>
                <a:ext cx="3407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sub>
                      </m:sSub>
                    </m:oMath>
                  </m:oMathPara>
                </a14:m>
                <a:endParaRPr lang="zh-CN" altLang="en-US" dirty="0"/>
              </a:p>
            </p:txBody>
          </p:sp>
        </mc:Choice>
        <mc:Fallback xmlns="">
          <p:sp>
            <p:nvSpPr>
              <p:cNvPr id="78" name="文本框 77">
                <a:extLst>
                  <a:ext uri="{FF2B5EF4-FFF2-40B4-BE49-F238E27FC236}">
                    <a16:creationId xmlns="" xmlns:a16="http://schemas.microsoft.com/office/drawing/2014/main" xmlns:a14="http://schemas.microsoft.com/office/drawing/2010/main" id="{808BDD6C-7354-4FF9-8B9A-1F34136211F1}"/>
                  </a:ext>
                </a:extLst>
              </p:cNvPr>
              <p:cNvSpPr txBox="1">
                <a:spLocks noRot="1" noChangeAspect="1" noMove="1" noResize="1" noEditPoints="1" noAdjustHandles="1" noChangeArrowheads="1" noChangeShapeType="1" noTextEdit="1"/>
              </p:cNvSpPr>
              <p:nvPr/>
            </p:nvSpPr>
            <p:spPr>
              <a:xfrm>
                <a:off x="1120502" y="5336230"/>
                <a:ext cx="340734" cy="276999"/>
              </a:xfrm>
              <a:prstGeom prst="rect">
                <a:avLst/>
              </a:prstGeom>
              <a:blipFill rotWithShape="0">
                <a:blip r:embed="rId9"/>
                <a:stretch>
                  <a:fillRect l="-8929"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矩形 78">
                <a:extLst>
                  <a:ext uri="{FF2B5EF4-FFF2-40B4-BE49-F238E27FC236}">
                    <a16:creationId xmlns:a16="http://schemas.microsoft.com/office/drawing/2014/main" xmlns="" id="{A4BE298E-27E5-47AB-8995-AE8BCDC240C5}"/>
                  </a:ext>
                </a:extLst>
              </p:cNvPr>
              <p:cNvSpPr/>
              <p:nvPr/>
            </p:nvSpPr>
            <p:spPr>
              <a:xfrm>
                <a:off x="609600" y="6103096"/>
                <a:ext cx="11662064" cy="461665"/>
              </a:xfrm>
              <a:prstGeom prst="rect">
                <a:avLst/>
              </a:prstGeom>
            </p:spPr>
            <p:txBody>
              <a:bodyPr wrap="square">
                <a:spAutoFit/>
              </a:bodyPr>
              <a:lstStyle/>
              <a:p>
                <a:r>
                  <a:rPr lang="en-US" altLang="zh-CN" sz="2400" dirty="0" smtClean="0"/>
                  <a:t>The sentence still has </a:t>
                </a:r>
                <a14:m>
                  <m:oMath xmlns:m="http://schemas.openxmlformats.org/officeDocument/2006/math">
                    <m:r>
                      <a:rPr lang="en-US" altLang="zh-CN" sz="2400" i="1">
                        <a:latin typeface="Cambria Math" panose="02040503050406030204" pitchFamily="18" charset="0"/>
                      </a:rPr>
                      <m:t>𝑚</m:t>
                    </m:r>
                  </m:oMath>
                </a14:m>
                <a:r>
                  <a:rPr lang="en-US" altLang="zh-CN" sz="2400" dirty="0"/>
                  <a:t> </a:t>
                </a:r>
                <a:r>
                  <a:rPr lang="zh-CN" altLang="en-US" sz="2400" dirty="0"/>
                  <a:t>semantic</a:t>
                </a:r>
                <a:r>
                  <a:rPr lang="en-US" altLang="zh-CN" sz="2400" dirty="0"/>
                  <a:t> </a:t>
                </a:r>
                <a:r>
                  <a:rPr lang="en-US" altLang="zh-CN" sz="2400" dirty="0" smtClean="0"/>
                  <a:t>meanings. </a:t>
                </a:r>
                <a:endParaRPr lang="zh-CN" altLang="en-US" sz="2400" dirty="0"/>
              </a:p>
            </p:txBody>
          </p:sp>
        </mc:Choice>
        <mc:Fallback xmlns="">
          <p:sp>
            <p:nvSpPr>
              <p:cNvPr id="79" name="矩形 78">
                <a:extLst>
                  <a:ext uri="{FF2B5EF4-FFF2-40B4-BE49-F238E27FC236}">
                    <a16:creationId xmlns="" xmlns:a16="http://schemas.microsoft.com/office/drawing/2014/main" xmlns:a14="http://schemas.microsoft.com/office/drawing/2010/main" id="{A4BE298E-27E5-47AB-8995-AE8BCDC240C5}"/>
                  </a:ext>
                </a:extLst>
              </p:cNvPr>
              <p:cNvSpPr>
                <a:spLocks noRot="1" noChangeAspect="1" noMove="1" noResize="1" noEditPoints="1" noAdjustHandles="1" noChangeArrowheads="1" noChangeShapeType="1" noTextEdit="1"/>
              </p:cNvSpPr>
              <p:nvPr/>
            </p:nvSpPr>
            <p:spPr>
              <a:xfrm>
                <a:off x="609600" y="6103096"/>
                <a:ext cx="11662064" cy="461665"/>
              </a:xfrm>
              <a:prstGeom prst="rect">
                <a:avLst/>
              </a:prstGeom>
              <a:blipFill rotWithShape="0">
                <a:blip r:embed="rId10"/>
                <a:stretch>
                  <a:fillRect l="-784" t="-9211" b="-30263"/>
                </a:stretch>
              </a:blipFill>
            </p:spPr>
            <p:txBody>
              <a:bodyPr/>
              <a:lstStyle/>
              <a:p>
                <a:r>
                  <a:rPr lang="zh-CN" altLang="en-US">
                    <a:noFill/>
                  </a:rPr>
                  <a:t> </a:t>
                </a:r>
              </a:p>
            </p:txBody>
          </p:sp>
        </mc:Fallback>
      </mc:AlternateContent>
      <p:sp>
        <p:nvSpPr>
          <p:cNvPr id="80" name="矩形: 圆角 4">
            <a:extLst>
              <a:ext uri="{FF2B5EF4-FFF2-40B4-BE49-F238E27FC236}">
                <a16:creationId xmlns:a16="http://schemas.microsoft.com/office/drawing/2014/main" xmlns="" id="{F412590D-18D7-4B9F-A05E-04C6C195EB61}"/>
              </a:ext>
            </a:extLst>
          </p:cNvPr>
          <p:cNvSpPr/>
          <p:nvPr/>
        </p:nvSpPr>
        <p:spPr>
          <a:xfrm>
            <a:off x="7407386" y="3799473"/>
            <a:ext cx="488373" cy="484910"/>
          </a:xfrm>
          <a:prstGeom prst="roundRect">
            <a:avLst/>
          </a:prstGeom>
          <a:solidFill>
            <a:srgbClr val="FFFF8F"/>
          </a:solidFill>
          <a:ln>
            <a:solidFill>
              <a:schemeClr val="tx1">
                <a:lumMod val="25000"/>
                <a:lumOff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5902788" y="3663341"/>
            <a:ext cx="1150008" cy="369332"/>
          </a:xfrm>
          <a:prstGeom prst="rect">
            <a:avLst/>
          </a:prstGeom>
          <a:noFill/>
        </p:spPr>
        <p:txBody>
          <a:bodyPr wrap="square" rtlCol="0">
            <a:spAutoFit/>
          </a:bodyPr>
          <a:lstStyle/>
          <a:p>
            <a:r>
              <a:rPr lang="en-US" altLang="zh-CN" dirty="0" smtClean="0"/>
              <a:t>Average</a:t>
            </a:r>
            <a:endParaRPr lang="zh-CN" altLang="en-US" dirty="0"/>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xmlns="" id="{BA3CA633-6F23-4BB7-9C16-074E56ACAC1D}"/>
                  </a:ext>
                </a:extLst>
              </p:cNvPr>
              <p:cNvSpPr txBox="1"/>
              <p:nvPr/>
            </p:nvSpPr>
            <p:spPr>
              <a:xfrm>
                <a:off x="7511666" y="2560386"/>
                <a:ext cx="27981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𝑠</m:t>
                          </m:r>
                        </m:e>
                      </m:acc>
                    </m:oMath>
                  </m:oMathPara>
                </a14:m>
                <a:endParaRPr lang="zh-CN" altLang="en-US" dirty="0"/>
              </a:p>
            </p:txBody>
          </p:sp>
        </mc:Choice>
        <mc:Fallback xmlns="">
          <p:sp>
            <p:nvSpPr>
              <p:cNvPr id="37" name="文本框 36">
                <a:extLst>
                  <a:ext uri="{FF2B5EF4-FFF2-40B4-BE49-F238E27FC236}">
                    <a16:creationId xmlns="" xmlns:a16="http://schemas.microsoft.com/office/drawing/2014/main" xmlns:a14="http://schemas.microsoft.com/office/drawing/2010/main" id="{BA3CA633-6F23-4BB7-9C16-074E56ACAC1D}"/>
                  </a:ext>
                </a:extLst>
              </p:cNvPr>
              <p:cNvSpPr txBox="1">
                <a:spLocks noRot="1" noChangeAspect="1" noMove="1" noResize="1" noEditPoints="1" noAdjustHandles="1" noChangeArrowheads="1" noChangeShapeType="1" noTextEdit="1"/>
              </p:cNvSpPr>
              <p:nvPr/>
            </p:nvSpPr>
            <p:spPr>
              <a:xfrm>
                <a:off x="7511666" y="2560386"/>
                <a:ext cx="279812" cy="276999"/>
              </a:xfrm>
              <a:prstGeom prst="rect">
                <a:avLst/>
              </a:prstGeom>
              <a:blipFill rotWithShape="0">
                <a:blip r:embed="rId11"/>
                <a:stretch>
                  <a:fillRect l="-2174" t="-44444" r="-86957" b="-1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1143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213B0980-F3AC-4EE8-A4D7-00A0D45F513E}"/>
              </a:ext>
            </a:extLst>
          </p:cNvPr>
          <p:cNvSpPr>
            <a:spLocks noGrp="1"/>
          </p:cNvSpPr>
          <p:nvPr>
            <p:ph idx="1"/>
          </p:nvPr>
        </p:nvSpPr>
        <p:spPr>
          <a:xfrm>
            <a:off x="609600" y="1600200"/>
            <a:ext cx="11582400" cy="5257800"/>
          </a:xfrm>
        </p:spPr>
        <p:txBody>
          <a:bodyPr>
            <a:normAutofit/>
          </a:bodyPr>
          <a:lstStyle/>
          <a:p>
            <a:r>
              <a:rPr lang="en-US" altLang="zh-CN" sz="2800" dirty="0"/>
              <a:t>We can present such combination method as from </a:t>
            </a:r>
            <a:r>
              <a:rPr lang="en-US" altLang="zh-CN" sz="2800" dirty="0">
                <a:solidFill>
                  <a:srgbClr val="FF0000"/>
                </a:solidFill>
              </a:rPr>
              <a:t>vector</a:t>
            </a:r>
            <a:r>
              <a:rPr lang="en-US" altLang="zh-CN" sz="2800" dirty="0"/>
              <a:t> to </a:t>
            </a:r>
            <a:r>
              <a:rPr lang="en-US" altLang="zh-CN" sz="2800" dirty="0" smtClean="0">
                <a:solidFill>
                  <a:srgbClr val="FF0000"/>
                </a:solidFill>
              </a:rPr>
              <a:t>vector</a:t>
            </a:r>
            <a:r>
              <a:rPr lang="en-US" altLang="zh-CN" sz="2800" dirty="0" smtClean="0"/>
              <a:t>.</a:t>
            </a:r>
            <a:endParaRPr lang="zh-CN" altLang="en-US" sz="28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xmlns="" id="{BA3CA633-6F23-4BB7-9C16-074E56ACAC1D}"/>
                  </a:ext>
                </a:extLst>
              </p:cNvPr>
              <p:cNvSpPr txBox="1"/>
              <p:nvPr/>
            </p:nvSpPr>
            <p:spPr>
              <a:xfrm>
                <a:off x="2090655" y="2988063"/>
                <a:ext cx="328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dirty="0" smtClean="0">
                              <a:latin typeface="Cambria Math" panose="02040503050406030204" pitchFamily="18" charset="0"/>
                            </a:rPr>
                          </m:ctrlPr>
                        </m:acc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𝑤</m:t>
                              </m:r>
                            </m:e>
                            <m:sub>
                              <m:r>
                                <a:rPr lang="en-US" altLang="zh-CN" b="0" i="1" dirty="0" smtClean="0">
                                  <a:latin typeface="Cambria Math" panose="02040503050406030204" pitchFamily="18" charset="0"/>
                                </a:rPr>
                                <m:t>1</m:t>
                              </m:r>
                            </m:sub>
                          </m:sSub>
                        </m:e>
                      </m:acc>
                    </m:oMath>
                  </m:oMathPara>
                </a14:m>
                <a:endParaRPr lang="zh-CN" altLang="en-US" dirty="0"/>
              </a:p>
            </p:txBody>
          </p:sp>
        </mc:Choice>
        <mc:Fallback xmlns="">
          <p:sp>
            <p:nvSpPr>
              <p:cNvPr id="4" name="文本框 3">
                <a:extLst>
                  <a:ext uri="{FF2B5EF4-FFF2-40B4-BE49-F238E27FC236}">
                    <a16:creationId xmlns="" xmlns:a16="http://schemas.microsoft.com/office/drawing/2014/main" xmlns:a14="http://schemas.microsoft.com/office/drawing/2010/main" id="{BA3CA633-6F23-4BB7-9C16-074E56ACAC1D}"/>
                  </a:ext>
                </a:extLst>
              </p:cNvPr>
              <p:cNvSpPr txBox="1">
                <a:spLocks noRot="1" noChangeAspect="1" noMove="1" noResize="1" noEditPoints="1" noAdjustHandles="1" noChangeArrowheads="1" noChangeShapeType="1" noTextEdit="1"/>
              </p:cNvSpPr>
              <p:nvPr/>
            </p:nvSpPr>
            <p:spPr>
              <a:xfrm>
                <a:off x="2090655" y="2988063"/>
                <a:ext cx="328359" cy="276999"/>
              </a:xfrm>
              <a:prstGeom prst="rect">
                <a:avLst/>
              </a:prstGeom>
              <a:blipFill rotWithShape="0">
                <a:blip r:embed="rId3"/>
                <a:stretch>
                  <a:fillRect l="-9259" r="-3704" b="-17391"/>
                </a:stretch>
              </a:blipFill>
            </p:spPr>
            <p:txBody>
              <a:bodyPr/>
              <a:lstStyle/>
              <a:p>
                <a:r>
                  <a:rPr lang="zh-CN" altLang="en-US">
                    <a:noFill/>
                  </a:rPr>
                  <a:t> </a:t>
                </a:r>
              </a:p>
            </p:txBody>
          </p:sp>
        </mc:Fallback>
      </mc:AlternateContent>
      <p:graphicFrame>
        <p:nvGraphicFramePr>
          <p:cNvPr id="7" name="表格 6">
            <a:extLst>
              <a:ext uri="{FF2B5EF4-FFF2-40B4-BE49-F238E27FC236}">
                <a16:creationId xmlns:a16="http://schemas.microsoft.com/office/drawing/2014/main" xmlns="" id="{63E33A63-4DDA-48BB-B347-72BDC6DD5397}"/>
              </a:ext>
            </a:extLst>
          </p:cNvPr>
          <p:cNvGraphicFramePr>
            <a:graphicFrameLocks noGrp="1"/>
          </p:cNvGraphicFramePr>
          <p:nvPr>
            <p:extLst/>
          </p:nvPr>
        </p:nvGraphicFramePr>
        <p:xfrm>
          <a:off x="2049902" y="3587704"/>
          <a:ext cx="409864" cy="1483360"/>
        </p:xfrm>
        <a:graphic>
          <a:graphicData uri="http://schemas.openxmlformats.org/drawingml/2006/table">
            <a:tbl>
              <a:tblPr firstRow="1" bandRow="1">
                <a:tableStyleId>{5940675A-B579-460E-94D1-54222C63F5DA}</a:tableStyleId>
              </a:tblPr>
              <a:tblGrid>
                <a:gridCol w="409864">
                  <a:extLst>
                    <a:ext uri="{9D8B030D-6E8A-4147-A177-3AD203B41FA5}">
                      <a16:colId xmlns:a16="http://schemas.microsoft.com/office/drawing/2014/main" xmlns="" val="282573606"/>
                    </a:ext>
                  </a:extLst>
                </a:gridCol>
              </a:tblGrid>
              <a:tr h="370840">
                <a:tc>
                  <a:txBody>
                    <a:bodyPr/>
                    <a:lstStyle/>
                    <a:p>
                      <a:endParaRPr lang="zh-CN" altLang="en-US" dirty="0"/>
                    </a:p>
                  </a:txBody>
                  <a:tcPr/>
                </a:tc>
                <a:extLst>
                  <a:ext uri="{0D108BD9-81ED-4DB2-BD59-A6C34878D82A}">
                    <a16:rowId xmlns:a16="http://schemas.microsoft.com/office/drawing/2014/main" xmlns="" val="2948936392"/>
                  </a:ext>
                </a:extLst>
              </a:tr>
              <a:tr h="370840">
                <a:tc>
                  <a:txBody>
                    <a:bodyPr/>
                    <a:lstStyle/>
                    <a:p>
                      <a:endParaRPr lang="zh-CN" altLang="en-US"/>
                    </a:p>
                  </a:txBody>
                  <a:tcPr/>
                </a:tc>
                <a:extLst>
                  <a:ext uri="{0D108BD9-81ED-4DB2-BD59-A6C34878D82A}">
                    <a16:rowId xmlns:a16="http://schemas.microsoft.com/office/drawing/2014/main" xmlns="" val="879950206"/>
                  </a:ext>
                </a:extLst>
              </a:tr>
              <a:tr h="370840">
                <a:tc>
                  <a:txBody>
                    <a:bodyPr/>
                    <a:lstStyle/>
                    <a:p>
                      <a:endParaRPr lang="zh-CN" altLang="en-US"/>
                    </a:p>
                  </a:txBody>
                  <a:tcPr/>
                </a:tc>
                <a:extLst>
                  <a:ext uri="{0D108BD9-81ED-4DB2-BD59-A6C34878D82A}">
                    <a16:rowId xmlns:a16="http://schemas.microsoft.com/office/drawing/2014/main" xmlns="" val="274659507"/>
                  </a:ext>
                </a:extLst>
              </a:tr>
              <a:tr h="370840">
                <a:tc>
                  <a:txBody>
                    <a:bodyPr/>
                    <a:lstStyle/>
                    <a:p>
                      <a:endParaRPr lang="zh-CN" altLang="en-US" dirty="0"/>
                    </a:p>
                  </a:txBody>
                  <a:tcPr/>
                </a:tc>
                <a:extLst>
                  <a:ext uri="{0D108BD9-81ED-4DB2-BD59-A6C34878D82A}">
                    <a16:rowId xmlns:a16="http://schemas.microsoft.com/office/drawing/2014/main" xmlns="" val="3183668837"/>
                  </a:ext>
                </a:extLst>
              </a:tr>
            </a:tbl>
          </a:graphicData>
        </a:graphic>
      </p:graphicFrame>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xmlns="" id="{9F42A3AC-D56B-43CD-91B5-74983D9FB6ED}"/>
                  </a:ext>
                </a:extLst>
              </p:cNvPr>
              <p:cNvSpPr txBox="1"/>
              <p:nvPr/>
            </p:nvSpPr>
            <p:spPr>
              <a:xfrm>
                <a:off x="3120794" y="2988062"/>
                <a:ext cx="3336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dirty="0" smtClean="0">
                              <a:latin typeface="Cambria Math" panose="02040503050406030204" pitchFamily="18" charset="0"/>
                            </a:rPr>
                          </m:ctrlPr>
                        </m:acc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𝑤</m:t>
                              </m:r>
                            </m:e>
                            <m:sub>
                              <m:r>
                                <a:rPr lang="en-US" altLang="zh-CN" b="0" i="1" dirty="0" smtClean="0">
                                  <a:latin typeface="Cambria Math" panose="02040503050406030204" pitchFamily="18" charset="0"/>
                                </a:rPr>
                                <m:t>2</m:t>
                              </m:r>
                            </m:sub>
                          </m:sSub>
                        </m:e>
                      </m:acc>
                    </m:oMath>
                  </m:oMathPara>
                </a14:m>
                <a:endParaRPr lang="zh-CN" altLang="en-US" dirty="0"/>
              </a:p>
            </p:txBody>
          </p:sp>
        </mc:Choice>
        <mc:Fallback xmlns="">
          <p:sp>
            <p:nvSpPr>
              <p:cNvPr id="8" name="文本框 7">
                <a:extLst>
                  <a:ext uri="{FF2B5EF4-FFF2-40B4-BE49-F238E27FC236}">
                    <a16:creationId xmlns="" xmlns:a16="http://schemas.microsoft.com/office/drawing/2014/main" xmlns:a14="http://schemas.microsoft.com/office/drawing/2010/main" id="{9F42A3AC-D56B-43CD-91B5-74983D9FB6ED}"/>
                  </a:ext>
                </a:extLst>
              </p:cNvPr>
              <p:cNvSpPr txBox="1">
                <a:spLocks noRot="1" noChangeAspect="1" noMove="1" noResize="1" noEditPoints="1" noAdjustHandles="1" noChangeArrowheads="1" noChangeShapeType="1" noTextEdit="1"/>
              </p:cNvSpPr>
              <p:nvPr/>
            </p:nvSpPr>
            <p:spPr>
              <a:xfrm>
                <a:off x="3120794" y="2988062"/>
                <a:ext cx="333681" cy="276999"/>
              </a:xfrm>
              <a:prstGeom prst="rect">
                <a:avLst/>
              </a:prstGeom>
              <a:blipFill rotWithShape="0">
                <a:blip r:embed="rId4"/>
                <a:stretch>
                  <a:fillRect l="-9091" r="-3636"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xmlns="" id="{96BBE4B0-3176-4A1A-94FE-A31DC1589E28}"/>
                  </a:ext>
                </a:extLst>
              </p:cNvPr>
              <p:cNvSpPr txBox="1"/>
              <p:nvPr/>
            </p:nvSpPr>
            <p:spPr>
              <a:xfrm>
                <a:off x="4962678" y="2988061"/>
                <a:ext cx="34079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dirty="0" smtClean="0">
                              <a:latin typeface="Cambria Math" panose="02040503050406030204" pitchFamily="18" charset="0"/>
                            </a:rPr>
                          </m:ctrlPr>
                        </m:acc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𝑤</m:t>
                              </m:r>
                            </m:e>
                            <m:sub>
                              <m:r>
                                <a:rPr lang="en-US" altLang="zh-CN" b="0" i="1" dirty="0" smtClean="0">
                                  <a:latin typeface="Cambria Math" panose="02040503050406030204" pitchFamily="18" charset="0"/>
                                </a:rPr>
                                <m:t>𝑛</m:t>
                              </m:r>
                            </m:sub>
                          </m:sSub>
                        </m:e>
                      </m:acc>
                    </m:oMath>
                  </m:oMathPara>
                </a14:m>
                <a:endParaRPr lang="zh-CN" altLang="en-US" dirty="0"/>
              </a:p>
            </p:txBody>
          </p:sp>
        </mc:Choice>
        <mc:Fallback xmlns="">
          <p:sp>
            <p:nvSpPr>
              <p:cNvPr id="9" name="文本框 8">
                <a:extLst>
                  <a:ext uri="{FF2B5EF4-FFF2-40B4-BE49-F238E27FC236}">
                    <a16:creationId xmlns="" xmlns:a16="http://schemas.microsoft.com/office/drawing/2014/main" xmlns:a14="http://schemas.microsoft.com/office/drawing/2010/main" id="{96BBE4B0-3176-4A1A-94FE-A31DC1589E28}"/>
                  </a:ext>
                </a:extLst>
              </p:cNvPr>
              <p:cNvSpPr txBox="1">
                <a:spLocks noRot="1" noChangeAspect="1" noMove="1" noResize="1" noEditPoints="1" noAdjustHandles="1" noChangeArrowheads="1" noChangeShapeType="1" noTextEdit="1"/>
              </p:cNvSpPr>
              <p:nvPr/>
            </p:nvSpPr>
            <p:spPr>
              <a:xfrm>
                <a:off x="4962678" y="2988061"/>
                <a:ext cx="340799" cy="276999"/>
              </a:xfrm>
              <a:prstGeom prst="rect">
                <a:avLst/>
              </a:prstGeom>
              <a:blipFill rotWithShape="0">
                <a:blip r:embed="rId5"/>
                <a:stretch>
                  <a:fillRect l="-8929" r="-1786"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xmlns="" id="{F460D265-3C22-45D1-A983-907811942E0C}"/>
                  </a:ext>
                </a:extLst>
              </p:cNvPr>
              <p:cNvSpPr txBox="1"/>
              <p:nvPr/>
            </p:nvSpPr>
            <p:spPr>
              <a:xfrm>
                <a:off x="2676520" y="2977670"/>
                <a:ext cx="23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zh-CN" altLang="en-US" dirty="0"/>
              </a:p>
            </p:txBody>
          </p:sp>
        </mc:Choice>
        <mc:Fallback xmlns="">
          <p:sp>
            <p:nvSpPr>
              <p:cNvPr id="10" name="文本框 9">
                <a:extLst>
                  <a:ext uri="{FF2B5EF4-FFF2-40B4-BE49-F238E27FC236}">
                    <a16:creationId xmlns="" xmlns:a16="http://schemas.microsoft.com/office/drawing/2014/main" xmlns:a14="http://schemas.microsoft.com/office/drawing/2010/main" id="{F460D265-3C22-45D1-A983-907811942E0C}"/>
                  </a:ext>
                </a:extLst>
              </p:cNvPr>
              <p:cNvSpPr txBox="1">
                <a:spLocks noRot="1" noChangeAspect="1" noMove="1" noResize="1" noEditPoints="1" noAdjustHandles="1" noChangeArrowheads="1" noChangeShapeType="1" noTextEdit="1"/>
              </p:cNvSpPr>
              <p:nvPr/>
            </p:nvSpPr>
            <p:spPr>
              <a:xfrm>
                <a:off x="2676520" y="2977670"/>
                <a:ext cx="237244" cy="276999"/>
              </a:xfrm>
              <a:prstGeom prst="rect">
                <a:avLst/>
              </a:prstGeom>
              <a:blipFill rotWithShape="0">
                <a:blip r:embed="rId6"/>
                <a:stretch>
                  <a:fillRect l="-17949" r="-17949"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xmlns="" id="{E3FCA545-C526-4A77-9A72-A972C0A494E9}"/>
                  </a:ext>
                </a:extLst>
              </p:cNvPr>
              <p:cNvSpPr txBox="1"/>
              <p:nvPr/>
            </p:nvSpPr>
            <p:spPr>
              <a:xfrm>
                <a:off x="3652567" y="2988061"/>
                <a:ext cx="23279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zh-CN" altLang="en-US" dirty="0"/>
              </a:p>
            </p:txBody>
          </p:sp>
        </mc:Choice>
        <mc:Fallback xmlns="">
          <p:sp>
            <p:nvSpPr>
              <p:cNvPr id="11" name="文本框 10">
                <a:extLst>
                  <a:ext uri="{FF2B5EF4-FFF2-40B4-BE49-F238E27FC236}">
                    <a16:creationId xmlns="" xmlns:a16="http://schemas.microsoft.com/office/drawing/2014/main" xmlns:a14="http://schemas.microsoft.com/office/drawing/2010/main" id="{E3FCA545-C526-4A77-9A72-A972C0A494E9}"/>
                  </a:ext>
                </a:extLst>
              </p:cNvPr>
              <p:cNvSpPr txBox="1">
                <a:spLocks noRot="1" noChangeAspect="1" noMove="1" noResize="1" noEditPoints="1" noAdjustHandles="1" noChangeArrowheads="1" noChangeShapeType="1" noTextEdit="1"/>
              </p:cNvSpPr>
              <p:nvPr/>
            </p:nvSpPr>
            <p:spPr>
              <a:xfrm>
                <a:off x="3652567" y="2988061"/>
                <a:ext cx="232799" cy="276999"/>
              </a:xfrm>
              <a:prstGeom prst="rect">
                <a:avLst/>
              </a:prstGeom>
              <a:blipFill rotWithShape="0">
                <a:blip r:embed="rId7"/>
                <a:stretch>
                  <a:fillRect l="-18421" r="-21053"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xmlns="" id="{3734A9E3-E5D4-4713-BF7D-683BEE6F995C}"/>
                  </a:ext>
                </a:extLst>
              </p:cNvPr>
              <p:cNvSpPr txBox="1"/>
              <p:nvPr/>
            </p:nvSpPr>
            <p:spPr>
              <a:xfrm>
                <a:off x="4524588" y="2977669"/>
                <a:ext cx="23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zh-CN" altLang="en-US" dirty="0"/>
              </a:p>
            </p:txBody>
          </p:sp>
        </mc:Choice>
        <mc:Fallback xmlns="">
          <p:sp>
            <p:nvSpPr>
              <p:cNvPr id="12" name="文本框 11">
                <a:extLst>
                  <a:ext uri="{FF2B5EF4-FFF2-40B4-BE49-F238E27FC236}">
                    <a16:creationId xmlns="" xmlns:a16="http://schemas.microsoft.com/office/drawing/2014/main" xmlns:a14="http://schemas.microsoft.com/office/drawing/2010/main" id="{3734A9E3-E5D4-4713-BF7D-683BEE6F995C}"/>
                  </a:ext>
                </a:extLst>
              </p:cNvPr>
              <p:cNvSpPr txBox="1">
                <a:spLocks noRot="1" noChangeAspect="1" noMove="1" noResize="1" noEditPoints="1" noAdjustHandles="1" noChangeArrowheads="1" noChangeShapeType="1" noTextEdit="1"/>
              </p:cNvSpPr>
              <p:nvPr/>
            </p:nvSpPr>
            <p:spPr>
              <a:xfrm>
                <a:off x="4524588" y="2977669"/>
                <a:ext cx="237244" cy="276999"/>
              </a:xfrm>
              <a:prstGeom prst="rect">
                <a:avLst/>
              </a:prstGeom>
              <a:blipFill rotWithShape="0">
                <a:blip r:embed="rId8"/>
                <a:stretch>
                  <a:fillRect l="-17949" r="-17949" b="-8696"/>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xmlns="" id="{7BC012D1-CE43-4748-860D-31D23C770DBE}"/>
              </a:ext>
            </a:extLst>
          </p:cNvPr>
          <p:cNvSpPr txBox="1"/>
          <p:nvPr/>
        </p:nvSpPr>
        <p:spPr>
          <a:xfrm>
            <a:off x="4007006" y="2895730"/>
            <a:ext cx="534113" cy="369332"/>
          </a:xfrm>
          <a:prstGeom prst="rect">
            <a:avLst/>
          </a:prstGeom>
          <a:noFill/>
        </p:spPr>
        <p:txBody>
          <a:bodyPr wrap="square" rtlCol="0">
            <a:spAutoFit/>
          </a:bodyPr>
          <a:lstStyle/>
          <a:p>
            <a:r>
              <a:rPr lang="en-US" altLang="zh-CN" dirty="0"/>
              <a:t>…</a:t>
            </a:r>
            <a:endParaRPr lang="zh-CN" altLang="en-US"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xmlns="" id="{532DE8F2-2489-4FFF-BA31-DB9BEB3D55D3}"/>
                  </a:ext>
                </a:extLst>
              </p:cNvPr>
              <p:cNvSpPr txBox="1"/>
              <p:nvPr/>
            </p:nvSpPr>
            <p:spPr>
              <a:xfrm>
                <a:off x="2676520" y="4052385"/>
                <a:ext cx="23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zh-CN" altLang="en-US" dirty="0"/>
              </a:p>
            </p:txBody>
          </p:sp>
        </mc:Choice>
        <mc:Fallback xmlns="">
          <p:sp>
            <p:nvSpPr>
              <p:cNvPr id="14" name="文本框 13">
                <a:extLst>
                  <a:ext uri="{FF2B5EF4-FFF2-40B4-BE49-F238E27FC236}">
                    <a16:creationId xmlns="" xmlns:a16="http://schemas.microsoft.com/office/drawing/2014/main" xmlns:a14="http://schemas.microsoft.com/office/drawing/2010/main" id="{532DE8F2-2489-4FFF-BA31-DB9BEB3D55D3}"/>
                  </a:ext>
                </a:extLst>
              </p:cNvPr>
              <p:cNvSpPr txBox="1">
                <a:spLocks noRot="1" noChangeAspect="1" noMove="1" noResize="1" noEditPoints="1" noAdjustHandles="1" noChangeArrowheads="1" noChangeShapeType="1" noTextEdit="1"/>
              </p:cNvSpPr>
              <p:nvPr/>
            </p:nvSpPr>
            <p:spPr>
              <a:xfrm>
                <a:off x="2676520" y="4052385"/>
                <a:ext cx="237244" cy="276999"/>
              </a:xfrm>
              <a:prstGeom prst="rect">
                <a:avLst/>
              </a:prstGeom>
              <a:blipFill rotWithShape="0">
                <a:blip r:embed="rId9"/>
                <a:stretch>
                  <a:fillRect l="-17949" r="-17949"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xmlns="" id="{86076654-AD67-47E4-9B0B-A0CCF0A2734E}"/>
                  </a:ext>
                </a:extLst>
              </p:cNvPr>
              <p:cNvSpPr txBox="1"/>
              <p:nvPr/>
            </p:nvSpPr>
            <p:spPr>
              <a:xfrm>
                <a:off x="3622291" y="4052384"/>
                <a:ext cx="23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zh-CN" altLang="en-US" dirty="0"/>
              </a:p>
            </p:txBody>
          </p:sp>
        </mc:Choice>
        <mc:Fallback xmlns="">
          <p:sp>
            <p:nvSpPr>
              <p:cNvPr id="15" name="文本框 14">
                <a:extLst>
                  <a:ext uri="{FF2B5EF4-FFF2-40B4-BE49-F238E27FC236}">
                    <a16:creationId xmlns="" xmlns:a16="http://schemas.microsoft.com/office/drawing/2014/main" xmlns:a14="http://schemas.microsoft.com/office/drawing/2010/main" id="{86076654-AD67-47E4-9B0B-A0CCF0A2734E}"/>
                  </a:ext>
                </a:extLst>
              </p:cNvPr>
              <p:cNvSpPr txBox="1">
                <a:spLocks noRot="1" noChangeAspect="1" noMove="1" noResize="1" noEditPoints="1" noAdjustHandles="1" noChangeArrowheads="1" noChangeShapeType="1" noTextEdit="1"/>
              </p:cNvSpPr>
              <p:nvPr/>
            </p:nvSpPr>
            <p:spPr>
              <a:xfrm>
                <a:off x="3622291" y="4052384"/>
                <a:ext cx="237244" cy="276999"/>
              </a:xfrm>
              <a:prstGeom prst="rect">
                <a:avLst/>
              </a:prstGeom>
              <a:blipFill rotWithShape="0">
                <a:blip r:embed="rId10"/>
                <a:stretch>
                  <a:fillRect l="-17949" r="-17949"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xmlns="" id="{89A3F666-CED9-48B7-8B58-A2B2B7FF15E0}"/>
                  </a:ext>
                </a:extLst>
              </p:cNvPr>
              <p:cNvSpPr txBox="1"/>
              <p:nvPr/>
            </p:nvSpPr>
            <p:spPr>
              <a:xfrm>
                <a:off x="4534583" y="4050412"/>
                <a:ext cx="23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zh-CN" altLang="en-US" dirty="0"/>
              </a:p>
            </p:txBody>
          </p:sp>
        </mc:Choice>
        <mc:Fallback xmlns="">
          <p:sp>
            <p:nvSpPr>
              <p:cNvPr id="16" name="文本框 15">
                <a:extLst>
                  <a:ext uri="{FF2B5EF4-FFF2-40B4-BE49-F238E27FC236}">
                    <a16:creationId xmlns="" xmlns:a16="http://schemas.microsoft.com/office/drawing/2014/main" xmlns:a14="http://schemas.microsoft.com/office/drawing/2010/main" id="{89A3F666-CED9-48B7-8B58-A2B2B7FF15E0}"/>
                  </a:ext>
                </a:extLst>
              </p:cNvPr>
              <p:cNvSpPr txBox="1">
                <a:spLocks noRot="1" noChangeAspect="1" noMove="1" noResize="1" noEditPoints="1" noAdjustHandles="1" noChangeArrowheads="1" noChangeShapeType="1" noTextEdit="1"/>
              </p:cNvSpPr>
              <p:nvPr/>
            </p:nvSpPr>
            <p:spPr>
              <a:xfrm>
                <a:off x="4534583" y="4050412"/>
                <a:ext cx="237244" cy="276999"/>
              </a:xfrm>
              <a:prstGeom prst="rect">
                <a:avLst/>
              </a:prstGeom>
              <a:blipFill rotWithShape="0">
                <a:blip r:embed="rId11"/>
                <a:stretch>
                  <a:fillRect l="-20513" r="-15385" b="-8696"/>
                </a:stretch>
              </a:blipFill>
            </p:spPr>
            <p:txBody>
              <a:bodyPr/>
              <a:lstStyle/>
              <a:p>
                <a:r>
                  <a:rPr lang="zh-CN" altLang="en-US">
                    <a:noFill/>
                  </a:rPr>
                  <a:t> </a:t>
                </a:r>
              </a:p>
            </p:txBody>
          </p:sp>
        </mc:Fallback>
      </mc:AlternateContent>
      <p:graphicFrame>
        <p:nvGraphicFramePr>
          <p:cNvPr id="17" name="表格 16">
            <a:extLst>
              <a:ext uri="{FF2B5EF4-FFF2-40B4-BE49-F238E27FC236}">
                <a16:creationId xmlns:a16="http://schemas.microsoft.com/office/drawing/2014/main" xmlns="" id="{17825F58-4E3D-43FB-9548-F5E2C3ABE469}"/>
              </a:ext>
            </a:extLst>
          </p:cNvPr>
          <p:cNvGraphicFramePr>
            <a:graphicFrameLocks noGrp="1"/>
          </p:cNvGraphicFramePr>
          <p:nvPr>
            <p:extLst/>
          </p:nvPr>
        </p:nvGraphicFramePr>
        <p:xfrm>
          <a:off x="3082702" y="3587704"/>
          <a:ext cx="409864" cy="1483360"/>
        </p:xfrm>
        <a:graphic>
          <a:graphicData uri="http://schemas.openxmlformats.org/drawingml/2006/table">
            <a:tbl>
              <a:tblPr firstRow="1" bandRow="1">
                <a:tableStyleId>{5940675A-B579-460E-94D1-54222C63F5DA}</a:tableStyleId>
              </a:tblPr>
              <a:tblGrid>
                <a:gridCol w="409864">
                  <a:extLst>
                    <a:ext uri="{9D8B030D-6E8A-4147-A177-3AD203B41FA5}">
                      <a16:colId xmlns:a16="http://schemas.microsoft.com/office/drawing/2014/main" xmlns="" val="282573606"/>
                    </a:ext>
                  </a:extLst>
                </a:gridCol>
              </a:tblGrid>
              <a:tr h="370840">
                <a:tc>
                  <a:txBody>
                    <a:bodyPr/>
                    <a:lstStyle/>
                    <a:p>
                      <a:endParaRPr lang="zh-CN" altLang="en-US" dirty="0"/>
                    </a:p>
                  </a:txBody>
                  <a:tcPr/>
                </a:tc>
                <a:extLst>
                  <a:ext uri="{0D108BD9-81ED-4DB2-BD59-A6C34878D82A}">
                    <a16:rowId xmlns:a16="http://schemas.microsoft.com/office/drawing/2014/main" xmlns="" val="2948936392"/>
                  </a:ext>
                </a:extLst>
              </a:tr>
              <a:tr h="370840">
                <a:tc>
                  <a:txBody>
                    <a:bodyPr/>
                    <a:lstStyle/>
                    <a:p>
                      <a:endParaRPr lang="zh-CN" altLang="en-US"/>
                    </a:p>
                  </a:txBody>
                  <a:tcPr/>
                </a:tc>
                <a:extLst>
                  <a:ext uri="{0D108BD9-81ED-4DB2-BD59-A6C34878D82A}">
                    <a16:rowId xmlns:a16="http://schemas.microsoft.com/office/drawing/2014/main" xmlns="" val="879950206"/>
                  </a:ext>
                </a:extLst>
              </a:tr>
              <a:tr h="370840">
                <a:tc>
                  <a:txBody>
                    <a:bodyPr/>
                    <a:lstStyle/>
                    <a:p>
                      <a:endParaRPr lang="zh-CN" altLang="en-US"/>
                    </a:p>
                  </a:txBody>
                  <a:tcPr/>
                </a:tc>
                <a:extLst>
                  <a:ext uri="{0D108BD9-81ED-4DB2-BD59-A6C34878D82A}">
                    <a16:rowId xmlns:a16="http://schemas.microsoft.com/office/drawing/2014/main" xmlns="" val="274659507"/>
                  </a:ext>
                </a:extLst>
              </a:tr>
              <a:tr h="370840">
                <a:tc>
                  <a:txBody>
                    <a:bodyPr/>
                    <a:lstStyle/>
                    <a:p>
                      <a:endParaRPr lang="zh-CN" altLang="en-US" dirty="0"/>
                    </a:p>
                  </a:txBody>
                  <a:tcPr/>
                </a:tc>
                <a:extLst>
                  <a:ext uri="{0D108BD9-81ED-4DB2-BD59-A6C34878D82A}">
                    <a16:rowId xmlns:a16="http://schemas.microsoft.com/office/drawing/2014/main" xmlns="" val="3183668837"/>
                  </a:ext>
                </a:extLst>
              </a:tr>
            </a:tbl>
          </a:graphicData>
        </a:graphic>
      </p:graphicFrame>
      <p:graphicFrame>
        <p:nvGraphicFramePr>
          <p:cNvPr id="18" name="表格 17">
            <a:extLst>
              <a:ext uri="{FF2B5EF4-FFF2-40B4-BE49-F238E27FC236}">
                <a16:creationId xmlns:a16="http://schemas.microsoft.com/office/drawing/2014/main" xmlns="" id="{56CA1283-A27A-4FEE-9D44-702BDEC74282}"/>
              </a:ext>
            </a:extLst>
          </p:cNvPr>
          <p:cNvGraphicFramePr>
            <a:graphicFrameLocks noGrp="1"/>
          </p:cNvGraphicFramePr>
          <p:nvPr>
            <p:extLst/>
          </p:nvPr>
        </p:nvGraphicFramePr>
        <p:xfrm>
          <a:off x="4928145" y="3585731"/>
          <a:ext cx="409864" cy="1483360"/>
        </p:xfrm>
        <a:graphic>
          <a:graphicData uri="http://schemas.openxmlformats.org/drawingml/2006/table">
            <a:tbl>
              <a:tblPr firstRow="1" bandRow="1">
                <a:tableStyleId>{5940675A-B579-460E-94D1-54222C63F5DA}</a:tableStyleId>
              </a:tblPr>
              <a:tblGrid>
                <a:gridCol w="409864">
                  <a:extLst>
                    <a:ext uri="{9D8B030D-6E8A-4147-A177-3AD203B41FA5}">
                      <a16:colId xmlns:a16="http://schemas.microsoft.com/office/drawing/2014/main" xmlns="" val="282573606"/>
                    </a:ext>
                  </a:extLst>
                </a:gridCol>
              </a:tblGrid>
              <a:tr h="370840">
                <a:tc>
                  <a:txBody>
                    <a:bodyPr/>
                    <a:lstStyle/>
                    <a:p>
                      <a:endParaRPr lang="zh-CN" altLang="en-US" dirty="0"/>
                    </a:p>
                  </a:txBody>
                  <a:tcPr/>
                </a:tc>
                <a:extLst>
                  <a:ext uri="{0D108BD9-81ED-4DB2-BD59-A6C34878D82A}">
                    <a16:rowId xmlns:a16="http://schemas.microsoft.com/office/drawing/2014/main" xmlns="" val="2948936392"/>
                  </a:ext>
                </a:extLst>
              </a:tr>
              <a:tr h="370840">
                <a:tc>
                  <a:txBody>
                    <a:bodyPr/>
                    <a:lstStyle/>
                    <a:p>
                      <a:endParaRPr lang="zh-CN" altLang="en-US" dirty="0"/>
                    </a:p>
                  </a:txBody>
                  <a:tcPr/>
                </a:tc>
                <a:extLst>
                  <a:ext uri="{0D108BD9-81ED-4DB2-BD59-A6C34878D82A}">
                    <a16:rowId xmlns:a16="http://schemas.microsoft.com/office/drawing/2014/main" xmlns="" val="879950206"/>
                  </a:ext>
                </a:extLst>
              </a:tr>
              <a:tr h="370840">
                <a:tc>
                  <a:txBody>
                    <a:bodyPr/>
                    <a:lstStyle/>
                    <a:p>
                      <a:endParaRPr lang="zh-CN" altLang="en-US"/>
                    </a:p>
                  </a:txBody>
                  <a:tcPr/>
                </a:tc>
                <a:extLst>
                  <a:ext uri="{0D108BD9-81ED-4DB2-BD59-A6C34878D82A}">
                    <a16:rowId xmlns:a16="http://schemas.microsoft.com/office/drawing/2014/main" xmlns="" val="274659507"/>
                  </a:ext>
                </a:extLst>
              </a:tr>
              <a:tr h="370840">
                <a:tc>
                  <a:txBody>
                    <a:bodyPr/>
                    <a:lstStyle/>
                    <a:p>
                      <a:endParaRPr lang="zh-CN" altLang="en-US" dirty="0"/>
                    </a:p>
                  </a:txBody>
                  <a:tcPr/>
                </a:tc>
                <a:extLst>
                  <a:ext uri="{0D108BD9-81ED-4DB2-BD59-A6C34878D82A}">
                    <a16:rowId xmlns:a16="http://schemas.microsoft.com/office/drawing/2014/main" xmlns="" val="3183668837"/>
                  </a:ext>
                </a:extLst>
              </a:tr>
            </a:tbl>
          </a:graphicData>
        </a:graphic>
      </p:graphicFrame>
      <p:sp>
        <p:nvSpPr>
          <p:cNvPr id="20" name="文本框 19">
            <a:extLst>
              <a:ext uri="{FF2B5EF4-FFF2-40B4-BE49-F238E27FC236}">
                <a16:creationId xmlns:a16="http://schemas.microsoft.com/office/drawing/2014/main" xmlns="" id="{8E9DD34E-9B5A-43C9-8482-CD66926D0386}"/>
              </a:ext>
            </a:extLst>
          </p:cNvPr>
          <p:cNvSpPr txBox="1"/>
          <p:nvPr/>
        </p:nvSpPr>
        <p:spPr>
          <a:xfrm>
            <a:off x="4005408" y="3962089"/>
            <a:ext cx="534113" cy="369332"/>
          </a:xfrm>
          <a:prstGeom prst="rect">
            <a:avLst/>
          </a:prstGeom>
          <a:noFill/>
        </p:spPr>
        <p:txBody>
          <a:bodyPr wrap="square" rtlCol="0">
            <a:spAutoFit/>
          </a:bodyPr>
          <a:lstStyle/>
          <a:p>
            <a:r>
              <a:rPr lang="en-US" altLang="zh-CN" dirty="0"/>
              <a:t>…</a:t>
            </a:r>
            <a:endParaRPr lang="zh-CN" altLang="en-US" dirty="0"/>
          </a:p>
        </p:txBody>
      </p:sp>
      <p:sp>
        <p:nvSpPr>
          <p:cNvPr id="22" name="箭头: 右 21">
            <a:extLst>
              <a:ext uri="{FF2B5EF4-FFF2-40B4-BE49-F238E27FC236}">
                <a16:creationId xmlns:a16="http://schemas.microsoft.com/office/drawing/2014/main" xmlns="" id="{0E112D5A-4189-42A5-A49C-DE12FCDFF1DF}"/>
              </a:ext>
            </a:extLst>
          </p:cNvPr>
          <p:cNvSpPr/>
          <p:nvPr/>
        </p:nvSpPr>
        <p:spPr>
          <a:xfrm>
            <a:off x="5891645" y="4146755"/>
            <a:ext cx="568037" cy="237532"/>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xmlns="" id="{F25813E3-460C-4B9C-B1BA-A2766767DE00}"/>
              </a:ext>
            </a:extLst>
          </p:cNvPr>
          <p:cNvSpPr txBox="1"/>
          <p:nvPr/>
        </p:nvSpPr>
        <p:spPr>
          <a:xfrm>
            <a:off x="820881" y="5551952"/>
            <a:ext cx="11284527" cy="523220"/>
          </a:xfrm>
          <a:prstGeom prst="rect">
            <a:avLst/>
          </a:prstGeom>
          <a:noFill/>
        </p:spPr>
        <p:txBody>
          <a:bodyPr wrap="square" rtlCol="0">
            <a:spAutoFit/>
          </a:bodyPr>
          <a:lstStyle/>
          <a:p>
            <a:r>
              <a:rPr lang="en-US" altLang="zh-CN" sz="2800" dirty="0"/>
              <a:t>T</a:t>
            </a:r>
            <a:r>
              <a:rPr lang="en-US" altLang="zh-CN" sz="2800" dirty="0" smtClean="0"/>
              <a:t>he </a:t>
            </a:r>
            <a:r>
              <a:rPr lang="en-US" altLang="zh-CN" sz="2800" dirty="0"/>
              <a:t>sentence </a:t>
            </a:r>
            <a:r>
              <a:rPr lang="en-US" altLang="zh-CN" sz="2800" dirty="0" smtClean="0"/>
              <a:t>is </a:t>
            </a:r>
            <a:r>
              <a:rPr lang="en-US" altLang="zh-CN" sz="2800" dirty="0"/>
              <a:t>still in vector </a:t>
            </a:r>
            <a:r>
              <a:rPr lang="en-US" altLang="zh-CN" sz="2800" dirty="0" smtClean="0"/>
              <a:t>space.</a:t>
            </a:r>
            <a:endParaRPr lang="zh-CN" altLang="en-US" sz="2800" dirty="0"/>
          </a:p>
        </p:txBody>
      </p:sp>
      <p:graphicFrame>
        <p:nvGraphicFramePr>
          <p:cNvPr id="21" name="表格 20">
            <a:extLst>
              <a:ext uri="{FF2B5EF4-FFF2-40B4-BE49-F238E27FC236}">
                <a16:creationId xmlns:a16="http://schemas.microsoft.com/office/drawing/2014/main" xmlns="" id="{56CA1283-A27A-4FEE-9D44-702BDEC74282}"/>
              </a:ext>
            </a:extLst>
          </p:cNvPr>
          <p:cNvGraphicFramePr>
            <a:graphicFrameLocks noGrp="1"/>
          </p:cNvGraphicFramePr>
          <p:nvPr>
            <p:extLst/>
          </p:nvPr>
        </p:nvGraphicFramePr>
        <p:xfrm>
          <a:off x="7169636" y="3585731"/>
          <a:ext cx="409864" cy="1483360"/>
        </p:xfrm>
        <a:graphic>
          <a:graphicData uri="http://schemas.openxmlformats.org/drawingml/2006/table">
            <a:tbl>
              <a:tblPr firstRow="1" bandRow="1">
                <a:tableStyleId>{5940675A-B579-460E-94D1-54222C63F5DA}</a:tableStyleId>
              </a:tblPr>
              <a:tblGrid>
                <a:gridCol w="409864">
                  <a:extLst>
                    <a:ext uri="{9D8B030D-6E8A-4147-A177-3AD203B41FA5}">
                      <a16:colId xmlns:a16="http://schemas.microsoft.com/office/drawing/2014/main" xmlns="" val="282573606"/>
                    </a:ext>
                  </a:extLst>
                </a:gridCol>
              </a:tblGrid>
              <a:tr h="370840">
                <a:tc>
                  <a:txBody>
                    <a:bodyPr/>
                    <a:lstStyle/>
                    <a:p>
                      <a:endParaRPr lang="zh-CN" altLang="en-US" dirty="0"/>
                    </a:p>
                  </a:txBody>
                  <a:tcPr/>
                </a:tc>
                <a:extLst>
                  <a:ext uri="{0D108BD9-81ED-4DB2-BD59-A6C34878D82A}">
                    <a16:rowId xmlns:a16="http://schemas.microsoft.com/office/drawing/2014/main" xmlns="" val="2948936392"/>
                  </a:ext>
                </a:extLst>
              </a:tr>
              <a:tr h="370840">
                <a:tc>
                  <a:txBody>
                    <a:bodyPr/>
                    <a:lstStyle/>
                    <a:p>
                      <a:endParaRPr lang="zh-CN" altLang="en-US" dirty="0"/>
                    </a:p>
                  </a:txBody>
                  <a:tcPr/>
                </a:tc>
                <a:extLst>
                  <a:ext uri="{0D108BD9-81ED-4DB2-BD59-A6C34878D82A}">
                    <a16:rowId xmlns:a16="http://schemas.microsoft.com/office/drawing/2014/main" xmlns="" val="879950206"/>
                  </a:ext>
                </a:extLst>
              </a:tr>
              <a:tr h="370840">
                <a:tc>
                  <a:txBody>
                    <a:bodyPr/>
                    <a:lstStyle/>
                    <a:p>
                      <a:endParaRPr lang="zh-CN" altLang="en-US"/>
                    </a:p>
                  </a:txBody>
                  <a:tcPr/>
                </a:tc>
                <a:extLst>
                  <a:ext uri="{0D108BD9-81ED-4DB2-BD59-A6C34878D82A}">
                    <a16:rowId xmlns:a16="http://schemas.microsoft.com/office/drawing/2014/main" xmlns="" val="274659507"/>
                  </a:ext>
                </a:extLst>
              </a:tr>
              <a:tr h="370840">
                <a:tc>
                  <a:txBody>
                    <a:bodyPr/>
                    <a:lstStyle/>
                    <a:p>
                      <a:endParaRPr lang="zh-CN" altLang="en-US" dirty="0"/>
                    </a:p>
                  </a:txBody>
                  <a:tcPr/>
                </a:tc>
                <a:extLst>
                  <a:ext uri="{0D108BD9-81ED-4DB2-BD59-A6C34878D82A}">
                    <a16:rowId xmlns:a16="http://schemas.microsoft.com/office/drawing/2014/main" xmlns="" val="3183668837"/>
                  </a:ext>
                </a:extLst>
              </a:tr>
            </a:tbl>
          </a:graphicData>
        </a:graphic>
      </p:graphicFrame>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xmlns="" id="{BA3CA633-6F23-4BB7-9C16-074E56ACAC1D}"/>
                  </a:ext>
                </a:extLst>
              </p:cNvPr>
              <p:cNvSpPr txBox="1"/>
              <p:nvPr/>
            </p:nvSpPr>
            <p:spPr>
              <a:xfrm>
                <a:off x="7218268" y="2984878"/>
                <a:ext cx="27981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𝑠</m:t>
                          </m:r>
                        </m:e>
                      </m:acc>
                    </m:oMath>
                  </m:oMathPara>
                </a14:m>
                <a:endParaRPr lang="zh-CN" altLang="en-US" dirty="0"/>
              </a:p>
            </p:txBody>
          </p:sp>
        </mc:Choice>
        <mc:Fallback xmlns="">
          <p:sp>
            <p:nvSpPr>
              <p:cNvPr id="24" name="文本框 23">
                <a:extLst>
                  <a:ext uri="{FF2B5EF4-FFF2-40B4-BE49-F238E27FC236}">
                    <a16:creationId xmlns="" xmlns:a16="http://schemas.microsoft.com/office/drawing/2014/main" xmlns:a14="http://schemas.microsoft.com/office/drawing/2010/main" id="{BA3CA633-6F23-4BB7-9C16-074E56ACAC1D}"/>
                  </a:ext>
                </a:extLst>
              </p:cNvPr>
              <p:cNvSpPr txBox="1">
                <a:spLocks noRot="1" noChangeAspect="1" noMove="1" noResize="1" noEditPoints="1" noAdjustHandles="1" noChangeArrowheads="1" noChangeShapeType="1" noTextEdit="1"/>
              </p:cNvSpPr>
              <p:nvPr/>
            </p:nvSpPr>
            <p:spPr>
              <a:xfrm>
                <a:off x="7218268" y="2984878"/>
                <a:ext cx="279812" cy="276999"/>
              </a:xfrm>
              <a:prstGeom prst="rect">
                <a:avLst/>
              </a:prstGeom>
              <a:blipFill rotWithShape="0">
                <a:blip r:embed="rId12"/>
                <a:stretch>
                  <a:fillRect l="-2174" t="-46667" r="-86957" b="-11111"/>
                </a:stretch>
              </a:blipFill>
            </p:spPr>
            <p:txBody>
              <a:bodyPr/>
              <a:lstStyle/>
              <a:p>
                <a:r>
                  <a:rPr lang="zh-CN" altLang="en-US">
                    <a:noFill/>
                  </a:rPr>
                  <a:t> </a:t>
                </a:r>
              </a:p>
            </p:txBody>
          </p:sp>
        </mc:Fallback>
      </mc:AlternateContent>
      <p:sp>
        <p:nvSpPr>
          <p:cNvPr id="5" name="文本框 4"/>
          <p:cNvSpPr txBox="1"/>
          <p:nvPr/>
        </p:nvSpPr>
        <p:spPr>
          <a:xfrm>
            <a:off x="5722219" y="3681080"/>
            <a:ext cx="1150008" cy="369332"/>
          </a:xfrm>
          <a:prstGeom prst="rect">
            <a:avLst/>
          </a:prstGeom>
          <a:noFill/>
        </p:spPr>
        <p:txBody>
          <a:bodyPr wrap="square" rtlCol="0">
            <a:spAutoFit/>
          </a:bodyPr>
          <a:lstStyle/>
          <a:p>
            <a:r>
              <a:rPr lang="en-US" altLang="zh-CN" dirty="0" smtClean="0"/>
              <a:t>Average</a:t>
            </a:r>
            <a:endParaRPr lang="zh-CN" altLang="en-US" dirty="0"/>
          </a:p>
        </p:txBody>
      </p:sp>
      <p:sp>
        <p:nvSpPr>
          <p:cNvPr id="25" name="标题 1">
            <a:extLst>
              <a:ext uri="{FF2B5EF4-FFF2-40B4-BE49-F238E27FC236}">
                <a16:creationId xmlns:a16="http://schemas.microsoft.com/office/drawing/2014/main" xmlns="" id="{A3F48411-B5A2-49FC-A240-04043D6963D2}"/>
              </a:ext>
            </a:extLst>
          </p:cNvPr>
          <p:cNvSpPr>
            <a:spLocks noGrp="1"/>
          </p:cNvSpPr>
          <p:nvPr>
            <p:ph type="title"/>
          </p:nvPr>
        </p:nvSpPr>
        <p:spPr/>
        <p:txBody>
          <a:bodyPr>
            <a:normAutofit fontScale="90000"/>
          </a:bodyPr>
          <a:lstStyle/>
          <a:p>
            <a:r>
              <a:rPr lang="en-US" altLang="zh-CN" dirty="0"/>
              <a:t>TSLM basic representation</a:t>
            </a:r>
            <a:r>
              <a:rPr lang="en-US" altLang="zh-CN" dirty="0" smtClean="0"/>
              <a:t/>
            </a:r>
            <a:br>
              <a:rPr lang="en-US" altLang="zh-CN" dirty="0" smtClean="0"/>
            </a:br>
            <a:r>
              <a:rPr lang="en-US" altLang="zh-CN" sz="3100" dirty="0" smtClean="0">
                <a:solidFill>
                  <a:srgbClr val="D2533C"/>
                </a:solidFill>
              </a:rPr>
              <a:t>——A basic text representation by words average</a:t>
            </a:r>
            <a:endParaRPr lang="zh-CN" altLang="en-US" dirty="0"/>
          </a:p>
        </p:txBody>
      </p:sp>
    </p:spTree>
    <p:extLst>
      <p:ext uri="{BB962C8B-B14F-4D97-AF65-F5344CB8AC3E}">
        <p14:creationId xmlns:p14="http://schemas.microsoft.com/office/powerpoint/2010/main" val="751220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3"/>
            <a:ext cx="10972800" cy="990600"/>
          </a:xfrm>
        </p:spPr>
        <p:txBody>
          <a:bodyPr>
            <a:noAutofit/>
          </a:bodyPr>
          <a:lstStyle/>
          <a:p>
            <a:r>
              <a:rPr lang="en-US" dirty="0"/>
              <a:t>TSLM basic representation</a:t>
            </a:r>
          </a:p>
        </p:txBody>
      </p:sp>
      <mc:AlternateContent xmlns:mc="http://schemas.openxmlformats.org/markup-compatibility/2006" xmlns:a14="http://schemas.microsoft.com/office/drawing/2010/main">
        <mc:Choice Requires="a14">
          <p:sp>
            <p:nvSpPr>
              <p:cNvPr id="5" name="内容占位符 6">
                <a:extLst/>
              </p:cNvPr>
              <p:cNvSpPr txBox="1">
                <a:spLocks/>
              </p:cNvSpPr>
              <p:nvPr/>
            </p:nvSpPr>
            <p:spPr>
              <a:xfrm>
                <a:off x="1051376" y="1068636"/>
                <a:ext cx="9719310" cy="537066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r>
                  <a:rPr lang="en-US" altLang="zh-CN" sz="3600" dirty="0" smtClean="0"/>
                  <a:t>How to</a:t>
                </a:r>
                <a:r>
                  <a:rPr lang="zh-CN" altLang="en-US" sz="3600" dirty="0"/>
                  <a:t> </a:t>
                </a:r>
                <a:r>
                  <a:rPr lang="en-US" altLang="zh-CN" sz="3600" dirty="0"/>
                  <a:t>represent</a:t>
                </a:r>
                <a:r>
                  <a:rPr lang="zh-CN" altLang="en-US" sz="3600" dirty="0"/>
                  <a:t> </a:t>
                </a:r>
                <a:r>
                  <a:rPr lang="en-US" altLang="zh-CN" sz="3600" dirty="0"/>
                  <a:t>a</a:t>
                </a:r>
                <a:r>
                  <a:rPr lang="zh-CN" altLang="en-US" sz="3600" dirty="0"/>
                  <a:t> </a:t>
                </a:r>
                <a:r>
                  <a:rPr lang="en-US" altLang="zh-CN" sz="3600" dirty="0"/>
                  <a:t>single</a:t>
                </a:r>
                <a:r>
                  <a:rPr lang="zh-CN" altLang="en-US" sz="3600" dirty="0"/>
                  <a:t> </a:t>
                </a:r>
                <a:r>
                  <a:rPr lang="en-US" altLang="zh-CN" sz="3600" dirty="0"/>
                  <a:t>word</a:t>
                </a:r>
                <a:endParaRPr lang="en-US" altLang="zh-CN" sz="32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nary>
                        <m:naryPr>
                          <m:chr m:val="∑"/>
                          <m:ctrlPr>
                            <a:rPr lang="en-US" altLang="zh-CN" sz="3200" b="0" i="1" smtClean="0">
                              <a:latin typeface="Cambria Math" panose="02040503050406030204" pitchFamily="18" charset="0"/>
                            </a:rPr>
                          </m:ctrlPr>
                        </m:naryPr>
                        <m:sub>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𝑑</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=1</m:t>
                          </m:r>
                        </m:sub>
                        <m:sup>
                          <m:r>
                            <a:rPr lang="en-US" altLang="zh-CN" sz="3200" b="0" i="1" smtClean="0">
                              <a:latin typeface="Cambria Math" panose="02040503050406030204" pitchFamily="18" charset="0"/>
                            </a:rPr>
                            <m:t>𝑚</m:t>
                          </m:r>
                        </m:sup>
                        <m:e>
                          <m:sSub>
                            <m:sSubPr>
                              <m:ctrlPr>
                                <a:rPr lang="en-US" altLang="zh-CN" sz="3200" b="0" i="1" smtClean="0">
                                  <a:latin typeface="Cambria Math" panose="02040503050406030204" pitchFamily="18" charset="0"/>
                                </a:rPr>
                              </m:ctrlPr>
                            </m:sSubPr>
                            <m:e>
                              <m:r>
                                <a:rPr lang="zh-CN" altLang="en-US" sz="3200" i="1">
                                  <a:latin typeface="Cambria Math" panose="02040503050406030204" pitchFamily="18" charset="0"/>
                                </a:rPr>
                                <m:t>𝛼</m:t>
                              </m:r>
                            </m:e>
                            <m:sub>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𝑑</m:t>
                                  </m:r>
                                </m:e>
                                <m:sub>
                                  <m:r>
                                    <a:rPr lang="en-US" altLang="zh-CN" sz="3200" b="0" i="1" smtClean="0">
                                      <a:latin typeface="Cambria Math" panose="02040503050406030204" pitchFamily="18" charset="0"/>
                                    </a:rPr>
                                    <m:t>𝑖</m:t>
                                  </m:r>
                                </m:sub>
                              </m:sSub>
                            </m:sub>
                          </m:sSub>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𝑒</m:t>
                              </m:r>
                            </m:e>
                            <m:sub>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𝑑</m:t>
                                  </m:r>
                                </m:e>
                                <m:sub>
                                  <m:r>
                                    <a:rPr lang="en-US" altLang="zh-CN" sz="3200" b="0" i="1" smtClean="0">
                                      <a:latin typeface="Cambria Math" panose="02040503050406030204" pitchFamily="18" charset="0"/>
                                    </a:rPr>
                                    <m:t>𝑖</m:t>
                                  </m:r>
                                </m:sub>
                              </m:sSub>
                            </m:sub>
                          </m:sSub>
                        </m:e>
                      </m:nary>
                    </m:oMath>
                  </m:oMathPara>
                </a14:m>
                <a:endParaRPr lang="en-US" altLang="zh-CN" sz="3200" dirty="0"/>
              </a:p>
              <a:p>
                <a:r>
                  <a:rPr lang="en-US" altLang="zh-CN" sz="3600" dirty="0"/>
                  <a:t>How to</a:t>
                </a:r>
                <a:r>
                  <a:rPr lang="zh-CN" altLang="en-US" sz="3600" dirty="0"/>
                  <a:t> </a:t>
                </a:r>
                <a:r>
                  <a:rPr lang="en-US" altLang="zh-CN" sz="3600" dirty="0"/>
                  <a:t>represent</a:t>
                </a:r>
                <a:r>
                  <a:rPr lang="zh-CN" altLang="en-US" sz="3600" dirty="0"/>
                  <a:t> </a:t>
                </a:r>
                <a:r>
                  <a:rPr lang="en-US" altLang="zh-CN" sz="3600" dirty="0" smtClean="0"/>
                  <a:t>a</a:t>
                </a:r>
                <a:r>
                  <a:rPr lang="zh-CN" altLang="en-US" sz="3600" dirty="0" smtClean="0"/>
                  <a:t> </a:t>
                </a:r>
                <a:r>
                  <a:rPr lang="en-US" altLang="zh-CN" sz="3600" dirty="0" smtClean="0"/>
                  <a:t>sentence </a:t>
                </a:r>
                <a:endParaRPr lang="en-US" altLang="zh-CN" sz="3600" dirty="0"/>
              </a:p>
              <a:p>
                <a:pPr marL="0" indent="0">
                  <a:buNone/>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𝑠</m:t>
                      </m:r>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1</m:t>
                          </m:r>
                        </m:sub>
                      </m:sSub>
                      <m:r>
                        <a:rPr lang="en-US" altLang="zh-CN" sz="3200" i="1">
                          <a:latin typeface="Cambria Math" panose="02040503050406030204" pitchFamily="18" charset="0"/>
                          <a:ea typeface="Cambria Math" panose="02040503050406030204" pitchFamily="18" charset="0"/>
                        </a:rPr>
                        <m:t>⨂</m:t>
                      </m:r>
                      <m:r>
                        <a:rPr lang="en-US" altLang="zh-CN" sz="3200" i="1" smtClean="0">
                          <a:latin typeface="Cambria Math" panose="02040503050406030204" pitchFamily="18" charset="0"/>
                          <a:ea typeface="Cambria Math" panose="02040503050406030204" pitchFamily="18" charset="0"/>
                        </a:rPr>
                        <m:t>⋯</m:t>
                      </m:r>
                      <m:r>
                        <a:rPr lang="en-US" altLang="zh-CN" sz="3200" i="1">
                          <a:latin typeface="Cambria Math" panose="02040503050406030204" pitchFamily="18" charset="0"/>
                          <a:ea typeface="Cambria Math" panose="02040503050406030204" pitchFamily="18" charset="0"/>
                        </a:rPr>
                        <m:t>⨂</m:t>
                      </m:r>
                      <m:sSub>
                        <m:sSubPr>
                          <m:ctrlPr>
                            <a:rPr lang="en-US" altLang="zh-CN" sz="3200" i="1" smtClean="0">
                              <a:latin typeface="Cambria Math" panose="02040503050406030204" pitchFamily="18" charset="0"/>
                              <a:ea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𝑤</m:t>
                          </m:r>
                        </m:e>
                        <m:sub>
                          <m:r>
                            <a:rPr lang="en-US" altLang="zh-CN" sz="3200" b="0" i="1" smtClean="0">
                              <a:latin typeface="Cambria Math" panose="02040503050406030204" pitchFamily="18" charset="0"/>
                              <a:ea typeface="Cambria Math" panose="02040503050406030204" pitchFamily="18" charset="0"/>
                            </a:rPr>
                            <m:t>𝑛</m:t>
                          </m:r>
                        </m:sub>
                      </m:sSub>
                    </m:oMath>
                  </m:oMathPara>
                </a14:m>
                <a:endParaRPr lang="en-US" altLang="zh-CN" sz="3200" dirty="0"/>
              </a:p>
              <a:p>
                <a:pPr marL="0" indent="0">
                  <a:buNone/>
                </a:pPr>
                <a:endParaRPr lang="en-US" altLang="zh-CN" sz="3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𝑠</m:t>
                      </m:r>
                      <m:r>
                        <a:rPr lang="en-US" altLang="zh-CN" sz="3200" b="0" i="1" smtClean="0">
                          <a:latin typeface="Cambria Math" panose="02040503050406030204" pitchFamily="18" charset="0"/>
                        </a:rPr>
                        <m:t>=</m:t>
                      </m:r>
                      <m:nary>
                        <m:naryPr>
                          <m:chr m:val="∑"/>
                          <m:ctrlPr>
                            <a:rPr lang="en-US" altLang="zh-CN" sz="3200" b="0" i="1" smtClean="0">
                              <a:latin typeface="Cambria Math" panose="02040503050406030204" pitchFamily="18" charset="0"/>
                            </a:rPr>
                          </m:ctrlPr>
                        </m:naryPr>
                        <m:sub>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𝑑</m:t>
                              </m:r>
                            </m:e>
                            <m:sub>
                              <m:r>
                                <a:rPr lang="en-US" altLang="zh-CN" sz="3200" b="0" i="1" smtClean="0">
                                  <a:latin typeface="Cambria Math" panose="02040503050406030204" pitchFamily="18" charset="0"/>
                                </a:rPr>
                                <m:t>1</m:t>
                              </m:r>
                            </m:sub>
                          </m:sSub>
                          <m:r>
                            <m:rPr>
                              <m:brk m:alnAt="23"/>
                            </m:rPr>
                            <a:rPr lang="en-US" altLang="zh-CN" sz="3200" b="0" i="1" smtClean="0">
                              <a:latin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m:t>
                          </m:r>
                          <m:sSub>
                            <m:sSubPr>
                              <m:ctrlPr>
                                <a:rPr lang="en-US" altLang="zh-CN" sz="3200" b="0" i="1" smtClean="0">
                                  <a:latin typeface="Cambria Math" panose="02040503050406030204" pitchFamily="18" charset="0"/>
                                  <a:ea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𝑑</m:t>
                              </m:r>
                            </m:e>
                            <m:sub>
                              <m:r>
                                <a:rPr lang="en-US" altLang="zh-CN" sz="3200" b="0" i="1" smtClean="0">
                                  <a:latin typeface="Cambria Math" panose="02040503050406030204" pitchFamily="18" charset="0"/>
                                  <a:ea typeface="Cambria Math" panose="02040503050406030204" pitchFamily="18" charset="0"/>
                                </a:rPr>
                                <m:t>𝑛</m:t>
                              </m:r>
                            </m:sub>
                          </m:sSub>
                          <m:r>
                            <m:rPr>
                              <m:brk m:alnAt="23"/>
                            </m:rP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1</m:t>
                          </m:r>
                        </m:sub>
                        <m:sup>
                          <m:r>
                            <a:rPr lang="en-US" altLang="zh-CN" sz="3200" b="0" i="1" smtClean="0">
                              <a:latin typeface="Cambria Math" panose="02040503050406030204" pitchFamily="18" charset="0"/>
                            </a:rPr>
                            <m:t>𝑚</m:t>
                          </m:r>
                        </m:sup>
                        <m:e>
                          <m:sSub>
                            <m:sSubPr>
                              <m:ctrlPr>
                                <a:rPr lang="en-US" altLang="zh-CN" sz="3200" b="0" i="1" smtClean="0">
                                  <a:latin typeface="Cambria Math" panose="02040503050406030204" pitchFamily="18" charset="0"/>
                                </a:rPr>
                              </m:ctrlPr>
                            </m:sSubPr>
                            <m:e>
                              <m:r>
                                <a:rPr lang="zh-CN" altLang="en-US" sz="3200" b="0" i="1" smtClean="0">
                                  <a:latin typeface="Cambria Math" panose="02040503050406030204" pitchFamily="18" charset="0"/>
                                </a:rPr>
                                <m:t>𝒜</m:t>
                              </m:r>
                            </m:e>
                            <m:sub>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𝑑</m:t>
                                  </m:r>
                                </m:e>
                                <m:sub>
                                  <m:r>
                                    <a:rPr lang="en-US" altLang="zh-CN" sz="3200" i="1">
                                      <a:latin typeface="Cambria Math" panose="02040503050406030204" pitchFamily="18" charset="0"/>
                                    </a:rPr>
                                    <m:t>1</m:t>
                                  </m:r>
                                </m:sub>
                              </m:sSub>
                              <m:r>
                                <a:rPr lang="en-US" altLang="zh-CN" sz="3200" i="1">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ea typeface="Cambria Math" panose="02040503050406030204" pitchFamily="18" charset="0"/>
                                    </a:rPr>
                                  </m:ctrlPr>
                                </m:sSubPr>
                                <m:e>
                                  <m:r>
                                    <a:rPr lang="en-US" altLang="zh-CN" sz="3200" i="1">
                                      <a:latin typeface="Cambria Math" panose="02040503050406030204" pitchFamily="18" charset="0"/>
                                      <a:ea typeface="Cambria Math" panose="02040503050406030204" pitchFamily="18" charset="0"/>
                                    </a:rPr>
                                    <m:t>𝑑</m:t>
                                  </m:r>
                                </m:e>
                                <m:sub>
                                  <m:r>
                                    <a:rPr lang="en-US" altLang="zh-CN" sz="3200" i="1">
                                      <a:latin typeface="Cambria Math" panose="02040503050406030204" pitchFamily="18" charset="0"/>
                                      <a:ea typeface="Cambria Math" panose="02040503050406030204" pitchFamily="18" charset="0"/>
                                    </a:rPr>
                                    <m:t>𝑛</m:t>
                                  </m:r>
                                </m:sub>
                              </m:sSub>
                            </m:sub>
                          </m:sSub>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𝑒</m:t>
                              </m:r>
                            </m:e>
                            <m:sub>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𝑑</m:t>
                                  </m:r>
                                </m:e>
                                <m:sub>
                                  <m:r>
                                    <a:rPr lang="en-US" altLang="zh-CN" sz="3200" b="0" i="1" smtClean="0">
                                      <a:latin typeface="Cambria Math" panose="02040503050406030204" pitchFamily="18" charset="0"/>
                                    </a:rPr>
                                    <m:t>1</m:t>
                                  </m:r>
                                </m:sub>
                              </m:sSub>
                            </m:sub>
                          </m:sSub>
                          <m:r>
                            <a:rPr lang="en-US" altLang="zh-CN" sz="3200" i="1">
                              <a:solidFill>
                                <a:srgbClr val="292934"/>
                              </a:solidFill>
                              <a:latin typeface="Cambria Math" panose="02040503050406030204" pitchFamily="18" charset="0"/>
                              <a:ea typeface="Cambria Math" panose="02040503050406030204" pitchFamily="18" charset="0"/>
                            </a:rPr>
                            <m:t>⨂⋯⨂</m:t>
                          </m:r>
                          <m:sSub>
                            <m:sSubPr>
                              <m:ctrlPr>
                                <a:rPr lang="en-US" altLang="zh-CN" sz="3200" i="1">
                                  <a:solidFill>
                                    <a:srgbClr val="292934"/>
                                  </a:solidFill>
                                  <a:latin typeface="Cambria Math" panose="02040503050406030204" pitchFamily="18" charset="0"/>
                                  <a:ea typeface="Cambria Math" panose="02040503050406030204" pitchFamily="18" charset="0"/>
                                </a:rPr>
                              </m:ctrlPr>
                            </m:sSubPr>
                            <m:e>
                              <m:r>
                                <a:rPr lang="en-US" altLang="zh-CN" sz="3200" i="1">
                                  <a:solidFill>
                                    <a:srgbClr val="292934"/>
                                  </a:solidFill>
                                  <a:latin typeface="Cambria Math" panose="02040503050406030204" pitchFamily="18" charset="0"/>
                                  <a:ea typeface="Cambria Math" panose="02040503050406030204" pitchFamily="18" charset="0"/>
                                </a:rPr>
                                <m:t>𝑒</m:t>
                              </m:r>
                            </m:e>
                            <m:sub>
                              <m:sSub>
                                <m:sSubPr>
                                  <m:ctrlPr>
                                    <a:rPr lang="en-US" altLang="zh-CN" sz="3200" i="1">
                                      <a:solidFill>
                                        <a:srgbClr val="292934"/>
                                      </a:solidFill>
                                      <a:latin typeface="Cambria Math" panose="02040503050406030204" pitchFamily="18" charset="0"/>
                                      <a:ea typeface="Cambria Math" panose="02040503050406030204" pitchFamily="18" charset="0"/>
                                    </a:rPr>
                                  </m:ctrlPr>
                                </m:sSubPr>
                                <m:e>
                                  <m:r>
                                    <a:rPr lang="en-US" altLang="zh-CN" sz="3200" i="1">
                                      <a:solidFill>
                                        <a:srgbClr val="292934"/>
                                      </a:solidFill>
                                      <a:latin typeface="Cambria Math" panose="02040503050406030204" pitchFamily="18" charset="0"/>
                                      <a:ea typeface="Cambria Math" panose="02040503050406030204" pitchFamily="18" charset="0"/>
                                    </a:rPr>
                                    <m:t>𝑑</m:t>
                                  </m:r>
                                </m:e>
                                <m:sub>
                                  <m:r>
                                    <a:rPr lang="en-US" altLang="zh-CN" sz="3200" i="1">
                                      <a:solidFill>
                                        <a:srgbClr val="292934"/>
                                      </a:solidFill>
                                      <a:latin typeface="Cambria Math" panose="02040503050406030204" pitchFamily="18" charset="0"/>
                                      <a:ea typeface="Cambria Math" panose="02040503050406030204" pitchFamily="18" charset="0"/>
                                    </a:rPr>
                                    <m:t>𝑛</m:t>
                                  </m:r>
                                </m:sub>
                              </m:sSub>
                            </m:sub>
                          </m:sSub>
                        </m:e>
                      </m:nary>
                    </m:oMath>
                  </m:oMathPara>
                </a14:m>
                <a:endParaRPr lang="en-US" altLang="zh-CN" sz="3200" dirty="0"/>
              </a:p>
              <a:p>
                <a:pPr marL="0" indent="0">
                  <a:buNone/>
                </a:pPr>
                <a:endParaRPr lang="en-US" altLang="zh-CN" sz="3200" dirty="0"/>
              </a:p>
            </p:txBody>
          </p:sp>
        </mc:Choice>
        <mc:Fallback xmlns="">
          <p:sp>
            <p:nvSpPr>
              <p:cNvPr id="5" name="内容占位符 6">
                <a:extLst/>
              </p:cNvPr>
              <p:cNvSpPr txBox="1">
                <a:spLocks noRot="1" noChangeAspect="1" noMove="1" noResize="1" noEditPoints="1" noAdjustHandles="1" noChangeArrowheads="1" noChangeShapeType="1" noTextEdit="1"/>
              </p:cNvSpPr>
              <p:nvPr/>
            </p:nvSpPr>
            <p:spPr>
              <a:xfrm>
                <a:off x="1051376" y="1068636"/>
                <a:ext cx="9719310" cy="5370665"/>
              </a:xfrm>
              <a:prstGeom prst="rect">
                <a:avLst/>
              </a:prstGeom>
              <a:blipFill rotWithShape="0">
                <a:blip r:embed="rId3"/>
                <a:stretch>
                  <a:fillRect l="-1317" t="-1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xmlns="" id="{30A86488-9950-4F80-8AC9-C986A24A93B8}"/>
                  </a:ext>
                </a:extLst>
              </p:cNvPr>
              <p:cNvSpPr txBox="1"/>
              <p:nvPr/>
            </p:nvSpPr>
            <p:spPr>
              <a:xfrm>
                <a:off x="7968189" y="3759322"/>
                <a:ext cx="4156609" cy="1512273"/>
              </a:xfrm>
              <a:prstGeom prst="rect">
                <a:avLst/>
              </a:prstGeom>
              <a:noFill/>
              <a:ln>
                <a:solidFill>
                  <a:srgbClr val="FF000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600" i="1" smtClean="0">
                              <a:latin typeface="Cambria Math" panose="02040503050406030204" pitchFamily="18" charset="0"/>
                            </a:rPr>
                          </m:ctrlPr>
                        </m:sSubPr>
                        <m:e>
                          <m:r>
                            <a:rPr lang="zh-CN" altLang="en-US" sz="3600" i="1">
                              <a:latin typeface="Cambria Math" panose="02040503050406030204" pitchFamily="18" charset="0"/>
                            </a:rPr>
                            <m:t>𝒜</m:t>
                          </m:r>
                        </m:e>
                        <m:sub>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𝑑</m:t>
                              </m:r>
                            </m:e>
                            <m:sub>
                              <m:r>
                                <a:rPr lang="en-US" altLang="zh-CN" sz="3600" i="1">
                                  <a:latin typeface="Cambria Math" panose="02040503050406030204" pitchFamily="18" charset="0"/>
                                </a:rPr>
                                <m:t>1</m:t>
                              </m:r>
                            </m:sub>
                          </m:sSub>
                          <m:r>
                            <a:rPr lang="en-US" altLang="zh-CN" sz="3600" i="1">
                              <a:latin typeface="Cambria Math" panose="02040503050406030204" pitchFamily="18" charset="0"/>
                              <a:ea typeface="Cambria Math" panose="02040503050406030204" pitchFamily="18" charset="0"/>
                            </a:rPr>
                            <m:t>⋯</m:t>
                          </m:r>
                          <m:sSub>
                            <m:sSubPr>
                              <m:ctrlPr>
                                <a:rPr lang="en-US" altLang="zh-CN" sz="3600" i="1">
                                  <a:latin typeface="Cambria Math" panose="02040503050406030204" pitchFamily="18" charset="0"/>
                                  <a:ea typeface="Cambria Math" panose="02040503050406030204" pitchFamily="18" charset="0"/>
                                </a:rPr>
                              </m:ctrlPr>
                            </m:sSubPr>
                            <m:e>
                              <m:r>
                                <a:rPr lang="en-US" altLang="zh-CN" sz="3600" i="1">
                                  <a:latin typeface="Cambria Math" panose="02040503050406030204" pitchFamily="18" charset="0"/>
                                  <a:ea typeface="Cambria Math" panose="02040503050406030204" pitchFamily="18" charset="0"/>
                                </a:rPr>
                                <m:t>𝑑</m:t>
                              </m:r>
                            </m:e>
                            <m:sub>
                              <m:r>
                                <a:rPr lang="en-US" altLang="zh-CN" sz="3600" i="1">
                                  <a:latin typeface="Cambria Math" panose="02040503050406030204" pitchFamily="18" charset="0"/>
                                  <a:ea typeface="Cambria Math" panose="02040503050406030204" pitchFamily="18" charset="0"/>
                                </a:rPr>
                                <m:t>𝑛</m:t>
                              </m:r>
                            </m:sub>
                          </m:sSub>
                        </m:sub>
                      </m:sSub>
                      <m:r>
                        <a:rPr lang="en-US" altLang="zh-CN" sz="3600" b="0" i="1" smtClean="0">
                          <a:latin typeface="Cambria Math" panose="02040503050406030204" pitchFamily="18" charset="0"/>
                        </a:rPr>
                        <m:t>=</m:t>
                      </m:r>
                      <m:nary>
                        <m:naryPr>
                          <m:chr m:val="∏"/>
                          <m:ctrlPr>
                            <a:rPr lang="zh-CN" altLang="en-US" sz="3600" i="1" smtClean="0">
                              <a:latin typeface="Cambria Math" panose="02040503050406030204" pitchFamily="18" charset="0"/>
                            </a:rPr>
                          </m:ctrlPr>
                        </m:naryPr>
                        <m:sub>
                          <m:r>
                            <m:rPr>
                              <m:brk m:alnAt="23"/>
                            </m:rPr>
                            <a:rPr lang="en-US" altLang="zh-CN" sz="3600" b="0" i="1" smtClean="0">
                              <a:latin typeface="Cambria Math" panose="02040503050406030204" pitchFamily="18" charset="0"/>
                            </a:rPr>
                            <m:t>𝑖</m:t>
                          </m:r>
                          <m:r>
                            <a:rPr lang="en-US" altLang="zh-CN" sz="3600" b="0" i="1" smtClean="0">
                              <a:latin typeface="Cambria Math" panose="02040503050406030204" pitchFamily="18" charset="0"/>
                            </a:rPr>
                            <m:t>=1</m:t>
                          </m:r>
                        </m:sub>
                        <m:sup>
                          <m:r>
                            <a:rPr lang="en-US" altLang="zh-CN" sz="3600" b="0" i="1" smtClean="0">
                              <a:latin typeface="Cambria Math" panose="02040503050406030204" pitchFamily="18" charset="0"/>
                            </a:rPr>
                            <m:t>𝑛</m:t>
                          </m:r>
                        </m:sup>
                        <m:e>
                          <m:sSub>
                            <m:sSubPr>
                              <m:ctrlPr>
                                <a:rPr lang="en-US" altLang="zh-CN" sz="3600" i="1" smtClean="0">
                                  <a:latin typeface="Cambria Math" panose="02040503050406030204" pitchFamily="18" charset="0"/>
                                </a:rPr>
                              </m:ctrlPr>
                            </m:sSubPr>
                            <m:e>
                              <m:r>
                                <a:rPr lang="zh-CN" altLang="en-US" sz="3600" b="0" i="1" smtClean="0">
                                  <a:latin typeface="Cambria Math" panose="02040503050406030204" pitchFamily="18" charset="0"/>
                                </a:rPr>
                                <m:t>𝛼</m:t>
                              </m:r>
                            </m:e>
                            <m:sub>
                              <m:r>
                                <a:rPr lang="en-US" altLang="zh-CN" sz="3600" b="0" i="1" smtClean="0">
                                  <a:latin typeface="Cambria Math" panose="02040503050406030204" pitchFamily="18" charset="0"/>
                                </a:rPr>
                                <m:t>𝑖</m:t>
                              </m:r>
                              <m:r>
                                <a:rPr lang="en-US" altLang="zh-CN" sz="3600" b="0" i="1" smtClean="0">
                                  <a:latin typeface="Cambria Math" panose="02040503050406030204" pitchFamily="18" charset="0"/>
                                </a:rPr>
                                <m:t>,</m:t>
                              </m:r>
                              <m:sSub>
                                <m:sSubPr>
                                  <m:ctrlPr>
                                    <a:rPr lang="en-US" altLang="zh-CN" sz="3600" b="0" i="1" smtClean="0">
                                      <a:latin typeface="Cambria Math" panose="02040503050406030204" pitchFamily="18" charset="0"/>
                                    </a:rPr>
                                  </m:ctrlPr>
                                </m:sSubPr>
                                <m:e>
                                  <m:r>
                                    <a:rPr lang="en-US" altLang="zh-CN" sz="3600" b="0" i="1" smtClean="0">
                                      <a:latin typeface="Cambria Math" panose="02040503050406030204" pitchFamily="18" charset="0"/>
                                    </a:rPr>
                                    <m:t>𝑑</m:t>
                                  </m:r>
                                </m:e>
                                <m:sub>
                                  <m:r>
                                    <a:rPr lang="en-US" altLang="zh-CN" sz="3600" b="0" i="1" smtClean="0">
                                      <a:latin typeface="Cambria Math" panose="02040503050406030204" pitchFamily="18" charset="0"/>
                                    </a:rPr>
                                    <m:t>𝑖</m:t>
                                  </m:r>
                                </m:sub>
                              </m:sSub>
                            </m:sub>
                          </m:sSub>
                        </m:e>
                      </m:nary>
                    </m:oMath>
                  </m:oMathPara>
                </a14:m>
                <a:endParaRPr lang="zh-CN" altLang="en-US" sz="3600" dirty="0"/>
              </a:p>
            </p:txBody>
          </p:sp>
        </mc:Choice>
        <mc:Fallback xmlns="">
          <p:sp>
            <p:nvSpPr>
              <p:cNvPr id="3" name="文本框 2">
                <a:extLst>
                  <a:ext uri="{FF2B5EF4-FFF2-40B4-BE49-F238E27FC236}">
                    <a16:creationId xmlns="" xmlns:a16="http://schemas.microsoft.com/office/drawing/2014/main" xmlns:a14="http://schemas.microsoft.com/office/drawing/2010/main" id="{30A86488-9950-4F80-8AC9-C986A24A93B8}"/>
                  </a:ext>
                </a:extLst>
              </p:cNvPr>
              <p:cNvSpPr txBox="1">
                <a:spLocks noRot="1" noChangeAspect="1" noMove="1" noResize="1" noEditPoints="1" noAdjustHandles="1" noChangeArrowheads="1" noChangeShapeType="1" noTextEdit="1"/>
              </p:cNvSpPr>
              <p:nvPr/>
            </p:nvSpPr>
            <p:spPr>
              <a:xfrm>
                <a:off x="7968189" y="3759322"/>
                <a:ext cx="4156609" cy="1512273"/>
              </a:xfrm>
              <a:prstGeom prst="rect">
                <a:avLst/>
              </a:prstGeom>
              <a:blipFill rotWithShape="0">
                <a:blip r:embed="rId4"/>
                <a:stretch>
                  <a:fillRect/>
                </a:stretch>
              </a:blipFill>
              <a:ln>
                <a:solidFill>
                  <a:srgbClr val="FF0000"/>
                </a:solidFill>
              </a:ln>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xmlns="" id="{34700F5F-2FF3-4283-B915-40C8248249C3}"/>
              </a:ext>
            </a:extLst>
          </p:cNvPr>
          <p:cNvSpPr/>
          <p:nvPr/>
        </p:nvSpPr>
        <p:spPr>
          <a:xfrm>
            <a:off x="5084766" y="5148788"/>
            <a:ext cx="1503321" cy="7601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CF107681-DF33-4FB2-814D-70E6ECA4A094}"/>
              </a:ext>
            </a:extLst>
          </p:cNvPr>
          <p:cNvSpPr/>
          <p:nvPr/>
        </p:nvSpPr>
        <p:spPr>
          <a:xfrm>
            <a:off x="4208925" y="3736769"/>
            <a:ext cx="3404212" cy="5457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xmlns="" id="{F4F90274-B42E-4320-83FC-5B160BE3894E}"/>
              </a:ext>
            </a:extLst>
          </p:cNvPr>
          <p:cNvSpPr txBox="1"/>
          <p:nvPr/>
        </p:nvSpPr>
        <p:spPr>
          <a:xfrm>
            <a:off x="1946783" y="3759322"/>
            <a:ext cx="1988016" cy="523220"/>
          </a:xfrm>
          <a:prstGeom prst="rect">
            <a:avLst/>
          </a:prstGeom>
          <a:noFill/>
        </p:spPr>
        <p:txBody>
          <a:bodyPr wrap="square" rtlCol="0">
            <a:spAutoFit/>
          </a:bodyPr>
          <a:lstStyle/>
          <a:p>
            <a:r>
              <a:rPr lang="en-US" altLang="zh-CN" sz="2800" dirty="0">
                <a:solidFill>
                  <a:srgbClr val="FF0000"/>
                </a:solidFill>
              </a:rPr>
              <a:t>Rank One</a:t>
            </a:r>
            <a:endParaRPr lang="zh-CN" altLang="en-US" sz="2800" dirty="0">
              <a:solidFill>
                <a:srgbClr val="FF0000"/>
              </a:solidFill>
            </a:endParaRPr>
          </a:p>
        </p:txBody>
      </p:sp>
      <p:cxnSp>
        <p:nvCxnSpPr>
          <p:cNvPr id="10" name="连接符: 曲线 9">
            <a:extLst>
              <a:ext uri="{FF2B5EF4-FFF2-40B4-BE49-F238E27FC236}">
                <a16:creationId xmlns:a16="http://schemas.microsoft.com/office/drawing/2014/main" xmlns="" id="{4F4C7E79-1648-43A6-A0BF-0B07487109E1}"/>
              </a:ext>
            </a:extLst>
          </p:cNvPr>
          <p:cNvCxnSpPr/>
          <p:nvPr/>
        </p:nvCxnSpPr>
        <p:spPr>
          <a:xfrm flipV="1">
            <a:off x="6588087" y="4515458"/>
            <a:ext cx="1449223" cy="633330"/>
          </a:xfrm>
          <a:prstGeom prst="curved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3F48411-B5A2-49FC-A240-04043D6963D2}"/>
              </a:ext>
            </a:extLst>
          </p:cNvPr>
          <p:cNvSpPr>
            <a:spLocks noGrp="1"/>
          </p:cNvSpPr>
          <p:nvPr>
            <p:ph type="title"/>
          </p:nvPr>
        </p:nvSpPr>
        <p:spPr/>
        <p:txBody>
          <a:bodyPr>
            <a:normAutofit fontScale="90000"/>
          </a:bodyPr>
          <a:lstStyle/>
          <a:p>
            <a:r>
              <a:rPr lang="en-US" altLang="zh-CN" dirty="0"/>
              <a:t>TSLM basic representation</a:t>
            </a:r>
            <a:r>
              <a:rPr lang="en-US" altLang="zh-CN" dirty="0" smtClean="0"/>
              <a:t/>
            </a:r>
            <a:br>
              <a:rPr lang="en-US" altLang="zh-CN" dirty="0" smtClean="0"/>
            </a:br>
            <a:r>
              <a:rPr lang="en-US" altLang="zh-CN" sz="3100" dirty="0" smtClean="0"/>
              <a:t>——How to construct a high-order tensor representation</a:t>
            </a:r>
            <a:endParaRPr lang="zh-CN" altLang="en-US" sz="31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45991C02-8ACB-4DCE-8AA3-3D7D993CCD25}"/>
                  </a:ext>
                </a:extLst>
              </p:cNvPr>
              <p:cNvSpPr>
                <a:spLocks noGrp="1"/>
              </p:cNvSpPr>
              <p:nvPr>
                <p:ph idx="1"/>
              </p:nvPr>
            </p:nvSpPr>
            <p:spPr>
              <a:xfrm>
                <a:off x="609600" y="1600200"/>
                <a:ext cx="11582400" cy="5257800"/>
              </a:xfrm>
            </p:spPr>
            <p:txBody>
              <a:bodyPr/>
              <a:lstStyle/>
              <a:p>
                <a:r>
                  <a:rPr lang="en-US" altLang="zh-CN" dirty="0"/>
                  <a:t>Hypotheses: A sentence has </a:t>
                </a:r>
                <a14:m>
                  <m:oMath xmlns:m="http://schemas.openxmlformats.org/officeDocument/2006/math">
                    <m:r>
                      <a:rPr lang="en-US" altLang="zh-CN" b="0" i="1" smtClean="0">
                        <a:latin typeface="Cambria Math" panose="02040503050406030204" pitchFamily="18" charset="0"/>
                      </a:rPr>
                      <m:t>𝑛</m:t>
                    </m:r>
                  </m:oMath>
                </a14:m>
                <a:r>
                  <a:rPr lang="en-US" altLang="zh-CN" dirty="0"/>
                  <a:t> words. Each word has </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semantic</a:t>
                </a:r>
                <a:r>
                  <a:rPr lang="en-US" altLang="zh-CN" dirty="0"/>
                  <a:t> meanings.</a:t>
                </a:r>
                <a:endParaRPr lang="zh-CN" altLang="en-US" dirty="0"/>
              </a:p>
            </p:txBody>
          </p:sp>
        </mc:Choice>
        <mc:Fallback xmlns="">
          <p:sp>
            <p:nvSpPr>
              <p:cNvPr id="3" name="内容占位符 2">
                <a:extLst>
                  <a:ext uri="{FF2B5EF4-FFF2-40B4-BE49-F238E27FC236}">
                    <a16:creationId xmlns="" xmlns:a16="http://schemas.microsoft.com/office/drawing/2014/main" xmlns:a14="http://schemas.microsoft.com/office/drawing/2010/main" id="{45991C02-8ACB-4DCE-8AA3-3D7D993CCD25}"/>
                  </a:ext>
                </a:extLst>
              </p:cNvPr>
              <p:cNvSpPr>
                <a:spLocks noGrp="1" noRot="1" noChangeAspect="1" noMove="1" noResize="1" noEditPoints="1" noAdjustHandles="1" noChangeArrowheads="1" noChangeShapeType="1" noTextEdit="1"/>
              </p:cNvSpPr>
              <p:nvPr>
                <p:ph idx="1"/>
              </p:nvPr>
            </p:nvSpPr>
            <p:spPr>
              <a:xfrm>
                <a:off x="609600" y="1600200"/>
                <a:ext cx="11582400" cy="5257800"/>
              </a:xfrm>
              <a:blipFill rotWithShape="0">
                <a:blip r:embed="rId3"/>
                <a:stretch>
                  <a:fillRect l="-474" t="-812"/>
                </a:stretch>
              </a:blipFill>
            </p:spPr>
            <p:txBody>
              <a:bodyPr/>
              <a:lstStyle/>
              <a:p>
                <a:r>
                  <a:rPr lang="zh-CN" altLang="en-US">
                    <a:noFill/>
                  </a:rPr>
                  <a:t> </a:t>
                </a:r>
              </a:p>
            </p:txBody>
          </p:sp>
        </mc:Fallback>
      </mc:AlternateContent>
      <p:sp>
        <p:nvSpPr>
          <p:cNvPr id="4" name="矩形: 圆角 3">
            <a:extLst>
              <a:ext uri="{FF2B5EF4-FFF2-40B4-BE49-F238E27FC236}">
                <a16:creationId xmlns:a16="http://schemas.microsoft.com/office/drawing/2014/main" xmlns="" id="{64E9D7AE-4618-4883-A830-3434DEE7B83B}"/>
              </a:ext>
            </a:extLst>
          </p:cNvPr>
          <p:cNvSpPr/>
          <p:nvPr/>
        </p:nvSpPr>
        <p:spPr>
          <a:xfrm>
            <a:off x="1701038" y="2963594"/>
            <a:ext cx="488373" cy="484910"/>
          </a:xfrm>
          <a:prstGeom prst="roundRect">
            <a:avLst/>
          </a:prstGeom>
          <a:solidFill>
            <a:srgbClr val="FF9B9B"/>
          </a:solidFill>
          <a:ln>
            <a:solidFill>
              <a:schemeClr val="tx1">
                <a:lumMod val="50000"/>
                <a:lumOff val="50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xmlns="" id="{F412590D-18D7-4B9F-A05E-04C6C195EB61}"/>
              </a:ext>
            </a:extLst>
          </p:cNvPr>
          <p:cNvSpPr/>
          <p:nvPr/>
        </p:nvSpPr>
        <p:spPr>
          <a:xfrm>
            <a:off x="1701037" y="3805258"/>
            <a:ext cx="488373" cy="484910"/>
          </a:xfrm>
          <a:prstGeom prst="roundRect">
            <a:avLst/>
          </a:prstGeom>
          <a:solidFill>
            <a:srgbClr val="FFFF8F"/>
          </a:solidFill>
          <a:ln>
            <a:solidFill>
              <a:schemeClr val="tx1">
                <a:lumMod val="25000"/>
                <a:lumOff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xmlns="" id="{92C9F940-925E-4123-AD23-AD1D9DEFC8C8}"/>
              </a:ext>
            </a:extLst>
          </p:cNvPr>
          <p:cNvSpPr/>
          <p:nvPr/>
        </p:nvSpPr>
        <p:spPr>
          <a:xfrm>
            <a:off x="1701038" y="5232275"/>
            <a:ext cx="488373" cy="484910"/>
          </a:xfrm>
          <a:prstGeom prst="roundRect">
            <a:avLst/>
          </a:prstGeom>
          <a:solidFill>
            <a:srgbClr val="8FE2FF"/>
          </a:solidFill>
          <a:ln>
            <a:solidFill>
              <a:schemeClr val="tx1">
                <a:lumMod val="25000"/>
                <a:lumOff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xmlns="" id="{5282E4A2-4998-43B7-8BFC-CD45E1136C94}"/>
              </a:ext>
            </a:extLst>
          </p:cNvPr>
          <p:cNvSpPr txBox="1"/>
          <p:nvPr/>
        </p:nvSpPr>
        <p:spPr>
          <a:xfrm>
            <a:off x="1799753" y="4270845"/>
            <a:ext cx="602673" cy="923330"/>
          </a:xfrm>
          <a:prstGeom prst="rect">
            <a:avLst/>
          </a:prstGeom>
          <a:noFill/>
        </p:spPr>
        <p:txBody>
          <a:bodyPr wrap="square" rtlCol="0">
            <a:spAutoFit/>
          </a:bodyPr>
          <a:lstStyle/>
          <a:p>
            <a:r>
              <a:rPr lang="en-US" altLang="zh-CN" dirty="0"/>
              <a:t>.</a:t>
            </a:r>
          </a:p>
          <a:p>
            <a:r>
              <a:rPr lang="en-US" altLang="zh-CN" dirty="0"/>
              <a:t>.</a:t>
            </a:r>
          </a:p>
          <a:p>
            <a:r>
              <a:rPr lang="en-US" altLang="zh-CN" dirty="0"/>
              <a:t>.</a:t>
            </a:r>
            <a:endParaRPr lang="zh-CN" altLang="en-US" dirty="0"/>
          </a:p>
        </p:txBody>
      </p:sp>
      <p:sp>
        <p:nvSpPr>
          <p:cNvPr id="8" name="矩形: 圆角 7">
            <a:extLst>
              <a:ext uri="{FF2B5EF4-FFF2-40B4-BE49-F238E27FC236}">
                <a16:creationId xmlns:a16="http://schemas.microsoft.com/office/drawing/2014/main" xmlns="" id="{A0612AE9-A484-407B-B8C4-A9B4A4300DF9}"/>
              </a:ext>
            </a:extLst>
          </p:cNvPr>
          <p:cNvSpPr/>
          <p:nvPr/>
        </p:nvSpPr>
        <p:spPr>
          <a:xfrm>
            <a:off x="2941020" y="2963594"/>
            <a:ext cx="488373" cy="484910"/>
          </a:xfrm>
          <a:prstGeom prst="roundRect">
            <a:avLst/>
          </a:prstGeom>
          <a:solidFill>
            <a:srgbClr val="FF9B9B"/>
          </a:solidFill>
          <a:ln>
            <a:solidFill>
              <a:schemeClr val="tx1">
                <a:lumMod val="50000"/>
                <a:lumOff val="50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xmlns="" id="{2BF89A9B-5987-41AC-BCB2-1DAE7EB72A1B}"/>
              </a:ext>
            </a:extLst>
          </p:cNvPr>
          <p:cNvSpPr/>
          <p:nvPr/>
        </p:nvSpPr>
        <p:spPr>
          <a:xfrm>
            <a:off x="2941019" y="3805258"/>
            <a:ext cx="488373" cy="484910"/>
          </a:xfrm>
          <a:prstGeom prst="roundRect">
            <a:avLst/>
          </a:prstGeom>
          <a:solidFill>
            <a:srgbClr val="FFFF8F"/>
          </a:solidFill>
          <a:ln>
            <a:solidFill>
              <a:schemeClr val="tx1">
                <a:lumMod val="25000"/>
                <a:lumOff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xmlns="" id="{46DE2888-89F3-49C8-9DA8-72733A1E80F5}"/>
              </a:ext>
            </a:extLst>
          </p:cNvPr>
          <p:cNvSpPr/>
          <p:nvPr/>
        </p:nvSpPr>
        <p:spPr>
          <a:xfrm>
            <a:off x="2941020" y="5232275"/>
            <a:ext cx="488373" cy="484910"/>
          </a:xfrm>
          <a:prstGeom prst="roundRect">
            <a:avLst/>
          </a:prstGeom>
          <a:solidFill>
            <a:srgbClr val="8FE2FF"/>
          </a:solidFill>
          <a:ln>
            <a:solidFill>
              <a:schemeClr val="tx1">
                <a:lumMod val="25000"/>
                <a:lumOff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xmlns="" id="{DDEF60ED-BF90-44C5-8D7C-8DC5CF85F3FB}"/>
              </a:ext>
            </a:extLst>
          </p:cNvPr>
          <p:cNvSpPr txBox="1"/>
          <p:nvPr/>
        </p:nvSpPr>
        <p:spPr>
          <a:xfrm>
            <a:off x="3039735" y="4270845"/>
            <a:ext cx="602673" cy="923330"/>
          </a:xfrm>
          <a:prstGeom prst="rect">
            <a:avLst/>
          </a:prstGeom>
          <a:noFill/>
        </p:spPr>
        <p:txBody>
          <a:bodyPr wrap="square" rtlCol="0">
            <a:spAutoFit/>
          </a:bodyPr>
          <a:lstStyle/>
          <a:p>
            <a:r>
              <a:rPr lang="en-US" altLang="zh-CN" dirty="0"/>
              <a:t>.</a:t>
            </a:r>
          </a:p>
          <a:p>
            <a:r>
              <a:rPr lang="en-US" altLang="zh-CN" dirty="0"/>
              <a:t>.</a:t>
            </a:r>
          </a:p>
          <a:p>
            <a:r>
              <a:rPr lang="en-US" altLang="zh-CN" dirty="0"/>
              <a:t>.</a:t>
            </a:r>
            <a:endParaRPr lang="zh-CN" altLang="en-US" dirty="0"/>
          </a:p>
        </p:txBody>
      </p:sp>
      <p:sp>
        <p:nvSpPr>
          <p:cNvPr id="12" name="矩形: 圆角 11">
            <a:extLst>
              <a:ext uri="{FF2B5EF4-FFF2-40B4-BE49-F238E27FC236}">
                <a16:creationId xmlns:a16="http://schemas.microsoft.com/office/drawing/2014/main" xmlns="" id="{95DD4703-E254-4223-8A1F-C001D0EBE21C}"/>
              </a:ext>
            </a:extLst>
          </p:cNvPr>
          <p:cNvSpPr/>
          <p:nvPr/>
        </p:nvSpPr>
        <p:spPr>
          <a:xfrm>
            <a:off x="4981094" y="2963594"/>
            <a:ext cx="488373" cy="484910"/>
          </a:xfrm>
          <a:prstGeom prst="roundRect">
            <a:avLst/>
          </a:prstGeom>
          <a:solidFill>
            <a:srgbClr val="FF9B9B"/>
          </a:solidFill>
          <a:ln>
            <a:solidFill>
              <a:schemeClr val="tx1">
                <a:lumMod val="50000"/>
                <a:lumOff val="50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xmlns="" id="{DE334725-CC5D-42E2-BEE2-B9ED8B122283}"/>
              </a:ext>
            </a:extLst>
          </p:cNvPr>
          <p:cNvSpPr/>
          <p:nvPr/>
        </p:nvSpPr>
        <p:spPr>
          <a:xfrm>
            <a:off x="4981093" y="3805258"/>
            <a:ext cx="488373" cy="484910"/>
          </a:xfrm>
          <a:prstGeom prst="roundRect">
            <a:avLst/>
          </a:prstGeom>
          <a:solidFill>
            <a:srgbClr val="FFFF8F"/>
          </a:solidFill>
          <a:ln>
            <a:solidFill>
              <a:schemeClr val="tx1">
                <a:lumMod val="25000"/>
                <a:lumOff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xmlns="" id="{71493B06-1FF5-43F3-A09E-F813AE3D78D4}"/>
              </a:ext>
            </a:extLst>
          </p:cNvPr>
          <p:cNvSpPr/>
          <p:nvPr/>
        </p:nvSpPr>
        <p:spPr>
          <a:xfrm>
            <a:off x="4981094" y="5232275"/>
            <a:ext cx="488373" cy="484910"/>
          </a:xfrm>
          <a:prstGeom prst="roundRect">
            <a:avLst/>
          </a:prstGeom>
          <a:solidFill>
            <a:srgbClr val="8FE2FF"/>
          </a:solidFill>
          <a:ln>
            <a:solidFill>
              <a:schemeClr val="tx1">
                <a:lumMod val="25000"/>
                <a:lumOff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xmlns="" id="{53C58584-5473-4031-98C8-C55C57D385F1}"/>
              </a:ext>
            </a:extLst>
          </p:cNvPr>
          <p:cNvSpPr txBox="1"/>
          <p:nvPr/>
        </p:nvSpPr>
        <p:spPr>
          <a:xfrm>
            <a:off x="5079809" y="4270845"/>
            <a:ext cx="602673" cy="923330"/>
          </a:xfrm>
          <a:prstGeom prst="rect">
            <a:avLst/>
          </a:prstGeom>
          <a:noFill/>
        </p:spPr>
        <p:txBody>
          <a:bodyPr wrap="square" rtlCol="0">
            <a:spAutoFit/>
          </a:bodyPr>
          <a:lstStyle/>
          <a:p>
            <a:r>
              <a:rPr lang="en-US" altLang="zh-CN" dirty="0"/>
              <a:t>.</a:t>
            </a:r>
          </a:p>
          <a:p>
            <a:r>
              <a:rPr lang="en-US" altLang="zh-CN" dirty="0"/>
              <a:t>.</a:t>
            </a:r>
          </a:p>
          <a:p>
            <a:r>
              <a:rPr lang="en-US" altLang="zh-CN" dirty="0"/>
              <a:t>.</a:t>
            </a:r>
            <a:endParaRPr lang="zh-CN" altLang="en-US" dirty="0"/>
          </a:p>
        </p:txBody>
      </p:sp>
      <p:cxnSp>
        <p:nvCxnSpPr>
          <p:cNvPr id="18" name="直接箭头连接符 17">
            <a:extLst>
              <a:ext uri="{FF2B5EF4-FFF2-40B4-BE49-F238E27FC236}">
                <a16:creationId xmlns:a16="http://schemas.microsoft.com/office/drawing/2014/main" xmlns="" id="{10C2A7C5-89C3-4101-8008-A6D3CDBF6EBD}"/>
              </a:ext>
            </a:extLst>
          </p:cNvPr>
          <p:cNvCxnSpPr>
            <a:cxnSpLocks/>
            <a:stCxn id="4" idx="3"/>
            <a:endCxn id="8" idx="1"/>
          </p:cNvCxnSpPr>
          <p:nvPr/>
        </p:nvCxnSpPr>
        <p:spPr>
          <a:xfrm>
            <a:off x="2189411" y="3206049"/>
            <a:ext cx="7516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21E04CB3-6F86-49E4-BBDA-35950BF9C5A8}"/>
              </a:ext>
            </a:extLst>
          </p:cNvPr>
          <p:cNvCxnSpPr>
            <a:stCxn id="4" idx="3"/>
            <a:endCxn id="9" idx="1"/>
          </p:cNvCxnSpPr>
          <p:nvPr/>
        </p:nvCxnSpPr>
        <p:spPr>
          <a:xfrm>
            <a:off x="2189411" y="3206049"/>
            <a:ext cx="751608" cy="84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xmlns="" id="{B42E28F0-8DEF-4972-B521-DEC6745EF7F9}"/>
              </a:ext>
            </a:extLst>
          </p:cNvPr>
          <p:cNvCxnSpPr>
            <a:stCxn id="4" idx="3"/>
            <a:endCxn id="10" idx="1"/>
          </p:cNvCxnSpPr>
          <p:nvPr/>
        </p:nvCxnSpPr>
        <p:spPr>
          <a:xfrm>
            <a:off x="2189411" y="3206049"/>
            <a:ext cx="751609" cy="2268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xmlns="" id="{DB2D5245-DC16-4A3A-BE2A-0FAB819C6171}"/>
              </a:ext>
            </a:extLst>
          </p:cNvPr>
          <p:cNvCxnSpPr>
            <a:stCxn id="8" idx="3"/>
            <a:endCxn id="12" idx="1"/>
          </p:cNvCxnSpPr>
          <p:nvPr/>
        </p:nvCxnSpPr>
        <p:spPr>
          <a:xfrm>
            <a:off x="3429393" y="3206049"/>
            <a:ext cx="1551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xmlns="" id="{E2D17490-4414-4736-AA43-879162B70E04}"/>
              </a:ext>
            </a:extLst>
          </p:cNvPr>
          <p:cNvCxnSpPr>
            <a:stCxn id="8" idx="3"/>
            <a:endCxn id="13" idx="1"/>
          </p:cNvCxnSpPr>
          <p:nvPr/>
        </p:nvCxnSpPr>
        <p:spPr>
          <a:xfrm>
            <a:off x="3429393" y="3206049"/>
            <a:ext cx="1551700" cy="84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xmlns="" id="{55E48543-D1BF-4BE9-A039-007186E83835}"/>
              </a:ext>
            </a:extLst>
          </p:cNvPr>
          <p:cNvCxnSpPr>
            <a:stCxn id="8" idx="3"/>
            <a:endCxn id="14" idx="1"/>
          </p:cNvCxnSpPr>
          <p:nvPr/>
        </p:nvCxnSpPr>
        <p:spPr>
          <a:xfrm>
            <a:off x="3429393" y="3206049"/>
            <a:ext cx="1551701" cy="2268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xmlns="" id="{AE4F067D-B8D3-40E4-9AA2-F2C4D0A39B97}"/>
              </a:ext>
            </a:extLst>
          </p:cNvPr>
          <p:cNvCxnSpPr>
            <a:stCxn id="5" idx="3"/>
            <a:endCxn id="8" idx="1"/>
          </p:cNvCxnSpPr>
          <p:nvPr/>
        </p:nvCxnSpPr>
        <p:spPr>
          <a:xfrm flipV="1">
            <a:off x="2189410" y="3206049"/>
            <a:ext cx="751610" cy="84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xmlns="" id="{60233F43-1459-4D8A-BAFD-EEEDF7EBFFB4}"/>
              </a:ext>
            </a:extLst>
          </p:cNvPr>
          <p:cNvCxnSpPr>
            <a:stCxn id="5" idx="3"/>
            <a:endCxn id="9" idx="1"/>
          </p:cNvCxnSpPr>
          <p:nvPr/>
        </p:nvCxnSpPr>
        <p:spPr>
          <a:xfrm>
            <a:off x="2189410" y="4047713"/>
            <a:ext cx="7516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xmlns="" id="{1E973AE0-5EC8-4132-87F5-4451F2C5EC58}"/>
              </a:ext>
            </a:extLst>
          </p:cNvPr>
          <p:cNvCxnSpPr>
            <a:stCxn id="5" idx="3"/>
            <a:endCxn id="10" idx="1"/>
          </p:cNvCxnSpPr>
          <p:nvPr/>
        </p:nvCxnSpPr>
        <p:spPr>
          <a:xfrm>
            <a:off x="2189410" y="4047713"/>
            <a:ext cx="751610" cy="142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xmlns="" id="{2E4AE811-A1E4-40AF-B115-EE082AA3C249}"/>
              </a:ext>
            </a:extLst>
          </p:cNvPr>
          <p:cNvCxnSpPr>
            <a:stCxn id="6" idx="3"/>
            <a:endCxn id="8" idx="1"/>
          </p:cNvCxnSpPr>
          <p:nvPr/>
        </p:nvCxnSpPr>
        <p:spPr>
          <a:xfrm flipV="1">
            <a:off x="2189411" y="3206049"/>
            <a:ext cx="751609" cy="2268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xmlns="" id="{F5D186B9-D701-429B-81B3-2B48A3FD2D28}"/>
              </a:ext>
            </a:extLst>
          </p:cNvPr>
          <p:cNvCxnSpPr>
            <a:stCxn id="6" idx="3"/>
            <a:endCxn id="10" idx="1"/>
          </p:cNvCxnSpPr>
          <p:nvPr/>
        </p:nvCxnSpPr>
        <p:spPr>
          <a:xfrm>
            <a:off x="2189411" y="5474730"/>
            <a:ext cx="7516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xmlns="" id="{00AC76A9-5A76-4B7F-8A22-17C66B7151F4}"/>
              </a:ext>
            </a:extLst>
          </p:cNvPr>
          <p:cNvCxnSpPr>
            <a:stCxn id="9" idx="3"/>
          </p:cNvCxnSpPr>
          <p:nvPr/>
        </p:nvCxnSpPr>
        <p:spPr>
          <a:xfrm flipV="1">
            <a:off x="3429392" y="3206049"/>
            <a:ext cx="1551701" cy="84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xmlns="" id="{C72AFE30-110A-48EA-B70C-AF00D1361C71}"/>
              </a:ext>
            </a:extLst>
          </p:cNvPr>
          <p:cNvCxnSpPr>
            <a:stCxn id="9" idx="3"/>
            <a:endCxn id="13" idx="1"/>
          </p:cNvCxnSpPr>
          <p:nvPr/>
        </p:nvCxnSpPr>
        <p:spPr>
          <a:xfrm>
            <a:off x="3429392" y="4047713"/>
            <a:ext cx="1551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xmlns="" id="{3BDA4E65-6098-43ED-BBFC-9F8BCE0A0A7A}"/>
              </a:ext>
            </a:extLst>
          </p:cNvPr>
          <p:cNvCxnSpPr>
            <a:stCxn id="9" idx="3"/>
            <a:endCxn id="14" idx="1"/>
          </p:cNvCxnSpPr>
          <p:nvPr/>
        </p:nvCxnSpPr>
        <p:spPr>
          <a:xfrm>
            <a:off x="3429392" y="4047713"/>
            <a:ext cx="1551702" cy="142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xmlns="" id="{040CA2FA-C828-49F1-A84C-D63ED08F3718}"/>
              </a:ext>
            </a:extLst>
          </p:cNvPr>
          <p:cNvCxnSpPr>
            <a:stCxn id="10" idx="3"/>
            <a:endCxn id="12" idx="1"/>
          </p:cNvCxnSpPr>
          <p:nvPr/>
        </p:nvCxnSpPr>
        <p:spPr>
          <a:xfrm flipV="1">
            <a:off x="3429393" y="3206049"/>
            <a:ext cx="1551701" cy="2268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xmlns="" id="{033A4A1F-5E0E-4618-994D-6EE33B2627F8}"/>
              </a:ext>
            </a:extLst>
          </p:cNvPr>
          <p:cNvCxnSpPr>
            <a:stCxn id="10" idx="3"/>
            <a:endCxn id="13" idx="1"/>
          </p:cNvCxnSpPr>
          <p:nvPr/>
        </p:nvCxnSpPr>
        <p:spPr>
          <a:xfrm flipV="1">
            <a:off x="3429393" y="4047713"/>
            <a:ext cx="1551700" cy="142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xmlns="" id="{A74CFE79-B7F2-4B9D-883D-BDB068DD458B}"/>
              </a:ext>
            </a:extLst>
          </p:cNvPr>
          <p:cNvCxnSpPr>
            <a:stCxn id="10" idx="3"/>
            <a:endCxn id="14" idx="1"/>
          </p:cNvCxnSpPr>
          <p:nvPr/>
        </p:nvCxnSpPr>
        <p:spPr>
          <a:xfrm>
            <a:off x="3429393" y="5474730"/>
            <a:ext cx="1551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xmlns="" id="{A97D5553-5428-459B-A3D6-7C4AC93FAFBA}"/>
              </a:ext>
            </a:extLst>
          </p:cNvPr>
          <p:cNvSpPr/>
          <p:nvPr/>
        </p:nvSpPr>
        <p:spPr>
          <a:xfrm>
            <a:off x="4023407" y="2478686"/>
            <a:ext cx="389649" cy="36506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xmlns="" id="{EF0546CD-5FE7-4A96-BD42-2B555EA164E4}"/>
              </a:ext>
            </a:extLst>
          </p:cNvPr>
          <p:cNvSpPr txBox="1"/>
          <p:nvPr/>
        </p:nvSpPr>
        <p:spPr>
          <a:xfrm flipH="1">
            <a:off x="4023406" y="3933413"/>
            <a:ext cx="469313" cy="369332"/>
          </a:xfrm>
          <a:prstGeom prst="rect">
            <a:avLst/>
          </a:prstGeom>
          <a:noFill/>
        </p:spPr>
        <p:txBody>
          <a:bodyPr wrap="square" rtlCol="0">
            <a:spAutoFit/>
          </a:bodyPr>
          <a:lstStyle/>
          <a:p>
            <a:r>
              <a:rPr lang="en-US" altLang="zh-CN" dirty="0"/>
              <a:t>…</a:t>
            </a:r>
            <a:endParaRPr lang="zh-CN" altLang="en-US" dirty="0"/>
          </a:p>
        </p:txBody>
      </p:sp>
      <p:cxnSp>
        <p:nvCxnSpPr>
          <p:cNvPr id="56" name="直接箭头连接符 55">
            <a:extLst>
              <a:ext uri="{FF2B5EF4-FFF2-40B4-BE49-F238E27FC236}">
                <a16:creationId xmlns:a16="http://schemas.microsoft.com/office/drawing/2014/main" xmlns="" id="{C5C341A3-8659-4345-9DF2-BBB79C42570C}"/>
              </a:ext>
            </a:extLst>
          </p:cNvPr>
          <p:cNvCxnSpPr>
            <a:stCxn id="6" idx="3"/>
            <a:endCxn id="9" idx="1"/>
          </p:cNvCxnSpPr>
          <p:nvPr/>
        </p:nvCxnSpPr>
        <p:spPr>
          <a:xfrm flipV="1">
            <a:off x="2189411" y="4047713"/>
            <a:ext cx="751608" cy="142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圆角 56">
            <a:extLst>
              <a:ext uri="{FF2B5EF4-FFF2-40B4-BE49-F238E27FC236}">
                <a16:creationId xmlns:a16="http://schemas.microsoft.com/office/drawing/2014/main" xmlns="" id="{D9EF2370-514A-4EBD-B490-1C4F7E0168EF}"/>
              </a:ext>
            </a:extLst>
          </p:cNvPr>
          <p:cNvSpPr/>
          <p:nvPr/>
        </p:nvSpPr>
        <p:spPr>
          <a:xfrm>
            <a:off x="7412575" y="2215446"/>
            <a:ext cx="488373" cy="484910"/>
          </a:xfrm>
          <a:prstGeom prst="roundRect">
            <a:avLst/>
          </a:prstGeom>
          <a:solidFill>
            <a:srgbClr val="FF9B9B"/>
          </a:solidFill>
          <a:ln>
            <a:solidFill>
              <a:schemeClr val="tx1">
                <a:lumMod val="50000"/>
                <a:lumOff val="50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圆角 57">
            <a:extLst>
              <a:ext uri="{FF2B5EF4-FFF2-40B4-BE49-F238E27FC236}">
                <a16:creationId xmlns:a16="http://schemas.microsoft.com/office/drawing/2014/main" xmlns="" id="{2D9DB667-17BB-457A-B5F8-43912C634620}"/>
              </a:ext>
            </a:extLst>
          </p:cNvPr>
          <p:cNvSpPr/>
          <p:nvPr/>
        </p:nvSpPr>
        <p:spPr>
          <a:xfrm>
            <a:off x="7921709" y="2215446"/>
            <a:ext cx="488373" cy="484910"/>
          </a:xfrm>
          <a:prstGeom prst="roundRect">
            <a:avLst/>
          </a:prstGeom>
          <a:solidFill>
            <a:srgbClr val="FF9B9B"/>
          </a:solidFill>
          <a:ln>
            <a:solidFill>
              <a:schemeClr val="tx1">
                <a:lumMod val="50000"/>
                <a:lumOff val="50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圆角 58">
            <a:extLst>
              <a:ext uri="{FF2B5EF4-FFF2-40B4-BE49-F238E27FC236}">
                <a16:creationId xmlns:a16="http://schemas.microsoft.com/office/drawing/2014/main" xmlns="" id="{8C0885D0-351D-4D14-8E96-0B0D4AC54D5C}"/>
              </a:ext>
            </a:extLst>
          </p:cNvPr>
          <p:cNvSpPr/>
          <p:nvPr/>
        </p:nvSpPr>
        <p:spPr>
          <a:xfrm>
            <a:off x="9212800" y="2215446"/>
            <a:ext cx="488373" cy="484910"/>
          </a:xfrm>
          <a:prstGeom prst="roundRect">
            <a:avLst/>
          </a:prstGeom>
          <a:solidFill>
            <a:srgbClr val="FF9B9B"/>
          </a:solidFill>
          <a:ln>
            <a:solidFill>
              <a:schemeClr val="tx1">
                <a:lumMod val="50000"/>
                <a:lumOff val="50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箭头: 右 59">
            <a:extLst>
              <a:ext uri="{FF2B5EF4-FFF2-40B4-BE49-F238E27FC236}">
                <a16:creationId xmlns:a16="http://schemas.microsoft.com/office/drawing/2014/main" xmlns="" id="{E4059679-10E3-439E-85AD-DC255EE9796A}"/>
              </a:ext>
            </a:extLst>
          </p:cNvPr>
          <p:cNvSpPr/>
          <p:nvPr/>
        </p:nvSpPr>
        <p:spPr>
          <a:xfrm>
            <a:off x="6130169" y="4075879"/>
            <a:ext cx="568037" cy="237532"/>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圆角 60">
            <a:extLst>
              <a:ext uri="{FF2B5EF4-FFF2-40B4-BE49-F238E27FC236}">
                <a16:creationId xmlns:a16="http://schemas.microsoft.com/office/drawing/2014/main" xmlns="" id="{5FF8114C-0A9A-4C3D-8302-01D863AE0039}"/>
              </a:ext>
            </a:extLst>
          </p:cNvPr>
          <p:cNvSpPr/>
          <p:nvPr/>
        </p:nvSpPr>
        <p:spPr>
          <a:xfrm>
            <a:off x="7408230" y="2828512"/>
            <a:ext cx="488373" cy="484910"/>
          </a:xfrm>
          <a:prstGeom prst="roundRect">
            <a:avLst/>
          </a:prstGeom>
          <a:solidFill>
            <a:srgbClr val="FF9B9B"/>
          </a:solidFill>
          <a:ln>
            <a:solidFill>
              <a:schemeClr val="tx1">
                <a:lumMod val="50000"/>
                <a:lumOff val="50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圆角 61">
            <a:extLst>
              <a:ext uri="{FF2B5EF4-FFF2-40B4-BE49-F238E27FC236}">
                <a16:creationId xmlns:a16="http://schemas.microsoft.com/office/drawing/2014/main" xmlns="" id="{E3016FD6-3B84-4F9F-AAE5-88F6C68C6BDE}"/>
              </a:ext>
            </a:extLst>
          </p:cNvPr>
          <p:cNvSpPr/>
          <p:nvPr/>
        </p:nvSpPr>
        <p:spPr>
          <a:xfrm>
            <a:off x="7921709" y="2828512"/>
            <a:ext cx="488373" cy="484910"/>
          </a:xfrm>
          <a:prstGeom prst="roundRect">
            <a:avLst/>
          </a:prstGeom>
          <a:solidFill>
            <a:srgbClr val="FF9B9B"/>
          </a:solidFill>
          <a:ln>
            <a:solidFill>
              <a:schemeClr val="tx1">
                <a:lumMod val="50000"/>
                <a:lumOff val="50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圆角 62">
            <a:extLst>
              <a:ext uri="{FF2B5EF4-FFF2-40B4-BE49-F238E27FC236}">
                <a16:creationId xmlns:a16="http://schemas.microsoft.com/office/drawing/2014/main" xmlns="" id="{01D24415-DD81-41F7-8256-F7E8678E6204}"/>
              </a:ext>
            </a:extLst>
          </p:cNvPr>
          <p:cNvSpPr/>
          <p:nvPr/>
        </p:nvSpPr>
        <p:spPr>
          <a:xfrm>
            <a:off x="9212800" y="2831191"/>
            <a:ext cx="488373" cy="484910"/>
          </a:xfrm>
          <a:prstGeom prst="roundRect">
            <a:avLst/>
          </a:prstGeom>
          <a:solidFill>
            <a:srgbClr val="FFFF8F"/>
          </a:solidFill>
          <a:ln>
            <a:solidFill>
              <a:schemeClr val="tx1">
                <a:lumMod val="25000"/>
                <a:lumOff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圆角 63">
            <a:extLst>
              <a:ext uri="{FF2B5EF4-FFF2-40B4-BE49-F238E27FC236}">
                <a16:creationId xmlns:a16="http://schemas.microsoft.com/office/drawing/2014/main" xmlns="" id="{93692B50-C8F0-4697-8C8B-683CDE38632F}"/>
              </a:ext>
            </a:extLst>
          </p:cNvPr>
          <p:cNvSpPr/>
          <p:nvPr/>
        </p:nvSpPr>
        <p:spPr>
          <a:xfrm>
            <a:off x="7412575" y="3458891"/>
            <a:ext cx="488373" cy="484910"/>
          </a:xfrm>
          <a:prstGeom prst="roundRect">
            <a:avLst/>
          </a:prstGeom>
          <a:solidFill>
            <a:srgbClr val="FF9B9B"/>
          </a:solidFill>
          <a:ln>
            <a:solidFill>
              <a:schemeClr val="tx1">
                <a:lumMod val="50000"/>
                <a:lumOff val="50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圆角 64">
            <a:extLst>
              <a:ext uri="{FF2B5EF4-FFF2-40B4-BE49-F238E27FC236}">
                <a16:creationId xmlns:a16="http://schemas.microsoft.com/office/drawing/2014/main" xmlns="" id="{D98C27F5-1156-4768-9F01-05F28FDC1177}"/>
              </a:ext>
            </a:extLst>
          </p:cNvPr>
          <p:cNvSpPr/>
          <p:nvPr/>
        </p:nvSpPr>
        <p:spPr>
          <a:xfrm>
            <a:off x="7921708" y="3458891"/>
            <a:ext cx="488373" cy="484910"/>
          </a:xfrm>
          <a:prstGeom prst="roundRect">
            <a:avLst/>
          </a:prstGeom>
          <a:solidFill>
            <a:srgbClr val="FF9B9B"/>
          </a:solidFill>
          <a:ln>
            <a:solidFill>
              <a:schemeClr val="tx1">
                <a:lumMod val="50000"/>
                <a:lumOff val="50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圆角 65">
            <a:extLst>
              <a:ext uri="{FF2B5EF4-FFF2-40B4-BE49-F238E27FC236}">
                <a16:creationId xmlns:a16="http://schemas.microsoft.com/office/drawing/2014/main" xmlns="" id="{E1D72791-F8B1-4214-A57D-9721B3D23F78}"/>
              </a:ext>
            </a:extLst>
          </p:cNvPr>
          <p:cNvSpPr/>
          <p:nvPr/>
        </p:nvSpPr>
        <p:spPr>
          <a:xfrm>
            <a:off x="9212799" y="3448504"/>
            <a:ext cx="488373" cy="484910"/>
          </a:xfrm>
          <a:prstGeom prst="roundRect">
            <a:avLst/>
          </a:prstGeom>
          <a:solidFill>
            <a:srgbClr val="8FE2FF"/>
          </a:solidFill>
          <a:ln>
            <a:solidFill>
              <a:schemeClr val="tx1">
                <a:lumMod val="25000"/>
                <a:lumOff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xmlns="" id="{237C44ED-D80F-4590-9599-A402B2ADD19C}"/>
              </a:ext>
            </a:extLst>
          </p:cNvPr>
          <p:cNvSpPr txBox="1"/>
          <p:nvPr/>
        </p:nvSpPr>
        <p:spPr>
          <a:xfrm flipH="1">
            <a:off x="8582822" y="2836717"/>
            <a:ext cx="469313" cy="369332"/>
          </a:xfrm>
          <a:prstGeom prst="rect">
            <a:avLst/>
          </a:prstGeom>
          <a:noFill/>
        </p:spPr>
        <p:txBody>
          <a:bodyPr wrap="square" rtlCol="0">
            <a:spAutoFit/>
          </a:bodyPr>
          <a:lstStyle/>
          <a:p>
            <a:r>
              <a:rPr lang="en-US" altLang="zh-CN" dirty="0"/>
              <a:t>…</a:t>
            </a:r>
            <a:endParaRPr lang="zh-CN" altLang="en-US" dirty="0"/>
          </a:p>
        </p:txBody>
      </p:sp>
      <p:sp>
        <p:nvSpPr>
          <p:cNvPr id="68" name="文本框 67">
            <a:extLst>
              <a:ext uri="{FF2B5EF4-FFF2-40B4-BE49-F238E27FC236}">
                <a16:creationId xmlns:a16="http://schemas.microsoft.com/office/drawing/2014/main" xmlns="" id="{3B3676AF-588C-49EA-A39A-0BA8D8BA1F38}"/>
              </a:ext>
            </a:extLst>
          </p:cNvPr>
          <p:cNvSpPr txBox="1"/>
          <p:nvPr/>
        </p:nvSpPr>
        <p:spPr>
          <a:xfrm>
            <a:off x="8421754" y="4423245"/>
            <a:ext cx="602673" cy="923330"/>
          </a:xfrm>
          <a:prstGeom prst="rect">
            <a:avLst/>
          </a:prstGeom>
          <a:noFill/>
        </p:spPr>
        <p:txBody>
          <a:bodyPr wrap="square" rtlCol="0">
            <a:spAutoFit/>
          </a:bodyPr>
          <a:lstStyle/>
          <a:p>
            <a:r>
              <a:rPr lang="en-US" altLang="zh-CN" dirty="0"/>
              <a:t>.</a:t>
            </a:r>
          </a:p>
          <a:p>
            <a:r>
              <a:rPr lang="en-US" altLang="zh-CN" dirty="0"/>
              <a:t>.</a:t>
            </a:r>
          </a:p>
          <a:p>
            <a:r>
              <a:rPr lang="en-US" altLang="zh-CN" dirty="0"/>
              <a:t>.</a:t>
            </a:r>
            <a:endParaRPr lang="zh-CN" altLang="en-US" dirty="0"/>
          </a:p>
        </p:txBody>
      </p:sp>
      <p:sp>
        <p:nvSpPr>
          <p:cNvPr id="69" name="矩形: 圆角 68">
            <a:extLst>
              <a:ext uri="{FF2B5EF4-FFF2-40B4-BE49-F238E27FC236}">
                <a16:creationId xmlns:a16="http://schemas.microsoft.com/office/drawing/2014/main" xmlns="" id="{2A3E3723-B15C-4754-AA62-85A74964F4F3}"/>
              </a:ext>
            </a:extLst>
          </p:cNvPr>
          <p:cNvSpPr/>
          <p:nvPr/>
        </p:nvSpPr>
        <p:spPr>
          <a:xfrm>
            <a:off x="7416018" y="5644445"/>
            <a:ext cx="488373" cy="484910"/>
          </a:xfrm>
          <a:prstGeom prst="roundRect">
            <a:avLst/>
          </a:prstGeom>
          <a:solidFill>
            <a:srgbClr val="8FE2FF"/>
          </a:solidFill>
          <a:ln>
            <a:solidFill>
              <a:schemeClr val="tx1">
                <a:lumMod val="25000"/>
                <a:lumOff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圆角 69">
            <a:extLst>
              <a:ext uri="{FF2B5EF4-FFF2-40B4-BE49-F238E27FC236}">
                <a16:creationId xmlns:a16="http://schemas.microsoft.com/office/drawing/2014/main" xmlns="" id="{3C53C867-3519-485E-A3EF-AEBF51138912}"/>
              </a:ext>
            </a:extLst>
          </p:cNvPr>
          <p:cNvSpPr/>
          <p:nvPr/>
        </p:nvSpPr>
        <p:spPr>
          <a:xfrm>
            <a:off x="7921709" y="5638979"/>
            <a:ext cx="488373" cy="484910"/>
          </a:xfrm>
          <a:prstGeom prst="roundRect">
            <a:avLst/>
          </a:prstGeom>
          <a:solidFill>
            <a:srgbClr val="8FE2FF"/>
          </a:solidFill>
          <a:ln>
            <a:solidFill>
              <a:schemeClr val="tx1">
                <a:lumMod val="25000"/>
                <a:lumOff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圆角 70">
            <a:extLst>
              <a:ext uri="{FF2B5EF4-FFF2-40B4-BE49-F238E27FC236}">
                <a16:creationId xmlns:a16="http://schemas.microsoft.com/office/drawing/2014/main" xmlns="" id="{380D58AC-C29C-4F15-809E-1679F2972CA7}"/>
              </a:ext>
            </a:extLst>
          </p:cNvPr>
          <p:cNvSpPr/>
          <p:nvPr/>
        </p:nvSpPr>
        <p:spPr>
          <a:xfrm>
            <a:off x="9212798" y="5644445"/>
            <a:ext cx="488373" cy="484910"/>
          </a:xfrm>
          <a:prstGeom prst="roundRect">
            <a:avLst/>
          </a:prstGeom>
          <a:solidFill>
            <a:srgbClr val="8FE2FF"/>
          </a:solidFill>
          <a:ln>
            <a:solidFill>
              <a:schemeClr val="tx1">
                <a:lumMod val="25000"/>
                <a:lumOff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xmlns="" id="{C40B0F05-5619-4BFA-8570-C68BD9219DCC}"/>
              </a:ext>
            </a:extLst>
          </p:cNvPr>
          <p:cNvSpPr txBox="1"/>
          <p:nvPr/>
        </p:nvSpPr>
        <p:spPr>
          <a:xfrm flipH="1">
            <a:off x="8582822" y="5644445"/>
            <a:ext cx="469313" cy="369332"/>
          </a:xfrm>
          <a:prstGeom prst="rect">
            <a:avLst/>
          </a:prstGeom>
          <a:noFill/>
        </p:spPr>
        <p:txBody>
          <a:bodyPr wrap="square" rtlCol="0">
            <a:spAutoFit/>
          </a:bodyPr>
          <a:lstStyle/>
          <a:p>
            <a:r>
              <a:rPr lang="en-US" altLang="zh-CN" dirty="0"/>
              <a:t>…</a:t>
            </a:r>
            <a:endParaRPr lang="zh-CN" altLang="en-US" dirty="0"/>
          </a:p>
        </p:txBody>
      </p:sp>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xmlns="" id="{0B202FA6-F8BE-473C-A4A0-4097605F03D3}"/>
                  </a:ext>
                </a:extLst>
              </p:cNvPr>
              <p:cNvSpPr txBox="1"/>
              <p:nvPr/>
            </p:nvSpPr>
            <p:spPr>
              <a:xfrm>
                <a:off x="1726973" y="2554192"/>
                <a:ext cx="328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73" name="文本框 72">
                <a:extLst>
                  <a:ext uri="{FF2B5EF4-FFF2-40B4-BE49-F238E27FC236}">
                    <a16:creationId xmlns="" xmlns:a16="http://schemas.microsoft.com/office/drawing/2014/main" xmlns:a14="http://schemas.microsoft.com/office/drawing/2010/main" id="{0B202FA6-F8BE-473C-A4A0-4097605F03D3}"/>
                  </a:ext>
                </a:extLst>
              </p:cNvPr>
              <p:cNvSpPr txBox="1">
                <a:spLocks noRot="1" noChangeAspect="1" noMove="1" noResize="1" noEditPoints="1" noAdjustHandles="1" noChangeArrowheads="1" noChangeShapeType="1" noTextEdit="1"/>
              </p:cNvSpPr>
              <p:nvPr/>
            </p:nvSpPr>
            <p:spPr>
              <a:xfrm>
                <a:off x="1726973" y="2554192"/>
                <a:ext cx="328359" cy="276999"/>
              </a:xfrm>
              <a:prstGeom prst="rect">
                <a:avLst/>
              </a:prstGeom>
              <a:blipFill rotWithShape="0">
                <a:blip r:embed="rId4"/>
                <a:stretch>
                  <a:fillRect l="-9259" r="-5556"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xmlns="" id="{02D99CB1-7E46-4EAD-9035-447BA90FCFA6}"/>
                  </a:ext>
                </a:extLst>
              </p:cNvPr>
              <p:cNvSpPr txBox="1"/>
              <p:nvPr/>
            </p:nvSpPr>
            <p:spPr>
              <a:xfrm>
                <a:off x="3021025" y="2551513"/>
                <a:ext cx="3336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74" name="文本框 73">
                <a:extLst>
                  <a:ext uri="{FF2B5EF4-FFF2-40B4-BE49-F238E27FC236}">
                    <a16:creationId xmlns="" xmlns:a16="http://schemas.microsoft.com/office/drawing/2014/main" xmlns:a14="http://schemas.microsoft.com/office/drawing/2010/main" id="{02D99CB1-7E46-4EAD-9035-447BA90FCFA6}"/>
                  </a:ext>
                </a:extLst>
              </p:cNvPr>
              <p:cNvSpPr txBox="1">
                <a:spLocks noRot="1" noChangeAspect="1" noMove="1" noResize="1" noEditPoints="1" noAdjustHandles="1" noChangeArrowheads="1" noChangeShapeType="1" noTextEdit="1"/>
              </p:cNvSpPr>
              <p:nvPr/>
            </p:nvSpPr>
            <p:spPr>
              <a:xfrm>
                <a:off x="3021025" y="2551513"/>
                <a:ext cx="333681" cy="276999"/>
              </a:xfrm>
              <a:prstGeom prst="rect">
                <a:avLst/>
              </a:prstGeom>
              <a:blipFill rotWithShape="0">
                <a:blip r:embed="rId5"/>
                <a:stretch>
                  <a:fillRect l="-9259" r="-5556"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xmlns="" id="{6A5068F0-3FE9-4F10-A114-BFE6CA7A7356}"/>
                  </a:ext>
                </a:extLst>
              </p:cNvPr>
              <p:cNvSpPr txBox="1"/>
              <p:nvPr/>
            </p:nvSpPr>
            <p:spPr>
              <a:xfrm>
                <a:off x="5079809" y="2551512"/>
                <a:ext cx="340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75" name="文本框 74">
                <a:extLst>
                  <a:ext uri="{FF2B5EF4-FFF2-40B4-BE49-F238E27FC236}">
                    <a16:creationId xmlns="" xmlns:a16="http://schemas.microsoft.com/office/drawing/2014/main" xmlns:a14="http://schemas.microsoft.com/office/drawing/2010/main" id="{6A5068F0-3FE9-4F10-A114-BFE6CA7A7356}"/>
                  </a:ext>
                </a:extLst>
              </p:cNvPr>
              <p:cNvSpPr txBox="1">
                <a:spLocks noRot="1" noChangeAspect="1" noMove="1" noResize="1" noEditPoints="1" noAdjustHandles="1" noChangeArrowheads="1" noChangeShapeType="1" noTextEdit="1"/>
              </p:cNvSpPr>
              <p:nvPr/>
            </p:nvSpPr>
            <p:spPr>
              <a:xfrm>
                <a:off x="5079809" y="2551512"/>
                <a:ext cx="340798" cy="276999"/>
              </a:xfrm>
              <a:prstGeom prst="rect">
                <a:avLst/>
              </a:prstGeom>
              <a:blipFill rotWithShape="0">
                <a:blip r:embed="rId6"/>
                <a:stretch>
                  <a:fillRect l="-8929" r="-1786"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xmlns="" id="{98AF8AE2-A420-424B-A230-CB4F18B596C6}"/>
                  </a:ext>
                </a:extLst>
              </p:cNvPr>
              <p:cNvSpPr txBox="1"/>
              <p:nvPr/>
            </p:nvSpPr>
            <p:spPr>
              <a:xfrm>
                <a:off x="1120502" y="3071960"/>
                <a:ext cx="2732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76" name="文本框 75">
                <a:extLst>
                  <a:ext uri="{FF2B5EF4-FFF2-40B4-BE49-F238E27FC236}">
                    <a16:creationId xmlns="" xmlns:a16="http://schemas.microsoft.com/office/drawing/2014/main" xmlns:a14="http://schemas.microsoft.com/office/drawing/2010/main" id="{98AF8AE2-A420-424B-A230-CB4F18B596C6}"/>
                  </a:ext>
                </a:extLst>
              </p:cNvPr>
              <p:cNvSpPr txBox="1">
                <a:spLocks noRot="1" noChangeAspect="1" noMove="1" noResize="1" noEditPoints="1" noAdjustHandles="1" noChangeArrowheads="1" noChangeShapeType="1" noTextEdit="1"/>
              </p:cNvSpPr>
              <p:nvPr/>
            </p:nvSpPr>
            <p:spPr>
              <a:xfrm>
                <a:off x="1120502" y="3071960"/>
                <a:ext cx="273216" cy="276999"/>
              </a:xfrm>
              <a:prstGeom prst="rect">
                <a:avLst/>
              </a:prstGeom>
              <a:blipFill rotWithShape="0">
                <a:blip r:embed="rId7"/>
                <a:stretch>
                  <a:fillRect l="-11111" r="-4444"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文本框 76">
                <a:extLst>
                  <a:ext uri="{FF2B5EF4-FFF2-40B4-BE49-F238E27FC236}">
                    <a16:creationId xmlns:a16="http://schemas.microsoft.com/office/drawing/2014/main" xmlns="" id="{CB222DCA-346D-4C29-926F-9318EFF258F1}"/>
                  </a:ext>
                </a:extLst>
              </p:cNvPr>
              <p:cNvSpPr txBox="1"/>
              <p:nvPr/>
            </p:nvSpPr>
            <p:spPr>
              <a:xfrm>
                <a:off x="1120502" y="3848007"/>
                <a:ext cx="2785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77" name="文本框 76">
                <a:extLst>
                  <a:ext uri="{FF2B5EF4-FFF2-40B4-BE49-F238E27FC236}">
                    <a16:creationId xmlns="" xmlns:a16="http://schemas.microsoft.com/office/drawing/2014/main" xmlns:a14="http://schemas.microsoft.com/office/drawing/2010/main" id="{CB222DCA-346D-4C29-926F-9318EFF258F1}"/>
                  </a:ext>
                </a:extLst>
              </p:cNvPr>
              <p:cNvSpPr txBox="1">
                <a:spLocks noRot="1" noChangeAspect="1" noMove="1" noResize="1" noEditPoints="1" noAdjustHandles="1" noChangeArrowheads="1" noChangeShapeType="1" noTextEdit="1"/>
              </p:cNvSpPr>
              <p:nvPr/>
            </p:nvSpPr>
            <p:spPr>
              <a:xfrm>
                <a:off x="1120502" y="3848007"/>
                <a:ext cx="278538" cy="276999"/>
              </a:xfrm>
              <a:prstGeom prst="rect">
                <a:avLst/>
              </a:prstGeom>
              <a:blipFill rotWithShape="0">
                <a:blip r:embed="rId8"/>
                <a:stretch>
                  <a:fillRect l="-10870" r="-4348"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xmlns="" id="{808BDD6C-7354-4FF9-8B9A-1F34136211F1}"/>
                  </a:ext>
                </a:extLst>
              </p:cNvPr>
              <p:cNvSpPr txBox="1"/>
              <p:nvPr/>
            </p:nvSpPr>
            <p:spPr>
              <a:xfrm>
                <a:off x="1120502" y="5336230"/>
                <a:ext cx="3407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sub>
                      </m:sSub>
                    </m:oMath>
                  </m:oMathPara>
                </a14:m>
                <a:endParaRPr lang="zh-CN" altLang="en-US" dirty="0"/>
              </a:p>
            </p:txBody>
          </p:sp>
        </mc:Choice>
        <mc:Fallback xmlns="">
          <p:sp>
            <p:nvSpPr>
              <p:cNvPr id="78" name="文本框 77">
                <a:extLst>
                  <a:ext uri="{FF2B5EF4-FFF2-40B4-BE49-F238E27FC236}">
                    <a16:creationId xmlns="" xmlns:a16="http://schemas.microsoft.com/office/drawing/2014/main" xmlns:a14="http://schemas.microsoft.com/office/drawing/2010/main" id="{808BDD6C-7354-4FF9-8B9A-1F34136211F1}"/>
                  </a:ext>
                </a:extLst>
              </p:cNvPr>
              <p:cNvSpPr txBox="1">
                <a:spLocks noRot="1" noChangeAspect="1" noMove="1" noResize="1" noEditPoints="1" noAdjustHandles="1" noChangeArrowheads="1" noChangeShapeType="1" noTextEdit="1"/>
              </p:cNvSpPr>
              <p:nvPr/>
            </p:nvSpPr>
            <p:spPr>
              <a:xfrm>
                <a:off x="1120502" y="5336230"/>
                <a:ext cx="340734" cy="276999"/>
              </a:xfrm>
              <a:prstGeom prst="rect">
                <a:avLst/>
              </a:prstGeom>
              <a:blipFill rotWithShape="0">
                <a:blip r:embed="rId9"/>
                <a:stretch>
                  <a:fillRect l="-8929"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矩形 78">
                <a:extLst>
                  <a:ext uri="{FF2B5EF4-FFF2-40B4-BE49-F238E27FC236}">
                    <a16:creationId xmlns:a16="http://schemas.microsoft.com/office/drawing/2014/main" xmlns="" id="{A4BE298E-27E5-47AB-8995-AE8BCDC240C5}"/>
                  </a:ext>
                </a:extLst>
              </p:cNvPr>
              <p:cNvSpPr/>
              <p:nvPr/>
            </p:nvSpPr>
            <p:spPr>
              <a:xfrm>
                <a:off x="609600" y="6326966"/>
                <a:ext cx="11662064" cy="461665"/>
              </a:xfrm>
              <a:prstGeom prst="rect">
                <a:avLst/>
              </a:prstGeom>
            </p:spPr>
            <p:txBody>
              <a:bodyPr wrap="square">
                <a:spAutoFit/>
              </a:bodyPr>
              <a:lstStyle/>
              <a:p>
                <a:r>
                  <a:rPr lang="zh-CN" altLang="en-US" sz="2400" dirty="0"/>
                  <a:t>According to the fully arranged combination</a:t>
                </a:r>
                <a:r>
                  <a:rPr lang="en-US" altLang="zh-CN" sz="2400" dirty="0"/>
                  <a:t>, </a:t>
                </a:r>
                <a:r>
                  <a:rPr lang="zh-CN" altLang="en-US" sz="2400" dirty="0"/>
                  <a:t>we will get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𝑚</m:t>
                        </m:r>
                      </m:e>
                      <m:sup>
                        <m:r>
                          <a:rPr lang="en-US" altLang="zh-CN" sz="2400" b="0" i="1" smtClean="0">
                            <a:latin typeface="Cambria Math" panose="02040503050406030204" pitchFamily="18" charset="0"/>
                          </a:rPr>
                          <m:t>𝑛</m:t>
                        </m:r>
                      </m:sup>
                    </m:sSup>
                  </m:oMath>
                </a14:m>
                <a:r>
                  <a:rPr lang="zh-CN" altLang="en-US" sz="2400" dirty="0"/>
                  <a:t> semantic combinations.</a:t>
                </a:r>
              </a:p>
            </p:txBody>
          </p:sp>
        </mc:Choice>
        <mc:Fallback xmlns="">
          <p:sp>
            <p:nvSpPr>
              <p:cNvPr id="79" name="矩形 78">
                <a:extLst>
                  <a:ext uri="{FF2B5EF4-FFF2-40B4-BE49-F238E27FC236}">
                    <a16:creationId xmlns="" xmlns:a16="http://schemas.microsoft.com/office/drawing/2014/main" xmlns:a14="http://schemas.microsoft.com/office/drawing/2010/main" id="{A4BE298E-27E5-47AB-8995-AE8BCDC240C5}"/>
                  </a:ext>
                </a:extLst>
              </p:cNvPr>
              <p:cNvSpPr>
                <a:spLocks noRot="1" noChangeAspect="1" noMove="1" noResize="1" noEditPoints="1" noAdjustHandles="1" noChangeArrowheads="1" noChangeShapeType="1" noTextEdit="1"/>
              </p:cNvSpPr>
              <p:nvPr/>
            </p:nvSpPr>
            <p:spPr>
              <a:xfrm>
                <a:off x="609600" y="6326966"/>
                <a:ext cx="11662064" cy="461665"/>
              </a:xfrm>
              <a:prstGeom prst="rect">
                <a:avLst/>
              </a:prstGeom>
              <a:blipFill rotWithShape="0">
                <a:blip r:embed="rId10"/>
                <a:stretch>
                  <a:fillRect l="-784" t="-9211" b="-30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1600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Outline</a:t>
            </a:r>
            <a:endParaRPr kumimoji="1" lang="zh-CN" altLang="en-US" dirty="0"/>
          </a:p>
        </p:txBody>
      </p:sp>
      <p:sp>
        <p:nvSpPr>
          <p:cNvPr id="7" name="内容占位符 6"/>
          <p:cNvSpPr>
            <a:spLocks noGrp="1"/>
          </p:cNvSpPr>
          <p:nvPr>
            <p:ph idx="1"/>
          </p:nvPr>
        </p:nvSpPr>
        <p:spPr/>
        <p:txBody>
          <a:bodyPr/>
          <a:lstStyle/>
          <a:p>
            <a:r>
              <a:rPr lang="en-US" altLang="zh-CN" sz="3200" b="1" u="sng" dirty="0"/>
              <a:t>Motivation</a:t>
            </a:r>
          </a:p>
          <a:p>
            <a:r>
              <a:rPr lang="en-US" altLang="zh-CN" sz="3200" dirty="0"/>
              <a:t>Background</a:t>
            </a:r>
          </a:p>
          <a:p>
            <a:r>
              <a:rPr lang="en-US" altLang="zh-CN" sz="3200" dirty="0"/>
              <a:t>TSLM basic representation</a:t>
            </a:r>
          </a:p>
          <a:p>
            <a:r>
              <a:rPr lang="en-US" altLang="zh-CN" sz="3200" dirty="0"/>
              <a:t>Generalization </a:t>
            </a:r>
          </a:p>
          <a:p>
            <a:r>
              <a:rPr lang="en-US" altLang="zh-CN" sz="3200" dirty="0"/>
              <a:t>Recursive Language Modeling</a:t>
            </a:r>
          </a:p>
          <a:p>
            <a:r>
              <a:rPr lang="en-US" altLang="zh-CN" sz="3200" dirty="0"/>
              <a:t>Experiment</a:t>
            </a:r>
          </a:p>
          <a:p>
            <a:pPr marL="0" indent="0">
              <a:buNone/>
            </a:pP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213B0980-F3AC-4EE8-A4D7-00A0D45F513E}"/>
              </a:ext>
            </a:extLst>
          </p:cNvPr>
          <p:cNvSpPr>
            <a:spLocks noGrp="1"/>
          </p:cNvSpPr>
          <p:nvPr>
            <p:ph idx="1"/>
          </p:nvPr>
        </p:nvSpPr>
        <p:spPr>
          <a:xfrm>
            <a:off x="609600" y="1600200"/>
            <a:ext cx="11582400" cy="5257800"/>
          </a:xfrm>
        </p:spPr>
        <p:txBody>
          <a:bodyPr>
            <a:normAutofit/>
          </a:bodyPr>
          <a:lstStyle/>
          <a:p>
            <a:r>
              <a:rPr lang="en-US" altLang="zh-CN" sz="2800" dirty="0"/>
              <a:t>We can present such combination method as from </a:t>
            </a:r>
            <a:r>
              <a:rPr lang="en-US" altLang="zh-CN" sz="2800" dirty="0">
                <a:solidFill>
                  <a:srgbClr val="FF0000"/>
                </a:solidFill>
              </a:rPr>
              <a:t>vector</a:t>
            </a:r>
            <a:r>
              <a:rPr lang="en-US" altLang="zh-CN" sz="2800" dirty="0"/>
              <a:t> to </a:t>
            </a:r>
            <a:r>
              <a:rPr lang="en-US" altLang="zh-CN" sz="2800" dirty="0">
                <a:solidFill>
                  <a:srgbClr val="FF0000"/>
                </a:solidFill>
              </a:rPr>
              <a:t>tensor </a:t>
            </a:r>
            <a:r>
              <a:rPr lang="en-US" altLang="zh-CN" sz="2800" dirty="0"/>
              <a:t>using tensor product.</a:t>
            </a:r>
            <a:endParaRPr lang="zh-CN" altLang="en-US" sz="28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xmlns="" id="{BA3CA633-6F23-4BB7-9C16-074E56ACAC1D}"/>
                  </a:ext>
                </a:extLst>
              </p:cNvPr>
              <p:cNvSpPr txBox="1"/>
              <p:nvPr/>
            </p:nvSpPr>
            <p:spPr>
              <a:xfrm>
                <a:off x="2090655" y="2988063"/>
                <a:ext cx="328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dirty="0" smtClean="0">
                              <a:latin typeface="Cambria Math" panose="02040503050406030204" pitchFamily="18" charset="0"/>
                            </a:rPr>
                          </m:ctrlPr>
                        </m:acc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𝑤</m:t>
                              </m:r>
                            </m:e>
                            <m:sub>
                              <m:r>
                                <a:rPr lang="en-US" altLang="zh-CN" b="0" i="1" dirty="0" smtClean="0">
                                  <a:latin typeface="Cambria Math" panose="02040503050406030204" pitchFamily="18" charset="0"/>
                                </a:rPr>
                                <m:t>1</m:t>
                              </m:r>
                            </m:sub>
                          </m:sSub>
                        </m:e>
                      </m:acc>
                    </m:oMath>
                  </m:oMathPara>
                </a14:m>
                <a:endParaRPr lang="zh-CN" altLang="en-US" dirty="0"/>
              </a:p>
            </p:txBody>
          </p:sp>
        </mc:Choice>
        <mc:Fallback xmlns="">
          <p:sp>
            <p:nvSpPr>
              <p:cNvPr id="4" name="文本框 3">
                <a:extLst>
                  <a:ext uri="{FF2B5EF4-FFF2-40B4-BE49-F238E27FC236}">
                    <a16:creationId xmlns="" xmlns:a16="http://schemas.microsoft.com/office/drawing/2014/main" xmlns:a14="http://schemas.microsoft.com/office/drawing/2010/main" id="{BA3CA633-6F23-4BB7-9C16-074E56ACAC1D}"/>
                  </a:ext>
                </a:extLst>
              </p:cNvPr>
              <p:cNvSpPr txBox="1">
                <a:spLocks noRot="1" noChangeAspect="1" noMove="1" noResize="1" noEditPoints="1" noAdjustHandles="1" noChangeArrowheads="1" noChangeShapeType="1" noTextEdit="1"/>
              </p:cNvSpPr>
              <p:nvPr/>
            </p:nvSpPr>
            <p:spPr>
              <a:xfrm>
                <a:off x="2090655" y="2988063"/>
                <a:ext cx="328359" cy="276999"/>
              </a:xfrm>
              <a:prstGeom prst="rect">
                <a:avLst/>
              </a:prstGeom>
              <a:blipFill rotWithShape="0">
                <a:blip r:embed="rId3"/>
                <a:stretch>
                  <a:fillRect l="-9259" r="-3704" b="-17391"/>
                </a:stretch>
              </a:blipFill>
            </p:spPr>
            <p:txBody>
              <a:bodyPr/>
              <a:lstStyle/>
              <a:p>
                <a:r>
                  <a:rPr lang="zh-CN" altLang="en-US">
                    <a:noFill/>
                  </a:rPr>
                  <a:t> </a:t>
                </a:r>
              </a:p>
            </p:txBody>
          </p:sp>
        </mc:Fallback>
      </mc:AlternateContent>
      <p:graphicFrame>
        <p:nvGraphicFramePr>
          <p:cNvPr id="7" name="表格 6">
            <a:extLst>
              <a:ext uri="{FF2B5EF4-FFF2-40B4-BE49-F238E27FC236}">
                <a16:creationId xmlns:a16="http://schemas.microsoft.com/office/drawing/2014/main" xmlns="" id="{63E33A63-4DDA-48BB-B347-72BDC6DD5397}"/>
              </a:ext>
            </a:extLst>
          </p:cNvPr>
          <p:cNvGraphicFramePr>
            <a:graphicFrameLocks noGrp="1"/>
          </p:cNvGraphicFramePr>
          <p:nvPr>
            <p:extLst/>
          </p:nvPr>
        </p:nvGraphicFramePr>
        <p:xfrm>
          <a:off x="2049902" y="3587704"/>
          <a:ext cx="409864" cy="1483360"/>
        </p:xfrm>
        <a:graphic>
          <a:graphicData uri="http://schemas.openxmlformats.org/drawingml/2006/table">
            <a:tbl>
              <a:tblPr firstRow="1" bandRow="1">
                <a:tableStyleId>{5940675A-B579-460E-94D1-54222C63F5DA}</a:tableStyleId>
              </a:tblPr>
              <a:tblGrid>
                <a:gridCol w="409864">
                  <a:extLst>
                    <a:ext uri="{9D8B030D-6E8A-4147-A177-3AD203B41FA5}">
                      <a16:colId xmlns:a16="http://schemas.microsoft.com/office/drawing/2014/main" xmlns="" val="282573606"/>
                    </a:ext>
                  </a:extLst>
                </a:gridCol>
              </a:tblGrid>
              <a:tr h="370840">
                <a:tc>
                  <a:txBody>
                    <a:bodyPr/>
                    <a:lstStyle/>
                    <a:p>
                      <a:endParaRPr lang="zh-CN" altLang="en-US" dirty="0"/>
                    </a:p>
                  </a:txBody>
                  <a:tcPr/>
                </a:tc>
                <a:extLst>
                  <a:ext uri="{0D108BD9-81ED-4DB2-BD59-A6C34878D82A}">
                    <a16:rowId xmlns:a16="http://schemas.microsoft.com/office/drawing/2014/main" xmlns="" val="2948936392"/>
                  </a:ext>
                </a:extLst>
              </a:tr>
              <a:tr h="370840">
                <a:tc>
                  <a:txBody>
                    <a:bodyPr/>
                    <a:lstStyle/>
                    <a:p>
                      <a:endParaRPr lang="zh-CN" altLang="en-US"/>
                    </a:p>
                  </a:txBody>
                  <a:tcPr/>
                </a:tc>
                <a:extLst>
                  <a:ext uri="{0D108BD9-81ED-4DB2-BD59-A6C34878D82A}">
                    <a16:rowId xmlns:a16="http://schemas.microsoft.com/office/drawing/2014/main" xmlns="" val="879950206"/>
                  </a:ext>
                </a:extLst>
              </a:tr>
              <a:tr h="370840">
                <a:tc>
                  <a:txBody>
                    <a:bodyPr/>
                    <a:lstStyle/>
                    <a:p>
                      <a:endParaRPr lang="zh-CN" altLang="en-US"/>
                    </a:p>
                  </a:txBody>
                  <a:tcPr/>
                </a:tc>
                <a:extLst>
                  <a:ext uri="{0D108BD9-81ED-4DB2-BD59-A6C34878D82A}">
                    <a16:rowId xmlns:a16="http://schemas.microsoft.com/office/drawing/2014/main" xmlns="" val="274659507"/>
                  </a:ext>
                </a:extLst>
              </a:tr>
              <a:tr h="370840">
                <a:tc>
                  <a:txBody>
                    <a:bodyPr/>
                    <a:lstStyle/>
                    <a:p>
                      <a:endParaRPr lang="zh-CN" altLang="en-US" dirty="0"/>
                    </a:p>
                  </a:txBody>
                  <a:tcPr/>
                </a:tc>
                <a:extLst>
                  <a:ext uri="{0D108BD9-81ED-4DB2-BD59-A6C34878D82A}">
                    <a16:rowId xmlns:a16="http://schemas.microsoft.com/office/drawing/2014/main" xmlns="" val="3183668837"/>
                  </a:ext>
                </a:extLst>
              </a:tr>
            </a:tbl>
          </a:graphicData>
        </a:graphic>
      </p:graphicFrame>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xmlns="" id="{9F42A3AC-D56B-43CD-91B5-74983D9FB6ED}"/>
                  </a:ext>
                </a:extLst>
              </p:cNvPr>
              <p:cNvSpPr txBox="1"/>
              <p:nvPr/>
            </p:nvSpPr>
            <p:spPr>
              <a:xfrm>
                <a:off x="3120794" y="2988062"/>
                <a:ext cx="3336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dirty="0" smtClean="0">
                              <a:latin typeface="Cambria Math" panose="02040503050406030204" pitchFamily="18" charset="0"/>
                            </a:rPr>
                          </m:ctrlPr>
                        </m:acc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𝑤</m:t>
                              </m:r>
                            </m:e>
                            <m:sub>
                              <m:r>
                                <a:rPr lang="en-US" altLang="zh-CN" b="0" i="1" dirty="0" smtClean="0">
                                  <a:latin typeface="Cambria Math" panose="02040503050406030204" pitchFamily="18" charset="0"/>
                                </a:rPr>
                                <m:t>2</m:t>
                              </m:r>
                            </m:sub>
                          </m:sSub>
                        </m:e>
                      </m:acc>
                    </m:oMath>
                  </m:oMathPara>
                </a14:m>
                <a:endParaRPr lang="zh-CN" altLang="en-US" dirty="0"/>
              </a:p>
            </p:txBody>
          </p:sp>
        </mc:Choice>
        <mc:Fallback xmlns="">
          <p:sp>
            <p:nvSpPr>
              <p:cNvPr id="8" name="文本框 7">
                <a:extLst>
                  <a:ext uri="{FF2B5EF4-FFF2-40B4-BE49-F238E27FC236}">
                    <a16:creationId xmlns="" xmlns:a16="http://schemas.microsoft.com/office/drawing/2014/main" xmlns:a14="http://schemas.microsoft.com/office/drawing/2010/main" id="{9F42A3AC-D56B-43CD-91B5-74983D9FB6ED}"/>
                  </a:ext>
                </a:extLst>
              </p:cNvPr>
              <p:cNvSpPr txBox="1">
                <a:spLocks noRot="1" noChangeAspect="1" noMove="1" noResize="1" noEditPoints="1" noAdjustHandles="1" noChangeArrowheads="1" noChangeShapeType="1" noTextEdit="1"/>
              </p:cNvSpPr>
              <p:nvPr/>
            </p:nvSpPr>
            <p:spPr>
              <a:xfrm>
                <a:off x="3120794" y="2988062"/>
                <a:ext cx="333681" cy="276999"/>
              </a:xfrm>
              <a:prstGeom prst="rect">
                <a:avLst/>
              </a:prstGeom>
              <a:blipFill rotWithShape="0">
                <a:blip r:embed="rId4"/>
                <a:stretch>
                  <a:fillRect l="-9091" r="-3636"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xmlns="" id="{96BBE4B0-3176-4A1A-94FE-A31DC1589E28}"/>
                  </a:ext>
                </a:extLst>
              </p:cNvPr>
              <p:cNvSpPr txBox="1"/>
              <p:nvPr/>
            </p:nvSpPr>
            <p:spPr>
              <a:xfrm>
                <a:off x="4962678" y="2988061"/>
                <a:ext cx="34079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dirty="0" smtClean="0">
                              <a:latin typeface="Cambria Math" panose="02040503050406030204" pitchFamily="18" charset="0"/>
                            </a:rPr>
                          </m:ctrlPr>
                        </m:acc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𝑤</m:t>
                              </m:r>
                            </m:e>
                            <m:sub>
                              <m:r>
                                <a:rPr lang="en-US" altLang="zh-CN" b="0" i="1" dirty="0" smtClean="0">
                                  <a:latin typeface="Cambria Math" panose="02040503050406030204" pitchFamily="18" charset="0"/>
                                </a:rPr>
                                <m:t>𝑛</m:t>
                              </m:r>
                            </m:sub>
                          </m:sSub>
                        </m:e>
                      </m:acc>
                    </m:oMath>
                  </m:oMathPara>
                </a14:m>
                <a:endParaRPr lang="zh-CN" altLang="en-US" dirty="0"/>
              </a:p>
            </p:txBody>
          </p:sp>
        </mc:Choice>
        <mc:Fallback xmlns="">
          <p:sp>
            <p:nvSpPr>
              <p:cNvPr id="9" name="文本框 8">
                <a:extLst>
                  <a:ext uri="{FF2B5EF4-FFF2-40B4-BE49-F238E27FC236}">
                    <a16:creationId xmlns="" xmlns:a16="http://schemas.microsoft.com/office/drawing/2014/main" xmlns:a14="http://schemas.microsoft.com/office/drawing/2010/main" id="{96BBE4B0-3176-4A1A-94FE-A31DC1589E28}"/>
                  </a:ext>
                </a:extLst>
              </p:cNvPr>
              <p:cNvSpPr txBox="1">
                <a:spLocks noRot="1" noChangeAspect="1" noMove="1" noResize="1" noEditPoints="1" noAdjustHandles="1" noChangeArrowheads="1" noChangeShapeType="1" noTextEdit="1"/>
              </p:cNvSpPr>
              <p:nvPr/>
            </p:nvSpPr>
            <p:spPr>
              <a:xfrm>
                <a:off x="4962678" y="2988061"/>
                <a:ext cx="340799" cy="276999"/>
              </a:xfrm>
              <a:prstGeom prst="rect">
                <a:avLst/>
              </a:prstGeom>
              <a:blipFill rotWithShape="0">
                <a:blip r:embed="rId5"/>
                <a:stretch>
                  <a:fillRect l="-8929" r="-1786"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xmlns="" id="{F460D265-3C22-45D1-A983-907811942E0C}"/>
                  </a:ext>
                </a:extLst>
              </p:cNvPr>
              <p:cNvSpPr txBox="1"/>
              <p:nvPr/>
            </p:nvSpPr>
            <p:spPr>
              <a:xfrm>
                <a:off x="2676520" y="2977670"/>
                <a:ext cx="2933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10" name="文本框 9">
                <a:extLst>
                  <a:ext uri="{FF2B5EF4-FFF2-40B4-BE49-F238E27FC236}">
                    <a16:creationId xmlns="" xmlns:a16="http://schemas.microsoft.com/office/drawing/2014/main" xmlns:a14="http://schemas.microsoft.com/office/drawing/2010/main" id="{F460D265-3C22-45D1-A983-907811942E0C}"/>
                  </a:ext>
                </a:extLst>
              </p:cNvPr>
              <p:cNvSpPr txBox="1">
                <a:spLocks noRot="1" noChangeAspect="1" noMove="1" noResize="1" noEditPoints="1" noAdjustHandles="1" noChangeArrowheads="1" noChangeShapeType="1" noTextEdit="1"/>
              </p:cNvSpPr>
              <p:nvPr/>
            </p:nvSpPr>
            <p:spPr>
              <a:xfrm>
                <a:off x="2676520" y="2977670"/>
                <a:ext cx="293350" cy="276999"/>
              </a:xfrm>
              <a:prstGeom prst="rect">
                <a:avLst/>
              </a:prstGeom>
              <a:blipFill rotWithShape="0">
                <a:blip r:embed="rId6"/>
                <a:stretch>
                  <a:fillRect l="-22917" r="-25000"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xmlns="" id="{E3FCA545-C526-4A77-9A72-A972C0A494E9}"/>
                  </a:ext>
                </a:extLst>
              </p:cNvPr>
              <p:cNvSpPr txBox="1"/>
              <p:nvPr/>
            </p:nvSpPr>
            <p:spPr>
              <a:xfrm>
                <a:off x="3652567" y="2988061"/>
                <a:ext cx="23279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11" name="文本框 10">
                <a:extLst>
                  <a:ext uri="{FF2B5EF4-FFF2-40B4-BE49-F238E27FC236}">
                    <a16:creationId xmlns="" xmlns:a16="http://schemas.microsoft.com/office/drawing/2014/main" xmlns:a14="http://schemas.microsoft.com/office/drawing/2010/main" id="{E3FCA545-C526-4A77-9A72-A972C0A494E9}"/>
                  </a:ext>
                </a:extLst>
              </p:cNvPr>
              <p:cNvSpPr txBox="1">
                <a:spLocks noRot="1" noChangeAspect="1" noMove="1" noResize="1" noEditPoints="1" noAdjustHandles="1" noChangeArrowheads="1" noChangeShapeType="1" noTextEdit="1"/>
              </p:cNvSpPr>
              <p:nvPr/>
            </p:nvSpPr>
            <p:spPr>
              <a:xfrm>
                <a:off x="3652567" y="2988061"/>
                <a:ext cx="232799" cy="276999"/>
              </a:xfrm>
              <a:prstGeom prst="rect">
                <a:avLst/>
              </a:prstGeom>
              <a:blipFill rotWithShape="0">
                <a:blip r:embed="rId7"/>
                <a:stretch>
                  <a:fillRect l="-42105" r="-44737"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xmlns="" id="{3734A9E3-E5D4-4713-BF7D-683BEE6F995C}"/>
                  </a:ext>
                </a:extLst>
              </p:cNvPr>
              <p:cNvSpPr txBox="1"/>
              <p:nvPr/>
            </p:nvSpPr>
            <p:spPr>
              <a:xfrm>
                <a:off x="4524588" y="2977669"/>
                <a:ext cx="2933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12" name="文本框 11">
                <a:extLst>
                  <a:ext uri="{FF2B5EF4-FFF2-40B4-BE49-F238E27FC236}">
                    <a16:creationId xmlns="" xmlns:a16="http://schemas.microsoft.com/office/drawing/2014/main" xmlns:a14="http://schemas.microsoft.com/office/drawing/2010/main" id="{3734A9E3-E5D4-4713-BF7D-683BEE6F995C}"/>
                  </a:ext>
                </a:extLst>
              </p:cNvPr>
              <p:cNvSpPr txBox="1">
                <a:spLocks noRot="1" noChangeAspect="1" noMove="1" noResize="1" noEditPoints="1" noAdjustHandles="1" noChangeArrowheads="1" noChangeShapeType="1" noTextEdit="1"/>
              </p:cNvSpPr>
              <p:nvPr/>
            </p:nvSpPr>
            <p:spPr>
              <a:xfrm>
                <a:off x="4524588" y="2977669"/>
                <a:ext cx="293350" cy="276999"/>
              </a:xfrm>
              <a:prstGeom prst="rect">
                <a:avLst/>
              </a:prstGeom>
              <a:blipFill rotWithShape="0">
                <a:blip r:embed="rId8"/>
                <a:stretch>
                  <a:fillRect l="-22917" r="-25000" b="-26087"/>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xmlns="" id="{7BC012D1-CE43-4748-860D-31D23C770DBE}"/>
              </a:ext>
            </a:extLst>
          </p:cNvPr>
          <p:cNvSpPr txBox="1"/>
          <p:nvPr/>
        </p:nvSpPr>
        <p:spPr>
          <a:xfrm>
            <a:off x="4007006" y="2895730"/>
            <a:ext cx="534113" cy="369332"/>
          </a:xfrm>
          <a:prstGeom prst="rect">
            <a:avLst/>
          </a:prstGeom>
          <a:noFill/>
        </p:spPr>
        <p:txBody>
          <a:bodyPr wrap="square" rtlCol="0">
            <a:spAutoFit/>
          </a:bodyPr>
          <a:lstStyle/>
          <a:p>
            <a:r>
              <a:rPr lang="en-US" altLang="zh-CN" dirty="0"/>
              <a:t>…</a:t>
            </a:r>
            <a:endParaRPr lang="zh-CN" altLang="en-US"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xmlns="" id="{532DE8F2-2489-4FFF-BA31-DB9BEB3D55D3}"/>
                  </a:ext>
                </a:extLst>
              </p:cNvPr>
              <p:cNvSpPr txBox="1"/>
              <p:nvPr/>
            </p:nvSpPr>
            <p:spPr>
              <a:xfrm>
                <a:off x="2676520" y="4052385"/>
                <a:ext cx="2933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14" name="文本框 13">
                <a:extLst>
                  <a:ext uri="{FF2B5EF4-FFF2-40B4-BE49-F238E27FC236}">
                    <a16:creationId xmlns="" xmlns:a16="http://schemas.microsoft.com/office/drawing/2014/main" xmlns:a14="http://schemas.microsoft.com/office/drawing/2010/main" id="{532DE8F2-2489-4FFF-BA31-DB9BEB3D55D3}"/>
                  </a:ext>
                </a:extLst>
              </p:cNvPr>
              <p:cNvSpPr txBox="1">
                <a:spLocks noRot="1" noChangeAspect="1" noMove="1" noResize="1" noEditPoints="1" noAdjustHandles="1" noChangeArrowheads="1" noChangeShapeType="1" noTextEdit="1"/>
              </p:cNvSpPr>
              <p:nvPr/>
            </p:nvSpPr>
            <p:spPr>
              <a:xfrm>
                <a:off x="2676520" y="4052385"/>
                <a:ext cx="293350" cy="276999"/>
              </a:xfrm>
              <a:prstGeom prst="rect">
                <a:avLst/>
              </a:prstGeom>
              <a:blipFill rotWithShape="0">
                <a:blip r:embed="rId9"/>
                <a:stretch>
                  <a:fillRect l="-22917" r="-25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xmlns="" id="{86076654-AD67-47E4-9B0B-A0CCF0A2734E}"/>
                  </a:ext>
                </a:extLst>
              </p:cNvPr>
              <p:cNvSpPr txBox="1"/>
              <p:nvPr/>
            </p:nvSpPr>
            <p:spPr>
              <a:xfrm>
                <a:off x="3622291" y="4052384"/>
                <a:ext cx="2933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15" name="文本框 14">
                <a:extLst>
                  <a:ext uri="{FF2B5EF4-FFF2-40B4-BE49-F238E27FC236}">
                    <a16:creationId xmlns="" xmlns:a16="http://schemas.microsoft.com/office/drawing/2014/main" xmlns:a14="http://schemas.microsoft.com/office/drawing/2010/main" id="{86076654-AD67-47E4-9B0B-A0CCF0A2734E}"/>
                  </a:ext>
                </a:extLst>
              </p:cNvPr>
              <p:cNvSpPr txBox="1">
                <a:spLocks noRot="1" noChangeAspect="1" noMove="1" noResize="1" noEditPoints="1" noAdjustHandles="1" noChangeArrowheads="1" noChangeShapeType="1" noTextEdit="1"/>
              </p:cNvSpPr>
              <p:nvPr/>
            </p:nvSpPr>
            <p:spPr>
              <a:xfrm>
                <a:off x="3622291" y="4052384"/>
                <a:ext cx="293350" cy="276999"/>
              </a:xfrm>
              <a:prstGeom prst="rect">
                <a:avLst/>
              </a:prstGeom>
              <a:blipFill rotWithShape="0">
                <a:blip r:embed="rId10"/>
                <a:stretch>
                  <a:fillRect l="-22917" r="-25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xmlns="" id="{89A3F666-CED9-48B7-8B58-A2B2B7FF15E0}"/>
                  </a:ext>
                </a:extLst>
              </p:cNvPr>
              <p:cNvSpPr txBox="1"/>
              <p:nvPr/>
            </p:nvSpPr>
            <p:spPr>
              <a:xfrm>
                <a:off x="4534583" y="4050412"/>
                <a:ext cx="2933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16" name="文本框 15">
                <a:extLst>
                  <a:ext uri="{FF2B5EF4-FFF2-40B4-BE49-F238E27FC236}">
                    <a16:creationId xmlns="" xmlns:a16="http://schemas.microsoft.com/office/drawing/2014/main" xmlns:a14="http://schemas.microsoft.com/office/drawing/2010/main" id="{89A3F666-CED9-48B7-8B58-A2B2B7FF15E0}"/>
                  </a:ext>
                </a:extLst>
              </p:cNvPr>
              <p:cNvSpPr txBox="1">
                <a:spLocks noRot="1" noChangeAspect="1" noMove="1" noResize="1" noEditPoints="1" noAdjustHandles="1" noChangeArrowheads="1" noChangeShapeType="1" noTextEdit="1"/>
              </p:cNvSpPr>
              <p:nvPr/>
            </p:nvSpPr>
            <p:spPr>
              <a:xfrm>
                <a:off x="4534583" y="4050412"/>
                <a:ext cx="293350" cy="276999"/>
              </a:xfrm>
              <a:prstGeom prst="rect">
                <a:avLst/>
              </a:prstGeom>
              <a:blipFill rotWithShape="0">
                <a:blip r:embed="rId11"/>
                <a:stretch>
                  <a:fillRect l="-25000" r="-22917" b="-26087"/>
                </a:stretch>
              </a:blipFill>
            </p:spPr>
            <p:txBody>
              <a:bodyPr/>
              <a:lstStyle/>
              <a:p>
                <a:r>
                  <a:rPr lang="zh-CN" altLang="en-US">
                    <a:noFill/>
                  </a:rPr>
                  <a:t> </a:t>
                </a:r>
              </a:p>
            </p:txBody>
          </p:sp>
        </mc:Fallback>
      </mc:AlternateContent>
      <p:graphicFrame>
        <p:nvGraphicFramePr>
          <p:cNvPr id="17" name="表格 16">
            <a:extLst>
              <a:ext uri="{FF2B5EF4-FFF2-40B4-BE49-F238E27FC236}">
                <a16:creationId xmlns:a16="http://schemas.microsoft.com/office/drawing/2014/main" xmlns="" id="{17825F58-4E3D-43FB-9548-F5E2C3ABE469}"/>
              </a:ext>
            </a:extLst>
          </p:cNvPr>
          <p:cNvGraphicFramePr>
            <a:graphicFrameLocks noGrp="1"/>
          </p:cNvGraphicFramePr>
          <p:nvPr>
            <p:extLst/>
          </p:nvPr>
        </p:nvGraphicFramePr>
        <p:xfrm>
          <a:off x="3082702" y="3587704"/>
          <a:ext cx="409864" cy="1483360"/>
        </p:xfrm>
        <a:graphic>
          <a:graphicData uri="http://schemas.openxmlformats.org/drawingml/2006/table">
            <a:tbl>
              <a:tblPr firstRow="1" bandRow="1">
                <a:tableStyleId>{5940675A-B579-460E-94D1-54222C63F5DA}</a:tableStyleId>
              </a:tblPr>
              <a:tblGrid>
                <a:gridCol w="409864">
                  <a:extLst>
                    <a:ext uri="{9D8B030D-6E8A-4147-A177-3AD203B41FA5}">
                      <a16:colId xmlns:a16="http://schemas.microsoft.com/office/drawing/2014/main" xmlns="" val="282573606"/>
                    </a:ext>
                  </a:extLst>
                </a:gridCol>
              </a:tblGrid>
              <a:tr h="370840">
                <a:tc>
                  <a:txBody>
                    <a:bodyPr/>
                    <a:lstStyle/>
                    <a:p>
                      <a:endParaRPr lang="zh-CN" altLang="en-US" dirty="0"/>
                    </a:p>
                  </a:txBody>
                  <a:tcPr/>
                </a:tc>
                <a:extLst>
                  <a:ext uri="{0D108BD9-81ED-4DB2-BD59-A6C34878D82A}">
                    <a16:rowId xmlns:a16="http://schemas.microsoft.com/office/drawing/2014/main" xmlns="" val="2948936392"/>
                  </a:ext>
                </a:extLst>
              </a:tr>
              <a:tr h="370840">
                <a:tc>
                  <a:txBody>
                    <a:bodyPr/>
                    <a:lstStyle/>
                    <a:p>
                      <a:endParaRPr lang="zh-CN" altLang="en-US"/>
                    </a:p>
                  </a:txBody>
                  <a:tcPr/>
                </a:tc>
                <a:extLst>
                  <a:ext uri="{0D108BD9-81ED-4DB2-BD59-A6C34878D82A}">
                    <a16:rowId xmlns:a16="http://schemas.microsoft.com/office/drawing/2014/main" xmlns="" val="879950206"/>
                  </a:ext>
                </a:extLst>
              </a:tr>
              <a:tr h="370840">
                <a:tc>
                  <a:txBody>
                    <a:bodyPr/>
                    <a:lstStyle/>
                    <a:p>
                      <a:endParaRPr lang="zh-CN" altLang="en-US"/>
                    </a:p>
                  </a:txBody>
                  <a:tcPr/>
                </a:tc>
                <a:extLst>
                  <a:ext uri="{0D108BD9-81ED-4DB2-BD59-A6C34878D82A}">
                    <a16:rowId xmlns:a16="http://schemas.microsoft.com/office/drawing/2014/main" xmlns="" val="274659507"/>
                  </a:ext>
                </a:extLst>
              </a:tr>
              <a:tr h="370840">
                <a:tc>
                  <a:txBody>
                    <a:bodyPr/>
                    <a:lstStyle/>
                    <a:p>
                      <a:endParaRPr lang="zh-CN" altLang="en-US" dirty="0"/>
                    </a:p>
                  </a:txBody>
                  <a:tcPr/>
                </a:tc>
                <a:extLst>
                  <a:ext uri="{0D108BD9-81ED-4DB2-BD59-A6C34878D82A}">
                    <a16:rowId xmlns:a16="http://schemas.microsoft.com/office/drawing/2014/main" xmlns="" val="3183668837"/>
                  </a:ext>
                </a:extLst>
              </a:tr>
            </a:tbl>
          </a:graphicData>
        </a:graphic>
      </p:graphicFrame>
      <p:graphicFrame>
        <p:nvGraphicFramePr>
          <p:cNvPr id="18" name="表格 17">
            <a:extLst>
              <a:ext uri="{FF2B5EF4-FFF2-40B4-BE49-F238E27FC236}">
                <a16:creationId xmlns:a16="http://schemas.microsoft.com/office/drawing/2014/main" xmlns="" id="{56CA1283-A27A-4FEE-9D44-702BDEC74282}"/>
              </a:ext>
            </a:extLst>
          </p:cNvPr>
          <p:cNvGraphicFramePr>
            <a:graphicFrameLocks noGrp="1"/>
          </p:cNvGraphicFramePr>
          <p:nvPr>
            <p:extLst/>
          </p:nvPr>
        </p:nvGraphicFramePr>
        <p:xfrm>
          <a:off x="4928145" y="3585731"/>
          <a:ext cx="409864" cy="1483360"/>
        </p:xfrm>
        <a:graphic>
          <a:graphicData uri="http://schemas.openxmlformats.org/drawingml/2006/table">
            <a:tbl>
              <a:tblPr firstRow="1" bandRow="1">
                <a:tableStyleId>{5940675A-B579-460E-94D1-54222C63F5DA}</a:tableStyleId>
              </a:tblPr>
              <a:tblGrid>
                <a:gridCol w="409864">
                  <a:extLst>
                    <a:ext uri="{9D8B030D-6E8A-4147-A177-3AD203B41FA5}">
                      <a16:colId xmlns:a16="http://schemas.microsoft.com/office/drawing/2014/main" xmlns="" val="282573606"/>
                    </a:ext>
                  </a:extLst>
                </a:gridCol>
              </a:tblGrid>
              <a:tr h="370840">
                <a:tc>
                  <a:txBody>
                    <a:bodyPr/>
                    <a:lstStyle/>
                    <a:p>
                      <a:endParaRPr lang="zh-CN" altLang="en-US" dirty="0"/>
                    </a:p>
                  </a:txBody>
                  <a:tcPr/>
                </a:tc>
                <a:extLst>
                  <a:ext uri="{0D108BD9-81ED-4DB2-BD59-A6C34878D82A}">
                    <a16:rowId xmlns:a16="http://schemas.microsoft.com/office/drawing/2014/main" xmlns="" val="2948936392"/>
                  </a:ext>
                </a:extLst>
              </a:tr>
              <a:tr h="370840">
                <a:tc>
                  <a:txBody>
                    <a:bodyPr/>
                    <a:lstStyle/>
                    <a:p>
                      <a:endParaRPr lang="zh-CN" altLang="en-US" dirty="0"/>
                    </a:p>
                  </a:txBody>
                  <a:tcPr/>
                </a:tc>
                <a:extLst>
                  <a:ext uri="{0D108BD9-81ED-4DB2-BD59-A6C34878D82A}">
                    <a16:rowId xmlns:a16="http://schemas.microsoft.com/office/drawing/2014/main" xmlns="" val="879950206"/>
                  </a:ext>
                </a:extLst>
              </a:tr>
              <a:tr h="370840">
                <a:tc>
                  <a:txBody>
                    <a:bodyPr/>
                    <a:lstStyle/>
                    <a:p>
                      <a:endParaRPr lang="zh-CN" altLang="en-US"/>
                    </a:p>
                  </a:txBody>
                  <a:tcPr/>
                </a:tc>
                <a:extLst>
                  <a:ext uri="{0D108BD9-81ED-4DB2-BD59-A6C34878D82A}">
                    <a16:rowId xmlns:a16="http://schemas.microsoft.com/office/drawing/2014/main" xmlns="" val="274659507"/>
                  </a:ext>
                </a:extLst>
              </a:tr>
              <a:tr h="370840">
                <a:tc>
                  <a:txBody>
                    <a:bodyPr/>
                    <a:lstStyle/>
                    <a:p>
                      <a:endParaRPr lang="zh-CN" altLang="en-US" dirty="0"/>
                    </a:p>
                  </a:txBody>
                  <a:tcPr/>
                </a:tc>
                <a:extLst>
                  <a:ext uri="{0D108BD9-81ED-4DB2-BD59-A6C34878D82A}">
                    <a16:rowId xmlns:a16="http://schemas.microsoft.com/office/drawing/2014/main" xmlns="" val="3183668837"/>
                  </a:ext>
                </a:extLst>
              </a:tr>
            </a:tbl>
          </a:graphicData>
        </a:graphic>
      </p:graphicFrame>
      <p:sp>
        <p:nvSpPr>
          <p:cNvPr id="20" name="文本框 19">
            <a:extLst>
              <a:ext uri="{FF2B5EF4-FFF2-40B4-BE49-F238E27FC236}">
                <a16:creationId xmlns:a16="http://schemas.microsoft.com/office/drawing/2014/main" xmlns="" id="{8E9DD34E-9B5A-43C9-8482-CD66926D0386}"/>
              </a:ext>
            </a:extLst>
          </p:cNvPr>
          <p:cNvSpPr txBox="1"/>
          <p:nvPr/>
        </p:nvSpPr>
        <p:spPr>
          <a:xfrm>
            <a:off x="4005408" y="3962089"/>
            <a:ext cx="534113" cy="369332"/>
          </a:xfrm>
          <a:prstGeom prst="rect">
            <a:avLst/>
          </a:prstGeom>
          <a:noFill/>
        </p:spPr>
        <p:txBody>
          <a:bodyPr wrap="square" rtlCol="0">
            <a:spAutoFit/>
          </a:bodyPr>
          <a:lstStyle/>
          <a:p>
            <a:r>
              <a:rPr lang="en-US" altLang="zh-CN" dirty="0"/>
              <a:t>…</a:t>
            </a:r>
            <a:endParaRPr lang="zh-CN" altLang="en-US" dirty="0"/>
          </a:p>
        </p:txBody>
      </p:sp>
      <p:sp>
        <p:nvSpPr>
          <p:cNvPr id="22" name="箭头: 右 21">
            <a:extLst>
              <a:ext uri="{FF2B5EF4-FFF2-40B4-BE49-F238E27FC236}">
                <a16:creationId xmlns:a16="http://schemas.microsoft.com/office/drawing/2014/main" xmlns="" id="{0E112D5A-4189-42A5-A49C-DE12FCDFF1DF}"/>
              </a:ext>
            </a:extLst>
          </p:cNvPr>
          <p:cNvSpPr/>
          <p:nvPr/>
        </p:nvSpPr>
        <p:spPr>
          <a:xfrm>
            <a:off x="5891645" y="4146755"/>
            <a:ext cx="568037" cy="237532"/>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立方体 22">
            <a:extLst>
              <a:ext uri="{FF2B5EF4-FFF2-40B4-BE49-F238E27FC236}">
                <a16:creationId xmlns:a16="http://schemas.microsoft.com/office/drawing/2014/main" xmlns="" id="{505D3538-1A5B-4FF8-8BFE-F890D792EA3C}"/>
              </a:ext>
            </a:extLst>
          </p:cNvPr>
          <p:cNvSpPr/>
          <p:nvPr/>
        </p:nvSpPr>
        <p:spPr>
          <a:xfrm>
            <a:off x="7220138" y="3536831"/>
            <a:ext cx="1552767" cy="1502760"/>
          </a:xfrm>
          <a:prstGeom prst="cub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xmlns="" id="{F25813E3-460C-4B9C-B1BA-A2766767DE00}"/>
              </a:ext>
            </a:extLst>
          </p:cNvPr>
          <p:cNvSpPr txBox="1"/>
          <p:nvPr/>
        </p:nvSpPr>
        <p:spPr>
          <a:xfrm>
            <a:off x="820881" y="5551952"/>
            <a:ext cx="11284527" cy="400110"/>
          </a:xfrm>
          <a:prstGeom prst="rect">
            <a:avLst/>
          </a:prstGeom>
          <a:noFill/>
        </p:spPr>
        <p:txBody>
          <a:bodyPr wrap="square" rtlCol="0">
            <a:spAutoFit/>
          </a:bodyPr>
          <a:lstStyle/>
          <a:p>
            <a:r>
              <a:rPr lang="en-US" altLang="zh-CN" sz="2000" dirty="0"/>
              <a:t>However, it is difficult to represent a high-order tensor. (A cube can only represent a 3-order tensor)</a:t>
            </a:r>
            <a:endParaRPr lang="zh-CN" altLang="en-US" sz="2000" dirty="0"/>
          </a:p>
        </p:txBody>
      </p:sp>
      <p:sp>
        <p:nvSpPr>
          <p:cNvPr id="25" name="标题 1">
            <a:extLst>
              <a:ext uri="{FF2B5EF4-FFF2-40B4-BE49-F238E27FC236}">
                <a16:creationId xmlns:a16="http://schemas.microsoft.com/office/drawing/2014/main" xmlns="" id="{A3F48411-B5A2-49FC-A240-04043D6963D2}"/>
              </a:ext>
            </a:extLst>
          </p:cNvPr>
          <p:cNvSpPr>
            <a:spLocks noGrp="1"/>
          </p:cNvSpPr>
          <p:nvPr>
            <p:ph type="title"/>
          </p:nvPr>
        </p:nvSpPr>
        <p:spPr/>
        <p:txBody>
          <a:bodyPr>
            <a:normAutofit fontScale="90000"/>
          </a:bodyPr>
          <a:lstStyle/>
          <a:p>
            <a:r>
              <a:rPr lang="en-US" altLang="zh-CN" dirty="0"/>
              <a:t>TSLM basic representation</a:t>
            </a:r>
            <a:r>
              <a:rPr lang="en-US" altLang="zh-CN" dirty="0" smtClean="0"/>
              <a:t/>
            </a:r>
            <a:br>
              <a:rPr lang="en-US" altLang="zh-CN" dirty="0" smtClean="0"/>
            </a:br>
            <a:r>
              <a:rPr lang="en-US" altLang="zh-CN" sz="3100" dirty="0" smtClean="0"/>
              <a:t>——How to construct a high-order tensor representation</a:t>
            </a:r>
            <a:endParaRPr lang="zh-CN" altLang="en-US" sz="3100" dirty="0"/>
          </a:p>
        </p:txBody>
      </p:sp>
    </p:spTree>
    <p:extLst>
      <p:ext uri="{BB962C8B-B14F-4D97-AF65-F5344CB8AC3E}">
        <p14:creationId xmlns:p14="http://schemas.microsoft.com/office/powerpoint/2010/main" val="2007015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910" y="260143"/>
            <a:ext cx="8229600" cy="990600"/>
          </a:xfrm>
        </p:spPr>
        <p:txBody>
          <a:bodyPr>
            <a:normAutofit/>
          </a:bodyPr>
          <a:lstStyle/>
          <a:p>
            <a:r>
              <a:rPr lang="en-US" altLang="zh-CN" dirty="0"/>
              <a:t>TSLM basic representation</a:t>
            </a:r>
            <a:endParaRPr lang="en-US" b="1" dirty="0"/>
          </a:p>
        </p:txBody>
      </p:sp>
      <mc:AlternateContent xmlns:mc="http://schemas.openxmlformats.org/markup-compatibility/2006" xmlns:a14="http://schemas.microsoft.com/office/drawing/2010/main">
        <mc:Choice Requires="a14">
          <p:sp>
            <p:nvSpPr>
              <p:cNvPr id="4" name="内容占位符 6">
                <a:extLst/>
              </p:cNvPr>
              <p:cNvSpPr>
                <a:spLocks noGrp="1"/>
              </p:cNvSpPr>
              <p:nvPr>
                <p:ph idx="1"/>
              </p:nvPr>
            </p:nvSpPr>
            <p:spPr>
              <a:xfrm>
                <a:off x="422910" y="1115988"/>
                <a:ext cx="11769090" cy="5742011"/>
              </a:xfrm>
            </p:spPr>
            <p:txBody>
              <a:bodyPr>
                <a:normAutofit/>
              </a:bodyPr>
              <a:lstStyle/>
              <a:p>
                <a:r>
                  <a:rPr lang="en-US" altLang="zh-CN" sz="3600" dirty="0" smtClean="0"/>
                  <a:t>Assume that each sentence </a:t>
                </a:r>
                <a14:m>
                  <m:oMath xmlns:m="http://schemas.openxmlformats.org/officeDocument/2006/math">
                    <m:sSub>
                      <m:sSubPr>
                        <m:ctrlPr>
                          <a:rPr lang="en-US" altLang="zh-CN" sz="3600" i="1" smtClean="0">
                            <a:latin typeface="Cambria Math" panose="02040503050406030204" pitchFamily="18" charset="0"/>
                          </a:rPr>
                        </m:ctrlPr>
                      </m:sSubPr>
                      <m:e>
                        <m:r>
                          <a:rPr lang="en-US" altLang="zh-CN" sz="3600" b="0" i="1" smtClean="0">
                            <a:latin typeface="Cambria Math" panose="02040503050406030204" pitchFamily="18" charset="0"/>
                          </a:rPr>
                          <m:t>𝑠</m:t>
                        </m:r>
                      </m:e>
                      <m:sub>
                        <m:r>
                          <a:rPr lang="en-US" altLang="zh-CN" sz="3600" b="0" i="1" smtClean="0">
                            <a:latin typeface="Cambria Math" panose="02040503050406030204" pitchFamily="18" charset="0"/>
                          </a:rPr>
                          <m:t>𝑖</m:t>
                        </m:r>
                      </m:sub>
                    </m:sSub>
                  </m:oMath>
                </a14:m>
                <a:r>
                  <a:rPr lang="en-US" altLang="zh-CN" sz="3600" dirty="0"/>
                  <a:t> appears with a probability </a:t>
                </a:r>
                <a14:m>
                  <m:oMath xmlns:m="http://schemas.openxmlformats.org/officeDocument/2006/math">
                    <m:sSub>
                      <m:sSubPr>
                        <m:ctrlPr>
                          <a:rPr lang="en-US" altLang="zh-CN" sz="3600" i="1" smtClean="0">
                            <a:latin typeface="Cambria Math" panose="02040503050406030204" pitchFamily="18" charset="0"/>
                          </a:rPr>
                        </m:ctrlPr>
                      </m:sSubPr>
                      <m:e>
                        <m:r>
                          <a:rPr lang="en-US" altLang="zh-CN" sz="3600" b="0" i="1" smtClean="0">
                            <a:latin typeface="Cambria Math" panose="02040503050406030204" pitchFamily="18" charset="0"/>
                          </a:rPr>
                          <m:t>𝑝</m:t>
                        </m:r>
                      </m:e>
                      <m:sub>
                        <m:r>
                          <a:rPr lang="en-US" altLang="zh-CN" sz="3600" b="0" i="1" smtClean="0">
                            <a:latin typeface="Cambria Math" panose="02040503050406030204" pitchFamily="18" charset="0"/>
                          </a:rPr>
                          <m:t>𝑖</m:t>
                        </m:r>
                      </m:sub>
                    </m:sSub>
                  </m:oMath>
                </a14:m>
                <a:r>
                  <a:rPr lang="en-US" altLang="zh-CN" sz="3600" dirty="0"/>
                  <a:t>.</a:t>
                </a:r>
              </a:p>
              <a:p>
                <a:r>
                  <a:rPr lang="en-US" altLang="zh-CN" sz="3200" dirty="0"/>
                  <a:t>We can </a:t>
                </a:r>
                <a:r>
                  <a:rPr lang="en-US" altLang="zh-CN" sz="3200" dirty="0" smtClean="0"/>
                  <a:t>denote the corpus </a:t>
                </a:r>
                <a:r>
                  <a:rPr lang="en-US" altLang="zh-CN" sz="3200" dirty="0"/>
                  <a:t>as:</a:t>
                </a:r>
              </a:p>
              <a:p>
                <a:pPr marL="0" indent="0" algn="ctr">
                  <a:buNone/>
                </a:pPr>
                <a14:m>
                  <m:oMathPara xmlns:m="http://schemas.openxmlformats.org/officeDocument/2006/math">
                    <m:oMathParaPr>
                      <m:jc m:val="centerGroup"/>
                    </m:oMathParaPr>
                    <m:oMath xmlns:m="http://schemas.openxmlformats.org/officeDocument/2006/math">
                      <m:r>
                        <a:rPr lang="en-US" altLang="zh-CN" sz="3600" b="0" i="1" smtClean="0">
                          <a:solidFill>
                            <a:srgbClr val="292934"/>
                          </a:solidFill>
                          <a:latin typeface="Cambria Math" panose="02040503050406030204" pitchFamily="18" charset="0"/>
                          <a:ea typeface="Cambria Math" panose="02040503050406030204" pitchFamily="18" charset="0"/>
                        </a:rPr>
                        <m:t>𝑐</m:t>
                      </m:r>
                      <m:r>
                        <a:rPr lang="en-US" altLang="zh-CN" sz="3600" b="0" i="1" smtClean="0">
                          <a:solidFill>
                            <a:srgbClr val="292934"/>
                          </a:solidFill>
                          <a:latin typeface="Cambria Math" panose="02040503050406030204" pitchFamily="18" charset="0"/>
                          <a:ea typeface="Cambria Math" panose="02040503050406030204" pitchFamily="18" charset="0"/>
                        </a:rPr>
                        <m:t>=</m:t>
                      </m:r>
                      <m:nary>
                        <m:naryPr>
                          <m:chr m:val="∑"/>
                          <m:supHide m:val="on"/>
                          <m:ctrlPr>
                            <a:rPr lang="en-US" altLang="zh-CN" sz="3600" b="0" i="1" smtClean="0">
                              <a:solidFill>
                                <a:srgbClr val="292934"/>
                              </a:solidFill>
                              <a:latin typeface="Cambria Math" panose="02040503050406030204" pitchFamily="18" charset="0"/>
                              <a:ea typeface="Cambria Math" panose="02040503050406030204" pitchFamily="18" charset="0"/>
                            </a:rPr>
                          </m:ctrlPr>
                        </m:naryPr>
                        <m:sub>
                          <m:r>
                            <m:rPr>
                              <m:brk m:alnAt="7"/>
                            </m:rPr>
                            <a:rPr lang="en-US" altLang="zh-CN" sz="3600" b="0" i="1" smtClean="0">
                              <a:solidFill>
                                <a:srgbClr val="292934"/>
                              </a:solidFill>
                              <a:latin typeface="Cambria Math" panose="02040503050406030204" pitchFamily="18" charset="0"/>
                              <a:ea typeface="Cambria Math" panose="02040503050406030204" pitchFamily="18" charset="0"/>
                            </a:rPr>
                            <m:t>𝑖</m:t>
                          </m:r>
                        </m:sub>
                        <m:sup/>
                        <m:e>
                          <m:sSub>
                            <m:sSubPr>
                              <m:ctrlPr>
                                <a:rPr lang="en-US" altLang="zh-CN" sz="3600" b="0" i="1" smtClean="0">
                                  <a:solidFill>
                                    <a:srgbClr val="292934"/>
                                  </a:solidFill>
                                  <a:latin typeface="Cambria Math" panose="02040503050406030204" pitchFamily="18" charset="0"/>
                                  <a:ea typeface="Cambria Math" panose="02040503050406030204" pitchFamily="18" charset="0"/>
                                </a:rPr>
                              </m:ctrlPr>
                            </m:sSubPr>
                            <m:e>
                              <m:r>
                                <a:rPr lang="en-US" altLang="zh-CN" sz="3600" b="0" i="1" smtClean="0">
                                  <a:solidFill>
                                    <a:srgbClr val="292934"/>
                                  </a:solidFill>
                                  <a:latin typeface="Cambria Math" panose="02040503050406030204" pitchFamily="18" charset="0"/>
                                  <a:ea typeface="Cambria Math" panose="02040503050406030204" pitchFamily="18" charset="0"/>
                                </a:rPr>
                                <m:t>𝑝</m:t>
                              </m:r>
                            </m:e>
                            <m:sub>
                              <m:r>
                                <a:rPr lang="en-US" altLang="zh-CN" sz="3600" b="0" i="1" smtClean="0">
                                  <a:solidFill>
                                    <a:srgbClr val="292934"/>
                                  </a:solidFill>
                                  <a:latin typeface="Cambria Math" panose="02040503050406030204" pitchFamily="18" charset="0"/>
                                  <a:ea typeface="Cambria Math" panose="02040503050406030204" pitchFamily="18" charset="0"/>
                                </a:rPr>
                                <m:t>𝑖</m:t>
                              </m:r>
                            </m:sub>
                          </m:sSub>
                          <m:sSub>
                            <m:sSubPr>
                              <m:ctrlPr>
                                <a:rPr lang="en-US" altLang="zh-CN" sz="3600" b="0" i="1" smtClean="0">
                                  <a:solidFill>
                                    <a:srgbClr val="292934"/>
                                  </a:solidFill>
                                  <a:latin typeface="Cambria Math" panose="02040503050406030204" pitchFamily="18" charset="0"/>
                                  <a:ea typeface="Cambria Math" panose="02040503050406030204" pitchFamily="18" charset="0"/>
                                </a:rPr>
                              </m:ctrlPr>
                            </m:sSubPr>
                            <m:e>
                              <m:r>
                                <a:rPr lang="en-US" altLang="zh-CN" sz="3600" b="0" i="1" smtClean="0">
                                  <a:solidFill>
                                    <a:srgbClr val="292934"/>
                                  </a:solidFill>
                                  <a:latin typeface="Cambria Math" panose="02040503050406030204" pitchFamily="18" charset="0"/>
                                  <a:ea typeface="Cambria Math" panose="02040503050406030204" pitchFamily="18" charset="0"/>
                                </a:rPr>
                                <m:t>𝑠</m:t>
                              </m:r>
                            </m:e>
                            <m:sub>
                              <m:r>
                                <a:rPr lang="en-US" altLang="zh-CN" sz="3600" b="0" i="1" smtClean="0">
                                  <a:solidFill>
                                    <a:srgbClr val="292934"/>
                                  </a:solidFill>
                                  <a:latin typeface="Cambria Math" panose="02040503050406030204" pitchFamily="18" charset="0"/>
                                  <a:ea typeface="Cambria Math" panose="02040503050406030204" pitchFamily="18" charset="0"/>
                                </a:rPr>
                                <m:t>𝑖</m:t>
                              </m:r>
                            </m:sub>
                          </m:sSub>
                          <m:r>
                            <a:rPr lang="en-US" altLang="zh-CN" sz="3600" b="0" i="1" smtClean="0">
                              <a:solidFill>
                                <a:srgbClr val="292934"/>
                              </a:solidFill>
                              <a:latin typeface="Cambria Math" panose="02040503050406030204" pitchFamily="18" charset="0"/>
                              <a:ea typeface="Cambria Math" panose="02040503050406030204" pitchFamily="18" charset="0"/>
                            </a:rPr>
                            <m:t>=</m:t>
                          </m:r>
                          <m:nary>
                            <m:naryPr>
                              <m:chr m:val="∑"/>
                              <m:ctrlPr>
                                <a:rPr lang="en-US" altLang="zh-CN" sz="3600" b="0" i="1" smtClean="0">
                                  <a:solidFill>
                                    <a:srgbClr val="292934"/>
                                  </a:solidFill>
                                  <a:latin typeface="Cambria Math" panose="02040503050406030204" pitchFamily="18" charset="0"/>
                                  <a:ea typeface="Cambria Math" panose="02040503050406030204" pitchFamily="18" charset="0"/>
                                </a:rPr>
                              </m:ctrlPr>
                            </m:naryPr>
                            <m:sub>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𝑑</m:t>
                                  </m:r>
                                </m:e>
                                <m:sub>
                                  <m:r>
                                    <a:rPr lang="en-US" altLang="zh-CN" sz="3600" i="1">
                                      <a:latin typeface="Cambria Math" panose="02040503050406030204" pitchFamily="18" charset="0"/>
                                    </a:rPr>
                                    <m:t>1</m:t>
                                  </m:r>
                                  <m:r>
                                    <a:rPr lang="en-US" altLang="zh-CN" sz="3600" i="1">
                                      <a:latin typeface="Cambria Math" panose="02040503050406030204" pitchFamily="18" charset="0"/>
                                      <a:ea typeface="Cambria Math" panose="02040503050406030204" pitchFamily="18" charset="0"/>
                                    </a:rPr>
                                    <m:t>⋯</m:t>
                                  </m:r>
                                </m:sub>
                              </m:sSub>
                              <m:sSub>
                                <m:sSubPr>
                                  <m:ctrlPr>
                                    <a:rPr lang="en-US" altLang="zh-CN" sz="3600" i="1">
                                      <a:latin typeface="Cambria Math" panose="02040503050406030204" pitchFamily="18" charset="0"/>
                                      <a:ea typeface="Cambria Math" panose="02040503050406030204" pitchFamily="18" charset="0"/>
                                    </a:rPr>
                                  </m:ctrlPr>
                                </m:sSubPr>
                                <m:e>
                                  <m:r>
                                    <a:rPr lang="en-US" altLang="zh-CN" sz="3600" i="1">
                                      <a:latin typeface="Cambria Math" panose="02040503050406030204" pitchFamily="18" charset="0"/>
                                      <a:ea typeface="Cambria Math" panose="02040503050406030204" pitchFamily="18" charset="0"/>
                                    </a:rPr>
                                    <m:t>𝑑</m:t>
                                  </m:r>
                                </m:e>
                                <m:sub>
                                  <m:r>
                                    <a:rPr lang="en-US" altLang="zh-CN" sz="3600" i="1">
                                      <a:latin typeface="Cambria Math" panose="02040503050406030204" pitchFamily="18" charset="0"/>
                                      <a:ea typeface="Cambria Math" panose="02040503050406030204" pitchFamily="18" charset="0"/>
                                    </a:rPr>
                                    <m:t>𝑛</m:t>
                                  </m:r>
                                </m:sub>
                              </m:sSub>
                              <m:r>
                                <m:rPr>
                                  <m:brk m:alnAt="23"/>
                                </m:rPr>
                                <a:rPr lang="en-US" altLang="zh-CN" sz="3600" i="1">
                                  <a:latin typeface="Cambria Math" panose="02040503050406030204" pitchFamily="18" charset="0"/>
                                </a:rPr>
                                <m:t>=</m:t>
                              </m:r>
                              <m:r>
                                <a:rPr lang="en-US" altLang="zh-CN" sz="3600" i="1">
                                  <a:latin typeface="Cambria Math" panose="02040503050406030204" pitchFamily="18" charset="0"/>
                                </a:rPr>
                                <m:t>1</m:t>
                              </m:r>
                            </m:sub>
                            <m:sup>
                              <m:r>
                                <a:rPr lang="en-US" altLang="zh-CN" sz="3600" b="0" i="1" smtClean="0">
                                  <a:solidFill>
                                    <a:srgbClr val="292934"/>
                                  </a:solidFill>
                                  <a:latin typeface="Cambria Math" panose="02040503050406030204" pitchFamily="18" charset="0"/>
                                  <a:ea typeface="Cambria Math" panose="02040503050406030204" pitchFamily="18" charset="0"/>
                                </a:rPr>
                                <m:t>𝑚</m:t>
                              </m:r>
                            </m:sup>
                            <m:e>
                              <m:sSub>
                                <m:sSubPr>
                                  <m:ctrlPr>
                                    <a:rPr lang="en-US" altLang="zh-CN" sz="3600" i="1">
                                      <a:latin typeface="Cambria Math" panose="02040503050406030204" pitchFamily="18" charset="0"/>
                                    </a:rPr>
                                  </m:ctrlPr>
                                </m:sSubPr>
                                <m:e>
                                  <m:r>
                                    <a:rPr lang="zh-CN" altLang="en-US" sz="3600" i="1">
                                      <a:latin typeface="Cambria Math" panose="02040503050406030204" pitchFamily="18" charset="0"/>
                                    </a:rPr>
                                    <m:t>𝒯</m:t>
                                  </m:r>
                                </m:e>
                                <m:sub>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𝑑</m:t>
                                      </m:r>
                                    </m:e>
                                    <m:sub>
                                      <m:r>
                                        <a:rPr lang="en-US" altLang="zh-CN" sz="3600" i="1">
                                          <a:latin typeface="Cambria Math" panose="02040503050406030204" pitchFamily="18" charset="0"/>
                                        </a:rPr>
                                        <m:t>1</m:t>
                                      </m:r>
                                      <m:r>
                                        <a:rPr lang="en-US" altLang="zh-CN" sz="3600" i="1">
                                          <a:latin typeface="Cambria Math" panose="02040503050406030204" pitchFamily="18" charset="0"/>
                                          <a:ea typeface="Cambria Math" panose="02040503050406030204" pitchFamily="18" charset="0"/>
                                        </a:rPr>
                                        <m:t>⋯</m:t>
                                      </m:r>
                                    </m:sub>
                                  </m:sSub>
                                  <m:sSub>
                                    <m:sSubPr>
                                      <m:ctrlPr>
                                        <a:rPr lang="en-US" altLang="zh-CN" sz="3600" i="1">
                                          <a:latin typeface="Cambria Math" panose="02040503050406030204" pitchFamily="18" charset="0"/>
                                          <a:ea typeface="Cambria Math" panose="02040503050406030204" pitchFamily="18" charset="0"/>
                                        </a:rPr>
                                      </m:ctrlPr>
                                    </m:sSubPr>
                                    <m:e>
                                      <m:r>
                                        <a:rPr lang="en-US" altLang="zh-CN" sz="3600" i="1">
                                          <a:latin typeface="Cambria Math" panose="02040503050406030204" pitchFamily="18" charset="0"/>
                                          <a:ea typeface="Cambria Math" panose="02040503050406030204" pitchFamily="18" charset="0"/>
                                        </a:rPr>
                                        <m:t>𝑑</m:t>
                                      </m:r>
                                    </m:e>
                                    <m:sub>
                                      <m:r>
                                        <a:rPr lang="en-US" altLang="zh-CN" sz="3600" i="1">
                                          <a:latin typeface="Cambria Math" panose="02040503050406030204" pitchFamily="18" charset="0"/>
                                          <a:ea typeface="Cambria Math" panose="02040503050406030204" pitchFamily="18" charset="0"/>
                                        </a:rPr>
                                        <m:t>𝑛</m:t>
                                      </m:r>
                                    </m:sub>
                                  </m:sSub>
                                </m:sub>
                              </m:sSub>
                              <m:sSub>
                                <m:sSubPr>
                                  <m:ctrlPr>
                                    <a:rPr lang="en-US" altLang="zh-CN" sz="3600" i="1">
                                      <a:solidFill>
                                        <a:srgbClr val="292934"/>
                                      </a:solidFill>
                                      <a:latin typeface="Cambria Math" panose="02040503050406030204" pitchFamily="18" charset="0"/>
                                      <a:ea typeface="Cambria Math" panose="02040503050406030204" pitchFamily="18" charset="0"/>
                                    </a:rPr>
                                  </m:ctrlPr>
                                </m:sSubPr>
                                <m:e>
                                  <m:r>
                                    <a:rPr lang="en-US" altLang="zh-CN" sz="3600" i="1">
                                      <a:solidFill>
                                        <a:srgbClr val="292934"/>
                                      </a:solidFill>
                                      <a:latin typeface="Cambria Math" panose="02040503050406030204" pitchFamily="18" charset="0"/>
                                      <a:ea typeface="Cambria Math" panose="02040503050406030204" pitchFamily="18" charset="0"/>
                                    </a:rPr>
                                    <m:t>𝑒</m:t>
                                  </m:r>
                                </m:e>
                                <m:sub>
                                  <m:sSub>
                                    <m:sSubPr>
                                      <m:ctrlPr>
                                        <a:rPr lang="en-US" altLang="zh-CN" sz="3600" i="1">
                                          <a:solidFill>
                                            <a:srgbClr val="292934"/>
                                          </a:solidFill>
                                          <a:latin typeface="Cambria Math" panose="02040503050406030204" pitchFamily="18" charset="0"/>
                                          <a:ea typeface="Cambria Math" panose="02040503050406030204" pitchFamily="18" charset="0"/>
                                        </a:rPr>
                                      </m:ctrlPr>
                                    </m:sSubPr>
                                    <m:e>
                                      <m:r>
                                        <a:rPr lang="en-US" altLang="zh-CN" sz="3600" i="1">
                                          <a:solidFill>
                                            <a:srgbClr val="292934"/>
                                          </a:solidFill>
                                          <a:latin typeface="Cambria Math" panose="02040503050406030204" pitchFamily="18" charset="0"/>
                                          <a:ea typeface="Cambria Math" panose="02040503050406030204" pitchFamily="18" charset="0"/>
                                        </a:rPr>
                                        <m:t>𝑑</m:t>
                                      </m:r>
                                    </m:e>
                                    <m:sub>
                                      <m:r>
                                        <a:rPr lang="en-US" altLang="zh-CN" sz="3600" b="0" i="1" smtClean="0">
                                          <a:solidFill>
                                            <a:srgbClr val="292934"/>
                                          </a:solidFill>
                                          <a:latin typeface="Cambria Math" panose="02040503050406030204" pitchFamily="18" charset="0"/>
                                          <a:ea typeface="Cambria Math" panose="02040503050406030204" pitchFamily="18" charset="0"/>
                                        </a:rPr>
                                        <m:t>1</m:t>
                                      </m:r>
                                    </m:sub>
                                  </m:sSub>
                                </m:sub>
                              </m:sSub>
                              <m:r>
                                <a:rPr lang="en-US" altLang="zh-CN" sz="3600" i="1">
                                  <a:solidFill>
                                    <a:srgbClr val="292934"/>
                                  </a:solidFill>
                                  <a:latin typeface="Cambria Math" panose="02040503050406030204" pitchFamily="18" charset="0"/>
                                  <a:ea typeface="Cambria Math" panose="02040503050406030204" pitchFamily="18" charset="0"/>
                                </a:rPr>
                                <m:t>⨂⋯⨂</m:t>
                              </m:r>
                              <m:sSub>
                                <m:sSubPr>
                                  <m:ctrlPr>
                                    <a:rPr lang="en-US" altLang="zh-CN" sz="3600" i="1">
                                      <a:solidFill>
                                        <a:srgbClr val="292934"/>
                                      </a:solidFill>
                                      <a:latin typeface="Cambria Math" panose="02040503050406030204" pitchFamily="18" charset="0"/>
                                      <a:ea typeface="Cambria Math" panose="02040503050406030204" pitchFamily="18" charset="0"/>
                                    </a:rPr>
                                  </m:ctrlPr>
                                </m:sSubPr>
                                <m:e>
                                  <m:r>
                                    <a:rPr lang="en-US" altLang="zh-CN" sz="3600" i="1">
                                      <a:solidFill>
                                        <a:srgbClr val="292934"/>
                                      </a:solidFill>
                                      <a:latin typeface="Cambria Math" panose="02040503050406030204" pitchFamily="18" charset="0"/>
                                      <a:ea typeface="Cambria Math" panose="02040503050406030204" pitchFamily="18" charset="0"/>
                                    </a:rPr>
                                    <m:t>𝑒</m:t>
                                  </m:r>
                                </m:e>
                                <m:sub>
                                  <m:sSub>
                                    <m:sSubPr>
                                      <m:ctrlPr>
                                        <a:rPr lang="en-US" altLang="zh-CN" sz="3600" i="1">
                                          <a:solidFill>
                                            <a:srgbClr val="292934"/>
                                          </a:solidFill>
                                          <a:latin typeface="Cambria Math" panose="02040503050406030204" pitchFamily="18" charset="0"/>
                                          <a:ea typeface="Cambria Math" panose="02040503050406030204" pitchFamily="18" charset="0"/>
                                        </a:rPr>
                                      </m:ctrlPr>
                                    </m:sSubPr>
                                    <m:e>
                                      <m:r>
                                        <a:rPr lang="en-US" altLang="zh-CN" sz="3600" i="1">
                                          <a:solidFill>
                                            <a:srgbClr val="292934"/>
                                          </a:solidFill>
                                          <a:latin typeface="Cambria Math" panose="02040503050406030204" pitchFamily="18" charset="0"/>
                                          <a:ea typeface="Cambria Math" panose="02040503050406030204" pitchFamily="18" charset="0"/>
                                        </a:rPr>
                                        <m:t>𝑑</m:t>
                                      </m:r>
                                    </m:e>
                                    <m:sub>
                                      <m:r>
                                        <a:rPr lang="en-US" altLang="zh-CN" sz="3600" i="1">
                                          <a:solidFill>
                                            <a:srgbClr val="292934"/>
                                          </a:solidFill>
                                          <a:latin typeface="Cambria Math" panose="02040503050406030204" pitchFamily="18" charset="0"/>
                                          <a:ea typeface="Cambria Math" panose="02040503050406030204" pitchFamily="18" charset="0"/>
                                        </a:rPr>
                                        <m:t>𝑛</m:t>
                                      </m:r>
                                    </m:sub>
                                  </m:sSub>
                                </m:sub>
                              </m:sSub>
                            </m:e>
                          </m:nary>
                        </m:e>
                      </m:nary>
                    </m:oMath>
                  </m:oMathPara>
                </a14:m>
                <a:endParaRPr lang="en-US" altLang="zh-CN" sz="3000" dirty="0"/>
              </a:p>
              <a:p>
                <a:r>
                  <a:rPr lang="en-US" altLang="zh-CN" sz="3000" dirty="0"/>
                  <a:t>The sentence probability:</a:t>
                </a:r>
              </a:p>
              <a:p>
                <a:pPr marL="548640" lvl="2" indent="0">
                  <a:buNone/>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𝑝</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𝑠</m:t>
                          </m:r>
                        </m:e>
                      </m:d>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𝑠</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𝑐</m:t>
                          </m:r>
                        </m:e>
                      </m:d>
                      <m:r>
                        <a:rPr lang="en-US" altLang="zh-CN" sz="2800" b="0" i="1" smtClean="0">
                          <a:latin typeface="Cambria Math" panose="02040503050406030204" pitchFamily="18" charset="0"/>
                        </a:rPr>
                        <m:t>=</m:t>
                      </m:r>
                      <m:nary>
                        <m:naryPr>
                          <m:chr m:val="∑"/>
                          <m:ctrlPr>
                            <a:rPr lang="en-US" altLang="zh-CN" sz="2800" b="0" i="1" smtClean="0">
                              <a:latin typeface="Cambria Math" panose="02040503050406030204" pitchFamily="18" charset="0"/>
                            </a:rPr>
                          </m:ctrlPr>
                        </m:naryPr>
                        <m:sub>
                          <m:sSub>
                            <m:sSubPr>
                              <m:ctrlPr>
                                <a:rPr lang="en-US" altLang="zh-CN" sz="2800" i="1" smtClean="0">
                                  <a:latin typeface="Cambria Math" panose="02040503050406030204" pitchFamily="18" charset="0"/>
                                </a:rPr>
                              </m:ctrlPr>
                            </m:sSubPr>
                            <m:e>
                              <m:r>
                                <a:rPr lang="en-US" altLang="zh-CN" sz="2800" i="1">
                                  <a:latin typeface="Cambria Math" panose="02040503050406030204" pitchFamily="18" charset="0"/>
                                </a:rPr>
                                <m:t>𝑑</m:t>
                              </m:r>
                            </m:e>
                            <m:sub>
                              <m:r>
                                <a:rPr lang="en-US" altLang="zh-CN" sz="2800" i="1">
                                  <a:latin typeface="Cambria Math" panose="02040503050406030204" pitchFamily="18" charset="0"/>
                                </a:rPr>
                                <m:t>1</m:t>
                              </m:r>
                              <m:r>
                                <a:rPr lang="en-US" altLang="zh-CN" sz="2800" i="1">
                                  <a:latin typeface="Cambria Math" panose="02040503050406030204" pitchFamily="18" charset="0"/>
                                  <a:ea typeface="Cambria Math" panose="02040503050406030204" pitchFamily="18" charset="0"/>
                                </a:rPr>
                                <m:t>⋯</m:t>
                              </m:r>
                            </m:sub>
                          </m:sSub>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𝑑</m:t>
                              </m:r>
                            </m:e>
                            <m:sub>
                              <m:r>
                                <a:rPr lang="en-US" altLang="zh-CN" sz="2800" i="1">
                                  <a:latin typeface="Cambria Math" panose="02040503050406030204" pitchFamily="18" charset="0"/>
                                  <a:ea typeface="Cambria Math" panose="02040503050406030204" pitchFamily="18" charset="0"/>
                                </a:rPr>
                                <m:t>𝑛</m:t>
                              </m:r>
                            </m:sub>
                          </m:sSub>
                          <m:r>
                            <m:rPr>
                              <m:brk m:alnAt="23"/>
                            </m:rPr>
                            <a:rPr lang="en-US" altLang="zh-CN" sz="2800" i="1">
                              <a:latin typeface="Cambria Math" panose="02040503050406030204" pitchFamily="18" charset="0"/>
                            </a:rPr>
                            <m:t>=</m:t>
                          </m:r>
                          <m:r>
                            <a:rPr lang="en-US" altLang="zh-CN" sz="2800" i="1">
                              <a:latin typeface="Cambria Math" panose="02040503050406030204" pitchFamily="18" charset="0"/>
                            </a:rPr>
                            <m:t>1</m:t>
                          </m:r>
                        </m:sub>
                        <m:sup>
                          <m:r>
                            <a:rPr lang="en-US" altLang="zh-CN" sz="2800" b="0" i="1" smtClean="0">
                              <a:latin typeface="Cambria Math" panose="02040503050406030204" pitchFamily="18" charset="0"/>
                            </a:rPr>
                            <m:t>𝑚</m:t>
                          </m:r>
                        </m:sup>
                        <m:e>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𝒯</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𝑑</m:t>
                                  </m:r>
                                </m:e>
                                <m:sub>
                                  <m:r>
                                    <a:rPr lang="en-US" altLang="zh-CN" sz="2800" i="1">
                                      <a:latin typeface="Cambria Math" panose="02040503050406030204" pitchFamily="18" charset="0"/>
                                    </a:rPr>
                                    <m:t>1</m:t>
                                  </m:r>
                                  <m:r>
                                    <a:rPr lang="en-US" altLang="zh-CN" sz="2800" i="1">
                                      <a:latin typeface="Cambria Math" panose="02040503050406030204" pitchFamily="18" charset="0"/>
                                      <a:ea typeface="Cambria Math" panose="02040503050406030204" pitchFamily="18" charset="0"/>
                                    </a:rPr>
                                    <m:t>⋯</m:t>
                                  </m:r>
                                </m:sub>
                              </m:sSub>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𝑑</m:t>
                                  </m:r>
                                </m:e>
                                <m:sub>
                                  <m:r>
                                    <a:rPr lang="en-US" altLang="zh-CN" sz="2800" i="1">
                                      <a:latin typeface="Cambria Math" panose="02040503050406030204" pitchFamily="18" charset="0"/>
                                      <a:ea typeface="Cambria Math" panose="02040503050406030204" pitchFamily="18" charset="0"/>
                                    </a:rPr>
                                    <m:t>𝑛</m:t>
                                  </m:r>
                                </m:sub>
                              </m:sSub>
                            </m:sub>
                          </m:sSub>
                          <m:sSub>
                            <m:sSubPr>
                              <m:ctrlPr>
                                <a:rPr lang="en-US" altLang="zh-CN" sz="2800" i="1">
                                  <a:latin typeface="Cambria Math" panose="02040503050406030204" pitchFamily="18" charset="0"/>
                                </a:rPr>
                              </m:ctrlPr>
                            </m:sSubPr>
                            <m:e>
                              <m:r>
                                <a:rPr lang="zh-CN" altLang="en-US" sz="2800" i="1" smtClean="0">
                                  <a:latin typeface="Cambria Math" panose="02040503050406030204" pitchFamily="18" charset="0"/>
                                </a:rPr>
                                <m:t>𝒜</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𝑑</m:t>
                                  </m:r>
                                </m:e>
                                <m:sub>
                                  <m:r>
                                    <a:rPr lang="en-US" altLang="zh-CN" sz="2800" i="1">
                                      <a:latin typeface="Cambria Math" panose="02040503050406030204" pitchFamily="18" charset="0"/>
                                    </a:rPr>
                                    <m:t>1</m:t>
                                  </m:r>
                                  <m:r>
                                    <a:rPr lang="en-US" altLang="zh-CN" sz="2800" i="1">
                                      <a:latin typeface="Cambria Math" panose="02040503050406030204" pitchFamily="18" charset="0"/>
                                      <a:ea typeface="Cambria Math" panose="02040503050406030204" pitchFamily="18" charset="0"/>
                                    </a:rPr>
                                    <m:t>⋯</m:t>
                                  </m:r>
                                </m:sub>
                              </m:sSub>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𝑑</m:t>
                                  </m:r>
                                </m:e>
                                <m:sub>
                                  <m:r>
                                    <a:rPr lang="en-US" altLang="zh-CN" sz="2800" i="1">
                                      <a:latin typeface="Cambria Math" panose="02040503050406030204" pitchFamily="18" charset="0"/>
                                      <a:ea typeface="Cambria Math" panose="02040503050406030204" pitchFamily="18" charset="0"/>
                                    </a:rPr>
                                    <m:t>𝑛</m:t>
                                  </m:r>
                                </m:sub>
                              </m:sSub>
                            </m:sub>
                          </m:sSub>
                        </m:e>
                      </m:nary>
                    </m:oMath>
                  </m:oMathPara>
                </a14:m>
                <a:endParaRPr lang="en-US" altLang="zh-CN" sz="2800" dirty="0"/>
              </a:p>
              <a:p>
                <a:pPr lvl="1"/>
                <a:endParaRPr lang="en-US" altLang="zh-CN" sz="3000" dirty="0"/>
              </a:p>
            </p:txBody>
          </p:sp>
        </mc:Choice>
        <mc:Fallback xmlns="">
          <p:sp>
            <p:nvSpPr>
              <p:cNvPr id="4" name="内容占位符 6">
                <a:extLst/>
              </p:cNvPr>
              <p:cNvSpPr>
                <a:spLocks noGrp="1" noRot="1" noChangeAspect="1" noMove="1" noResize="1" noEditPoints="1" noAdjustHandles="1" noChangeArrowheads="1" noChangeShapeType="1" noTextEdit="1"/>
              </p:cNvSpPr>
              <p:nvPr>
                <p:ph idx="1"/>
              </p:nvPr>
            </p:nvSpPr>
            <p:spPr>
              <a:xfrm>
                <a:off x="422910" y="1115988"/>
                <a:ext cx="11769090" cy="5742011"/>
              </a:xfrm>
              <a:blipFill rotWithShape="0">
                <a:blip r:embed="rId3"/>
                <a:stretch>
                  <a:fillRect l="-1088" t="-159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Outline</a:t>
            </a:r>
            <a:endParaRPr kumimoji="1" lang="zh-CN" altLang="en-US" dirty="0"/>
          </a:p>
        </p:txBody>
      </p:sp>
      <p:sp>
        <p:nvSpPr>
          <p:cNvPr id="7" name="内容占位符 6"/>
          <p:cNvSpPr>
            <a:spLocks noGrp="1"/>
          </p:cNvSpPr>
          <p:nvPr>
            <p:ph idx="1"/>
          </p:nvPr>
        </p:nvSpPr>
        <p:spPr>
          <a:xfrm>
            <a:off x="494030" y="1600200"/>
            <a:ext cx="11734800" cy="4876800"/>
          </a:xfrm>
        </p:spPr>
        <p:txBody>
          <a:bodyPr/>
          <a:lstStyle/>
          <a:p>
            <a:r>
              <a:rPr lang="en-US" altLang="zh-CN" sz="3200" dirty="0"/>
              <a:t>Motivation</a:t>
            </a:r>
          </a:p>
          <a:p>
            <a:r>
              <a:rPr lang="en-US" altLang="zh-CN" sz="3200" dirty="0"/>
              <a:t>Background</a:t>
            </a:r>
          </a:p>
          <a:p>
            <a:r>
              <a:rPr lang="en-US" altLang="zh-CN" sz="3200" dirty="0"/>
              <a:t>TSLM basic representation</a:t>
            </a:r>
          </a:p>
          <a:p>
            <a:r>
              <a:rPr lang="en-US" altLang="zh-CN" sz="3200" b="1" u="sng" dirty="0"/>
              <a:t>Generalization</a:t>
            </a:r>
            <a:r>
              <a:rPr lang="en-US" altLang="zh-CN" sz="3200" b="1" dirty="0"/>
              <a:t> </a:t>
            </a:r>
          </a:p>
          <a:p>
            <a:r>
              <a:rPr lang="en-US" altLang="zh-CN" sz="3200" dirty="0"/>
              <a:t>Recursive Language Modeling</a:t>
            </a:r>
          </a:p>
          <a:p>
            <a:r>
              <a:rPr lang="en-US" altLang="zh-CN" sz="3200" dirty="0"/>
              <a:t>Experiment</a:t>
            </a:r>
          </a:p>
          <a:p>
            <a:pPr marL="0" indent="0">
              <a:buNone/>
            </a:pPr>
            <a:endParaRPr lang="zh-CN" altLang="en-US" sz="3200" dirty="0"/>
          </a:p>
          <a:p>
            <a:pPr marL="0" indent="0">
              <a:buNone/>
            </a:pP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990600"/>
          </a:xfrm>
        </p:spPr>
        <p:txBody>
          <a:bodyPr>
            <a:normAutofit/>
          </a:bodyPr>
          <a:lstStyle/>
          <a:p>
            <a:r>
              <a:rPr lang="en-US" altLang="zh-CN" dirty="0"/>
              <a:t>A Generalization of N-Gram Language </a:t>
            </a:r>
            <a:r>
              <a:rPr lang="en-US" altLang="zh-CN" dirty="0" smtClean="0"/>
              <a:t>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1530" y="1348740"/>
                <a:ext cx="10782300" cy="5177790"/>
              </a:xfrm>
            </p:spPr>
            <p:txBody>
              <a:bodyPr>
                <a:normAutofit lnSpcReduction="10000"/>
              </a:bodyPr>
              <a:lstStyle/>
              <a:p>
                <a:r>
                  <a:rPr lang="en-US" sz="3600" dirty="0" smtClean="0"/>
                  <a:t>N-gram Language Model</a:t>
                </a:r>
              </a:p>
              <a:p>
                <a:pPr lvl="1"/>
                <a:r>
                  <a:rPr lang="en-US" sz="3200" dirty="0" smtClean="0"/>
                  <a:t>Estimate </a:t>
                </a:r>
                <a:r>
                  <a:rPr lang="en-US" sz="3200" dirty="0"/>
                  <a:t>the probability distribution of </a:t>
                </a:r>
                <a:r>
                  <a:rPr lang="en-US" sz="3200" dirty="0" smtClean="0"/>
                  <a:t>sentences  </a:t>
                </a:r>
              </a:p>
              <a:p>
                <a:pPr marL="274320" lvl="1" indent="0">
                  <a:buNone/>
                </a:pPr>
                <a14:m>
                  <m:oMathPara xmlns:m="http://schemas.openxmlformats.org/officeDocument/2006/math">
                    <m:oMathParaPr>
                      <m:jc m:val="center"/>
                    </m:oMathParaPr>
                    <m:oMath xmlns:m="http://schemas.openxmlformats.org/officeDocument/2006/math">
                      <m:r>
                        <a:rPr lang="en-US" altLang="zh-CN" sz="3200" b="0" i="1" smtClean="0">
                          <a:latin typeface="Cambria Math" panose="02040503050406030204" pitchFamily="18" charset="0"/>
                        </a:rPr>
                        <m:t>𝑠</m:t>
                      </m:r>
                      <m:r>
                        <a:rPr lang="en-US" altLang="zh-CN" sz="3200" b="0" i="1" smtClean="0">
                          <a:latin typeface="Cambria Math" panose="02040503050406030204" pitchFamily="18" charset="0"/>
                        </a:rPr>
                        <m:t>=</m:t>
                      </m:r>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𝑛</m:t>
                              </m:r>
                            </m:sub>
                          </m:sSub>
                        </m:e>
                      </m:d>
                      <m:r>
                        <a:rPr lang="en-US" altLang="zh-CN" sz="3200" b="0" i="1" smtClean="0">
                          <a:latin typeface="Cambria Math" panose="02040503050406030204" pitchFamily="18" charset="0"/>
                        </a:rPr>
                        <m:t>≔</m:t>
                      </m:r>
                      <m:sSubSup>
                        <m:sSubSupPr>
                          <m:ctrlPr>
                            <a:rPr lang="en-US" altLang="zh-CN" sz="3200" b="0" i="1" smtClean="0">
                              <a:latin typeface="Cambria Math" panose="02040503050406030204" pitchFamily="18" charset="0"/>
                            </a:rPr>
                          </m:ctrlPr>
                        </m:sSubSup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1</m:t>
                          </m:r>
                        </m:sub>
                        <m:sup>
                          <m:r>
                            <a:rPr lang="en-US" altLang="zh-CN" sz="3200" b="0" i="1" smtClean="0">
                              <a:latin typeface="Cambria Math" panose="02040503050406030204" pitchFamily="18" charset="0"/>
                            </a:rPr>
                            <m:t>𝑛</m:t>
                          </m:r>
                        </m:sup>
                      </m:sSubSup>
                    </m:oMath>
                  </m:oMathPara>
                </a14:m>
                <a:endParaRPr lang="en-US" sz="3200" dirty="0"/>
              </a:p>
              <a:p>
                <a:pPr lvl="1"/>
                <a:r>
                  <a:rPr lang="en-US" sz="3200" dirty="0"/>
                  <a:t>Compute a sentence’s </a:t>
                </a:r>
                <a:r>
                  <a:rPr lang="en-US" altLang="zh-CN" sz="3200" dirty="0"/>
                  <a:t>joint </a:t>
                </a:r>
                <a:r>
                  <a:rPr lang="en-US" altLang="zh-CN" sz="3200" dirty="0" smtClean="0"/>
                  <a:t>probability</a:t>
                </a:r>
              </a:p>
              <a:p>
                <a:pPr marL="274320" lvl="1" indent="0">
                  <a:buNone/>
                </a:pPr>
                <a14:m>
                  <m:oMathPara xmlns:m="http://schemas.openxmlformats.org/officeDocument/2006/math">
                    <m:oMathParaPr>
                      <m:jc m:val="center"/>
                    </m:oMathParaPr>
                    <m:oMath xmlns:m="http://schemas.openxmlformats.org/officeDocument/2006/math">
                      <m:r>
                        <a:rPr lang="en-US" altLang="zh-CN" sz="3200" b="0" i="1" smtClean="0">
                          <a:latin typeface="Cambria Math" panose="02040503050406030204" pitchFamily="18" charset="0"/>
                        </a:rPr>
                        <m:t>𝑝</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𝑠</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𝑝</m:t>
                      </m:r>
                      <m:d>
                        <m:dPr>
                          <m:ctrlPr>
                            <a:rPr lang="en-US" altLang="zh-CN" sz="3200" b="0" i="1" smtClean="0">
                              <a:latin typeface="Cambria Math" panose="02040503050406030204" pitchFamily="18" charset="0"/>
                            </a:rPr>
                          </m:ctrlPr>
                        </m:dPr>
                        <m:e>
                          <m:sSubSup>
                            <m:sSubSupPr>
                              <m:ctrlPr>
                                <a:rPr lang="en-US" altLang="zh-CN" sz="3200" b="0" i="1" smtClean="0">
                                  <a:latin typeface="Cambria Math" panose="02040503050406030204" pitchFamily="18" charset="0"/>
                                </a:rPr>
                              </m:ctrlPr>
                            </m:sSubSup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1</m:t>
                              </m:r>
                            </m:sub>
                            <m:sup>
                              <m:r>
                                <a:rPr lang="en-US" altLang="zh-CN" sz="3200" b="0" i="1" smtClean="0">
                                  <a:latin typeface="Cambria Math" panose="02040503050406030204" pitchFamily="18" charset="0"/>
                                </a:rPr>
                                <m:t>𝑛</m:t>
                              </m:r>
                            </m:sup>
                          </m:sSubSup>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𝑝</m:t>
                      </m:r>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nary>
                        <m:naryPr>
                          <m:chr m:val="∏"/>
                          <m:ctrlPr>
                            <a:rPr lang="en-US" altLang="zh-CN" sz="3200" b="0" i="1" smtClean="0">
                              <a:latin typeface="Cambria Math" panose="02040503050406030204" pitchFamily="18" charset="0"/>
                            </a:rPr>
                          </m:ctrlPr>
                        </m:naryPr>
                        <m:sub>
                          <m:r>
                            <m:rPr>
                              <m:brk m:alnAt="23"/>
                            </m:rP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=2</m:t>
                          </m:r>
                        </m:sub>
                        <m:sup>
                          <m:r>
                            <a:rPr lang="en-US" altLang="zh-CN" sz="3200" b="0" i="1" smtClean="0">
                              <a:latin typeface="Cambria Math" panose="02040503050406030204" pitchFamily="18" charset="0"/>
                            </a:rPr>
                            <m:t>𝑛</m:t>
                          </m:r>
                        </m:sup>
                        <m:e>
                          <m:r>
                            <a:rPr lang="en-US" altLang="zh-CN" sz="3200" b="0" i="1" smtClean="0">
                              <a:latin typeface="Cambria Math" panose="02040503050406030204" pitchFamily="18" charset="0"/>
                            </a:rPr>
                            <m:t>𝑝</m:t>
                          </m:r>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𝑖</m:t>
                                  </m:r>
                                </m:sub>
                              </m:sSub>
                            </m:e>
                          </m:d>
                          <m:r>
                            <a:rPr lang="en-US" altLang="zh-CN" sz="3200" b="0" i="1" smtClean="0">
                              <a:latin typeface="Cambria Math" panose="02040503050406030204" pitchFamily="18" charset="0"/>
                            </a:rPr>
                            <m:t>𝑝</m:t>
                          </m:r>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sSubSup>
                            <m:sSubSupPr>
                              <m:ctrlPr>
                                <a:rPr lang="en-US" altLang="zh-CN" sz="3200" b="0" i="1" smtClean="0">
                                  <a:latin typeface="Cambria Math" panose="02040503050406030204" pitchFamily="18" charset="0"/>
                                </a:rPr>
                              </m:ctrlPr>
                            </m:sSubSup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1</m:t>
                              </m:r>
                            </m:sub>
                            <m:sup>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−1</m:t>
                              </m:r>
                            </m:sup>
                          </m:sSubSup>
                          <m:r>
                            <a:rPr lang="en-US" altLang="zh-CN" sz="3200" b="0" i="1" smtClean="0">
                              <a:latin typeface="Cambria Math" panose="02040503050406030204" pitchFamily="18" charset="0"/>
                            </a:rPr>
                            <m:t>)</m:t>
                          </m:r>
                        </m:e>
                      </m:nary>
                    </m:oMath>
                  </m:oMathPara>
                </a14:m>
                <a:endParaRPr lang="en-US" altLang="zh-CN" sz="3200" dirty="0"/>
              </a:p>
              <a:p>
                <a:pPr lvl="1"/>
                <a:r>
                  <a:rPr lang="en-US" sz="3200" dirty="0"/>
                  <a:t>Compute </a:t>
                </a:r>
                <a:r>
                  <a:rPr lang="en-US" altLang="zh-CN" sz="3200" dirty="0">
                    <a:sym typeface="+mn-ea"/>
                  </a:rPr>
                  <a:t>the current word’s conditional </a:t>
                </a:r>
                <a:r>
                  <a:rPr lang="en-US" altLang="zh-CN" sz="3200" dirty="0" smtClean="0">
                    <a:sym typeface="+mn-ea"/>
                  </a:rPr>
                  <a:t>probability</a:t>
                </a:r>
                <a:endParaRPr lang="en-US" sz="2600" dirty="0"/>
              </a:p>
              <a:p>
                <a:pPr marL="0" indent="0">
                  <a:buNone/>
                </a:pPr>
                <a14:m>
                  <m:oMathPara xmlns:m="http://schemas.openxmlformats.org/officeDocument/2006/math">
                    <m:oMathParaPr>
                      <m:jc m:val="centerGroup"/>
                    </m:oMathParaPr>
                    <m:oMath xmlns:m="http://schemas.openxmlformats.org/officeDocument/2006/math">
                      <m:r>
                        <a:rPr kumimoji="1" lang="en-US" altLang="zh-CN" sz="3200" b="0" i="1" smtClean="0">
                          <a:latin typeface="Cambria Math" panose="02040503050406030204" pitchFamily="18" charset="0"/>
                        </a:rPr>
                        <m:t>𝑝</m:t>
                      </m:r>
                      <m:d>
                        <m:dPr>
                          <m:ctrlPr>
                            <a:rPr kumimoji="1" lang="en-US" altLang="zh-CN" sz="3200" b="0" i="1" smtClean="0">
                              <a:latin typeface="Cambria Math" panose="02040503050406030204" pitchFamily="18" charset="0"/>
                            </a:rPr>
                          </m:ctrlPr>
                        </m:d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𝑖</m:t>
                              </m:r>
                            </m:sub>
                          </m:sSub>
                        </m:e>
                        <m:e>
                          <m:sSubSup>
                            <m:sSubSupPr>
                              <m:ctrlPr>
                                <a:rPr lang="en-US" altLang="zh-CN" sz="3200" i="1">
                                  <a:latin typeface="Cambria Math" panose="02040503050406030204" pitchFamily="18" charset="0"/>
                                </a:rPr>
                              </m:ctrlPr>
                            </m:sSubSupPr>
                            <m:e>
                              <m:r>
                                <a:rPr lang="en-US" altLang="zh-CN" sz="3200" i="1">
                                  <a:latin typeface="Cambria Math" panose="02040503050406030204" pitchFamily="18" charset="0"/>
                                </a:rPr>
                                <m:t>𝑤</m:t>
                              </m:r>
                            </m:e>
                            <m:sub>
                              <m:r>
                                <a:rPr lang="en-US" altLang="zh-CN" sz="3200" i="1">
                                  <a:latin typeface="Cambria Math" panose="02040503050406030204" pitchFamily="18" charset="0"/>
                                </a:rPr>
                                <m:t>1</m:t>
                              </m:r>
                            </m:sub>
                            <m:sup>
                              <m:r>
                                <a:rPr lang="en-US" altLang="zh-CN" sz="3200" i="1">
                                  <a:latin typeface="Cambria Math" panose="02040503050406030204" pitchFamily="18" charset="0"/>
                                </a:rPr>
                                <m:t>𝑖</m:t>
                              </m:r>
                              <m:r>
                                <a:rPr lang="en-US" altLang="zh-CN" sz="3200" i="1">
                                  <a:latin typeface="Cambria Math" panose="02040503050406030204" pitchFamily="18" charset="0"/>
                                </a:rPr>
                                <m:t>−1</m:t>
                              </m:r>
                            </m:sup>
                          </m:sSubSup>
                        </m:e>
                      </m:d>
                      <m:r>
                        <a:rPr kumimoji="1" lang="en-US" altLang="zh-CN" sz="3200" b="0" i="1" smtClean="0">
                          <a:latin typeface="Cambria Math" panose="02040503050406030204" pitchFamily="18" charset="0"/>
                        </a:rPr>
                        <m:t>=</m:t>
                      </m:r>
                      <m:f>
                        <m:fPr>
                          <m:ctrlPr>
                            <a:rPr kumimoji="1" lang="en-US" altLang="zh-CN" sz="3200" b="0" i="1" smtClean="0">
                              <a:latin typeface="Cambria Math" panose="02040503050406030204" pitchFamily="18" charset="0"/>
                            </a:rPr>
                          </m:ctrlPr>
                        </m:fPr>
                        <m:num>
                          <m:r>
                            <a:rPr kumimoji="1" lang="en-US" altLang="zh-CN" sz="3200" i="1">
                              <a:latin typeface="Cambria Math" panose="02040503050406030204" pitchFamily="18" charset="0"/>
                            </a:rPr>
                            <m:t>𝑝</m:t>
                          </m:r>
                          <m:r>
                            <a:rPr kumimoji="1" lang="en-US" altLang="zh-CN" sz="3200" i="1">
                              <a:latin typeface="Cambria Math" panose="02040503050406030204" pitchFamily="18" charset="0"/>
                            </a:rPr>
                            <m:t>(</m:t>
                          </m:r>
                          <m:sSubSup>
                            <m:sSubSupPr>
                              <m:ctrlPr>
                                <a:rPr kumimoji="1" lang="en-US" altLang="zh-CN" sz="3200" i="1">
                                  <a:latin typeface="Cambria Math" panose="02040503050406030204" pitchFamily="18" charset="0"/>
                                </a:rPr>
                              </m:ctrlPr>
                            </m:sSubSupPr>
                            <m:e>
                              <m:r>
                                <a:rPr kumimoji="1" lang="en-US" altLang="zh-CN" sz="3200" i="1">
                                  <a:latin typeface="Cambria Math" panose="02040503050406030204" pitchFamily="18" charset="0"/>
                                </a:rPr>
                                <m:t>𝑤</m:t>
                              </m:r>
                            </m:e>
                            <m:sub>
                              <m:r>
                                <a:rPr kumimoji="1" lang="en-US" altLang="zh-CN" sz="3200" i="1">
                                  <a:latin typeface="Cambria Math" panose="02040503050406030204" pitchFamily="18" charset="0"/>
                                </a:rPr>
                                <m:t>1</m:t>
                              </m:r>
                            </m:sub>
                            <m:sup>
                              <m:r>
                                <a:rPr kumimoji="1" lang="en-US" altLang="zh-CN" sz="3200" i="1">
                                  <a:latin typeface="Cambria Math" panose="02040503050406030204" pitchFamily="18" charset="0"/>
                                </a:rPr>
                                <m:t>𝑖</m:t>
                              </m:r>
                            </m:sup>
                          </m:sSubSup>
                          <m:r>
                            <a:rPr kumimoji="1" lang="en-US" altLang="zh-CN" sz="3200" i="1">
                              <a:latin typeface="Cambria Math" panose="02040503050406030204" pitchFamily="18" charset="0"/>
                            </a:rPr>
                            <m:t>)</m:t>
                          </m:r>
                        </m:num>
                        <m:den>
                          <m:r>
                            <a:rPr kumimoji="1" lang="en-US" altLang="zh-CN" sz="3200" i="1">
                              <a:latin typeface="Cambria Math" panose="02040503050406030204" pitchFamily="18" charset="0"/>
                            </a:rPr>
                            <m:t>𝑝</m:t>
                          </m:r>
                          <m:r>
                            <a:rPr kumimoji="1" lang="en-US" altLang="zh-CN" sz="3200" i="1">
                              <a:latin typeface="Cambria Math" panose="02040503050406030204" pitchFamily="18" charset="0"/>
                            </a:rPr>
                            <m:t>(</m:t>
                          </m:r>
                          <m:sSubSup>
                            <m:sSubSupPr>
                              <m:ctrlPr>
                                <a:rPr kumimoji="1" lang="en-US" altLang="zh-CN" sz="3200" i="1">
                                  <a:latin typeface="Cambria Math" panose="02040503050406030204" pitchFamily="18" charset="0"/>
                                </a:rPr>
                              </m:ctrlPr>
                            </m:sSubSupPr>
                            <m:e>
                              <m:r>
                                <a:rPr kumimoji="1" lang="en-US" altLang="zh-CN" sz="3200" i="1">
                                  <a:latin typeface="Cambria Math" panose="02040503050406030204" pitchFamily="18" charset="0"/>
                                </a:rPr>
                                <m:t>𝑤</m:t>
                              </m:r>
                            </m:e>
                            <m:sub>
                              <m:r>
                                <a:rPr kumimoji="1" lang="en-US" altLang="zh-CN" sz="3200" i="1">
                                  <a:latin typeface="Cambria Math" panose="02040503050406030204" pitchFamily="18" charset="0"/>
                                </a:rPr>
                                <m:t>1</m:t>
                              </m:r>
                            </m:sub>
                            <m:sup>
                              <m:r>
                                <a:rPr kumimoji="1" lang="en-US" altLang="zh-CN" sz="3200" i="1">
                                  <a:latin typeface="Cambria Math" panose="02040503050406030204" pitchFamily="18" charset="0"/>
                                </a:rPr>
                                <m:t>𝑖</m:t>
                              </m:r>
                              <m:r>
                                <a:rPr kumimoji="1" lang="en-US" altLang="zh-CN" sz="3200" b="0" i="1" smtClean="0">
                                  <a:latin typeface="Cambria Math" panose="02040503050406030204" pitchFamily="18" charset="0"/>
                                </a:rPr>
                                <m:t>−1</m:t>
                              </m:r>
                            </m:sup>
                          </m:sSubSup>
                          <m:r>
                            <a:rPr kumimoji="1" lang="en-US" altLang="zh-CN" sz="3200" i="1">
                              <a:latin typeface="Cambria Math" panose="02040503050406030204" pitchFamily="18" charset="0"/>
                            </a:rPr>
                            <m:t>)</m:t>
                          </m:r>
                        </m:den>
                      </m:f>
                    </m:oMath>
                  </m:oMathPara>
                </a14:m>
                <a:endParaRPr kumimoji="1" lang="en-US" altLang="zh-CN" sz="3200" dirty="0"/>
              </a:p>
              <a:p>
                <a:pPr marL="0" indent="0">
                  <a:buNone/>
                </a:pPr>
                <a:endParaRPr kumimoji="1" lang="en-US" sz="3200" dirty="0"/>
              </a:p>
              <a:p>
                <a:pPr marL="0" indent="0" algn="ctr">
                  <a:buNone/>
                </a:pPr>
                <a:endParaRPr kumimoji="1" lang="en-US" sz="2600" dirty="0"/>
              </a:p>
              <a:p>
                <a:pPr marL="0" indent="0" algn="ctr">
                  <a:buNone/>
                </a:pPr>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1530" y="1348740"/>
                <a:ext cx="10782300" cy="5177790"/>
              </a:xfrm>
              <a:blipFill rotWithShape="0">
                <a:blip r:embed="rId3"/>
                <a:stretch>
                  <a:fillRect l="-1187" t="-282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668655"/>
            <a:ext cx="11172925" cy="911860"/>
          </a:xfrm>
        </p:spPr>
        <p:txBody>
          <a:bodyPr>
            <a:normAutofit/>
          </a:bodyPr>
          <a:lstStyle/>
          <a:p>
            <a:r>
              <a:rPr lang="en-US" altLang="zh-CN" dirty="0">
                <a:sym typeface="+mn-ea"/>
              </a:rPr>
              <a:t>How to Prove TSLM as a Generalization of N-Gram</a:t>
            </a:r>
            <a:endParaRPr lang="en-US" dirty="0"/>
          </a:p>
        </p:txBody>
      </p:sp>
      <mc:AlternateContent xmlns:mc="http://schemas.openxmlformats.org/markup-compatibility/2006" xmlns:a14="http://schemas.microsoft.com/office/drawing/2010/main">
        <mc:Choice Requires="a14">
          <p:sp>
            <p:nvSpPr>
              <p:cNvPr id="3" name="内容占位符 2">
                <a:extLst/>
              </p:cNvPr>
              <p:cNvSpPr>
                <a:spLocks noGrp="1"/>
              </p:cNvSpPr>
              <p:nvPr>
                <p:ph idx="1"/>
              </p:nvPr>
            </p:nvSpPr>
            <p:spPr/>
            <p:txBody>
              <a:bodyPr>
                <a:normAutofit/>
              </a:bodyPr>
              <a:lstStyle/>
              <a:p>
                <a:r>
                  <a:rPr lang="en-US" altLang="zh-CN" sz="3600" dirty="0"/>
                  <a:t>Three hypotheses</a:t>
                </a:r>
              </a:p>
              <a:p>
                <a:pPr lvl="1"/>
                <a:r>
                  <a:rPr lang="en-US" altLang="zh-CN" sz="3200" dirty="0"/>
                  <a:t>The dimension of vector space </a:t>
                </a:r>
                <a14:m>
                  <m:oMath xmlns:m="http://schemas.openxmlformats.org/officeDocument/2006/math">
                    <m:r>
                      <a:rPr lang="en-US" altLang="zh-CN" sz="3200" b="0" i="1" smtClean="0">
                        <a:latin typeface="Cambria Math" panose="02040503050406030204" pitchFamily="18" charset="0"/>
                      </a:rPr>
                      <m:t>𝑚</m:t>
                    </m:r>
                    <m:r>
                      <a:rPr lang="en-US" altLang="zh-CN" sz="3200" b="0" i="1" smtClean="0">
                        <a:latin typeface="Cambria Math" panose="02040503050406030204" pitchFamily="18" charset="0"/>
                      </a:rPr>
                      <m:t>=</m:t>
                    </m:r>
                    <m:d>
                      <m:dPr>
                        <m:begChr m:val="|"/>
                        <m:endChr m:val="|"/>
                        <m:ctrlPr>
                          <a:rPr lang="en-US" altLang="zh-CN" sz="3200" b="0" i="1" smtClean="0">
                            <a:latin typeface="Cambria Math" panose="02040503050406030204" pitchFamily="18" charset="0"/>
                          </a:rPr>
                        </m:ctrlPr>
                      </m:dPr>
                      <m:e>
                        <m:r>
                          <m:rPr>
                            <m:sty m:val="p"/>
                          </m:rPr>
                          <a:rPr lang="en-US" altLang="zh-CN" sz="3200" b="0" i="0" smtClean="0">
                            <a:latin typeface="Cambria Math" panose="02040503050406030204" pitchFamily="18" charset="0"/>
                          </a:rPr>
                          <m:t>V</m:t>
                        </m:r>
                      </m:e>
                    </m:d>
                  </m:oMath>
                </a14:m>
                <a:endParaRPr lang="en-US" altLang="zh-CN" sz="3200" b="0" dirty="0"/>
              </a:p>
              <a:p>
                <a:pPr lvl="1"/>
                <a:r>
                  <a:rPr lang="en-US" altLang="zh-CN" sz="3200" dirty="0"/>
                  <a:t>The represent of a word is an one-hot vector</a:t>
                </a:r>
              </a:p>
              <a:p>
                <a:pPr lvl="1"/>
                <a:r>
                  <a:rPr lang="en-US" altLang="zh-CN" sz="3200" dirty="0"/>
                  <a:t>The corpus:</a:t>
                </a:r>
              </a:p>
              <a:p>
                <a:pPr marL="274320" lvl="1" indent="0">
                  <a:buNone/>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𝑐</m:t>
                      </m:r>
                      <m:r>
                        <a:rPr lang="en-US" altLang="zh-CN" sz="2800" b="0" i="1" smtClean="0">
                          <a:latin typeface="Cambria Math" panose="02040503050406030204" pitchFamily="18" charset="0"/>
                        </a:rPr>
                        <m:t>=</m:t>
                      </m:r>
                      <m:nary>
                        <m:naryPr>
                          <m:chr m:val="∑"/>
                          <m:supHide m:val="on"/>
                          <m:ctrlPr>
                            <a:rPr lang="en-US" altLang="zh-CN" sz="3200" i="1">
                              <a:solidFill>
                                <a:srgbClr val="292934"/>
                              </a:solidFill>
                              <a:latin typeface="Cambria Math" panose="02040503050406030204" pitchFamily="18" charset="0"/>
                              <a:ea typeface="Cambria Math" panose="02040503050406030204" pitchFamily="18" charset="0"/>
                            </a:rPr>
                          </m:ctrlPr>
                        </m:naryPr>
                        <m:sub>
                          <m:r>
                            <m:rPr>
                              <m:brk m:alnAt="7"/>
                            </m:rPr>
                            <a:rPr lang="en-US" altLang="zh-CN" sz="3200" i="1">
                              <a:solidFill>
                                <a:srgbClr val="292934"/>
                              </a:solidFill>
                              <a:latin typeface="Cambria Math" panose="02040503050406030204" pitchFamily="18" charset="0"/>
                              <a:ea typeface="Cambria Math" panose="02040503050406030204" pitchFamily="18" charset="0"/>
                            </a:rPr>
                            <m:t>𝑖</m:t>
                          </m:r>
                        </m:sub>
                        <m:sup/>
                        <m:e>
                          <m:sSub>
                            <m:sSubPr>
                              <m:ctrlPr>
                                <a:rPr lang="en-US" altLang="zh-CN" sz="3200" i="1">
                                  <a:solidFill>
                                    <a:srgbClr val="292934"/>
                                  </a:solidFill>
                                  <a:latin typeface="Cambria Math" panose="02040503050406030204" pitchFamily="18" charset="0"/>
                                  <a:ea typeface="Cambria Math" panose="02040503050406030204" pitchFamily="18" charset="0"/>
                                </a:rPr>
                              </m:ctrlPr>
                            </m:sSubPr>
                            <m:e>
                              <m:r>
                                <a:rPr lang="en-US" altLang="zh-CN" sz="3200" i="1">
                                  <a:solidFill>
                                    <a:srgbClr val="292934"/>
                                  </a:solidFill>
                                  <a:latin typeface="Cambria Math" panose="02040503050406030204" pitchFamily="18" charset="0"/>
                                  <a:ea typeface="Cambria Math" panose="02040503050406030204" pitchFamily="18" charset="0"/>
                                </a:rPr>
                                <m:t>𝑝</m:t>
                              </m:r>
                            </m:e>
                            <m:sub>
                              <m:r>
                                <a:rPr lang="en-US" altLang="zh-CN" sz="3200" i="1">
                                  <a:solidFill>
                                    <a:srgbClr val="292934"/>
                                  </a:solidFill>
                                  <a:latin typeface="Cambria Math" panose="02040503050406030204" pitchFamily="18" charset="0"/>
                                  <a:ea typeface="Cambria Math" panose="02040503050406030204" pitchFamily="18" charset="0"/>
                                </a:rPr>
                                <m:t>𝑖</m:t>
                              </m:r>
                            </m:sub>
                          </m:sSub>
                          <m:sSub>
                            <m:sSubPr>
                              <m:ctrlPr>
                                <a:rPr lang="en-US" altLang="zh-CN" sz="3200" i="1">
                                  <a:solidFill>
                                    <a:srgbClr val="292934"/>
                                  </a:solidFill>
                                  <a:latin typeface="Cambria Math" panose="02040503050406030204" pitchFamily="18" charset="0"/>
                                  <a:ea typeface="Cambria Math" panose="02040503050406030204" pitchFamily="18" charset="0"/>
                                </a:rPr>
                              </m:ctrlPr>
                            </m:sSubPr>
                            <m:e>
                              <m:r>
                                <a:rPr lang="en-US" altLang="zh-CN" sz="3200" i="1">
                                  <a:solidFill>
                                    <a:srgbClr val="292934"/>
                                  </a:solidFill>
                                  <a:latin typeface="Cambria Math" panose="02040503050406030204" pitchFamily="18" charset="0"/>
                                  <a:ea typeface="Cambria Math" panose="02040503050406030204" pitchFamily="18" charset="0"/>
                                </a:rPr>
                                <m:t>𝑠</m:t>
                              </m:r>
                            </m:e>
                            <m:sub>
                              <m:r>
                                <a:rPr lang="en-US" altLang="zh-CN" sz="3200" i="1">
                                  <a:solidFill>
                                    <a:srgbClr val="292934"/>
                                  </a:solidFill>
                                  <a:latin typeface="Cambria Math" panose="02040503050406030204" pitchFamily="18" charset="0"/>
                                  <a:ea typeface="Cambria Math" panose="02040503050406030204" pitchFamily="18" charset="0"/>
                                </a:rPr>
                                <m:t>𝑖</m:t>
                              </m:r>
                            </m:sub>
                          </m:sSub>
                        </m:e>
                      </m:nary>
                    </m:oMath>
                  </m:oMathPara>
                </a14:m>
                <a:endParaRPr lang="en-US" altLang="zh-CN" sz="3200" dirty="0"/>
              </a:p>
              <a:p>
                <a:pPr lvl="1"/>
                <a:endParaRPr lang="zh-CN" altLang="en-US" sz="3200" dirty="0"/>
              </a:p>
            </p:txBody>
          </p:sp>
        </mc:Choice>
        <mc:Fallback xmlns="">
          <p:sp>
            <p:nvSpPr>
              <p:cNvPr id="3" name="内容占位符 2">
                <a:extLst/>
              </p:cNvPr>
              <p:cNvSpPr>
                <a:spLocks noGrp="1" noRot="1" noChangeAspect="1" noMove="1" noResize="1" noEditPoints="1" noAdjustHandles="1" noChangeArrowheads="1" noChangeShapeType="1" noTextEdit="1"/>
              </p:cNvSpPr>
              <p:nvPr>
                <p:ph idx="1"/>
              </p:nvPr>
            </p:nvSpPr>
            <p:spPr>
              <a:blipFill rotWithShape="0">
                <a:blip r:embed="rId3"/>
                <a:stretch>
                  <a:fillRect l="-1167" t="-200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9AAFFFC-4614-4ECB-92CA-A5984E1646FD}"/>
              </a:ext>
            </a:extLst>
          </p:cNvPr>
          <p:cNvSpPr>
            <a:spLocks noGrp="1"/>
          </p:cNvSpPr>
          <p:nvPr>
            <p:ph type="title"/>
          </p:nvPr>
        </p:nvSpPr>
        <p:spPr/>
        <p:txBody>
          <a:bodyPr/>
          <a:lstStyle/>
          <a:p>
            <a:r>
              <a:rPr lang="en-US" altLang="zh-CN" dirty="0">
                <a:sym typeface="+mn-ea"/>
              </a:rPr>
              <a:t>Compute the joint probability</a:t>
            </a:r>
            <a:endParaRPr lang="zh-CN" altLang="en-US" dirty="0"/>
          </a:p>
        </p:txBody>
      </p:sp>
      <p:sp>
        <p:nvSpPr>
          <p:cNvPr id="3" name="内容占位符 2">
            <a:extLst>
              <a:ext uri="{FF2B5EF4-FFF2-40B4-BE49-F238E27FC236}">
                <a16:creationId xmlns:a16="http://schemas.microsoft.com/office/drawing/2014/main" xmlns="" id="{C893D1C9-E43F-421A-8D32-0494F4E6A696}"/>
              </a:ext>
            </a:extLst>
          </p:cNvPr>
          <p:cNvSpPr>
            <a:spLocks noGrp="1"/>
          </p:cNvSpPr>
          <p:nvPr>
            <p:ph idx="1"/>
          </p:nvPr>
        </p:nvSpPr>
        <p:spPr/>
        <p:txBody>
          <a:bodyPr>
            <a:normAutofit/>
          </a:bodyPr>
          <a:lstStyle/>
          <a:p>
            <a:r>
              <a:rPr lang="en-US" altLang="zh-CN" sz="3600" dirty="0"/>
              <a:t>N-gram language model</a:t>
            </a:r>
          </a:p>
          <a:p>
            <a:pPr lvl="1"/>
            <a:r>
              <a:rPr lang="en-US" altLang="zh-CN" sz="3200" dirty="0"/>
              <a:t>A sentence’s joint probability</a:t>
            </a:r>
          </a:p>
          <a:p>
            <a:pPr lvl="1"/>
            <a:endParaRPr lang="zh-CN" altLang="en-US" sz="3200" dirty="0"/>
          </a:p>
        </p:txBody>
      </p:sp>
      <p:sp>
        <p:nvSpPr>
          <p:cNvPr id="4" name="内容占位符 6">
            <a:extLst>
              <a:ext uri="{FF2B5EF4-FFF2-40B4-BE49-F238E27FC236}">
                <a16:creationId xmlns:a16="http://schemas.microsoft.com/office/drawing/2014/main" xmlns="" id="{C5B29FB3-ECC0-48C9-BC13-04CA048EF67C}"/>
              </a:ext>
            </a:extLst>
          </p:cNvPr>
          <p:cNvSpPr txBox="1">
            <a:spLocks noRot="1" noChangeAspect="1" noMove="1" noResize="1" noEditPoints="1" noAdjustHandles="1" noChangeArrowheads="1" noChangeShapeType="1" noTextEdit="1"/>
          </p:cNvSpPr>
          <p:nvPr/>
        </p:nvSpPr>
        <p:spPr>
          <a:xfrm>
            <a:off x="2531444" y="3429000"/>
            <a:ext cx="6035040" cy="1778267"/>
          </a:xfrm>
          <a:prstGeom prst="rect">
            <a:avLst/>
          </a:prstGeom>
          <a:blipFill>
            <a:blip r:embed="rId3"/>
            <a:stretch>
              <a:fillRect l="-35218" t="-113596" r="-49972" b="-71404"/>
            </a:stretch>
          </a:blipFill>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a:defRPr/>
            </a:pPr>
            <a:r>
              <a:rPr lang="zh-CN" altLang="en-US">
                <a:noFill/>
              </a:rPr>
              <a:t> </a:t>
            </a:r>
            <a:endParaRPr lang="zh-CN" altLang="en-US" dirty="0">
              <a:noFill/>
            </a:endParaRPr>
          </a:p>
        </p:txBody>
      </p:sp>
      <p:sp>
        <p:nvSpPr>
          <p:cNvPr id="5" name="矩形 4">
            <a:extLst>
              <a:ext uri="{FF2B5EF4-FFF2-40B4-BE49-F238E27FC236}">
                <a16:creationId xmlns:a16="http://schemas.microsoft.com/office/drawing/2014/main" xmlns="" id="{83E05184-8030-4F06-9984-87AA9A5D47A1}"/>
              </a:ext>
            </a:extLst>
          </p:cNvPr>
          <p:cNvSpPr/>
          <p:nvPr/>
        </p:nvSpPr>
        <p:spPr>
          <a:xfrm>
            <a:off x="1960114" y="2902217"/>
            <a:ext cx="7273925" cy="23050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4">
            <a:extLst>
              <a:ext uri="{FF2B5EF4-FFF2-40B4-BE49-F238E27FC236}">
                <a16:creationId xmlns:a16="http://schemas.microsoft.com/office/drawing/2014/main" xmlns="" id="{0AE0F041-A223-418F-9CA7-321435C9EB88}"/>
              </a:ext>
            </a:extLst>
          </p:cNvPr>
          <p:cNvSpPr txBox="1">
            <a:spLocks noChangeArrowheads="1"/>
          </p:cNvSpPr>
          <p:nvPr/>
        </p:nvSpPr>
        <p:spPr bwMode="auto">
          <a:xfrm>
            <a:off x="8623588" y="4623702"/>
            <a:ext cx="82359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3200" dirty="0">
                <a:solidFill>
                  <a:srgbClr val="C00000"/>
                </a:solidFill>
              </a:rPr>
              <a:t>①</a:t>
            </a:r>
          </a:p>
        </p:txBody>
      </p:sp>
    </p:spTree>
    <p:extLst>
      <p:ext uri="{BB962C8B-B14F-4D97-AF65-F5344CB8AC3E}">
        <p14:creationId xmlns:p14="http://schemas.microsoft.com/office/powerpoint/2010/main" val="40500004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0D05859-07F3-4202-90E7-B1044B491B14}"/>
              </a:ext>
            </a:extLst>
          </p:cNvPr>
          <p:cNvSpPr>
            <a:spLocks noGrp="1"/>
          </p:cNvSpPr>
          <p:nvPr>
            <p:ph type="title"/>
          </p:nvPr>
        </p:nvSpPr>
        <p:spPr/>
        <p:txBody>
          <a:bodyPr/>
          <a:lstStyle/>
          <a:p>
            <a:r>
              <a:rPr lang="en-US" altLang="zh-CN" dirty="0">
                <a:sym typeface="+mn-ea"/>
              </a:rPr>
              <a:t>Compute the joint probability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2DEDEA09-F646-4D15-B6B6-36DB75F58782}"/>
                  </a:ext>
                </a:extLst>
              </p:cNvPr>
              <p:cNvSpPr>
                <a:spLocks noGrp="1"/>
              </p:cNvSpPr>
              <p:nvPr>
                <p:ph idx="1"/>
              </p:nvPr>
            </p:nvSpPr>
            <p:spPr/>
            <p:txBody>
              <a:bodyPr>
                <a:normAutofit/>
              </a:bodyPr>
              <a:lstStyle/>
              <a:p>
                <a:r>
                  <a:rPr lang="en-US" altLang="zh-CN" sz="3600" dirty="0" smtClean="0"/>
                  <a:t>The sentence </a:t>
                </a:r>
                <a14:m>
                  <m:oMath xmlns:m="http://schemas.openxmlformats.org/officeDocument/2006/math">
                    <m:r>
                      <a:rPr lang="en-US" altLang="zh-CN" sz="3600" b="0" i="1" smtClean="0">
                        <a:latin typeface="Cambria Math" panose="02040503050406030204" pitchFamily="18" charset="0"/>
                      </a:rPr>
                      <m:t>𝑠</m:t>
                    </m:r>
                    <m:r>
                      <a:rPr lang="en-US" altLang="zh-CN" sz="3600" b="0" i="1" smtClean="0">
                        <a:latin typeface="Cambria Math" panose="02040503050406030204" pitchFamily="18" charset="0"/>
                      </a:rPr>
                      <m:t> </m:t>
                    </m:r>
                  </m:oMath>
                </a14:m>
                <a:r>
                  <a:rPr lang="en-US" altLang="zh-CN" sz="3600" dirty="0"/>
                  <a:t>will be represented as :</a:t>
                </a:r>
              </a:p>
              <a:p>
                <a:pPr marL="0" indent="0">
                  <a:buNone/>
                </a:pPr>
                <a14:m>
                  <m:oMathPara xmlns:m="http://schemas.openxmlformats.org/officeDocument/2006/math">
                    <m:oMathParaPr>
                      <m:jc m:val="centerGroup"/>
                    </m:oMathParaPr>
                    <m:oMath xmlns:m="http://schemas.openxmlformats.org/officeDocument/2006/math">
                      <m:r>
                        <a:rPr lang="en-US" altLang="zh-CN" sz="3600" i="1">
                          <a:latin typeface="Cambria Math" panose="02040503050406030204" pitchFamily="18" charset="0"/>
                        </a:rPr>
                        <m:t>𝑠</m:t>
                      </m:r>
                      <m:r>
                        <a:rPr lang="en-US" altLang="zh-CN" sz="3600" i="1">
                          <a:latin typeface="Cambria Math" panose="02040503050406030204" pitchFamily="18" charset="0"/>
                        </a:rPr>
                        <m:t>=</m:t>
                      </m:r>
                      <m:nary>
                        <m:naryPr>
                          <m:chr m:val="∑"/>
                          <m:ctrlPr>
                            <a:rPr lang="en-US" altLang="zh-CN" sz="3600" i="1">
                              <a:latin typeface="Cambria Math" panose="02040503050406030204" pitchFamily="18" charset="0"/>
                            </a:rPr>
                          </m:ctrlPr>
                        </m:naryPr>
                        <m:sub>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𝑑</m:t>
                              </m:r>
                            </m:e>
                            <m:sub>
                              <m:r>
                                <a:rPr lang="en-US" altLang="zh-CN" sz="3600" i="1">
                                  <a:latin typeface="Cambria Math" panose="02040503050406030204" pitchFamily="18" charset="0"/>
                                </a:rPr>
                                <m:t>1</m:t>
                              </m:r>
                            </m:sub>
                          </m:sSub>
                          <m:r>
                            <m:rPr>
                              <m:brk m:alnAt="23"/>
                            </m:rPr>
                            <a:rPr lang="en-US" altLang="zh-CN" sz="3600" i="1">
                              <a:latin typeface="Cambria Math" panose="02040503050406030204" pitchFamily="18" charset="0"/>
                            </a:rPr>
                            <m:t>,</m:t>
                          </m:r>
                          <m:r>
                            <a:rPr lang="en-US" altLang="zh-CN" sz="3600" i="1">
                              <a:latin typeface="Cambria Math" panose="02040503050406030204" pitchFamily="18" charset="0"/>
                              <a:ea typeface="Cambria Math" panose="02040503050406030204" pitchFamily="18" charset="0"/>
                            </a:rPr>
                            <m:t>⋯,</m:t>
                          </m:r>
                          <m:sSub>
                            <m:sSubPr>
                              <m:ctrlPr>
                                <a:rPr lang="en-US" altLang="zh-CN" sz="3600" i="1">
                                  <a:latin typeface="Cambria Math" panose="02040503050406030204" pitchFamily="18" charset="0"/>
                                  <a:ea typeface="Cambria Math" panose="02040503050406030204" pitchFamily="18" charset="0"/>
                                </a:rPr>
                              </m:ctrlPr>
                            </m:sSubPr>
                            <m:e>
                              <m:r>
                                <a:rPr lang="en-US" altLang="zh-CN" sz="3600" i="1">
                                  <a:latin typeface="Cambria Math" panose="02040503050406030204" pitchFamily="18" charset="0"/>
                                  <a:ea typeface="Cambria Math" panose="02040503050406030204" pitchFamily="18" charset="0"/>
                                </a:rPr>
                                <m:t>𝑑</m:t>
                              </m:r>
                            </m:e>
                            <m:sub>
                              <m:r>
                                <a:rPr lang="en-US" altLang="zh-CN" sz="3600" i="1">
                                  <a:latin typeface="Cambria Math" panose="02040503050406030204" pitchFamily="18" charset="0"/>
                                  <a:ea typeface="Cambria Math" panose="02040503050406030204" pitchFamily="18" charset="0"/>
                                </a:rPr>
                                <m:t>𝑛</m:t>
                              </m:r>
                            </m:sub>
                          </m:sSub>
                          <m:r>
                            <m:rPr>
                              <m:brk m:alnAt="23"/>
                            </m:rPr>
                            <a:rPr lang="en-US" altLang="zh-CN" sz="3600" i="1">
                              <a:latin typeface="Cambria Math" panose="02040503050406030204" pitchFamily="18" charset="0"/>
                              <a:ea typeface="Cambria Math" panose="02040503050406030204" pitchFamily="18" charset="0"/>
                            </a:rPr>
                            <m:t>=</m:t>
                          </m:r>
                          <m:r>
                            <a:rPr lang="en-US" altLang="zh-CN" sz="3600" i="1">
                              <a:latin typeface="Cambria Math" panose="02040503050406030204" pitchFamily="18" charset="0"/>
                              <a:ea typeface="Cambria Math" panose="02040503050406030204" pitchFamily="18" charset="0"/>
                            </a:rPr>
                            <m:t>1</m:t>
                          </m:r>
                        </m:sub>
                        <m:sup>
                          <m:r>
                            <a:rPr lang="en-US" altLang="zh-CN" sz="3600" i="1">
                              <a:latin typeface="Cambria Math" panose="02040503050406030204" pitchFamily="18" charset="0"/>
                            </a:rPr>
                            <m:t>|</m:t>
                          </m:r>
                          <m:r>
                            <m:rPr>
                              <m:sty m:val="p"/>
                            </m:rPr>
                            <a:rPr lang="en-US" altLang="zh-CN" sz="3600" i="0">
                              <a:latin typeface="Cambria Math" panose="02040503050406030204" pitchFamily="18" charset="0"/>
                            </a:rPr>
                            <m:t>V</m:t>
                          </m:r>
                          <m:r>
                            <a:rPr lang="en-US" altLang="zh-CN" sz="3600" i="1">
                              <a:latin typeface="Cambria Math" panose="02040503050406030204" pitchFamily="18" charset="0"/>
                            </a:rPr>
                            <m:t>|</m:t>
                          </m:r>
                        </m:sup>
                        <m:e>
                          <m:sSub>
                            <m:sSubPr>
                              <m:ctrlPr>
                                <a:rPr lang="en-US" altLang="zh-CN" sz="3600" i="1">
                                  <a:latin typeface="Cambria Math" panose="02040503050406030204" pitchFamily="18" charset="0"/>
                                </a:rPr>
                              </m:ctrlPr>
                            </m:sSubPr>
                            <m:e>
                              <m:r>
                                <a:rPr lang="zh-CN" altLang="en-US" sz="3600" i="1">
                                  <a:latin typeface="Cambria Math" panose="02040503050406030204" pitchFamily="18" charset="0"/>
                                </a:rPr>
                                <m:t>𝒜</m:t>
                              </m:r>
                            </m:e>
                            <m:sub>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𝑑</m:t>
                                  </m:r>
                                </m:e>
                                <m:sub>
                                  <m:r>
                                    <a:rPr lang="en-US" altLang="zh-CN" sz="3600" i="1">
                                      <a:latin typeface="Cambria Math" panose="02040503050406030204" pitchFamily="18" charset="0"/>
                                    </a:rPr>
                                    <m:t>1</m:t>
                                  </m:r>
                                </m:sub>
                              </m:sSub>
                              <m:r>
                                <a:rPr lang="en-US" altLang="zh-CN" sz="3600" i="1">
                                  <a:latin typeface="Cambria Math" panose="02040503050406030204" pitchFamily="18" charset="0"/>
                                  <a:ea typeface="Cambria Math" panose="02040503050406030204" pitchFamily="18" charset="0"/>
                                </a:rPr>
                                <m:t>⋯</m:t>
                              </m:r>
                              <m:sSub>
                                <m:sSubPr>
                                  <m:ctrlPr>
                                    <a:rPr lang="en-US" altLang="zh-CN" sz="3600" i="1">
                                      <a:latin typeface="Cambria Math" panose="02040503050406030204" pitchFamily="18" charset="0"/>
                                      <a:ea typeface="Cambria Math" panose="02040503050406030204" pitchFamily="18" charset="0"/>
                                    </a:rPr>
                                  </m:ctrlPr>
                                </m:sSubPr>
                                <m:e>
                                  <m:r>
                                    <a:rPr lang="en-US" altLang="zh-CN" sz="3600" i="1">
                                      <a:latin typeface="Cambria Math" panose="02040503050406030204" pitchFamily="18" charset="0"/>
                                      <a:ea typeface="Cambria Math" panose="02040503050406030204" pitchFamily="18" charset="0"/>
                                    </a:rPr>
                                    <m:t>𝑑</m:t>
                                  </m:r>
                                </m:e>
                                <m:sub>
                                  <m:r>
                                    <a:rPr lang="en-US" altLang="zh-CN" sz="3600" i="1">
                                      <a:latin typeface="Cambria Math" panose="02040503050406030204" pitchFamily="18" charset="0"/>
                                      <a:ea typeface="Cambria Math" panose="02040503050406030204" pitchFamily="18" charset="0"/>
                                    </a:rPr>
                                    <m:t>𝑛</m:t>
                                  </m:r>
                                </m:sub>
                              </m:sSub>
                            </m:sub>
                          </m:sSub>
                          <m:sSub>
                            <m:sSubPr>
                              <m:ctrlPr>
                                <a:rPr lang="en-US" altLang="zh-CN" sz="3600" i="1">
                                  <a:latin typeface="Cambria Math" panose="02040503050406030204" pitchFamily="18" charset="0"/>
                                </a:rPr>
                              </m:ctrlPr>
                            </m:sSubPr>
                            <m:e>
                              <m:r>
                                <a:rPr lang="en-US" altLang="zh-CN" sz="3600" b="0" i="1" smtClean="0">
                                  <a:latin typeface="Cambria Math" panose="02040503050406030204" pitchFamily="18" charset="0"/>
                                </a:rPr>
                                <m:t>𝑤</m:t>
                              </m:r>
                            </m:e>
                            <m:sub>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𝑑</m:t>
                                  </m:r>
                                </m:e>
                                <m:sub>
                                  <m:r>
                                    <a:rPr lang="en-US" altLang="zh-CN" sz="3600" i="1">
                                      <a:latin typeface="Cambria Math" panose="02040503050406030204" pitchFamily="18" charset="0"/>
                                    </a:rPr>
                                    <m:t>1</m:t>
                                  </m:r>
                                </m:sub>
                              </m:sSub>
                            </m:sub>
                          </m:sSub>
                          <m:r>
                            <a:rPr lang="en-US" altLang="zh-CN" sz="3600" i="1">
                              <a:solidFill>
                                <a:srgbClr val="292934"/>
                              </a:solidFill>
                              <a:latin typeface="Cambria Math" panose="02040503050406030204" pitchFamily="18" charset="0"/>
                              <a:ea typeface="Cambria Math" panose="02040503050406030204" pitchFamily="18" charset="0"/>
                            </a:rPr>
                            <m:t>⨂⋯⨂</m:t>
                          </m:r>
                          <m:sSub>
                            <m:sSubPr>
                              <m:ctrlPr>
                                <a:rPr lang="en-US" altLang="zh-CN" sz="3600" i="1">
                                  <a:solidFill>
                                    <a:srgbClr val="292934"/>
                                  </a:solidFill>
                                  <a:latin typeface="Cambria Math" panose="02040503050406030204" pitchFamily="18" charset="0"/>
                                  <a:ea typeface="Cambria Math" panose="02040503050406030204" pitchFamily="18" charset="0"/>
                                </a:rPr>
                              </m:ctrlPr>
                            </m:sSubPr>
                            <m:e>
                              <m:r>
                                <a:rPr lang="en-US" altLang="zh-CN" sz="3600" b="0" i="1" smtClean="0">
                                  <a:solidFill>
                                    <a:srgbClr val="292934"/>
                                  </a:solidFill>
                                  <a:latin typeface="Cambria Math" panose="02040503050406030204" pitchFamily="18" charset="0"/>
                                  <a:ea typeface="Cambria Math" panose="02040503050406030204" pitchFamily="18" charset="0"/>
                                </a:rPr>
                                <m:t>𝑤</m:t>
                              </m:r>
                            </m:e>
                            <m:sub>
                              <m:sSub>
                                <m:sSubPr>
                                  <m:ctrlPr>
                                    <a:rPr lang="en-US" altLang="zh-CN" sz="3600" i="1">
                                      <a:solidFill>
                                        <a:srgbClr val="292934"/>
                                      </a:solidFill>
                                      <a:latin typeface="Cambria Math" panose="02040503050406030204" pitchFamily="18" charset="0"/>
                                      <a:ea typeface="Cambria Math" panose="02040503050406030204" pitchFamily="18" charset="0"/>
                                    </a:rPr>
                                  </m:ctrlPr>
                                </m:sSubPr>
                                <m:e>
                                  <m:r>
                                    <a:rPr lang="en-US" altLang="zh-CN" sz="3600" i="1">
                                      <a:solidFill>
                                        <a:srgbClr val="292934"/>
                                      </a:solidFill>
                                      <a:latin typeface="Cambria Math" panose="02040503050406030204" pitchFamily="18" charset="0"/>
                                      <a:ea typeface="Cambria Math" panose="02040503050406030204" pitchFamily="18" charset="0"/>
                                    </a:rPr>
                                    <m:t>𝑑</m:t>
                                  </m:r>
                                </m:e>
                                <m:sub>
                                  <m:r>
                                    <a:rPr lang="en-US" altLang="zh-CN" sz="3600" i="1">
                                      <a:solidFill>
                                        <a:srgbClr val="292934"/>
                                      </a:solidFill>
                                      <a:latin typeface="Cambria Math" panose="02040503050406030204" pitchFamily="18" charset="0"/>
                                      <a:ea typeface="Cambria Math" panose="02040503050406030204" pitchFamily="18" charset="0"/>
                                    </a:rPr>
                                    <m:t>𝑛</m:t>
                                  </m:r>
                                </m:sub>
                              </m:sSub>
                            </m:sub>
                          </m:sSub>
                        </m:e>
                      </m:nary>
                    </m:oMath>
                  </m:oMathPara>
                </a14:m>
                <a:endParaRPr lang="en-US" altLang="zh-CN" sz="3600" dirty="0"/>
              </a:p>
              <a:p>
                <a:r>
                  <a:rPr lang="en-US" altLang="zh-CN" sz="3600" dirty="0"/>
                  <a:t>Where </a:t>
                </a:r>
              </a:p>
              <a:p>
                <a:pPr marL="0" indent="0">
                  <a:buNone/>
                </a:pPr>
                <a14:m>
                  <m:oMathPara xmlns:m="http://schemas.openxmlformats.org/officeDocument/2006/math">
                    <m:oMathParaPr>
                      <m:jc m:val="centerGroup"/>
                    </m:oMathParaPr>
                    <m:oMath xmlns:m="http://schemas.openxmlformats.org/officeDocument/2006/math">
                      <m:sSub>
                        <m:sSubPr>
                          <m:ctrlPr>
                            <a:rPr lang="en-US" altLang="zh-CN" sz="3600" i="1">
                              <a:solidFill>
                                <a:srgbClr val="292934"/>
                              </a:solidFill>
                              <a:latin typeface="Cambria Math" panose="02040503050406030204" pitchFamily="18" charset="0"/>
                            </a:rPr>
                          </m:ctrlPr>
                        </m:sSubPr>
                        <m:e>
                          <m:r>
                            <a:rPr lang="zh-CN" altLang="en-US" sz="3600" i="1">
                              <a:solidFill>
                                <a:srgbClr val="292934"/>
                              </a:solidFill>
                              <a:latin typeface="Cambria Math" panose="02040503050406030204" pitchFamily="18" charset="0"/>
                            </a:rPr>
                            <m:t>𝒜</m:t>
                          </m:r>
                        </m:e>
                        <m:sub>
                          <m:sSub>
                            <m:sSubPr>
                              <m:ctrlPr>
                                <a:rPr lang="en-US" altLang="zh-CN" sz="3600" i="1">
                                  <a:solidFill>
                                    <a:srgbClr val="292934"/>
                                  </a:solidFill>
                                  <a:latin typeface="Cambria Math" panose="02040503050406030204" pitchFamily="18" charset="0"/>
                                </a:rPr>
                              </m:ctrlPr>
                            </m:sSubPr>
                            <m:e>
                              <m:r>
                                <a:rPr lang="en-US" altLang="zh-CN" sz="3600" i="1">
                                  <a:solidFill>
                                    <a:srgbClr val="292934"/>
                                  </a:solidFill>
                                  <a:latin typeface="Cambria Math" panose="02040503050406030204" pitchFamily="18" charset="0"/>
                                </a:rPr>
                                <m:t>𝑑</m:t>
                              </m:r>
                            </m:e>
                            <m:sub>
                              <m:r>
                                <a:rPr lang="en-US" altLang="zh-CN" sz="3600" i="1">
                                  <a:solidFill>
                                    <a:srgbClr val="292934"/>
                                  </a:solidFill>
                                  <a:latin typeface="Cambria Math" panose="02040503050406030204" pitchFamily="18" charset="0"/>
                                </a:rPr>
                                <m:t>1</m:t>
                              </m:r>
                            </m:sub>
                          </m:sSub>
                          <m:r>
                            <m:rPr>
                              <m:brk m:alnAt="23"/>
                            </m:rPr>
                            <a:rPr lang="en-US" altLang="zh-CN" sz="3600" i="1">
                              <a:solidFill>
                                <a:srgbClr val="292934"/>
                              </a:solidFill>
                              <a:latin typeface="Cambria Math" panose="02040503050406030204" pitchFamily="18" charset="0"/>
                              <a:ea typeface="Cambria Math" panose="02040503050406030204" pitchFamily="18" charset="0"/>
                            </a:rPr>
                            <m:t>⋯</m:t>
                          </m:r>
                          <m:sSub>
                            <m:sSubPr>
                              <m:ctrlPr>
                                <a:rPr lang="en-US" altLang="zh-CN" sz="3600" i="1">
                                  <a:solidFill>
                                    <a:srgbClr val="292934"/>
                                  </a:solidFill>
                                  <a:latin typeface="Cambria Math" panose="02040503050406030204" pitchFamily="18" charset="0"/>
                                  <a:ea typeface="Cambria Math" panose="02040503050406030204" pitchFamily="18" charset="0"/>
                                </a:rPr>
                              </m:ctrlPr>
                            </m:sSubPr>
                            <m:e>
                              <m:r>
                                <a:rPr lang="en-US" altLang="zh-CN" sz="3600" i="1">
                                  <a:solidFill>
                                    <a:srgbClr val="292934"/>
                                  </a:solidFill>
                                  <a:latin typeface="Cambria Math" panose="02040503050406030204" pitchFamily="18" charset="0"/>
                                  <a:ea typeface="Cambria Math" panose="02040503050406030204" pitchFamily="18" charset="0"/>
                                </a:rPr>
                                <m:t>𝑑</m:t>
                              </m:r>
                            </m:e>
                            <m:sub>
                              <m:r>
                                <a:rPr lang="en-US" altLang="zh-CN" sz="3600" i="1">
                                  <a:solidFill>
                                    <a:srgbClr val="292934"/>
                                  </a:solidFill>
                                  <a:latin typeface="Cambria Math" panose="02040503050406030204" pitchFamily="18" charset="0"/>
                                  <a:ea typeface="Cambria Math" panose="02040503050406030204" pitchFamily="18" charset="0"/>
                                </a:rPr>
                                <m:t>𝑛</m:t>
                              </m:r>
                            </m:sub>
                          </m:sSub>
                        </m:sub>
                      </m:sSub>
                      <m:r>
                        <a:rPr lang="en-US" altLang="zh-CN" sz="3600" b="0" i="1" smtClean="0">
                          <a:solidFill>
                            <a:srgbClr val="292934"/>
                          </a:solidFill>
                          <a:latin typeface="Cambria Math" panose="02040503050406030204" pitchFamily="18" charset="0"/>
                          <a:ea typeface="Cambria Math" panose="02040503050406030204" pitchFamily="18" charset="0"/>
                        </a:rPr>
                        <m:t>=</m:t>
                      </m:r>
                      <m:d>
                        <m:dPr>
                          <m:begChr m:val="{"/>
                          <m:endChr m:val=""/>
                          <m:ctrlPr>
                            <a:rPr lang="en-US" altLang="zh-CN" sz="3600" b="0" i="1" smtClean="0">
                              <a:solidFill>
                                <a:srgbClr val="292934"/>
                              </a:solidFill>
                              <a:latin typeface="Cambria Math" panose="02040503050406030204" pitchFamily="18" charset="0"/>
                              <a:ea typeface="Cambria Math" panose="02040503050406030204" pitchFamily="18" charset="0"/>
                            </a:rPr>
                          </m:ctrlPr>
                        </m:dPr>
                        <m:e>
                          <m:eqArr>
                            <m:eqArrPr>
                              <m:ctrlPr>
                                <a:rPr lang="en-US" altLang="zh-CN" sz="3600" b="0" i="1" smtClean="0">
                                  <a:solidFill>
                                    <a:srgbClr val="292934"/>
                                  </a:solidFill>
                                  <a:latin typeface="Cambria Math" panose="02040503050406030204" pitchFamily="18" charset="0"/>
                                  <a:ea typeface="Cambria Math" panose="02040503050406030204" pitchFamily="18" charset="0"/>
                                </a:rPr>
                              </m:ctrlPr>
                            </m:eqArrPr>
                            <m:e>
                              <m:r>
                                <a:rPr lang="en-US" altLang="zh-CN" sz="3600" b="0" i="1" smtClean="0">
                                  <a:solidFill>
                                    <a:srgbClr val="292934"/>
                                  </a:solidFill>
                                  <a:latin typeface="Cambria Math" panose="02040503050406030204" pitchFamily="18" charset="0"/>
                                  <a:ea typeface="Cambria Math" panose="02040503050406030204" pitchFamily="18" charset="0"/>
                                </a:rPr>
                                <m:t>1,  </m:t>
                              </m:r>
                              <m:sSub>
                                <m:sSubPr>
                                  <m:ctrlPr>
                                    <a:rPr lang="en-US" altLang="zh-CN" sz="3600" b="0" i="1" smtClean="0">
                                      <a:solidFill>
                                        <a:srgbClr val="292934"/>
                                      </a:solidFill>
                                      <a:latin typeface="Cambria Math" panose="02040503050406030204" pitchFamily="18" charset="0"/>
                                      <a:ea typeface="Cambria Math" panose="02040503050406030204" pitchFamily="18" charset="0"/>
                                    </a:rPr>
                                  </m:ctrlPr>
                                </m:sSubPr>
                                <m:e>
                                  <m:r>
                                    <a:rPr lang="en-US" altLang="zh-CN" sz="3600" b="0" i="1" smtClean="0">
                                      <a:solidFill>
                                        <a:srgbClr val="292934"/>
                                      </a:solidFill>
                                      <a:latin typeface="Cambria Math" panose="02040503050406030204" pitchFamily="18" charset="0"/>
                                      <a:ea typeface="Cambria Math" panose="02040503050406030204" pitchFamily="18" charset="0"/>
                                    </a:rPr>
                                    <m:t>𝑑</m:t>
                                  </m:r>
                                </m:e>
                                <m:sub>
                                  <m:r>
                                    <a:rPr lang="en-US" altLang="zh-CN" sz="3600" b="0" i="1" smtClean="0">
                                      <a:solidFill>
                                        <a:srgbClr val="292934"/>
                                      </a:solidFill>
                                      <a:latin typeface="Cambria Math" panose="02040503050406030204" pitchFamily="18" charset="0"/>
                                      <a:ea typeface="Cambria Math" panose="02040503050406030204" pitchFamily="18" charset="0"/>
                                    </a:rPr>
                                    <m:t>𝑘</m:t>
                                  </m:r>
                                </m:sub>
                              </m:sSub>
                              <m:r>
                                <a:rPr lang="en-US" altLang="zh-CN" sz="3600" b="0" i="1" smtClean="0">
                                  <a:solidFill>
                                    <a:srgbClr val="292934"/>
                                  </a:solidFill>
                                  <a:latin typeface="Cambria Math" panose="02040503050406030204" pitchFamily="18" charset="0"/>
                                  <a:ea typeface="Cambria Math" panose="02040503050406030204" pitchFamily="18" charset="0"/>
                                </a:rPr>
                                <m:t>=</m:t>
                              </m:r>
                              <m:r>
                                <m:rPr>
                                  <m:sty m:val="p"/>
                                </m:rPr>
                                <a:rPr lang="en-US" altLang="zh-CN" sz="3600" b="0" i="0" smtClean="0">
                                  <a:solidFill>
                                    <a:srgbClr val="292934"/>
                                  </a:solidFill>
                                  <a:latin typeface="Cambria Math" panose="02040503050406030204" pitchFamily="18" charset="0"/>
                                  <a:ea typeface="Cambria Math" panose="02040503050406030204" pitchFamily="18" charset="0"/>
                                </a:rPr>
                                <m:t>index</m:t>
                              </m:r>
                              <m:r>
                                <a:rPr lang="en-US" altLang="zh-CN" sz="3600" b="0" i="1" smtClean="0">
                                  <a:solidFill>
                                    <a:srgbClr val="292934"/>
                                  </a:solidFill>
                                  <a:latin typeface="Cambria Math" panose="02040503050406030204" pitchFamily="18" charset="0"/>
                                  <a:ea typeface="Cambria Math" panose="02040503050406030204" pitchFamily="18" charset="0"/>
                                </a:rPr>
                                <m:t>(</m:t>
                              </m:r>
                              <m:r>
                                <m:rPr>
                                  <m:sty m:val="p"/>
                                </m:rPr>
                                <a:rPr lang="en-US" altLang="zh-CN" sz="3600" b="0" i="0" smtClean="0">
                                  <a:solidFill>
                                    <a:srgbClr val="292934"/>
                                  </a:solidFill>
                                  <a:latin typeface="Cambria Math" panose="02040503050406030204" pitchFamily="18" charset="0"/>
                                  <a:ea typeface="Cambria Math" panose="02040503050406030204" pitchFamily="18" charset="0"/>
                                </a:rPr>
                                <m:t>V</m:t>
                              </m:r>
                              <m:r>
                                <a:rPr lang="en-US" altLang="zh-CN" sz="3600" b="0" i="1" smtClean="0">
                                  <a:solidFill>
                                    <a:srgbClr val="292934"/>
                                  </a:solidFill>
                                  <a:latin typeface="Cambria Math" panose="02040503050406030204" pitchFamily="18" charset="0"/>
                                  <a:ea typeface="Cambria Math" panose="02040503050406030204" pitchFamily="18" charset="0"/>
                                </a:rPr>
                                <m:t>,</m:t>
                              </m:r>
                              <m:sSub>
                                <m:sSubPr>
                                  <m:ctrlPr>
                                    <a:rPr lang="en-US" altLang="zh-CN" sz="3600" b="0" i="1" smtClean="0">
                                      <a:solidFill>
                                        <a:srgbClr val="292934"/>
                                      </a:solidFill>
                                      <a:latin typeface="Cambria Math" panose="02040503050406030204" pitchFamily="18" charset="0"/>
                                      <a:ea typeface="Cambria Math" panose="02040503050406030204" pitchFamily="18" charset="0"/>
                                    </a:rPr>
                                  </m:ctrlPr>
                                </m:sSubPr>
                                <m:e>
                                  <m:r>
                                    <a:rPr lang="en-US" altLang="zh-CN" sz="3600" b="0" i="1" smtClean="0">
                                      <a:solidFill>
                                        <a:srgbClr val="292934"/>
                                      </a:solidFill>
                                      <a:latin typeface="Cambria Math" panose="02040503050406030204" pitchFamily="18" charset="0"/>
                                      <a:ea typeface="Cambria Math" panose="02040503050406030204" pitchFamily="18" charset="0"/>
                                    </a:rPr>
                                    <m:t>𝑤</m:t>
                                  </m:r>
                                </m:e>
                                <m:sub>
                                  <m:r>
                                    <a:rPr lang="en-US" altLang="zh-CN" sz="3600" b="0" i="1" smtClean="0">
                                      <a:solidFill>
                                        <a:srgbClr val="292934"/>
                                      </a:solidFill>
                                      <a:latin typeface="Cambria Math" panose="02040503050406030204" pitchFamily="18" charset="0"/>
                                      <a:ea typeface="Cambria Math" panose="02040503050406030204" pitchFamily="18" charset="0"/>
                                    </a:rPr>
                                    <m:t>𝑘</m:t>
                                  </m:r>
                                </m:sub>
                              </m:sSub>
                              <m:r>
                                <a:rPr lang="en-US" altLang="zh-CN" sz="3600" b="0" i="1" smtClean="0">
                                  <a:solidFill>
                                    <a:srgbClr val="292934"/>
                                  </a:solidFill>
                                  <a:latin typeface="Cambria Math" panose="02040503050406030204" pitchFamily="18" charset="0"/>
                                  <a:ea typeface="Cambria Math" panose="02040503050406030204" pitchFamily="18" charset="0"/>
                                </a:rPr>
                                <m:t>)</m:t>
                              </m:r>
                            </m:e>
                            <m:e>
                              <m:r>
                                <a:rPr lang="en-US" altLang="zh-CN" sz="3600" b="0" i="1" smtClean="0">
                                  <a:solidFill>
                                    <a:srgbClr val="292934"/>
                                  </a:solidFill>
                                  <a:latin typeface="Cambria Math" panose="02040503050406030204" pitchFamily="18" charset="0"/>
                                  <a:ea typeface="Cambria Math" panose="02040503050406030204" pitchFamily="18" charset="0"/>
                                </a:rPr>
                                <m:t>0,                 </m:t>
                              </m:r>
                              <m:r>
                                <a:rPr lang="en-US" altLang="zh-CN" sz="3600" b="0" i="1" smtClean="0">
                                  <a:solidFill>
                                    <a:srgbClr val="292934"/>
                                  </a:solidFill>
                                  <a:latin typeface="Cambria Math" panose="02040503050406030204" pitchFamily="18" charset="0"/>
                                  <a:ea typeface="Cambria Math" panose="02040503050406030204" pitchFamily="18" charset="0"/>
                                </a:rPr>
                                <m:t>𝑜𝑡h𝑒𝑟𝑤𝑖𝑠𝑒</m:t>
                              </m:r>
                            </m:e>
                          </m:eqArr>
                        </m:e>
                      </m:d>
                    </m:oMath>
                  </m:oMathPara>
                </a14:m>
                <a:endParaRPr lang="en-US" altLang="zh-CN" sz="3600" dirty="0"/>
              </a:p>
            </p:txBody>
          </p:sp>
        </mc:Choice>
        <mc:Fallback xmlns="">
          <p:sp>
            <p:nvSpPr>
              <p:cNvPr id="3" name="内容占位符 2">
                <a:extLst>
                  <a:ext uri="{FF2B5EF4-FFF2-40B4-BE49-F238E27FC236}">
                    <a16:creationId xmlns="" xmlns:a16="http://schemas.microsoft.com/office/drawing/2014/main" xmlns:a14="http://schemas.microsoft.com/office/drawing/2010/main" id="{2DEDEA09-F646-4D15-B6B6-36DB75F58782}"/>
                  </a:ext>
                </a:extLst>
              </p:cNvPr>
              <p:cNvSpPr>
                <a:spLocks noGrp="1" noRot="1" noChangeAspect="1" noMove="1" noResize="1" noEditPoints="1" noAdjustHandles="1" noChangeArrowheads="1" noChangeShapeType="1" noTextEdit="1"/>
              </p:cNvSpPr>
              <p:nvPr>
                <p:ph idx="1"/>
              </p:nvPr>
            </p:nvSpPr>
            <p:spPr>
              <a:blipFill rotWithShape="0">
                <a:blip r:embed="rId3"/>
                <a:stretch>
                  <a:fillRect l="-1167" t="-2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33510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585AF81-E73D-43EA-B046-3CA39C84C09E}"/>
              </a:ext>
            </a:extLst>
          </p:cNvPr>
          <p:cNvSpPr>
            <a:spLocks noGrp="1"/>
          </p:cNvSpPr>
          <p:nvPr>
            <p:ph type="title"/>
          </p:nvPr>
        </p:nvSpPr>
        <p:spPr/>
        <p:txBody>
          <a:bodyPr/>
          <a:lstStyle/>
          <a:p>
            <a:r>
              <a:rPr lang="en-US" altLang="zh-CN" dirty="0">
                <a:sym typeface="+mn-ea"/>
              </a:rPr>
              <a:t>Compute the joint probability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DCCC6B77-B378-41AD-9F38-D23556894666}"/>
                  </a:ext>
                </a:extLst>
              </p:cNvPr>
              <p:cNvSpPr>
                <a:spLocks noGrp="1"/>
              </p:cNvSpPr>
              <p:nvPr>
                <p:ph idx="1"/>
              </p:nvPr>
            </p:nvSpPr>
            <p:spPr/>
            <p:txBody>
              <a:bodyPr>
                <a:normAutofit/>
              </a:bodyPr>
              <a:lstStyle/>
              <a:p>
                <a:r>
                  <a:rPr lang="en-US" altLang="zh-CN" sz="3600" dirty="0" smtClean="0"/>
                  <a:t>The corpus is </a:t>
                </a:r>
                <a14:m>
                  <m:oMath xmlns:m="http://schemas.openxmlformats.org/officeDocument/2006/math">
                    <m:r>
                      <a:rPr lang="en-US" altLang="zh-CN" sz="3600" b="0" i="1" smtClean="0">
                        <a:latin typeface="Cambria Math" panose="02040503050406030204" pitchFamily="18" charset="0"/>
                      </a:rPr>
                      <m:t>𝑐</m:t>
                    </m:r>
                    <m:r>
                      <a:rPr lang="en-US" altLang="zh-CN" sz="3600" b="0" i="1" smtClean="0">
                        <a:latin typeface="Cambria Math" panose="02040503050406030204" pitchFamily="18" charset="0"/>
                      </a:rPr>
                      <m:t>=</m:t>
                    </m:r>
                    <m:nary>
                      <m:naryPr>
                        <m:chr m:val="∑"/>
                        <m:subHide m:val="on"/>
                        <m:supHide m:val="on"/>
                        <m:ctrlPr>
                          <a:rPr lang="en-US" altLang="zh-CN" sz="3600" b="0" i="1" smtClean="0">
                            <a:latin typeface="Cambria Math" panose="02040503050406030204" pitchFamily="18" charset="0"/>
                          </a:rPr>
                        </m:ctrlPr>
                      </m:naryPr>
                      <m:sub/>
                      <m:sup/>
                      <m:e>
                        <m:sSub>
                          <m:sSubPr>
                            <m:ctrlPr>
                              <a:rPr lang="en-US" altLang="zh-CN" sz="3600" b="0" i="1" smtClean="0">
                                <a:latin typeface="Cambria Math" panose="02040503050406030204" pitchFamily="18" charset="0"/>
                              </a:rPr>
                            </m:ctrlPr>
                          </m:sSubPr>
                          <m:e>
                            <m:r>
                              <a:rPr lang="en-US" altLang="zh-CN" sz="3600" b="0" i="1" smtClean="0">
                                <a:latin typeface="Cambria Math" panose="02040503050406030204" pitchFamily="18" charset="0"/>
                              </a:rPr>
                              <m:t>𝑝</m:t>
                            </m:r>
                          </m:e>
                          <m:sub>
                            <m:r>
                              <a:rPr lang="en-US" altLang="zh-CN" sz="3600" b="0" i="1" smtClean="0">
                                <a:latin typeface="Cambria Math" panose="02040503050406030204" pitchFamily="18" charset="0"/>
                              </a:rPr>
                              <m:t>𝑖</m:t>
                            </m:r>
                          </m:sub>
                        </m:sSub>
                        <m:sSub>
                          <m:sSubPr>
                            <m:ctrlPr>
                              <a:rPr lang="en-US" altLang="zh-CN" sz="3600" b="0" i="1" smtClean="0">
                                <a:latin typeface="Cambria Math" panose="02040503050406030204" pitchFamily="18" charset="0"/>
                              </a:rPr>
                            </m:ctrlPr>
                          </m:sSubPr>
                          <m:e>
                            <m:r>
                              <a:rPr lang="en-US" altLang="zh-CN" sz="3600" b="0" i="1" smtClean="0">
                                <a:latin typeface="Cambria Math" panose="02040503050406030204" pitchFamily="18" charset="0"/>
                              </a:rPr>
                              <m:t>𝑠</m:t>
                            </m:r>
                          </m:e>
                          <m:sub>
                            <m:r>
                              <a:rPr lang="en-US" altLang="zh-CN" sz="3600" b="0" i="1" smtClean="0">
                                <a:latin typeface="Cambria Math" panose="02040503050406030204" pitchFamily="18" charset="0"/>
                              </a:rPr>
                              <m:t>𝑖</m:t>
                            </m:r>
                          </m:sub>
                        </m:sSub>
                      </m:e>
                    </m:nary>
                  </m:oMath>
                </a14:m>
                <a:r>
                  <a:rPr lang="en-US" altLang="zh-CN" sz="3600" b="0" dirty="0"/>
                  <a:t>:</a:t>
                </a:r>
              </a:p>
              <a:p>
                <a:pPr marL="0" indent="0">
                  <a:buNone/>
                </a:pPr>
                <a14:m>
                  <m:oMathPara xmlns:m="http://schemas.openxmlformats.org/officeDocument/2006/math">
                    <m:oMathParaPr>
                      <m:jc m:val="centerGroup"/>
                    </m:oMathParaPr>
                    <m:oMath xmlns:m="http://schemas.openxmlformats.org/officeDocument/2006/math">
                      <m:r>
                        <a:rPr lang="en-US" altLang="zh-CN" sz="3600" b="0" i="1" smtClean="0">
                          <a:latin typeface="Cambria Math" panose="02040503050406030204" pitchFamily="18" charset="0"/>
                        </a:rPr>
                        <m:t>𝑐</m:t>
                      </m:r>
                      <m:r>
                        <a:rPr lang="en-US" altLang="zh-CN" sz="3600" i="1">
                          <a:latin typeface="Cambria Math" panose="02040503050406030204" pitchFamily="18" charset="0"/>
                        </a:rPr>
                        <m:t>=</m:t>
                      </m:r>
                      <m:nary>
                        <m:naryPr>
                          <m:chr m:val="∑"/>
                          <m:ctrlPr>
                            <a:rPr lang="en-US" altLang="zh-CN" sz="3600" i="1">
                              <a:latin typeface="Cambria Math" panose="02040503050406030204" pitchFamily="18" charset="0"/>
                            </a:rPr>
                          </m:ctrlPr>
                        </m:naryPr>
                        <m:sub>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𝑑</m:t>
                              </m:r>
                            </m:e>
                            <m:sub>
                              <m:r>
                                <a:rPr lang="en-US" altLang="zh-CN" sz="3600" i="1">
                                  <a:latin typeface="Cambria Math" panose="02040503050406030204" pitchFamily="18" charset="0"/>
                                </a:rPr>
                                <m:t>1</m:t>
                              </m:r>
                            </m:sub>
                          </m:sSub>
                          <m:r>
                            <m:rPr>
                              <m:brk m:alnAt="23"/>
                            </m:rPr>
                            <a:rPr lang="en-US" altLang="zh-CN" sz="3600" i="1">
                              <a:latin typeface="Cambria Math" panose="02040503050406030204" pitchFamily="18" charset="0"/>
                            </a:rPr>
                            <m:t>,</m:t>
                          </m:r>
                          <m:r>
                            <a:rPr lang="en-US" altLang="zh-CN" sz="3600" i="1">
                              <a:latin typeface="Cambria Math" panose="02040503050406030204" pitchFamily="18" charset="0"/>
                              <a:ea typeface="Cambria Math" panose="02040503050406030204" pitchFamily="18" charset="0"/>
                            </a:rPr>
                            <m:t>⋯,</m:t>
                          </m:r>
                          <m:sSub>
                            <m:sSubPr>
                              <m:ctrlPr>
                                <a:rPr lang="en-US" altLang="zh-CN" sz="3600" i="1">
                                  <a:latin typeface="Cambria Math" panose="02040503050406030204" pitchFamily="18" charset="0"/>
                                  <a:ea typeface="Cambria Math" panose="02040503050406030204" pitchFamily="18" charset="0"/>
                                </a:rPr>
                              </m:ctrlPr>
                            </m:sSubPr>
                            <m:e>
                              <m:r>
                                <a:rPr lang="en-US" altLang="zh-CN" sz="3600" i="1">
                                  <a:latin typeface="Cambria Math" panose="02040503050406030204" pitchFamily="18" charset="0"/>
                                  <a:ea typeface="Cambria Math" panose="02040503050406030204" pitchFamily="18" charset="0"/>
                                </a:rPr>
                                <m:t>𝑑</m:t>
                              </m:r>
                            </m:e>
                            <m:sub>
                              <m:r>
                                <a:rPr lang="en-US" altLang="zh-CN" sz="3600" i="1">
                                  <a:latin typeface="Cambria Math" panose="02040503050406030204" pitchFamily="18" charset="0"/>
                                  <a:ea typeface="Cambria Math" panose="02040503050406030204" pitchFamily="18" charset="0"/>
                                </a:rPr>
                                <m:t>𝑛</m:t>
                              </m:r>
                            </m:sub>
                          </m:sSub>
                          <m:r>
                            <m:rPr>
                              <m:brk m:alnAt="23"/>
                            </m:rPr>
                            <a:rPr lang="en-US" altLang="zh-CN" sz="3600" i="1">
                              <a:latin typeface="Cambria Math" panose="02040503050406030204" pitchFamily="18" charset="0"/>
                              <a:ea typeface="Cambria Math" panose="02040503050406030204" pitchFamily="18" charset="0"/>
                            </a:rPr>
                            <m:t>=</m:t>
                          </m:r>
                          <m:r>
                            <a:rPr lang="en-US" altLang="zh-CN" sz="3600" i="1">
                              <a:latin typeface="Cambria Math" panose="02040503050406030204" pitchFamily="18" charset="0"/>
                              <a:ea typeface="Cambria Math" panose="02040503050406030204" pitchFamily="18" charset="0"/>
                            </a:rPr>
                            <m:t>1</m:t>
                          </m:r>
                        </m:sub>
                        <m:sup>
                          <m:r>
                            <a:rPr lang="en-US" altLang="zh-CN" sz="3600" i="1">
                              <a:latin typeface="Cambria Math" panose="02040503050406030204" pitchFamily="18" charset="0"/>
                            </a:rPr>
                            <m:t>|</m:t>
                          </m:r>
                          <m:r>
                            <m:rPr>
                              <m:sty m:val="p"/>
                            </m:rPr>
                            <a:rPr lang="en-US" altLang="zh-CN" sz="3600">
                              <a:latin typeface="Cambria Math" panose="02040503050406030204" pitchFamily="18" charset="0"/>
                            </a:rPr>
                            <m:t>V</m:t>
                          </m:r>
                          <m:r>
                            <a:rPr lang="en-US" altLang="zh-CN" sz="3600" i="1">
                              <a:latin typeface="Cambria Math" panose="02040503050406030204" pitchFamily="18" charset="0"/>
                            </a:rPr>
                            <m:t>|</m:t>
                          </m:r>
                        </m:sup>
                        <m:e>
                          <m:sSub>
                            <m:sSubPr>
                              <m:ctrlPr>
                                <a:rPr lang="en-US" altLang="zh-CN" sz="3600" i="1">
                                  <a:latin typeface="Cambria Math" panose="02040503050406030204" pitchFamily="18" charset="0"/>
                                </a:rPr>
                              </m:ctrlPr>
                            </m:sSubPr>
                            <m:e>
                              <m:r>
                                <a:rPr lang="zh-CN" altLang="en-US" sz="3600" i="1">
                                  <a:latin typeface="Cambria Math" panose="02040503050406030204" pitchFamily="18" charset="0"/>
                                </a:rPr>
                                <m:t>𝒯</m:t>
                              </m:r>
                            </m:e>
                            <m:sub>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𝑑</m:t>
                                  </m:r>
                                </m:e>
                                <m:sub>
                                  <m:r>
                                    <a:rPr lang="en-US" altLang="zh-CN" sz="3600" i="1">
                                      <a:latin typeface="Cambria Math" panose="02040503050406030204" pitchFamily="18" charset="0"/>
                                    </a:rPr>
                                    <m:t>1</m:t>
                                  </m:r>
                                </m:sub>
                              </m:sSub>
                              <m:r>
                                <a:rPr lang="en-US" altLang="zh-CN" sz="3600" i="1">
                                  <a:latin typeface="Cambria Math" panose="02040503050406030204" pitchFamily="18" charset="0"/>
                                  <a:ea typeface="Cambria Math" panose="02040503050406030204" pitchFamily="18" charset="0"/>
                                </a:rPr>
                                <m:t>⋯</m:t>
                              </m:r>
                              <m:sSub>
                                <m:sSubPr>
                                  <m:ctrlPr>
                                    <a:rPr lang="en-US" altLang="zh-CN" sz="3600" i="1">
                                      <a:latin typeface="Cambria Math" panose="02040503050406030204" pitchFamily="18" charset="0"/>
                                      <a:ea typeface="Cambria Math" panose="02040503050406030204" pitchFamily="18" charset="0"/>
                                    </a:rPr>
                                  </m:ctrlPr>
                                </m:sSubPr>
                                <m:e>
                                  <m:r>
                                    <a:rPr lang="en-US" altLang="zh-CN" sz="3600" i="1">
                                      <a:latin typeface="Cambria Math" panose="02040503050406030204" pitchFamily="18" charset="0"/>
                                      <a:ea typeface="Cambria Math" panose="02040503050406030204" pitchFamily="18" charset="0"/>
                                    </a:rPr>
                                    <m:t>𝑑</m:t>
                                  </m:r>
                                </m:e>
                                <m:sub>
                                  <m:r>
                                    <a:rPr lang="en-US" altLang="zh-CN" sz="3600" i="1">
                                      <a:latin typeface="Cambria Math" panose="02040503050406030204" pitchFamily="18" charset="0"/>
                                      <a:ea typeface="Cambria Math" panose="02040503050406030204" pitchFamily="18" charset="0"/>
                                    </a:rPr>
                                    <m:t>𝑛</m:t>
                                  </m:r>
                                </m:sub>
                              </m:sSub>
                            </m:sub>
                          </m:sSub>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𝑤</m:t>
                              </m:r>
                            </m:e>
                            <m:sub>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𝑑</m:t>
                                  </m:r>
                                </m:e>
                                <m:sub>
                                  <m:r>
                                    <a:rPr lang="en-US" altLang="zh-CN" sz="3600" i="1">
                                      <a:latin typeface="Cambria Math" panose="02040503050406030204" pitchFamily="18" charset="0"/>
                                    </a:rPr>
                                    <m:t>1</m:t>
                                  </m:r>
                                </m:sub>
                              </m:sSub>
                            </m:sub>
                          </m:sSub>
                          <m:r>
                            <a:rPr lang="en-US" altLang="zh-CN" sz="3600" i="1">
                              <a:solidFill>
                                <a:srgbClr val="292934"/>
                              </a:solidFill>
                              <a:latin typeface="Cambria Math" panose="02040503050406030204" pitchFamily="18" charset="0"/>
                              <a:ea typeface="Cambria Math" panose="02040503050406030204" pitchFamily="18" charset="0"/>
                            </a:rPr>
                            <m:t>⨂⋯⨂</m:t>
                          </m:r>
                          <m:sSub>
                            <m:sSubPr>
                              <m:ctrlPr>
                                <a:rPr lang="en-US" altLang="zh-CN" sz="3600" i="1">
                                  <a:solidFill>
                                    <a:srgbClr val="292934"/>
                                  </a:solidFill>
                                  <a:latin typeface="Cambria Math" panose="02040503050406030204" pitchFamily="18" charset="0"/>
                                  <a:ea typeface="Cambria Math" panose="02040503050406030204" pitchFamily="18" charset="0"/>
                                </a:rPr>
                              </m:ctrlPr>
                            </m:sSubPr>
                            <m:e>
                              <m:r>
                                <a:rPr lang="en-US" altLang="zh-CN" sz="3600" i="1">
                                  <a:solidFill>
                                    <a:srgbClr val="292934"/>
                                  </a:solidFill>
                                  <a:latin typeface="Cambria Math" panose="02040503050406030204" pitchFamily="18" charset="0"/>
                                  <a:ea typeface="Cambria Math" panose="02040503050406030204" pitchFamily="18" charset="0"/>
                                </a:rPr>
                                <m:t>𝑤</m:t>
                              </m:r>
                            </m:e>
                            <m:sub>
                              <m:sSub>
                                <m:sSubPr>
                                  <m:ctrlPr>
                                    <a:rPr lang="en-US" altLang="zh-CN" sz="3600" i="1">
                                      <a:solidFill>
                                        <a:srgbClr val="292934"/>
                                      </a:solidFill>
                                      <a:latin typeface="Cambria Math" panose="02040503050406030204" pitchFamily="18" charset="0"/>
                                      <a:ea typeface="Cambria Math" panose="02040503050406030204" pitchFamily="18" charset="0"/>
                                    </a:rPr>
                                  </m:ctrlPr>
                                </m:sSubPr>
                                <m:e>
                                  <m:r>
                                    <a:rPr lang="en-US" altLang="zh-CN" sz="3600" i="1">
                                      <a:solidFill>
                                        <a:srgbClr val="292934"/>
                                      </a:solidFill>
                                      <a:latin typeface="Cambria Math" panose="02040503050406030204" pitchFamily="18" charset="0"/>
                                      <a:ea typeface="Cambria Math" panose="02040503050406030204" pitchFamily="18" charset="0"/>
                                    </a:rPr>
                                    <m:t>𝑑</m:t>
                                  </m:r>
                                </m:e>
                                <m:sub>
                                  <m:r>
                                    <a:rPr lang="en-US" altLang="zh-CN" sz="3600" i="1">
                                      <a:solidFill>
                                        <a:srgbClr val="292934"/>
                                      </a:solidFill>
                                      <a:latin typeface="Cambria Math" panose="02040503050406030204" pitchFamily="18" charset="0"/>
                                      <a:ea typeface="Cambria Math" panose="02040503050406030204" pitchFamily="18" charset="0"/>
                                    </a:rPr>
                                    <m:t>𝑛</m:t>
                                  </m:r>
                                </m:sub>
                              </m:sSub>
                            </m:sub>
                          </m:sSub>
                        </m:e>
                      </m:nary>
                    </m:oMath>
                  </m:oMathPara>
                </a14:m>
                <a:endParaRPr lang="en-US" altLang="zh-CN" sz="3600" b="0" dirty="0"/>
              </a:p>
              <a:p>
                <a:r>
                  <a:rPr lang="en-US" altLang="zh-CN" sz="3600" dirty="0"/>
                  <a:t>Therefore, the probability of sentence</a:t>
                </a:r>
              </a:p>
              <a:p>
                <a:pPr marL="0" indent="0">
                  <a:buNone/>
                </a:pPr>
                <a14:m>
                  <m:oMathPara xmlns:m="http://schemas.openxmlformats.org/officeDocument/2006/math">
                    <m:oMathParaPr>
                      <m:jc m:val="centerGroup"/>
                    </m:oMathParaPr>
                    <m:oMath xmlns:m="http://schemas.openxmlformats.org/officeDocument/2006/math">
                      <m:sSub>
                        <m:sSubPr>
                          <m:ctrlPr>
                            <a:rPr lang="en-US" altLang="zh-CN" sz="3600" i="1" smtClean="0">
                              <a:latin typeface="Cambria Math" panose="02040503050406030204" pitchFamily="18" charset="0"/>
                            </a:rPr>
                          </m:ctrlPr>
                        </m:sSubPr>
                        <m:e>
                          <m:r>
                            <a:rPr lang="en-US" altLang="zh-CN" sz="3600" b="0" i="1" smtClean="0">
                              <a:latin typeface="Cambria Math" panose="02040503050406030204" pitchFamily="18" charset="0"/>
                            </a:rPr>
                            <m:t>𝑝</m:t>
                          </m:r>
                        </m:e>
                        <m:sub>
                          <m:r>
                            <a:rPr lang="en-US" altLang="zh-CN" sz="3600" b="0" i="1" smtClean="0">
                              <a:latin typeface="Cambria Math" panose="02040503050406030204" pitchFamily="18" charset="0"/>
                            </a:rPr>
                            <m:t>𝑖</m:t>
                          </m:r>
                        </m:sub>
                      </m:sSub>
                      <m:r>
                        <a:rPr lang="en-US" altLang="zh-CN" sz="3600" b="0" i="1" smtClean="0">
                          <a:latin typeface="Cambria Math" panose="02040503050406030204" pitchFamily="18" charset="0"/>
                        </a:rPr>
                        <m:t>=</m:t>
                      </m:r>
                      <m:d>
                        <m:dPr>
                          <m:begChr m:val="⟨"/>
                          <m:endChr m:val="⟩"/>
                          <m:ctrlPr>
                            <a:rPr lang="en-US" altLang="zh-CN" sz="3600" b="0" i="1" smtClean="0">
                              <a:latin typeface="Cambria Math" panose="02040503050406030204" pitchFamily="18" charset="0"/>
                            </a:rPr>
                          </m:ctrlPr>
                        </m:dPr>
                        <m:e>
                          <m:sSub>
                            <m:sSubPr>
                              <m:ctrlPr>
                                <a:rPr lang="en-US" altLang="zh-CN" sz="3600" b="0" i="1" smtClean="0">
                                  <a:latin typeface="Cambria Math" panose="02040503050406030204" pitchFamily="18" charset="0"/>
                                </a:rPr>
                              </m:ctrlPr>
                            </m:sSubPr>
                            <m:e>
                              <m:r>
                                <a:rPr lang="en-US" altLang="zh-CN" sz="3600" b="0" i="1" smtClean="0">
                                  <a:latin typeface="Cambria Math" panose="02040503050406030204" pitchFamily="18" charset="0"/>
                                </a:rPr>
                                <m:t>𝑠</m:t>
                              </m:r>
                            </m:e>
                            <m:sub>
                              <m:r>
                                <a:rPr lang="en-US" altLang="zh-CN" sz="3600" b="0" i="1" smtClean="0">
                                  <a:latin typeface="Cambria Math" panose="02040503050406030204" pitchFamily="18" charset="0"/>
                                </a:rPr>
                                <m:t>𝑖</m:t>
                              </m:r>
                            </m:sub>
                          </m:sSub>
                          <m:r>
                            <a:rPr lang="en-US" altLang="zh-CN" sz="3600" b="0" i="1" smtClean="0">
                              <a:latin typeface="Cambria Math" panose="02040503050406030204" pitchFamily="18" charset="0"/>
                            </a:rPr>
                            <m:t>,</m:t>
                          </m:r>
                          <m:r>
                            <a:rPr lang="en-US" altLang="zh-CN" sz="3600" b="0" i="1" smtClean="0">
                              <a:latin typeface="Cambria Math" panose="02040503050406030204" pitchFamily="18" charset="0"/>
                            </a:rPr>
                            <m:t>𝑐</m:t>
                          </m:r>
                        </m:e>
                      </m:d>
                      <m:r>
                        <a:rPr lang="en-US" altLang="zh-CN" sz="3600" b="0" i="1" smtClean="0">
                          <a:latin typeface="Cambria Math" panose="02040503050406030204" pitchFamily="18" charset="0"/>
                        </a:rPr>
                        <m:t>=</m:t>
                      </m:r>
                      <m:nary>
                        <m:naryPr>
                          <m:chr m:val="∑"/>
                          <m:ctrlPr>
                            <a:rPr lang="en-US" altLang="zh-CN" sz="3600" b="0" i="1" smtClean="0">
                              <a:latin typeface="Cambria Math" panose="02040503050406030204" pitchFamily="18" charset="0"/>
                            </a:rPr>
                          </m:ctrlPr>
                        </m:naryPr>
                        <m:sub>
                          <m:sSub>
                            <m:sSubPr>
                              <m:ctrlPr>
                                <a:rPr lang="en-US" altLang="zh-CN" sz="3600" b="0" i="1" smtClean="0">
                                  <a:latin typeface="Cambria Math" panose="02040503050406030204" pitchFamily="18" charset="0"/>
                                </a:rPr>
                              </m:ctrlPr>
                            </m:sSubPr>
                            <m:e>
                              <m:r>
                                <a:rPr lang="en-US" altLang="zh-CN" sz="3600" b="0" i="1" smtClean="0">
                                  <a:latin typeface="Cambria Math" panose="02040503050406030204" pitchFamily="18" charset="0"/>
                                </a:rPr>
                                <m:t>𝑑</m:t>
                              </m:r>
                            </m:e>
                            <m:sub>
                              <m:r>
                                <a:rPr lang="en-US" altLang="zh-CN" sz="3600" b="0" i="1" smtClean="0">
                                  <a:latin typeface="Cambria Math" panose="02040503050406030204" pitchFamily="18" charset="0"/>
                                </a:rPr>
                                <m:t>1</m:t>
                              </m:r>
                            </m:sub>
                          </m:sSub>
                          <m:r>
                            <a:rPr lang="en-US" altLang="zh-CN" sz="3600" b="0" i="1" smtClean="0">
                              <a:latin typeface="Cambria Math" panose="02040503050406030204" pitchFamily="18" charset="0"/>
                            </a:rPr>
                            <m:t>,</m:t>
                          </m:r>
                          <m:r>
                            <m:rPr>
                              <m:brk m:alnAt="23"/>
                            </m:rPr>
                            <a:rPr lang="en-US" altLang="zh-CN" sz="3600" i="1">
                              <a:latin typeface="Cambria Math" panose="02040503050406030204" pitchFamily="18" charset="0"/>
                              <a:ea typeface="Cambria Math" panose="02040503050406030204" pitchFamily="18" charset="0"/>
                            </a:rPr>
                            <m:t>⋯</m:t>
                          </m:r>
                          <m:r>
                            <a:rPr lang="en-US" altLang="zh-CN" sz="3600" b="0" i="1" smtClean="0">
                              <a:latin typeface="Cambria Math" panose="02040503050406030204" pitchFamily="18" charset="0"/>
                              <a:ea typeface="Cambria Math" panose="02040503050406030204" pitchFamily="18" charset="0"/>
                            </a:rPr>
                            <m:t>,</m:t>
                          </m:r>
                          <m:sSub>
                            <m:sSubPr>
                              <m:ctrlPr>
                                <a:rPr lang="en-US" altLang="zh-CN" sz="3600" i="1" smtClean="0">
                                  <a:latin typeface="Cambria Math" panose="02040503050406030204" pitchFamily="18" charset="0"/>
                                  <a:ea typeface="Cambria Math" panose="02040503050406030204" pitchFamily="18" charset="0"/>
                                </a:rPr>
                              </m:ctrlPr>
                            </m:sSubPr>
                            <m:e>
                              <m:r>
                                <a:rPr lang="en-US" altLang="zh-CN" sz="3600" b="0" i="1" smtClean="0">
                                  <a:latin typeface="Cambria Math" panose="02040503050406030204" pitchFamily="18" charset="0"/>
                                  <a:ea typeface="Cambria Math" panose="02040503050406030204" pitchFamily="18" charset="0"/>
                                </a:rPr>
                                <m:t>𝑑</m:t>
                              </m:r>
                            </m:e>
                            <m:sub>
                              <m:r>
                                <a:rPr lang="en-US" altLang="zh-CN" sz="3600" b="0" i="1" smtClean="0">
                                  <a:latin typeface="Cambria Math" panose="02040503050406030204" pitchFamily="18" charset="0"/>
                                  <a:ea typeface="Cambria Math" panose="02040503050406030204" pitchFamily="18" charset="0"/>
                                </a:rPr>
                                <m:t>𝑛</m:t>
                              </m:r>
                            </m:sub>
                          </m:sSub>
                          <m:r>
                            <a:rPr lang="en-US" altLang="zh-CN" sz="3600" b="0" i="1" smtClean="0">
                              <a:latin typeface="Cambria Math" panose="02040503050406030204" pitchFamily="18" charset="0"/>
                              <a:ea typeface="Cambria Math" panose="02040503050406030204" pitchFamily="18" charset="0"/>
                            </a:rPr>
                            <m:t>=1</m:t>
                          </m:r>
                        </m:sub>
                        <m:sup>
                          <m:r>
                            <a:rPr lang="en-US" altLang="zh-CN" sz="3600" b="0" i="1" smtClean="0">
                              <a:latin typeface="Cambria Math" panose="02040503050406030204" pitchFamily="18" charset="0"/>
                            </a:rPr>
                            <m:t>|</m:t>
                          </m:r>
                          <m:r>
                            <m:rPr>
                              <m:sty m:val="p"/>
                            </m:rPr>
                            <a:rPr lang="en-US" altLang="zh-CN" sz="3600" b="0" i="0" smtClean="0">
                              <a:latin typeface="Cambria Math" panose="02040503050406030204" pitchFamily="18" charset="0"/>
                            </a:rPr>
                            <m:t>V</m:t>
                          </m:r>
                          <m:r>
                            <a:rPr lang="en-US" altLang="zh-CN" sz="3600" b="0" i="1" smtClean="0">
                              <a:latin typeface="Cambria Math" panose="02040503050406030204" pitchFamily="18" charset="0"/>
                            </a:rPr>
                            <m:t>|</m:t>
                          </m:r>
                        </m:sup>
                        <m:e>
                          <m:sSub>
                            <m:sSubPr>
                              <m:ctrlPr>
                                <a:rPr lang="en-US" altLang="zh-CN" sz="3600" i="1">
                                  <a:latin typeface="Cambria Math" panose="02040503050406030204" pitchFamily="18" charset="0"/>
                                </a:rPr>
                              </m:ctrlPr>
                            </m:sSubPr>
                            <m:e>
                              <m:r>
                                <a:rPr lang="zh-CN" altLang="en-US" sz="3600" i="1">
                                  <a:latin typeface="Cambria Math" panose="02040503050406030204" pitchFamily="18" charset="0"/>
                                </a:rPr>
                                <m:t>𝒯</m:t>
                              </m:r>
                            </m:e>
                            <m:sub>
                              <m:sSub>
                                <m:sSubPr>
                                  <m:ctrlPr>
                                    <a:rPr lang="en-US" altLang="zh-CN" sz="3600" i="1">
                                      <a:solidFill>
                                        <a:srgbClr val="292934"/>
                                      </a:solidFill>
                                      <a:latin typeface="Cambria Math" panose="02040503050406030204" pitchFamily="18" charset="0"/>
                                    </a:rPr>
                                  </m:ctrlPr>
                                </m:sSubPr>
                                <m:e>
                                  <m:r>
                                    <a:rPr lang="en-US" altLang="zh-CN" sz="3600" i="1">
                                      <a:solidFill>
                                        <a:srgbClr val="292934"/>
                                      </a:solidFill>
                                      <a:latin typeface="Cambria Math" panose="02040503050406030204" pitchFamily="18" charset="0"/>
                                    </a:rPr>
                                    <m:t>𝑑</m:t>
                                  </m:r>
                                </m:e>
                                <m:sub>
                                  <m:r>
                                    <a:rPr lang="en-US" altLang="zh-CN" sz="3600" i="1">
                                      <a:solidFill>
                                        <a:srgbClr val="292934"/>
                                      </a:solidFill>
                                      <a:latin typeface="Cambria Math" panose="02040503050406030204" pitchFamily="18" charset="0"/>
                                    </a:rPr>
                                    <m:t>1</m:t>
                                  </m:r>
                                </m:sub>
                              </m:sSub>
                              <m:r>
                                <m:rPr>
                                  <m:brk m:alnAt="23"/>
                                </m:rPr>
                                <a:rPr lang="en-US" altLang="zh-CN" sz="3600" i="1">
                                  <a:solidFill>
                                    <a:srgbClr val="292934"/>
                                  </a:solidFill>
                                  <a:latin typeface="Cambria Math" panose="02040503050406030204" pitchFamily="18" charset="0"/>
                                  <a:ea typeface="Cambria Math" panose="02040503050406030204" pitchFamily="18" charset="0"/>
                                </a:rPr>
                                <m:t>⋯</m:t>
                              </m:r>
                              <m:sSub>
                                <m:sSubPr>
                                  <m:ctrlPr>
                                    <a:rPr lang="en-US" altLang="zh-CN" sz="3600" i="1">
                                      <a:solidFill>
                                        <a:srgbClr val="292934"/>
                                      </a:solidFill>
                                      <a:latin typeface="Cambria Math" panose="02040503050406030204" pitchFamily="18" charset="0"/>
                                      <a:ea typeface="Cambria Math" panose="02040503050406030204" pitchFamily="18" charset="0"/>
                                    </a:rPr>
                                  </m:ctrlPr>
                                </m:sSubPr>
                                <m:e>
                                  <m:r>
                                    <a:rPr lang="en-US" altLang="zh-CN" sz="3600" i="1">
                                      <a:solidFill>
                                        <a:srgbClr val="292934"/>
                                      </a:solidFill>
                                      <a:latin typeface="Cambria Math" panose="02040503050406030204" pitchFamily="18" charset="0"/>
                                      <a:ea typeface="Cambria Math" panose="02040503050406030204" pitchFamily="18" charset="0"/>
                                    </a:rPr>
                                    <m:t>𝑑</m:t>
                                  </m:r>
                                </m:e>
                                <m:sub>
                                  <m:r>
                                    <a:rPr lang="en-US" altLang="zh-CN" sz="3600" i="1">
                                      <a:solidFill>
                                        <a:srgbClr val="292934"/>
                                      </a:solidFill>
                                      <a:latin typeface="Cambria Math" panose="02040503050406030204" pitchFamily="18" charset="0"/>
                                      <a:ea typeface="Cambria Math" panose="02040503050406030204" pitchFamily="18" charset="0"/>
                                    </a:rPr>
                                    <m:t>𝑛</m:t>
                                  </m:r>
                                </m:sub>
                              </m:sSub>
                            </m:sub>
                          </m:sSub>
                        </m:e>
                      </m:nary>
                      <m:sSub>
                        <m:sSubPr>
                          <m:ctrlPr>
                            <a:rPr lang="en-US" altLang="zh-CN" sz="3600" b="0" i="1" smtClean="0">
                              <a:latin typeface="Cambria Math" panose="02040503050406030204" pitchFamily="18" charset="0"/>
                            </a:rPr>
                          </m:ctrlPr>
                        </m:sSubPr>
                        <m:e>
                          <m:r>
                            <a:rPr lang="zh-CN" altLang="en-US" sz="3600" i="1">
                              <a:latin typeface="Cambria Math" panose="02040503050406030204" pitchFamily="18" charset="0"/>
                            </a:rPr>
                            <m:t>𝒜</m:t>
                          </m:r>
                        </m:e>
                        <m:sub>
                          <m:sSub>
                            <m:sSubPr>
                              <m:ctrlPr>
                                <a:rPr lang="en-US" altLang="zh-CN" sz="3600" i="1">
                                  <a:solidFill>
                                    <a:srgbClr val="292934"/>
                                  </a:solidFill>
                                  <a:latin typeface="Cambria Math" panose="02040503050406030204" pitchFamily="18" charset="0"/>
                                </a:rPr>
                              </m:ctrlPr>
                            </m:sSubPr>
                            <m:e>
                              <m:r>
                                <a:rPr lang="en-US" altLang="zh-CN" sz="3600" i="1">
                                  <a:solidFill>
                                    <a:srgbClr val="292934"/>
                                  </a:solidFill>
                                  <a:latin typeface="Cambria Math" panose="02040503050406030204" pitchFamily="18" charset="0"/>
                                </a:rPr>
                                <m:t>𝑑</m:t>
                              </m:r>
                            </m:e>
                            <m:sub>
                              <m:r>
                                <a:rPr lang="en-US" altLang="zh-CN" sz="3600" i="1">
                                  <a:solidFill>
                                    <a:srgbClr val="292934"/>
                                  </a:solidFill>
                                  <a:latin typeface="Cambria Math" panose="02040503050406030204" pitchFamily="18" charset="0"/>
                                </a:rPr>
                                <m:t>1</m:t>
                              </m:r>
                            </m:sub>
                          </m:sSub>
                          <m:r>
                            <m:rPr>
                              <m:brk m:alnAt="23"/>
                            </m:rPr>
                            <a:rPr lang="en-US" altLang="zh-CN" sz="3600" i="1">
                              <a:solidFill>
                                <a:srgbClr val="292934"/>
                              </a:solidFill>
                              <a:latin typeface="Cambria Math" panose="02040503050406030204" pitchFamily="18" charset="0"/>
                              <a:ea typeface="Cambria Math" panose="02040503050406030204" pitchFamily="18" charset="0"/>
                            </a:rPr>
                            <m:t>⋯</m:t>
                          </m:r>
                          <m:sSub>
                            <m:sSubPr>
                              <m:ctrlPr>
                                <a:rPr lang="en-US" altLang="zh-CN" sz="3600" i="1">
                                  <a:solidFill>
                                    <a:srgbClr val="292934"/>
                                  </a:solidFill>
                                  <a:latin typeface="Cambria Math" panose="02040503050406030204" pitchFamily="18" charset="0"/>
                                  <a:ea typeface="Cambria Math" panose="02040503050406030204" pitchFamily="18" charset="0"/>
                                </a:rPr>
                              </m:ctrlPr>
                            </m:sSubPr>
                            <m:e>
                              <m:r>
                                <a:rPr lang="en-US" altLang="zh-CN" sz="3600" i="1">
                                  <a:solidFill>
                                    <a:srgbClr val="292934"/>
                                  </a:solidFill>
                                  <a:latin typeface="Cambria Math" panose="02040503050406030204" pitchFamily="18" charset="0"/>
                                  <a:ea typeface="Cambria Math" panose="02040503050406030204" pitchFamily="18" charset="0"/>
                                </a:rPr>
                                <m:t>𝑑</m:t>
                              </m:r>
                            </m:e>
                            <m:sub>
                              <m:r>
                                <a:rPr lang="en-US" altLang="zh-CN" sz="3600" i="1">
                                  <a:solidFill>
                                    <a:srgbClr val="292934"/>
                                  </a:solidFill>
                                  <a:latin typeface="Cambria Math" panose="02040503050406030204" pitchFamily="18" charset="0"/>
                                  <a:ea typeface="Cambria Math" panose="02040503050406030204" pitchFamily="18" charset="0"/>
                                </a:rPr>
                                <m:t>𝑛</m:t>
                              </m:r>
                            </m:sub>
                          </m:sSub>
                        </m:sub>
                      </m:sSub>
                    </m:oMath>
                  </m:oMathPara>
                </a14:m>
                <a:endParaRPr lang="zh-CN" altLang="en-US" sz="3600" dirty="0"/>
              </a:p>
            </p:txBody>
          </p:sp>
        </mc:Choice>
        <mc:Fallback xmlns="">
          <p:sp>
            <p:nvSpPr>
              <p:cNvPr id="3" name="内容占位符 2">
                <a:extLst>
                  <a:ext uri="{FF2B5EF4-FFF2-40B4-BE49-F238E27FC236}">
                    <a16:creationId xmlns="" xmlns:a16="http://schemas.microsoft.com/office/drawing/2014/main" xmlns:a14="http://schemas.microsoft.com/office/drawing/2010/main" id="{DCCC6B77-B378-41AD-9F38-D23556894666}"/>
                  </a:ext>
                </a:extLst>
              </p:cNvPr>
              <p:cNvSpPr>
                <a:spLocks noGrp="1" noRot="1" noChangeAspect="1" noMove="1" noResize="1" noEditPoints="1" noAdjustHandles="1" noChangeArrowheads="1" noChangeShapeType="1" noTextEdit="1"/>
              </p:cNvSpPr>
              <p:nvPr>
                <p:ph idx="1"/>
              </p:nvPr>
            </p:nvSpPr>
            <p:spPr>
              <a:blipFill rotWithShape="0">
                <a:blip r:embed="rId3"/>
                <a:stretch>
                  <a:fillRect l="-1167" t="-2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42602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51815" y="1561465"/>
                <a:ext cx="6458585" cy="4876800"/>
              </a:xfrm>
            </p:spPr>
            <p:txBody>
              <a:bodyPr/>
              <a:lstStyle/>
              <a:p>
                <a:r>
                  <a:rPr lang="en-US" altLang="zh-CN" sz="2800" dirty="0">
                    <a:sym typeface="+mn-ea"/>
                  </a:rPr>
                  <a:t>The vocabulary :</a:t>
                </a:r>
                <a14:m>
                  <m:oMath xmlns:m="http://schemas.openxmlformats.org/officeDocument/2006/math">
                    <m:r>
                      <m:rPr>
                        <m:sty m:val="p"/>
                      </m:rPr>
                      <a:rPr lang="en-US" altLang="zh-CN" sz="2800" b="0" i="0" smtClean="0">
                        <a:latin typeface="Cambria Math" panose="02040503050406030204" pitchFamily="18" charset="0"/>
                        <a:sym typeface="+mn-ea"/>
                      </a:rPr>
                      <m:t>V</m:t>
                    </m:r>
                    <m:r>
                      <a:rPr lang="en-US" altLang="zh-CN" sz="2800" b="0" i="1" smtClean="0">
                        <a:latin typeface="Cambria Math" panose="02040503050406030204" pitchFamily="18" charset="0"/>
                        <a:sym typeface="+mn-ea"/>
                      </a:rPr>
                      <m:t>={</m:t>
                    </m:r>
                    <m:r>
                      <a:rPr lang="en-US" altLang="zh-CN" sz="2800" b="0" i="1" smtClean="0">
                        <a:latin typeface="Cambria Math" panose="02040503050406030204" pitchFamily="18" charset="0"/>
                        <a:sym typeface="+mn-ea"/>
                      </a:rPr>
                      <m:t>𝐴</m:t>
                    </m:r>
                    <m:r>
                      <a:rPr lang="en-US" altLang="zh-CN" sz="2800" b="0" i="1" smtClean="0">
                        <a:latin typeface="Cambria Math" panose="02040503050406030204" pitchFamily="18" charset="0"/>
                        <a:sym typeface="+mn-ea"/>
                      </a:rPr>
                      <m:t>,</m:t>
                    </m:r>
                    <m:r>
                      <a:rPr lang="en-US" altLang="zh-CN" sz="2800" b="0" i="1" smtClean="0">
                        <a:latin typeface="Cambria Math" panose="02040503050406030204" pitchFamily="18" charset="0"/>
                        <a:sym typeface="+mn-ea"/>
                      </a:rPr>
                      <m:t>𝐵</m:t>
                    </m:r>
                    <m:r>
                      <a:rPr lang="en-US" altLang="zh-CN" sz="2800" b="0" i="1" smtClean="0">
                        <a:latin typeface="Cambria Math" panose="02040503050406030204" pitchFamily="18" charset="0"/>
                        <a:sym typeface="+mn-ea"/>
                      </a:rPr>
                      <m:t>,</m:t>
                    </m:r>
                    <m:r>
                      <a:rPr lang="en-US" altLang="zh-CN" sz="2800" b="0" i="1" smtClean="0">
                        <a:latin typeface="Cambria Math" panose="02040503050406030204" pitchFamily="18" charset="0"/>
                        <a:sym typeface="+mn-ea"/>
                      </a:rPr>
                      <m:t>𝐶</m:t>
                    </m:r>
                    <m:r>
                      <a:rPr lang="en-US" altLang="zh-CN" sz="2800" b="0" i="1" smtClean="0">
                        <a:latin typeface="Cambria Math" panose="02040503050406030204" pitchFamily="18" charset="0"/>
                        <a:sym typeface="+mn-ea"/>
                      </a:rPr>
                      <m:t>}</m:t>
                    </m:r>
                  </m:oMath>
                </a14:m>
                <a:endParaRPr lang="en-US" altLang="zh-CN" sz="2800" dirty="0">
                  <a:sym typeface="+mn-ea"/>
                </a:endParaRPr>
              </a:p>
              <a:p>
                <a:r>
                  <a:rPr lang="zh-CN" altLang="zh-CN" sz="2800" dirty="0"/>
                  <a:t>The probability of each combination is one element in the </a:t>
                </a:r>
                <a:r>
                  <a:rPr lang="en-US" altLang="zh-CN" sz="2800" dirty="0"/>
                  <a:t>right </a:t>
                </a:r>
                <a:r>
                  <a:rPr lang="zh-CN" altLang="zh-CN" sz="2800" dirty="0"/>
                  <a:t>tensor</a:t>
                </a:r>
                <a:endParaRPr lang="en-US" altLang="zh-CN" sz="2800" dirty="0"/>
              </a:p>
              <a:p>
                <a:r>
                  <a:rPr lang="en-US" altLang="zh-CN" sz="2800" dirty="0"/>
                  <a:t>If the sequence is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𝑠</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𝐵</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𝐶</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𝐴</m:t>
                        </m:r>
                      </m:e>
                    </m:d>
                  </m:oMath>
                </a14:m>
                <a:r>
                  <a:rPr lang="en-US" altLang="zh-CN" sz="2800" dirty="0"/>
                  <a:t>.</a:t>
                </a:r>
              </a:p>
              <a:p>
                <a:r>
                  <a:rPr lang="en-US" altLang="zh-CN" sz="2800" b="0" dirty="0">
                    <a:solidFill>
                      <a:schemeClr val="tx1"/>
                    </a:solidFill>
                    <a:uFillTx/>
                    <a:sym typeface="+mn-ea"/>
                  </a:rPr>
                  <a:t>The combination :</a:t>
                </a:r>
              </a:p>
              <a:p>
                <a:pPr marL="274320" lvl="1" indent="0">
                  <a:buNone/>
                </a:pPr>
                <a14:m>
                  <m:oMathPara xmlns:m="http://schemas.openxmlformats.org/officeDocument/2006/math">
                    <m:oMathParaPr>
                      <m:jc m:val="centerGroup"/>
                    </m:oMathParaPr>
                    <m:oMath xmlns:m="http://schemas.openxmlformats.org/officeDocument/2006/math">
                      <m:r>
                        <m:rPr>
                          <m:sty m:val="p"/>
                        </m:rPr>
                        <a:rPr lang="en-US" altLang="zh-CN" sz="2400" b="0" i="0" smtClean="0">
                          <a:solidFill>
                            <a:schemeClr val="tx1"/>
                          </a:solidFill>
                          <a:uFillTx/>
                          <a:latin typeface="Cambria Math" panose="02040503050406030204" pitchFamily="18" charset="0"/>
                          <a:sym typeface="+mn-ea"/>
                        </a:rPr>
                        <m:t>p</m:t>
                      </m:r>
                      <m:r>
                        <a:rPr lang="en-US" altLang="zh-CN" sz="2400" b="0" i="0" smtClean="0">
                          <a:solidFill>
                            <a:schemeClr val="tx1"/>
                          </a:solidFill>
                          <a:uFillTx/>
                          <a:latin typeface="Cambria Math" panose="02040503050406030204" pitchFamily="18" charset="0"/>
                          <a:sym typeface="+mn-ea"/>
                        </a:rPr>
                        <m:t>(</m:t>
                      </m:r>
                      <m:sSub>
                        <m:sSubPr>
                          <m:ctrlPr>
                            <a:rPr lang="en-US" altLang="zh-CN" sz="2400" b="0" i="1" smtClean="0">
                              <a:solidFill>
                                <a:schemeClr val="tx1"/>
                              </a:solidFill>
                              <a:uFillTx/>
                              <a:latin typeface="Cambria Math" panose="02040503050406030204" pitchFamily="18" charset="0"/>
                              <a:sym typeface="+mn-ea"/>
                            </a:rPr>
                          </m:ctrlPr>
                        </m:sSubPr>
                        <m:e>
                          <m:r>
                            <a:rPr lang="en-US" altLang="zh-CN" sz="2400" b="0" i="1" smtClean="0">
                              <a:solidFill>
                                <a:schemeClr val="tx1"/>
                              </a:solidFill>
                              <a:uFillTx/>
                              <a:latin typeface="Cambria Math" panose="02040503050406030204" pitchFamily="18" charset="0"/>
                              <a:sym typeface="+mn-ea"/>
                            </a:rPr>
                            <m:t>𝑠</m:t>
                          </m:r>
                        </m:e>
                        <m:sub>
                          <m:r>
                            <a:rPr lang="en-US" altLang="zh-CN" sz="2400" b="0" i="1" smtClean="0">
                              <a:solidFill>
                                <a:schemeClr val="tx1"/>
                              </a:solidFill>
                              <a:uFillTx/>
                              <a:latin typeface="Cambria Math" panose="02040503050406030204" pitchFamily="18" charset="0"/>
                              <a:sym typeface="+mn-ea"/>
                            </a:rPr>
                            <m:t>𝑖</m:t>
                          </m:r>
                        </m:sub>
                      </m:sSub>
                      <m:r>
                        <a:rPr lang="en-US" altLang="zh-CN" sz="2400" b="0" i="0" smtClean="0">
                          <a:solidFill>
                            <a:schemeClr val="tx1"/>
                          </a:solidFill>
                          <a:uFillTx/>
                          <a:latin typeface="Cambria Math" panose="02040503050406030204" pitchFamily="18" charset="0"/>
                          <a:sym typeface="+mn-ea"/>
                        </a:rPr>
                        <m:t>)=</m:t>
                      </m:r>
                      <m:sSub>
                        <m:sSubPr>
                          <m:ctrlPr>
                            <a:rPr lang="en-US" altLang="zh-CN" sz="2400" i="1" smtClean="0">
                              <a:solidFill>
                                <a:schemeClr val="tx1"/>
                              </a:solidFill>
                              <a:uFillTx/>
                              <a:latin typeface="Cambria Math" panose="02040503050406030204" pitchFamily="18" charset="0"/>
                              <a:sym typeface="+mn-ea"/>
                            </a:rPr>
                          </m:ctrlPr>
                        </m:sSubPr>
                        <m:e>
                          <m:r>
                            <a:rPr lang="zh-CN" altLang="en-US" sz="2400" i="1">
                              <a:latin typeface="Cambria Math" panose="02040503050406030204" pitchFamily="18" charset="0"/>
                              <a:sym typeface="+mn-ea"/>
                            </a:rPr>
                            <m:t>𝒯</m:t>
                          </m:r>
                        </m:e>
                        <m:sub>
                          <m:r>
                            <a:rPr lang="en-US" altLang="zh-CN" sz="2400" b="0" i="1" smtClean="0">
                              <a:solidFill>
                                <a:schemeClr val="tx1"/>
                              </a:solidFill>
                              <a:uFillTx/>
                              <a:latin typeface="Cambria Math" panose="02040503050406030204" pitchFamily="18" charset="0"/>
                              <a:sym typeface="+mn-ea"/>
                            </a:rPr>
                            <m:t>231</m:t>
                          </m:r>
                        </m:sub>
                      </m:sSub>
                    </m:oMath>
                  </m:oMathPara>
                </a14:m>
                <a:endParaRPr lang="en-US" altLang="zh-CN" sz="2400" dirty="0">
                  <a:solidFill>
                    <a:schemeClr val="tx1"/>
                  </a:solidFill>
                  <a:uFillTx/>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51815" y="1561465"/>
                <a:ext cx="6458585" cy="4876800"/>
              </a:xfrm>
              <a:blipFill rotWithShape="0">
                <a:blip r:embed="rId3"/>
                <a:stretch>
                  <a:fillRect l="-1322" t="-1250" r="-1700"/>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3363012161"/>
              </p:ext>
            </p:extLst>
          </p:nvPr>
        </p:nvGraphicFramePr>
        <p:xfrm>
          <a:off x="7162801" y="4496174"/>
          <a:ext cx="1800000" cy="1800000"/>
        </p:xfrm>
        <a:graphic>
          <a:graphicData uri="http://schemas.openxmlformats.org/drawingml/2006/table">
            <a:tbl>
              <a:tblPr firstRow="1" bandRow="1">
                <a:tableStyleId>{5940675A-B579-460E-94D1-54222C63F5DA}</a:tableStyleId>
              </a:tblPr>
              <a:tblGrid>
                <a:gridCol w="600000">
                  <a:extLst>
                    <a:ext uri="{9D8B030D-6E8A-4147-A177-3AD203B41FA5}">
                      <a16:colId xmlns:a16="http://schemas.microsoft.com/office/drawing/2014/main" xmlns="" val="20000"/>
                    </a:ext>
                  </a:extLst>
                </a:gridCol>
                <a:gridCol w="600000">
                  <a:extLst>
                    <a:ext uri="{9D8B030D-6E8A-4147-A177-3AD203B41FA5}">
                      <a16:colId xmlns:a16="http://schemas.microsoft.com/office/drawing/2014/main" xmlns="" val="20001"/>
                    </a:ext>
                  </a:extLst>
                </a:gridCol>
                <a:gridCol w="600000">
                  <a:extLst>
                    <a:ext uri="{9D8B030D-6E8A-4147-A177-3AD203B41FA5}">
                      <a16:colId xmlns:a16="http://schemas.microsoft.com/office/drawing/2014/main" xmlns="" val="20002"/>
                    </a:ext>
                  </a:extLst>
                </a:gridCol>
              </a:tblGrid>
              <a:tr h="600000">
                <a:tc>
                  <a:txBody>
                    <a:bodyPr/>
                    <a:lstStyle/>
                    <a:p>
                      <a:endParaRPr lang="zh-CN" dirty="0"/>
                    </a:p>
                  </a:txBody>
                  <a:tcPr marL="85858" marR="85858" marT="42929" marB="42929" anchor="ctr">
                    <a:blipFill rotWithShape="0">
                      <a:blip r:embed="rId4"/>
                      <a:stretch>
                        <a:fillRect l="-1724" t="-962" r="-200862" b="-200962"/>
                      </a:stretch>
                    </a:blipFill>
                  </a:tcPr>
                </a:tc>
                <a:tc>
                  <a:txBody>
                    <a:bodyPr/>
                    <a:lstStyle/>
                    <a:p>
                      <a:endParaRPr lang="zh-CN" dirty="0"/>
                    </a:p>
                  </a:txBody>
                  <a:tcPr marL="85858" marR="85858" marT="42929" marB="42929" anchor="ctr">
                    <a:blipFill rotWithShape="0">
                      <a:blip r:embed="rId4"/>
                      <a:stretch>
                        <a:fillRect l="-102609" t="-962" r="-102609" b="-200962"/>
                      </a:stretch>
                    </a:blipFill>
                  </a:tcPr>
                </a:tc>
                <a:tc>
                  <a:txBody>
                    <a:bodyPr/>
                    <a:lstStyle/>
                    <a:p>
                      <a:endParaRPr lang="zh-CN"/>
                    </a:p>
                  </a:txBody>
                  <a:tcPr marL="85858" marR="85858" marT="42929" marB="42929" anchor="ctr">
                    <a:blipFill rotWithShape="0">
                      <a:blip r:embed="rId4"/>
                      <a:stretch>
                        <a:fillRect l="-200862" t="-962" r="-1724" b="-200962"/>
                      </a:stretch>
                    </a:blipFill>
                  </a:tcPr>
                </a:tc>
                <a:extLst>
                  <a:ext uri="{0D108BD9-81ED-4DB2-BD59-A6C34878D82A}">
                    <a16:rowId xmlns:a16="http://schemas.microsoft.com/office/drawing/2014/main" xmlns="" val="10000"/>
                  </a:ext>
                </a:extLst>
              </a:tr>
              <a:tr h="600000">
                <a:tc>
                  <a:txBody>
                    <a:bodyPr/>
                    <a:lstStyle/>
                    <a:p>
                      <a:endParaRPr lang="zh-CN"/>
                    </a:p>
                  </a:txBody>
                  <a:tcPr marL="85858" marR="85858" marT="42929" marB="42929" anchor="ctr">
                    <a:blipFill rotWithShape="0">
                      <a:blip r:embed="rId4"/>
                      <a:stretch>
                        <a:fillRect l="-1724" t="-101942" r="-200862" b="-102913"/>
                      </a:stretch>
                    </a:blipFill>
                  </a:tcPr>
                </a:tc>
                <a:tc>
                  <a:txBody>
                    <a:bodyPr/>
                    <a:lstStyle/>
                    <a:p>
                      <a:endParaRPr lang="zh-CN"/>
                    </a:p>
                  </a:txBody>
                  <a:tcPr marL="85858" marR="85858" marT="42929" marB="42929" anchor="ctr">
                    <a:blipFill rotWithShape="0">
                      <a:blip r:embed="rId4"/>
                      <a:stretch>
                        <a:fillRect l="-102609" t="-101942" r="-102609" b="-102913"/>
                      </a:stretch>
                    </a:blipFill>
                  </a:tcPr>
                </a:tc>
                <a:tc>
                  <a:txBody>
                    <a:bodyPr/>
                    <a:lstStyle/>
                    <a:p>
                      <a:endParaRPr lang="zh-CN"/>
                    </a:p>
                  </a:txBody>
                  <a:tcPr marL="85858" marR="85858" marT="42929" marB="42929" anchor="ctr">
                    <a:blipFill rotWithShape="0">
                      <a:blip r:embed="rId4"/>
                      <a:stretch>
                        <a:fillRect l="-200862" t="-101942" r="-1724" b="-102913"/>
                      </a:stretch>
                    </a:blipFill>
                  </a:tcPr>
                </a:tc>
                <a:extLst>
                  <a:ext uri="{0D108BD9-81ED-4DB2-BD59-A6C34878D82A}">
                    <a16:rowId xmlns:a16="http://schemas.microsoft.com/office/drawing/2014/main" xmlns="" val="10001"/>
                  </a:ext>
                </a:extLst>
              </a:tr>
              <a:tr h="600000">
                <a:tc>
                  <a:txBody>
                    <a:bodyPr/>
                    <a:lstStyle/>
                    <a:p>
                      <a:endParaRPr lang="zh-CN" dirty="0"/>
                    </a:p>
                  </a:txBody>
                  <a:tcPr marL="85858" marR="85858" marT="42929" marB="42929" anchor="ctr">
                    <a:blipFill rotWithShape="0">
                      <a:blip r:embed="rId4"/>
                      <a:stretch>
                        <a:fillRect l="-1724" t="-200000" r="-200862" b="-1923"/>
                      </a:stretch>
                    </a:blipFill>
                  </a:tcPr>
                </a:tc>
                <a:tc>
                  <a:txBody>
                    <a:bodyPr/>
                    <a:lstStyle/>
                    <a:p>
                      <a:endParaRPr lang="zh-CN" dirty="0"/>
                    </a:p>
                  </a:txBody>
                  <a:tcPr marL="85858" marR="85858" marT="42929" marB="42929" anchor="ctr">
                    <a:blipFill rotWithShape="0">
                      <a:blip r:embed="rId4"/>
                      <a:stretch>
                        <a:fillRect l="-102609" t="-200000" r="-102609" b="-1923"/>
                      </a:stretch>
                    </a:blipFill>
                  </a:tcPr>
                </a:tc>
                <a:tc>
                  <a:txBody>
                    <a:bodyPr/>
                    <a:lstStyle/>
                    <a:p>
                      <a:endParaRPr lang="zh-CN" dirty="0"/>
                    </a:p>
                  </a:txBody>
                  <a:tcPr marL="85858" marR="85858" marT="42929" marB="42929" anchor="ctr">
                    <a:blipFill rotWithShape="0">
                      <a:blip r:embed="rId4"/>
                      <a:stretch>
                        <a:fillRect l="-200862" t="-200000" r="-1724" b="-1923"/>
                      </a:stretch>
                    </a:blipFill>
                  </a:tcPr>
                </a:tc>
                <a:extLst>
                  <a:ext uri="{0D108BD9-81ED-4DB2-BD59-A6C34878D82A}">
                    <a16:rowId xmlns:a16="http://schemas.microsoft.com/office/drawing/2014/main" xmlns="" val="10002"/>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709982689"/>
              </p:ext>
            </p:extLst>
          </p:nvPr>
        </p:nvGraphicFramePr>
        <p:xfrm>
          <a:off x="8001955" y="2570667"/>
          <a:ext cx="1800000" cy="1800000"/>
        </p:xfrm>
        <a:graphic>
          <a:graphicData uri="http://schemas.openxmlformats.org/drawingml/2006/table">
            <a:tbl>
              <a:tblPr firstRow="1" bandRow="1">
                <a:tableStyleId>{5940675A-B579-460E-94D1-54222C63F5DA}</a:tableStyleId>
              </a:tblPr>
              <a:tblGrid>
                <a:gridCol w="600000">
                  <a:extLst>
                    <a:ext uri="{9D8B030D-6E8A-4147-A177-3AD203B41FA5}">
                      <a16:colId xmlns:a16="http://schemas.microsoft.com/office/drawing/2014/main" xmlns="" val="20000"/>
                    </a:ext>
                  </a:extLst>
                </a:gridCol>
                <a:gridCol w="600000">
                  <a:extLst>
                    <a:ext uri="{9D8B030D-6E8A-4147-A177-3AD203B41FA5}">
                      <a16:colId xmlns:a16="http://schemas.microsoft.com/office/drawing/2014/main" xmlns="" val="20001"/>
                    </a:ext>
                  </a:extLst>
                </a:gridCol>
                <a:gridCol w="600000">
                  <a:extLst>
                    <a:ext uri="{9D8B030D-6E8A-4147-A177-3AD203B41FA5}">
                      <a16:colId xmlns:a16="http://schemas.microsoft.com/office/drawing/2014/main" xmlns="" val="20002"/>
                    </a:ext>
                  </a:extLst>
                </a:gridCol>
              </a:tblGrid>
              <a:tr h="600000">
                <a:tc>
                  <a:txBody>
                    <a:bodyPr/>
                    <a:lstStyle/>
                    <a:p>
                      <a:endParaRPr lang="zh-CN" dirty="0"/>
                    </a:p>
                  </a:txBody>
                  <a:tcPr marL="85858" marR="85858" marT="42929" marB="42929" anchor="ctr">
                    <a:blipFill rotWithShape="0">
                      <a:blip r:embed="rId5"/>
                      <a:stretch>
                        <a:fillRect l="-1724" t="-962" r="-200862" b="-200962"/>
                      </a:stretch>
                    </a:blipFill>
                  </a:tcPr>
                </a:tc>
                <a:tc>
                  <a:txBody>
                    <a:bodyPr/>
                    <a:lstStyle/>
                    <a:p>
                      <a:endParaRPr lang="zh-CN"/>
                    </a:p>
                  </a:txBody>
                  <a:tcPr marL="85858" marR="85858" marT="42929" marB="42929" anchor="ctr">
                    <a:blipFill rotWithShape="0">
                      <a:blip r:embed="rId5"/>
                      <a:stretch>
                        <a:fillRect l="-102609" t="-962" r="-102609" b="-200962"/>
                      </a:stretch>
                    </a:blipFill>
                  </a:tcPr>
                </a:tc>
                <a:tc>
                  <a:txBody>
                    <a:bodyPr/>
                    <a:lstStyle/>
                    <a:p>
                      <a:endParaRPr lang="zh-CN"/>
                    </a:p>
                  </a:txBody>
                  <a:tcPr marL="85858" marR="85858" marT="42929" marB="42929" anchor="ctr">
                    <a:blipFill rotWithShape="0">
                      <a:blip r:embed="rId5"/>
                      <a:stretch>
                        <a:fillRect l="-200862" t="-962" r="-1724" b="-200962"/>
                      </a:stretch>
                    </a:blipFill>
                  </a:tcPr>
                </a:tc>
                <a:extLst>
                  <a:ext uri="{0D108BD9-81ED-4DB2-BD59-A6C34878D82A}">
                    <a16:rowId xmlns:a16="http://schemas.microsoft.com/office/drawing/2014/main" xmlns="" val="10000"/>
                  </a:ext>
                </a:extLst>
              </a:tr>
              <a:tr h="600000">
                <a:tc>
                  <a:txBody>
                    <a:bodyPr/>
                    <a:lstStyle/>
                    <a:p>
                      <a:endParaRPr lang="zh-CN"/>
                    </a:p>
                  </a:txBody>
                  <a:tcPr marL="85858" marR="85858" marT="42929" marB="42929" anchor="ctr">
                    <a:blipFill rotWithShape="0">
                      <a:blip r:embed="rId5"/>
                      <a:stretch>
                        <a:fillRect l="-1724" t="-101942" r="-200862" b="-102913"/>
                      </a:stretch>
                    </a:blipFill>
                  </a:tcPr>
                </a:tc>
                <a:tc>
                  <a:txBody>
                    <a:bodyPr/>
                    <a:lstStyle/>
                    <a:p>
                      <a:endParaRPr lang="zh-CN"/>
                    </a:p>
                  </a:txBody>
                  <a:tcPr marL="85858" marR="85858" marT="42929" marB="42929" anchor="ctr">
                    <a:blipFill rotWithShape="0">
                      <a:blip r:embed="rId5"/>
                      <a:stretch>
                        <a:fillRect l="-102609" t="-101942" r="-102609" b="-102913"/>
                      </a:stretch>
                    </a:blipFill>
                  </a:tcPr>
                </a:tc>
                <a:tc>
                  <a:txBody>
                    <a:bodyPr/>
                    <a:lstStyle/>
                    <a:p>
                      <a:endParaRPr lang="zh-CN"/>
                    </a:p>
                  </a:txBody>
                  <a:tcPr marL="85858" marR="85858" marT="42929" marB="42929" anchor="ctr">
                    <a:blipFill rotWithShape="0">
                      <a:blip r:embed="rId5"/>
                      <a:stretch>
                        <a:fillRect l="-200862" t="-101942" r="-1724" b="-102913"/>
                      </a:stretch>
                    </a:blipFill>
                  </a:tcPr>
                </a:tc>
                <a:extLst>
                  <a:ext uri="{0D108BD9-81ED-4DB2-BD59-A6C34878D82A}">
                    <a16:rowId xmlns:a16="http://schemas.microsoft.com/office/drawing/2014/main" xmlns="" val="10001"/>
                  </a:ext>
                </a:extLst>
              </a:tr>
              <a:tr h="600000">
                <a:tc>
                  <a:txBody>
                    <a:bodyPr/>
                    <a:lstStyle/>
                    <a:p>
                      <a:endParaRPr lang="zh-CN"/>
                    </a:p>
                  </a:txBody>
                  <a:tcPr marL="85858" marR="85858" marT="42929" marB="42929" anchor="ctr">
                    <a:blipFill rotWithShape="0">
                      <a:blip r:embed="rId5"/>
                      <a:stretch>
                        <a:fillRect l="-1724" t="-200000" r="-200862" b="-1923"/>
                      </a:stretch>
                    </a:blipFill>
                  </a:tcPr>
                </a:tc>
                <a:tc>
                  <a:txBody>
                    <a:bodyPr/>
                    <a:lstStyle/>
                    <a:p>
                      <a:endParaRPr lang="zh-CN"/>
                    </a:p>
                  </a:txBody>
                  <a:tcPr marL="85858" marR="85858" marT="42929" marB="42929" anchor="ctr">
                    <a:blipFill rotWithShape="0">
                      <a:blip r:embed="rId5"/>
                      <a:stretch>
                        <a:fillRect l="-102609" t="-200000" r="-102609" b="-1923"/>
                      </a:stretch>
                    </a:blipFill>
                  </a:tcPr>
                </a:tc>
                <a:tc>
                  <a:txBody>
                    <a:bodyPr/>
                    <a:lstStyle/>
                    <a:p>
                      <a:endParaRPr lang="zh-CN" dirty="0"/>
                    </a:p>
                  </a:txBody>
                  <a:tcPr marL="85858" marR="85858" marT="42929" marB="42929" anchor="ctr">
                    <a:blipFill rotWithShape="0">
                      <a:blip r:embed="rId5"/>
                      <a:stretch>
                        <a:fillRect l="-200862" t="-200000" r="-1724" b="-1923"/>
                      </a:stretch>
                    </a:blipFill>
                  </a:tcPr>
                </a:tc>
                <a:extLst>
                  <a:ext uri="{0D108BD9-81ED-4DB2-BD59-A6C34878D82A}">
                    <a16:rowId xmlns:a16="http://schemas.microsoft.com/office/drawing/2014/main" xmlns="" val="10002"/>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854134849"/>
              </p:ext>
            </p:extLst>
          </p:nvPr>
        </p:nvGraphicFramePr>
        <p:xfrm>
          <a:off x="8749554" y="661465"/>
          <a:ext cx="1800000" cy="1800000"/>
        </p:xfrm>
        <a:graphic>
          <a:graphicData uri="http://schemas.openxmlformats.org/drawingml/2006/table">
            <a:tbl>
              <a:tblPr firstRow="1" bandRow="1">
                <a:tableStyleId>{5940675A-B579-460E-94D1-54222C63F5DA}</a:tableStyleId>
              </a:tblPr>
              <a:tblGrid>
                <a:gridCol w="600000">
                  <a:extLst>
                    <a:ext uri="{9D8B030D-6E8A-4147-A177-3AD203B41FA5}">
                      <a16:colId xmlns:a16="http://schemas.microsoft.com/office/drawing/2014/main" xmlns="" val="20000"/>
                    </a:ext>
                  </a:extLst>
                </a:gridCol>
                <a:gridCol w="600000">
                  <a:extLst>
                    <a:ext uri="{9D8B030D-6E8A-4147-A177-3AD203B41FA5}">
                      <a16:colId xmlns:a16="http://schemas.microsoft.com/office/drawing/2014/main" xmlns="" val="20001"/>
                    </a:ext>
                  </a:extLst>
                </a:gridCol>
                <a:gridCol w="600000">
                  <a:extLst>
                    <a:ext uri="{9D8B030D-6E8A-4147-A177-3AD203B41FA5}">
                      <a16:colId xmlns:a16="http://schemas.microsoft.com/office/drawing/2014/main" xmlns="" val="20002"/>
                    </a:ext>
                  </a:extLst>
                </a:gridCol>
              </a:tblGrid>
              <a:tr h="600000">
                <a:tc>
                  <a:txBody>
                    <a:bodyPr/>
                    <a:lstStyle/>
                    <a:p>
                      <a:endParaRPr lang="zh-CN" dirty="0"/>
                    </a:p>
                  </a:txBody>
                  <a:tcPr marL="85858" marR="85858" marT="42929" marB="42929" anchor="ctr">
                    <a:blipFill rotWithShape="0">
                      <a:blip r:embed="rId6"/>
                      <a:stretch>
                        <a:fillRect l="-1724" t="-962" r="-200862" b="-200962"/>
                      </a:stretch>
                    </a:blipFill>
                  </a:tcPr>
                </a:tc>
                <a:tc>
                  <a:txBody>
                    <a:bodyPr/>
                    <a:lstStyle/>
                    <a:p>
                      <a:endParaRPr lang="zh-CN" dirty="0"/>
                    </a:p>
                  </a:txBody>
                  <a:tcPr marL="85858" marR="85858" marT="42929" marB="42929" anchor="ctr">
                    <a:blipFill rotWithShape="0">
                      <a:blip r:embed="rId6"/>
                      <a:stretch>
                        <a:fillRect l="-102609" t="-962" r="-102609" b="-200962"/>
                      </a:stretch>
                    </a:blipFill>
                  </a:tcPr>
                </a:tc>
                <a:tc>
                  <a:txBody>
                    <a:bodyPr/>
                    <a:lstStyle/>
                    <a:p>
                      <a:endParaRPr lang="zh-CN"/>
                    </a:p>
                  </a:txBody>
                  <a:tcPr marL="85858" marR="85858" marT="42929" marB="42929" anchor="ctr">
                    <a:blipFill rotWithShape="0">
                      <a:blip r:embed="rId6"/>
                      <a:stretch>
                        <a:fillRect l="-200862" t="-962" r="-1724" b="-200962"/>
                      </a:stretch>
                    </a:blipFill>
                  </a:tcPr>
                </a:tc>
                <a:extLst>
                  <a:ext uri="{0D108BD9-81ED-4DB2-BD59-A6C34878D82A}">
                    <a16:rowId xmlns:a16="http://schemas.microsoft.com/office/drawing/2014/main" xmlns="" val="10000"/>
                  </a:ext>
                </a:extLst>
              </a:tr>
              <a:tr h="600000">
                <a:tc>
                  <a:txBody>
                    <a:bodyPr/>
                    <a:lstStyle/>
                    <a:p>
                      <a:endParaRPr lang="zh-CN"/>
                    </a:p>
                  </a:txBody>
                  <a:tcPr marL="85858" marR="85858" marT="42929" marB="42929" anchor="ctr">
                    <a:blipFill rotWithShape="0">
                      <a:blip r:embed="rId6"/>
                      <a:stretch>
                        <a:fillRect l="-1724" t="-101942" r="-200862" b="-102913"/>
                      </a:stretch>
                    </a:blipFill>
                  </a:tcPr>
                </a:tc>
                <a:tc>
                  <a:txBody>
                    <a:bodyPr/>
                    <a:lstStyle/>
                    <a:p>
                      <a:endParaRPr lang="zh-CN"/>
                    </a:p>
                  </a:txBody>
                  <a:tcPr marL="85858" marR="85858" marT="42929" marB="42929" anchor="ctr">
                    <a:blipFill rotWithShape="0">
                      <a:blip r:embed="rId6"/>
                      <a:stretch>
                        <a:fillRect l="-102609" t="-101942" r="-102609" b="-102913"/>
                      </a:stretch>
                    </a:blipFill>
                  </a:tcPr>
                </a:tc>
                <a:tc>
                  <a:txBody>
                    <a:bodyPr/>
                    <a:lstStyle/>
                    <a:p>
                      <a:endParaRPr lang="zh-CN"/>
                    </a:p>
                  </a:txBody>
                  <a:tcPr marL="85858" marR="85858" marT="42929" marB="42929" anchor="ctr">
                    <a:blipFill rotWithShape="0">
                      <a:blip r:embed="rId6"/>
                      <a:stretch>
                        <a:fillRect l="-200862" t="-101942" r="-1724" b="-102913"/>
                      </a:stretch>
                    </a:blipFill>
                  </a:tcPr>
                </a:tc>
                <a:extLst>
                  <a:ext uri="{0D108BD9-81ED-4DB2-BD59-A6C34878D82A}">
                    <a16:rowId xmlns:a16="http://schemas.microsoft.com/office/drawing/2014/main" xmlns="" val="10001"/>
                  </a:ext>
                </a:extLst>
              </a:tr>
              <a:tr h="600000">
                <a:tc>
                  <a:txBody>
                    <a:bodyPr/>
                    <a:lstStyle/>
                    <a:p>
                      <a:endParaRPr lang="zh-CN" dirty="0"/>
                    </a:p>
                  </a:txBody>
                  <a:tcPr marL="85858" marR="85858" marT="42929" marB="42929" anchor="ctr">
                    <a:blipFill rotWithShape="0">
                      <a:blip r:embed="rId6"/>
                      <a:stretch>
                        <a:fillRect l="-1724" t="-200000" r="-200862" b="-1923"/>
                      </a:stretch>
                    </a:blipFill>
                  </a:tcPr>
                </a:tc>
                <a:tc>
                  <a:txBody>
                    <a:bodyPr/>
                    <a:lstStyle/>
                    <a:p>
                      <a:endParaRPr lang="zh-CN"/>
                    </a:p>
                  </a:txBody>
                  <a:tcPr marL="85858" marR="85858" marT="42929" marB="42929" anchor="ctr">
                    <a:blipFill rotWithShape="0">
                      <a:blip r:embed="rId6"/>
                      <a:stretch>
                        <a:fillRect l="-102609" t="-200000" r="-102609" b="-1923"/>
                      </a:stretch>
                    </a:blipFill>
                  </a:tcPr>
                </a:tc>
                <a:tc>
                  <a:txBody>
                    <a:bodyPr/>
                    <a:lstStyle/>
                    <a:p>
                      <a:endParaRPr lang="zh-CN" dirty="0"/>
                    </a:p>
                  </a:txBody>
                  <a:tcPr marL="85858" marR="85858" marT="42929" marB="42929" anchor="ctr">
                    <a:blipFill rotWithShape="0">
                      <a:blip r:embed="rId6"/>
                      <a:stretch>
                        <a:fillRect l="-200862" t="-200000" r="-1724" b="-1923"/>
                      </a:stretch>
                    </a:blipFill>
                  </a:tcPr>
                </a:tc>
                <a:extLst>
                  <a:ext uri="{0D108BD9-81ED-4DB2-BD59-A6C34878D82A}">
                    <a16:rowId xmlns:a16="http://schemas.microsoft.com/office/drawing/2014/main" xmlns="" val="10002"/>
                  </a:ext>
                </a:extLst>
              </a:tr>
            </a:tbl>
          </a:graphicData>
        </a:graphic>
      </p:graphicFrame>
      <p:cxnSp>
        <p:nvCxnSpPr>
          <p:cNvPr id="5" name="直接连接符 4"/>
          <p:cNvCxnSpPr/>
          <p:nvPr/>
        </p:nvCxnSpPr>
        <p:spPr>
          <a:xfrm flipH="1">
            <a:off x="7162801" y="624000"/>
            <a:ext cx="1586754" cy="3872174"/>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a:spLocks noRot="1" noChangeAspect="1" noMove="1" noResize="1" noEditPoints="1" noAdjustHandles="1" noChangeArrowheads="1" noChangeShapeType="1" noTextEdit="1"/>
          </p:cNvSpPr>
          <p:nvPr/>
        </p:nvSpPr>
        <p:spPr>
          <a:xfrm>
            <a:off x="730220" y="1625305"/>
            <a:ext cx="1416606" cy="1139414"/>
          </a:xfrm>
          <a:prstGeom prst="rect">
            <a:avLst/>
          </a:prstGeom>
          <a:blipFill rotWithShape="0">
            <a:blip r:embed="rId3"/>
            <a:stretch>
              <a:fillRect/>
            </a:stretch>
          </a:blipFill>
        </p:spPr>
        <p:txBody>
          <a:bodyPr/>
          <a:lstStyle/>
          <a:p>
            <a:r>
              <a:rPr lang="zh-CN" altLang="en-US">
                <a:noFill/>
              </a:rPr>
              <a:t> </a:t>
            </a:r>
          </a:p>
        </p:txBody>
      </p:sp>
      <p:sp>
        <p:nvSpPr>
          <p:cNvPr id="7" name="文本框 6"/>
          <p:cNvSpPr txBox="1">
            <a:spLocks noRot="1" noChangeAspect="1" noMove="1" noResize="1" noEditPoints="1" noAdjustHandles="1" noChangeArrowheads="1" noChangeShapeType="1" noTextEdit="1"/>
          </p:cNvSpPr>
          <p:nvPr/>
        </p:nvSpPr>
        <p:spPr>
          <a:xfrm>
            <a:off x="2518171" y="1625864"/>
            <a:ext cx="1430713" cy="1139414"/>
          </a:xfrm>
          <a:prstGeom prst="rect">
            <a:avLst/>
          </a:prstGeom>
          <a:blipFill rotWithShape="0">
            <a:blip r:embed="rId4"/>
            <a:stretch>
              <a:fillRect/>
            </a:stretch>
          </a:blipFill>
        </p:spPr>
        <p:txBody>
          <a:bodyPr/>
          <a:lstStyle/>
          <a:p>
            <a:r>
              <a:rPr lang="zh-CN" altLang="en-US">
                <a:noFill/>
              </a:rPr>
              <a:t> </a:t>
            </a:r>
          </a:p>
        </p:txBody>
      </p:sp>
      <p:sp>
        <p:nvSpPr>
          <p:cNvPr id="8" name="文本框 7"/>
          <p:cNvSpPr txBox="1">
            <a:spLocks noRot="1" noChangeAspect="1" noMove="1" noResize="1" noEditPoints="1" noAdjustHandles="1" noChangeArrowheads="1" noChangeShapeType="1" noTextEdit="1"/>
          </p:cNvSpPr>
          <p:nvPr/>
        </p:nvSpPr>
        <p:spPr>
          <a:xfrm>
            <a:off x="4285779" y="1627992"/>
            <a:ext cx="1416029" cy="1136593"/>
          </a:xfrm>
          <a:prstGeom prst="rect">
            <a:avLst/>
          </a:prstGeom>
          <a:blipFill rotWithShape="0">
            <a:blip r:embed="rId5"/>
            <a:stretch>
              <a:fillRect/>
            </a:stretch>
          </a:blipFill>
        </p:spPr>
        <p:txBody>
          <a:bodyPr/>
          <a:lstStyle/>
          <a:p>
            <a:r>
              <a:rPr lang="zh-CN" altLang="en-US">
                <a:noFill/>
              </a:rPr>
              <a:t> </a:t>
            </a:r>
          </a:p>
        </p:txBody>
      </p:sp>
      <p:graphicFrame>
        <p:nvGraphicFramePr>
          <p:cNvPr id="31" name="表格 30"/>
          <p:cNvGraphicFramePr>
            <a:graphicFrameLocks noGrp="1"/>
          </p:cNvGraphicFramePr>
          <p:nvPr>
            <p:extLst>
              <p:ext uri="{D42A27DB-BD31-4B8C-83A1-F6EECF244321}">
                <p14:modId xmlns:p14="http://schemas.microsoft.com/office/powerpoint/2010/main" val="3780795612"/>
              </p:ext>
            </p:extLst>
          </p:nvPr>
        </p:nvGraphicFramePr>
        <p:xfrm>
          <a:off x="5377997" y="4764573"/>
          <a:ext cx="1609170" cy="1609170"/>
        </p:xfrm>
        <a:graphic>
          <a:graphicData uri="http://schemas.openxmlformats.org/drawingml/2006/table">
            <a:tbl>
              <a:tblPr firstRow="1" bandRow="1">
                <a:tableStyleId>{5940675A-B579-460E-94D1-54222C63F5DA}</a:tableStyleId>
              </a:tblPr>
              <a:tblGrid>
                <a:gridCol w="536390">
                  <a:extLst>
                    <a:ext uri="{9D8B030D-6E8A-4147-A177-3AD203B41FA5}">
                      <a16:colId xmlns:a16="http://schemas.microsoft.com/office/drawing/2014/main" xmlns="" val="20000"/>
                    </a:ext>
                  </a:extLst>
                </a:gridCol>
                <a:gridCol w="536390">
                  <a:extLst>
                    <a:ext uri="{9D8B030D-6E8A-4147-A177-3AD203B41FA5}">
                      <a16:colId xmlns:a16="http://schemas.microsoft.com/office/drawing/2014/main" xmlns="" val="20001"/>
                    </a:ext>
                  </a:extLst>
                </a:gridCol>
                <a:gridCol w="536390">
                  <a:extLst>
                    <a:ext uri="{9D8B030D-6E8A-4147-A177-3AD203B41FA5}">
                      <a16:colId xmlns:a16="http://schemas.microsoft.com/office/drawing/2014/main" xmlns="" val="20002"/>
                    </a:ext>
                  </a:extLst>
                </a:gridCol>
              </a:tblGrid>
              <a:tr h="536390">
                <a:tc>
                  <a:txBody>
                    <a:bodyPr/>
                    <a:lstStyle/>
                    <a:p>
                      <a:endParaRPr lang="zh-CN" dirty="0"/>
                    </a:p>
                  </a:txBody>
                  <a:tcPr marL="47405" marR="47405" marT="23702" marB="23702" anchor="ctr">
                    <a:blipFill rotWithShape="0">
                      <a:blip r:embed="rId6"/>
                      <a:stretch>
                        <a:fillRect l="-1563" t="-1754" r="-203125" b="-205263"/>
                      </a:stretch>
                    </a:blipFill>
                  </a:tcPr>
                </a:tc>
                <a:tc>
                  <a:txBody>
                    <a:bodyPr/>
                    <a:lstStyle/>
                    <a:p>
                      <a:endParaRPr lang="zh-CN" dirty="0"/>
                    </a:p>
                  </a:txBody>
                  <a:tcPr marL="47405" marR="47405" marT="23702" marB="23702" anchor="ctr">
                    <a:blipFill rotWithShape="0">
                      <a:blip r:embed="rId6"/>
                      <a:stretch>
                        <a:fillRect l="-101563" t="-1754" r="-103125" b="-205263"/>
                      </a:stretch>
                    </a:blipFill>
                  </a:tcPr>
                </a:tc>
                <a:tc>
                  <a:txBody>
                    <a:bodyPr/>
                    <a:lstStyle/>
                    <a:p>
                      <a:endParaRPr lang="zh-CN" dirty="0"/>
                    </a:p>
                  </a:txBody>
                  <a:tcPr marL="47405" marR="47405" marT="23702" marB="23702" anchor="ctr">
                    <a:blipFill rotWithShape="0">
                      <a:blip r:embed="rId6"/>
                      <a:stretch>
                        <a:fillRect l="-201563" t="-1754" r="-3125" b="-205263"/>
                      </a:stretch>
                    </a:blipFill>
                  </a:tcPr>
                </a:tc>
                <a:extLst>
                  <a:ext uri="{0D108BD9-81ED-4DB2-BD59-A6C34878D82A}">
                    <a16:rowId xmlns:a16="http://schemas.microsoft.com/office/drawing/2014/main" xmlns="" val="10000"/>
                  </a:ext>
                </a:extLst>
              </a:tr>
              <a:tr h="536390">
                <a:tc>
                  <a:txBody>
                    <a:bodyPr/>
                    <a:lstStyle/>
                    <a:p>
                      <a:endParaRPr lang="zh-CN"/>
                    </a:p>
                  </a:txBody>
                  <a:tcPr marL="47405" marR="47405" marT="23702" marB="23702" anchor="ctr">
                    <a:blipFill rotWithShape="0">
                      <a:blip r:embed="rId6"/>
                      <a:stretch>
                        <a:fillRect l="-1563" t="-100000" r="-203125" b="-101724"/>
                      </a:stretch>
                    </a:blipFill>
                  </a:tcPr>
                </a:tc>
                <a:tc>
                  <a:txBody>
                    <a:bodyPr/>
                    <a:lstStyle/>
                    <a:p>
                      <a:endParaRPr lang="zh-CN"/>
                    </a:p>
                  </a:txBody>
                  <a:tcPr marL="47405" marR="47405" marT="23702" marB="23702" anchor="ctr">
                    <a:blipFill rotWithShape="0">
                      <a:blip r:embed="rId6"/>
                      <a:stretch>
                        <a:fillRect l="-101563" t="-100000" r="-103125" b="-101724"/>
                      </a:stretch>
                    </a:blipFill>
                  </a:tcPr>
                </a:tc>
                <a:tc>
                  <a:txBody>
                    <a:bodyPr/>
                    <a:lstStyle/>
                    <a:p>
                      <a:endParaRPr lang="zh-CN" dirty="0"/>
                    </a:p>
                  </a:txBody>
                  <a:tcPr marL="47405" marR="47405" marT="23702" marB="23702" anchor="ctr">
                    <a:blipFill rotWithShape="0">
                      <a:blip r:embed="rId6"/>
                      <a:stretch>
                        <a:fillRect l="-201563" t="-100000" r="-3125" b="-101724"/>
                      </a:stretch>
                    </a:blipFill>
                  </a:tcPr>
                </a:tc>
                <a:extLst>
                  <a:ext uri="{0D108BD9-81ED-4DB2-BD59-A6C34878D82A}">
                    <a16:rowId xmlns:a16="http://schemas.microsoft.com/office/drawing/2014/main" xmlns="" val="10001"/>
                  </a:ext>
                </a:extLst>
              </a:tr>
              <a:tr h="536390">
                <a:tc>
                  <a:txBody>
                    <a:bodyPr/>
                    <a:lstStyle/>
                    <a:p>
                      <a:endParaRPr lang="zh-CN"/>
                    </a:p>
                  </a:txBody>
                  <a:tcPr marL="47405" marR="47405" marT="23702" marB="23702" anchor="ctr">
                    <a:blipFill rotWithShape="0">
                      <a:blip r:embed="rId6"/>
                      <a:stretch>
                        <a:fillRect l="-1563" t="-203509" r="-203125" b="-3509"/>
                      </a:stretch>
                    </a:blipFill>
                  </a:tcPr>
                </a:tc>
                <a:tc>
                  <a:txBody>
                    <a:bodyPr/>
                    <a:lstStyle/>
                    <a:p>
                      <a:endParaRPr lang="zh-CN"/>
                    </a:p>
                  </a:txBody>
                  <a:tcPr marL="47405" marR="47405" marT="23702" marB="23702" anchor="ctr">
                    <a:blipFill rotWithShape="0">
                      <a:blip r:embed="rId6"/>
                      <a:stretch>
                        <a:fillRect l="-101563" t="-203509" r="-103125" b="-3509"/>
                      </a:stretch>
                    </a:blipFill>
                  </a:tcPr>
                </a:tc>
                <a:tc>
                  <a:txBody>
                    <a:bodyPr/>
                    <a:lstStyle/>
                    <a:p>
                      <a:endParaRPr lang="zh-CN" dirty="0"/>
                    </a:p>
                  </a:txBody>
                  <a:tcPr marL="47405" marR="47405" marT="23702" marB="23702" anchor="ctr">
                    <a:blipFill rotWithShape="0">
                      <a:blip r:embed="rId6"/>
                      <a:stretch>
                        <a:fillRect l="-201563" t="-203509" r="-3125" b="-3509"/>
                      </a:stretch>
                    </a:blipFill>
                  </a:tcPr>
                </a:tc>
                <a:extLst>
                  <a:ext uri="{0D108BD9-81ED-4DB2-BD59-A6C34878D82A}">
                    <a16:rowId xmlns:a16="http://schemas.microsoft.com/office/drawing/2014/main" xmlns="" val="10002"/>
                  </a:ext>
                </a:extLst>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252946057"/>
              </p:ext>
            </p:extLst>
          </p:nvPr>
        </p:nvGraphicFramePr>
        <p:xfrm>
          <a:off x="5732518" y="3097647"/>
          <a:ext cx="1609170" cy="1609170"/>
        </p:xfrm>
        <a:graphic>
          <a:graphicData uri="http://schemas.openxmlformats.org/drawingml/2006/table">
            <a:tbl>
              <a:tblPr firstRow="1" bandRow="1">
                <a:tableStyleId>{5940675A-B579-460E-94D1-54222C63F5DA}</a:tableStyleId>
              </a:tblPr>
              <a:tblGrid>
                <a:gridCol w="536390">
                  <a:extLst>
                    <a:ext uri="{9D8B030D-6E8A-4147-A177-3AD203B41FA5}">
                      <a16:colId xmlns:a16="http://schemas.microsoft.com/office/drawing/2014/main" xmlns="" val="20000"/>
                    </a:ext>
                  </a:extLst>
                </a:gridCol>
                <a:gridCol w="536390">
                  <a:extLst>
                    <a:ext uri="{9D8B030D-6E8A-4147-A177-3AD203B41FA5}">
                      <a16:colId xmlns:a16="http://schemas.microsoft.com/office/drawing/2014/main" xmlns="" val="20001"/>
                    </a:ext>
                  </a:extLst>
                </a:gridCol>
                <a:gridCol w="536390">
                  <a:extLst>
                    <a:ext uri="{9D8B030D-6E8A-4147-A177-3AD203B41FA5}">
                      <a16:colId xmlns:a16="http://schemas.microsoft.com/office/drawing/2014/main" xmlns="" val="20002"/>
                    </a:ext>
                  </a:extLst>
                </a:gridCol>
              </a:tblGrid>
              <a:tr h="536390">
                <a:tc>
                  <a:txBody>
                    <a:bodyPr/>
                    <a:lstStyle/>
                    <a:p>
                      <a:endParaRPr lang="zh-CN" dirty="0"/>
                    </a:p>
                  </a:txBody>
                  <a:tcPr marL="47405" marR="47405" marT="23702" marB="23702" anchor="ctr">
                    <a:blipFill rotWithShape="0">
                      <a:blip r:embed="rId7"/>
                      <a:stretch>
                        <a:fillRect l="-1563" t="-1754" r="-204688" b="-205263"/>
                      </a:stretch>
                    </a:blipFill>
                  </a:tcPr>
                </a:tc>
                <a:tc>
                  <a:txBody>
                    <a:bodyPr/>
                    <a:lstStyle/>
                    <a:p>
                      <a:endParaRPr lang="zh-CN" dirty="0"/>
                    </a:p>
                  </a:txBody>
                  <a:tcPr marL="47405" marR="47405" marT="23702" marB="23702" anchor="ctr">
                    <a:blipFill rotWithShape="0">
                      <a:blip r:embed="rId7"/>
                      <a:stretch>
                        <a:fillRect l="-101563" t="-1754" r="-104688" b="-205263"/>
                      </a:stretch>
                    </a:blipFill>
                  </a:tcPr>
                </a:tc>
                <a:tc>
                  <a:txBody>
                    <a:bodyPr/>
                    <a:lstStyle/>
                    <a:p>
                      <a:endParaRPr lang="zh-CN"/>
                    </a:p>
                  </a:txBody>
                  <a:tcPr marL="47405" marR="47405" marT="23702" marB="23702" anchor="ctr">
                    <a:blipFill rotWithShape="0">
                      <a:blip r:embed="rId7"/>
                      <a:stretch>
                        <a:fillRect l="-201563" t="-1754" r="-4688" b="-205263"/>
                      </a:stretch>
                    </a:blipFill>
                  </a:tcPr>
                </a:tc>
                <a:extLst>
                  <a:ext uri="{0D108BD9-81ED-4DB2-BD59-A6C34878D82A}">
                    <a16:rowId xmlns:a16="http://schemas.microsoft.com/office/drawing/2014/main" xmlns="" val="10000"/>
                  </a:ext>
                </a:extLst>
              </a:tr>
              <a:tr h="536390">
                <a:tc>
                  <a:txBody>
                    <a:bodyPr/>
                    <a:lstStyle/>
                    <a:p>
                      <a:endParaRPr lang="zh-CN" dirty="0"/>
                    </a:p>
                  </a:txBody>
                  <a:tcPr marL="47405" marR="47405" marT="23702" marB="23702" anchor="ctr">
                    <a:blipFill rotWithShape="0">
                      <a:blip r:embed="rId7"/>
                      <a:stretch>
                        <a:fillRect l="-1563" t="-100000" r="-204688" b="-101724"/>
                      </a:stretch>
                    </a:blipFill>
                  </a:tcPr>
                </a:tc>
                <a:tc>
                  <a:txBody>
                    <a:bodyPr/>
                    <a:lstStyle/>
                    <a:p>
                      <a:endParaRPr lang="zh-CN" dirty="0"/>
                    </a:p>
                  </a:txBody>
                  <a:tcPr marL="47405" marR="47405" marT="23702" marB="23702" anchor="ctr">
                    <a:blipFill rotWithShape="0">
                      <a:blip r:embed="rId7"/>
                      <a:stretch>
                        <a:fillRect l="-101563" t="-100000" r="-104688" b="-101724"/>
                      </a:stretch>
                    </a:blipFill>
                  </a:tcPr>
                </a:tc>
                <a:tc>
                  <a:txBody>
                    <a:bodyPr/>
                    <a:lstStyle/>
                    <a:p>
                      <a:endParaRPr lang="zh-CN" dirty="0"/>
                    </a:p>
                  </a:txBody>
                  <a:tcPr marL="47405" marR="47405" marT="23702" marB="23702" anchor="ctr">
                    <a:blipFill rotWithShape="0">
                      <a:blip r:embed="rId7"/>
                      <a:stretch>
                        <a:fillRect l="-201563" t="-100000" r="-4688" b="-101724"/>
                      </a:stretch>
                    </a:blipFill>
                  </a:tcPr>
                </a:tc>
                <a:extLst>
                  <a:ext uri="{0D108BD9-81ED-4DB2-BD59-A6C34878D82A}">
                    <a16:rowId xmlns:a16="http://schemas.microsoft.com/office/drawing/2014/main" xmlns="" val="10001"/>
                  </a:ext>
                </a:extLst>
              </a:tr>
              <a:tr h="536390">
                <a:tc>
                  <a:txBody>
                    <a:bodyPr/>
                    <a:lstStyle/>
                    <a:p>
                      <a:endParaRPr lang="zh-CN" dirty="0"/>
                    </a:p>
                  </a:txBody>
                  <a:tcPr marL="47405" marR="47405" marT="23702" marB="23702" anchor="ctr">
                    <a:blipFill rotWithShape="0">
                      <a:blip r:embed="rId7"/>
                      <a:stretch>
                        <a:fillRect l="-1563" t="-203509" r="-204688" b="-3509"/>
                      </a:stretch>
                    </a:blipFill>
                  </a:tcPr>
                </a:tc>
                <a:tc>
                  <a:txBody>
                    <a:bodyPr/>
                    <a:lstStyle/>
                    <a:p>
                      <a:endParaRPr lang="zh-CN" dirty="0"/>
                    </a:p>
                  </a:txBody>
                  <a:tcPr marL="47405" marR="47405" marT="23702" marB="23702" anchor="ctr">
                    <a:blipFill rotWithShape="0">
                      <a:blip r:embed="rId7"/>
                      <a:stretch>
                        <a:fillRect l="-101563" t="-203509" r="-104688" b="-3509"/>
                      </a:stretch>
                    </a:blipFill>
                  </a:tcPr>
                </a:tc>
                <a:tc>
                  <a:txBody>
                    <a:bodyPr/>
                    <a:lstStyle/>
                    <a:p>
                      <a:endParaRPr lang="zh-CN" dirty="0"/>
                    </a:p>
                  </a:txBody>
                  <a:tcPr marL="47405" marR="47405" marT="23702" marB="23702" anchor="ctr">
                    <a:blipFill rotWithShape="0">
                      <a:blip r:embed="rId7"/>
                      <a:stretch>
                        <a:fillRect l="-201563" t="-203509" r="-4688" b="-3509"/>
                      </a:stretch>
                    </a:blipFill>
                  </a:tcPr>
                </a:tc>
                <a:extLst>
                  <a:ext uri="{0D108BD9-81ED-4DB2-BD59-A6C34878D82A}">
                    <a16:rowId xmlns:a16="http://schemas.microsoft.com/office/drawing/2014/main" xmlns="" val="10002"/>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2984450831"/>
              </p:ext>
            </p:extLst>
          </p:nvPr>
        </p:nvGraphicFramePr>
        <p:xfrm>
          <a:off x="6087039" y="1435798"/>
          <a:ext cx="1609170" cy="1604856"/>
        </p:xfrm>
        <a:graphic>
          <a:graphicData uri="http://schemas.openxmlformats.org/drawingml/2006/table">
            <a:tbl>
              <a:tblPr firstRow="1" bandRow="1">
                <a:tableStyleId>{5940675A-B579-460E-94D1-54222C63F5DA}</a:tableStyleId>
              </a:tblPr>
              <a:tblGrid>
                <a:gridCol w="536390">
                  <a:extLst>
                    <a:ext uri="{9D8B030D-6E8A-4147-A177-3AD203B41FA5}">
                      <a16:colId xmlns:a16="http://schemas.microsoft.com/office/drawing/2014/main" xmlns="" val="20000"/>
                    </a:ext>
                  </a:extLst>
                </a:gridCol>
                <a:gridCol w="536390">
                  <a:extLst>
                    <a:ext uri="{9D8B030D-6E8A-4147-A177-3AD203B41FA5}">
                      <a16:colId xmlns:a16="http://schemas.microsoft.com/office/drawing/2014/main" xmlns="" val="20001"/>
                    </a:ext>
                  </a:extLst>
                </a:gridCol>
                <a:gridCol w="536390">
                  <a:extLst>
                    <a:ext uri="{9D8B030D-6E8A-4147-A177-3AD203B41FA5}">
                      <a16:colId xmlns:a16="http://schemas.microsoft.com/office/drawing/2014/main" xmlns="" val="20002"/>
                    </a:ext>
                  </a:extLst>
                </a:gridCol>
              </a:tblGrid>
              <a:tr h="534952">
                <a:tc>
                  <a:txBody>
                    <a:bodyPr/>
                    <a:lstStyle/>
                    <a:p>
                      <a:endParaRPr lang="zh-CN" dirty="0"/>
                    </a:p>
                  </a:txBody>
                  <a:tcPr marL="47405" marR="47405" marT="23702" marB="23702" anchor="ctr">
                    <a:blipFill rotWithShape="0">
                      <a:blip r:embed="rId8"/>
                      <a:stretch>
                        <a:fillRect l="-1563" t="-1754" r="-203125" b="-205263"/>
                      </a:stretch>
                    </a:blipFill>
                  </a:tcPr>
                </a:tc>
                <a:tc>
                  <a:txBody>
                    <a:bodyPr/>
                    <a:lstStyle/>
                    <a:p>
                      <a:endParaRPr lang="zh-CN"/>
                    </a:p>
                  </a:txBody>
                  <a:tcPr marL="47405" marR="47405" marT="23702" marB="23702" anchor="ctr">
                    <a:blipFill rotWithShape="0">
                      <a:blip r:embed="rId8"/>
                      <a:stretch>
                        <a:fillRect l="-101563" t="-1754" r="-103125" b="-205263"/>
                      </a:stretch>
                    </a:blipFill>
                  </a:tcPr>
                </a:tc>
                <a:tc>
                  <a:txBody>
                    <a:bodyPr/>
                    <a:lstStyle/>
                    <a:p>
                      <a:endParaRPr lang="zh-CN"/>
                    </a:p>
                  </a:txBody>
                  <a:tcPr marL="47405" marR="47405" marT="23702" marB="23702" anchor="ctr">
                    <a:blipFill rotWithShape="0">
                      <a:blip r:embed="rId8"/>
                      <a:stretch>
                        <a:fillRect l="-201563" t="-1754" r="-3125" b="-205263"/>
                      </a:stretch>
                    </a:blipFill>
                  </a:tcPr>
                </a:tc>
                <a:extLst>
                  <a:ext uri="{0D108BD9-81ED-4DB2-BD59-A6C34878D82A}">
                    <a16:rowId xmlns:a16="http://schemas.microsoft.com/office/drawing/2014/main" xmlns="" val="10000"/>
                  </a:ext>
                </a:extLst>
              </a:tr>
              <a:tr h="534952">
                <a:tc>
                  <a:txBody>
                    <a:bodyPr/>
                    <a:lstStyle/>
                    <a:p>
                      <a:endParaRPr lang="zh-CN"/>
                    </a:p>
                  </a:txBody>
                  <a:tcPr marL="47405" marR="47405" marT="23702" marB="23702" anchor="ctr">
                    <a:blipFill rotWithShape="0">
                      <a:blip r:embed="rId8"/>
                      <a:stretch>
                        <a:fillRect l="-1563" t="-100000" r="-203125" b="-101724"/>
                      </a:stretch>
                    </a:blipFill>
                  </a:tcPr>
                </a:tc>
                <a:tc>
                  <a:txBody>
                    <a:bodyPr/>
                    <a:lstStyle/>
                    <a:p>
                      <a:endParaRPr lang="zh-CN"/>
                    </a:p>
                  </a:txBody>
                  <a:tcPr marL="47405" marR="47405" marT="23702" marB="23702" anchor="ctr">
                    <a:blipFill rotWithShape="0">
                      <a:blip r:embed="rId8"/>
                      <a:stretch>
                        <a:fillRect l="-101563" t="-100000" r="-103125" b="-101724"/>
                      </a:stretch>
                    </a:blipFill>
                  </a:tcPr>
                </a:tc>
                <a:tc>
                  <a:txBody>
                    <a:bodyPr/>
                    <a:lstStyle/>
                    <a:p>
                      <a:endParaRPr lang="zh-CN" dirty="0"/>
                    </a:p>
                  </a:txBody>
                  <a:tcPr marL="47405" marR="47405" marT="23702" marB="23702" anchor="ctr">
                    <a:blipFill rotWithShape="0">
                      <a:blip r:embed="rId8"/>
                      <a:stretch>
                        <a:fillRect l="-201563" t="-100000" r="-3125" b="-101724"/>
                      </a:stretch>
                    </a:blipFill>
                  </a:tcPr>
                </a:tc>
                <a:extLst>
                  <a:ext uri="{0D108BD9-81ED-4DB2-BD59-A6C34878D82A}">
                    <a16:rowId xmlns:a16="http://schemas.microsoft.com/office/drawing/2014/main" xmlns="" val="10001"/>
                  </a:ext>
                </a:extLst>
              </a:tr>
              <a:tr h="534952">
                <a:tc>
                  <a:txBody>
                    <a:bodyPr/>
                    <a:lstStyle/>
                    <a:p>
                      <a:endParaRPr lang="zh-CN"/>
                    </a:p>
                  </a:txBody>
                  <a:tcPr marL="47405" marR="47405" marT="23702" marB="23702" anchor="ctr">
                    <a:blipFill rotWithShape="0">
                      <a:blip r:embed="rId8"/>
                      <a:stretch>
                        <a:fillRect l="-1563" t="-203509" r="-203125" b="-3509"/>
                      </a:stretch>
                    </a:blipFill>
                  </a:tcPr>
                </a:tc>
                <a:tc>
                  <a:txBody>
                    <a:bodyPr/>
                    <a:lstStyle/>
                    <a:p>
                      <a:endParaRPr lang="zh-CN" dirty="0"/>
                    </a:p>
                  </a:txBody>
                  <a:tcPr marL="47405" marR="47405" marT="23702" marB="23702" anchor="ctr">
                    <a:blipFill rotWithShape="0">
                      <a:blip r:embed="rId8"/>
                      <a:stretch>
                        <a:fillRect l="-101563" t="-203509" r="-103125" b="-3509"/>
                      </a:stretch>
                    </a:blipFill>
                  </a:tcPr>
                </a:tc>
                <a:tc>
                  <a:txBody>
                    <a:bodyPr/>
                    <a:lstStyle/>
                    <a:p>
                      <a:endParaRPr lang="zh-CN" dirty="0"/>
                    </a:p>
                  </a:txBody>
                  <a:tcPr marL="47405" marR="47405" marT="23702" marB="23702" anchor="ctr">
                    <a:blipFill rotWithShape="0">
                      <a:blip r:embed="rId8"/>
                      <a:stretch>
                        <a:fillRect l="-201563" t="-203509" r="-3125" b="-3509"/>
                      </a:stretch>
                    </a:blipFill>
                  </a:tcPr>
                </a:tc>
                <a:extLst>
                  <a:ext uri="{0D108BD9-81ED-4DB2-BD59-A6C34878D82A}">
                    <a16:rowId xmlns:a16="http://schemas.microsoft.com/office/drawing/2014/main" xmlns="" val="10002"/>
                  </a:ext>
                </a:extLst>
              </a:tr>
            </a:tbl>
          </a:graphicData>
        </a:graphic>
      </p:graphicFrame>
      <p:graphicFrame>
        <p:nvGraphicFramePr>
          <p:cNvPr id="34" name="表格 33"/>
          <p:cNvGraphicFramePr>
            <a:graphicFrameLocks noGrp="1"/>
          </p:cNvGraphicFramePr>
          <p:nvPr>
            <p:extLst>
              <p:ext uri="{D42A27DB-BD31-4B8C-83A1-F6EECF244321}">
                <p14:modId xmlns:p14="http://schemas.microsoft.com/office/powerpoint/2010/main" val="249113073"/>
              </p:ext>
            </p:extLst>
          </p:nvPr>
        </p:nvGraphicFramePr>
        <p:xfrm>
          <a:off x="7984636" y="4752632"/>
          <a:ext cx="1609170" cy="1593390"/>
        </p:xfrm>
        <a:graphic>
          <a:graphicData uri="http://schemas.openxmlformats.org/drawingml/2006/table">
            <a:tbl>
              <a:tblPr firstRow="1" bandRow="1">
                <a:tableStyleId>{5940675A-B579-460E-94D1-54222C63F5DA}</a:tableStyleId>
              </a:tblPr>
              <a:tblGrid>
                <a:gridCol w="536390">
                  <a:extLst>
                    <a:ext uri="{9D8B030D-6E8A-4147-A177-3AD203B41FA5}">
                      <a16:colId xmlns:a16="http://schemas.microsoft.com/office/drawing/2014/main" xmlns="" val="20000"/>
                    </a:ext>
                  </a:extLst>
                </a:gridCol>
                <a:gridCol w="536390">
                  <a:extLst>
                    <a:ext uri="{9D8B030D-6E8A-4147-A177-3AD203B41FA5}">
                      <a16:colId xmlns:a16="http://schemas.microsoft.com/office/drawing/2014/main" xmlns="" val="20001"/>
                    </a:ext>
                  </a:extLst>
                </a:gridCol>
                <a:gridCol w="536390">
                  <a:extLst>
                    <a:ext uri="{9D8B030D-6E8A-4147-A177-3AD203B41FA5}">
                      <a16:colId xmlns:a16="http://schemas.microsoft.com/office/drawing/2014/main" xmlns="" val="20002"/>
                    </a:ext>
                  </a:extLst>
                </a:gridCol>
              </a:tblGrid>
              <a:tr h="531130">
                <a:tc>
                  <a:txBody>
                    <a:bodyPr/>
                    <a:lstStyle/>
                    <a:p>
                      <a:endParaRPr lang="zh-CN" dirty="0"/>
                    </a:p>
                  </a:txBody>
                  <a:tcPr marL="45171" marR="45171" marT="22583" marB="22583" anchor="ctr">
                    <a:blipFill rotWithShape="0">
                      <a:blip r:embed="rId9"/>
                      <a:stretch>
                        <a:fillRect l="-1639" t="-1818" r="-203279" b="-201818"/>
                      </a:stretch>
                    </a:blipFill>
                  </a:tcPr>
                </a:tc>
                <a:tc>
                  <a:txBody>
                    <a:bodyPr/>
                    <a:lstStyle/>
                    <a:p>
                      <a:endParaRPr lang="zh-CN"/>
                    </a:p>
                  </a:txBody>
                  <a:tcPr marL="45171" marR="45171" marT="22583" marB="22583" anchor="ctr">
                    <a:blipFill rotWithShape="0">
                      <a:blip r:embed="rId9"/>
                      <a:stretch>
                        <a:fillRect l="-101639" t="-1818" r="-103279" b="-201818"/>
                      </a:stretch>
                    </a:blipFill>
                  </a:tcPr>
                </a:tc>
                <a:tc>
                  <a:txBody>
                    <a:bodyPr/>
                    <a:lstStyle/>
                    <a:p>
                      <a:endParaRPr lang="zh-CN"/>
                    </a:p>
                  </a:txBody>
                  <a:tcPr marL="45171" marR="45171" marT="22583" marB="22583" anchor="ctr">
                    <a:blipFill rotWithShape="0">
                      <a:blip r:embed="rId9"/>
                      <a:stretch>
                        <a:fillRect l="-201639" t="-1818" r="-3279" b="-201818"/>
                      </a:stretch>
                    </a:blipFill>
                  </a:tcPr>
                </a:tc>
                <a:extLst>
                  <a:ext uri="{0D108BD9-81ED-4DB2-BD59-A6C34878D82A}">
                    <a16:rowId xmlns:a16="http://schemas.microsoft.com/office/drawing/2014/main" xmlns="" val="10000"/>
                  </a:ext>
                </a:extLst>
              </a:tr>
              <a:tr h="531130">
                <a:tc>
                  <a:txBody>
                    <a:bodyPr/>
                    <a:lstStyle/>
                    <a:p>
                      <a:endParaRPr lang="zh-CN"/>
                    </a:p>
                  </a:txBody>
                  <a:tcPr marL="45171" marR="45171" marT="22583" marB="22583" anchor="ctr">
                    <a:blipFill rotWithShape="0">
                      <a:blip r:embed="rId9"/>
                      <a:stretch>
                        <a:fillRect l="-1639" t="-103704" r="-203279" b="-105556"/>
                      </a:stretch>
                    </a:blipFill>
                  </a:tcPr>
                </a:tc>
                <a:tc>
                  <a:txBody>
                    <a:bodyPr/>
                    <a:lstStyle/>
                    <a:p>
                      <a:endParaRPr lang="zh-CN"/>
                    </a:p>
                  </a:txBody>
                  <a:tcPr marL="45171" marR="45171" marT="22583" marB="22583" anchor="ctr">
                    <a:blipFill rotWithShape="0">
                      <a:blip r:embed="rId9"/>
                      <a:stretch>
                        <a:fillRect l="-101639" t="-103704" r="-103279" b="-105556"/>
                      </a:stretch>
                    </a:blipFill>
                  </a:tcPr>
                </a:tc>
                <a:tc>
                  <a:txBody>
                    <a:bodyPr/>
                    <a:lstStyle/>
                    <a:p>
                      <a:endParaRPr lang="zh-CN" dirty="0"/>
                    </a:p>
                  </a:txBody>
                  <a:tcPr marL="45171" marR="45171" marT="22583" marB="22583" anchor="ctr">
                    <a:blipFill rotWithShape="0">
                      <a:blip r:embed="rId9"/>
                      <a:stretch>
                        <a:fillRect l="-201639" t="-103704" r="-3279" b="-105556"/>
                      </a:stretch>
                    </a:blipFill>
                  </a:tcPr>
                </a:tc>
                <a:extLst>
                  <a:ext uri="{0D108BD9-81ED-4DB2-BD59-A6C34878D82A}">
                    <a16:rowId xmlns:a16="http://schemas.microsoft.com/office/drawing/2014/main" xmlns="" val="10001"/>
                  </a:ext>
                </a:extLst>
              </a:tr>
              <a:tr h="531130">
                <a:tc>
                  <a:txBody>
                    <a:bodyPr/>
                    <a:lstStyle/>
                    <a:p>
                      <a:endParaRPr lang="zh-CN"/>
                    </a:p>
                  </a:txBody>
                  <a:tcPr marL="45171" marR="45171" marT="22583" marB="22583" anchor="ctr">
                    <a:blipFill rotWithShape="0">
                      <a:blip r:embed="rId9"/>
                      <a:stretch>
                        <a:fillRect l="-1639" t="-200000" r="-203279" b="-3636"/>
                      </a:stretch>
                    </a:blipFill>
                  </a:tcPr>
                </a:tc>
                <a:tc>
                  <a:txBody>
                    <a:bodyPr/>
                    <a:lstStyle/>
                    <a:p>
                      <a:endParaRPr lang="zh-CN" dirty="0"/>
                    </a:p>
                  </a:txBody>
                  <a:tcPr marL="45171" marR="45171" marT="22583" marB="22583" anchor="ctr">
                    <a:blipFill rotWithShape="0">
                      <a:blip r:embed="rId9"/>
                      <a:stretch>
                        <a:fillRect l="-101639" t="-200000" r="-103279" b="-3636"/>
                      </a:stretch>
                    </a:blipFill>
                  </a:tcPr>
                </a:tc>
                <a:tc>
                  <a:txBody>
                    <a:bodyPr/>
                    <a:lstStyle/>
                    <a:p>
                      <a:endParaRPr lang="zh-CN" dirty="0"/>
                    </a:p>
                  </a:txBody>
                  <a:tcPr marL="45171" marR="45171" marT="22583" marB="22583" anchor="ctr">
                    <a:blipFill rotWithShape="0">
                      <a:blip r:embed="rId9"/>
                      <a:stretch>
                        <a:fillRect l="-201639" t="-200000" r="-3279" b="-3636"/>
                      </a:stretch>
                    </a:blipFill>
                  </a:tcPr>
                </a:tc>
                <a:extLst>
                  <a:ext uri="{0D108BD9-81ED-4DB2-BD59-A6C34878D82A}">
                    <a16:rowId xmlns:a16="http://schemas.microsoft.com/office/drawing/2014/main" xmlns="" val="10002"/>
                  </a:ext>
                </a:extLst>
              </a:tr>
            </a:tbl>
          </a:graphicData>
        </a:graphic>
      </p:graphicFrame>
      <p:graphicFrame>
        <p:nvGraphicFramePr>
          <p:cNvPr id="35" name="表格 34"/>
          <p:cNvGraphicFramePr>
            <a:graphicFrameLocks noGrp="1"/>
          </p:cNvGraphicFramePr>
          <p:nvPr>
            <p:extLst>
              <p:ext uri="{D42A27DB-BD31-4B8C-83A1-F6EECF244321}">
                <p14:modId xmlns:p14="http://schemas.microsoft.com/office/powerpoint/2010/main" val="2507707037"/>
              </p:ext>
            </p:extLst>
          </p:nvPr>
        </p:nvGraphicFramePr>
        <p:xfrm>
          <a:off x="8339157" y="3097647"/>
          <a:ext cx="1609170" cy="1609170"/>
        </p:xfrm>
        <a:graphic>
          <a:graphicData uri="http://schemas.openxmlformats.org/drawingml/2006/table">
            <a:tbl>
              <a:tblPr firstRow="1" bandRow="1">
                <a:tableStyleId>{5940675A-B579-460E-94D1-54222C63F5DA}</a:tableStyleId>
              </a:tblPr>
              <a:tblGrid>
                <a:gridCol w="536390">
                  <a:extLst>
                    <a:ext uri="{9D8B030D-6E8A-4147-A177-3AD203B41FA5}">
                      <a16:colId xmlns:a16="http://schemas.microsoft.com/office/drawing/2014/main" xmlns="" val="20000"/>
                    </a:ext>
                  </a:extLst>
                </a:gridCol>
                <a:gridCol w="536390">
                  <a:extLst>
                    <a:ext uri="{9D8B030D-6E8A-4147-A177-3AD203B41FA5}">
                      <a16:colId xmlns:a16="http://schemas.microsoft.com/office/drawing/2014/main" xmlns="" val="20001"/>
                    </a:ext>
                  </a:extLst>
                </a:gridCol>
                <a:gridCol w="536390">
                  <a:extLst>
                    <a:ext uri="{9D8B030D-6E8A-4147-A177-3AD203B41FA5}">
                      <a16:colId xmlns:a16="http://schemas.microsoft.com/office/drawing/2014/main" xmlns="" val="20002"/>
                    </a:ext>
                  </a:extLst>
                </a:gridCol>
              </a:tblGrid>
              <a:tr h="536390">
                <a:tc>
                  <a:txBody>
                    <a:bodyPr/>
                    <a:lstStyle/>
                    <a:p>
                      <a:endParaRPr lang="zh-CN" dirty="0"/>
                    </a:p>
                  </a:txBody>
                  <a:tcPr marL="45171" marR="45171" marT="22583" marB="22583" anchor="ctr">
                    <a:blipFill rotWithShape="0">
                      <a:blip r:embed="rId10"/>
                      <a:stretch>
                        <a:fillRect l="-3279" t="-1818" r="-203279" b="-201818"/>
                      </a:stretch>
                    </a:blipFill>
                  </a:tcPr>
                </a:tc>
                <a:tc>
                  <a:txBody>
                    <a:bodyPr/>
                    <a:lstStyle/>
                    <a:p>
                      <a:endParaRPr lang="zh-CN"/>
                    </a:p>
                  </a:txBody>
                  <a:tcPr marL="45171" marR="45171" marT="22583" marB="22583" anchor="ctr">
                    <a:blipFill rotWithShape="0">
                      <a:blip r:embed="rId10"/>
                      <a:stretch>
                        <a:fillRect l="-103279" t="-1818" r="-103279" b="-201818"/>
                      </a:stretch>
                    </a:blipFill>
                  </a:tcPr>
                </a:tc>
                <a:tc>
                  <a:txBody>
                    <a:bodyPr/>
                    <a:lstStyle/>
                    <a:p>
                      <a:endParaRPr lang="zh-CN"/>
                    </a:p>
                  </a:txBody>
                  <a:tcPr marL="45171" marR="45171" marT="22583" marB="22583" anchor="ctr">
                    <a:blipFill rotWithShape="0">
                      <a:blip r:embed="rId10"/>
                      <a:stretch>
                        <a:fillRect l="-203279" t="-1818" r="-3279" b="-201818"/>
                      </a:stretch>
                    </a:blipFill>
                  </a:tcPr>
                </a:tc>
                <a:extLst>
                  <a:ext uri="{0D108BD9-81ED-4DB2-BD59-A6C34878D82A}">
                    <a16:rowId xmlns:a16="http://schemas.microsoft.com/office/drawing/2014/main" xmlns="" val="10000"/>
                  </a:ext>
                </a:extLst>
              </a:tr>
              <a:tr h="536390">
                <a:tc>
                  <a:txBody>
                    <a:bodyPr/>
                    <a:lstStyle/>
                    <a:p>
                      <a:endParaRPr lang="zh-CN"/>
                    </a:p>
                  </a:txBody>
                  <a:tcPr marL="45171" marR="45171" marT="22583" marB="22583" anchor="ctr">
                    <a:blipFill rotWithShape="0">
                      <a:blip r:embed="rId10"/>
                      <a:stretch>
                        <a:fillRect l="-3279" t="-103704" r="-203279" b="-105556"/>
                      </a:stretch>
                    </a:blipFill>
                  </a:tcPr>
                </a:tc>
                <a:tc>
                  <a:txBody>
                    <a:bodyPr/>
                    <a:lstStyle/>
                    <a:p>
                      <a:endParaRPr lang="zh-CN"/>
                    </a:p>
                  </a:txBody>
                  <a:tcPr marL="45171" marR="45171" marT="22583" marB="22583" anchor="ctr">
                    <a:blipFill rotWithShape="0">
                      <a:blip r:embed="rId10"/>
                      <a:stretch>
                        <a:fillRect l="-103279" t="-103704" r="-103279" b="-105556"/>
                      </a:stretch>
                    </a:blipFill>
                  </a:tcPr>
                </a:tc>
                <a:tc>
                  <a:txBody>
                    <a:bodyPr/>
                    <a:lstStyle/>
                    <a:p>
                      <a:endParaRPr lang="zh-CN" dirty="0"/>
                    </a:p>
                  </a:txBody>
                  <a:tcPr marL="45171" marR="45171" marT="22583" marB="22583" anchor="ctr">
                    <a:blipFill rotWithShape="0">
                      <a:blip r:embed="rId10"/>
                      <a:stretch>
                        <a:fillRect l="-203279" t="-103704" r="-3279" b="-105556"/>
                      </a:stretch>
                    </a:blipFill>
                  </a:tcPr>
                </a:tc>
                <a:extLst>
                  <a:ext uri="{0D108BD9-81ED-4DB2-BD59-A6C34878D82A}">
                    <a16:rowId xmlns:a16="http://schemas.microsoft.com/office/drawing/2014/main" xmlns="" val="10001"/>
                  </a:ext>
                </a:extLst>
              </a:tr>
              <a:tr h="536390">
                <a:tc>
                  <a:txBody>
                    <a:bodyPr/>
                    <a:lstStyle/>
                    <a:p>
                      <a:endParaRPr lang="zh-CN" dirty="0"/>
                    </a:p>
                  </a:txBody>
                  <a:tcPr marL="45171" marR="45171" marT="22583" marB="22583" anchor="ctr">
                    <a:blipFill rotWithShape="0">
                      <a:blip r:embed="rId10"/>
                      <a:stretch>
                        <a:fillRect l="-3279" t="-200000" r="-203279" b="-3636"/>
                      </a:stretch>
                    </a:blipFill>
                  </a:tcPr>
                </a:tc>
                <a:tc>
                  <a:txBody>
                    <a:bodyPr/>
                    <a:lstStyle/>
                    <a:p>
                      <a:endParaRPr lang="zh-CN" dirty="0"/>
                    </a:p>
                  </a:txBody>
                  <a:tcPr marL="45171" marR="45171" marT="22583" marB="22583" anchor="ctr">
                    <a:blipFill rotWithShape="0">
                      <a:blip r:embed="rId10"/>
                      <a:stretch>
                        <a:fillRect l="-103279" t="-200000" r="-103279" b="-3636"/>
                      </a:stretch>
                    </a:blipFill>
                  </a:tcPr>
                </a:tc>
                <a:tc>
                  <a:txBody>
                    <a:bodyPr/>
                    <a:lstStyle/>
                    <a:p>
                      <a:endParaRPr lang="zh-CN" dirty="0"/>
                    </a:p>
                  </a:txBody>
                  <a:tcPr marL="45171" marR="45171" marT="22583" marB="22583" anchor="ctr">
                    <a:blipFill rotWithShape="0">
                      <a:blip r:embed="rId10"/>
                      <a:stretch>
                        <a:fillRect l="-203279" t="-200000" r="-3279" b="-3636"/>
                      </a:stretch>
                    </a:blipFill>
                  </a:tcPr>
                </a:tc>
                <a:extLst>
                  <a:ext uri="{0D108BD9-81ED-4DB2-BD59-A6C34878D82A}">
                    <a16:rowId xmlns:a16="http://schemas.microsoft.com/office/drawing/2014/main" xmlns="" val="10002"/>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270031918"/>
              </p:ext>
            </p:extLst>
          </p:nvPr>
        </p:nvGraphicFramePr>
        <p:xfrm>
          <a:off x="8717277" y="1431484"/>
          <a:ext cx="1609170" cy="1609170"/>
        </p:xfrm>
        <a:graphic>
          <a:graphicData uri="http://schemas.openxmlformats.org/drawingml/2006/table">
            <a:tbl>
              <a:tblPr firstRow="1" bandRow="1">
                <a:tableStyleId>{5940675A-B579-460E-94D1-54222C63F5DA}</a:tableStyleId>
              </a:tblPr>
              <a:tblGrid>
                <a:gridCol w="536390">
                  <a:extLst>
                    <a:ext uri="{9D8B030D-6E8A-4147-A177-3AD203B41FA5}">
                      <a16:colId xmlns:a16="http://schemas.microsoft.com/office/drawing/2014/main" xmlns="" val="20000"/>
                    </a:ext>
                  </a:extLst>
                </a:gridCol>
                <a:gridCol w="536390">
                  <a:extLst>
                    <a:ext uri="{9D8B030D-6E8A-4147-A177-3AD203B41FA5}">
                      <a16:colId xmlns:a16="http://schemas.microsoft.com/office/drawing/2014/main" xmlns="" val="20001"/>
                    </a:ext>
                  </a:extLst>
                </a:gridCol>
                <a:gridCol w="536390">
                  <a:extLst>
                    <a:ext uri="{9D8B030D-6E8A-4147-A177-3AD203B41FA5}">
                      <a16:colId xmlns:a16="http://schemas.microsoft.com/office/drawing/2014/main" xmlns="" val="20002"/>
                    </a:ext>
                  </a:extLst>
                </a:gridCol>
              </a:tblGrid>
              <a:tr h="536390">
                <a:tc>
                  <a:txBody>
                    <a:bodyPr/>
                    <a:lstStyle/>
                    <a:p>
                      <a:endParaRPr lang="zh-CN"/>
                    </a:p>
                  </a:txBody>
                  <a:tcPr marL="45171" marR="45171" marT="22583" marB="22583" anchor="ctr">
                    <a:blipFill rotWithShape="0">
                      <a:blip r:embed="rId11"/>
                      <a:stretch>
                        <a:fillRect l="-1639" t="-1818" r="-203279" b="-201818"/>
                      </a:stretch>
                    </a:blipFill>
                  </a:tcPr>
                </a:tc>
                <a:tc>
                  <a:txBody>
                    <a:bodyPr/>
                    <a:lstStyle/>
                    <a:p>
                      <a:endParaRPr lang="zh-CN"/>
                    </a:p>
                  </a:txBody>
                  <a:tcPr marL="45171" marR="45171" marT="22583" marB="22583" anchor="ctr">
                    <a:blipFill rotWithShape="0">
                      <a:blip r:embed="rId11"/>
                      <a:stretch>
                        <a:fillRect l="-101639" t="-1818" r="-103279" b="-201818"/>
                      </a:stretch>
                    </a:blipFill>
                  </a:tcPr>
                </a:tc>
                <a:tc>
                  <a:txBody>
                    <a:bodyPr/>
                    <a:lstStyle/>
                    <a:p>
                      <a:endParaRPr lang="zh-CN"/>
                    </a:p>
                  </a:txBody>
                  <a:tcPr marL="45171" marR="45171" marT="22583" marB="22583" anchor="ctr">
                    <a:blipFill rotWithShape="0">
                      <a:blip r:embed="rId11"/>
                      <a:stretch>
                        <a:fillRect l="-201639" t="-1818" r="-3279" b="-201818"/>
                      </a:stretch>
                    </a:blipFill>
                  </a:tcPr>
                </a:tc>
                <a:extLst>
                  <a:ext uri="{0D108BD9-81ED-4DB2-BD59-A6C34878D82A}">
                    <a16:rowId xmlns:a16="http://schemas.microsoft.com/office/drawing/2014/main" xmlns="" val="10000"/>
                  </a:ext>
                </a:extLst>
              </a:tr>
              <a:tr h="536390">
                <a:tc>
                  <a:txBody>
                    <a:bodyPr/>
                    <a:lstStyle/>
                    <a:p>
                      <a:endParaRPr lang="zh-CN"/>
                    </a:p>
                  </a:txBody>
                  <a:tcPr marL="45171" marR="45171" marT="22583" marB="22583" anchor="ctr">
                    <a:blipFill rotWithShape="0">
                      <a:blip r:embed="rId11"/>
                      <a:stretch>
                        <a:fillRect l="-1639" t="-103704" r="-203279" b="-105556"/>
                      </a:stretch>
                    </a:blipFill>
                  </a:tcPr>
                </a:tc>
                <a:tc>
                  <a:txBody>
                    <a:bodyPr/>
                    <a:lstStyle/>
                    <a:p>
                      <a:endParaRPr lang="zh-CN"/>
                    </a:p>
                  </a:txBody>
                  <a:tcPr marL="45171" marR="45171" marT="22583" marB="22583" anchor="ctr">
                    <a:blipFill rotWithShape="0">
                      <a:blip r:embed="rId11"/>
                      <a:stretch>
                        <a:fillRect l="-101639" t="-103704" r="-103279" b="-105556"/>
                      </a:stretch>
                    </a:blipFill>
                  </a:tcPr>
                </a:tc>
                <a:tc>
                  <a:txBody>
                    <a:bodyPr/>
                    <a:lstStyle/>
                    <a:p>
                      <a:endParaRPr lang="zh-CN"/>
                    </a:p>
                  </a:txBody>
                  <a:tcPr marL="45171" marR="45171" marT="22583" marB="22583" anchor="ctr">
                    <a:blipFill rotWithShape="0">
                      <a:blip r:embed="rId11"/>
                      <a:stretch>
                        <a:fillRect l="-201639" t="-103704" r="-3279" b="-105556"/>
                      </a:stretch>
                    </a:blipFill>
                  </a:tcPr>
                </a:tc>
                <a:extLst>
                  <a:ext uri="{0D108BD9-81ED-4DB2-BD59-A6C34878D82A}">
                    <a16:rowId xmlns:a16="http://schemas.microsoft.com/office/drawing/2014/main" xmlns="" val="10001"/>
                  </a:ext>
                </a:extLst>
              </a:tr>
              <a:tr h="536390">
                <a:tc>
                  <a:txBody>
                    <a:bodyPr/>
                    <a:lstStyle/>
                    <a:p>
                      <a:endParaRPr lang="zh-CN"/>
                    </a:p>
                  </a:txBody>
                  <a:tcPr marL="45171" marR="45171" marT="22583" marB="22583" anchor="ctr">
                    <a:blipFill rotWithShape="0">
                      <a:blip r:embed="rId11"/>
                      <a:stretch>
                        <a:fillRect l="-1639" t="-200000" r="-203279" b="-3636"/>
                      </a:stretch>
                    </a:blipFill>
                  </a:tcPr>
                </a:tc>
                <a:tc>
                  <a:txBody>
                    <a:bodyPr/>
                    <a:lstStyle/>
                    <a:p>
                      <a:endParaRPr lang="zh-CN" dirty="0"/>
                    </a:p>
                  </a:txBody>
                  <a:tcPr marL="45171" marR="45171" marT="22583" marB="22583" anchor="ctr">
                    <a:blipFill rotWithShape="0">
                      <a:blip r:embed="rId11"/>
                      <a:stretch>
                        <a:fillRect l="-101639" t="-200000" r="-103279" b="-3636"/>
                      </a:stretch>
                    </a:blipFill>
                  </a:tcPr>
                </a:tc>
                <a:tc>
                  <a:txBody>
                    <a:bodyPr/>
                    <a:lstStyle/>
                    <a:p>
                      <a:endParaRPr lang="zh-CN" dirty="0"/>
                    </a:p>
                  </a:txBody>
                  <a:tcPr marL="45171" marR="45171" marT="22583" marB="22583" anchor="ctr">
                    <a:blipFill rotWithShape="0">
                      <a:blip r:embed="rId11"/>
                      <a:stretch>
                        <a:fillRect l="-201639" t="-200000" r="-3279" b="-3636"/>
                      </a:stretch>
                    </a:blipFill>
                  </a:tcPr>
                </a:tc>
                <a:extLst>
                  <a:ext uri="{0D108BD9-81ED-4DB2-BD59-A6C34878D82A}">
                    <a16:rowId xmlns:a16="http://schemas.microsoft.com/office/drawing/2014/main" xmlns="" val="10002"/>
                  </a:ext>
                </a:extLst>
              </a:tr>
            </a:tbl>
          </a:graphicData>
        </a:graphic>
      </p:graphicFrame>
      <p:sp>
        <p:nvSpPr>
          <p:cNvPr id="45" name="文本框 44"/>
          <p:cNvSpPr txBox="1">
            <a:spLocks noRot="1" noChangeAspect="1" noMove="1" noResize="1" noEditPoints="1" noAdjustHandles="1" noChangeArrowheads="1" noChangeShapeType="1" noTextEdit="1"/>
          </p:cNvSpPr>
          <p:nvPr/>
        </p:nvSpPr>
        <p:spPr>
          <a:xfrm>
            <a:off x="1147552" y="3819843"/>
            <a:ext cx="3842847" cy="430887"/>
          </a:xfrm>
          <a:prstGeom prst="rect">
            <a:avLst/>
          </a:prstGeom>
          <a:blipFill rotWithShape="0">
            <a:blip r:embed="rId12"/>
            <a:stretch>
              <a:fillRect/>
            </a:stretch>
          </a:blipFill>
        </p:spPr>
        <p:txBody>
          <a:bodyPr/>
          <a:lstStyle/>
          <a:p>
            <a:r>
              <a:rPr lang="zh-CN" altLang="en-US">
                <a:noFill/>
              </a:rPr>
              <a:t> </a:t>
            </a:r>
          </a:p>
        </p:txBody>
      </p:sp>
      <p:sp>
        <p:nvSpPr>
          <p:cNvPr id="16" name="标题 1">
            <a:extLst>
              <a:ext uri="{FF2B5EF4-FFF2-40B4-BE49-F238E27FC236}">
                <a16:creationId xmlns:a16="http://schemas.microsoft.com/office/drawing/2014/main" xmlns="" id="{1C323E56-194C-4A56-B7E0-B10E96FAAA39}"/>
              </a:ext>
            </a:extLst>
          </p:cNvPr>
          <p:cNvSpPr>
            <a:spLocks noGrp="1"/>
          </p:cNvSpPr>
          <p:nvPr>
            <p:ph type="title"/>
          </p:nvPr>
        </p:nvSpPr>
        <p:spPr>
          <a:xfrm>
            <a:off x="609600" y="533400"/>
            <a:ext cx="10972800" cy="990600"/>
          </a:xfrm>
        </p:spPr>
        <p:txBody>
          <a:bodyPr/>
          <a:lstStyle/>
          <a:p>
            <a:r>
              <a:rPr lang="en-US" altLang="zh-CN" dirty="0"/>
              <a:t>An </a:t>
            </a:r>
            <a:r>
              <a:rPr lang="en-US" altLang="zh-CN" dirty="0" smtClean="0"/>
              <a:t>example </a:t>
            </a:r>
            <a:endParaRPr lang="en-US" altLang="zh-CN"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xmlns="" id="{A97089FC-E5F7-4E3A-A354-9E5BFB182C74}"/>
                  </a:ext>
                </a:extLst>
              </p:cNvPr>
              <p:cNvSpPr txBox="1"/>
              <p:nvPr/>
            </p:nvSpPr>
            <p:spPr>
              <a:xfrm>
                <a:off x="8298945" y="813117"/>
                <a:ext cx="328823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𝑠</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𝐵</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rPr>
                        <m:t>𝐶</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rPr>
                        <m:t>𝐴</m:t>
                      </m:r>
                    </m:oMath>
                  </m:oMathPara>
                </a14:m>
                <a:endParaRPr lang="zh-CN" altLang="en-US" dirty="0"/>
              </a:p>
            </p:txBody>
          </p:sp>
        </mc:Choice>
        <mc:Fallback xmlns="">
          <p:sp>
            <p:nvSpPr>
              <p:cNvPr id="2" name="文本框 1">
                <a:extLst>
                  <a:ext uri="{FF2B5EF4-FFF2-40B4-BE49-F238E27FC236}">
                    <a16:creationId xmlns:a16="http://schemas.microsoft.com/office/drawing/2014/main" id="{A97089FC-E5F7-4E3A-A354-9E5BFB182C74}"/>
                  </a:ext>
                </a:extLst>
              </p:cNvPr>
              <p:cNvSpPr txBox="1">
                <a:spLocks noRot="1" noChangeAspect="1" noMove="1" noResize="1" noEditPoints="1" noAdjustHandles="1" noChangeArrowheads="1" noChangeShapeType="1" noTextEdit="1"/>
              </p:cNvSpPr>
              <p:nvPr/>
            </p:nvSpPr>
            <p:spPr>
              <a:xfrm>
                <a:off x="8298945" y="813117"/>
                <a:ext cx="3288236" cy="523220"/>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xmlns="" id="{F26C8C54-6B5B-46CE-8CE3-D5BA9F4D70FD}"/>
                  </a:ext>
                </a:extLst>
              </p:cNvPr>
              <p:cNvSpPr txBox="1"/>
              <p:nvPr/>
            </p:nvSpPr>
            <p:spPr>
              <a:xfrm>
                <a:off x="8316830" y="6346022"/>
                <a:ext cx="94478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rPr>
                        <m:t>𝒜</m:t>
                      </m:r>
                    </m:oMath>
                  </m:oMathPara>
                </a14:m>
                <a:endParaRPr lang="zh-CN" altLang="en-US" sz="3200" dirty="0"/>
              </a:p>
            </p:txBody>
          </p:sp>
        </mc:Choice>
        <mc:Fallback xmlns="">
          <p:sp>
            <p:nvSpPr>
              <p:cNvPr id="3" name="文本框 2">
                <a:extLst>
                  <a:ext uri="{FF2B5EF4-FFF2-40B4-BE49-F238E27FC236}">
                    <a16:creationId xmlns:a16="http://schemas.microsoft.com/office/drawing/2014/main" id="{F26C8C54-6B5B-46CE-8CE3-D5BA9F4D70FD}"/>
                  </a:ext>
                </a:extLst>
              </p:cNvPr>
              <p:cNvSpPr txBox="1">
                <a:spLocks noRot="1" noChangeAspect="1" noMove="1" noResize="1" noEditPoints="1" noAdjustHandles="1" noChangeArrowheads="1" noChangeShapeType="1" noTextEdit="1"/>
              </p:cNvSpPr>
              <p:nvPr/>
            </p:nvSpPr>
            <p:spPr>
              <a:xfrm>
                <a:off x="8316830" y="6346022"/>
                <a:ext cx="944783" cy="492443"/>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xmlns="" id="{DBA5B3D5-B63B-41B9-9CB2-6C8A0F20B45B}"/>
                  </a:ext>
                </a:extLst>
              </p:cNvPr>
              <p:cNvSpPr txBox="1"/>
              <p:nvPr/>
            </p:nvSpPr>
            <p:spPr>
              <a:xfrm>
                <a:off x="5701808" y="6346022"/>
                <a:ext cx="94478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rPr>
                        <m:t>𝒯</m:t>
                      </m:r>
                    </m:oMath>
                  </m:oMathPara>
                </a14:m>
                <a:endParaRPr lang="zh-CN" altLang="en-US" sz="3200" dirty="0"/>
              </a:p>
            </p:txBody>
          </p:sp>
        </mc:Choice>
        <mc:Fallback xmlns="">
          <p:sp>
            <p:nvSpPr>
              <p:cNvPr id="17" name="文本框 16">
                <a:extLst>
                  <a:ext uri="{FF2B5EF4-FFF2-40B4-BE49-F238E27FC236}">
                    <a16:creationId xmlns="" xmlns:a16="http://schemas.microsoft.com/office/drawing/2014/main" xmlns:a14="http://schemas.microsoft.com/office/drawing/2010/main" id="{DBA5B3D5-B63B-41B9-9CB2-6C8A0F20B45B}"/>
                  </a:ext>
                </a:extLst>
              </p:cNvPr>
              <p:cNvSpPr txBox="1">
                <a:spLocks noRot="1" noChangeAspect="1" noMove="1" noResize="1" noEditPoints="1" noAdjustHandles="1" noChangeArrowheads="1" noChangeShapeType="1" noTextEdit="1"/>
              </p:cNvSpPr>
              <p:nvPr/>
            </p:nvSpPr>
            <p:spPr>
              <a:xfrm>
                <a:off x="5701808" y="6346022"/>
                <a:ext cx="944783" cy="492443"/>
              </a:xfrm>
              <a:prstGeom prst="rect">
                <a:avLst/>
              </a:prstGeom>
              <a:blipFill rotWithShape="0">
                <a:blip r:embed="rId15"/>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0"/>
            <a:ext cx="10972800" cy="5257800"/>
          </a:xfrm>
        </p:spPr>
        <p:txBody>
          <a:bodyPr>
            <a:normAutofit/>
          </a:bodyPr>
          <a:lstStyle/>
          <a:p>
            <a:r>
              <a:rPr lang="en-US" altLang="zh-CN" sz="3200" dirty="0" smtClean="0"/>
              <a:t>Some classical work usually represent a sentence or document using vectors or matrices:</a:t>
            </a:r>
          </a:p>
          <a:p>
            <a:pPr lvl="2"/>
            <a:r>
              <a:rPr lang="en-US" altLang="zh-CN" sz="2400" dirty="0"/>
              <a:t>VSM (Vector Space Model) </a:t>
            </a:r>
          </a:p>
          <a:p>
            <a:pPr lvl="2"/>
            <a:r>
              <a:rPr lang="en-US" altLang="zh-CN" sz="2400" dirty="0"/>
              <a:t>LSI (Latent Semantic Index</a:t>
            </a:r>
            <a:r>
              <a:rPr lang="en-US" altLang="zh-CN" sz="2400" dirty="0" smtClean="0"/>
              <a:t>)</a:t>
            </a:r>
          </a:p>
          <a:p>
            <a:pPr marL="182880" lvl="1"/>
            <a:r>
              <a:rPr lang="en-US" altLang="zh-CN" sz="3200" dirty="0" smtClean="0"/>
              <a:t>Statistical language model:</a:t>
            </a:r>
          </a:p>
          <a:p>
            <a:pPr marL="731520" lvl="3"/>
            <a:r>
              <a:rPr lang="en-US" altLang="zh-CN" sz="2400" dirty="0"/>
              <a:t>N-Gram (Bi-gram, Tri-gram</a:t>
            </a:r>
            <a:r>
              <a:rPr lang="en-US" altLang="zh-CN" sz="2400" dirty="0" smtClean="0"/>
              <a:t>)</a:t>
            </a:r>
          </a:p>
          <a:p>
            <a:pPr marL="182880" lvl="1"/>
            <a:r>
              <a:rPr lang="en-US" altLang="zh-CN" sz="3200" dirty="0" smtClean="0"/>
              <a:t>Neural language model:</a:t>
            </a:r>
          </a:p>
          <a:p>
            <a:pPr marL="731520" lvl="3"/>
            <a:r>
              <a:rPr lang="en-US" altLang="zh-CN" sz="2400" dirty="0" smtClean="0"/>
              <a:t>Language modeling based on neural network(NNLM, RNNLM)</a:t>
            </a:r>
          </a:p>
          <a:p>
            <a:pPr lvl="2"/>
            <a:r>
              <a:rPr lang="en-US" altLang="zh-CN" sz="2400" dirty="0" smtClean="0"/>
              <a:t>Language representation based on (word) </a:t>
            </a:r>
            <a:r>
              <a:rPr lang="en-US" altLang="zh-CN" sz="2400" dirty="0" err="1" smtClean="0"/>
              <a:t>embeddings</a:t>
            </a:r>
            <a:r>
              <a:rPr lang="en-US" altLang="zh-CN" sz="2400" dirty="0" smtClean="0"/>
              <a:t>(Word2vec, </a:t>
            </a:r>
            <a:r>
              <a:rPr lang="en-US" altLang="zh-CN" sz="2400" dirty="0" err="1" smtClean="0"/>
              <a:t>FastText</a:t>
            </a:r>
            <a:r>
              <a:rPr lang="en-US" altLang="zh-CN" sz="2400" dirty="0" smtClean="0"/>
              <a:t>, ELMO, BERT…)</a:t>
            </a:r>
          </a:p>
          <a:p>
            <a:pPr lvl="1"/>
            <a:r>
              <a:rPr lang="en-US" altLang="zh-CN" sz="2400" dirty="0" smtClean="0"/>
              <a:t>…</a:t>
            </a:r>
            <a:endParaRPr lang="zh-CN" altLang="en-US" sz="2400" dirty="0"/>
          </a:p>
        </p:txBody>
      </p:sp>
      <p:sp>
        <p:nvSpPr>
          <p:cNvPr id="4" name="标题 1"/>
          <p:cNvSpPr>
            <a:spLocks noGrp="1"/>
          </p:cNvSpPr>
          <p:nvPr>
            <p:ph type="title"/>
          </p:nvPr>
        </p:nvSpPr>
        <p:spPr/>
        <p:txBody>
          <a:bodyPr/>
          <a:lstStyle/>
          <a:p>
            <a:r>
              <a:rPr lang="en-US" altLang="zh-CN" dirty="0"/>
              <a:t>Motivation</a:t>
            </a:r>
            <a:endParaRPr lang="zh-CN" altLang="en-US" dirty="0"/>
          </a:p>
        </p:txBody>
      </p:sp>
    </p:spTree>
    <p:extLst>
      <p:ext uri="{BB962C8B-B14F-4D97-AF65-F5344CB8AC3E}">
        <p14:creationId xmlns:p14="http://schemas.microsoft.com/office/powerpoint/2010/main" val="34672023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noRot="1" noChangeAspect="1" noMove="1" noResize="1" noEditPoints="1" noAdjustHandles="1" noChangeArrowheads="1" noChangeShapeType="1" noTextEdit="1"/>
          </p:cNvSpPr>
          <p:nvPr>
            <p:ph idx="1"/>
          </p:nvPr>
        </p:nvSpPr>
        <p:spPr>
          <a:xfrm>
            <a:off x="1056005" y="1246190"/>
            <a:ext cx="8229600" cy="5851525"/>
          </a:xfrm>
          <a:blipFill>
            <a:blip r:embed="rId3"/>
            <a:stretch>
              <a:fillRect l="-2000" t="-2607" r="-1704"/>
            </a:stretch>
          </a:blipFill>
        </p:spPr>
        <p:txBody>
          <a:bodyPr/>
          <a:lstStyle/>
          <a:p>
            <a:pPr eaLnBrk="1" hangingPunct="1">
              <a:defRPr/>
            </a:pPr>
            <a:r>
              <a:rPr lang="zh-CN" altLang="en-US" dirty="0">
                <a:noFill/>
              </a:rPr>
              <a:t> </a:t>
            </a:r>
          </a:p>
        </p:txBody>
      </p:sp>
      <p:sp>
        <p:nvSpPr>
          <p:cNvPr id="7" name="矩形: 圆角 1"/>
          <p:cNvSpPr/>
          <p:nvPr/>
        </p:nvSpPr>
        <p:spPr>
          <a:xfrm>
            <a:off x="3190558" y="4574223"/>
            <a:ext cx="4537075" cy="15113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60" name="文本框 3"/>
          <p:cNvSpPr txBox="1">
            <a:spLocks noChangeArrowheads="1"/>
          </p:cNvSpPr>
          <p:nvPr/>
        </p:nvSpPr>
        <p:spPr bwMode="auto">
          <a:xfrm>
            <a:off x="7135019" y="5512646"/>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dirty="0">
                <a:solidFill>
                  <a:srgbClr val="C00000"/>
                </a:solidFill>
              </a:rPr>
              <a:t>②</a:t>
            </a:r>
          </a:p>
        </p:txBody>
      </p:sp>
      <p:sp>
        <p:nvSpPr>
          <p:cNvPr id="8" name="Title 1"/>
          <p:cNvSpPr>
            <a:spLocks noGrp="1"/>
          </p:cNvSpPr>
          <p:nvPr>
            <p:ph type="title"/>
          </p:nvPr>
        </p:nvSpPr>
        <p:spPr>
          <a:xfrm>
            <a:off x="605402" y="435610"/>
            <a:ext cx="8558784" cy="990600"/>
          </a:xfrm>
        </p:spPr>
        <p:txBody>
          <a:bodyPr>
            <a:normAutofit/>
          </a:bodyPr>
          <a:lstStyle/>
          <a:p>
            <a:r>
              <a:rPr lang="en-US" altLang="zh-CN" dirty="0">
                <a:sym typeface="+mn-ea"/>
              </a:rPr>
              <a:t>Compute the conditional probability</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8B0EBA1F-5D32-4143-8842-A55535C5C5DC}"/>
                  </a:ext>
                </a:extLst>
              </p:cNvPr>
              <p:cNvSpPr>
                <a:spLocks noGrp="1"/>
              </p:cNvSpPr>
              <p:nvPr>
                <p:ph idx="1"/>
              </p:nvPr>
            </p:nvSpPr>
            <p:spPr>
              <a:xfrm>
                <a:off x="609600" y="1488707"/>
                <a:ext cx="10972800" cy="5257800"/>
              </a:xfrm>
            </p:spPr>
            <p:txBody>
              <a:bodyPr>
                <a:normAutofit fontScale="92500"/>
              </a:bodyPr>
              <a:lstStyle/>
              <a:p>
                <a:r>
                  <a:rPr lang="en-US" altLang="zh-CN" dirty="0" smtClean="0"/>
                  <a:t>In </a:t>
                </a:r>
                <a:r>
                  <a:rPr lang="en-US" altLang="zh-CN" dirty="0"/>
                  <a:t>TSLM, </a:t>
                </a:r>
                <a:r>
                  <a:rPr lang="en-US" altLang="zh-CN" dirty="0" smtClean="0"/>
                  <a:t>we </a:t>
                </a:r>
                <a:r>
                  <a:rPr lang="en-US" altLang="zh-CN" dirty="0"/>
                  <a:t>define marginal distribution </a:t>
                </a:r>
                <a:r>
                  <a:rPr lang="en-US" altLang="zh-CN" dirty="0" smtClean="0"/>
                  <a:t>as:</a:t>
                </a:r>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ea typeface="Cambria Math" panose="02040503050406030204" pitchFamily="18" charset="0"/>
                            </a:rPr>
                            <m:t>∈</m:t>
                          </m:r>
                          <m:r>
                            <m:rPr>
                              <m:sty m:val="p"/>
                              <m:brk m:alnAt="7"/>
                            </m:rPr>
                            <a:rPr lang="en-US" altLang="zh-CN" b="0" i="0" smtClean="0">
                              <a:latin typeface="Cambria Math" panose="02040503050406030204" pitchFamily="18" charset="0"/>
                              <a:ea typeface="Cambria Math" panose="02040503050406030204" pitchFamily="18" charset="0"/>
                            </a:rPr>
                            <m:t>V</m:t>
                          </m:r>
                        </m:sub>
                        <m:sup/>
                        <m:e>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sub>
                              </m:sSub>
                            </m:e>
                          </m:d>
                        </m:e>
                      </m:nary>
                    </m:oMath>
                  </m:oMathPara>
                </a14:m>
                <a:endParaRPr lang="en-US" altLang="zh-CN" dirty="0" smtClean="0"/>
              </a:p>
              <a:p>
                <a:pPr marL="0" indent="0">
                  <a:buNone/>
                </a:pPr>
                <a14:m>
                  <m:oMathPara xmlns:m="http://schemas.openxmlformats.org/officeDocument/2006/math">
                    <m:oMathParaPr>
                      <m:jc m:val="center"/>
                    </m:oMathParaPr>
                    <m:oMath xmlns:m="http://schemas.openxmlformats.org/officeDocument/2006/math">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𝑛</m:t>
                              </m:r>
                            </m:sub>
                          </m:sSub>
                          <m:r>
                            <m:rPr>
                              <m:brk m:alnAt="7"/>
                            </m:rPr>
                            <a:rPr lang="en-US" altLang="zh-CN" i="1">
                              <a:latin typeface="Cambria Math" panose="02040503050406030204" pitchFamily="18" charset="0"/>
                              <a:ea typeface="Cambria Math" panose="02040503050406030204" pitchFamily="18" charset="0"/>
                            </a:rPr>
                            <m:t>∈</m:t>
                          </m:r>
                          <m:r>
                            <m:rPr>
                              <m:sty m:val="p"/>
                              <m:brk m:alnAt="7"/>
                            </m:rPr>
                            <a:rPr lang="en-US" altLang="zh-CN">
                              <a:latin typeface="Cambria Math" panose="02040503050406030204" pitchFamily="18" charset="0"/>
                              <a:ea typeface="Cambria Math" panose="02040503050406030204" pitchFamily="18" charset="0"/>
                            </a:rPr>
                            <m:t>V</m:t>
                          </m:r>
                        </m:sub>
                        <m:sup/>
                        <m:e>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𝑛</m:t>
                                  </m:r>
                                </m:sub>
                              </m:sSub>
                            </m:e>
                          </m:d>
                        </m:e>
                      </m:nary>
                    </m:oMath>
                  </m:oMathPara>
                </a14:m>
                <a:endParaRPr lang="en-US" altLang="zh-CN" dirty="0" smtClean="0"/>
              </a:p>
              <a:p>
                <a:pPr marL="0" indent="0">
                  <a:buNone/>
                </a:pPr>
                <a:r>
                  <a:rPr lang="en-US" altLang="zh-CN" dirty="0" smtClean="0"/>
                  <a:t/>
                </a:r>
                <a:br>
                  <a:rPr lang="en-US" altLang="zh-CN" dirty="0" smtClean="0"/>
                </a:br>
                <a:endParaRPr lang="en-US" altLang="zh-CN" dirty="0" smtClean="0"/>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m:t>
                              </m:r>
                            </m:sub>
                            <m:sup>
                              <m:r>
                                <a:rPr lang="en-US" altLang="zh-CN" i="1">
                                  <a:latin typeface="Cambria Math" panose="02040503050406030204" pitchFamily="18" charset="0"/>
                                </a:rPr>
                                <m:t>𝑖</m:t>
                              </m:r>
                            </m:sup>
                          </m:sSubSup>
                        </m:e>
                      </m:d>
                      <m:r>
                        <a:rPr lang="en-US" altLang="zh-CN" i="1">
                          <a:latin typeface="Cambria Math" panose="02040503050406030204" pitchFamily="18" charset="0"/>
                        </a:rPr>
                        <m:t>=</m:t>
                      </m:r>
                      <m:r>
                        <a:rPr lang="en-US" altLang="zh-CN" b="0" i="1" smtClean="0">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𝑖</m:t>
                              </m:r>
                            </m:sub>
                          </m:sSub>
                        </m:e>
                      </m:d>
                      <m:r>
                        <a:rPr lang="en-US" altLang="zh-CN" b="0" i="1" smtClean="0">
                          <a:latin typeface="Cambria Math" panose="02040503050406030204" pitchFamily="18" charset="0"/>
                          <a:ea typeface="Cambria Math" panose="02040503050406030204" pitchFamily="18" charset="0"/>
                        </a:rPr>
                        <m:t>     </m:t>
                      </m:r>
                    </m:oMath>
                  </m:oMathPara>
                </a14:m>
                <a:endParaRPr lang="en-US" altLang="zh-CN" dirty="0" smtClean="0"/>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                                                  =</m:t>
                      </m:r>
                      <m:nary>
                        <m:naryPr>
                          <m:chr m:val="∑"/>
                          <m:supHide m:val="on"/>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𝑛</m:t>
                                  </m:r>
                                </m:sub>
                              </m:sSub>
                            </m:sub>
                          </m:sSub>
                          <m:r>
                            <m:rPr>
                              <m:brk m:alnAt="7"/>
                            </m:rPr>
                            <a:rPr lang="en-US" altLang="zh-CN" i="1">
                              <a:latin typeface="Cambria Math" panose="02040503050406030204" pitchFamily="18" charset="0"/>
                              <a:ea typeface="Cambria Math" panose="02040503050406030204" pitchFamily="18" charset="0"/>
                            </a:rPr>
                            <m:t>∈</m:t>
                          </m:r>
                          <m:r>
                            <m:rPr>
                              <m:sty m:val="p"/>
                              <m:brk m:alnAt="7"/>
                            </m:rPr>
                            <a:rPr lang="en-US" altLang="zh-CN">
                              <a:latin typeface="Cambria Math" panose="02040503050406030204" pitchFamily="18" charset="0"/>
                              <a:ea typeface="Cambria Math" panose="02040503050406030204" pitchFamily="18" charset="0"/>
                            </a:rPr>
                            <m:t>V</m:t>
                          </m:r>
                        </m:sub>
                        <m:sup/>
                        <m:e>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𝑛</m:t>
                                  </m:r>
                                </m:sub>
                              </m:sSub>
                            </m:e>
                          </m:d>
                        </m:e>
                      </m:nary>
                    </m:oMath>
                  </m:oMathPara>
                </a14:m>
                <a:endParaRPr lang="en-US" altLang="zh-CN" dirty="0" smtClean="0"/>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i="1">
                              <a:latin typeface="Cambria Math" panose="02040503050406030204" pitchFamily="18" charset="0"/>
                            </a:rPr>
                            <m:t>,</m:t>
                          </m:r>
                          <m:r>
                            <m:rPr>
                              <m:brk m:alnAt="23"/>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𝑑</m:t>
                              </m:r>
                            </m:e>
                            <m:sub>
                              <m:r>
                                <a:rPr lang="en-US" altLang="zh-CN" i="1">
                                  <a:latin typeface="Cambria Math" panose="02040503050406030204" pitchFamily="18" charset="0"/>
                                  <a:ea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rPr>
                            <m:t>|</m:t>
                          </m:r>
                          <m:r>
                            <m:rPr>
                              <m:sty m:val="p"/>
                            </m:rPr>
                            <a:rPr lang="en-US" altLang="zh-CN">
                              <a:latin typeface="Cambria Math" panose="02040503050406030204" pitchFamily="18" charset="0"/>
                            </a:rPr>
                            <m:t>V</m:t>
                          </m:r>
                          <m:r>
                            <a:rPr lang="en-US" altLang="zh-CN" i="1">
                              <a:latin typeface="Cambria Math" panose="02040503050406030204" pitchFamily="18" charset="0"/>
                            </a:rPr>
                            <m:t>|</m:t>
                          </m:r>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𝒯</m:t>
                              </m:r>
                            </m:e>
                            <m:sub>
                              <m:sSub>
                                <m:sSubPr>
                                  <m:ctrlPr>
                                    <a:rPr lang="en-US" altLang="zh-CN" i="1">
                                      <a:solidFill>
                                        <a:srgbClr val="292934"/>
                                      </a:solidFill>
                                      <a:latin typeface="Cambria Math" panose="02040503050406030204" pitchFamily="18" charset="0"/>
                                    </a:rPr>
                                  </m:ctrlPr>
                                </m:sSubPr>
                                <m:e>
                                  <m:r>
                                    <a:rPr lang="en-US" altLang="zh-CN" i="1">
                                      <a:solidFill>
                                        <a:srgbClr val="292934"/>
                                      </a:solidFill>
                                      <a:latin typeface="Cambria Math" panose="02040503050406030204" pitchFamily="18" charset="0"/>
                                    </a:rPr>
                                    <m:t>𝑑</m:t>
                                  </m:r>
                                </m:e>
                                <m:sub>
                                  <m:r>
                                    <a:rPr lang="en-US" altLang="zh-CN" i="1">
                                      <a:solidFill>
                                        <a:srgbClr val="292934"/>
                                      </a:solidFill>
                                      <a:latin typeface="Cambria Math" panose="02040503050406030204" pitchFamily="18" charset="0"/>
                                    </a:rPr>
                                    <m:t>1</m:t>
                                  </m:r>
                                </m:sub>
                              </m:sSub>
                              <m:r>
                                <m:rPr>
                                  <m:brk m:alnAt="23"/>
                                </m:rPr>
                                <a:rPr lang="en-US" altLang="zh-CN" i="1">
                                  <a:solidFill>
                                    <a:srgbClr val="292934"/>
                                  </a:solidFill>
                                  <a:latin typeface="Cambria Math" panose="02040503050406030204" pitchFamily="18" charset="0"/>
                                  <a:ea typeface="Cambria Math" panose="02040503050406030204" pitchFamily="18" charset="0"/>
                                </a:rPr>
                                <m:t>⋯</m:t>
                              </m:r>
                              <m:sSub>
                                <m:sSubPr>
                                  <m:ctrlPr>
                                    <a:rPr lang="en-US" altLang="zh-CN" i="1">
                                      <a:solidFill>
                                        <a:srgbClr val="292934"/>
                                      </a:solidFill>
                                      <a:latin typeface="Cambria Math" panose="02040503050406030204" pitchFamily="18" charset="0"/>
                                      <a:ea typeface="Cambria Math" panose="02040503050406030204" pitchFamily="18" charset="0"/>
                                    </a:rPr>
                                  </m:ctrlPr>
                                </m:sSubPr>
                                <m:e>
                                  <m:r>
                                    <a:rPr lang="en-US" altLang="zh-CN" i="1">
                                      <a:solidFill>
                                        <a:srgbClr val="292934"/>
                                      </a:solidFill>
                                      <a:latin typeface="Cambria Math" panose="02040503050406030204" pitchFamily="18" charset="0"/>
                                      <a:ea typeface="Cambria Math" panose="02040503050406030204" pitchFamily="18" charset="0"/>
                                    </a:rPr>
                                    <m:t>𝑑</m:t>
                                  </m:r>
                                </m:e>
                                <m:sub>
                                  <m:r>
                                    <a:rPr lang="en-US" altLang="zh-CN" i="1">
                                      <a:solidFill>
                                        <a:srgbClr val="292934"/>
                                      </a:solidFill>
                                      <a:latin typeface="Cambria Math" panose="02040503050406030204" pitchFamily="18" charset="0"/>
                                      <a:ea typeface="Cambria Math" panose="02040503050406030204" pitchFamily="18" charset="0"/>
                                    </a:rPr>
                                    <m:t>𝑛</m:t>
                                  </m:r>
                                </m:sub>
                              </m:sSub>
                            </m:sub>
                          </m:sSub>
                        </m:e>
                      </m:nary>
                    </m:oMath>
                  </m:oMathPara>
                </a14:m>
                <a:endParaRPr lang="en-US" altLang="zh-CN" dirty="0"/>
              </a:p>
              <a:p>
                <a:endParaRPr lang="en-US" altLang="zh-CN" dirty="0"/>
              </a:p>
              <a:p>
                <a:endParaRPr lang="en-US" altLang="zh-CN" b="0" dirty="0"/>
              </a:p>
              <a:p>
                <a:pPr marL="0" indent="0">
                  <a:buNone/>
                </a:pPr>
                <a:endParaRPr lang="zh-CN" altLang="en-US" sz="1800" dirty="0"/>
              </a:p>
            </p:txBody>
          </p:sp>
        </mc:Choice>
        <mc:Fallback xmlns="">
          <p:sp>
            <p:nvSpPr>
              <p:cNvPr id="3" name="内容占位符 2">
                <a:extLst>
                  <a:ext uri="{FF2B5EF4-FFF2-40B4-BE49-F238E27FC236}">
                    <a16:creationId xmlns="" xmlns:a16="http://schemas.microsoft.com/office/drawing/2014/main" xmlns:a14="http://schemas.microsoft.com/office/drawing/2010/main" id="{8B0EBA1F-5D32-4143-8842-A55535C5C5DC}"/>
                  </a:ext>
                </a:extLst>
              </p:cNvPr>
              <p:cNvSpPr>
                <a:spLocks noGrp="1" noRot="1" noChangeAspect="1" noMove="1" noResize="1" noEditPoints="1" noAdjustHandles="1" noChangeArrowheads="1" noChangeShapeType="1" noTextEdit="1"/>
              </p:cNvSpPr>
              <p:nvPr>
                <p:ph idx="1"/>
              </p:nvPr>
            </p:nvSpPr>
            <p:spPr>
              <a:xfrm>
                <a:off x="609600" y="1488707"/>
                <a:ext cx="10972800" cy="5257800"/>
              </a:xfrm>
              <a:blipFill rotWithShape="0">
                <a:blip r:embed="rId3"/>
                <a:stretch>
                  <a:fillRect l="-389" t="-695"/>
                </a:stretch>
              </a:blipFill>
            </p:spPr>
            <p:txBody>
              <a:bodyPr/>
              <a:lstStyle/>
              <a:p>
                <a:r>
                  <a:rPr lang="zh-CN" altLang="en-US">
                    <a:noFill/>
                  </a:rPr>
                  <a:t> </a:t>
                </a:r>
              </a:p>
            </p:txBody>
          </p:sp>
        </mc:Fallback>
      </mc:AlternateContent>
      <p:sp>
        <p:nvSpPr>
          <p:cNvPr id="4" name="Title 1">
            <a:extLst>
              <a:ext uri="{FF2B5EF4-FFF2-40B4-BE49-F238E27FC236}">
                <a16:creationId xmlns:a16="http://schemas.microsoft.com/office/drawing/2014/main" xmlns="" id="{3511730B-51DE-4EEE-80EC-BDF736DD09DD}"/>
              </a:ext>
            </a:extLst>
          </p:cNvPr>
          <p:cNvSpPr>
            <a:spLocks noGrp="1"/>
          </p:cNvSpPr>
          <p:nvPr>
            <p:ph type="title"/>
          </p:nvPr>
        </p:nvSpPr>
        <p:spPr>
          <a:xfrm>
            <a:off x="609600" y="533400"/>
            <a:ext cx="10972800" cy="990600"/>
          </a:xfrm>
        </p:spPr>
        <p:txBody>
          <a:bodyPr>
            <a:normAutofit/>
          </a:bodyPr>
          <a:lstStyle/>
          <a:p>
            <a:r>
              <a:rPr lang="en-US" altLang="zh-CN" dirty="0">
                <a:sym typeface="+mn-ea"/>
              </a:rPr>
              <a:t>Compute the conditional probability</a:t>
            </a:r>
            <a:endParaRPr lang="en-US" dirty="0"/>
          </a:p>
        </p:txBody>
      </p:sp>
      <p:sp>
        <p:nvSpPr>
          <p:cNvPr id="2" name="右箭头 1"/>
          <p:cNvSpPr/>
          <p:nvPr/>
        </p:nvSpPr>
        <p:spPr>
          <a:xfrm>
            <a:off x="1992429" y="4360242"/>
            <a:ext cx="933650" cy="346509"/>
          </a:xfrm>
          <a:prstGeom prst="right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2479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The conditional probability in Tensor</a:t>
            </a:r>
            <a:endParaRPr lang="zh-CN" altLang="en-US" dirty="0"/>
          </a:p>
        </p:txBody>
      </p:sp>
      <p:sp>
        <p:nvSpPr>
          <p:cNvPr id="4" name="立方体 3"/>
          <p:cNvSpPr/>
          <p:nvPr/>
        </p:nvSpPr>
        <p:spPr>
          <a:xfrm>
            <a:off x="4580818" y="2387068"/>
            <a:ext cx="3301465" cy="3262964"/>
          </a:xfrm>
          <a:prstGeom prst="cube">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H="1">
            <a:off x="5461527" y="2387068"/>
            <a:ext cx="818147" cy="798896"/>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6245988" y="2387068"/>
            <a:ext cx="818147" cy="798896"/>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51901" y="3191579"/>
            <a:ext cx="14437" cy="246406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260425" y="3191579"/>
            <a:ext cx="14437" cy="245845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413403" y="2387068"/>
            <a:ext cx="7218" cy="243478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4580819" y="4846121"/>
            <a:ext cx="839802" cy="80391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427840" y="4846121"/>
            <a:ext cx="2454443"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4586831" y="3212232"/>
            <a:ext cx="849431" cy="77984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4602871" y="4087328"/>
            <a:ext cx="833390" cy="707754"/>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073760" y="3262164"/>
            <a:ext cx="808524" cy="743651"/>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073762" y="4087329"/>
            <a:ext cx="808522" cy="71547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597661" y="4003910"/>
            <a:ext cx="2476099" cy="1"/>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4586831" y="4813280"/>
            <a:ext cx="248693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436261" y="3262164"/>
            <a:ext cx="2446022"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5466338" y="4087328"/>
            <a:ext cx="2415946" cy="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5426636" y="4863968"/>
            <a:ext cx="802508" cy="80391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6297719" y="4827923"/>
            <a:ext cx="776042" cy="82902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5180613" y="5096373"/>
            <a:ext cx="2436398" cy="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4866364" y="5376706"/>
            <a:ext cx="2436398" cy="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6236362" y="2411332"/>
            <a:ext cx="9626" cy="243478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026836" y="2411332"/>
            <a:ext cx="7218" cy="243478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46500" y="2658926"/>
            <a:ext cx="2476099" cy="1"/>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866364" y="2924826"/>
            <a:ext cx="2476099" cy="1"/>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4862755" y="2968141"/>
            <a:ext cx="7218" cy="243478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159133" y="2685749"/>
            <a:ext cx="7218" cy="243478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7336848" y="2918254"/>
            <a:ext cx="14437" cy="245845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7625005" y="2658926"/>
            <a:ext cx="14262" cy="243744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5715791" y="2937918"/>
            <a:ext cx="9626" cy="246501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5986103" y="2674110"/>
            <a:ext cx="17044" cy="242927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6783995" y="2691965"/>
            <a:ext cx="9626" cy="243478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6532735" y="2941917"/>
            <a:ext cx="9626" cy="243478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1632162" y="4135249"/>
            <a:ext cx="2466474" cy="2458453"/>
          </a:xfrm>
          <a:prstGeom prst="rect">
            <a:avLst/>
          </a:prstGeom>
          <a:noFill/>
          <a:ln>
            <a:solidFill>
              <a:srgbClr val="F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下箭头 92"/>
          <p:cNvSpPr/>
          <p:nvPr/>
        </p:nvSpPr>
        <p:spPr>
          <a:xfrm rot="2828887">
            <a:off x="3542727" y="2865117"/>
            <a:ext cx="392528" cy="1106382"/>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连接符 93"/>
          <p:cNvCxnSpPr/>
          <p:nvPr/>
        </p:nvCxnSpPr>
        <p:spPr>
          <a:xfrm>
            <a:off x="1622537" y="4985423"/>
            <a:ext cx="2476099" cy="1"/>
          </a:xfrm>
          <a:prstGeom prst="line">
            <a:avLst/>
          </a:prstGeom>
          <a:ln w="25400">
            <a:solidFill>
              <a:srgbClr val="FF9B9B"/>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1622537" y="5835597"/>
            <a:ext cx="2476099" cy="1"/>
          </a:xfrm>
          <a:prstGeom prst="line">
            <a:avLst/>
          </a:prstGeom>
          <a:ln w="25400">
            <a:solidFill>
              <a:srgbClr val="FF9B9B"/>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2453218" y="4132441"/>
            <a:ext cx="14437" cy="2464068"/>
          </a:xfrm>
          <a:prstGeom prst="line">
            <a:avLst/>
          </a:prstGeom>
          <a:ln w="25400">
            <a:solidFill>
              <a:srgbClr val="FF9B9B"/>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3288711" y="4129634"/>
            <a:ext cx="14437" cy="2464068"/>
          </a:xfrm>
          <a:prstGeom prst="line">
            <a:avLst/>
          </a:prstGeom>
          <a:ln w="25400">
            <a:solidFill>
              <a:srgbClr val="FF9B9B"/>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文本框 97"/>
              <p:cNvSpPr txBox="1"/>
              <p:nvPr/>
            </p:nvSpPr>
            <p:spPr>
              <a:xfrm>
                <a:off x="2156653" y="2426229"/>
                <a:ext cx="1635961" cy="10838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l-GR" altLang="zh-CN" sz="2400" i="1" smtClean="0">
                              <a:latin typeface="Cambria Math" panose="02040503050406030204" pitchFamily="18" charset="0"/>
                              <a:ea typeface="Cambria Math" panose="02040503050406030204" pitchFamily="18" charset="0"/>
                            </a:rPr>
                          </m:ctrlPr>
                        </m:naryPr>
                        <m:sub>
                          <m:sSub>
                            <m:sSubPr>
                              <m:ctrlPr>
                                <a:rPr lang="el-GR"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𝑑</m:t>
                              </m:r>
                            </m:e>
                            <m:sub>
                              <m:r>
                                <m:rPr>
                                  <m:brk m:alnAt="23"/>
                                </m:rPr>
                                <a:rPr lang="en-US" altLang="zh-CN" sz="2400" b="0" i="1" smtClean="0">
                                  <a:latin typeface="Cambria Math" panose="02040503050406030204" pitchFamily="18" charset="0"/>
                                  <a:ea typeface="Cambria Math" panose="02040503050406030204" pitchFamily="18" charset="0"/>
                                </a:rPr>
                                <m:t>1</m:t>
                              </m:r>
                            </m:sub>
                          </m:sSub>
                          <m:r>
                            <m:rPr>
                              <m:brk m:alnAt="23"/>
                            </m:rP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sub>
                        <m:sup>
                          <m:r>
                            <a:rPr lang="en-US" altLang="zh-CN" sz="2400" b="0" i="1" smtClean="0">
                              <a:latin typeface="Cambria Math" panose="02040503050406030204" pitchFamily="18" charset="0"/>
                              <a:ea typeface="Cambria Math" panose="02040503050406030204" pitchFamily="18" charset="0"/>
                            </a:rPr>
                            <m:t>3</m:t>
                          </m:r>
                        </m:sup>
                        <m:e>
                          <m:sSub>
                            <m:sSubPr>
                              <m:ctrlPr>
                                <a:rPr lang="el-GR" altLang="zh-CN" sz="2400" i="1" smtClean="0">
                                  <a:latin typeface="Cambria Math" panose="02040503050406030204" pitchFamily="18" charset="0"/>
                                  <a:ea typeface="Cambria Math" panose="02040503050406030204" pitchFamily="18" charset="0"/>
                                </a:rPr>
                              </m:ctrlPr>
                            </m:sSubPr>
                            <m:e>
                              <m:r>
                                <a:rPr lang="zh-CN" altLang="el-GR" sz="2400" i="1" smtClean="0">
                                  <a:latin typeface="Cambria Math" panose="02040503050406030204" pitchFamily="18" charset="0"/>
                                  <a:ea typeface="Cambria Math" panose="02040503050406030204" pitchFamily="18" charset="0"/>
                                </a:rPr>
                                <m:t>𝒯</m:t>
                              </m:r>
                            </m:e>
                            <m:sub>
                              <m:sSub>
                                <m:sSubPr>
                                  <m:ctrlPr>
                                    <a:rPr lang="el-GR"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1</m:t>
                                  </m:r>
                                </m:sub>
                              </m:sSub>
                              <m:sSub>
                                <m:sSubPr>
                                  <m:ctrlPr>
                                    <a:rPr lang="el-GR"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2</m:t>
                                  </m:r>
                                </m:sub>
                              </m:sSub>
                              <m:sSub>
                                <m:sSubPr>
                                  <m:ctrlPr>
                                    <a:rPr lang="el-GR"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3</m:t>
                                  </m:r>
                                </m:sub>
                              </m:sSub>
                            </m:sub>
                          </m:sSub>
                        </m:e>
                      </m:nary>
                    </m:oMath>
                  </m:oMathPara>
                </a14:m>
                <a:endParaRPr lang="zh-CN" altLang="en-US" sz="2400" dirty="0"/>
              </a:p>
            </p:txBody>
          </p:sp>
        </mc:Choice>
        <mc:Fallback xmlns="">
          <p:sp>
            <p:nvSpPr>
              <p:cNvPr id="98" name="文本框 97"/>
              <p:cNvSpPr txBox="1">
                <a:spLocks noRot="1" noChangeAspect="1" noMove="1" noResize="1" noEditPoints="1" noAdjustHandles="1" noChangeArrowheads="1" noChangeShapeType="1" noTextEdit="1"/>
              </p:cNvSpPr>
              <p:nvPr/>
            </p:nvSpPr>
            <p:spPr>
              <a:xfrm>
                <a:off x="2156653" y="2426229"/>
                <a:ext cx="1635961" cy="1083823"/>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矩形 101"/>
              <p:cNvSpPr/>
              <p:nvPr/>
            </p:nvSpPr>
            <p:spPr>
              <a:xfrm>
                <a:off x="5000286" y="1926204"/>
                <a:ext cx="640303"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l-GR" sz="3600" i="1">
                          <a:latin typeface="Cambria Math" panose="02040503050406030204" pitchFamily="18" charset="0"/>
                          <a:ea typeface="Cambria Math" panose="02040503050406030204" pitchFamily="18" charset="0"/>
                        </a:rPr>
                        <m:t>𝒯</m:t>
                      </m:r>
                    </m:oMath>
                  </m:oMathPara>
                </a14:m>
                <a:endParaRPr lang="zh-CN" altLang="en-US" sz="3600" dirty="0"/>
              </a:p>
            </p:txBody>
          </p:sp>
        </mc:Choice>
        <mc:Fallback xmlns="">
          <p:sp>
            <p:nvSpPr>
              <p:cNvPr id="102" name="矩形 101"/>
              <p:cNvSpPr>
                <a:spLocks noRot="1" noChangeAspect="1" noMove="1" noResize="1" noEditPoints="1" noAdjustHandles="1" noChangeArrowheads="1" noChangeShapeType="1" noTextEdit="1"/>
              </p:cNvSpPr>
              <p:nvPr/>
            </p:nvSpPr>
            <p:spPr>
              <a:xfrm>
                <a:off x="5000286" y="1926204"/>
                <a:ext cx="640303" cy="646331"/>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103" name="直接连接符 102"/>
          <p:cNvCxnSpPr/>
          <p:nvPr/>
        </p:nvCxnSpPr>
        <p:spPr>
          <a:xfrm flipH="1">
            <a:off x="9302209" y="3109759"/>
            <a:ext cx="818147" cy="798896"/>
          </a:xfrm>
          <a:prstGeom prst="line">
            <a:avLst/>
          </a:prstGeom>
          <a:ln w="25400">
            <a:solidFill>
              <a:srgbClr val="E2EA7E"/>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H="1">
            <a:off x="9291381" y="3992074"/>
            <a:ext cx="828975" cy="715477"/>
          </a:xfrm>
          <a:prstGeom prst="line">
            <a:avLst/>
          </a:prstGeom>
          <a:ln w="25400">
            <a:solidFill>
              <a:srgbClr val="E2EA7E"/>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9554468" y="2822999"/>
            <a:ext cx="14437" cy="2458453"/>
          </a:xfrm>
          <a:prstGeom prst="line">
            <a:avLst/>
          </a:prstGeom>
          <a:ln w="25400">
            <a:solidFill>
              <a:srgbClr val="E2EA7E"/>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9842625" y="2563671"/>
            <a:ext cx="14437" cy="2458453"/>
          </a:xfrm>
          <a:prstGeom prst="line">
            <a:avLst/>
          </a:prstGeom>
          <a:ln w="25400">
            <a:solidFill>
              <a:srgbClr val="E2EA7E"/>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9302600" y="3097528"/>
            <a:ext cx="14437" cy="2458453"/>
          </a:xfrm>
          <a:prstGeom prst="line">
            <a:avLst/>
          </a:prstGeom>
          <a:ln w="25400">
            <a:solidFill>
              <a:srgbClr val="E2EA7E"/>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10130782" y="2292517"/>
            <a:ext cx="14437" cy="2458453"/>
          </a:xfrm>
          <a:prstGeom prst="line">
            <a:avLst/>
          </a:prstGeom>
          <a:ln w="25400">
            <a:solidFill>
              <a:srgbClr val="E2EA7E"/>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H="1">
            <a:off x="9291381" y="2292517"/>
            <a:ext cx="818147" cy="798896"/>
          </a:xfrm>
          <a:prstGeom prst="line">
            <a:avLst/>
          </a:prstGeom>
          <a:ln w="25400">
            <a:solidFill>
              <a:srgbClr val="E2EA7E"/>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9302008" y="4732318"/>
            <a:ext cx="818147" cy="798896"/>
          </a:xfrm>
          <a:prstGeom prst="line">
            <a:avLst/>
          </a:prstGeom>
          <a:ln w="25400">
            <a:solidFill>
              <a:srgbClr val="E2EA7E"/>
            </a:solidFill>
          </a:ln>
        </p:spPr>
        <p:style>
          <a:lnRef idx="1">
            <a:schemeClr val="accent1"/>
          </a:lnRef>
          <a:fillRef idx="0">
            <a:schemeClr val="accent1"/>
          </a:fillRef>
          <a:effectRef idx="0">
            <a:schemeClr val="accent1"/>
          </a:effectRef>
          <a:fontRef idx="minor">
            <a:schemeClr val="tx1"/>
          </a:fontRef>
        </p:style>
      </p:cxnSp>
      <p:sp>
        <p:nvSpPr>
          <p:cNvPr id="117" name="右箭头 116"/>
          <p:cNvSpPr/>
          <p:nvPr/>
        </p:nvSpPr>
        <p:spPr>
          <a:xfrm>
            <a:off x="8106311" y="1910266"/>
            <a:ext cx="1110029" cy="382252"/>
          </a:xfrm>
          <a:prstGeom prst="right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8" name="文本框 117"/>
              <p:cNvSpPr txBox="1"/>
              <p:nvPr/>
            </p:nvSpPr>
            <p:spPr>
              <a:xfrm>
                <a:off x="7342463" y="1238657"/>
                <a:ext cx="1635961" cy="10838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l-GR" altLang="zh-CN" sz="2400" i="1" smtClean="0">
                              <a:latin typeface="Cambria Math" panose="02040503050406030204" pitchFamily="18" charset="0"/>
                              <a:ea typeface="Cambria Math" panose="02040503050406030204" pitchFamily="18" charset="0"/>
                            </a:rPr>
                          </m:ctrlPr>
                        </m:naryPr>
                        <m:sub>
                          <m:sSub>
                            <m:sSubPr>
                              <m:ctrlPr>
                                <a:rPr lang="el-GR"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𝑑</m:t>
                              </m:r>
                            </m:e>
                            <m:sub>
                              <m:r>
                                <m:rPr>
                                  <m:brk m:alnAt="23"/>
                                </m:rPr>
                                <a:rPr lang="en-US" altLang="zh-CN" sz="2400" b="0" i="1" smtClean="0">
                                  <a:latin typeface="Cambria Math" panose="02040503050406030204" pitchFamily="18" charset="0"/>
                                  <a:ea typeface="Cambria Math" panose="02040503050406030204" pitchFamily="18" charset="0"/>
                                </a:rPr>
                                <m:t>3</m:t>
                              </m:r>
                            </m:sub>
                          </m:sSub>
                          <m:r>
                            <m:rPr>
                              <m:brk m:alnAt="23"/>
                            </m:rP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sub>
                        <m:sup>
                          <m:r>
                            <a:rPr lang="en-US" altLang="zh-CN" sz="2400" b="0" i="1" smtClean="0">
                              <a:latin typeface="Cambria Math" panose="02040503050406030204" pitchFamily="18" charset="0"/>
                              <a:ea typeface="Cambria Math" panose="02040503050406030204" pitchFamily="18" charset="0"/>
                            </a:rPr>
                            <m:t>3</m:t>
                          </m:r>
                        </m:sup>
                        <m:e>
                          <m:sSub>
                            <m:sSubPr>
                              <m:ctrlPr>
                                <a:rPr lang="el-GR" altLang="zh-CN" sz="2400" i="1" smtClean="0">
                                  <a:latin typeface="Cambria Math" panose="02040503050406030204" pitchFamily="18" charset="0"/>
                                  <a:ea typeface="Cambria Math" panose="02040503050406030204" pitchFamily="18" charset="0"/>
                                </a:rPr>
                              </m:ctrlPr>
                            </m:sSubPr>
                            <m:e>
                              <m:r>
                                <a:rPr lang="zh-CN" altLang="el-GR" sz="2400" i="1" smtClean="0">
                                  <a:latin typeface="Cambria Math" panose="02040503050406030204" pitchFamily="18" charset="0"/>
                                  <a:ea typeface="Cambria Math" panose="02040503050406030204" pitchFamily="18" charset="0"/>
                                </a:rPr>
                                <m:t>𝒯</m:t>
                              </m:r>
                            </m:e>
                            <m:sub>
                              <m:sSub>
                                <m:sSubPr>
                                  <m:ctrlPr>
                                    <a:rPr lang="el-GR"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1</m:t>
                                  </m:r>
                                </m:sub>
                              </m:sSub>
                              <m:sSub>
                                <m:sSubPr>
                                  <m:ctrlPr>
                                    <a:rPr lang="el-GR"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2</m:t>
                                  </m:r>
                                </m:sub>
                              </m:sSub>
                              <m:sSub>
                                <m:sSubPr>
                                  <m:ctrlPr>
                                    <a:rPr lang="el-GR"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3</m:t>
                                  </m:r>
                                </m:sub>
                              </m:sSub>
                            </m:sub>
                          </m:sSub>
                        </m:e>
                      </m:nary>
                    </m:oMath>
                  </m:oMathPara>
                </a14:m>
                <a:endParaRPr lang="zh-CN" altLang="en-US" sz="2400" dirty="0"/>
              </a:p>
            </p:txBody>
          </p:sp>
        </mc:Choice>
        <mc:Fallback xmlns="">
          <p:sp>
            <p:nvSpPr>
              <p:cNvPr id="118" name="文本框 117"/>
              <p:cNvSpPr txBox="1">
                <a:spLocks noRot="1" noChangeAspect="1" noMove="1" noResize="1" noEditPoints="1" noAdjustHandles="1" noChangeArrowheads="1" noChangeShapeType="1" noTextEdit="1"/>
              </p:cNvSpPr>
              <p:nvPr/>
            </p:nvSpPr>
            <p:spPr>
              <a:xfrm>
                <a:off x="7342463" y="1238657"/>
                <a:ext cx="1635961" cy="1083823"/>
              </a:xfrm>
              <a:prstGeom prst="rect">
                <a:avLst/>
              </a:prstGeom>
              <a:blipFill rotWithShape="0">
                <a:blip r:embed="rId5"/>
                <a:stretch>
                  <a:fillRect/>
                </a:stretch>
              </a:blipFill>
            </p:spPr>
            <p:txBody>
              <a:bodyPr/>
              <a:lstStyle/>
              <a:p>
                <a:r>
                  <a:rPr lang="zh-CN" altLang="en-US">
                    <a:noFill/>
                  </a:rPr>
                  <a:t> </a:t>
                </a:r>
              </a:p>
            </p:txBody>
          </p:sp>
        </mc:Fallback>
      </mc:AlternateContent>
      <p:sp>
        <p:nvSpPr>
          <p:cNvPr id="119" name="下箭头 118"/>
          <p:cNvSpPr/>
          <p:nvPr/>
        </p:nvSpPr>
        <p:spPr>
          <a:xfrm>
            <a:off x="7807910" y="5047777"/>
            <a:ext cx="405435" cy="939592"/>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0" name="文本框 119"/>
              <p:cNvSpPr txBox="1"/>
              <p:nvPr/>
            </p:nvSpPr>
            <p:spPr>
              <a:xfrm>
                <a:off x="8126924" y="5376707"/>
                <a:ext cx="1635961" cy="10838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l-GR" altLang="zh-CN" sz="2400" i="1" smtClean="0">
                              <a:latin typeface="Cambria Math" panose="02040503050406030204" pitchFamily="18" charset="0"/>
                              <a:ea typeface="Cambria Math" panose="02040503050406030204" pitchFamily="18" charset="0"/>
                            </a:rPr>
                          </m:ctrlPr>
                        </m:naryPr>
                        <m:sub>
                          <m:sSub>
                            <m:sSubPr>
                              <m:ctrlPr>
                                <a:rPr lang="el-GR"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𝑑</m:t>
                              </m:r>
                            </m:e>
                            <m:sub>
                              <m:r>
                                <m:rPr>
                                  <m:brk m:alnAt="23"/>
                                </m:rPr>
                                <a:rPr lang="en-US" altLang="zh-CN" sz="2400" b="0" i="1" smtClean="0">
                                  <a:latin typeface="Cambria Math" panose="02040503050406030204" pitchFamily="18" charset="0"/>
                                  <a:ea typeface="Cambria Math" panose="02040503050406030204" pitchFamily="18" charset="0"/>
                                </a:rPr>
                                <m:t>2</m:t>
                              </m:r>
                            </m:sub>
                          </m:sSub>
                          <m:r>
                            <m:rPr>
                              <m:brk m:alnAt="23"/>
                            </m:rP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sub>
                        <m:sup>
                          <m:r>
                            <a:rPr lang="en-US" altLang="zh-CN" sz="2400" b="0" i="1" smtClean="0">
                              <a:latin typeface="Cambria Math" panose="02040503050406030204" pitchFamily="18" charset="0"/>
                              <a:ea typeface="Cambria Math" panose="02040503050406030204" pitchFamily="18" charset="0"/>
                            </a:rPr>
                            <m:t>3</m:t>
                          </m:r>
                        </m:sup>
                        <m:e>
                          <m:sSub>
                            <m:sSubPr>
                              <m:ctrlPr>
                                <a:rPr lang="el-GR" altLang="zh-CN" sz="2400" i="1" smtClean="0">
                                  <a:latin typeface="Cambria Math" panose="02040503050406030204" pitchFamily="18" charset="0"/>
                                  <a:ea typeface="Cambria Math" panose="02040503050406030204" pitchFamily="18" charset="0"/>
                                </a:rPr>
                              </m:ctrlPr>
                            </m:sSubPr>
                            <m:e>
                              <m:r>
                                <a:rPr lang="zh-CN" altLang="el-GR" sz="2400" i="1" smtClean="0">
                                  <a:latin typeface="Cambria Math" panose="02040503050406030204" pitchFamily="18" charset="0"/>
                                  <a:ea typeface="Cambria Math" panose="02040503050406030204" pitchFamily="18" charset="0"/>
                                </a:rPr>
                                <m:t>𝒯</m:t>
                              </m:r>
                            </m:e>
                            <m:sub>
                              <m:sSub>
                                <m:sSubPr>
                                  <m:ctrlPr>
                                    <a:rPr lang="el-GR"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1</m:t>
                                  </m:r>
                                </m:sub>
                              </m:sSub>
                              <m:sSub>
                                <m:sSubPr>
                                  <m:ctrlPr>
                                    <a:rPr lang="el-GR"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2</m:t>
                                  </m:r>
                                </m:sub>
                              </m:sSub>
                              <m:sSub>
                                <m:sSubPr>
                                  <m:ctrlPr>
                                    <a:rPr lang="el-GR"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3</m:t>
                                  </m:r>
                                </m:sub>
                              </m:sSub>
                            </m:sub>
                          </m:sSub>
                        </m:e>
                      </m:nary>
                    </m:oMath>
                  </m:oMathPara>
                </a14:m>
                <a:endParaRPr lang="zh-CN" altLang="en-US" sz="2400" dirty="0"/>
              </a:p>
            </p:txBody>
          </p:sp>
        </mc:Choice>
        <mc:Fallback xmlns="">
          <p:sp>
            <p:nvSpPr>
              <p:cNvPr id="120" name="文本框 119"/>
              <p:cNvSpPr txBox="1">
                <a:spLocks noRot="1" noChangeAspect="1" noMove="1" noResize="1" noEditPoints="1" noAdjustHandles="1" noChangeArrowheads="1" noChangeShapeType="1" noTextEdit="1"/>
              </p:cNvSpPr>
              <p:nvPr/>
            </p:nvSpPr>
            <p:spPr>
              <a:xfrm>
                <a:off x="8126924" y="5376707"/>
                <a:ext cx="1635961" cy="1083823"/>
              </a:xfrm>
              <a:prstGeom prst="rect">
                <a:avLst/>
              </a:prstGeom>
              <a:blipFill rotWithShape="0">
                <a:blip r:embed="rId6"/>
                <a:stretch>
                  <a:fillRect/>
                </a:stretch>
              </a:blipFill>
            </p:spPr>
            <p:txBody>
              <a:bodyPr/>
              <a:lstStyle/>
              <a:p>
                <a:r>
                  <a:rPr lang="zh-CN" altLang="en-US">
                    <a:noFill/>
                  </a:rPr>
                  <a:t> </a:t>
                </a:r>
              </a:p>
            </p:txBody>
          </p:sp>
        </mc:Fallback>
      </mc:AlternateContent>
      <p:cxnSp>
        <p:nvCxnSpPr>
          <p:cNvPr id="121" name="直接连接符 120"/>
          <p:cNvCxnSpPr/>
          <p:nvPr/>
        </p:nvCxnSpPr>
        <p:spPr>
          <a:xfrm flipH="1">
            <a:off x="5795632" y="5972080"/>
            <a:ext cx="818147" cy="798896"/>
          </a:xfrm>
          <a:prstGeom prst="line">
            <a:avLst/>
          </a:prstGeom>
          <a:ln w="25400">
            <a:solidFill>
              <a:srgbClr val="92A8DA"/>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H="1">
            <a:off x="6580093" y="5972080"/>
            <a:ext cx="818147" cy="798896"/>
          </a:xfrm>
          <a:prstGeom prst="line">
            <a:avLst/>
          </a:prstGeom>
          <a:ln w="25400">
            <a:solidFill>
              <a:srgbClr val="92A8DA"/>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5480605" y="6243938"/>
            <a:ext cx="2476099" cy="1"/>
          </a:xfrm>
          <a:prstGeom prst="line">
            <a:avLst/>
          </a:prstGeom>
          <a:ln w="25400">
            <a:solidFill>
              <a:srgbClr val="92A8DA"/>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5200469" y="6509838"/>
            <a:ext cx="2476099" cy="1"/>
          </a:xfrm>
          <a:prstGeom prst="line">
            <a:avLst/>
          </a:prstGeom>
          <a:ln w="25400">
            <a:solidFill>
              <a:srgbClr val="92A8DA"/>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4942616" y="6770976"/>
            <a:ext cx="2476099" cy="1"/>
          </a:xfrm>
          <a:prstGeom prst="line">
            <a:avLst/>
          </a:prstGeom>
          <a:ln w="25400">
            <a:solidFill>
              <a:srgbClr val="92A8DA"/>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5745056" y="5959568"/>
            <a:ext cx="2476099" cy="1"/>
          </a:xfrm>
          <a:prstGeom prst="line">
            <a:avLst/>
          </a:prstGeom>
          <a:ln w="25400">
            <a:solidFill>
              <a:srgbClr val="92A8D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H="1">
            <a:off x="4946801" y="5970848"/>
            <a:ext cx="818147" cy="798896"/>
          </a:xfrm>
          <a:prstGeom prst="line">
            <a:avLst/>
          </a:prstGeom>
          <a:ln w="25400">
            <a:solidFill>
              <a:srgbClr val="92A8DA"/>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flipH="1">
            <a:off x="7398240" y="5966763"/>
            <a:ext cx="818147" cy="798896"/>
          </a:xfrm>
          <a:prstGeom prst="line">
            <a:avLst/>
          </a:prstGeom>
          <a:ln w="25400">
            <a:solidFill>
              <a:srgbClr val="92A8D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176577" y="3476477"/>
            <a:ext cx="2446022"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4890826" y="3766989"/>
            <a:ext cx="2446022"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178983" y="4319440"/>
            <a:ext cx="2446022"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869973" y="4581378"/>
            <a:ext cx="2446022"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5471157" y="3242868"/>
            <a:ext cx="780155" cy="76294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6289899" y="3265062"/>
            <a:ext cx="738879" cy="72701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488404" y="4087328"/>
            <a:ext cx="747959" cy="707754"/>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6289899" y="4087328"/>
            <a:ext cx="747959" cy="707754"/>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2902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Outline</a:t>
            </a:r>
            <a:endParaRPr kumimoji="1" lang="zh-CN" altLang="en-US" dirty="0"/>
          </a:p>
        </p:txBody>
      </p:sp>
      <p:sp>
        <p:nvSpPr>
          <p:cNvPr id="7" name="内容占位符 6"/>
          <p:cNvSpPr>
            <a:spLocks noGrp="1"/>
          </p:cNvSpPr>
          <p:nvPr>
            <p:ph idx="1"/>
          </p:nvPr>
        </p:nvSpPr>
        <p:spPr/>
        <p:txBody>
          <a:bodyPr/>
          <a:lstStyle/>
          <a:p>
            <a:r>
              <a:rPr lang="en-US" altLang="zh-CN" sz="3200" dirty="0"/>
              <a:t>Motivation</a:t>
            </a:r>
          </a:p>
          <a:p>
            <a:r>
              <a:rPr lang="en-US" altLang="zh-CN" sz="3200" dirty="0"/>
              <a:t>Background</a:t>
            </a:r>
          </a:p>
          <a:p>
            <a:r>
              <a:rPr lang="en-US" altLang="zh-CN" sz="3200" dirty="0"/>
              <a:t>TSLM basic representation</a:t>
            </a:r>
          </a:p>
          <a:p>
            <a:r>
              <a:rPr lang="en-US" altLang="zh-CN" sz="3200" dirty="0"/>
              <a:t>Generalization </a:t>
            </a:r>
          </a:p>
          <a:p>
            <a:r>
              <a:rPr lang="en-US" altLang="zh-CN" sz="3200" b="1" u="sng" dirty="0"/>
              <a:t>Recursive Language Modeling</a:t>
            </a:r>
          </a:p>
          <a:p>
            <a:r>
              <a:rPr lang="en-US" altLang="zh-CN" sz="3200" dirty="0"/>
              <a:t>Experiment</a:t>
            </a:r>
          </a:p>
          <a:p>
            <a:pPr marL="0" indent="0">
              <a:buNone/>
            </a:pPr>
            <a:endParaRPr lang="zh-CN" altLang="en-US" sz="3200" dirty="0"/>
          </a:p>
          <a:p>
            <a:pPr marL="0" indent="0">
              <a:buNone/>
            </a:pP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Recursive Language Modeling</a:t>
            </a:r>
            <a:endParaRPr lang="zh-CN" altLang="en-US" dirty="0"/>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a:lstStyle/>
              <a:p>
                <a:r>
                  <a:rPr lang="en-US" altLang="zh-CN" sz="2800" dirty="0" smtClean="0"/>
                  <a:t>Two hypotheses:</a:t>
                </a:r>
              </a:p>
              <a:p>
                <a:pPr lvl="1"/>
                <a:r>
                  <a:rPr lang="en-US" altLang="zh-CN" sz="2400" dirty="0"/>
                  <a:t>The dimensions of word vectors is </a:t>
                </a:r>
                <a14:m>
                  <m:oMath xmlns:m="http://schemas.openxmlformats.org/officeDocument/2006/math">
                    <m:r>
                      <a:rPr lang="en-US" altLang="zh-CN" sz="2400" i="1">
                        <a:latin typeface="Cambria Math" panose="02040503050406030204" pitchFamily="18" charset="0"/>
                      </a:rPr>
                      <m:t>𝑚</m:t>
                    </m:r>
                    <m:r>
                      <a:rPr lang="en-US" altLang="zh-CN" sz="2400" i="1">
                        <a:latin typeface="Cambria Math" panose="02040503050406030204" pitchFamily="18" charset="0"/>
                        <a:ea typeface="Cambria Math" panose="02040503050406030204" pitchFamily="18" charset="0"/>
                      </a:rPr>
                      <m:t>≪</m:t>
                    </m:r>
                    <m:d>
                      <m:dPr>
                        <m:begChr m:val="|"/>
                        <m:endChr m:val="|"/>
                        <m:ctrlPr>
                          <a:rPr lang="en-US" altLang="zh-CN" sz="2400" i="1">
                            <a:latin typeface="Cambria Math" panose="02040503050406030204" pitchFamily="18" charset="0"/>
                            <a:ea typeface="Cambria Math" panose="02040503050406030204" pitchFamily="18" charset="0"/>
                          </a:rPr>
                        </m:ctrlPr>
                      </m:dPr>
                      <m:e>
                        <m:r>
                          <m:rPr>
                            <m:sty m:val="p"/>
                          </m:rPr>
                          <a:rPr lang="en-US" altLang="zh-CN" sz="2400">
                            <a:latin typeface="Cambria Math" panose="02040503050406030204" pitchFamily="18" charset="0"/>
                            <a:ea typeface="Cambria Math" panose="02040503050406030204" pitchFamily="18" charset="0"/>
                          </a:rPr>
                          <m:t>V</m:t>
                        </m:r>
                      </m:e>
                    </m:d>
                  </m:oMath>
                </a14:m>
                <a:endParaRPr lang="en-US" altLang="zh-CN" sz="2400" dirty="0">
                  <a:ea typeface="Cambria Math" panose="02040503050406030204" pitchFamily="18" charset="0"/>
                </a:endParaRPr>
              </a:p>
              <a:p>
                <a:pPr lvl="1"/>
                <a:r>
                  <a:rPr lang="en-US" altLang="zh-CN" sz="2400" dirty="0"/>
                  <a:t>The corpus : </a:t>
                </a:r>
                <a14:m>
                  <m:oMath xmlns:m="http://schemas.openxmlformats.org/officeDocument/2006/math">
                    <m:r>
                      <a:rPr lang="en-US" altLang="zh-CN" sz="2400" i="1">
                        <a:latin typeface="Cambria Math" panose="02040503050406030204" pitchFamily="18" charset="0"/>
                      </a:rPr>
                      <m:t>𝑐</m:t>
                    </m:r>
                    <m:r>
                      <a:rPr lang="en-US" altLang="zh-CN" sz="2400" i="1">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r>
                          <m:rPr>
                            <m:brk m:alnAt="7"/>
                          </m:rPr>
                          <a:rPr lang="en-US" altLang="zh-CN" sz="2400" i="1">
                            <a:latin typeface="Cambria Math" panose="02040503050406030204" pitchFamily="18" charset="0"/>
                          </a:rPr>
                          <m:t>𝑖</m:t>
                        </m:r>
                      </m:sub>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𝑖</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𝑖</m:t>
                            </m:r>
                          </m:sub>
                        </m:sSub>
                      </m:e>
                    </m:nary>
                  </m:oMath>
                </a14:m>
                <a:endParaRPr lang="en-US" altLang="zh-CN" sz="2800" dirty="0" smtClean="0"/>
              </a:p>
              <a:p>
                <a:endParaRPr lang="en-US" altLang="zh-CN" sz="2800" dirty="0" smtClean="0"/>
              </a:p>
              <a:p>
                <a:r>
                  <a:rPr lang="en-US" altLang="zh-CN" sz="2800" dirty="0" smtClean="0"/>
                  <a:t>The </a:t>
                </a:r>
                <a:r>
                  <a:rPr lang="en-US" altLang="zh-CN" sz="2800" dirty="0"/>
                  <a:t>high-order </a:t>
                </a:r>
                <a:r>
                  <a:rPr lang="en-US" altLang="zh-CN" sz="2800" dirty="0" smtClean="0"/>
                  <a:t>tensor </a:t>
                </a:r>
                <a14:m>
                  <m:oMath xmlns:m="http://schemas.openxmlformats.org/officeDocument/2006/math">
                    <m:r>
                      <a:rPr lang="zh-CN" altLang="en-US" sz="2800" i="1" smtClean="0">
                        <a:latin typeface="Cambria Math" panose="02040503050406030204" pitchFamily="18" charset="0"/>
                      </a:rPr>
                      <m:t>𝒯</m:t>
                    </m:r>
                  </m:oMath>
                </a14:m>
                <a:r>
                  <a:rPr lang="en-US" altLang="zh-CN" sz="2800" dirty="0" smtClean="0"/>
                  <a:t> </a:t>
                </a:r>
                <a:r>
                  <a:rPr lang="en-US" altLang="zh-CN" sz="2800" dirty="0"/>
                  <a:t>contains exponential magnitude of </a:t>
                </a:r>
                <a:r>
                  <a:rPr lang="en-US" altLang="zh-CN" sz="2800" dirty="0" smtClean="0"/>
                  <a:t>parameters (</a:t>
                </a:r>
                <a14:m>
                  <m:oMath xmlns:m="http://schemas.openxmlformats.org/officeDocument/2006/math">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𝑚</m:t>
                        </m:r>
                      </m:e>
                      <m:sup>
                        <m:r>
                          <a:rPr lang="en-US" altLang="zh-CN" sz="2800" b="0" i="1" smtClean="0">
                            <a:latin typeface="Cambria Math" panose="02040503050406030204" pitchFamily="18" charset="0"/>
                          </a:rPr>
                          <m:t>𝑛</m:t>
                        </m:r>
                      </m:sup>
                    </m:sSup>
                  </m:oMath>
                </a14:m>
                <a:r>
                  <a:rPr lang="en-US" altLang="zh-CN" sz="2800" dirty="0" smtClean="0"/>
                  <a:t>) so that we can not effectively learn.</a:t>
                </a:r>
              </a:p>
              <a:p>
                <a:endParaRPr lang="en-US" altLang="zh-CN" sz="2800" dirty="0"/>
              </a:p>
              <a:p>
                <a:r>
                  <a:rPr lang="en-US" altLang="zh-CN" sz="2800" dirty="0" smtClean="0"/>
                  <a:t>We introduce the recursive tensor decomposition.</a:t>
                </a:r>
                <a:endParaRPr lang="en-US" altLang="zh-CN" dirty="0" smtClean="0"/>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rotWithShape="0">
                <a:blip r:embed="rId3"/>
                <a:stretch>
                  <a:fillRect l="-722" t="-137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SVD(Single Value Decomposition)</a:t>
            </a:r>
            <a:endParaRPr lang="zh-CN" altLang="en-US" dirty="0"/>
          </a:p>
        </p:txBody>
      </p:sp>
      <p:grpSp>
        <p:nvGrpSpPr>
          <p:cNvPr id="70" name="组合 69"/>
          <p:cNvGrpSpPr/>
          <p:nvPr/>
        </p:nvGrpSpPr>
        <p:grpSpPr>
          <a:xfrm>
            <a:off x="8907997" y="2323473"/>
            <a:ext cx="2431409" cy="2929296"/>
            <a:chOff x="4446734" y="3368580"/>
            <a:chExt cx="2431409" cy="2929296"/>
          </a:xfrm>
        </p:grpSpPr>
        <p:grpSp>
          <p:nvGrpSpPr>
            <p:cNvPr id="37" name="组合 36"/>
            <p:cNvGrpSpPr/>
            <p:nvPr/>
          </p:nvGrpSpPr>
          <p:grpSpPr>
            <a:xfrm>
              <a:off x="4475669" y="3586089"/>
              <a:ext cx="946150" cy="307900"/>
              <a:chOff x="5092700" y="2152998"/>
              <a:chExt cx="946150" cy="307900"/>
            </a:xfrm>
          </p:grpSpPr>
          <p:sp>
            <p:nvSpPr>
              <p:cNvPr id="38" name="椭圆 37"/>
              <p:cNvSpPr/>
              <p:nvPr/>
            </p:nvSpPr>
            <p:spPr>
              <a:xfrm>
                <a:off x="5429501" y="2152998"/>
                <a:ext cx="297968" cy="307900"/>
              </a:xfrm>
              <a:prstGeom prst="ellipse">
                <a:avLst/>
              </a:prstGeom>
              <a:solidFill>
                <a:srgbClr val="00B050"/>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39" name="直接连接符 38"/>
              <p:cNvCxnSpPr>
                <a:stCxn id="38" idx="6"/>
              </p:cNvCxnSpPr>
              <p:nvPr/>
            </p:nvCxnSpPr>
            <p:spPr>
              <a:xfrm>
                <a:off x="5727469" y="2306948"/>
                <a:ext cx="311381" cy="0"/>
              </a:xfrm>
              <a:prstGeom prst="line">
                <a:avLst/>
              </a:prstGeom>
              <a:solidFill>
                <a:srgbClr val="00B050"/>
              </a:solidFill>
              <a:ln w="15875" cap="flat" cmpd="sng" algn="ctr">
                <a:solidFill>
                  <a:srgbClr val="5B9BD5">
                    <a:shade val="50000"/>
                  </a:srgbClr>
                </a:solidFill>
                <a:prstDash val="solid"/>
                <a:miter lim="800000"/>
              </a:ln>
              <a:effectLst/>
            </p:spPr>
          </p:cxnSp>
          <p:cxnSp>
            <p:nvCxnSpPr>
              <p:cNvPr id="40" name="直接连接符 39"/>
              <p:cNvCxnSpPr>
                <a:stCxn id="38" idx="2"/>
              </p:cNvCxnSpPr>
              <p:nvPr/>
            </p:nvCxnSpPr>
            <p:spPr>
              <a:xfrm flipH="1">
                <a:off x="5092700" y="2306948"/>
                <a:ext cx="336801" cy="0"/>
              </a:xfrm>
              <a:prstGeom prst="line">
                <a:avLst/>
              </a:prstGeom>
              <a:solidFill>
                <a:srgbClr val="00B050"/>
              </a:solidFill>
              <a:ln w="15875" cap="flat" cmpd="sng" algn="ctr">
                <a:solidFill>
                  <a:srgbClr val="5B9BD5">
                    <a:shade val="50000"/>
                  </a:srgbClr>
                </a:solidFill>
                <a:prstDash val="solid"/>
                <a:miter lim="800000"/>
              </a:ln>
              <a:effectLst/>
            </p:spPr>
          </p:cxnSp>
        </p:grpSp>
        <mc:AlternateContent xmlns:mc="http://schemas.openxmlformats.org/markup-compatibility/2006" xmlns:a14="http://schemas.microsoft.com/office/drawing/2010/main">
          <mc:Choice Requires="a14">
            <p:sp>
              <p:nvSpPr>
                <p:cNvPr id="41" name="矩形 40"/>
                <p:cNvSpPr/>
                <p:nvPr/>
              </p:nvSpPr>
              <p:spPr>
                <a:xfrm>
                  <a:off x="4768612" y="3545516"/>
                  <a:ext cx="3898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solidFill>
                              <a:prstClr val="black"/>
                            </a:solidFill>
                            <a:latin typeface="Cambria Math" panose="02040503050406030204" pitchFamily="18" charset="0"/>
                          </a:rPr>
                          <m:t>𝑨</m:t>
                        </m:r>
                      </m:oMath>
                    </m:oMathPara>
                  </a14:m>
                  <a:endParaRPr lang="zh-CN" altLang="en-US" b="1" dirty="0">
                    <a:solidFill>
                      <a:prstClr val="black"/>
                    </a:solidFill>
                    <a:latin typeface="Calibri" panose="020F0502020204030204"/>
                    <a:ea typeface="宋体" panose="02010600030101010101" pitchFamily="2" charset="-122"/>
                  </a:endParaRPr>
                </a:p>
              </p:txBody>
            </p:sp>
          </mc:Choice>
          <mc:Fallback xmlns="">
            <p:sp>
              <p:nvSpPr>
                <p:cNvPr id="179" name="矩形 178"/>
                <p:cNvSpPr>
                  <a:spLocks noRot="1" noChangeAspect="1" noMove="1" noResize="1" noEditPoints="1" noAdjustHandles="1" noChangeArrowheads="1" noChangeShapeType="1" noTextEdit="1"/>
                </p:cNvSpPr>
                <p:nvPr/>
              </p:nvSpPr>
              <p:spPr>
                <a:xfrm>
                  <a:off x="4768612" y="3545516"/>
                  <a:ext cx="389850" cy="369332"/>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p:cNvSpPr txBox="1"/>
                <p:nvPr/>
              </p:nvSpPr>
              <p:spPr>
                <a:xfrm>
                  <a:off x="4786857" y="5518945"/>
                  <a:ext cx="1682448"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prstClr val="black"/>
                            </a:solidFill>
                            <a:latin typeface="Cambria Math" panose="02040503050406030204" pitchFamily="18" charset="0"/>
                          </a:rPr>
                          <m:t>𝑨</m:t>
                        </m:r>
                        <m:r>
                          <a:rPr lang="en-US" altLang="zh-CN" i="1" smtClean="0">
                            <a:solidFill>
                              <a:prstClr val="black"/>
                            </a:solidFill>
                            <a:latin typeface="Cambria Math" panose="02040503050406030204" pitchFamily="18" charset="0"/>
                          </a:rPr>
                          <m:t>=</m:t>
                        </m:r>
                        <m:nary>
                          <m:naryPr>
                            <m:chr m:val="∑"/>
                            <m:ctrlPr>
                              <a:rPr lang="en-US" altLang="zh-CN" i="1" smtClean="0">
                                <a:solidFill>
                                  <a:prstClr val="black"/>
                                </a:solidFill>
                                <a:latin typeface="Cambria Math" panose="02040503050406030204" pitchFamily="18" charset="0"/>
                              </a:rPr>
                            </m:ctrlPr>
                          </m:naryPr>
                          <m:sub>
                            <m:r>
                              <m:rPr>
                                <m:brk m:alnAt="23"/>
                              </m:rPr>
                              <a:rPr lang="en-US" altLang="zh-CN" i="1" smtClean="0">
                                <a:solidFill>
                                  <a:prstClr val="black"/>
                                </a:solidFill>
                                <a:latin typeface="Cambria Math" panose="02040503050406030204" pitchFamily="18" charset="0"/>
                              </a:rPr>
                              <m:t>𝑖</m:t>
                            </m:r>
                            <m:r>
                              <a:rPr lang="en-US" altLang="zh-CN" i="1" smtClean="0">
                                <a:solidFill>
                                  <a:prstClr val="black"/>
                                </a:solidFill>
                                <a:latin typeface="Cambria Math" panose="02040503050406030204" pitchFamily="18" charset="0"/>
                              </a:rPr>
                              <m:t>=1</m:t>
                            </m:r>
                          </m:sub>
                          <m:sup>
                            <m:r>
                              <a:rPr lang="en-US" altLang="zh-CN" i="1" smtClean="0">
                                <a:solidFill>
                                  <a:prstClr val="black"/>
                                </a:solidFill>
                                <a:latin typeface="Cambria Math" panose="02040503050406030204" pitchFamily="18" charset="0"/>
                              </a:rPr>
                              <m:t>𝑟</m:t>
                            </m:r>
                          </m:sup>
                          <m:e>
                            <m:sSub>
                              <m:sSubPr>
                                <m:ctrlPr>
                                  <a:rPr lang="en-US" altLang="zh-CN" i="1" smtClean="0">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𝜆</m:t>
                                </m:r>
                              </m:e>
                              <m:sub>
                                <m:r>
                                  <a:rPr lang="en-US" altLang="zh-CN" i="1" smtClean="0">
                                    <a:solidFill>
                                      <a:prstClr val="black"/>
                                    </a:solidFill>
                                    <a:latin typeface="Cambria Math" panose="02040503050406030204" pitchFamily="18" charset="0"/>
                                  </a:rPr>
                                  <m:t>𝑖</m:t>
                                </m:r>
                              </m:sub>
                            </m:sSub>
                            <m:sSub>
                              <m:sSubPr>
                                <m:ctrlPr>
                                  <a:rPr lang="en-US" altLang="zh-CN" i="1" smtClean="0">
                                    <a:solidFill>
                                      <a:prstClr val="black"/>
                                    </a:solidFill>
                                    <a:latin typeface="Cambria Math" panose="02040503050406030204" pitchFamily="18" charset="0"/>
                                  </a:rPr>
                                </m:ctrlPr>
                              </m:sSubPr>
                              <m:e>
                                <m:r>
                                  <a:rPr lang="en-US" altLang="zh-CN" b="1" i="1" smtClean="0">
                                    <a:solidFill>
                                      <a:prstClr val="black"/>
                                    </a:solidFill>
                                    <a:latin typeface="Cambria Math" panose="02040503050406030204" pitchFamily="18" charset="0"/>
                                  </a:rPr>
                                  <m:t>𝒖</m:t>
                                </m:r>
                              </m:e>
                              <m:sub>
                                <m:r>
                                  <a:rPr lang="en-US" altLang="zh-CN" i="1" smtClean="0">
                                    <a:solidFill>
                                      <a:prstClr val="black"/>
                                    </a:solidFill>
                                    <a:latin typeface="Cambria Math" panose="02040503050406030204" pitchFamily="18" charset="0"/>
                                  </a:rPr>
                                  <m:t>𝑖</m:t>
                                </m:r>
                              </m:sub>
                            </m:sSub>
                            <m:r>
                              <a:rPr lang="en-US" altLang="zh-CN" i="1" smtClean="0">
                                <a:solidFill>
                                  <a:prstClr val="black"/>
                                </a:solidFill>
                                <a:latin typeface="Cambria Math" panose="02040503050406030204" pitchFamily="18" charset="0"/>
                                <a:ea typeface="Cambria Math" panose="02040503050406030204" pitchFamily="18" charset="0"/>
                              </a:rPr>
                              <m:t>⨂</m:t>
                            </m:r>
                            <m:sSub>
                              <m:sSubPr>
                                <m:ctrlPr>
                                  <a:rPr lang="en-US" altLang="zh-CN" i="1" smtClean="0">
                                    <a:solidFill>
                                      <a:prstClr val="black"/>
                                    </a:solidFill>
                                    <a:latin typeface="Cambria Math" panose="02040503050406030204" pitchFamily="18" charset="0"/>
                                    <a:ea typeface="Cambria Math" panose="02040503050406030204" pitchFamily="18" charset="0"/>
                                  </a:rPr>
                                </m:ctrlPr>
                              </m:sSubPr>
                              <m:e>
                                <m:r>
                                  <a:rPr lang="en-US" altLang="zh-CN" b="1" i="1" smtClean="0">
                                    <a:solidFill>
                                      <a:prstClr val="black"/>
                                    </a:solidFill>
                                    <a:latin typeface="Cambria Math" panose="02040503050406030204" pitchFamily="18" charset="0"/>
                                    <a:ea typeface="Cambria Math" panose="02040503050406030204" pitchFamily="18" charset="0"/>
                                  </a:rPr>
                                  <m:t>𝒗</m:t>
                                </m:r>
                              </m:e>
                              <m:sub>
                                <m:r>
                                  <a:rPr lang="en-US" altLang="zh-CN" i="1" smtClean="0">
                                    <a:solidFill>
                                      <a:prstClr val="black"/>
                                    </a:solidFill>
                                    <a:latin typeface="Cambria Math" panose="02040503050406030204" pitchFamily="18" charset="0"/>
                                    <a:ea typeface="Cambria Math" panose="02040503050406030204" pitchFamily="18" charset="0"/>
                                  </a:rPr>
                                  <m:t>𝑖</m:t>
                                </m:r>
                              </m:sub>
                            </m:sSub>
                          </m:e>
                        </m:nary>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38" name="文本框 237"/>
                <p:cNvSpPr txBox="1">
                  <a:spLocks noRot="1" noChangeAspect="1" noMove="1" noResize="1" noEditPoints="1" noAdjustHandles="1" noChangeArrowheads="1" noChangeShapeType="1" noTextEdit="1"/>
                </p:cNvSpPr>
                <p:nvPr/>
              </p:nvSpPr>
              <p:spPr>
                <a:xfrm>
                  <a:off x="4786857" y="5518945"/>
                  <a:ext cx="1682448" cy="778931"/>
                </a:xfrm>
                <a:prstGeom prst="rect">
                  <a:avLst/>
                </a:prstGeom>
                <a:blipFill rotWithShape="0">
                  <a:blip r:embed="rId39"/>
                  <a:stretch>
                    <a:fillRect/>
                  </a:stretch>
                </a:blipFill>
              </p:spPr>
              <p:txBody>
                <a:bodyPr/>
                <a:lstStyle/>
                <a:p>
                  <a:r>
                    <a:rPr lang="zh-CN" altLang="en-US">
                      <a:noFill/>
                    </a:rPr>
                    <a:t> </a:t>
                  </a:r>
                </a:p>
              </p:txBody>
            </p:sp>
          </mc:Fallback>
        </mc:AlternateContent>
        <p:sp>
          <p:nvSpPr>
            <p:cNvPr id="45" name="等腰三角形 44"/>
            <p:cNvSpPr/>
            <p:nvPr/>
          </p:nvSpPr>
          <p:spPr>
            <a:xfrm>
              <a:off x="5553589" y="4398153"/>
              <a:ext cx="297968" cy="300038"/>
            </a:xfrm>
            <a:prstGeom prst="triangle">
              <a:avLst/>
            </a:prstGeom>
            <a:solidFill>
              <a:srgbClr val="4472C4">
                <a:lumMod val="60000"/>
                <a:lumOff val="40000"/>
              </a:srgbClr>
            </a:solidFill>
            <a:ln w="12700" cap="flat" cmpd="sng" algn="ctr">
              <a:solidFill>
                <a:srgbClr val="2F5597"/>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46" name="文本框 45"/>
                <p:cNvSpPr txBox="1"/>
                <p:nvPr/>
              </p:nvSpPr>
              <p:spPr>
                <a:xfrm>
                  <a:off x="5601785" y="4453205"/>
                  <a:ext cx="185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prstClr val="black"/>
                            </a:solidFill>
                            <a:latin typeface="Cambria Math" panose="02040503050406030204" pitchFamily="18" charset="0"/>
                          </a:rPr>
                          <m:t>𝛿</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41" name="文本框 240"/>
                <p:cNvSpPr txBox="1">
                  <a:spLocks noRot="1" noChangeAspect="1" noMove="1" noResize="1" noEditPoints="1" noAdjustHandles="1" noChangeArrowheads="1" noChangeShapeType="1" noTextEdit="1"/>
                </p:cNvSpPr>
                <p:nvPr/>
              </p:nvSpPr>
              <p:spPr>
                <a:xfrm>
                  <a:off x="5601785" y="4453205"/>
                  <a:ext cx="185371" cy="276999"/>
                </a:xfrm>
                <a:prstGeom prst="rect">
                  <a:avLst/>
                </a:prstGeom>
                <a:blipFill rotWithShape="0">
                  <a:blip r:embed="rId40"/>
                  <a:stretch>
                    <a:fillRect l="-33333" r="-26667" b="-8889"/>
                  </a:stretch>
                </a:blipFill>
              </p:spPr>
              <p:txBody>
                <a:bodyPr/>
                <a:lstStyle/>
                <a:p>
                  <a:r>
                    <a:rPr lang="zh-CN" altLang="en-US">
                      <a:noFill/>
                    </a:rPr>
                    <a:t> </a:t>
                  </a:r>
                </a:p>
              </p:txBody>
            </p:sp>
          </mc:Fallback>
        </mc:AlternateContent>
        <p:sp>
          <p:nvSpPr>
            <p:cNvPr id="47" name="文本框 46"/>
            <p:cNvSpPr txBox="1"/>
            <p:nvPr/>
          </p:nvSpPr>
          <p:spPr>
            <a:xfrm>
              <a:off x="5662927" y="3555373"/>
              <a:ext cx="297180" cy="369332"/>
            </a:xfrm>
            <a:prstGeom prst="rect">
              <a:avLst/>
            </a:prstGeom>
            <a:noFill/>
          </p:spPr>
          <p:txBody>
            <a:bodyPr wrap="square" rtlCol="0">
              <a:spAutoFit/>
            </a:bodyPr>
            <a:lstStyle/>
            <a:p>
              <a:r>
                <a:rPr lang="en-US" altLang="zh-CN" dirty="0" smtClean="0">
                  <a:solidFill>
                    <a:prstClr val="black"/>
                  </a:solidFill>
                  <a:latin typeface="Calibri" panose="020F0502020204030204"/>
                  <a:ea typeface="宋体" panose="02010600030101010101" pitchFamily="2" charset="-122"/>
                </a:rPr>
                <a:t>=</a:t>
              </a:r>
              <a:endParaRPr lang="zh-CN" altLang="en-US" dirty="0">
                <a:solidFill>
                  <a:prstClr val="black"/>
                </a:solidFill>
                <a:latin typeface="Calibri" panose="020F0502020204030204"/>
                <a:ea typeface="宋体" panose="02010600030101010101" pitchFamily="2" charset="-122"/>
              </a:endParaRPr>
            </a:p>
          </p:txBody>
        </p:sp>
        <p:grpSp>
          <p:nvGrpSpPr>
            <p:cNvPr id="48" name="组合 47"/>
            <p:cNvGrpSpPr/>
            <p:nvPr/>
          </p:nvGrpSpPr>
          <p:grpSpPr>
            <a:xfrm>
              <a:off x="6268794" y="4392552"/>
              <a:ext cx="609349" cy="307900"/>
              <a:chOff x="3143501" y="2152998"/>
              <a:chExt cx="609349" cy="307900"/>
            </a:xfrm>
          </p:grpSpPr>
          <p:sp>
            <p:nvSpPr>
              <p:cNvPr id="49" name="椭圆 48"/>
              <p:cNvSpPr/>
              <p:nvPr/>
            </p:nvSpPr>
            <p:spPr>
              <a:xfrm>
                <a:off x="3143501" y="2152998"/>
                <a:ext cx="297968" cy="307900"/>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50" name="直接连接符 49"/>
              <p:cNvCxnSpPr>
                <a:stCxn id="49" idx="6"/>
              </p:cNvCxnSpPr>
              <p:nvPr/>
            </p:nvCxnSpPr>
            <p:spPr>
              <a:xfrm>
                <a:off x="3441469" y="2306948"/>
                <a:ext cx="311381" cy="0"/>
              </a:xfrm>
              <a:prstGeom prst="line">
                <a:avLst/>
              </a:prstGeom>
              <a:solidFill>
                <a:srgbClr val="5B9BD5"/>
              </a:solidFill>
              <a:ln w="15875" cap="flat" cmpd="sng" algn="ctr">
                <a:solidFill>
                  <a:srgbClr val="5B9BD5">
                    <a:shade val="50000"/>
                  </a:srgbClr>
                </a:solidFill>
                <a:prstDash val="solid"/>
                <a:miter lim="800000"/>
              </a:ln>
              <a:effectLst/>
            </p:spPr>
          </p:cxnSp>
        </p:grpSp>
        <p:grpSp>
          <p:nvGrpSpPr>
            <p:cNvPr id="51" name="组合 50"/>
            <p:cNvGrpSpPr/>
            <p:nvPr/>
          </p:nvGrpSpPr>
          <p:grpSpPr>
            <a:xfrm rot="10800000">
              <a:off x="4451273" y="4398449"/>
              <a:ext cx="660793" cy="307900"/>
              <a:chOff x="3143501" y="2152998"/>
              <a:chExt cx="660793" cy="307900"/>
            </a:xfrm>
          </p:grpSpPr>
          <p:sp>
            <p:nvSpPr>
              <p:cNvPr id="52" name="椭圆 51"/>
              <p:cNvSpPr/>
              <p:nvPr/>
            </p:nvSpPr>
            <p:spPr>
              <a:xfrm>
                <a:off x="3143501" y="2152998"/>
                <a:ext cx="297968" cy="307900"/>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53" name="直接连接符 52"/>
              <p:cNvCxnSpPr>
                <a:stCxn id="52" idx="6"/>
              </p:cNvCxnSpPr>
              <p:nvPr/>
            </p:nvCxnSpPr>
            <p:spPr>
              <a:xfrm rot="10800000" flipH="1" flipV="1">
                <a:off x="3441469" y="2306948"/>
                <a:ext cx="362825" cy="1966"/>
              </a:xfrm>
              <a:prstGeom prst="line">
                <a:avLst/>
              </a:prstGeom>
              <a:solidFill>
                <a:srgbClr val="5B9BD5"/>
              </a:solidFill>
              <a:ln w="15875" cap="flat" cmpd="sng" algn="ctr">
                <a:solidFill>
                  <a:srgbClr val="5B9BD5">
                    <a:shade val="50000"/>
                  </a:srgbClr>
                </a:solidFill>
                <a:prstDash val="solid"/>
                <a:miter lim="800000"/>
              </a:ln>
              <a:effectLst/>
            </p:spPr>
          </p:cxnSp>
        </p:grpSp>
        <p:cxnSp>
          <p:nvCxnSpPr>
            <p:cNvPr id="54" name="直接连接符 53"/>
            <p:cNvCxnSpPr>
              <a:stCxn id="52" idx="2"/>
              <a:endCxn id="45" idx="1"/>
            </p:cNvCxnSpPr>
            <p:nvPr/>
          </p:nvCxnSpPr>
          <p:spPr>
            <a:xfrm flipV="1">
              <a:off x="5112066" y="4548172"/>
              <a:ext cx="516015" cy="4227"/>
            </a:xfrm>
            <a:prstGeom prst="line">
              <a:avLst/>
            </a:prstGeom>
            <a:solidFill>
              <a:srgbClr val="5B9BD5"/>
            </a:solidFill>
            <a:ln w="15875" cap="flat" cmpd="sng" algn="ctr">
              <a:solidFill>
                <a:srgbClr val="5B9BD5">
                  <a:shade val="50000"/>
                </a:srgbClr>
              </a:solidFill>
              <a:prstDash val="solid"/>
              <a:miter lim="800000"/>
            </a:ln>
            <a:effectLst/>
          </p:spPr>
        </p:cxnSp>
        <p:cxnSp>
          <p:nvCxnSpPr>
            <p:cNvPr id="55" name="直接连接符 54"/>
            <p:cNvCxnSpPr>
              <a:stCxn id="45" idx="5"/>
              <a:endCxn id="49" idx="2"/>
            </p:cNvCxnSpPr>
            <p:nvPr/>
          </p:nvCxnSpPr>
          <p:spPr>
            <a:xfrm flipV="1">
              <a:off x="5777065" y="4546502"/>
              <a:ext cx="491729" cy="1670"/>
            </a:xfrm>
            <a:prstGeom prst="line">
              <a:avLst/>
            </a:prstGeom>
            <a:solidFill>
              <a:srgbClr val="5B9BD5"/>
            </a:solidFill>
            <a:ln w="15875" cap="flat" cmpd="sng" algn="ctr">
              <a:solidFill>
                <a:srgbClr val="5B9BD5">
                  <a:shade val="50000"/>
                </a:srgbClr>
              </a:solidFill>
              <a:prstDash val="solid"/>
              <a:miter lim="800000"/>
            </a:ln>
            <a:effectLst/>
          </p:spPr>
        </p:cxnSp>
        <mc:AlternateContent xmlns:mc="http://schemas.openxmlformats.org/markup-compatibility/2006" xmlns:a14="http://schemas.microsoft.com/office/drawing/2010/main">
          <mc:Choice Requires="a14">
            <p:sp>
              <p:nvSpPr>
                <p:cNvPr id="56" name="文本框 55"/>
                <p:cNvSpPr txBox="1"/>
                <p:nvPr/>
              </p:nvSpPr>
              <p:spPr>
                <a:xfrm>
                  <a:off x="4847088" y="4423453"/>
                  <a:ext cx="2212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prstClr val="black"/>
                            </a:solidFill>
                            <a:latin typeface="Cambria Math" panose="02040503050406030204" pitchFamily="18" charset="0"/>
                          </a:rPr>
                          <m:t>𝑼</m:t>
                        </m:r>
                      </m:oMath>
                    </m:oMathPara>
                  </a14:m>
                  <a:endParaRPr lang="zh-CN" altLang="en-US" b="1" dirty="0">
                    <a:solidFill>
                      <a:prstClr val="black"/>
                    </a:solidFill>
                    <a:latin typeface="Calibri" panose="020F0502020204030204"/>
                    <a:ea typeface="宋体" panose="02010600030101010101" pitchFamily="2" charset="-122"/>
                  </a:endParaRPr>
                </a:p>
              </p:txBody>
            </p:sp>
          </mc:Choice>
          <mc:Fallback xmlns="">
            <p:sp>
              <p:nvSpPr>
                <p:cNvPr id="251" name="文本框 250"/>
                <p:cNvSpPr txBox="1">
                  <a:spLocks noRot="1" noChangeAspect="1" noMove="1" noResize="1" noEditPoints="1" noAdjustHandles="1" noChangeArrowheads="1" noChangeShapeType="1" noTextEdit="1"/>
                </p:cNvSpPr>
                <p:nvPr/>
              </p:nvSpPr>
              <p:spPr>
                <a:xfrm>
                  <a:off x="4847088" y="4423453"/>
                  <a:ext cx="221214" cy="276999"/>
                </a:xfrm>
                <a:prstGeom prst="rect">
                  <a:avLst/>
                </a:prstGeom>
                <a:blipFill rotWithShape="0">
                  <a:blip r:embed="rId41"/>
                  <a:stretch>
                    <a:fillRect l="-25000" r="-27778"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6322013" y="4423453"/>
                  <a:ext cx="20447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prstClr val="black"/>
                            </a:solidFill>
                            <a:latin typeface="Cambria Math" panose="02040503050406030204" pitchFamily="18" charset="0"/>
                          </a:rPr>
                          <m:t>𝑽</m:t>
                        </m:r>
                      </m:oMath>
                    </m:oMathPara>
                  </a14:m>
                  <a:endParaRPr lang="zh-CN" altLang="en-US" b="1" dirty="0">
                    <a:solidFill>
                      <a:prstClr val="black"/>
                    </a:solidFill>
                    <a:latin typeface="Calibri" panose="020F0502020204030204"/>
                    <a:ea typeface="宋体" panose="02010600030101010101" pitchFamily="2" charset="-122"/>
                  </a:endParaRPr>
                </a:p>
              </p:txBody>
            </p:sp>
          </mc:Choice>
          <mc:Fallback xmlns="">
            <p:sp>
              <p:nvSpPr>
                <p:cNvPr id="252" name="文本框 251"/>
                <p:cNvSpPr txBox="1">
                  <a:spLocks noRot="1" noChangeAspect="1" noMove="1" noResize="1" noEditPoints="1" noAdjustHandles="1" noChangeArrowheads="1" noChangeShapeType="1" noTextEdit="1"/>
                </p:cNvSpPr>
                <p:nvPr/>
              </p:nvSpPr>
              <p:spPr>
                <a:xfrm>
                  <a:off x="6322013" y="4423453"/>
                  <a:ext cx="204479" cy="276999"/>
                </a:xfrm>
                <a:prstGeom prst="rect">
                  <a:avLst/>
                </a:prstGeom>
                <a:blipFill rotWithShape="0">
                  <a:blip r:embed="rId42"/>
                  <a:stretch>
                    <a:fillRect l="-23529" r="-29412"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5300532" y="4183097"/>
                  <a:ext cx="1339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𝑖</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53" name="文本框 252"/>
                <p:cNvSpPr txBox="1">
                  <a:spLocks noRot="1" noChangeAspect="1" noMove="1" noResize="1" noEditPoints="1" noAdjustHandles="1" noChangeArrowheads="1" noChangeShapeType="1" noTextEdit="1"/>
                </p:cNvSpPr>
                <p:nvPr/>
              </p:nvSpPr>
              <p:spPr>
                <a:xfrm>
                  <a:off x="5300532" y="4183097"/>
                  <a:ext cx="133947" cy="276999"/>
                </a:xfrm>
                <a:prstGeom prst="rect">
                  <a:avLst/>
                </a:prstGeom>
                <a:blipFill rotWithShape="0">
                  <a:blip r:embed="rId43"/>
                  <a:stretch>
                    <a:fillRect l="-47619" r="-42857"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5986624" y="4196459"/>
                  <a:ext cx="1339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𝑖</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54" name="文本框 253"/>
                <p:cNvSpPr txBox="1">
                  <a:spLocks noRot="1" noChangeAspect="1" noMove="1" noResize="1" noEditPoints="1" noAdjustHandles="1" noChangeArrowheads="1" noChangeShapeType="1" noTextEdit="1"/>
                </p:cNvSpPr>
                <p:nvPr/>
              </p:nvSpPr>
              <p:spPr>
                <a:xfrm>
                  <a:off x="5986624" y="4196459"/>
                  <a:ext cx="133947" cy="276999"/>
                </a:xfrm>
                <a:prstGeom prst="rect">
                  <a:avLst/>
                </a:prstGeom>
                <a:blipFill rotWithShape="0">
                  <a:blip r:embed="rId44"/>
                  <a:stretch>
                    <a:fillRect l="-45455" r="-36364"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4447138" y="3374393"/>
                  <a:ext cx="1402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𝑗</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55" name="文本框 254"/>
                <p:cNvSpPr txBox="1">
                  <a:spLocks noRot="1" noChangeAspect="1" noMove="1" noResize="1" noEditPoints="1" noAdjustHandles="1" noChangeArrowheads="1" noChangeShapeType="1" noTextEdit="1"/>
                </p:cNvSpPr>
                <p:nvPr/>
              </p:nvSpPr>
              <p:spPr>
                <a:xfrm>
                  <a:off x="4447138" y="3374393"/>
                  <a:ext cx="140230" cy="276999"/>
                </a:xfrm>
                <a:prstGeom prst="rect">
                  <a:avLst/>
                </a:prstGeom>
                <a:blipFill rotWithShape="0">
                  <a:blip r:embed="rId45"/>
                  <a:stretch>
                    <a:fillRect l="-60870" t="-4444" r="-56522"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p:cNvSpPr txBox="1"/>
                <p:nvPr/>
              </p:nvSpPr>
              <p:spPr>
                <a:xfrm>
                  <a:off x="5284174" y="3368580"/>
                  <a:ext cx="1862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𝑘</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56" name="文本框 255"/>
                <p:cNvSpPr txBox="1">
                  <a:spLocks noRot="1" noChangeAspect="1" noMove="1" noResize="1" noEditPoints="1" noAdjustHandles="1" noChangeArrowheads="1" noChangeShapeType="1" noTextEdit="1"/>
                </p:cNvSpPr>
                <p:nvPr/>
              </p:nvSpPr>
              <p:spPr>
                <a:xfrm>
                  <a:off x="5284174" y="3368580"/>
                  <a:ext cx="186269" cy="276999"/>
                </a:xfrm>
                <a:prstGeom prst="rect">
                  <a:avLst/>
                </a:prstGeom>
                <a:blipFill rotWithShape="0">
                  <a:blip r:embed="rId46"/>
                  <a:stretch>
                    <a:fillRect l="-33333" r="-30000"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6672716" y="4196458"/>
                  <a:ext cx="1862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𝑘</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57" name="文本框 256"/>
                <p:cNvSpPr txBox="1">
                  <a:spLocks noRot="1" noChangeAspect="1" noMove="1" noResize="1" noEditPoints="1" noAdjustHandles="1" noChangeArrowheads="1" noChangeShapeType="1" noTextEdit="1"/>
                </p:cNvSpPr>
                <p:nvPr/>
              </p:nvSpPr>
              <p:spPr>
                <a:xfrm>
                  <a:off x="6672716" y="4196458"/>
                  <a:ext cx="186269" cy="276999"/>
                </a:xfrm>
                <a:prstGeom prst="rect">
                  <a:avLst/>
                </a:prstGeom>
                <a:blipFill rotWithShape="0">
                  <a:blip r:embed="rId47"/>
                  <a:stretch>
                    <a:fillRect l="-33333" r="-30000"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p:cNvSpPr txBox="1"/>
                <p:nvPr/>
              </p:nvSpPr>
              <p:spPr>
                <a:xfrm>
                  <a:off x="4446734" y="4206468"/>
                  <a:ext cx="1402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𝑗</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58" name="文本框 257"/>
                <p:cNvSpPr txBox="1">
                  <a:spLocks noRot="1" noChangeAspect="1" noMove="1" noResize="1" noEditPoints="1" noAdjustHandles="1" noChangeArrowheads="1" noChangeShapeType="1" noTextEdit="1"/>
                </p:cNvSpPr>
                <p:nvPr/>
              </p:nvSpPr>
              <p:spPr>
                <a:xfrm>
                  <a:off x="4446734" y="4206468"/>
                  <a:ext cx="140230" cy="276999"/>
                </a:xfrm>
                <a:prstGeom prst="rect">
                  <a:avLst/>
                </a:prstGeom>
                <a:blipFill rotWithShape="0">
                  <a:blip r:embed="rId48"/>
                  <a:stretch>
                    <a:fillRect l="-60870" t="-2222" r="-56522" b="-35556"/>
                  </a:stretch>
                </a:blipFill>
              </p:spPr>
              <p:txBody>
                <a:bodyPr/>
                <a:lstStyle/>
                <a:p>
                  <a:r>
                    <a:rPr lang="zh-CN" altLang="en-US">
                      <a:noFill/>
                    </a:rPr>
                    <a:t> </a:t>
                  </a:r>
                </a:p>
              </p:txBody>
            </p:sp>
          </mc:Fallback>
        </mc:AlternateContent>
        <p:cxnSp>
          <p:nvCxnSpPr>
            <p:cNvPr id="64" name="直接连接符 63"/>
            <p:cNvCxnSpPr>
              <a:stCxn id="65" idx="0"/>
              <a:endCxn id="45" idx="3"/>
            </p:cNvCxnSpPr>
            <p:nvPr/>
          </p:nvCxnSpPr>
          <p:spPr>
            <a:xfrm flipV="1">
              <a:off x="5702573" y="4698191"/>
              <a:ext cx="0" cy="354440"/>
            </a:xfrm>
            <a:prstGeom prst="line">
              <a:avLst/>
            </a:prstGeom>
            <a:solidFill>
              <a:srgbClr val="5B9BD5"/>
            </a:solidFill>
            <a:ln w="15875" cap="flat" cmpd="sng" algn="ctr">
              <a:solidFill>
                <a:srgbClr val="5B9BD5">
                  <a:shade val="50000"/>
                </a:srgbClr>
              </a:solidFill>
              <a:prstDash val="solid"/>
              <a:miter lim="800000"/>
            </a:ln>
            <a:effectLst/>
          </p:spPr>
        </p:cxnSp>
        <p:sp>
          <p:nvSpPr>
            <p:cNvPr id="65" name="椭圆 64"/>
            <p:cNvSpPr/>
            <p:nvPr/>
          </p:nvSpPr>
          <p:spPr>
            <a:xfrm>
              <a:off x="5553589" y="5052631"/>
              <a:ext cx="297968" cy="307900"/>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66" name="矩形 65"/>
                <p:cNvSpPr/>
                <p:nvPr/>
              </p:nvSpPr>
              <p:spPr>
                <a:xfrm>
                  <a:off x="5521690" y="5021915"/>
                  <a:ext cx="3674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solidFill>
                              <a:prstClr val="black"/>
                            </a:solidFill>
                            <a:latin typeface="Cambria Math" panose="02040503050406030204" pitchFamily="18" charset="0"/>
                          </a:rPr>
                          <m:t>𝝀</m:t>
                        </m:r>
                      </m:oMath>
                    </m:oMathPara>
                  </a14:m>
                  <a:endParaRPr lang="zh-CN" altLang="en-US" b="1" dirty="0">
                    <a:solidFill>
                      <a:prstClr val="black"/>
                    </a:solidFill>
                    <a:latin typeface="Calibri" panose="020F0502020204030204"/>
                    <a:ea typeface="宋体" panose="02010600030101010101" pitchFamily="2" charset="-122"/>
                  </a:endParaRPr>
                </a:p>
              </p:txBody>
            </p:sp>
          </mc:Choice>
          <mc:Fallback xmlns="">
            <p:sp>
              <p:nvSpPr>
                <p:cNvPr id="261" name="矩形 260"/>
                <p:cNvSpPr>
                  <a:spLocks noRot="1" noChangeAspect="1" noMove="1" noResize="1" noEditPoints="1" noAdjustHandles="1" noChangeArrowheads="1" noChangeShapeType="1" noTextEdit="1"/>
                </p:cNvSpPr>
                <p:nvPr/>
              </p:nvSpPr>
              <p:spPr>
                <a:xfrm>
                  <a:off x="5521690" y="5021915"/>
                  <a:ext cx="367408" cy="369332"/>
                </a:xfrm>
                <a:prstGeom prst="rect">
                  <a:avLst/>
                </a:prstGeom>
                <a:blipFill rotWithShape="0">
                  <a:blip r:embed="rId49"/>
                  <a:stretch>
                    <a:fillRect/>
                  </a:stretch>
                </a:blipFill>
              </p:spPr>
              <p:txBody>
                <a:bodyPr/>
                <a:lstStyle/>
                <a:p>
                  <a:r>
                    <a:rPr lang="zh-CN" altLang="en-US">
                      <a:noFill/>
                    </a:rPr>
                    <a:t> </a:t>
                  </a:r>
                </a:p>
              </p:txBody>
            </p:sp>
          </mc:Fallback>
        </mc:AlternateContent>
        <p:sp>
          <p:nvSpPr>
            <p:cNvPr id="67" name="圆角矩形 66"/>
            <p:cNvSpPr/>
            <p:nvPr/>
          </p:nvSpPr>
          <p:spPr>
            <a:xfrm>
              <a:off x="4758728" y="4161253"/>
              <a:ext cx="1871985" cy="1277642"/>
            </a:xfrm>
            <a:prstGeom prst="roundRect">
              <a:avLst/>
            </a:prstGeom>
            <a:noFill/>
            <a:ln w="19050" cap="flat" cmpd="sng" algn="ctr">
              <a:solidFill>
                <a:srgbClr val="5B9BD5">
                  <a:shade val="50000"/>
                </a:srgbClr>
              </a:solidFill>
              <a:prstDash val="lg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68" name="文本框 67"/>
                <p:cNvSpPr txBox="1"/>
                <p:nvPr/>
              </p:nvSpPr>
              <p:spPr>
                <a:xfrm>
                  <a:off x="5758140" y="4752270"/>
                  <a:ext cx="1339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𝑖</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63" name="文本框 262"/>
                <p:cNvSpPr txBox="1">
                  <a:spLocks noRot="1" noChangeAspect="1" noMove="1" noResize="1" noEditPoints="1" noAdjustHandles="1" noChangeArrowheads="1" noChangeShapeType="1" noTextEdit="1"/>
                </p:cNvSpPr>
                <p:nvPr/>
              </p:nvSpPr>
              <p:spPr>
                <a:xfrm>
                  <a:off x="5758140" y="4752270"/>
                  <a:ext cx="133947" cy="276999"/>
                </a:xfrm>
                <a:prstGeom prst="rect">
                  <a:avLst/>
                </a:prstGeom>
                <a:blipFill rotWithShape="0">
                  <a:blip r:embed="rId50"/>
                  <a:stretch>
                    <a:fillRect l="-45455" r="-36364" b="-8889"/>
                  </a:stretch>
                </a:blipFill>
              </p:spPr>
              <p:txBody>
                <a:bodyPr/>
                <a:lstStyle/>
                <a:p>
                  <a:r>
                    <a:rPr lang="zh-CN" altLang="en-US">
                      <a:noFill/>
                    </a:rPr>
                    <a:t> </a:t>
                  </a:r>
                </a:p>
              </p:txBody>
            </p:sp>
          </mc:Fallback>
        </mc:AlternateContent>
      </p:grpSp>
      <p:grpSp>
        <p:nvGrpSpPr>
          <p:cNvPr id="90" name="组合 89"/>
          <p:cNvGrpSpPr/>
          <p:nvPr/>
        </p:nvGrpSpPr>
        <p:grpSpPr>
          <a:xfrm>
            <a:off x="715967" y="2100001"/>
            <a:ext cx="7163548" cy="4308025"/>
            <a:chOff x="208891" y="1501829"/>
            <a:chExt cx="9617321" cy="5783679"/>
          </a:xfrm>
        </p:grpSpPr>
        <p:sp>
          <p:nvSpPr>
            <p:cNvPr id="71" name="矩形 70"/>
            <p:cNvSpPr/>
            <p:nvPr/>
          </p:nvSpPr>
          <p:spPr>
            <a:xfrm>
              <a:off x="3672693" y="1517405"/>
              <a:ext cx="1457538" cy="848598"/>
            </a:xfrm>
            <a:prstGeom prst="rect">
              <a:avLst/>
            </a:prstGeom>
            <a:solidFill>
              <a:srgbClr val="92A8DA"/>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84784" y="1509992"/>
              <a:ext cx="1457538" cy="1712022"/>
            </a:xfrm>
            <a:prstGeom prst="rect">
              <a:avLst/>
            </a:prstGeom>
            <a:solidFill>
              <a:srgbClr val="FF9B9B"/>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rot="5400000">
              <a:off x="2122546" y="1933541"/>
              <a:ext cx="1712022" cy="848598"/>
            </a:xfrm>
            <a:prstGeom prst="rect">
              <a:avLst/>
            </a:prstGeom>
            <a:solidFill>
              <a:srgbClr val="FFFF8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4" name="文本框 73"/>
                <p:cNvSpPr txBox="1"/>
                <p:nvPr/>
              </p:nvSpPr>
              <p:spPr>
                <a:xfrm>
                  <a:off x="591404" y="2212114"/>
                  <a:ext cx="844295" cy="3718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ea typeface="Cambria Math" panose="02040503050406030204" pitchFamily="18" charset="0"/>
                          </a:rPr>
                          <m:t>𝑚</m:t>
                        </m:r>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oMath>
                    </m:oMathPara>
                  </a14:m>
                  <a:endParaRPr lang="zh-CN" altLang="en-US" sz="1200" dirty="0"/>
                </a:p>
              </p:txBody>
            </p:sp>
          </mc:Choice>
          <mc:Fallback xmlns="">
            <p:sp>
              <p:nvSpPr>
                <p:cNvPr id="74" name="文本框 73"/>
                <p:cNvSpPr txBox="1">
                  <a:spLocks noRot="1" noChangeAspect="1" noMove="1" noResize="1" noEditPoints="1" noAdjustHandles="1" noChangeArrowheads="1" noChangeShapeType="1" noTextEdit="1"/>
                </p:cNvSpPr>
                <p:nvPr/>
              </p:nvSpPr>
              <p:spPr>
                <a:xfrm>
                  <a:off x="591404" y="2212114"/>
                  <a:ext cx="844295" cy="371881"/>
                </a:xfrm>
                <a:prstGeom prst="rect">
                  <a:avLst/>
                </a:prstGeom>
                <a:blipFill rotWithShape="0">
                  <a:blip r:embed="rId5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文本框 74"/>
                <p:cNvSpPr txBox="1"/>
                <p:nvPr/>
              </p:nvSpPr>
              <p:spPr>
                <a:xfrm>
                  <a:off x="3979313" y="1748874"/>
                  <a:ext cx="844295" cy="3718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ea typeface="Cambria Math" panose="02040503050406030204" pitchFamily="18" charset="0"/>
                          </a:rPr>
                          <m:t>𝑘</m:t>
                        </m:r>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oMath>
                    </m:oMathPara>
                  </a14:m>
                  <a:endParaRPr lang="zh-CN" altLang="en-US" sz="1200" dirty="0"/>
                </a:p>
              </p:txBody>
            </p:sp>
          </mc:Choice>
          <mc:Fallback xmlns="">
            <p:sp>
              <p:nvSpPr>
                <p:cNvPr id="75" name="文本框 74"/>
                <p:cNvSpPr txBox="1">
                  <a:spLocks noRot="1" noChangeAspect="1" noMove="1" noResize="1" noEditPoints="1" noAdjustHandles="1" noChangeArrowheads="1" noChangeShapeType="1" noTextEdit="1"/>
                </p:cNvSpPr>
                <p:nvPr/>
              </p:nvSpPr>
              <p:spPr>
                <a:xfrm>
                  <a:off x="3979313" y="1748874"/>
                  <a:ext cx="844295" cy="371881"/>
                </a:xfrm>
                <a:prstGeom prst="rect">
                  <a:avLst/>
                </a:prstGeom>
                <a:blipFill rotWithShape="0">
                  <a:blip r:embed="rId5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p:cNvSpPr txBox="1"/>
                <p:nvPr/>
              </p:nvSpPr>
              <p:spPr>
                <a:xfrm>
                  <a:off x="2562545" y="2201833"/>
                  <a:ext cx="844295" cy="3718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ea typeface="Cambria Math" panose="02040503050406030204" pitchFamily="18" charset="0"/>
                          </a:rPr>
                          <m:t>𝑚</m:t>
                        </m:r>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𝑘</m:t>
                        </m:r>
                      </m:oMath>
                    </m:oMathPara>
                  </a14:m>
                  <a:endParaRPr lang="zh-CN" altLang="en-US" sz="1200" dirty="0"/>
                </a:p>
              </p:txBody>
            </p:sp>
          </mc:Choice>
          <mc:Fallback xmlns="">
            <p:sp>
              <p:nvSpPr>
                <p:cNvPr id="76" name="文本框 75"/>
                <p:cNvSpPr txBox="1">
                  <a:spLocks noRot="1" noChangeAspect="1" noMove="1" noResize="1" noEditPoints="1" noAdjustHandles="1" noChangeArrowheads="1" noChangeShapeType="1" noTextEdit="1"/>
                </p:cNvSpPr>
                <p:nvPr/>
              </p:nvSpPr>
              <p:spPr>
                <a:xfrm>
                  <a:off x="2562545" y="2201833"/>
                  <a:ext cx="844295" cy="371881"/>
                </a:xfrm>
                <a:prstGeom prst="rect">
                  <a:avLst/>
                </a:prstGeom>
                <a:blipFill rotWithShape="0">
                  <a:blip r:embed="rId5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文本框 76"/>
                <p:cNvSpPr txBox="1"/>
                <p:nvPr/>
              </p:nvSpPr>
              <p:spPr>
                <a:xfrm>
                  <a:off x="1787872" y="2212114"/>
                  <a:ext cx="8442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77" name="文本框 76"/>
                <p:cNvSpPr txBox="1">
                  <a:spLocks noRot="1" noChangeAspect="1" noMove="1" noResize="1" noEditPoints="1" noAdjustHandles="1" noChangeArrowheads="1" noChangeShapeType="1" noTextEdit="1"/>
                </p:cNvSpPr>
                <p:nvPr/>
              </p:nvSpPr>
              <p:spPr>
                <a:xfrm>
                  <a:off x="1787872" y="2212114"/>
                  <a:ext cx="844296" cy="369332"/>
                </a:xfrm>
                <a:prstGeom prst="rect">
                  <a:avLst/>
                </a:prstGeom>
                <a:blipFill rotWithShape="0">
                  <a:blip r:embed="rId54"/>
                  <a:stretch>
                    <a:fillRect b="-13043"/>
                  </a:stretch>
                </a:blipFill>
              </p:spPr>
              <p:txBody>
                <a:bodyPr/>
                <a:lstStyle/>
                <a:p>
                  <a:r>
                    <a:rPr lang="zh-CN" altLang="en-US">
                      <a:noFill/>
                    </a:rPr>
                    <a:t> </a:t>
                  </a:r>
                </a:p>
              </p:txBody>
            </p:sp>
          </mc:Fallback>
        </mc:AlternateContent>
        <p:sp>
          <p:nvSpPr>
            <p:cNvPr id="78" name="矩形 77"/>
            <p:cNvSpPr/>
            <p:nvPr/>
          </p:nvSpPr>
          <p:spPr>
            <a:xfrm>
              <a:off x="284783" y="3897625"/>
              <a:ext cx="1457538" cy="1712022"/>
            </a:xfrm>
            <a:prstGeom prst="rect">
              <a:avLst/>
            </a:prstGeom>
            <a:solidFill>
              <a:srgbClr val="FF9B9B"/>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9" name="文本框 78"/>
                <p:cNvSpPr txBox="1"/>
                <p:nvPr/>
              </p:nvSpPr>
              <p:spPr>
                <a:xfrm>
                  <a:off x="594722" y="4568969"/>
                  <a:ext cx="844295" cy="3718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ea typeface="Cambria Math" panose="02040503050406030204" pitchFamily="18" charset="0"/>
                          </a:rPr>
                          <m:t>𝑚</m:t>
                        </m:r>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oMath>
                    </m:oMathPara>
                  </a14:m>
                  <a:endParaRPr lang="zh-CN" altLang="en-US" sz="1200" dirty="0"/>
                </a:p>
              </p:txBody>
            </p:sp>
          </mc:Choice>
          <mc:Fallback xmlns="">
            <p:sp>
              <p:nvSpPr>
                <p:cNvPr id="79" name="文本框 78"/>
                <p:cNvSpPr txBox="1">
                  <a:spLocks noRot="1" noChangeAspect="1" noMove="1" noResize="1" noEditPoints="1" noAdjustHandles="1" noChangeArrowheads="1" noChangeShapeType="1" noTextEdit="1"/>
                </p:cNvSpPr>
                <p:nvPr/>
              </p:nvSpPr>
              <p:spPr>
                <a:xfrm>
                  <a:off x="594722" y="4568969"/>
                  <a:ext cx="844295" cy="371881"/>
                </a:xfrm>
                <a:prstGeom prst="rect">
                  <a:avLst/>
                </a:prstGeom>
                <a:blipFill rotWithShape="0">
                  <a:blip r:embed="rId5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文本框 79"/>
                <p:cNvSpPr txBox="1"/>
                <p:nvPr/>
              </p:nvSpPr>
              <p:spPr>
                <a:xfrm>
                  <a:off x="1771934" y="4568970"/>
                  <a:ext cx="8442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80" name="文本框 79"/>
                <p:cNvSpPr txBox="1">
                  <a:spLocks noRot="1" noChangeAspect="1" noMove="1" noResize="1" noEditPoints="1" noAdjustHandles="1" noChangeArrowheads="1" noChangeShapeType="1" noTextEdit="1"/>
                </p:cNvSpPr>
                <p:nvPr/>
              </p:nvSpPr>
              <p:spPr>
                <a:xfrm>
                  <a:off x="1771934" y="4568970"/>
                  <a:ext cx="844296" cy="369332"/>
                </a:xfrm>
                <a:prstGeom prst="rect">
                  <a:avLst/>
                </a:prstGeom>
                <a:blipFill rotWithShape="0">
                  <a:blip r:embed="rId55"/>
                  <a:stretch>
                    <a:fillRect b="-13043"/>
                  </a:stretch>
                </a:blipFill>
              </p:spPr>
              <p:txBody>
                <a:bodyPr/>
                <a:lstStyle/>
                <a:p>
                  <a:r>
                    <a:rPr lang="zh-CN" altLang="en-US">
                      <a:noFill/>
                    </a:rPr>
                    <a:t> </a:t>
                  </a:r>
                </a:p>
              </p:txBody>
            </p:sp>
          </mc:Fallback>
        </mc:AlternateContent>
        <p:sp>
          <p:nvSpPr>
            <p:cNvPr id="81" name="矩形 80"/>
            <p:cNvSpPr/>
            <p:nvPr/>
          </p:nvSpPr>
          <p:spPr>
            <a:xfrm>
              <a:off x="2562544" y="3897625"/>
              <a:ext cx="263367" cy="1712022"/>
            </a:xfrm>
            <a:prstGeom prst="rect">
              <a:avLst/>
            </a:prstGeom>
            <a:solidFill>
              <a:srgbClr val="FFFF8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2978557" y="3897625"/>
              <a:ext cx="1457538" cy="221606"/>
            </a:xfrm>
            <a:prstGeom prst="rect">
              <a:avLst/>
            </a:prstGeom>
            <a:solidFill>
              <a:srgbClr val="92A8DA"/>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7952661" y="3926110"/>
              <a:ext cx="263367" cy="1712022"/>
            </a:xfrm>
            <a:prstGeom prst="rect">
              <a:avLst/>
            </a:prstGeom>
            <a:solidFill>
              <a:srgbClr val="FFFF8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8368674" y="3926110"/>
              <a:ext cx="1457538" cy="221606"/>
            </a:xfrm>
            <a:prstGeom prst="rect">
              <a:avLst/>
            </a:prstGeom>
            <a:solidFill>
              <a:srgbClr val="92A8DA"/>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4793733" y="3897625"/>
              <a:ext cx="263367" cy="1712022"/>
            </a:xfrm>
            <a:prstGeom prst="rect">
              <a:avLst/>
            </a:prstGeom>
            <a:solidFill>
              <a:srgbClr val="FFFF8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5209746" y="3897625"/>
              <a:ext cx="1457538" cy="221606"/>
            </a:xfrm>
            <a:prstGeom prst="rect">
              <a:avLst/>
            </a:prstGeom>
            <a:solidFill>
              <a:srgbClr val="92A8DA"/>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7" name="文本框 86"/>
                <p:cNvSpPr txBox="1"/>
                <p:nvPr/>
              </p:nvSpPr>
              <p:spPr>
                <a:xfrm>
                  <a:off x="4115625" y="4568970"/>
                  <a:ext cx="8442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87" name="文本框 86"/>
                <p:cNvSpPr txBox="1">
                  <a:spLocks noRot="1" noChangeAspect="1" noMove="1" noResize="1" noEditPoints="1" noAdjustHandles="1" noChangeArrowheads="1" noChangeShapeType="1" noTextEdit="1"/>
                </p:cNvSpPr>
                <p:nvPr/>
              </p:nvSpPr>
              <p:spPr>
                <a:xfrm>
                  <a:off x="4115625" y="4568970"/>
                  <a:ext cx="844296" cy="369332"/>
                </a:xfrm>
                <a:prstGeom prst="rect">
                  <a:avLst/>
                </a:prstGeom>
                <a:blipFill rotWithShape="0">
                  <a:blip r:embed="rId56"/>
                  <a:stretch>
                    <a:fillRect b="-23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文本框 87"/>
                <p:cNvSpPr txBox="1"/>
                <p:nvPr/>
              </p:nvSpPr>
              <p:spPr>
                <a:xfrm>
                  <a:off x="6786694" y="4568969"/>
                  <a:ext cx="1165967" cy="4958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88" name="文本框 87"/>
                <p:cNvSpPr txBox="1">
                  <a:spLocks noRot="1" noChangeAspect="1" noMove="1" noResize="1" noEditPoints="1" noAdjustHandles="1" noChangeArrowheads="1" noChangeShapeType="1" noTextEdit="1"/>
                </p:cNvSpPr>
                <p:nvPr/>
              </p:nvSpPr>
              <p:spPr>
                <a:xfrm>
                  <a:off x="6786694" y="4568969"/>
                  <a:ext cx="1165967" cy="495842"/>
                </a:xfrm>
                <a:prstGeom prst="rect">
                  <a:avLst/>
                </a:prstGeom>
                <a:blipFill rotWithShape="0">
                  <a:blip r:embed="rId5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矩形 88"/>
                <p:cNvSpPr/>
                <p:nvPr/>
              </p:nvSpPr>
              <p:spPr>
                <a:xfrm>
                  <a:off x="208891" y="5807969"/>
                  <a:ext cx="7011076" cy="1477539"/>
                </a:xfrm>
                <a:prstGeom prst="rect">
                  <a:avLst/>
                </a:prstGeom>
              </p:spPr>
              <p:txBody>
                <a:bodyPr wrap="none">
                  <a:spAutoFit/>
                </a:bodyPr>
                <a:lstStyle/>
                <a:p>
                  <a:endParaRPr lang="zh-CN" altLang="en-US" sz="2400" dirty="0"/>
                </a:p>
              </p:txBody>
            </p:sp>
          </mc:Choice>
          <mc:Fallback xmlns="">
            <p:sp>
              <p:nvSpPr>
                <p:cNvPr id="89" name="矩形 88"/>
                <p:cNvSpPr>
                  <a:spLocks noRot="1" noChangeAspect="1" noMove="1" noResize="1" noEditPoints="1" noAdjustHandles="1" noChangeArrowheads="1" noChangeShapeType="1" noTextEdit="1"/>
                </p:cNvSpPr>
                <p:nvPr/>
              </p:nvSpPr>
              <p:spPr>
                <a:xfrm>
                  <a:off x="208891" y="5807969"/>
                  <a:ext cx="7011076" cy="1477539"/>
                </a:xfrm>
                <a:prstGeom prst="rect">
                  <a:avLst/>
                </a:prstGeom>
                <a:blipFill rotWithShape="0">
                  <a:blip r:embed="rId58"/>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034662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47370" y="571524"/>
            <a:ext cx="10972800" cy="990600"/>
          </a:xfrm>
        </p:spPr>
        <p:txBody>
          <a:bodyPr>
            <a:normAutofit/>
          </a:bodyPr>
          <a:lstStyle/>
          <a:p>
            <a:r>
              <a:rPr lang="en-US" altLang="zh-CN" dirty="0">
                <a:sym typeface="+mn-ea"/>
              </a:rPr>
              <a:t> </a:t>
            </a:r>
            <a:r>
              <a:rPr lang="en-US" altLang="zh-CN" dirty="0" smtClean="0">
                <a:sym typeface="+mn-ea"/>
              </a:rPr>
              <a:t>Recursive tensor </a:t>
            </a:r>
            <a:r>
              <a:rPr lang="en-US" altLang="zh-CN" dirty="0">
                <a:sym typeface="+mn-ea"/>
              </a:rPr>
              <a:t>decomposition</a:t>
            </a:r>
          </a:p>
        </p:txBody>
      </p:sp>
      <p:grpSp>
        <p:nvGrpSpPr>
          <p:cNvPr id="2" name="组合 1"/>
          <p:cNvGrpSpPr/>
          <p:nvPr/>
        </p:nvGrpSpPr>
        <p:grpSpPr>
          <a:xfrm>
            <a:off x="541505" y="1872962"/>
            <a:ext cx="8179508" cy="4102324"/>
            <a:chOff x="1446122" y="1690111"/>
            <a:chExt cx="8754783" cy="4390846"/>
          </a:xfrm>
        </p:grpSpPr>
        <p:sp>
          <p:nvSpPr>
            <p:cNvPr id="356" name="等腰三角形 355"/>
            <p:cNvSpPr/>
            <p:nvPr/>
          </p:nvSpPr>
          <p:spPr>
            <a:xfrm>
              <a:off x="5269745" y="2102750"/>
              <a:ext cx="307058" cy="259529"/>
            </a:xfrm>
            <a:prstGeom prst="triangle">
              <a:avLst/>
            </a:prstGeom>
            <a:solidFill>
              <a:srgbClr val="8FAADC"/>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57" name="椭圆 356"/>
            <p:cNvSpPr/>
            <p:nvPr/>
          </p:nvSpPr>
          <p:spPr>
            <a:xfrm>
              <a:off x="5294316" y="2782001"/>
              <a:ext cx="257917" cy="252875"/>
            </a:xfrm>
            <a:prstGeom prst="ellipse">
              <a:avLst/>
            </a:prstGeom>
            <a:solidFill>
              <a:srgbClr val="5B9BD5"/>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358" name="椭圆 357"/>
            <p:cNvSpPr/>
            <p:nvPr/>
          </p:nvSpPr>
          <p:spPr>
            <a:xfrm>
              <a:off x="6076616" y="2109404"/>
              <a:ext cx="257917" cy="252875"/>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359" name="直接连接符 358"/>
            <p:cNvCxnSpPr>
              <a:stCxn id="356" idx="3"/>
              <a:endCxn id="357" idx="0"/>
            </p:cNvCxnSpPr>
            <p:nvPr/>
          </p:nvCxnSpPr>
          <p:spPr>
            <a:xfrm>
              <a:off x="5423274" y="2362279"/>
              <a:ext cx="0" cy="419722"/>
            </a:xfrm>
            <a:prstGeom prst="line">
              <a:avLst/>
            </a:prstGeom>
            <a:noFill/>
            <a:ln w="15875" cap="flat" cmpd="sng" algn="ctr">
              <a:solidFill>
                <a:srgbClr val="0070C0"/>
              </a:solidFill>
              <a:prstDash val="solid"/>
              <a:miter lim="800000"/>
            </a:ln>
            <a:effectLst/>
          </p:spPr>
        </p:cxnSp>
        <p:cxnSp>
          <p:nvCxnSpPr>
            <p:cNvPr id="360" name="直接连接符 359"/>
            <p:cNvCxnSpPr>
              <a:stCxn id="357" idx="4"/>
            </p:cNvCxnSpPr>
            <p:nvPr/>
          </p:nvCxnSpPr>
          <p:spPr>
            <a:xfrm>
              <a:off x="5423274" y="3034876"/>
              <a:ext cx="0" cy="419500"/>
            </a:xfrm>
            <a:prstGeom prst="line">
              <a:avLst/>
            </a:prstGeom>
            <a:noFill/>
            <a:ln w="15875" cap="flat" cmpd="sng" algn="ctr">
              <a:solidFill>
                <a:srgbClr val="0070C0"/>
              </a:solidFill>
              <a:prstDash val="solid"/>
              <a:miter lim="800000"/>
            </a:ln>
            <a:effectLst/>
          </p:spPr>
        </p:cxnSp>
        <p:cxnSp>
          <p:nvCxnSpPr>
            <p:cNvPr id="361" name="直接连接符 360"/>
            <p:cNvCxnSpPr>
              <a:stCxn id="356" idx="5"/>
              <a:endCxn id="358" idx="2"/>
            </p:cNvCxnSpPr>
            <p:nvPr/>
          </p:nvCxnSpPr>
          <p:spPr>
            <a:xfrm>
              <a:off x="5500039" y="2232515"/>
              <a:ext cx="576576" cy="3327"/>
            </a:xfrm>
            <a:prstGeom prst="line">
              <a:avLst/>
            </a:prstGeom>
            <a:noFill/>
            <a:ln w="15875" cap="flat" cmpd="sng" algn="ctr">
              <a:solidFill>
                <a:srgbClr val="0070C0"/>
              </a:solidFill>
              <a:prstDash val="solid"/>
              <a:miter lim="800000"/>
            </a:ln>
            <a:effectLst/>
          </p:spPr>
        </p:cxnSp>
        <p:sp>
          <p:nvSpPr>
            <p:cNvPr id="362" name="等腰三角形 361"/>
            <p:cNvSpPr/>
            <p:nvPr/>
          </p:nvSpPr>
          <p:spPr>
            <a:xfrm>
              <a:off x="6871988" y="2109404"/>
              <a:ext cx="307058" cy="259529"/>
            </a:xfrm>
            <a:prstGeom prst="triangle">
              <a:avLst/>
            </a:prstGeom>
            <a:solidFill>
              <a:srgbClr val="8FAADC"/>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63" name="椭圆 362"/>
            <p:cNvSpPr/>
            <p:nvPr/>
          </p:nvSpPr>
          <p:spPr>
            <a:xfrm>
              <a:off x="6896559" y="2788656"/>
              <a:ext cx="257917" cy="252875"/>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364" name="直接连接符 363"/>
            <p:cNvCxnSpPr>
              <a:stCxn id="362" idx="3"/>
              <a:endCxn id="363" idx="0"/>
            </p:cNvCxnSpPr>
            <p:nvPr/>
          </p:nvCxnSpPr>
          <p:spPr>
            <a:xfrm>
              <a:off x="7025517" y="2368934"/>
              <a:ext cx="0" cy="419722"/>
            </a:xfrm>
            <a:prstGeom prst="line">
              <a:avLst/>
            </a:prstGeom>
            <a:noFill/>
            <a:ln w="15875" cap="flat" cmpd="sng" algn="ctr">
              <a:solidFill>
                <a:srgbClr val="0070C0"/>
              </a:solidFill>
              <a:prstDash val="solid"/>
              <a:miter lim="800000"/>
            </a:ln>
            <a:effectLst/>
          </p:spPr>
        </p:cxnSp>
        <p:cxnSp>
          <p:nvCxnSpPr>
            <p:cNvPr id="365" name="直接连接符 364"/>
            <p:cNvCxnSpPr>
              <a:stCxn id="363" idx="4"/>
            </p:cNvCxnSpPr>
            <p:nvPr/>
          </p:nvCxnSpPr>
          <p:spPr>
            <a:xfrm>
              <a:off x="7025517" y="3041530"/>
              <a:ext cx="0" cy="412845"/>
            </a:xfrm>
            <a:prstGeom prst="line">
              <a:avLst/>
            </a:prstGeom>
            <a:noFill/>
            <a:ln w="15875" cap="flat" cmpd="sng" algn="ctr">
              <a:solidFill>
                <a:srgbClr val="0070C0"/>
              </a:solidFill>
              <a:prstDash val="solid"/>
              <a:miter lim="800000"/>
            </a:ln>
            <a:effectLst/>
          </p:spPr>
        </p:cxnSp>
        <p:cxnSp>
          <p:nvCxnSpPr>
            <p:cNvPr id="366" name="直接连接符 365"/>
            <p:cNvCxnSpPr>
              <a:stCxn id="362" idx="5"/>
            </p:cNvCxnSpPr>
            <p:nvPr/>
          </p:nvCxnSpPr>
          <p:spPr>
            <a:xfrm flipV="1">
              <a:off x="7102282" y="2235842"/>
              <a:ext cx="575507" cy="3328"/>
            </a:xfrm>
            <a:prstGeom prst="line">
              <a:avLst/>
            </a:prstGeom>
            <a:noFill/>
            <a:ln w="15875" cap="flat" cmpd="sng" algn="ctr">
              <a:solidFill>
                <a:srgbClr val="0070C0"/>
              </a:solidFill>
              <a:prstDash val="solid"/>
              <a:miter lim="800000"/>
            </a:ln>
            <a:effectLst/>
          </p:spPr>
        </p:cxnSp>
        <p:sp>
          <p:nvSpPr>
            <p:cNvPr id="367" name="等腰三角形 366"/>
            <p:cNvSpPr/>
            <p:nvPr/>
          </p:nvSpPr>
          <p:spPr>
            <a:xfrm>
              <a:off x="8955449" y="2109404"/>
              <a:ext cx="307058" cy="259529"/>
            </a:xfrm>
            <a:prstGeom prst="triangle">
              <a:avLst/>
            </a:prstGeom>
            <a:solidFill>
              <a:srgbClr val="8FAADC"/>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68" name="椭圆 367"/>
            <p:cNvSpPr/>
            <p:nvPr/>
          </p:nvSpPr>
          <p:spPr>
            <a:xfrm>
              <a:off x="8980019" y="2788656"/>
              <a:ext cx="257917" cy="252875"/>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369" name="椭圆 368"/>
            <p:cNvSpPr/>
            <p:nvPr/>
          </p:nvSpPr>
          <p:spPr>
            <a:xfrm>
              <a:off x="9728883" y="2116059"/>
              <a:ext cx="257917" cy="252875"/>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370" name="直接连接符 369"/>
            <p:cNvCxnSpPr>
              <a:stCxn id="367" idx="3"/>
              <a:endCxn id="368" idx="0"/>
            </p:cNvCxnSpPr>
            <p:nvPr/>
          </p:nvCxnSpPr>
          <p:spPr>
            <a:xfrm>
              <a:off x="9108978" y="2368934"/>
              <a:ext cx="0" cy="419722"/>
            </a:xfrm>
            <a:prstGeom prst="line">
              <a:avLst/>
            </a:prstGeom>
            <a:noFill/>
            <a:ln w="15875" cap="flat" cmpd="sng" algn="ctr">
              <a:solidFill>
                <a:srgbClr val="0070C0"/>
              </a:solidFill>
              <a:prstDash val="solid"/>
              <a:miter lim="800000"/>
            </a:ln>
            <a:effectLst/>
          </p:spPr>
        </p:cxnSp>
        <p:cxnSp>
          <p:nvCxnSpPr>
            <p:cNvPr id="371" name="直接连接符 370"/>
            <p:cNvCxnSpPr>
              <a:stCxn id="368" idx="4"/>
            </p:cNvCxnSpPr>
            <p:nvPr/>
          </p:nvCxnSpPr>
          <p:spPr>
            <a:xfrm flipH="1">
              <a:off x="9108978" y="3041530"/>
              <a:ext cx="1" cy="412845"/>
            </a:xfrm>
            <a:prstGeom prst="line">
              <a:avLst/>
            </a:prstGeom>
            <a:noFill/>
            <a:ln w="15875" cap="flat" cmpd="sng" algn="ctr">
              <a:solidFill>
                <a:srgbClr val="0070C0"/>
              </a:solidFill>
              <a:prstDash val="solid"/>
              <a:miter lim="800000"/>
            </a:ln>
            <a:effectLst/>
          </p:spPr>
        </p:cxnSp>
        <p:cxnSp>
          <p:nvCxnSpPr>
            <p:cNvPr id="372" name="直接连接符 371"/>
            <p:cNvCxnSpPr>
              <a:stCxn id="367" idx="5"/>
              <a:endCxn id="369" idx="2"/>
            </p:cNvCxnSpPr>
            <p:nvPr/>
          </p:nvCxnSpPr>
          <p:spPr>
            <a:xfrm>
              <a:off x="9185742" y="2239170"/>
              <a:ext cx="543140" cy="3327"/>
            </a:xfrm>
            <a:prstGeom prst="line">
              <a:avLst/>
            </a:prstGeom>
            <a:noFill/>
            <a:ln w="15875" cap="flat" cmpd="sng" algn="ctr">
              <a:solidFill>
                <a:srgbClr val="0070C0"/>
              </a:solidFill>
              <a:prstDash val="solid"/>
              <a:miter lim="800000"/>
            </a:ln>
            <a:effectLst/>
          </p:spPr>
        </p:cxnSp>
        <p:cxnSp>
          <p:nvCxnSpPr>
            <p:cNvPr id="373" name="直接连接符 372"/>
            <p:cNvCxnSpPr>
              <a:stCxn id="358" idx="6"/>
              <a:endCxn id="362" idx="1"/>
            </p:cNvCxnSpPr>
            <p:nvPr/>
          </p:nvCxnSpPr>
          <p:spPr>
            <a:xfrm>
              <a:off x="6334533" y="2235842"/>
              <a:ext cx="614219" cy="3328"/>
            </a:xfrm>
            <a:prstGeom prst="line">
              <a:avLst/>
            </a:prstGeom>
            <a:noFill/>
            <a:ln w="15875" cap="flat" cmpd="sng" algn="ctr">
              <a:solidFill>
                <a:srgbClr val="0070C0"/>
              </a:solidFill>
              <a:prstDash val="solid"/>
              <a:miter lim="800000"/>
            </a:ln>
            <a:effectLst/>
          </p:spPr>
        </p:cxnSp>
        <p:cxnSp>
          <p:nvCxnSpPr>
            <p:cNvPr id="374" name="直接连接符 373"/>
            <p:cNvCxnSpPr>
              <a:endCxn id="367" idx="1"/>
            </p:cNvCxnSpPr>
            <p:nvPr/>
          </p:nvCxnSpPr>
          <p:spPr>
            <a:xfrm>
              <a:off x="8416925" y="2235842"/>
              <a:ext cx="615289" cy="3328"/>
            </a:xfrm>
            <a:prstGeom prst="line">
              <a:avLst/>
            </a:prstGeom>
            <a:noFill/>
            <a:ln w="15875" cap="flat" cmpd="sng" algn="ctr">
              <a:solidFill>
                <a:srgbClr val="0070C0"/>
              </a:solidFill>
              <a:prstDash val="solid"/>
              <a:miter lim="800000"/>
            </a:ln>
            <a:effectLst/>
          </p:spPr>
        </p:cxnSp>
        <mc:AlternateContent xmlns:mc="http://schemas.openxmlformats.org/markup-compatibility/2006" xmlns:a14="http://schemas.microsoft.com/office/drawing/2010/main">
          <mc:Choice Requires="a14">
            <p:sp>
              <p:nvSpPr>
                <p:cNvPr id="375" name="文本框 43"/>
                <p:cNvSpPr txBox="1"/>
                <p:nvPr/>
              </p:nvSpPr>
              <p:spPr>
                <a:xfrm>
                  <a:off x="5342946" y="2788443"/>
                  <a:ext cx="176432" cy="22174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𝑈</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375" name="文本框 43"/>
                <p:cNvSpPr txBox="1">
                  <a:spLocks noRot="1" noChangeAspect="1" noMove="1" noResize="1" noEditPoints="1" noAdjustHandles="1" noChangeArrowheads="1" noChangeShapeType="1" noTextEdit="1"/>
                </p:cNvSpPr>
                <p:nvPr/>
              </p:nvSpPr>
              <p:spPr>
                <a:xfrm>
                  <a:off x="5342946" y="2788443"/>
                  <a:ext cx="176432" cy="221746"/>
                </a:xfrm>
                <a:prstGeom prst="rect">
                  <a:avLst/>
                </a:prstGeom>
                <a:blipFill rotWithShape="0">
                  <a:blip r:embed="rId3"/>
                  <a:stretch>
                    <a:fillRect l="-48148" r="-48148" b="-41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6" name="文本框 25"/>
                <p:cNvSpPr txBox="1"/>
                <p:nvPr/>
              </p:nvSpPr>
              <p:spPr>
                <a:xfrm>
                  <a:off x="6108359" y="2116059"/>
                  <a:ext cx="229886" cy="22174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𝑊</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376" name="文本框 25"/>
                <p:cNvSpPr txBox="1">
                  <a:spLocks noRot="1" noChangeAspect="1" noMove="1" noResize="1" noEditPoints="1" noAdjustHandles="1" noChangeArrowheads="1" noChangeShapeType="1" noTextEdit="1"/>
                </p:cNvSpPr>
                <p:nvPr/>
              </p:nvSpPr>
              <p:spPr>
                <a:xfrm>
                  <a:off x="6108359" y="2116059"/>
                  <a:ext cx="229886" cy="221746"/>
                </a:xfrm>
                <a:prstGeom prst="rect">
                  <a:avLst/>
                </a:prstGeom>
                <a:blipFill rotWithShape="0">
                  <a:blip r:embed="rId4"/>
                  <a:stretch>
                    <a:fillRect l="-36111" r="-38889" b="-41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7" name="文本框 26"/>
                <p:cNvSpPr txBox="1"/>
                <p:nvPr/>
              </p:nvSpPr>
              <p:spPr>
                <a:xfrm>
                  <a:off x="5347981" y="2146975"/>
                  <a:ext cx="151354" cy="22174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zh-CN" altLang="en-US" i="1" smtClean="0">
                            <a:solidFill>
                              <a:prstClr val="black"/>
                            </a:solidFill>
                            <a:latin typeface="Cambria Math" panose="02040503050406030204" pitchFamily="18" charset="0"/>
                          </a:rPr>
                          <m:t>𝛿</m:t>
                        </m:r>
                      </m:oMath>
                    </m:oMathPara>
                  </a14:m>
                  <a:endParaRPr lang="zh-CN" altLang="en-US" sz="2000" dirty="0">
                    <a:solidFill>
                      <a:prstClr val="black"/>
                    </a:solidFill>
                    <a:latin typeface="Calibri" panose="020F0502020204030204"/>
                    <a:ea typeface="宋体" panose="02010600030101010101" pitchFamily="2" charset="-122"/>
                  </a:endParaRPr>
                </a:p>
              </p:txBody>
            </p:sp>
          </mc:Choice>
          <mc:Fallback xmlns="">
            <p:sp>
              <p:nvSpPr>
                <p:cNvPr id="377" name="文本框 26"/>
                <p:cNvSpPr txBox="1">
                  <a:spLocks noRot="1" noChangeAspect="1" noMove="1" noResize="1" noEditPoints="1" noAdjustHandles="1" noChangeArrowheads="1" noChangeShapeType="1" noTextEdit="1"/>
                </p:cNvSpPr>
                <p:nvPr/>
              </p:nvSpPr>
              <p:spPr>
                <a:xfrm>
                  <a:off x="5347981" y="2146975"/>
                  <a:ext cx="151354" cy="221746"/>
                </a:xfrm>
                <a:prstGeom prst="rect">
                  <a:avLst/>
                </a:prstGeom>
                <a:blipFill rotWithShape="0">
                  <a:blip r:embed="rId5"/>
                  <a:stretch>
                    <a:fillRect l="-56522" r="-52174" b="-441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8" name="文本框 27"/>
                <p:cNvSpPr txBox="1"/>
                <p:nvPr/>
              </p:nvSpPr>
              <p:spPr>
                <a:xfrm>
                  <a:off x="6950223" y="2157590"/>
                  <a:ext cx="151354" cy="22174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zh-CN" altLang="en-US" i="1" smtClean="0">
                            <a:solidFill>
                              <a:prstClr val="black"/>
                            </a:solidFill>
                            <a:latin typeface="Cambria Math" panose="02040503050406030204" pitchFamily="18" charset="0"/>
                          </a:rPr>
                          <m:t>𝛿</m:t>
                        </m:r>
                      </m:oMath>
                    </m:oMathPara>
                  </a14:m>
                  <a:endParaRPr lang="zh-CN" altLang="en-US" sz="2000" dirty="0">
                    <a:solidFill>
                      <a:prstClr val="black"/>
                    </a:solidFill>
                    <a:latin typeface="Calibri" panose="020F0502020204030204"/>
                    <a:ea typeface="宋体" panose="02010600030101010101" pitchFamily="2" charset="-122"/>
                  </a:endParaRPr>
                </a:p>
              </p:txBody>
            </p:sp>
          </mc:Choice>
          <mc:Fallback xmlns="">
            <p:sp>
              <p:nvSpPr>
                <p:cNvPr id="378" name="文本框 27"/>
                <p:cNvSpPr txBox="1">
                  <a:spLocks noRot="1" noChangeAspect="1" noMove="1" noResize="1" noEditPoints="1" noAdjustHandles="1" noChangeArrowheads="1" noChangeShapeType="1" noTextEdit="1"/>
                </p:cNvSpPr>
                <p:nvPr/>
              </p:nvSpPr>
              <p:spPr>
                <a:xfrm>
                  <a:off x="6950223" y="2157590"/>
                  <a:ext cx="151354" cy="221746"/>
                </a:xfrm>
                <a:prstGeom prst="rect">
                  <a:avLst/>
                </a:prstGeom>
                <a:blipFill rotWithShape="0">
                  <a:blip r:embed="rId6"/>
                  <a:stretch>
                    <a:fillRect l="-54167" r="-45833" b="-441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9" name="文本框 52"/>
                <p:cNvSpPr txBox="1"/>
                <p:nvPr/>
              </p:nvSpPr>
              <p:spPr>
                <a:xfrm>
                  <a:off x="9033916" y="2157590"/>
                  <a:ext cx="151354" cy="22174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zh-CN" altLang="en-US" i="1" smtClean="0">
                            <a:solidFill>
                              <a:prstClr val="black"/>
                            </a:solidFill>
                            <a:latin typeface="Cambria Math" panose="02040503050406030204" pitchFamily="18" charset="0"/>
                          </a:rPr>
                          <m:t>𝛿</m:t>
                        </m:r>
                      </m:oMath>
                    </m:oMathPara>
                  </a14:m>
                  <a:endParaRPr lang="zh-CN" altLang="en-US" sz="2000" dirty="0">
                    <a:solidFill>
                      <a:prstClr val="black"/>
                    </a:solidFill>
                    <a:latin typeface="Calibri" panose="020F0502020204030204"/>
                    <a:ea typeface="宋体" panose="02010600030101010101" pitchFamily="2" charset="-122"/>
                  </a:endParaRPr>
                </a:p>
              </p:txBody>
            </p:sp>
          </mc:Choice>
          <mc:Fallback xmlns="">
            <p:sp>
              <p:nvSpPr>
                <p:cNvPr id="379" name="文本框 52"/>
                <p:cNvSpPr txBox="1">
                  <a:spLocks noRot="1" noChangeAspect="1" noMove="1" noResize="1" noEditPoints="1" noAdjustHandles="1" noChangeArrowheads="1" noChangeShapeType="1" noTextEdit="1"/>
                </p:cNvSpPr>
                <p:nvPr/>
              </p:nvSpPr>
              <p:spPr>
                <a:xfrm>
                  <a:off x="9033916" y="2157590"/>
                  <a:ext cx="151354" cy="221746"/>
                </a:xfrm>
                <a:prstGeom prst="rect">
                  <a:avLst/>
                </a:prstGeom>
                <a:blipFill rotWithShape="0">
                  <a:blip r:embed="rId7"/>
                  <a:stretch>
                    <a:fillRect l="-56522" r="-52174" b="-441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0" name="文本框 43"/>
                <p:cNvSpPr txBox="1"/>
                <p:nvPr/>
              </p:nvSpPr>
              <p:spPr>
                <a:xfrm>
                  <a:off x="6945188" y="2797353"/>
                  <a:ext cx="176432" cy="22174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𝑈</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380" name="文本框 43"/>
                <p:cNvSpPr txBox="1">
                  <a:spLocks noRot="1" noChangeAspect="1" noMove="1" noResize="1" noEditPoints="1" noAdjustHandles="1" noChangeArrowheads="1" noChangeShapeType="1" noTextEdit="1"/>
                </p:cNvSpPr>
                <p:nvPr/>
              </p:nvSpPr>
              <p:spPr>
                <a:xfrm>
                  <a:off x="6945188" y="2797353"/>
                  <a:ext cx="176432" cy="221746"/>
                </a:xfrm>
                <a:prstGeom prst="rect">
                  <a:avLst/>
                </a:prstGeom>
                <a:blipFill rotWithShape="0">
                  <a:blip r:embed="rId8"/>
                  <a:stretch>
                    <a:fillRect l="-51852" r="-44444" b="-41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1" name="文本框 43"/>
                <p:cNvSpPr txBox="1"/>
                <p:nvPr/>
              </p:nvSpPr>
              <p:spPr>
                <a:xfrm>
                  <a:off x="9021376" y="2804007"/>
                  <a:ext cx="176432" cy="22174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𝑈</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381" name="文本框 43"/>
                <p:cNvSpPr txBox="1">
                  <a:spLocks noRot="1" noChangeAspect="1" noMove="1" noResize="1" noEditPoints="1" noAdjustHandles="1" noChangeArrowheads="1" noChangeShapeType="1" noTextEdit="1"/>
                </p:cNvSpPr>
                <p:nvPr/>
              </p:nvSpPr>
              <p:spPr>
                <a:xfrm>
                  <a:off x="9021376" y="2804007"/>
                  <a:ext cx="176432" cy="221746"/>
                </a:xfrm>
                <a:prstGeom prst="rect">
                  <a:avLst/>
                </a:prstGeom>
                <a:blipFill rotWithShape="0">
                  <a:blip r:embed="rId9"/>
                  <a:stretch>
                    <a:fillRect l="-51852" r="-44444" b="-41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2" name="文本框 43"/>
                <p:cNvSpPr txBox="1"/>
                <p:nvPr/>
              </p:nvSpPr>
              <p:spPr>
                <a:xfrm>
                  <a:off x="9770460" y="2108963"/>
                  <a:ext cx="182742" cy="276999"/>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zh-CN" altLang="en-US" b="1" i="1">
                            <a:solidFill>
                              <a:prstClr val="black"/>
                            </a:solidFill>
                            <a:latin typeface="Cambria Math" panose="02040503050406030204" pitchFamily="18" charset="0"/>
                          </a:rPr>
                          <m:t>𝝀</m:t>
                        </m:r>
                      </m:oMath>
                    </m:oMathPara>
                  </a14:m>
                  <a:endParaRPr lang="zh-CN" altLang="en-US" b="1" dirty="0">
                    <a:solidFill>
                      <a:prstClr val="black"/>
                    </a:solidFill>
                    <a:latin typeface="Calibri" panose="020F0502020204030204"/>
                    <a:ea typeface="宋体" panose="02010600030101010101" pitchFamily="2" charset="-122"/>
                  </a:endParaRPr>
                </a:p>
              </p:txBody>
            </p:sp>
          </mc:Choice>
          <mc:Fallback xmlns="">
            <p:sp>
              <p:nvSpPr>
                <p:cNvPr id="382" name="文本框 43"/>
                <p:cNvSpPr txBox="1">
                  <a:spLocks noRot="1" noChangeAspect="1" noMove="1" noResize="1" noEditPoints="1" noAdjustHandles="1" noChangeArrowheads="1" noChangeShapeType="1" noTextEdit="1"/>
                </p:cNvSpPr>
                <p:nvPr/>
              </p:nvSpPr>
              <p:spPr>
                <a:xfrm>
                  <a:off x="9770460" y="2108963"/>
                  <a:ext cx="182742" cy="276999"/>
                </a:xfrm>
                <a:prstGeom prst="rect">
                  <a:avLst/>
                </a:prstGeom>
                <a:blipFill rotWithShape="0">
                  <a:blip r:embed="rId10"/>
                  <a:stretch>
                    <a:fillRect l="-39286" r="-35714" b="-13953"/>
                  </a:stretch>
                </a:blipFill>
              </p:spPr>
              <p:txBody>
                <a:bodyPr/>
                <a:lstStyle/>
                <a:p>
                  <a:r>
                    <a:rPr lang="zh-CN" altLang="en-US">
                      <a:noFill/>
                    </a:rPr>
                    <a:t> </a:t>
                  </a:r>
                </a:p>
              </p:txBody>
            </p:sp>
          </mc:Fallback>
        </mc:AlternateContent>
        <p:sp>
          <p:nvSpPr>
            <p:cNvPr id="383" name="圆角矩形 382"/>
            <p:cNvSpPr/>
            <p:nvPr/>
          </p:nvSpPr>
          <p:spPr>
            <a:xfrm>
              <a:off x="4500502" y="1813764"/>
              <a:ext cx="5576774" cy="1448759"/>
            </a:xfrm>
            <a:prstGeom prst="roundRect">
              <a:avLst/>
            </a:prstGeom>
            <a:noFill/>
            <a:ln w="19050" cap="flat" cmpd="sng" algn="ctr">
              <a:solidFill>
                <a:srgbClr val="5B9BD5">
                  <a:shade val="50000"/>
                </a:srgbClr>
              </a:solidFill>
              <a:prstDash val="lgDash"/>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84" name="椭圆 383"/>
            <p:cNvSpPr/>
            <p:nvPr/>
          </p:nvSpPr>
          <p:spPr>
            <a:xfrm>
              <a:off x="4600602" y="2109404"/>
              <a:ext cx="257917" cy="252875"/>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385" name="直接连接符 384"/>
            <p:cNvCxnSpPr>
              <a:stCxn id="384" idx="6"/>
              <a:endCxn id="356" idx="1"/>
            </p:cNvCxnSpPr>
            <p:nvPr/>
          </p:nvCxnSpPr>
          <p:spPr>
            <a:xfrm flipV="1">
              <a:off x="4858519" y="2232515"/>
              <a:ext cx="487990" cy="3327"/>
            </a:xfrm>
            <a:prstGeom prst="line">
              <a:avLst/>
            </a:prstGeom>
            <a:noFill/>
            <a:ln w="15875" cap="flat" cmpd="sng" algn="ctr">
              <a:solidFill>
                <a:srgbClr val="0070C0"/>
              </a:solidFill>
              <a:prstDash val="solid"/>
              <a:miter lim="800000"/>
            </a:ln>
            <a:effectLst/>
          </p:spPr>
        </p:cxnSp>
        <mc:AlternateContent xmlns:mc="http://schemas.openxmlformats.org/markup-compatibility/2006" xmlns:a14="http://schemas.microsoft.com/office/drawing/2010/main">
          <mc:Choice Requires="a14">
            <p:sp>
              <p:nvSpPr>
                <p:cNvPr id="386" name="文本框 37"/>
                <p:cNvSpPr txBox="1"/>
                <p:nvPr/>
              </p:nvSpPr>
              <p:spPr>
                <a:xfrm>
                  <a:off x="4632555" y="2108963"/>
                  <a:ext cx="174449" cy="25331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b="1" i="1" smtClean="0">
                            <a:solidFill>
                              <a:prstClr val="black"/>
                            </a:solidFill>
                            <a:latin typeface="Cambria Math" panose="02040503050406030204" pitchFamily="18" charset="0"/>
                          </a:rPr>
                          <m:t>𝟏</m:t>
                        </m:r>
                      </m:oMath>
                    </m:oMathPara>
                  </a14:m>
                  <a:endParaRPr lang="zh-CN" altLang="en-US" b="1" dirty="0">
                    <a:solidFill>
                      <a:prstClr val="black"/>
                    </a:solidFill>
                    <a:latin typeface="Calibri" panose="020F0502020204030204"/>
                    <a:ea typeface="宋体" panose="02010600030101010101" pitchFamily="2" charset="-122"/>
                  </a:endParaRPr>
                </a:p>
              </p:txBody>
            </p:sp>
          </mc:Choice>
          <mc:Fallback xmlns="">
            <p:sp>
              <p:nvSpPr>
                <p:cNvPr id="386" name="文本框 37"/>
                <p:cNvSpPr txBox="1">
                  <a:spLocks noRot="1" noChangeAspect="1" noMove="1" noResize="1" noEditPoints="1" noAdjustHandles="1" noChangeArrowheads="1" noChangeShapeType="1" noTextEdit="1"/>
                </p:cNvSpPr>
                <p:nvPr/>
              </p:nvSpPr>
              <p:spPr>
                <a:xfrm>
                  <a:off x="4632555" y="2108963"/>
                  <a:ext cx="174449" cy="253316"/>
                </a:xfrm>
                <a:prstGeom prst="rect">
                  <a:avLst/>
                </a:prstGeom>
                <a:blipFill rotWithShape="0">
                  <a:blip r:embed="rId11"/>
                  <a:stretch>
                    <a:fillRect l="-40741" r="-44444" b="-25641"/>
                  </a:stretch>
                </a:blipFill>
              </p:spPr>
              <p:txBody>
                <a:bodyPr/>
                <a:lstStyle/>
                <a:p>
                  <a:r>
                    <a:rPr lang="zh-CN" altLang="en-US">
                      <a:noFill/>
                    </a:rPr>
                    <a:t> </a:t>
                  </a:r>
                </a:p>
              </p:txBody>
            </p:sp>
          </mc:Fallback>
        </mc:AlternateContent>
        <p:sp>
          <p:nvSpPr>
            <p:cNvPr id="387" name="文本框 386"/>
            <p:cNvSpPr txBox="1"/>
            <p:nvPr/>
          </p:nvSpPr>
          <p:spPr>
            <a:xfrm>
              <a:off x="7833349" y="2102750"/>
              <a:ext cx="483271" cy="647364"/>
            </a:xfrm>
            <a:prstGeom prst="rect">
              <a:avLst/>
            </a:prstGeom>
            <a:noFill/>
          </p:spPr>
          <p:txBody>
            <a:bodyPr wrap="square" rtlCol="0">
              <a:spAutoFit/>
            </a:bodyPr>
            <a:lstStyle/>
            <a:p>
              <a:r>
                <a:rPr lang="en-US" altLang="zh-CN" sz="4000" dirty="0" smtClean="0">
                  <a:solidFill>
                    <a:prstClr val="black"/>
                  </a:solidFill>
                  <a:latin typeface="Calibri" panose="020F0502020204030204"/>
                  <a:ea typeface="宋体" panose="02010600030101010101" pitchFamily="2" charset="-122"/>
                </a:rPr>
                <a:t>…</a:t>
              </a:r>
              <a:endParaRPr lang="zh-CN" altLang="en-US" sz="4000" dirty="0">
                <a:solidFill>
                  <a:prstClr val="black"/>
                </a:solidFill>
                <a:latin typeface="Calibri" panose="020F0502020204030204"/>
                <a:ea typeface="宋体" panose="02010600030101010101" pitchFamily="2" charset="-122"/>
              </a:endParaRPr>
            </a:p>
          </p:txBody>
        </p:sp>
        <p:grpSp>
          <p:nvGrpSpPr>
            <p:cNvPr id="388" name="组合 387"/>
            <p:cNvGrpSpPr/>
            <p:nvPr/>
          </p:nvGrpSpPr>
          <p:grpSpPr>
            <a:xfrm>
              <a:off x="1651075" y="2170016"/>
              <a:ext cx="1710452" cy="754265"/>
              <a:chOff x="749445" y="1765240"/>
              <a:chExt cx="1710452" cy="754265"/>
            </a:xfrm>
          </p:grpSpPr>
          <p:sp>
            <p:nvSpPr>
              <p:cNvPr id="389" name="圆角矩形 388"/>
              <p:cNvSpPr/>
              <p:nvPr/>
            </p:nvSpPr>
            <p:spPr>
              <a:xfrm rot="10800000">
                <a:off x="749445" y="1765240"/>
                <a:ext cx="1710452" cy="440608"/>
              </a:xfrm>
              <a:prstGeom prst="roundRect">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grpSp>
            <p:nvGrpSpPr>
              <p:cNvPr id="390" name="组合 389"/>
              <p:cNvGrpSpPr/>
              <p:nvPr/>
            </p:nvGrpSpPr>
            <p:grpSpPr>
              <a:xfrm>
                <a:off x="889999" y="2163349"/>
                <a:ext cx="1395263" cy="356156"/>
                <a:chOff x="7857911" y="1267701"/>
                <a:chExt cx="1525708" cy="389453"/>
              </a:xfrm>
            </p:grpSpPr>
            <p:cxnSp>
              <p:nvCxnSpPr>
                <p:cNvPr id="392" name="直接连接符 391"/>
                <p:cNvCxnSpPr/>
                <p:nvPr/>
              </p:nvCxnSpPr>
              <p:spPr>
                <a:xfrm rot="10800000">
                  <a:off x="9383618" y="1318821"/>
                  <a:ext cx="1" cy="330548"/>
                </a:xfrm>
                <a:prstGeom prst="line">
                  <a:avLst/>
                </a:prstGeom>
                <a:noFill/>
                <a:ln w="15875" cap="flat" cmpd="sng" algn="ctr">
                  <a:solidFill>
                    <a:srgbClr val="0070C0"/>
                  </a:solidFill>
                  <a:prstDash val="solid"/>
                  <a:miter lim="800000"/>
                </a:ln>
                <a:effectLst/>
              </p:spPr>
            </p:cxnSp>
            <p:cxnSp>
              <p:nvCxnSpPr>
                <p:cNvPr id="393" name="直接连接符 392"/>
                <p:cNvCxnSpPr/>
                <p:nvPr/>
              </p:nvCxnSpPr>
              <p:spPr>
                <a:xfrm flipV="1">
                  <a:off x="8364577" y="1305773"/>
                  <a:ext cx="296" cy="351381"/>
                </a:xfrm>
                <a:prstGeom prst="line">
                  <a:avLst/>
                </a:prstGeom>
                <a:noFill/>
                <a:ln w="15875" cap="flat" cmpd="sng" algn="ctr">
                  <a:solidFill>
                    <a:srgbClr val="0070C0"/>
                  </a:solidFill>
                  <a:prstDash val="solid"/>
                  <a:miter lim="800000"/>
                </a:ln>
                <a:effectLst/>
              </p:spPr>
            </p:cxnSp>
            <p:cxnSp>
              <p:nvCxnSpPr>
                <p:cNvPr id="394" name="直接连接符 393"/>
                <p:cNvCxnSpPr/>
                <p:nvPr/>
              </p:nvCxnSpPr>
              <p:spPr>
                <a:xfrm rot="10800000">
                  <a:off x="8618291" y="1318821"/>
                  <a:ext cx="1" cy="330548"/>
                </a:xfrm>
                <a:prstGeom prst="line">
                  <a:avLst/>
                </a:prstGeom>
                <a:noFill/>
                <a:ln w="15875" cap="flat" cmpd="sng" algn="ctr">
                  <a:solidFill>
                    <a:srgbClr val="0070C0"/>
                  </a:solidFill>
                  <a:prstDash val="solid"/>
                  <a:miter lim="800000"/>
                </a:ln>
                <a:effectLst/>
              </p:spPr>
            </p:cxnSp>
            <p:cxnSp>
              <p:nvCxnSpPr>
                <p:cNvPr id="395" name="直接连接符 394"/>
                <p:cNvCxnSpPr/>
                <p:nvPr/>
              </p:nvCxnSpPr>
              <p:spPr>
                <a:xfrm rot="10800000">
                  <a:off x="8109161" y="1318821"/>
                  <a:ext cx="1" cy="330548"/>
                </a:xfrm>
                <a:prstGeom prst="line">
                  <a:avLst/>
                </a:prstGeom>
                <a:noFill/>
                <a:ln w="15875" cap="flat" cmpd="sng" algn="ctr">
                  <a:solidFill>
                    <a:srgbClr val="0070C0"/>
                  </a:solidFill>
                  <a:prstDash val="solid"/>
                  <a:miter lim="800000"/>
                </a:ln>
                <a:effectLst/>
              </p:spPr>
            </p:cxnSp>
            <p:cxnSp>
              <p:nvCxnSpPr>
                <p:cNvPr id="396" name="直接连接符 395"/>
                <p:cNvCxnSpPr/>
                <p:nvPr/>
              </p:nvCxnSpPr>
              <p:spPr>
                <a:xfrm rot="10800000">
                  <a:off x="7857911" y="1318821"/>
                  <a:ext cx="1" cy="330548"/>
                </a:xfrm>
                <a:prstGeom prst="line">
                  <a:avLst/>
                </a:prstGeom>
                <a:noFill/>
                <a:ln w="15875" cap="flat" cmpd="sng" algn="ctr">
                  <a:solidFill>
                    <a:srgbClr val="0070C0"/>
                  </a:solidFill>
                  <a:prstDash val="solid"/>
                  <a:miter lim="800000"/>
                </a:ln>
                <a:effectLst/>
              </p:spPr>
            </p:cxnSp>
            <p:sp>
              <p:nvSpPr>
                <p:cNvPr id="397" name="文本框 396"/>
                <p:cNvSpPr txBox="1"/>
                <p:nvPr/>
              </p:nvSpPr>
              <p:spPr>
                <a:xfrm>
                  <a:off x="8817991" y="1267701"/>
                  <a:ext cx="302873" cy="3686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rPr>
                    <a:t>…</a:t>
                  </a:r>
                  <a:endParaRPr kumimoji="0" lang="zh-CN" altLang="en-US"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p:grpSp>
          <mc:AlternateContent xmlns:mc="http://schemas.openxmlformats.org/markup-compatibility/2006" xmlns:a14="http://schemas.microsoft.com/office/drawing/2010/main">
            <mc:Choice Requires="a14">
              <p:sp>
                <p:nvSpPr>
                  <p:cNvPr id="391" name="矩形 390"/>
                  <p:cNvSpPr/>
                  <p:nvPr/>
                </p:nvSpPr>
                <p:spPr>
                  <a:xfrm>
                    <a:off x="1379817" y="1787568"/>
                    <a:ext cx="437146" cy="42219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1" i="1" u="none" strike="noStrike" kern="0" cap="none" spc="0" normalizeH="0" baseline="0" noProof="0" dirty="0" smtClean="0">
                              <a:ln>
                                <a:noFill/>
                              </a:ln>
                              <a:solidFill>
                                <a:prstClr val="black"/>
                              </a:solidFill>
                              <a:effectLst/>
                              <a:uLnTx/>
                              <a:uFillTx/>
                              <a:latin typeface="Cambria Math" panose="02040503050406030204" pitchFamily="18" charset="0"/>
                            </a:rPr>
                            <m:t>𝓣</m:t>
                          </m:r>
                        </m:oMath>
                      </m:oMathPara>
                    </a14:m>
                    <a:endParaRPr kumimoji="0" lang="zh-CN" altLang="en-US" sz="2400" b="1"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mc:Choice>
            <mc:Fallback xmlns="">
              <p:sp>
                <p:nvSpPr>
                  <p:cNvPr id="91" name="矩形 90"/>
                  <p:cNvSpPr>
                    <a:spLocks noRot="1" noChangeAspect="1" noMove="1" noResize="1" noEditPoints="1" noAdjustHandles="1" noChangeArrowheads="1" noChangeShapeType="1" noTextEdit="1"/>
                  </p:cNvSpPr>
                  <p:nvPr/>
                </p:nvSpPr>
                <p:spPr>
                  <a:xfrm>
                    <a:off x="1379817" y="1787568"/>
                    <a:ext cx="437146" cy="422194"/>
                  </a:xfrm>
                  <a:prstGeom prst="rect">
                    <a:avLst/>
                  </a:prstGeom>
                  <a:blipFill rotWithShape="0">
                    <a:blip r:embed="rId12"/>
                    <a:stretch>
                      <a:fillRect b="-4348"/>
                    </a:stretch>
                  </a:blipFill>
                </p:spPr>
                <p:txBody>
                  <a:bodyPr/>
                  <a:lstStyle/>
                  <a:p>
                    <a:r>
                      <a:rPr lang="zh-CN" altLang="en-US">
                        <a:noFill/>
                      </a:rPr>
                      <a:t> </a:t>
                    </a:r>
                  </a:p>
                </p:txBody>
              </p:sp>
            </mc:Fallback>
          </mc:AlternateContent>
        </p:grpSp>
        <p:sp>
          <p:nvSpPr>
            <p:cNvPr id="398" name="等腰三角形 397"/>
            <p:cNvSpPr/>
            <p:nvPr/>
          </p:nvSpPr>
          <p:spPr>
            <a:xfrm>
              <a:off x="3728653" y="4596370"/>
              <a:ext cx="275302" cy="277214"/>
            </a:xfrm>
            <a:prstGeom prst="triangle">
              <a:avLst/>
            </a:prstGeom>
            <a:solidFill>
              <a:srgbClr val="4472C4">
                <a:lumMod val="60000"/>
                <a:lumOff val="40000"/>
              </a:srgbClr>
            </a:solidFill>
            <a:ln w="12700" cap="flat" cmpd="sng" algn="ctr">
              <a:solidFill>
                <a:srgbClr val="2F5597"/>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399" name="直接连接符 398"/>
            <p:cNvCxnSpPr>
              <a:stCxn id="409" idx="1"/>
              <a:endCxn id="398" idx="1"/>
            </p:cNvCxnSpPr>
            <p:nvPr/>
          </p:nvCxnSpPr>
          <p:spPr>
            <a:xfrm>
              <a:off x="3396600" y="4733911"/>
              <a:ext cx="400879" cy="1066"/>
            </a:xfrm>
            <a:prstGeom prst="line">
              <a:avLst/>
            </a:prstGeom>
            <a:noFill/>
            <a:ln w="15875" cap="flat" cmpd="sng" algn="ctr">
              <a:solidFill>
                <a:srgbClr val="0070C0"/>
              </a:solidFill>
              <a:prstDash val="solid"/>
              <a:miter lim="800000"/>
            </a:ln>
            <a:effectLst/>
          </p:spPr>
        </p:cxnSp>
        <p:sp>
          <p:nvSpPr>
            <p:cNvPr id="400" name="椭圆 399"/>
            <p:cNvSpPr/>
            <p:nvPr/>
          </p:nvSpPr>
          <p:spPr>
            <a:xfrm>
              <a:off x="3728653" y="5239266"/>
              <a:ext cx="272493" cy="281575"/>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401" name="文本框 43"/>
                <p:cNvSpPr txBox="1"/>
                <p:nvPr/>
              </p:nvSpPr>
              <p:spPr>
                <a:xfrm>
                  <a:off x="3780882" y="5250410"/>
                  <a:ext cx="176432" cy="22174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𝑈</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401" name="文本框 43"/>
                <p:cNvSpPr txBox="1">
                  <a:spLocks noRot="1" noChangeAspect="1" noMove="1" noResize="1" noEditPoints="1" noAdjustHandles="1" noChangeArrowheads="1" noChangeShapeType="1" noTextEdit="1"/>
                </p:cNvSpPr>
                <p:nvPr/>
              </p:nvSpPr>
              <p:spPr>
                <a:xfrm>
                  <a:off x="3780882" y="5250410"/>
                  <a:ext cx="176432" cy="221746"/>
                </a:xfrm>
                <a:prstGeom prst="rect">
                  <a:avLst/>
                </a:prstGeom>
                <a:blipFill rotWithShape="0">
                  <a:blip r:embed="rId13"/>
                  <a:stretch>
                    <a:fillRect l="-51852" r="-44444" b="-41176"/>
                  </a:stretch>
                </a:blipFill>
              </p:spPr>
              <p:txBody>
                <a:bodyPr/>
                <a:lstStyle/>
                <a:p>
                  <a:r>
                    <a:rPr lang="zh-CN" altLang="en-US">
                      <a:noFill/>
                    </a:rPr>
                    <a:t> </a:t>
                  </a:r>
                </a:p>
              </p:txBody>
            </p:sp>
          </mc:Fallback>
        </mc:AlternateContent>
        <p:cxnSp>
          <p:nvCxnSpPr>
            <p:cNvPr id="402" name="直接连接符 401"/>
            <p:cNvCxnSpPr>
              <a:stCxn id="398" idx="5"/>
              <a:endCxn id="403" idx="2"/>
            </p:cNvCxnSpPr>
            <p:nvPr/>
          </p:nvCxnSpPr>
          <p:spPr>
            <a:xfrm flipV="1">
              <a:off x="3935130" y="4732797"/>
              <a:ext cx="377365" cy="2180"/>
            </a:xfrm>
            <a:prstGeom prst="line">
              <a:avLst/>
            </a:prstGeom>
            <a:noFill/>
            <a:ln w="15875" cap="flat" cmpd="sng" algn="ctr">
              <a:solidFill>
                <a:srgbClr val="0070C0"/>
              </a:solidFill>
              <a:prstDash val="solid"/>
              <a:miter lim="800000"/>
            </a:ln>
            <a:effectLst/>
          </p:spPr>
        </p:cxnSp>
        <p:sp>
          <p:nvSpPr>
            <p:cNvPr id="403" name="椭圆 402"/>
            <p:cNvSpPr/>
            <p:nvPr/>
          </p:nvSpPr>
          <p:spPr>
            <a:xfrm>
              <a:off x="4312495" y="4592009"/>
              <a:ext cx="272493" cy="281575"/>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404" name="文本框 27"/>
                <p:cNvSpPr txBox="1"/>
                <p:nvPr/>
              </p:nvSpPr>
              <p:spPr>
                <a:xfrm>
                  <a:off x="3784712" y="4643129"/>
                  <a:ext cx="151354" cy="22174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zh-CN" altLang="en-US" i="1" smtClean="0">
                            <a:solidFill>
                              <a:prstClr val="black"/>
                            </a:solidFill>
                            <a:latin typeface="Cambria Math" panose="02040503050406030204" pitchFamily="18" charset="0"/>
                          </a:rPr>
                          <m:t>𝛿</m:t>
                        </m:r>
                      </m:oMath>
                    </m:oMathPara>
                  </a14:m>
                  <a:endParaRPr lang="zh-CN" altLang="en-US" sz="2000" dirty="0">
                    <a:solidFill>
                      <a:prstClr val="black"/>
                    </a:solidFill>
                    <a:latin typeface="Calibri" panose="020F0502020204030204"/>
                    <a:ea typeface="宋体" panose="02010600030101010101" pitchFamily="2" charset="-122"/>
                  </a:endParaRPr>
                </a:p>
              </p:txBody>
            </p:sp>
          </mc:Choice>
          <mc:Fallback xmlns="">
            <p:sp>
              <p:nvSpPr>
                <p:cNvPr id="404" name="文本框 27"/>
                <p:cNvSpPr txBox="1">
                  <a:spLocks noRot="1" noChangeAspect="1" noMove="1" noResize="1" noEditPoints="1" noAdjustHandles="1" noChangeArrowheads="1" noChangeShapeType="1" noTextEdit="1"/>
                </p:cNvSpPr>
                <p:nvPr/>
              </p:nvSpPr>
              <p:spPr>
                <a:xfrm>
                  <a:off x="3784712" y="4643129"/>
                  <a:ext cx="151354" cy="221746"/>
                </a:xfrm>
                <a:prstGeom prst="rect">
                  <a:avLst/>
                </a:prstGeom>
                <a:blipFill rotWithShape="0">
                  <a:blip r:embed="rId14"/>
                  <a:stretch>
                    <a:fillRect l="-56522" r="-52174" b="-441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5" name="文本框 43"/>
                <p:cNvSpPr txBox="1"/>
                <p:nvPr/>
              </p:nvSpPr>
              <p:spPr>
                <a:xfrm>
                  <a:off x="4357770" y="4598492"/>
                  <a:ext cx="182742" cy="276999"/>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zh-CN" altLang="en-US" b="1" i="1" smtClean="0">
                            <a:solidFill>
                              <a:prstClr val="black"/>
                            </a:solidFill>
                            <a:latin typeface="Cambria Math" panose="02040503050406030204" pitchFamily="18" charset="0"/>
                          </a:rPr>
                          <m:t>𝝀</m:t>
                        </m:r>
                      </m:oMath>
                    </m:oMathPara>
                  </a14:m>
                  <a:endParaRPr lang="zh-CN" altLang="en-US" b="1" dirty="0">
                    <a:solidFill>
                      <a:prstClr val="black"/>
                    </a:solidFill>
                    <a:latin typeface="Calibri" panose="020F0502020204030204"/>
                    <a:ea typeface="宋体" panose="02010600030101010101" pitchFamily="2" charset="-122"/>
                  </a:endParaRPr>
                </a:p>
              </p:txBody>
            </p:sp>
          </mc:Choice>
          <mc:Fallback xmlns="">
            <p:sp>
              <p:nvSpPr>
                <p:cNvPr id="405" name="文本框 43"/>
                <p:cNvSpPr txBox="1">
                  <a:spLocks noRot="1" noChangeAspect="1" noMove="1" noResize="1" noEditPoints="1" noAdjustHandles="1" noChangeArrowheads="1" noChangeShapeType="1" noTextEdit="1"/>
                </p:cNvSpPr>
                <p:nvPr/>
              </p:nvSpPr>
              <p:spPr>
                <a:xfrm>
                  <a:off x="4357770" y="4598492"/>
                  <a:ext cx="182742" cy="276999"/>
                </a:xfrm>
                <a:prstGeom prst="rect">
                  <a:avLst/>
                </a:prstGeom>
                <a:blipFill rotWithShape="0">
                  <a:blip r:embed="rId15"/>
                  <a:stretch>
                    <a:fillRect l="-39286" r="-35714" b="-16667"/>
                  </a:stretch>
                </a:blipFill>
              </p:spPr>
              <p:txBody>
                <a:bodyPr/>
                <a:lstStyle/>
                <a:p>
                  <a:r>
                    <a:rPr lang="zh-CN" altLang="en-US">
                      <a:noFill/>
                    </a:rPr>
                    <a:t> </a:t>
                  </a:r>
                </a:p>
              </p:txBody>
            </p:sp>
          </mc:Fallback>
        </mc:AlternateContent>
        <p:cxnSp>
          <p:nvCxnSpPr>
            <p:cNvPr id="406" name="直接连接符 405"/>
            <p:cNvCxnSpPr>
              <a:endCxn id="400" idx="4"/>
            </p:cNvCxnSpPr>
            <p:nvPr/>
          </p:nvCxnSpPr>
          <p:spPr>
            <a:xfrm flipV="1">
              <a:off x="3864899" y="5520842"/>
              <a:ext cx="0" cy="365682"/>
            </a:xfrm>
            <a:prstGeom prst="line">
              <a:avLst/>
            </a:prstGeom>
            <a:noFill/>
            <a:ln w="15875" cap="flat" cmpd="sng" algn="ctr">
              <a:solidFill>
                <a:srgbClr val="0070C0"/>
              </a:solidFill>
              <a:prstDash val="solid"/>
              <a:miter lim="800000"/>
            </a:ln>
            <a:effectLst/>
          </p:spPr>
        </p:cxnSp>
        <p:sp>
          <p:nvSpPr>
            <p:cNvPr id="407" name="圆角矩形 406"/>
            <p:cNvSpPr/>
            <p:nvPr/>
          </p:nvSpPr>
          <p:spPr>
            <a:xfrm>
              <a:off x="1622871" y="4375591"/>
              <a:ext cx="3059453" cy="701737"/>
            </a:xfrm>
            <a:prstGeom prst="roundRect">
              <a:avLst/>
            </a:prstGeom>
            <a:noFill/>
            <a:ln w="19050" cap="flat" cmpd="sng" algn="ctr">
              <a:solidFill>
                <a:srgbClr val="5B9BD5">
                  <a:shade val="50000"/>
                </a:srgbClr>
              </a:solidFill>
              <a:prstDash val="lgDash"/>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nvGrpSpPr>
            <p:cNvPr id="408" name="组合 407"/>
            <p:cNvGrpSpPr/>
            <p:nvPr/>
          </p:nvGrpSpPr>
          <p:grpSpPr>
            <a:xfrm>
              <a:off x="1686147" y="4458284"/>
              <a:ext cx="1710453" cy="850642"/>
              <a:chOff x="5638587" y="2280543"/>
              <a:chExt cx="1870364" cy="930169"/>
            </a:xfrm>
          </p:grpSpPr>
          <p:sp>
            <p:nvSpPr>
              <p:cNvPr id="409" name="圆角矩形 408"/>
              <p:cNvSpPr/>
              <p:nvPr/>
            </p:nvSpPr>
            <p:spPr>
              <a:xfrm rot="10800000">
                <a:off x="5638587" y="2341036"/>
                <a:ext cx="1870364" cy="481800"/>
              </a:xfrm>
              <a:prstGeom prst="roundRect">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grpSp>
            <p:nvGrpSpPr>
              <p:cNvPr id="410" name="组合 409"/>
              <p:cNvGrpSpPr/>
              <p:nvPr/>
            </p:nvGrpSpPr>
            <p:grpSpPr>
              <a:xfrm>
                <a:off x="5792281" y="2814438"/>
                <a:ext cx="1525708" cy="396274"/>
                <a:chOff x="7857911" y="1305773"/>
                <a:chExt cx="1525708" cy="396274"/>
              </a:xfrm>
            </p:grpSpPr>
            <p:cxnSp>
              <p:nvCxnSpPr>
                <p:cNvPr id="412" name="直接连接符 411"/>
                <p:cNvCxnSpPr/>
                <p:nvPr/>
              </p:nvCxnSpPr>
              <p:spPr>
                <a:xfrm rot="10800000">
                  <a:off x="9383618" y="1318821"/>
                  <a:ext cx="1" cy="330548"/>
                </a:xfrm>
                <a:prstGeom prst="line">
                  <a:avLst/>
                </a:prstGeom>
                <a:solidFill>
                  <a:srgbClr val="5B9BD5"/>
                </a:solidFill>
                <a:ln w="15875" cap="flat" cmpd="sng" algn="ctr">
                  <a:solidFill>
                    <a:srgbClr val="0070C0"/>
                  </a:solidFill>
                  <a:prstDash val="solid"/>
                  <a:miter lim="800000"/>
                </a:ln>
                <a:effectLst/>
              </p:spPr>
            </p:cxnSp>
            <p:cxnSp>
              <p:nvCxnSpPr>
                <p:cNvPr id="413" name="直接连接符 412"/>
                <p:cNvCxnSpPr/>
                <p:nvPr/>
              </p:nvCxnSpPr>
              <p:spPr>
                <a:xfrm flipV="1">
                  <a:off x="8364577" y="1305773"/>
                  <a:ext cx="296" cy="351381"/>
                </a:xfrm>
                <a:prstGeom prst="line">
                  <a:avLst/>
                </a:prstGeom>
                <a:solidFill>
                  <a:srgbClr val="5B9BD5"/>
                </a:solidFill>
                <a:ln w="15875" cap="flat" cmpd="sng" algn="ctr">
                  <a:solidFill>
                    <a:srgbClr val="0070C0"/>
                  </a:solidFill>
                  <a:prstDash val="solid"/>
                  <a:miter lim="800000"/>
                </a:ln>
                <a:effectLst/>
              </p:spPr>
            </p:cxnSp>
            <p:cxnSp>
              <p:nvCxnSpPr>
                <p:cNvPr id="414" name="直接连接符 413"/>
                <p:cNvCxnSpPr/>
                <p:nvPr/>
              </p:nvCxnSpPr>
              <p:spPr>
                <a:xfrm rot="10800000">
                  <a:off x="8109161" y="1318821"/>
                  <a:ext cx="1" cy="330548"/>
                </a:xfrm>
                <a:prstGeom prst="line">
                  <a:avLst/>
                </a:prstGeom>
                <a:solidFill>
                  <a:srgbClr val="5B9BD5"/>
                </a:solidFill>
                <a:ln w="15875" cap="flat" cmpd="sng" algn="ctr">
                  <a:solidFill>
                    <a:srgbClr val="0070C0"/>
                  </a:solidFill>
                  <a:prstDash val="solid"/>
                  <a:miter lim="800000"/>
                </a:ln>
                <a:effectLst/>
              </p:spPr>
            </p:cxnSp>
            <p:cxnSp>
              <p:nvCxnSpPr>
                <p:cNvPr id="415" name="直接连接符 414"/>
                <p:cNvCxnSpPr/>
                <p:nvPr/>
              </p:nvCxnSpPr>
              <p:spPr>
                <a:xfrm rot="10800000">
                  <a:off x="7857911" y="1318821"/>
                  <a:ext cx="1" cy="330548"/>
                </a:xfrm>
                <a:prstGeom prst="line">
                  <a:avLst/>
                </a:prstGeom>
                <a:solidFill>
                  <a:srgbClr val="5B9BD5"/>
                </a:solidFill>
                <a:ln w="15875" cap="flat" cmpd="sng" algn="ctr">
                  <a:solidFill>
                    <a:srgbClr val="0070C0"/>
                  </a:solidFill>
                  <a:prstDash val="solid"/>
                  <a:miter lim="800000"/>
                </a:ln>
                <a:effectLst/>
              </p:spPr>
            </p:cxnSp>
            <p:sp>
              <p:nvSpPr>
                <p:cNvPr id="416" name="文本框 415"/>
                <p:cNvSpPr txBox="1"/>
                <p:nvPr/>
              </p:nvSpPr>
              <p:spPr>
                <a:xfrm>
                  <a:off x="8667183" y="1333426"/>
                  <a:ext cx="302873" cy="368621"/>
                </a:xfrm>
                <a:prstGeom prst="rect">
                  <a:avLst/>
                </a:prstGeom>
                <a:noFill/>
                <a:ln w="12700" cap="flat" cmpd="sng" algn="ctr">
                  <a:noFill/>
                  <a:prstDash val="solid"/>
                  <a:miter lim="800000"/>
                </a:ln>
                <a:effectLst/>
              </p:spPr>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a:t>
                  </a: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mc:AlternateContent xmlns:mc="http://schemas.openxmlformats.org/markup-compatibility/2006" xmlns:a14="http://schemas.microsoft.com/office/drawing/2010/main">
            <mc:Choice Requires="a14">
              <p:sp>
                <p:nvSpPr>
                  <p:cNvPr id="411" name="矩形 410"/>
                  <p:cNvSpPr/>
                  <p:nvPr/>
                </p:nvSpPr>
                <p:spPr>
                  <a:xfrm>
                    <a:off x="6133882" y="2280543"/>
                    <a:ext cx="832963" cy="54374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400" b="1" i="1" u="none" strike="noStrike" kern="0" cap="none" spc="0" normalizeH="0" baseline="0" noProof="0" dirty="0" smtClean="0">
                                  <a:ln>
                                    <a:noFill/>
                                  </a:ln>
                                  <a:solidFill>
                                    <a:prstClr val="black"/>
                                  </a:solidFill>
                                  <a:effectLst/>
                                  <a:uLnTx/>
                                  <a:uFillTx/>
                                  <a:latin typeface="Cambria Math" panose="02040503050406030204" pitchFamily="18" charset="0"/>
                                </a:rPr>
                              </m:ctrlPr>
                            </m:sSubPr>
                            <m:e>
                              <m:r>
                                <a:rPr kumimoji="0" lang="zh-CN" altLang="en-US" sz="2400" b="1" i="1" u="none" strike="noStrike" kern="0" cap="none" spc="0" normalizeH="0" baseline="0" noProof="0" dirty="0" smtClean="0">
                                  <a:ln>
                                    <a:noFill/>
                                  </a:ln>
                                  <a:solidFill>
                                    <a:prstClr val="black"/>
                                  </a:solidFill>
                                  <a:effectLst/>
                                  <a:uLnTx/>
                                  <a:uFillTx/>
                                  <a:latin typeface="Cambria Math" panose="02040503050406030204" pitchFamily="18" charset="0"/>
                                </a:rPr>
                                <m:t>𝒮</m:t>
                              </m:r>
                            </m:e>
                            <m:sub>
                              <m:r>
                                <a:rPr kumimoji="0" lang="en-US" altLang="zh-CN" sz="2400" b="1" i="1" u="none" strike="noStrike" kern="0" cap="none" spc="0" normalizeH="0" baseline="0" noProof="0" dirty="0" smtClean="0">
                                  <a:ln>
                                    <a:noFill/>
                                  </a:ln>
                                  <a:solidFill>
                                    <a:prstClr val="black"/>
                                  </a:solidFill>
                                  <a:effectLst/>
                                  <a:uLnTx/>
                                  <a:uFillTx/>
                                  <a:latin typeface="Cambria Math" panose="02040503050406030204" pitchFamily="18" charset="0"/>
                                </a:rPr>
                                <m:t>(</m:t>
                              </m:r>
                              <m:r>
                                <a:rPr kumimoji="0" lang="en-US" altLang="zh-CN" sz="2400" b="1" i="1" u="none" strike="noStrike" kern="0" cap="none" spc="0" normalizeH="0" baseline="0" noProof="0" dirty="0" smtClean="0">
                                  <a:ln>
                                    <a:noFill/>
                                  </a:ln>
                                  <a:solidFill>
                                    <a:prstClr val="black"/>
                                  </a:solidFill>
                                  <a:effectLst/>
                                  <a:uLnTx/>
                                  <a:uFillTx/>
                                  <a:latin typeface="Cambria Math" panose="02040503050406030204" pitchFamily="18" charset="0"/>
                                </a:rPr>
                                <m:t>𝑛</m:t>
                              </m:r>
                              <m:r>
                                <a:rPr kumimoji="0" lang="en-US" altLang="zh-CN" sz="2400" b="1" i="1" u="none" strike="noStrike" kern="0" cap="none" spc="0" normalizeH="0" baseline="0" noProof="0" dirty="0" smtClean="0">
                                  <a:ln>
                                    <a:noFill/>
                                  </a:ln>
                                  <a:solidFill>
                                    <a:prstClr val="black"/>
                                  </a:solidFill>
                                  <a:effectLst/>
                                  <a:uLnTx/>
                                  <a:uFillTx/>
                                  <a:latin typeface="Cambria Math" panose="02040503050406030204" pitchFamily="18" charset="0"/>
                                </a:rPr>
                                <m:t>)</m:t>
                              </m:r>
                            </m:sub>
                          </m:sSub>
                        </m:oMath>
                      </m:oMathPara>
                    </a14:m>
                    <a:endParaRPr kumimoji="0" lang="zh-CN" altLang="en-US" sz="2400" b="1" i="1" u="none" strike="noStrike" kern="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endParaRPr>
                  </a:p>
                </p:txBody>
              </p:sp>
            </mc:Choice>
            <mc:Fallback xmlns="">
              <p:sp>
                <p:nvSpPr>
                  <p:cNvPr id="103" name="矩形 102"/>
                  <p:cNvSpPr>
                    <a:spLocks noRot="1" noChangeAspect="1" noMove="1" noResize="1" noEditPoints="1" noAdjustHandles="1" noChangeArrowheads="1" noChangeShapeType="1" noTextEdit="1"/>
                  </p:cNvSpPr>
                  <p:nvPr/>
                </p:nvSpPr>
                <p:spPr>
                  <a:xfrm>
                    <a:off x="6133882" y="2280543"/>
                    <a:ext cx="832963" cy="543740"/>
                  </a:xfrm>
                  <a:prstGeom prst="rect">
                    <a:avLst/>
                  </a:prstGeom>
                  <a:blipFill rotWithShape="0">
                    <a:blip r:embed="rId16"/>
                    <a:stretch>
                      <a:fillRect b="-10976"/>
                    </a:stretch>
                  </a:blipFill>
                </p:spPr>
                <p:txBody>
                  <a:bodyPr/>
                  <a:lstStyle/>
                  <a:p>
                    <a:r>
                      <a:rPr lang="zh-CN" altLang="en-US">
                        <a:noFill/>
                      </a:rPr>
                      <a:t> </a:t>
                    </a:r>
                  </a:p>
                </p:txBody>
              </p:sp>
            </mc:Fallback>
          </mc:AlternateContent>
        </p:grpSp>
        <p:sp>
          <p:nvSpPr>
            <p:cNvPr id="417" name="圆角矩形 416"/>
            <p:cNvSpPr/>
            <p:nvPr/>
          </p:nvSpPr>
          <p:spPr>
            <a:xfrm>
              <a:off x="3336034" y="5030258"/>
              <a:ext cx="1048709" cy="623601"/>
            </a:xfrm>
            <a:prstGeom prst="roundRect">
              <a:avLst/>
            </a:prstGeom>
            <a:noFill/>
            <a:ln w="19050" cap="flat" cmpd="sng" algn="ctr">
              <a:solidFill>
                <a:srgbClr val="5B9BD5">
                  <a:shade val="50000"/>
                </a:srgbClr>
              </a:solidFill>
              <a:prstDash val="lgDash"/>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18" name="矩形 417"/>
            <p:cNvSpPr/>
            <p:nvPr/>
          </p:nvSpPr>
          <p:spPr>
            <a:xfrm>
              <a:off x="3320357" y="4984129"/>
              <a:ext cx="1080061" cy="156246"/>
            </a:xfrm>
            <a:prstGeom prst="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419" name="直接连接符 418"/>
            <p:cNvCxnSpPr>
              <a:stCxn id="400" idx="0"/>
              <a:endCxn id="398" idx="3"/>
            </p:cNvCxnSpPr>
            <p:nvPr/>
          </p:nvCxnSpPr>
          <p:spPr>
            <a:xfrm flipV="1">
              <a:off x="3864900" y="4873584"/>
              <a:ext cx="1404" cy="365682"/>
            </a:xfrm>
            <a:prstGeom prst="line">
              <a:avLst/>
            </a:prstGeom>
            <a:noFill/>
            <a:ln w="15875" cap="flat" cmpd="sng" algn="ctr">
              <a:solidFill>
                <a:srgbClr val="0070C0"/>
              </a:solidFill>
              <a:prstDash val="solid"/>
              <a:miter lim="800000"/>
            </a:ln>
            <a:effectLst/>
          </p:spPr>
        </p:cxnSp>
        <p:sp>
          <p:nvSpPr>
            <p:cNvPr id="420" name="等腰三角形 419"/>
            <p:cNvSpPr/>
            <p:nvPr/>
          </p:nvSpPr>
          <p:spPr>
            <a:xfrm>
              <a:off x="9022741" y="4546001"/>
              <a:ext cx="272493" cy="274386"/>
            </a:xfrm>
            <a:prstGeom prst="triangle">
              <a:avLst/>
            </a:prstGeom>
            <a:solidFill>
              <a:srgbClr val="4472C4">
                <a:lumMod val="60000"/>
                <a:lumOff val="40000"/>
              </a:srgbClr>
            </a:solidFill>
            <a:ln w="12700" cap="flat" cmpd="sng" algn="ctr">
              <a:solidFill>
                <a:srgbClr val="2F5597"/>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421" name="直接连接符 420"/>
            <p:cNvCxnSpPr>
              <a:stCxn id="438" idx="6"/>
              <a:endCxn id="420" idx="1"/>
            </p:cNvCxnSpPr>
            <p:nvPr/>
          </p:nvCxnSpPr>
          <p:spPr>
            <a:xfrm>
              <a:off x="8690377" y="4681777"/>
              <a:ext cx="400486" cy="1417"/>
            </a:xfrm>
            <a:prstGeom prst="line">
              <a:avLst/>
            </a:prstGeom>
            <a:noFill/>
            <a:ln w="15875" cap="flat" cmpd="sng" algn="ctr">
              <a:solidFill>
                <a:srgbClr val="0070C0"/>
              </a:solidFill>
              <a:prstDash val="solid"/>
              <a:miter lim="800000"/>
            </a:ln>
            <a:effectLst/>
          </p:spPr>
        </p:cxnSp>
        <p:sp>
          <p:nvSpPr>
            <p:cNvPr id="422" name="椭圆 421"/>
            <p:cNvSpPr/>
            <p:nvPr/>
          </p:nvSpPr>
          <p:spPr>
            <a:xfrm>
              <a:off x="9021715" y="5188246"/>
              <a:ext cx="272493" cy="281575"/>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423" name="文本框 43"/>
                <p:cNvSpPr txBox="1"/>
                <p:nvPr/>
              </p:nvSpPr>
              <p:spPr>
                <a:xfrm>
                  <a:off x="9080721" y="5218161"/>
                  <a:ext cx="176432" cy="22174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𝑈</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423" name="文本框 43"/>
                <p:cNvSpPr txBox="1">
                  <a:spLocks noRot="1" noChangeAspect="1" noMove="1" noResize="1" noEditPoints="1" noAdjustHandles="1" noChangeArrowheads="1" noChangeShapeType="1" noTextEdit="1"/>
                </p:cNvSpPr>
                <p:nvPr/>
              </p:nvSpPr>
              <p:spPr>
                <a:xfrm>
                  <a:off x="9080721" y="5218161"/>
                  <a:ext cx="176432" cy="221746"/>
                </a:xfrm>
                <a:prstGeom prst="rect">
                  <a:avLst/>
                </a:prstGeom>
                <a:blipFill rotWithShape="0">
                  <a:blip r:embed="rId17"/>
                  <a:stretch>
                    <a:fillRect l="-51852" r="-44444" b="-41176"/>
                  </a:stretch>
                </a:blipFill>
              </p:spPr>
              <p:txBody>
                <a:bodyPr/>
                <a:lstStyle/>
                <a:p>
                  <a:r>
                    <a:rPr lang="zh-CN" altLang="en-US">
                      <a:noFill/>
                    </a:rPr>
                    <a:t> </a:t>
                  </a:r>
                </a:p>
              </p:txBody>
            </p:sp>
          </mc:Fallback>
        </mc:AlternateContent>
        <p:cxnSp>
          <p:nvCxnSpPr>
            <p:cNvPr id="424" name="直接连接符 423"/>
            <p:cNvCxnSpPr>
              <a:stCxn id="420" idx="5"/>
              <a:endCxn id="425" idx="2"/>
            </p:cNvCxnSpPr>
            <p:nvPr/>
          </p:nvCxnSpPr>
          <p:spPr>
            <a:xfrm flipV="1">
              <a:off x="9227110" y="4681777"/>
              <a:ext cx="378448" cy="1417"/>
            </a:xfrm>
            <a:prstGeom prst="line">
              <a:avLst/>
            </a:prstGeom>
            <a:noFill/>
            <a:ln w="15875" cap="flat" cmpd="sng" algn="ctr">
              <a:solidFill>
                <a:srgbClr val="0070C0"/>
              </a:solidFill>
              <a:prstDash val="solid"/>
              <a:miter lim="800000"/>
            </a:ln>
            <a:effectLst/>
          </p:spPr>
        </p:cxnSp>
        <p:sp>
          <p:nvSpPr>
            <p:cNvPr id="425" name="椭圆 424"/>
            <p:cNvSpPr/>
            <p:nvPr/>
          </p:nvSpPr>
          <p:spPr>
            <a:xfrm>
              <a:off x="9605558" y="4540989"/>
              <a:ext cx="272493" cy="281575"/>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426" name="文本框 27"/>
                <p:cNvSpPr txBox="1"/>
                <p:nvPr/>
              </p:nvSpPr>
              <p:spPr>
                <a:xfrm>
                  <a:off x="9077774" y="4592109"/>
                  <a:ext cx="151354" cy="22174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zh-CN" altLang="en-US" i="1" smtClean="0">
                            <a:solidFill>
                              <a:prstClr val="black"/>
                            </a:solidFill>
                            <a:latin typeface="Cambria Math" panose="02040503050406030204" pitchFamily="18" charset="0"/>
                          </a:rPr>
                          <m:t>𝛿</m:t>
                        </m:r>
                      </m:oMath>
                    </m:oMathPara>
                  </a14:m>
                  <a:endParaRPr lang="zh-CN" altLang="en-US" sz="2000" dirty="0">
                    <a:solidFill>
                      <a:prstClr val="black"/>
                    </a:solidFill>
                    <a:latin typeface="Calibri" panose="020F0502020204030204"/>
                    <a:ea typeface="宋体" panose="02010600030101010101" pitchFamily="2" charset="-122"/>
                  </a:endParaRPr>
                </a:p>
              </p:txBody>
            </p:sp>
          </mc:Choice>
          <mc:Fallback xmlns="">
            <p:sp>
              <p:nvSpPr>
                <p:cNvPr id="426" name="文本框 27"/>
                <p:cNvSpPr txBox="1">
                  <a:spLocks noRot="1" noChangeAspect="1" noMove="1" noResize="1" noEditPoints="1" noAdjustHandles="1" noChangeArrowheads="1" noChangeShapeType="1" noTextEdit="1"/>
                </p:cNvSpPr>
                <p:nvPr/>
              </p:nvSpPr>
              <p:spPr>
                <a:xfrm>
                  <a:off x="9077774" y="4592109"/>
                  <a:ext cx="151354" cy="221746"/>
                </a:xfrm>
                <a:prstGeom prst="rect">
                  <a:avLst/>
                </a:prstGeom>
                <a:blipFill rotWithShape="0">
                  <a:blip r:embed="rId18"/>
                  <a:stretch>
                    <a:fillRect l="-54167" r="-45833" b="-441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7" name="文本框 43"/>
                <p:cNvSpPr txBox="1"/>
                <p:nvPr/>
              </p:nvSpPr>
              <p:spPr>
                <a:xfrm>
                  <a:off x="9650832" y="4547472"/>
                  <a:ext cx="182742" cy="276999"/>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zh-CN" altLang="en-US" b="1" i="1">
                            <a:solidFill>
                              <a:prstClr val="black"/>
                            </a:solidFill>
                            <a:latin typeface="Cambria Math" panose="02040503050406030204" pitchFamily="18" charset="0"/>
                          </a:rPr>
                          <m:t>𝝀</m:t>
                        </m:r>
                      </m:oMath>
                    </m:oMathPara>
                  </a14:m>
                  <a:endParaRPr lang="zh-CN" altLang="en-US" b="1" dirty="0">
                    <a:solidFill>
                      <a:prstClr val="black"/>
                    </a:solidFill>
                    <a:latin typeface="Calibri" panose="020F0502020204030204"/>
                    <a:ea typeface="宋体" panose="02010600030101010101" pitchFamily="2" charset="-122"/>
                  </a:endParaRPr>
                </a:p>
              </p:txBody>
            </p:sp>
          </mc:Choice>
          <mc:Fallback xmlns="">
            <p:sp>
              <p:nvSpPr>
                <p:cNvPr id="427" name="文本框 43"/>
                <p:cNvSpPr txBox="1">
                  <a:spLocks noRot="1" noChangeAspect="1" noMove="1" noResize="1" noEditPoints="1" noAdjustHandles="1" noChangeArrowheads="1" noChangeShapeType="1" noTextEdit="1"/>
                </p:cNvSpPr>
                <p:nvPr/>
              </p:nvSpPr>
              <p:spPr>
                <a:xfrm>
                  <a:off x="9650832" y="4547472"/>
                  <a:ext cx="182742" cy="276999"/>
                </a:xfrm>
                <a:prstGeom prst="rect">
                  <a:avLst/>
                </a:prstGeom>
                <a:blipFill rotWithShape="0">
                  <a:blip r:embed="rId19"/>
                  <a:stretch>
                    <a:fillRect l="-39286" r="-35714" b="-13953"/>
                  </a:stretch>
                </a:blipFill>
              </p:spPr>
              <p:txBody>
                <a:bodyPr/>
                <a:lstStyle/>
                <a:p>
                  <a:r>
                    <a:rPr lang="zh-CN" altLang="en-US">
                      <a:noFill/>
                    </a:rPr>
                    <a:t> </a:t>
                  </a:r>
                </a:p>
              </p:txBody>
            </p:sp>
          </mc:Fallback>
        </mc:AlternateContent>
        <p:cxnSp>
          <p:nvCxnSpPr>
            <p:cNvPr id="428" name="直接连接符 427"/>
            <p:cNvCxnSpPr>
              <a:endCxn id="422" idx="4"/>
            </p:cNvCxnSpPr>
            <p:nvPr/>
          </p:nvCxnSpPr>
          <p:spPr>
            <a:xfrm flipV="1">
              <a:off x="9157962" y="5469822"/>
              <a:ext cx="0" cy="365682"/>
            </a:xfrm>
            <a:prstGeom prst="line">
              <a:avLst/>
            </a:prstGeom>
            <a:noFill/>
            <a:ln w="15875" cap="flat" cmpd="sng" algn="ctr">
              <a:solidFill>
                <a:srgbClr val="0070C0"/>
              </a:solidFill>
              <a:prstDash val="solid"/>
              <a:miter lim="800000"/>
            </a:ln>
            <a:effectLst/>
          </p:spPr>
        </p:cxnSp>
        <p:sp>
          <p:nvSpPr>
            <p:cNvPr id="429" name="圆角矩形 428"/>
            <p:cNvSpPr/>
            <p:nvPr/>
          </p:nvSpPr>
          <p:spPr>
            <a:xfrm>
              <a:off x="5797707" y="4324571"/>
              <a:ext cx="4177680" cy="697031"/>
            </a:xfrm>
            <a:prstGeom prst="roundRect">
              <a:avLst/>
            </a:prstGeom>
            <a:noFill/>
            <a:ln w="19050" cap="flat" cmpd="sng" algn="ctr">
              <a:solidFill>
                <a:srgbClr val="5B9BD5">
                  <a:shade val="50000"/>
                </a:srgbClr>
              </a:solidFill>
              <a:prstDash val="lgDash"/>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nvGrpSpPr>
            <p:cNvPr id="430" name="组合 429"/>
            <p:cNvGrpSpPr/>
            <p:nvPr/>
          </p:nvGrpSpPr>
          <p:grpSpPr>
            <a:xfrm>
              <a:off x="5972379" y="4457606"/>
              <a:ext cx="1434463" cy="766463"/>
              <a:chOff x="5638587" y="2341036"/>
              <a:chExt cx="1568572" cy="838120"/>
            </a:xfrm>
          </p:grpSpPr>
          <p:sp>
            <p:nvSpPr>
              <p:cNvPr id="431" name="圆角矩形 430"/>
              <p:cNvSpPr/>
              <p:nvPr/>
            </p:nvSpPr>
            <p:spPr>
              <a:xfrm rot="10800000">
                <a:off x="5638587" y="2341036"/>
                <a:ext cx="1568572" cy="481801"/>
              </a:xfrm>
              <a:prstGeom prst="roundRect">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grpSp>
            <p:nvGrpSpPr>
              <p:cNvPr id="432" name="组合 431"/>
              <p:cNvGrpSpPr/>
              <p:nvPr/>
            </p:nvGrpSpPr>
            <p:grpSpPr>
              <a:xfrm>
                <a:off x="5792281" y="2810535"/>
                <a:ext cx="1294531" cy="368621"/>
                <a:chOff x="7857911" y="1301870"/>
                <a:chExt cx="1294531" cy="368621"/>
              </a:xfrm>
            </p:grpSpPr>
            <p:cxnSp>
              <p:nvCxnSpPr>
                <p:cNvPr id="433" name="直接连接符 432"/>
                <p:cNvCxnSpPr/>
                <p:nvPr/>
              </p:nvCxnSpPr>
              <p:spPr>
                <a:xfrm rot="10800000">
                  <a:off x="9152441" y="1305773"/>
                  <a:ext cx="1" cy="330548"/>
                </a:xfrm>
                <a:prstGeom prst="line">
                  <a:avLst/>
                </a:prstGeom>
                <a:solidFill>
                  <a:srgbClr val="5B9BD5"/>
                </a:solidFill>
                <a:ln w="15875" cap="flat" cmpd="sng" algn="ctr">
                  <a:solidFill>
                    <a:srgbClr val="0070C0"/>
                  </a:solidFill>
                  <a:prstDash val="solid"/>
                  <a:miter lim="800000"/>
                </a:ln>
                <a:effectLst/>
              </p:spPr>
            </p:cxnSp>
            <p:cxnSp>
              <p:nvCxnSpPr>
                <p:cNvPr id="434" name="直接连接符 433"/>
                <p:cNvCxnSpPr/>
                <p:nvPr/>
              </p:nvCxnSpPr>
              <p:spPr>
                <a:xfrm flipV="1">
                  <a:off x="8364577" y="1305773"/>
                  <a:ext cx="296" cy="351381"/>
                </a:xfrm>
                <a:prstGeom prst="line">
                  <a:avLst/>
                </a:prstGeom>
                <a:solidFill>
                  <a:srgbClr val="5B9BD5"/>
                </a:solidFill>
                <a:ln w="15875" cap="flat" cmpd="sng" algn="ctr">
                  <a:solidFill>
                    <a:srgbClr val="0070C0"/>
                  </a:solidFill>
                  <a:prstDash val="solid"/>
                  <a:miter lim="800000"/>
                </a:ln>
                <a:effectLst/>
              </p:spPr>
            </p:cxnSp>
            <p:cxnSp>
              <p:nvCxnSpPr>
                <p:cNvPr id="435" name="直接连接符 434"/>
                <p:cNvCxnSpPr/>
                <p:nvPr/>
              </p:nvCxnSpPr>
              <p:spPr>
                <a:xfrm rot="10800000">
                  <a:off x="8109161" y="1318821"/>
                  <a:ext cx="1" cy="330548"/>
                </a:xfrm>
                <a:prstGeom prst="line">
                  <a:avLst/>
                </a:prstGeom>
                <a:solidFill>
                  <a:srgbClr val="5B9BD5"/>
                </a:solidFill>
                <a:ln w="15875" cap="flat" cmpd="sng" algn="ctr">
                  <a:solidFill>
                    <a:srgbClr val="0070C0"/>
                  </a:solidFill>
                  <a:prstDash val="solid"/>
                  <a:miter lim="800000"/>
                </a:ln>
                <a:effectLst/>
              </p:spPr>
            </p:cxnSp>
            <p:cxnSp>
              <p:nvCxnSpPr>
                <p:cNvPr id="436" name="直接连接符 435"/>
                <p:cNvCxnSpPr/>
                <p:nvPr/>
              </p:nvCxnSpPr>
              <p:spPr>
                <a:xfrm rot="10800000">
                  <a:off x="7857911" y="1318821"/>
                  <a:ext cx="1" cy="330548"/>
                </a:xfrm>
                <a:prstGeom prst="line">
                  <a:avLst/>
                </a:prstGeom>
                <a:solidFill>
                  <a:srgbClr val="5B9BD5"/>
                </a:solidFill>
                <a:ln w="15875" cap="flat" cmpd="sng" algn="ctr">
                  <a:solidFill>
                    <a:srgbClr val="0070C0"/>
                  </a:solidFill>
                  <a:prstDash val="solid"/>
                  <a:miter lim="800000"/>
                </a:ln>
                <a:effectLst/>
              </p:spPr>
            </p:cxnSp>
            <p:sp>
              <p:nvSpPr>
                <p:cNvPr id="437" name="文本框 436"/>
                <p:cNvSpPr txBox="1"/>
                <p:nvPr/>
              </p:nvSpPr>
              <p:spPr>
                <a:xfrm>
                  <a:off x="8550829" y="1301870"/>
                  <a:ext cx="302873" cy="368621"/>
                </a:xfrm>
                <a:prstGeom prst="rect">
                  <a:avLst/>
                </a:prstGeom>
                <a:noFill/>
                <a:ln w="12700" cap="flat" cmpd="sng" algn="ctr">
                  <a:noFill/>
                  <a:prstDash val="solid"/>
                  <a:miter lim="800000"/>
                </a:ln>
                <a:effectLst/>
              </p:spPr>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a:t>
                  </a: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grpSp>
        <p:sp>
          <p:nvSpPr>
            <p:cNvPr id="438" name="椭圆 437"/>
            <p:cNvSpPr/>
            <p:nvPr/>
          </p:nvSpPr>
          <p:spPr>
            <a:xfrm>
              <a:off x="8432460" y="4555339"/>
              <a:ext cx="257917" cy="252875"/>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439" name="文本框 25"/>
                <p:cNvSpPr txBox="1"/>
                <p:nvPr/>
              </p:nvSpPr>
              <p:spPr>
                <a:xfrm>
                  <a:off x="8453764" y="4563387"/>
                  <a:ext cx="229886" cy="22174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𝑊</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439" name="文本框 25"/>
                <p:cNvSpPr txBox="1">
                  <a:spLocks noRot="1" noChangeAspect="1" noMove="1" noResize="1" noEditPoints="1" noAdjustHandles="1" noChangeArrowheads="1" noChangeShapeType="1" noTextEdit="1"/>
                </p:cNvSpPr>
                <p:nvPr/>
              </p:nvSpPr>
              <p:spPr>
                <a:xfrm>
                  <a:off x="8453764" y="4563387"/>
                  <a:ext cx="229886" cy="221746"/>
                </a:xfrm>
                <a:prstGeom prst="rect">
                  <a:avLst/>
                </a:prstGeom>
                <a:blipFill rotWithShape="0">
                  <a:blip r:embed="rId20"/>
                  <a:stretch>
                    <a:fillRect l="-40000" r="-40000" b="-41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0" name="矩形 439"/>
                <p:cNvSpPr/>
                <p:nvPr/>
              </p:nvSpPr>
              <p:spPr>
                <a:xfrm>
                  <a:off x="6172995" y="4437377"/>
                  <a:ext cx="1056700" cy="4972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smtClean="0">
                                <a:solidFill>
                                  <a:prstClr val="black"/>
                                </a:solidFill>
                                <a:latin typeface="Cambria Math" panose="02040503050406030204" pitchFamily="18" charset="0"/>
                              </a:rPr>
                            </m:ctrlPr>
                          </m:sSubPr>
                          <m:e>
                            <m:r>
                              <a:rPr lang="zh-CN" altLang="en-US" sz="2400" i="1" dirty="0" smtClean="0">
                                <a:solidFill>
                                  <a:prstClr val="black"/>
                                </a:solidFill>
                                <a:latin typeface="Cambria Math" panose="02040503050406030204" pitchFamily="18" charset="0"/>
                              </a:rPr>
                              <m:t>𝒮</m:t>
                            </m:r>
                          </m:e>
                          <m:sub>
                            <m:r>
                              <a:rPr lang="en-US" altLang="zh-CN" sz="2400" i="1" dirty="0" smtClean="0">
                                <a:solidFill>
                                  <a:prstClr val="black"/>
                                </a:solidFill>
                                <a:latin typeface="Cambria Math" panose="02040503050406030204" pitchFamily="18" charset="0"/>
                              </a:rPr>
                              <m:t>(</m:t>
                            </m:r>
                            <m:r>
                              <a:rPr lang="en-US" altLang="zh-CN" sz="2400" i="1" dirty="0" smtClean="0">
                                <a:solidFill>
                                  <a:prstClr val="black"/>
                                </a:solidFill>
                                <a:latin typeface="Cambria Math" panose="02040503050406030204" pitchFamily="18" charset="0"/>
                              </a:rPr>
                              <m:t>𝑛</m:t>
                            </m:r>
                            <m:r>
                              <a:rPr lang="en-US" altLang="zh-CN" sz="2400" i="1" dirty="0" smtClean="0">
                                <a:solidFill>
                                  <a:prstClr val="black"/>
                                </a:solidFill>
                                <a:latin typeface="Cambria Math" panose="02040503050406030204" pitchFamily="18" charset="0"/>
                              </a:rPr>
                              <m:t>−1)</m:t>
                            </m:r>
                          </m:sub>
                        </m:sSub>
                      </m:oMath>
                    </m:oMathPara>
                  </a14:m>
                  <a:endParaRPr lang="zh-CN" altLang="en-US" sz="2400" dirty="0">
                    <a:solidFill>
                      <a:prstClr val="black"/>
                    </a:solidFill>
                    <a:latin typeface="Calibri" panose="020F0502020204030204"/>
                    <a:ea typeface="宋体" panose="02010600030101010101" pitchFamily="2" charset="-122"/>
                  </a:endParaRPr>
                </a:p>
              </p:txBody>
            </p:sp>
          </mc:Choice>
          <mc:Fallback xmlns="">
            <p:sp>
              <p:nvSpPr>
                <p:cNvPr id="440" name="矩形 439"/>
                <p:cNvSpPr>
                  <a:spLocks noRot="1" noChangeAspect="1" noMove="1" noResize="1" noEditPoints="1" noAdjustHandles="1" noChangeArrowheads="1" noChangeShapeType="1" noTextEdit="1"/>
                </p:cNvSpPr>
                <p:nvPr/>
              </p:nvSpPr>
              <p:spPr>
                <a:xfrm>
                  <a:off x="6172995" y="4437377"/>
                  <a:ext cx="1056700" cy="497252"/>
                </a:xfrm>
                <a:prstGeom prst="rect">
                  <a:avLst/>
                </a:prstGeom>
                <a:blipFill rotWithShape="0">
                  <a:blip r:embed="rId21"/>
                  <a:stretch>
                    <a:fillRect l="-617" r="-617" b="-18182"/>
                  </a:stretch>
                </a:blipFill>
              </p:spPr>
              <p:txBody>
                <a:bodyPr/>
                <a:lstStyle/>
                <a:p>
                  <a:r>
                    <a:rPr lang="zh-CN" altLang="en-US">
                      <a:noFill/>
                    </a:rPr>
                    <a:t> </a:t>
                  </a:r>
                </a:p>
              </p:txBody>
            </p:sp>
          </mc:Fallback>
        </mc:AlternateContent>
        <p:sp>
          <p:nvSpPr>
            <p:cNvPr id="441" name="等腰三角形 440"/>
            <p:cNvSpPr/>
            <p:nvPr/>
          </p:nvSpPr>
          <p:spPr>
            <a:xfrm>
              <a:off x="7822655" y="4545647"/>
              <a:ext cx="272493" cy="274386"/>
            </a:xfrm>
            <a:prstGeom prst="triangle">
              <a:avLst/>
            </a:prstGeom>
            <a:solidFill>
              <a:srgbClr val="4472C4">
                <a:lumMod val="60000"/>
                <a:lumOff val="40000"/>
              </a:srgbClr>
            </a:solidFill>
            <a:ln w="12700" cap="flat" cmpd="sng" algn="ctr">
              <a:solidFill>
                <a:srgbClr val="2F5597"/>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442" name="直接连接符 441"/>
            <p:cNvCxnSpPr>
              <a:stCxn id="441" idx="5"/>
              <a:endCxn id="438" idx="2"/>
            </p:cNvCxnSpPr>
            <p:nvPr/>
          </p:nvCxnSpPr>
          <p:spPr>
            <a:xfrm flipV="1">
              <a:off x="8027025" y="4681777"/>
              <a:ext cx="405436" cy="1064"/>
            </a:xfrm>
            <a:prstGeom prst="line">
              <a:avLst/>
            </a:prstGeom>
            <a:noFill/>
            <a:ln w="15875" cap="flat" cmpd="sng" algn="ctr">
              <a:solidFill>
                <a:srgbClr val="0070C0"/>
              </a:solidFill>
              <a:prstDash val="solid"/>
              <a:miter lim="800000"/>
            </a:ln>
            <a:effectLst/>
          </p:spPr>
        </p:cxnSp>
        <p:cxnSp>
          <p:nvCxnSpPr>
            <p:cNvPr id="443" name="直接连接符 442"/>
            <p:cNvCxnSpPr>
              <a:stCxn id="431" idx="1"/>
              <a:endCxn id="441" idx="1"/>
            </p:cNvCxnSpPr>
            <p:nvPr/>
          </p:nvCxnSpPr>
          <p:spPr>
            <a:xfrm>
              <a:off x="7406842" y="4677910"/>
              <a:ext cx="483936" cy="4930"/>
            </a:xfrm>
            <a:prstGeom prst="line">
              <a:avLst/>
            </a:prstGeom>
            <a:noFill/>
            <a:ln w="15875" cap="flat" cmpd="sng" algn="ctr">
              <a:solidFill>
                <a:srgbClr val="0070C0"/>
              </a:solidFill>
              <a:prstDash val="solid"/>
              <a:miter lim="800000"/>
            </a:ln>
            <a:effectLst/>
          </p:spPr>
        </p:cxnSp>
        <p:sp>
          <p:nvSpPr>
            <p:cNvPr id="444" name="椭圆 443"/>
            <p:cNvSpPr/>
            <p:nvPr/>
          </p:nvSpPr>
          <p:spPr>
            <a:xfrm>
              <a:off x="7827605" y="5188246"/>
              <a:ext cx="272493" cy="281575"/>
            </a:xfrm>
            <a:prstGeom prst="ellipse">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445" name="文本框 43"/>
                <p:cNvSpPr txBox="1"/>
                <p:nvPr/>
              </p:nvSpPr>
              <p:spPr>
                <a:xfrm>
                  <a:off x="7886610" y="5218161"/>
                  <a:ext cx="176432" cy="253316"/>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𝑈</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445" name="文本框 43"/>
                <p:cNvSpPr txBox="1">
                  <a:spLocks noRot="1" noChangeAspect="1" noMove="1" noResize="1" noEditPoints="1" noAdjustHandles="1" noChangeArrowheads="1" noChangeShapeType="1" noTextEdit="1"/>
                </p:cNvSpPr>
                <p:nvPr/>
              </p:nvSpPr>
              <p:spPr>
                <a:xfrm>
                  <a:off x="7886610" y="5218161"/>
                  <a:ext cx="176432" cy="253316"/>
                </a:xfrm>
                <a:prstGeom prst="rect">
                  <a:avLst/>
                </a:prstGeom>
                <a:blipFill rotWithShape="0">
                  <a:blip r:embed="rId22"/>
                  <a:stretch>
                    <a:fillRect l="-51852" r="-44444" b="-23077"/>
                  </a:stretch>
                </a:blipFill>
              </p:spPr>
              <p:txBody>
                <a:bodyPr/>
                <a:lstStyle/>
                <a:p>
                  <a:r>
                    <a:rPr lang="zh-CN" altLang="en-US">
                      <a:noFill/>
                    </a:rPr>
                    <a:t> </a:t>
                  </a:r>
                </a:p>
              </p:txBody>
            </p:sp>
          </mc:Fallback>
        </mc:AlternateContent>
        <p:cxnSp>
          <p:nvCxnSpPr>
            <p:cNvPr id="446" name="直接连接符 445"/>
            <p:cNvCxnSpPr>
              <a:endCxn id="444" idx="4"/>
            </p:cNvCxnSpPr>
            <p:nvPr/>
          </p:nvCxnSpPr>
          <p:spPr>
            <a:xfrm flipV="1">
              <a:off x="7963851" y="5469822"/>
              <a:ext cx="0" cy="365682"/>
            </a:xfrm>
            <a:prstGeom prst="line">
              <a:avLst/>
            </a:prstGeom>
            <a:noFill/>
            <a:ln w="15875" cap="flat" cmpd="sng" algn="ctr">
              <a:solidFill>
                <a:srgbClr val="0070C0"/>
              </a:solidFill>
              <a:prstDash val="solid"/>
              <a:miter lim="800000"/>
            </a:ln>
            <a:effectLst/>
          </p:spPr>
        </p:cxnSp>
        <p:sp>
          <p:nvSpPr>
            <p:cNvPr id="447" name="圆角矩形 446"/>
            <p:cNvSpPr/>
            <p:nvPr/>
          </p:nvSpPr>
          <p:spPr>
            <a:xfrm>
              <a:off x="7515793" y="4958341"/>
              <a:ext cx="2158071" cy="742847"/>
            </a:xfrm>
            <a:prstGeom prst="roundRect">
              <a:avLst/>
            </a:prstGeom>
            <a:noFill/>
            <a:ln w="19050" cap="flat" cmpd="sng" algn="ctr">
              <a:solidFill>
                <a:srgbClr val="5B9BD5">
                  <a:shade val="50000"/>
                </a:srgbClr>
              </a:solidFill>
              <a:prstDash val="lgDash"/>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48" name="矩形 447"/>
            <p:cNvSpPr/>
            <p:nvPr/>
          </p:nvSpPr>
          <p:spPr>
            <a:xfrm>
              <a:off x="7467545" y="4930122"/>
              <a:ext cx="2206319" cy="149916"/>
            </a:xfrm>
            <a:prstGeom prst="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449" name="直接连接符 448"/>
            <p:cNvCxnSpPr>
              <a:stCxn id="422" idx="0"/>
              <a:endCxn id="420" idx="3"/>
            </p:cNvCxnSpPr>
            <p:nvPr/>
          </p:nvCxnSpPr>
          <p:spPr>
            <a:xfrm flipV="1">
              <a:off x="9157962" y="4820387"/>
              <a:ext cx="1025" cy="367860"/>
            </a:xfrm>
            <a:prstGeom prst="line">
              <a:avLst/>
            </a:prstGeom>
            <a:noFill/>
            <a:ln w="15875" cap="flat" cmpd="sng" algn="ctr">
              <a:solidFill>
                <a:srgbClr val="0070C0"/>
              </a:solidFill>
              <a:prstDash val="solid"/>
              <a:miter lim="800000"/>
            </a:ln>
            <a:effectLst/>
          </p:spPr>
        </p:cxnSp>
        <p:cxnSp>
          <p:nvCxnSpPr>
            <p:cNvPr id="450" name="直接连接符 449"/>
            <p:cNvCxnSpPr>
              <a:stCxn id="444" idx="0"/>
              <a:endCxn id="441" idx="3"/>
            </p:cNvCxnSpPr>
            <p:nvPr/>
          </p:nvCxnSpPr>
          <p:spPr>
            <a:xfrm flipH="1" flipV="1">
              <a:off x="7958902" y="4820033"/>
              <a:ext cx="4949" cy="368214"/>
            </a:xfrm>
            <a:prstGeom prst="line">
              <a:avLst/>
            </a:prstGeom>
            <a:noFill/>
            <a:ln w="15875" cap="flat" cmpd="sng" algn="ctr">
              <a:solidFill>
                <a:srgbClr val="0070C0"/>
              </a:solidFill>
              <a:prstDash val="solid"/>
              <a:miter lim="800000"/>
            </a:ln>
            <a:effectLst/>
          </p:spPr>
        </p:cxnSp>
        <mc:AlternateContent xmlns:mc="http://schemas.openxmlformats.org/markup-compatibility/2006" xmlns:a14="http://schemas.microsoft.com/office/drawing/2010/main">
          <mc:Choice Requires="a14">
            <p:sp>
              <p:nvSpPr>
                <p:cNvPr id="451" name="文本框 27"/>
                <p:cNvSpPr txBox="1"/>
                <p:nvPr/>
              </p:nvSpPr>
              <p:spPr>
                <a:xfrm>
                  <a:off x="7875621" y="4581999"/>
                  <a:ext cx="151354" cy="22174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zh-CN" altLang="en-US" i="1" smtClean="0">
                            <a:solidFill>
                              <a:prstClr val="black"/>
                            </a:solidFill>
                            <a:latin typeface="Cambria Math" panose="02040503050406030204" pitchFamily="18" charset="0"/>
                          </a:rPr>
                          <m:t>𝛿</m:t>
                        </m:r>
                      </m:oMath>
                    </m:oMathPara>
                  </a14:m>
                  <a:endParaRPr lang="zh-CN" altLang="en-US" sz="2000" dirty="0">
                    <a:solidFill>
                      <a:prstClr val="black"/>
                    </a:solidFill>
                    <a:latin typeface="Calibri" panose="020F0502020204030204"/>
                    <a:ea typeface="宋体" panose="02010600030101010101" pitchFamily="2" charset="-122"/>
                  </a:endParaRPr>
                </a:p>
              </p:txBody>
            </p:sp>
          </mc:Choice>
          <mc:Fallback xmlns="">
            <p:sp>
              <p:nvSpPr>
                <p:cNvPr id="451" name="文本框 27"/>
                <p:cNvSpPr txBox="1">
                  <a:spLocks noRot="1" noChangeAspect="1" noMove="1" noResize="1" noEditPoints="1" noAdjustHandles="1" noChangeArrowheads="1" noChangeShapeType="1" noTextEdit="1"/>
                </p:cNvSpPr>
                <p:nvPr/>
              </p:nvSpPr>
              <p:spPr>
                <a:xfrm>
                  <a:off x="7875621" y="4581999"/>
                  <a:ext cx="151354" cy="221746"/>
                </a:xfrm>
                <a:prstGeom prst="rect">
                  <a:avLst/>
                </a:prstGeom>
                <a:blipFill rotWithShape="0">
                  <a:blip r:embed="rId23"/>
                  <a:stretch>
                    <a:fillRect l="-56522" r="-52174" b="-44118"/>
                  </a:stretch>
                </a:blipFill>
              </p:spPr>
              <p:txBody>
                <a:bodyPr/>
                <a:lstStyle/>
                <a:p>
                  <a:r>
                    <a:rPr lang="zh-CN" altLang="en-US">
                      <a:noFill/>
                    </a:rPr>
                    <a:t> </a:t>
                  </a:r>
                </a:p>
              </p:txBody>
            </p:sp>
          </mc:Fallback>
        </mc:AlternateContent>
        <p:sp>
          <p:nvSpPr>
            <p:cNvPr id="452" name="矩形 451"/>
            <p:cNvSpPr/>
            <p:nvPr/>
          </p:nvSpPr>
          <p:spPr>
            <a:xfrm>
              <a:off x="1446122" y="1690111"/>
              <a:ext cx="8754783" cy="4390846"/>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453" name="下箭头 452"/>
            <p:cNvSpPr/>
            <p:nvPr/>
          </p:nvSpPr>
          <p:spPr>
            <a:xfrm>
              <a:off x="2366130" y="3467548"/>
              <a:ext cx="190035" cy="724619"/>
            </a:xfrm>
            <a:prstGeom prst="downArrow">
              <a:avLst/>
            </a:prstGeom>
            <a:gradFill rotWithShape="1">
              <a:gsLst>
                <a:gs pos="100000">
                  <a:srgbClr val="539CD7"/>
                </a:gs>
                <a:gs pos="0">
                  <a:srgbClr val="00B050"/>
                </a:gs>
                <a:gs pos="100000">
                  <a:srgbClr val="00B050"/>
                </a:gs>
                <a:gs pos="100000">
                  <a:srgbClr val="5B9BD5">
                    <a:satMod val="110000"/>
                    <a:lumMod val="100000"/>
                    <a:shade val="100000"/>
                  </a:srgbClr>
                </a:gs>
                <a:gs pos="0">
                  <a:srgbClr val="5B9BD5">
                    <a:lumMod val="99000"/>
                    <a:satMod val="120000"/>
                    <a:shade val="78000"/>
                  </a:srgbClr>
                </a:gs>
              </a:gsLst>
              <a:lin ang="5400000" scaled="0"/>
            </a:gradFill>
            <a:ln>
              <a:noFill/>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454" name="下箭头 453"/>
            <p:cNvSpPr/>
            <p:nvPr/>
          </p:nvSpPr>
          <p:spPr>
            <a:xfrm rot="10800000">
              <a:off x="7617905" y="3466316"/>
              <a:ext cx="215444" cy="727082"/>
            </a:xfrm>
            <a:prstGeom prst="downArrow">
              <a:avLst/>
            </a:prstGeom>
            <a:gradFill rotWithShape="1">
              <a:gsLst>
                <a:gs pos="100000">
                  <a:srgbClr val="539CD7"/>
                </a:gs>
                <a:gs pos="0">
                  <a:srgbClr val="00B050"/>
                </a:gs>
                <a:gs pos="100000">
                  <a:srgbClr val="00B050"/>
                </a:gs>
                <a:gs pos="100000">
                  <a:srgbClr val="5B9BD5">
                    <a:satMod val="110000"/>
                    <a:lumMod val="100000"/>
                    <a:shade val="100000"/>
                  </a:srgbClr>
                </a:gs>
                <a:gs pos="0">
                  <a:srgbClr val="5B9BD5">
                    <a:lumMod val="99000"/>
                    <a:satMod val="120000"/>
                    <a:shade val="78000"/>
                  </a:srgbClr>
                </a:gs>
              </a:gsLst>
              <a:lin ang="5400000" scaled="0"/>
            </a:gradFill>
            <a:ln>
              <a:noFill/>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455" name="下箭头 454"/>
            <p:cNvSpPr/>
            <p:nvPr/>
          </p:nvSpPr>
          <p:spPr>
            <a:xfrm rot="16200000">
              <a:off x="4999570" y="4507288"/>
              <a:ext cx="560897" cy="544429"/>
            </a:xfrm>
            <a:prstGeom prst="downArrow">
              <a:avLst/>
            </a:prstGeom>
            <a:gradFill rotWithShape="1">
              <a:gsLst>
                <a:gs pos="100000">
                  <a:srgbClr val="539CD7"/>
                </a:gs>
                <a:gs pos="0">
                  <a:srgbClr val="00B050"/>
                </a:gs>
                <a:gs pos="100000">
                  <a:srgbClr val="00B050"/>
                </a:gs>
                <a:gs pos="100000">
                  <a:srgbClr val="5B9BD5">
                    <a:satMod val="110000"/>
                    <a:lumMod val="100000"/>
                    <a:shade val="100000"/>
                  </a:srgbClr>
                </a:gs>
                <a:gs pos="0">
                  <a:srgbClr val="5B9BD5">
                    <a:lumMod val="99000"/>
                    <a:satMod val="120000"/>
                    <a:shade val="78000"/>
                  </a:srgbClr>
                </a:gs>
              </a:gsLst>
              <a:lin ang="5400000" scaled="0"/>
            </a:gradFill>
            <a:ln>
              <a:noFill/>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grpSp>
      <p:pic>
        <p:nvPicPr>
          <p:cNvPr id="5" name="图片 4"/>
          <p:cNvPicPr>
            <a:picLocks noChangeAspect="1"/>
          </p:cNvPicPr>
          <p:nvPr/>
        </p:nvPicPr>
        <p:blipFill>
          <a:blip r:embed="rId24"/>
          <a:stretch>
            <a:fillRect/>
          </a:stretch>
        </p:blipFill>
        <p:spPr>
          <a:xfrm>
            <a:off x="8871980" y="2440956"/>
            <a:ext cx="3214456" cy="3111429"/>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Recursive Language Modeling</a:t>
            </a:r>
            <a:endParaRPr lang="zh-CN" altLang="en-US" dirty="0"/>
          </a:p>
        </p:txBody>
      </p:sp>
      <p:sp>
        <p:nvSpPr>
          <p:cNvPr id="6" name="等腰三角形 5"/>
          <p:cNvSpPr/>
          <p:nvPr/>
        </p:nvSpPr>
        <p:spPr>
          <a:xfrm>
            <a:off x="5046295" y="2408302"/>
            <a:ext cx="322267" cy="272385"/>
          </a:xfrm>
          <a:prstGeom prst="triangle">
            <a:avLst/>
          </a:prstGeom>
          <a:solidFill>
            <a:srgbClr val="4472C4">
              <a:lumMod val="60000"/>
              <a:lumOff val="40000"/>
            </a:srgbClr>
          </a:solidFill>
          <a:ln w="12700" cap="flat" cmpd="sng" algn="ctr">
            <a:solidFill>
              <a:srgbClr val="2F559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7" name="椭圆 6"/>
          <p:cNvSpPr/>
          <p:nvPr/>
        </p:nvSpPr>
        <p:spPr>
          <a:xfrm>
            <a:off x="5072083" y="2936651"/>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8" name="椭圆 7"/>
          <p:cNvSpPr/>
          <p:nvPr/>
        </p:nvSpPr>
        <p:spPr>
          <a:xfrm>
            <a:off x="5592121" y="2413579"/>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9" name="直接连接符 8"/>
          <p:cNvCxnSpPr>
            <a:stCxn id="6" idx="3"/>
            <a:endCxn id="7" idx="0"/>
          </p:cNvCxnSpPr>
          <p:nvPr/>
        </p:nvCxnSpPr>
        <p:spPr>
          <a:xfrm>
            <a:off x="5207429" y="2680687"/>
            <a:ext cx="0" cy="255964"/>
          </a:xfrm>
          <a:prstGeom prst="line">
            <a:avLst/>
          </a:prstGeom>
          <a:noFill/>
          <a:ln w="6350" cap="flat" cmpd="sng" algn="ctr">
            <a:solidFill>
              <a:srgbClr val="5B9BD5"/>
            </a:solidFill>
            <a:prstDash val="solid"/>
            <a:miter lim="800000"/>
          </a:ln>
          <a:effectLst/>
        </p:spPr>
      </p:cxnSp>
      <p:cxnSp>
        <p:nvCxnSpPr>
          <p:cNvPr id="10" name="直接连接符 9"/>
          <p:cNvCxnSpPr>
            <a:stCxn id="7" idx="4"/>
            <a:endCxn id="22" idx="0"/>
          </p:cNvCxnSpPr>
          <p:nvPr/>
        </p:nvCxnSpPr>
        <p:spPr>
          <a:xfrm>
            <a:off x="5207429" y="3202052"/>
            <a:ext cx="1" cy="271816"/>
          </a:xfrm>
          <a:prstGeom prst="line">
            <a:avLst/>
          </a:prstGeom>
          <a:noFill/>
          <a:ln w="6350" cap="flat" cmpd="sng" algn="ctr">
            <a:solidFill>
              <a:srgbClr val="5B9BD5"/>
            </a:solidFill>
            <a:prstDash val="solid"/>
            <a:miter lim="800000"/>
          </a:ln>
          <a:effectLst/>
        </p:spPr>
      </p:cxnSp>
      <p:cxnSp>
        <p:nvCxnSpPr>
          <p:cNvPr id="11" name="直接连接符 10"/>
          <p:cNvCxnSpPr>
            <a:stCxn id="6" idx="5"/>
            <a:endCxn id="8" idx="2"/>
          </p:cNvCxnSpPr>
          <p:nvPr/>
        </p:nvCxnSpPr>
        <p:spPr>
          <a:xfrm>
            <a:off x="5287995" y="2544495"/>
            <a:ext cx="304126" cy="1785"/>
          </a:xfrm>
          <a:prstGeom prst="line">
            <a:avLst/>
          </a:prstGeom>
          <a:noFill/>
          <a:ln w="6350" cap="flat" cmpd="sng" algn="ctr">
            <a:solidFill>
              <a:srgbClr val="5B9BD5"/>
            </a:solidFill>
            <a:prstDash val="solid"/>
            <a:miter lim="800000"/>
          </a:ln>
          <a:effectLst/>
        </p:spPr>
      </p:cxnSp>
      <p:cxnSp>
        <p:nvCxnSpPr>
          <p:cNvPr id="12" name="直接连接符 11"/>
          <p:cNvCxnSpPr>
            <a:endCxn id="6" idx="1"/>
          </p:cNvCxnSpPr>
          <p:nvPr/>
        </p:nvCxnSpPr>
        <p:spPr>
          <a:xfrm>
            <a:off x="4770085" y="2544494"/>
            <a:ext cx="356777" cy="1"/>
          </a:xfrm>
          <a:prstGeom prst="line">
            <a:avLst/>
          </a:prstGeom>
          <a:noFill/>
          <a:ln w="6350" cap="flat" cmpd="sng" algn="ctr">
            <a:solidFill>
              <a:srgbClr val="5B9BD5"/>
            </a:solidFill>
            <a:prstDash val="solid"/>
            <a:miter lim="800000"/>
          </a:ln>
          <a:effectLst/>
        </p:spPr>
      </p:cxnSp>
      <mc:AlternateContent xmlns:mc="http://schemas.openxmlformats.org/markup-compatibility/2006" xmlns:a14="http://schemas.microsoft.com/office/drawing/2010/main">
        <mc:Choice Requires="a14">
          <p:sp>
            <p:nvSpPr>
              <p:cNvPr id="13" name="文本框 52"/>
              <p:cNvSpPr txBox="1"/>
              <p:nvPr/>
            </p:nvSpPr>
            <p:spPr>
              <a:xfrm>
                <a:off x="5120521" y="2441917"/>
                <a:ext cx="158851" cy="2327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rPr>
                        <m:t>𝛿</m:t>
                      </m:r>
                    </m:oMath>
                  </m:oMathPara>
                </a14:m>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3" name="文本框 52"/>
              <p:cNvSpPr txBox="1">
                <a:spLocks noRot="1" noChangeAspect="1" noMove="1" noResize="1" noEditPoints="1" noAdjustHandles="1" noChangeArrowheads="1" noChangeShapeType="1" noTextEdit="1"/>
              </p:cNvSpPr>
              <p:nvPr/>
            </p:nvSpPr>
            <p:spPr>
              <a:xfrm>
                <a:off x="5120521" y="2441917"/>
                <a:ext cx="158851" cy="232730"/>
              </a:xfrm>
              <a:prstGeom prst="rect">
                <a:avLst/>
              </a:prstGeom>
              <a:blipFill rotWithShape="0">
                <a:blip r:embed="rId3"/>
                <a:stretch>
                  <a:fillRect l="-46154" r="-38462"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43"/>
              <p:cNvSpPr txBox="1"/>
              <p:nvPr/>
            </p:nvSpPr>
            <p:spPr>
              <a:xfrm>
                <a:off x="5114530" y="2939305"/>
                <a:ext cx="185171" cy="2327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𝑈</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4" name="文本框 43"/>
              <p:cNvSpPr txBox="1">
                <a:spLocks noRot="1" noChangeAspect="1" noMove="1" noResize="1" noEditPoints="1" noAdjustHandles="1" noChangeArrowheads="1" noChangeShapeType="1" noTextEdit="1"/>
              </p:cNvSpPr>
              <p:nvPr/>
            </p:nvSpPr>
            <p:spPr>
              <a:xfrm>
                <a:off x="5114530" y="2939305"/>
                <a:ext cx="185171" cy="232730"/>
              </a:xfrm>
              <a:prstGeom prst="rect">
                <a:avLst/>
              </a:prstGeom>
              <a:blipFill rotWithShape="0">
                <a:blip r:embed="rId4"/>
                <a:stretch>
                  <a:fillRect l="-40000" r="-36667"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43"/>
              <p:cNvSpPr txBox="1"/>
              <p:nvPr/>
            </p:nvSpPr>
            <p:spPr>
              <a:xfrm>
                <a:off x="5632088" y="2413550"/>
                <a:ext cx="182742" cy="276999"/>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𝝀</m:t>
                      </m:r>
                    </m:oMath>
                  </m:oMathPara>
                </a14:m>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5" name="文本框 43"/>
              <p:cNvSpPr txBox="1">
                <a:spLocks noRot="1" noChangeAspect="1" noMove="1" noResize="1" noEditPoints="1" noAdjustHandles="1" noChangeArrowheads="1" noChangeShapeType="1" noTextEdit="1"/>
              </p:cNvSpPr>
              <p:nvPr/>
            </p:nvSpPr>
            <p:spPr>
              <a:xfrm>
                <a:off x="5632088" y="2413550"/>
                <a:ext cx="182742" cy="276999"/>
              </a:xfrm>
              <a:prstGeom prst="rect">
                <a:avLst/>
              </a:prstGeom>
              <a:blipFill rotWithShape="0">
                <a:blip r:embed="rId5"/>
                <a:stretch>
                  <a:fillRect l="-33333" r="-30000" b="-8889"/>
                </a:stretch>
              </a:blipFill>
            </p:spPr>
            <p:txBody>
              <a:bodyPr/>
              <a:lstStyle/>
              <a:p>
                <a:r>
                  <a:rPr lang="zh-CN" altLang="en-US">
                    <a:noFill/>
                  </a:rPr>
                  <a:t> </a:t>
                </a:r>
              </a:p>
            </p:txBody>
          </p:sp>
        </mc:Fallback>
      </mc:AlternateContent>
      <p:sp>
        <p:nvSpPr>
          <p:cNvPr id="16" name="圆角矩形 15"/>
          <p:cNvSpPr/>
          <p:nvPr/>
        </p:nvSpPr>
        <p:spPr>
          <a:xfrm>
            <a:off x="1393308" y="2261328"/>
            <a:ext cx="4887283" cy="1045213"/>
          </a:xfrm>
          <a:prstGeom prst="roundRect">
            <a:avLst/>
          </a:prstGeom>
          <a:noFill/>
          <a:ln w="19050" cap="flat" cmpd="sng" algn="ctr">
            <a:solidFill>
              <a:srgbClr val="5B9BD5">
                <a:shade val="50000"/>
              </a:srgbClr>
            </a:solidFill>
            <a:prstDash val="lgDash"/>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7" name="椭圆 16"/>
          <p:cNvSpPr/>
          <p:nvPr/>
        </p:nvSpPr>
        <p:spPr>
          <a:xfrm>
            <a:off x="1687110" y="2434381"/>
            <a:ext cx="220382" cy="216074"/>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18" name="直接连接符 17"/>
          <p:cNvCxnSpPr>
            <a:stCxn id="48" idx="2"/>
            <a:endCxn id="17" idx="6"/>
          </p:cNvCxnSpPr>
          <p:nvPr/>
        </p:nvCxnSpPr>
        <p:spPr>
          <a:xfrm flipH="1">
            <a:off x="1907492" y="2541947"/>
            <a:ext cx="194538" cy="471"/>
          </a:xfrm>
          <a:prstGeom prst="line">
            <a:avLst/>
          </a:prstGeom>
          <a:noFill/>
          <a:ln w="6350" cap="flat" cmpd="sng" algn="ctr">
            <a:solidFill>
              <a:srgbClr val="5B9BD5"/>
            </a:solidFill>
            <a:prstDash val="solid"/>
            <a:miter lim="800000"/>
          </a:ln>
          <a:effectLst/>
        </p:spPr>
      </p:cxnSp>
      <mc:AlternateContent xmlns:mc="http://schemas.openxmlformats.org/markup-compatibility/2006" xmlns:a14="http://schemas.microsoft.com/office/drawing/2010/main">
        <mc:Choice Requires="a14">
          <p:sp>
            <p:nvSpPr>
              <p:cNvPr id="19" name="文本框 79"/>
              <p:cNvSpPr txBox="1"/>
              <p:nvPr/>
            </p:nvSpPr>
            <p:spPr>
              <a:xfrm>
                <a:off x="1674870" y="2413579"/>
                <a:ext cx="271421" cy="24622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1" i="1" u="none" strike="noStrike" kern="1200" cap="none" spc="0" normalizeH="0" baseline="0" noProof="0" smtClean="0">
                              <a:ln>
                                <a:noFill/>
                              </a:ln>
                              <a:solidFill>
                                <a:prstClr val="black"/>
                              </a:solidFill>
                              <a:effectLst/>
                              <a:uLnTx/>
                              <a:uFillTx/>
                              <a:latin typeface="Cambria Math" panose="02040503050406030204" pitchFamily="18" charset="0"/>
                            </a:rPr>
                            <m:t>𝒉</m:t>
                          </m:r>
                        </m:e>
                        <m:sub>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9" name="文本框 79"/>
              <p:cNvSpPr txBox="1">
                <a:spLocks noRot="1" noChangeAspect="1" noMove="1" noResize="1" noEditPoints="1" noAdjustHandles="1" noChangeArrowheads="1" noChangeShapeType="1" noTextEdit="1"/>
              </p:cNvSpPr>
              <p:nvPr/>
            </p:nvSpPr>
            <p:spPr>
              <a:xfrm>
                <a:off x="1674870" y="2413579"/>
                <a:ext cx="271421" cy="246221"/>
              </a:xfrm>
              <a:prstGeom prst="rect">
                <a:avLst/>
              </a:prstGeom>
              <a:blipFill rotWithShape="0">
                <a:blip r:embed="rId6"/>
                <a:stretch>
                  <a:fillRect l="-20455" r="-6818" b="-15000"/>
                </a:stretch>
              </a:blipFill>
            </p:spPr>
            <p:txBody>
              <a:bodyPr/>
              <a:lstStyle/>
              <a:p>
                <a:r>
                  <a:rPr lang="zh-CN" altLang="en-US">
                    <a:noFill/>
                  </a:rPr>
                  <a:t> </a:t>
                </a:r>
              </a:p>
            </p:txBody>
          </p:sp>
        </mc:Fallback>
      </mc:AlternateContent>
      <p:sp>
        <p:nvSpPr>
          <p:cNvPr id="20" name="椭圆 19"/>
          <p:cNvSpPr/>
          <p:nvPr/>
        </p:nvSpPr>
        <p:spPr>
          <a:xfrm>
            <a:off x="2670812" y="3463324"/>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1" name="椭圆 20"/>
          <p:cNvSpPr/>
          <p:nvPr/>
        </p:nvSpPr>
        <p:spPr>
          <a:xfrm>
            <a:off x="3758299" y="3473406"/>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2" name="椭圆 21"/>
          <p:cNvSpPr/>
          <p:nvPr/>
        </p:nvSpPr>
        <p:spPr>
          <a:xfrm>
            <a:off x="5072084" y="3473868"/>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3" name="圆角矩形 22"/>
          <p:cNvSpPr/>
          <p:nvPr/>
        </p:nvSpPr>
        <p:spPr>
          <a:xfrm>
            <a:off x="1393308" y="3379802"/>
            <a:ext cx="4889689" cy="455307"/>
          </a:xfrm>
          <a:prstGeom prst="roundRect">
            <a:avLst/>
          </a:prstGeom>
          <a:noFill/>
          <a:ln w="19050" cap="flat" cmpd="sng" algn="ctr">
            <a:solidFill>
              <a:srgbClr val="5B9BD5">
                <a:shade val="50000"/>
              </a:srgbClr>
            </a:solidFill>
            <a:prstDash val="lgDash"/>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24" name="文本框 84"/>
              <p:cNvSpPr txBox="1"/>
              <p:nvPr/>
            </p:nvSpPr>
            <p:spPr>
              <a:xfrm>
                <a:off x="2647786" y="3447999"/>
                <a:ext cx="274691" cy="24622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zh-CN" altLang="en-US" sz="1600" b="1" i="1" u="none" strike="noStrike" kern="1200" cap="none" spc="0" normalizeH="0" baseline="0" noProof="0" smtClean="0">
                              <a:ln>
                                <a:noFill/>
                              </a:ln>
                              <a:solidFill>
                                <a:prstClr val="black"/>
                              </a:solidFill>
                              <a:effectLst/>
                              <a:uLnTx/>
                              <a:uFillTx/>
                              <a:latin typeface="Cambria Math" panose="02040503050406030204" pitchFamily="18" charset="0"/>
                            </a:rPr>
                            <m:t>𝜶</m:t>
                          </m:r>
                        </m:e>
                        <m:sub>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24" name="文本框 84"/>
              <p:cNvSpPr txBox="1">
                <a:spLocks noRot="1" noChangeAspect="1" noMove="1" noResize="1" noEditPoints="1" noAdjustHandles="1" noChangeArrowheads="1" noChangeShapeType="1" noTextEdit="1"/>
              </p:cNvSpPr>
              <p:nvPr/>
            </p:nvSpPr>
            <p:spPr>
              <a:xfrm>
                <a:off x="2647786" y="3447999"/>
                <a:ext cx="274691" cy="246221"/>
              </a:xfrm>
              <a:prstGeom prst="rect">
                <a:avLst/>
              </a:prstGeom>
              <a:blipFill rotWithShape="0">
                <a:blip r:embed="rId7"/>
                <a:stretch>
                  <a:fillRect l="-8889" r="-4444"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85"/>
              <p:cNvSpPr txBox="1"/>
              <p:nvPr/>
            </p:nvSpPr>
            <p:spPr>
              <a:xfrm>
                <a:off x="3744313" y="3450973"/>
                <a:ext cx="279435" cy="24622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zh-CN" altLang="en-US" sz="1600" b="1" i="1" u="none" strike="noStrike" kern="1200" cap="none" spc="0" normalizeH="0" baseline="0" noProof="0" smtClean="0">
                              <a:ln>
                                <a:noFill/>
                              </a:ln>
                              <a:solidFill>
                                <a:prstClr val="black"/>
                              </a:solidFill>
                              <a:effectLst/>
                              <a:uLnTx/>
                              <a:uFillTx/>
                              <a:latin typeface="Cambria Math" panose="02040503050406030204" pitchFamily="18" charset="0"/>
                            </a:rPr>
                            <m:t>𝜶</m:t>
                          </m:r>
                        </m:e>
                        <m:sub>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t>2</m:t>
                          </m:r>
                        </m:sub>
                      </m:sSub>
                    </m:oMath>
                  </m:oMathPara>
                </a14:m>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25" name="文本框 85"/>
              <p:cNvSpPr txBox="1">
                <a:spLocks noRot="1" noChangeAspect="1" noMove="1" noResize="1" noEditPoints="1" noAdjustHandles="1" noChangeArrowheads="1" noChangeShapeType="1" noTextEdit="1"/>
              </p:cNvSpPr>
              <p:nvPr/>
            </p:nvSpPr>
            <p:spPr>
              <a:xfrm>
                <a:off x="3744313" y="3450973"/>
                <a:ext cx="279435" cy="246221"/>
              </a:xfrm>
              <a:prstGeom prst="rect">
                <a:avLst/>
              </a:prstGeom>
              <a:blipFill rotWithShape="0">
                <a:blip r:embed="rId8"/>
                <a:stretch>
                  <a:fillRect l="-8696" r="-4348"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58"/>
              <p:cNvSpPr txBox="1"/>
              <p:nvPr/>
            </p:nvSpPr>
            <p:spPr>
              <a:xfrm>
                <a:off x="5068293" y="3457793"/>
                <a:ext cx="293221" cy="24622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zh-CN" altLang="en-US" sz="1600" b="1" i="1" u="none" strike="noStrike" kern="1200" cap="none" spc="0" normalizeH="0" baseline="0" noProof="0" smtClean="0">
                              <a:ln>
                                <a:noFill/>
                              </a:ln>
                              <a:solidFill>
                                <a:prstClr val="black"/>
                              </a:solidFill>
                              <a:effectLst/>
                              <a:uLnTx/>
                              <a:uFillTx/>
                              <a:latin typeface="Cambria Math" panose="02040503050406030204" pitchFamily="18" charset="0"/>
                            </a:rPr>
                            <m:t>𝜶</m:t>
                          </m:r>
                        </m:e>
                        <m:sub>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t>𝑛</m:t>
                          </m:r>
                        </m:sub>
                      </m:sSub>
                    </m:oMath>
                  </m:oMathPara>
                </a14:m>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26" name="文本框 58"/>
              <p:cNvSpPr txBox="1">
                <a:spLocks noRot="1" noChangeAspect="1" noMove="1" noResize="1" noEditPoints="1" noAdjustHandles="1" noChangeArrowheads="1" noChangeShapeType="1" noTextEdit="1"/>
              </p:cNvSpPr>
              <p:nvPr/>
            </p:nvSpPr>
            <p:spPr>
              <a:xfrm>
                <a:off x="5068293" y="3457793"/>
                <a:ext cx="293221" cy="246221"/>
              </a:xfrm>
              <a:prstGeom prst="rect">
                <a:avLst/>
              </a:prstGeom>
              <a:blipFill rotWithShape="0">
                <a:blip r:embed="rId9"/>
                <a:stretch>
                  <a:fillRect l="-8163" b="-97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851649" y="3355029"/>
                <a:ext cx="539763"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1" i="1" u="none" strike="noStrike" kern="0" cap="none" spc="0" normalizeH="0" baseline="0" noProof="0" dirty="0" smtClean="0">
                          <a:ln>
                            <a:noFill/>
                          </a:ln>
                          <a:solidFill>
                            <a:prstClr val="black"/>
                          </a:solidFill>
                          <a:effectLst/>
                          <a:uLnTx/>
                          <a:uFillTx/>
                          <a:latin typeface="Cambria Math" panose="02040503050406030204" pitchFamily="18" charset="0"/>
                        </a:rPr>
                        <m:t>𝓐</m:t>
                      </m:r>
                    </m:oMath>
                  </m:oMathPara>
                </a14:m>
                <a:endParaRPr kumimoji="0" lang="zh-CN" altLang="en-US" sz="2400" b="1"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mc:Choice>
        <mc:Fallback xmlns="">
          <p:sp>
            <p:nvSpPr>
              <p:cNvPr id="27" name="矩形 26"/>
              <p:cNvSpPr>
                <a:spLocks noRot="1" noChangeAspect="1" noMove="1" noResize="1" noEditPoints="1" noAdjustHandles="1" noChangeArrowheads="1" noChangeShapeType="1" noTextEdit="1"/>
              </p:cNvSpPr>
              <p:nvPr/>
            </p:nvSpPr>
            <p:spPr>
              <a:xfrm>
                <a:off x="851649" y="3355029"/>
                <a:ext cx="539763" cy="461665"/>
              </a:xfrm>
              <a:prstGeom prst="rect">
                <a:avLst/>
              </a:prstGeom>
              <a:blipFill rotWithShape="0">
                <a:blip r:embed="rId10"/>
                <a:stretch>
                  <a:fillRect/>
                </a:stretch>
              </a:blipFill>
            </p:spPr>
            <p:txBody>
              <a:bodyPr/>
              <a:lstStyle/>
              <a:p>
                <a:r>
                  <a:rPr lang="zh-CN" altLang="en-US">
                    <a:noFill/>
                  </a:rPr>
                  <a:t> </a:t>
                </a:r>
              </a:p>
            </p:txBody>
          </p:sp>
        </mc:Fallback>
      </mc:AlternateContent>
      <p:sp>
        <p:nvSpPr>
          <p:cNvPr id="28" name="等腰三角形 27"/>
          <p:cNvSpPr/>
          <p:nvPr/>
        </p:nvSpPr>
        <p:spPr>
          <a:xfrm>
            <a:off x="3733289" y="2403686"/>
            <a:ext cx="322267" cy="272385"/>
          </a:xfrm>
          <a:prstGeom prst="triangle">
            <a:avLst/>
          </a:prstGeom>
          <a:solidFill>
            <a:srgbClr val="4472C4">
              <a:lumMod val="60000"/>
              <a:lumOff val="40000"/>
            </a:srgbClr>
          </a:solidFill>
          <a:ln w="12700" cap="flat" cmpd="sng" algn="ctr">
            <a:solidFill>
              <a:srgbClr val="2F559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29" name="椭圆 28"/>
          <p:cNvSpPr/>
          <p:nvPr/>
        </p:nvSpPr>
        <p:spPr>
          <a:xfrm>
            <a:off x="3757986" y="2932283"/>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30" name="直接连接符 29"/>
          <p:cNvCxnSpPr>
            <a:stCxn id="28" idx="3"/>
            <a:endCxn id="29" idx="0"/>
          </p:cNvCxnSpPr>
          <p:nvPr/>
        </p:nvCxnSpPr>
        <p:spPr>
          <a:xfrm flipH="1">
            <a:off x="3893332" y="2676071"/>
            <a:ext cx="1091" cy="256212"/>
          </a:xfrm>
          <a:prstGeom prst="line">
            <a:avLst/>
          </a:prstGeom>
          <a:noFill/>
          <a:ln w="6350" cap="flat" cmpd="sng" algn="ctr">
            <a:solidFill>
              <a:srgbClr val="5B9BD5"/>
            </a:solidFill>
            <a:prstDash val="solid"/>
            <a:miter lim="800000"/>
          </a:ln>
          <a:effectLst/>
        </p:spPr>
      </p:cxnSp>
      <p:cxnSp>
        <p:nvCxnSpPr>
          <p:cNvPr id="31" name="直接连接符 30"/>
          <p:cNvCxnSpPr>
            <a:stCxn id="29" idx="4"/>
            <a:endCxn id="21" idx="0"/>
          </p:cNvCxnSpPr>
          <p:nvPr/>
        </p:nvCxnSpPr>
        <p:spPr>
          <a:xfrm>
            <a:off x="3893332" y="3197684"/>
            <a:ext cx="313" cy="275722"/>
          </a:xfrm>
          <a:prstGeom prst="line">
            <a:avLst/>
          </a:prstGeom>
          <a:noFill/>
          <a:ln w="6350" cap="flat" cmpd="sng" algn="ctr">
            <a:solidFill>
              <a:srgbClr val="5B9BD5"/>
            </a:solidFill>
            <a:prstDash val="solid"/>
            <a:miter lim="800000"/>
          </a:ln>
          <a:effectLst/>
        </p:spPr>
      </p:cxnSp>
      <p:cxnSp>
        <p:nvCxnSpPr>
          <p:cNvPr id="32" name="直接连接符 31"/>
          <p:cNvCxnSpPr>
            <a:stCxn id="28" idx="5"/>
          </p:cNvCxnSpPr>
          <p:nvPr/>
        </p:nvCxnSpPr>
        <p:spPr>
          <a:xfrm flipV="1">
            <a:off x="3974989" y="2539878"/>
            <a:ext cx="288510" cy="1"/>
          </a:xfrm>
          <a:prstGeom prst="line">
            <a:avLst/>
          </a:prstGeom>
          <a:noFill/>
          <a:ln w="6350" cap="flat" cmpd="sng" algn="ctr">
            <a:solidFill>
              <a:srgbClr val="5B9BD5"/>
            </a:solidFill>
            <a:prstDash val="solid"/>
            <a:miter lim="800000"/>
          </a:ln>
          <a:effectLst/>
        </p:spPr>
      </p:cxnSp>
      <p:cxnSp>
        <p:nvCxnSpPr>
          <p:cNvPr id="33" name="直接连接符 32"/>
          <p:cNvCxnSpPr>
            <a:stCxn id="38" idx="6"/>
            <a:endCxn id="28" idx="1"/>
          </p:cNvCxnSpPr>
          <p:nvPr/>
        </p:nvCxnSpPr>
        <p:spPr>
          <a:xfrm flipV="1">
            <a:off x="3461542" y="2539879"/>
            <a:ext cx="352314" cy="3557"/>
          </a:xfrm>
          <a:prstGeom prst="line">
            <a:avLst/>
          </a:prstGeom>
          <a:noFill/>
          <a:ln w="6350" cap="flat" cmpd="sng" algn="ctr">
            <a:solidFill>
              <a:srgbClr val="5B9BD5"/>
            </a:solidFill>
            <a:prstDash val="solid"/>
            <a:miter lim="800000"/>
          </a:ln>
          <a:effectLst/>
        </p:spPr>
      </p:cxnSp>
      <p:sp>
        <p:nvSpPr>
          <p:cNvPr id="34" name="文本框 33"/>
          <p:cNvSpPr txBox="1"/>
          <p:nvPr/>
        </p:nvSpPr>
        <p:spPr>
          <a:xfrm>
            <a:off x="4324896" y="3367190"/>
            <a:ext cx="250698" cy="3051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rPr>
              <a:t>…</a:t>
            </a:r>
            <a:endParaRPr kumimoji="0" lang="zh-CN" altLang="en-US"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p:sp>
        <p:nvSpPr>
          <p:cNvPr id="35" name="文本框 34"/>
          <p:cNvSpPr txBox="1"/>
          <p:nvPr/>
        </p:nvSpPr>
        <p:spPr>
          <a:xfrm>
            <a:off x="4326248" y="2587421"/>
            <a:ext cx="250698" cy="3051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rPr>
              <a:t>…</a:t>
            </a:r>
            <a:endParaRPr kumimoji="0" lang="zh-CN" altLang="en-US"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p:sp>
        <p:nvSpPr>
          <p:cNvPr id="36" name="等腰三角形 35"/>
          <p:cNvSpPr/>
          <p:nvPr/>
        </p:nvSpPr>
        <p:spPr>
          <a:xfrm>
            <a:off x="2645024" y="2405458"/>
            <a:ext cx="322267" cy="272385"/>
          </a:xfrm>
          <a:prstGeom prst="triangle">
            <a:avLst/>
          </a:prstGeom>
          <a:solidFill>
            <a:srgbClr val="4472C4">
              <a:lumMod val="60000"/>
              <a:lumOff val="40000"/>
            </a:srgbClr>
          </a:solidFill>
          <a:ln w="12700" cap="flat" cmpd="sng" algn="ctr">
            <a:solidFill>
              <a:srgbClr val="2F559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37" name="椭圆 36"/>
          <p:cNvSpPr/>
          <p:nvPr/>
        </p:nvSpPr>
        <p:spPr>
          <a:xfrm>
            <a:off x="2670812" y="2933807"/>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8" name="椭圆 37"/>
          <p:cNvSpPr/>
          <p:nvPr/>
        </p:nvSpPr>
        <p:spPr>
          <a:xfrm>
            <a:off x="3190850" y="2410735"/>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39" name="直接连接符 38"/>
          <p:cNvCxnSpPr>
            <a:stCxn id="36" idx="3"/>
            <a:endCxn id="37" idx="0"/>
          </p:cNvCxnSpPr>
          <p:nvPr/>
        </p:nvCxnSpPr>
        <p:spPr>
          <a:xfrm>
            <a:off x="2806158" y="2677843"/>
            <a:ext cx="0" cy="255964"/>
          </a:xfrm>
          <a:prstGeom prst="line">
            <a:avLst/>
          </a:prstGeom>
          <a:noFill/>
          <a:ln w="6350" cap="flat" cmpd="sng" algn="ctr">
            <a:solidFill>
              <a:srgbClr val="5B9BD5"/>
            </a:solidFill>
            <a:prstDash val="solid"/>
            <a:miter lim="800000"/>
          </a:ln>
          <a:effectLst/>
        </p:spPr>
      </p:cxnSp>
      <p:cxnSp>
        <p:nvCxnSpPr>
          <p:cNvPr id="40" name="直接连接符 39"/>
          <p:cNvCxnSpPr>
            <a:stCxn id="37" idx="4"/>
            <a:endCxn id="20" idx="0"/>
          </p:cNvCxnSpPr>
          <p:nvPr/>
        </p:nvCxnSpPr>
        <p:spPr>
          <a:xfrm>
            <a:off x="2806158" y="3199208"/>
            <a:ext cx="0" cy="264116"/>
          </a:xfrm>
          <a:prstGeom prst="line">
            <a:avLst/>
          </a:prstGeom>
          <a:noFill/>
          <a:ln w="6350" cap="flat" cmpd="sng" algn="ctr">
            <a:solidFill>
              <a:srgbClr val="5B9BD5"/>
            </a:solidFill>
            <a:prstDash val="solid"/>
            <a:miter lim="800000"/>
          </a:ln>
          <a:effectLst/>
        </p:spPr>
      </p:cxnSp>
      <p:cxnSp>
        <p:nvCxnSpPr>
          <p:cNvPr id="41" name="直接连接符 40"/>
          <p:cNvCxnSpPr>
            <a:stCxn id="36" idx="5"/>
            <a:endCxn id="38" idx="2"/>
          </p:cNvCxnSpPr>
          <p:nvPr/>
        </p:nvCxnSpPr>
        <p:spPr>
          <a:xfrm>
            <a:off x="2886724" y="2541651"/>
            <a:ext cx="304126" cy="1785"/>
          </a:xfrm>
          <a:prstGeom prst="line">
            <a:avLst/>
          </a:prstGeom>
          <a:noFill/>
          <a:ln w="6350" cap="flat" cmpd="sng" algn="ctr">
            <a:solidFill>
              <a:srgbClr val="5B9BD5"/>
            </a:solidFill>
            <a:prstDash val="solid"/>
            <a:miter lim="800000"/>
          </a:ln>
          <a:effectLst/>
        </p:spPr>
      </p:cxnSp>
      <p:cxnSp>
        <p:nvCxnSpPr>
          <p:cNvPr id="42" name="直接连接符 41"/>
          <p:cNvCxnSpPr>
            <a:stCxn id="48" idx="6"/>
            <a:endCxn id="36" idx="1"/>
          </p:cNvCxnSpPr>
          <p:nvPr/>
        </p:nvCxnSpPr>
        <p:spPr>
          <a:xfrm flipV="1">
            <a:off x="2372722" y="2541651"/>
            <a:ext cx="352869" cy="296"/>
          </a:xfrm>
          <a:prstGeom prst="line">
            <a:avLst/>
          </a:prstGeom>
          <a:noFill/>
          <a:ln w="6350" cap="flat" cmpd="sng" algn="ctr">
            <a:solidFill>
              <a:srgbClr val="5B9BD5"/>
            </a:solidFill>
            <a:prstDash val="solid"/>
            <a:miter lim="800000"/>
          </a:ln>
          <a:effectLst/>
        </p:spPr>
      </p:cxnSp>
      <mc:AlternateContent xmlns:mc="http://schemas.openxmlformats.org/markup-compatibility/2006" xmlns:a14="http://schemas.microsoft.com/office/drawing/2010/main">
        <mc:Choice Requires="a14">
          <p:sp>
            <p:nvSpPr>
              <p:cNvPr id="43" name="文本框 43"/>
              <p:cNvSpPr txBox="1"/>
              <p:nvPr/>
            </p:nvSpPr>
            <p:spPr>
              <a:xfrm>
                <a:off x="3797981" y="2931916"/>
                <a:ext cx="185171" cy="2327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𝑈</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43" name="文本框 43"/>
              <p:cNvSpPr txBox="1">
                <a:spLocks noRot="1" noChangeAspect="1" noMove="1" noResize="1" noEditPoints="1" noAdjustHandles="1" noChangeArrowheads="1" noChangeShapeType="1" noTextEdit="1"/>
              </p:cNvSpPr>
              <p:nvPr/>
            </p:nvSpPr>
            <p:spPr>
              <a:xfrm>
                <a:off x="3797981" y="2931916"/>
                <a:ext cx="185171" cy="232730"/>
              </a:xfrm>
              <a:prstGeom prst="rect">
                <a:avLst/>
              </a:prstGeom>
              <a:blipFill rotWithShape="0">
                <a:blip r:embed="rId11"/>
                <a:stretch>
                  <a:fillRect l="-36667" r="-40000"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p:cNvSpPr txBox="1"/>
              <p:nvPr/>
            </p:nvSpPr>
            <p:spPr>
              <a:xfrm>
                <a:off x="2709799" y="2931604"/>
                <a:ext cx="185171" cy="2327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𝑈</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44" name="文本框 43"/>
              <p:cNvSpPr txBox="1">
                <a:spLocks noRot="1" noChangeAspect="1" noMove="1" noResize="1" noEditPoints="1" noAdjustHandles="1" noChangeArrowheads="1" noChangeShapeType="1" noTextEdit="1"/>
              </p:cNvSpPr>
              <p:nvPr/>
            </p:nvSpPr>
            <p:spPr>
              <a:xfrm>
                <a:off x="2709799" y="2931604"/>
                <a:ext cx="185171" cy="232730"/>
              </a:xfrm>
              <a:prstGeom prst="rect">
                <a:avLst/>
              </a:prstGeom>
              <a:blipFill rotWithShape="0">
                <a:blip r:embed="rId12"/>
                <a:stretch>
                  <a:fillRect l="-40000" r="-36667"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52"/>
              <p:cNvSpPr txBox="1"/>
              <p:nvPr/>
            </p:nvSpPr>
            <p:spPr>
              <a:xfrm>
                <a:off x="3816287" y="2434381"/>
                <a:ext cx="158851" cy="2327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rPr>
                        <m:t>𝛿</m:t>
                      </m:r>
                    </m:oMath>
                  </m:oMathPara>
                </a14:m>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45" name="文本框 52"/>
              <p:cNvSpPr txBox="1">
                <a:spLocks noRot="1" noChangeAspect="1" noMove="1" noResize="1" noEditPoints="1" noAdjustHandles="1" noChangeArrowheads="1" noChangeShapeType="1" noTextEdit="1"/>
              </p:cNvSpPr>
              <p:nvPr/>
            </p:nvSpPr>
            <p:spPr>
              <a:xfrm>
                <a:off x="3816287" y="2434381"/>
                <a:ext cx="158851" cy="232730"/>
              </a:xfrm>
              <a:prstGeom prst="rect">
                <a:avLst/>
              </a:prstGeom>
              <a:blipFill rotWithShape="0">
                <a:blip r:embed="rId13"/>
                <a:stretch>
                  <a:fillRect l="-46154" r="-38462" b="-256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52"/>
              <p:cNvSpPr txBox="1"/>
              <p:nvPr/>
            </p:nvSpPr>
            <p:spPr>
              <a:xfrm>
                <a:off x="2722712" y="2427070"/>
                <a:ext cx="158851" cy="2327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rPr>
                        <m:t>𝛿</m:t>
                      </m:r>
                    </m:oMath>
                  </m:oMathPara>
                </a14:m>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46" name="文本框 52"/>
              <p:cNvSpPr txBox="1">
                <a:spLocks noRot="1" noChangeAspect="1" noMove="1" noResize="1" noEditPoints="1" noAdjustHandles="1" noChangeArrowheads="1" noChangeShapeType="1" noTextEdit="1"/>
              </p:cNvSpPr>
              <p:nvPr/>
            </p:nvSpPr>
            <p:spPr>
              <a:xfrm>
                <a:off x="2722712" y="2427070"/>
                <a:ext cx="158851" cy="232730"/>
              </a:xfrm>
              <a:prstGeom prst="rect">
                <a:avLst/>
              </a:prstGeom>
              <a:blipFill rotWithShape="0">
                <a:blip r:embed="rId14"/>
                <a:stretch>
                  <a:fillRect l="-46154" r="-38462"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96"/>
              <p:cNvSpPr txBox="1"/>
              <p:nvPr/>
            </p:nvSpPr>
            <p:spPr>
              <a:xfrm>
                <a:off x="3195569" y="2403686"/>
                <a:ext cx="281552" cy="276999"/>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𝑊</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47" name="文本框 96"/>
              <p:cNvSpPr txBox="1">
                <a:spLocks noRot="1" noChangeAspect="1" noMove="1" noResize="1" noEditPoints="1" noAdjustHandles="1" noChangeArrowheads="1" noChangeShapeType="1" noTextEdit="1"/>
              </p:cNvSpPr>
              <p:nvPr/>
            </p:nvSpPr>
            <p:spPr>
              <a:xfrm>
                <a:off x="3195569" y="2403686"/>
                <a:ext cx="281552" cy="276999"/>
              </a:xfrm>
              <a:prstGeom prst="rect">
                <a:avLst/>
              </a:prstGeom>
              <a:blipFill rotWithShape="0">
                <a:blip r:embed="rId15"/>
                <a:stretch>
                  <a:fillRect l="-19565" r="-17391" b="-6522"/>
                </a:stretch>
              </a:blipFill>
            </p:spPr>
            <p:txBody>
              <a:bodyPr/>
              <a:lstStyle/>
              <a:p>
                <a:r>
                  <a:rPr lang="zh-CN" altLang="en-US">
                    <a:noFill/>
                  </a:rPr>
                  <a:t> </a:t>
                </a:r>
              </a:p>
            </p:txBody>
          </p:sp>
        </mc:Fallback>
      </mc:AlternateContent>
      <p:sp>
        <p:nvSpPr>
          <p:cNvPr id="48" name="椭圆 47"/>
          <p:cNvSpPr/>
          <p:nvPr/>
        </p:nvSpPr>
        <p:spPr>
          <a:xfrm>
            <a:off x="2102030" y="2409246"/>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49" name="文本框 96"/>
              <p:cNvSpPr txBox="1"/>
              <p:nvPr/>
            </p:nvSpPr>
            <p:spPr>
              <a:xfrm>
                <a:off x="2109293" y="2413550"/>
                <a:ext cx="281552" cy="276999"/>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𝑊</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49" name="文本框 96"/>
              <p:cNvSpPr txBox="1">
                <a:spLocks noRot="1" noChangeAspect="1" noMove="1" noResize="1" noEditPoints="1" noAdjustHandles="1" noChangeArrowheads="1" noChangeShapeType="1" noTextEdit="1"/>
              </p:cNvSpPr>
              <p:nvPr/>
            </p:nvSpPr>
            <p:spPr>
              <a:xfrm>
                <a:off x="2109293" y="2413550"/>
                <a:ext cx="281552" cy="276999"/>
              </a:xfrm>
              <a:prstGeom prst="rect">
                <a:avLst/>
              </a:prstGeom>
              <a:blipFill rotWithShape="0">
                <a:blip r:embed="rId16"/>
                <a:stretch>
                  <a:fillRect l="-19565" r="-17391"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矩形 61"/>
              <p:cNvSpPr/>
              <p:nvPr/>
            </p:nvSpPr>
            <p:spPr>
              <a:xfrm>
                <a:off x="916849" y="2501893"/>
                <a:ext cx="478016"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1" i="1" u="none" strike="noStrike" kern="0" cap="none" spc="0" normalizeH="0" baseline="0" noProof="0" dirty="0" smtClean="0">
                          <a:ln>
                            <a:noFill/>
                          </a:ln>
                          <a:solidFill>
                            <a:prstClr val="black"/>
                          </a:solidFill>
                          <a:effectLst/>
                          <a:uLnTx/>
                          <a:uFillTx/>
                          <a:latin typeface="Cambria Math" panose="02040503050406030204" pitchFamily="18" charset="0"/>
                        </a:rPr>
                        <m:t>𝓣</m:t>
                      </m:r>
                    </m:oMath>
                  </m:oMathPara>
                </a14:m>
                <a:endParaRPr kumimoji="0" lang="zh-CN" altLang="en-US" sz="2400" b="1"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mc:Choice>
        <mc:Fallback xmlns="">
          <p:sp>
            <p:nvSpPr>
              <p:cNvPr id="62" name="矩形 61"/>
              <p:cNvSpPr>
                <a:spLocks noRot="1" noChangeAspect="1" noMove="1" noResize="1" noEditPoints="1" noAdjustHandles="1" noChangeArrowheads="1" noChangeShapeType="1" noTextEdit="1"/>
              </p:cNvSpPr>
              <p:nvPr/>
            </p:nvSpPr>
            <p:spPr>
              <a:xfrm>
                <a:off x="916849" y="2501893"/>
                <a:ext cx="478016" cy="461665"/>
              </a:xfrm>
              <a:prstGeom prst="rect">
                <a:avLst/>
              </a:prstGeom>
              <a:blipFill rotWithShape="0">
                <a:blip r:embed="rId17"/>
                <a:stretch>
                  <a:fillRect/>
                </a:stretch>
              </a:blipFill>
            </p:spPr>
            <p:txBody>
              <a:bodyPr/>
              <a:lstStyle/>
              <a:p>
                <a:r>
                  <a:rPr lang="zh-CN" altLang="en-US">
                    <a:noFill/>
                  </a:rPr>
                  <a:t> </a:t>
                </a:r>
              </a:p>
            </p:txBody>
          </p:sp>
        </mc:Fallback>
      </mc:AlternateContent>
      <p:grpSp>
        <p:nvGrpSpPr>
          <p:cNvPr id="63" name="组合 62"/>
          <p:cNvGrpSpPr/>
          <p:nvPr/>
        </p:nvGrpSpPr>
        <p:grpSpPr>
          <a:xfrm>
            <a:off x="2670584" y="4520382"/>
            <a:ext cx="2697978" cy="1617651"/>
            <a:chOff x="3336925" y="3790260"/>
            <a:chExt cx="2697978" cy="1617651"/>
          </a:xfrm>
        </p:grpSpPr>
        <p:sp>
          <p:nvSpPr>
            <p:cNvPr id="64" name="等腰三角形 63"/>
            <p:cNvSpPr/>
            <p:nvPr/>
          </p:nvSpPr>
          <p:spPr>
            <a:xfrm>
              <a:off x="4524426" y="3917393"/>
              <a:ext cx="315702" cy="282686"/>
            </a:xfrm>
            <a:prstGeom prst="triangle">
              <a:avLst/>
            </a:prstGeom>
            <a:solidFill>
              <a:srgbClr val="4472C4">
                <a:lumMod val="60000"/>
                <a:lumOff val="40000"/>
              </a:srgbClr>
            </a:solidFill>
            <a:ln w="12700" cap="flat" cmpd="sng" algn="ctr">
              <a:solidFill>
                <a:srgbClr val="2F559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65" name="椭圆 64"/>
            <p:cNvSpPr/>
            <p:nvPr/>
          </p:nvSpPr>
          <p:spPr>
            <a:xfrm>
              <a:off x="4551184" y="4471385"/>
              <a:ext cx="265178" cy="275438"/>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66" name="直接连接符 65"/>
            <p:cNvCxnSpPr>
              <a:stCxn id="64" idx="3"/>
              <a:endCxn id="65" idx="0"/>
            </p:cNvCxnSpPr>
            <p:nvPr/>
          </p:nvCxnSpPr>
          <p:spPr>
            <a:xfrm>
              <a:off x="4682277" y="4200079"/>
              <a:ext cx="1496" cy="271306"/>
            </a:xfrm>
            <a:prstGeom prst="line">
              <a:avLst/>
            </a:prstGeom>
            <a:noFill/>
            <a:ln w="6350" cap="flat" cmpd="sng" algn="ctr">
              <a:solidFill>
                <a:srgbClr val="5B9BD5"/>
              </a:solidFill>
              <a:prstDash val="solid"/>
              <a:miter lim="800000"/>
            </a:ln>
            <a:effectLst/>
          </p:spPr>
        </p:cxnSp>
        <p:cxnSp>
          <p:nvCxnSpPr>
            <p:cNvPr id="67" name="直接连接符 66"/>
            <p:cNvCxnSpPr>
              <a:stCxn id="65" idx="4"/>
              <a:endCxn id="76" idx="0"/>
            </p:cNvCxnSpPr>
            <p:nvPr/>
          </p:nvCxnSpPr>
          <p:spPr>
            <a:xfrm flipH="1">
              <a:off x="4682277" y="4746823"/>
              <a:ext cx="1496" cy="304716"/>
            </a:xfrm>
            <a:prstGeom prst="line">
              <a:avLst/>
            </a:prstGeom>
            <a:noFill/>
            <a:ln w="6350" cap="flat" cmpd="sng" algn="ctr">
              <a:solidFill>
                <a:srgbClr val="5B9BD5"/>
              </a:solidFill>
              <a:prstDash val="solid"/>
              <a:miter lim="800000"/>
            </a:ln>
            <a:effectLst/>
          </p:spPr>
        </p:cxnSp>
        <mc:AlternateContent xmlns:mc="http://schemas.openxmlformats.org/markup-compatibility/2006" xmlns:a14="http://schemas.microsoft.com/office/drawing/2010/main">
          <mc:Choice Requires="a14">
            <p:sp>
              <p:nvSpPr>
                <p:cNvPr id="68" name="文本框 43"/>
                <p:cNvSpPr txBox="1"/>
                <p:nvPr/>
              </p:nvSpPr>
              <p:spPr>
                <a:xfrm>
                  <a:off x="4595092" y="4488338"/>
                  <a:ext cx="181399" cy="241532"/>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𝑈</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28" name="文本框 43"/>
                <p:cNvSpPr txBox="1">
                  <a:spLocks noRot="1" noChangeAspect="1" noMove="1" noResize="1" noEditPoints="1" noAdjustHandles="1" noChangeArrowheads="1" noChangeShapeType="1" noTextEdit="1"/>
                </p:cNvSpPr>
                <p:nvPr/>
              </p:nvSpPr>
              <p:spPr>
                <a:xfrm>
                  <a:off x="4595092" y="4488338"/>
                  <a:ext cx="181399" cy="241532"/>
                </a:xfrm>
                <a:prstGeom prst="rect">
                  <a:avLst/>
                </a:prstGeom>
                <a:blipFill rotWithShape="0">
                  <a:blip r:embed="rId18"/>
                  <a:stretch>
                    <a:fillRect l="-40000" r="-36667" b="-2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文本框 93"/>
                <p:cNvSpPr txBox="1"/>
                <p:nvPr/>
              </p:nvSpPr>
              <p:spPr>
                <a:xfrm>
                  <a:off x="4596626" y="3950071"/>
                  <a:ext cx="155615" cy="241532"/>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rPr>
                          <m:t>𝛿</m:t>
                        </m:r>
                      </m:oMath>
                    </m:oMathPara>
                  </a14:m>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29" name="文本框 93"/>
                <p:cNvSpPr txBox="1">
                  <a:spLocks noRot="1" noChangeAspect="1" noMove="1" noResize="1" noEditPoints="1" noAdjustHandles="1" noChangeArrowheads="1" noChangeShapeType="1" noTextEdit="1"/>
                </p:cNvSpPr>
                <p:nvPr/>
              </p:nvSpPr>
              <p:spPr>
                <a:xfrm>
                  <a:off x="4596626" y="3950071"/>
                  <a:ext cx="155615" cy="241532"/>
                </a:xfrm>
                <a:prstGeom prst="rect">
                  <a:avLst/>
                </a:prstGeom>
                <a:blipFill rotWithShape="0">
                  <a:blip r:embed="rId19"/>
                  <a:stretch>
                    <a:fillRect l="-46154" r="-38462" b="-22500"/>
                  </a:stretch>
                </a:blipFill>
              </p:spPr>
              <p:txBody>
                <a:bodyPr/>
                <a:lstStyle/>
                <a:p>
                  <a:r>
                    <a:rPr lang="zh-CN" altLang="en-US">
                      <a:noFill/>
                    </a:rPr>
                    <a:t> </a:t>
                  </a:r>
                </a:p>
              </p:txBody>
            </p:sp>
          </mc:Fallback>
        </mc:AlternateContent>
        <p:sp>
          <p:nvSpPr>
            <p:cNvPr id="70" name="椭圆 69"/>
            <p:cNvSpPr/>
            <p:nvPr/>
          </p:nvSpPr>
          <p:spPr>
            <a:xfrm>
              <a:off x="4013637" y="3918985"/>
              <a:ext cx="265178" cy="275438"/>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71" name="直接连接符 70"/>
            <p:cNvCxnSpPr>
              <a:stCxn id="70" idx="6"/>
              <a:endCxn id="64" idx="1"/>
            </p:cNvCxnSpPr>
            <p:nvPr/>
          </p:nvCxnSpPr>
          <p:spPr>
            <a:xfrm>
              <a:off x="4278815" y="4056704"/>
              <a:ext cx="324537" cy="2032"/>
            </a:xfrm>
            <a:prstGeom prst="line">
              <a:avLst/>
            </a:prstGeom>
            <a:noFill/>
            <a:ln w="6350" cap="flat" cmpd="sng" algn="ctr">
              <a:solidFill>
                <a:srgbClr val="5B9BD5"/>
              </a:solidFill>
              <a:prstDash val="solid"/>
              <a:miter lim="800000"/>
            </a:ln>
            <a:effectLst/>
          </p:spPr>
        </p:cxnSp>
        <mc:AlternateContent xmlns:mc="http://schemas.openxmlformats.org/markup-compatibility/2006" xmlns:a14="http://schemas.microsoft.com/office/drawing/2010/main">
          <mc:Choice Requires="a14">
            <p:sp>
              <p:nvSpPr>
                <p:cNvPr id="72" name="文本框 96"/>
                <p:cNvSpPr txBox="1"/>
                <p:nvPr/>
              </p:nvSpPr>
              <p:spPr>
                <a:xfrm>
                  <a:off x="4039817" y="3926298"/>
                  <a:ext cx="236357" cy="241532"/>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𝑊</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32" name="文本框 96"/>
                <p:cNvSpPr txBox="1">
                  <a:spLocks noRot="1" noChangeAspect="1" noMove="1" noResize="1" noEditPoints="1" noAdjustHandles="1" noChangeArrowheads="1" noChangeShapeType="1" noTextEdit="1"/>
                </p:cNvSpPr>
                <p:nvPr/>
              </p:nvSpPr>
              <p:spPr>
                <a:xfrm>
                  <a:off x="4039817" y="3926298"/>
                  <a:ext cx="236357" cy="241532"/>
                </a:xfrm>
                <a:prstGeom prst="rect">
                  <a:avLst/>
                </a:prstGeom>
                <a:blipFill rotWithShape="0">
                  <a:blip r:embed="rId20"/>
                  <a:stretch>
                    <a:fillRect l="-34211" r="-31579" b="-22500"/>
                  </a:stretch>
                </a:blipFill>
              </p:spPr>
              <p:txBody>
                <a:bodyPr/>
                <a:lstStyle/>
                <a:p>
                  <a:r>
                    <a:rPr lang="zh-CN" altLang="en-US">
                      <a:noFill/>
                    </a:rPr>
                    <a:t> </a:t>
                  </a:r>
                </a:p>
              </p:txBody>
            </p:sp>
          </mc:Fallback>
        </mc:AlternateContent>
        <p:sp>
          <p:nvSpPr>
            <p:cNvPr id="73" name="椭圆 72"/>
            <p:cNvSpPr/>
            <p:nvPr/>
          </p:nvSpPr>
          <p:spPr>
            <a:xfrm>
              <a:off x="3495197" y="3944286"/>
              <a:ext cx="215893" cy="22424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74" name="直接连接符 73"/>
            <p:cNvCxnSpPr>
              <a:stCxn id="70" idx="2"/>
              <a:endCxn id="73" idx="6"/>
            </p:cNvCxnSpPr>
            <p:nvPr/>
          </p:nvCxnSpPr>
          <p:spPr>
            <a:xfrm flipH="1" flipV="1">
              <a:off x="3711090" y="4056409"/>
              <a:ext cx="302547" cy="295"/>
            </a:xfrm>
            <a:prstGeom prst="line">
              <a:avLst/>
            </a:prstGeom>
            <a:noFill/>
            <a:ln w="6350" cap="flat" cmpd="sng" algn="ctr">
              <a:solidFill>
                <a:srgbClr val="5B9BD5"/>
              </a:solidFill>
              <a:prstDash val="solid"/>
              <a:miter lim="800000"/>
            </a:ln>
            <a:effectLst/>
          </p:spPr>
        </p:cxnSp>
        <mc:AlternateContent xmlns:mc="http://schemas.openxmlformats.org/markup-compatibility/2006" xmlns:a14="http://schemas.microsoft.com/office/drawing/2010/main">
          <mc:Choice Requires="a14">
            <p:sp>
              <p:nvSpPr>
                <p:cNvPr id="75" name="文本框 99"/>
                <p:cNvSpPr txBox="1"/>
                <p:nvPr/>
              </p:nvSpPr>
              <p:spPr>
                <a:xfrm>
                  <a:off x="3487756" y="3923953"/>
                  <a:ext cx="450187" cy="24622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1" i="1" u="none" strike="noStrike" kern="1200" cap="none" spc="0" normalizeH="0" baseline="0" noProof="0" smtClean="0">
                                <a:ln>
                                  <a:noFill/>
                                </a:ln>
                                <a:solidFill>
                                  <a:prstClr val="black"/>
                                </a:solidFill>
                                <a:effectLst/>
                                <a:uLnTx/>
                                <a:uFillTx/>
                                <a:latin typeface="Cambria Math" panose="02040503050406030204" pitchFamily="18" charset="0"/>
                              </a:rPr>
                              <m:t>𝒉</m:t>
                            </m:r>
                          </m:e>
                          <m:sub>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t>𝑡</m:t>
                            </m:r>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35" name="文本框 99"/>
                <p:cNvSpPr txBox="1">
                  <a:spLocks noRot="1" noChangeAspect="1" noMove="1" noResize="1" noEditPoints="1" noAdjustHandles="1" noChangeArrowheads="1" noChangeShapeType="1" noTextEdit="1"/>
                </p:cNvSpPr>
                <p:nvPr/>
              </p:nvSpPr>
              <p:spPr>
                <a:xfrm>
                  <a:off x="3487756" y="3923953"/>
                  <a:ext cx="450187" cy="246221"/>
                </a:xfrm>
                <a:prstGeom prst="rect">
                  <a:avLst/>
                </a:prstGeom>
                <a:blipFill rotWithShape="0">
                  <a:blip r:embed="rId21"/>
                  <a:stretch>
                    <a:fillRect l="-10811" r="-2703" b="-15000"/>
                  </a:stretch>
                </a:blipFill>
              </p:spPr>
              <p:txBody>
                <a:bodyPr/>
                <a:lstStyle/>
                <a:p>
                  <a:r>
                    <a:rPr lang="zh-CN" altLang="en-US">
                      <a:noFill/>
                    </a:rPr>
                    <a:t> </a:t>
                  </a:r>
                </a:p>
              </p:txBody>
            </p:sp>
          </mc:Fallback>
        </mc:AlternateContent>
        <p:sp>
          <p:nvSpPr>
            <p:cNvPr id="76" name="椭圆 75"/>
            <p:cNvSpPr/>
            <p:nvPr/>
          </p:nvSpPr>
          <p:spPr>
            <a:xfrm>
              <a:off x="4549688" y="5051539"/>
              <a:ext cx="265178" cy="275438"/>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77" name="文本框 101"/>
                <p:cNvSpPr txBox="1"/>
                <p:nvPr/>
              </p:nvSpPr>
              <p:spPr>
                <a:xfrm>
                  <a:off x="4573128" y="5051071"/>
                  <a:ext cx="248629" cy="241532"/>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zh-CN" altLang="en-US" sz="1800" b="1" i="1" u="none" strike="noStrike" kern="1200" cap="none" spc="0" normalizeH="0" baseline="0" noProof="0" smtClean="0">
                                <a:ln>
                                  <a:noFill/>
                                </a:ln>
                                <a:solidFill>
                                  <a:prstClr val="black"/>
                                </a:solidFill>
                                <a:effectLst/>
                                <a:uLnTx/>
                                <a:uFillTx/>
                                <a:latin typeface="Cambria Math" panose="02040503050406030204" pitchFamily="18" charset="0"/>
                              </a:rPr>
                              <m:t>𝜶</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𝑡</m:t>
                            </m:r>
                          </m:sub>
                        </m:sSub>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37" name="文本框 101"/>
                <p:cNvSpPr txBox="1">
                  <a:spLocks noRot="1" noChangeAspect="1" noMove="1" noResize="1" noEditPoints="1" noAdjustHandles="1" noChangeArrowheads="1" noChangeShapeType="1" noTextEdit="1"/>
                </p:cNvSpPr>
                <p:nvPr/>
              </p:nvSpPr>
              <p:spPr>
                <a:xfrm>
                  <a:off x="4573128" y="5051071"/>
                  <a:ext cx="248629" cy="241532"/>
                </a:xfrm>
                <a:prstGeom prst="rect">
                  <a:avLst/>
                </a:prstGeom>
                <a:blipFill rotWithShape="0">
                  <a:blip r:embed="rId22"/>
                  <a:stretch>
                    <a:fillRect l="-21951" r="-17073" b="-33333"/>
                  </a:stretch>
                </a:blipFill>
              </p:spPr>
              <p:txBody>
                <a:bodyPr/>
                <a:lstStyle/>
                <a:p>
                  <a:r>
                    <a:rPr lang="zh-CN" altLang="en-US">
                      <a:noFill/>
                    </a:rPr>
                    <a:t> </a:t>
                  </a:r>
                </a:p>
              </p:txBody>
            </p:sp>
          </mc:Fallback>
        </mc:AlternateContent>
        <p:cxnSp>
          <p:nvCxnSpPr>
            <p:cNvPr id="78" name="直接连接符 77"/>
            <p:cNvCxnSpPr>
              <a:stCxn id="64" idx="5"/>
            </p:cNvCxnSpPr>
            <p:nvPr/>
          </p:nvCxnSpPr>
          <p:spPr>
            <a:xfrm flipV="1">
              <a:off x="4761203" y="4057866"/>
              <a:ext cx="394627" cy="870"/>
            </a:xfrm>
            <a:prstGeom prst="line">
              <a:avLst/>
            </a:prstGeom>
            <a:noFill/>
            <a:ln w="6350" cap="flat" cmpd="sng" algn="ctr">
              <a:solidFill>
                <a:srgbClr val="5B9BD5"/>
              </a:solidFill>
              <a:prstDash val="solid"/>
              <a:miter lim="800000"/>
            </a:ln>
            <a:effectLst/>
          </p:spPr>
        </p:cxnSp>
        <p:sp>
          <p:nvSpPr>
            <p:cNvPr id="79" name="圆角矩形 78"/>
            <p:cNvSpPr/>
            <p:nvPr/>
          </p:nvSpPr>
          <p:spPr>
            <a:xfrm>
              <a:off x="3336925" y="3790260"/>
              <a:ext cx="1661055" cy="1617651"/>
            </a:xfrm>
            <a:prstGeom prst="roundRect">
              <a:avLst/>
            </a:prstGeom>
            <a:noFill/>
            <a:ln w="19050" cap="flat" cmpd="sng" algn="ctr">
              <a:solidFill>
                <a:srgbClr val="5B9BD5">
                  <a:shade val="50000"/>
                </a:srgbClr>
              </a:solidFill>
              <a:prstDash val="lgDash"/>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80" name="矩形 79"/>
                <p:cNvSpPr/>
                <p:nvPr/>
              </p:nvSpPr>
              <p:spPr>
                <a:xfrm>
                  <a:off x="5126700" y="4017231"/>
                  <a:ext cx="344766" cy="32204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rPr>
                          <m:t>=</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40" name="矩形 139"/>
                <p:cNvSpPr>
                  <a:spLocks noRot="1" noChangeAspect="1" noMove="1" noResize="1" noEditPoints="1" noAdjustHandles="1" noChangeArrowheads="1" noChangeShapeType="1" noTextEdit="1"/>
                </p:cNvSpPr>
                <p:nvPr/>
              </p:nvSpPr>
              <p:spPr>
                <a:xfrm>
                  <a:off x="5126700" y="4017231"/>
                  <a:ext cx="344766" cy="322042"/>
                </a:xfrm>
                <a:prstGeom prst="rect">
                  <a:avLst/>
                </a:prstGeom>
                <a:blipFill rotWithShape="0">
                  <a:blip r:embed="rId23"/>
                  <a:stretch>
                    <a:fillRect/>
                  </a:stretch>
                </a:blipFill>
              </p:spPr>
              <p:txBody>
                <a:bodyPr/>
                <a:lstStyle/>
                <a:p>
                  <a:r>
                    <a:rPr lang="zh-CN" altLang="en-US">
                      <a:noFill/>
                    </a:rPr>
                    <a:t> </a:t>
                  </a:r>
                </a:p>
              </p:txBody>
            </p:sp>
          </mc:Fallback>
        </mc:AlternateContent>
        <p:grpSp>
          <p:nvGrpSpPr>
            <p:cNvPr id="81" name="组合 80"/>
            <p:cNvGrpSpPr/>
            <p:nvPr/>
          </p:nvGrpSpPr>
          <p:grpSpPr>
            <a:xfrm>
              <a:off x="5523367" y="4003220"/>
              <a:ext cx="511536" cy="268476"/>
              <a:chOff x="2964041" y="2148606"/>
              <a:chExt cx="609349" cy="307900"/>
            </a:xfrm>
          </p:grpSpPr>
          <p:sp>
            <p:nvSpPr>
              <p:cNvPr id="83" name="椭圆 82"/>
              <p:cNvSpPr/>
              <p:nvPr/>
            </p:nvSpPr>
            <p:spPr>
              <a:xfrm>
                <a:off x="2964041" y="2148606"/>
                <a:ext cx="297968" cy="307900"/>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84" name="直接连接符 83"/>
              <p:cNvCxnSpPr>
                <a:stCxn id="83" idx="6"/>
              </p:cNvCxnSpPr>
              <p:nvPr/>
            </p:nvCxnSpPr>
            <p:spPr>
              <a:xfrm>
                <a:off x="3262009" y="2302556"/>
                <a:ext cx="311381" cy="0"/>
              </a:xfrm>
              <a:prstGeom prst="line">
                <a:avLst/>
              </a:prstGeom>
              <a:solidFill>
                <a:srgbClr val="5B9BD5"/>
              </a:solidFill>
              <a:ln w="12700" cap="flat" cmpd="sng" algn="ctr">
                <a:solidFill>
                  <a:srgbClr val="5B9BD5">
                    <a:shade val="50000"/>
                  </a:srgbClr>
                </a:solidFill>
                <a:prstDash val="solid"/>
                <a:miter lim="800000"/>
              </a:ln>
              <a:effectLst/>
            </p:spPr>
          </p:cxnSp>
        </p:grpSp>
        <mc:AlternateContent xmlns:mc="http://schemas.openxmlformats.org/markup-compatibility/2006" xmlns:a14="http://schemas.microsoft.com/office/drawing/2010/main">
          <mc:Choice Requires="a14">
            <p:sp>
              <p:nvSpPr>
                <p:cNvPr id="82" name="文本框 107"/>
                <p:cNvSpPr txBox="1"/>
                <p:nvPr/>
              </p:nvSpPr>
              <p:spPr>
                <a:xfrm>
                  <a:off x="5539409" y="3978921"/>
                  <a:ext cx="286552" cy="276999"/>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800" b="1" i="1" u="none" strike="noStrike" kern="1200" cap="none" spc="0" normalizeH="0" baseline="0" noProof="0" smtClean="0">
                                <a:ln>
                                  <a:noFill/>
                                </a:ln>
                                <a:solidFill>
                                  <a:prstClr val="black"/>
                                </a:solidFill>
                                <a:effectLst/>
                                <a:uLnTx/>
                                <a:uFillTx/>
                                <a:latin typeface="Cambria Math" panose="02040503050406030204" pitchFamily="18" charset="0"/>
                              </a:rPr>
                              <m:t>𝒉</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𝑡</m:t>
                            </m:r>
                          </m:sub>
                        </m:sSub>
                      </m:oMath>
                    </m:oMathPara>
                  </a14:m>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52" name="文本框 107"/>
                <p:cNvSpPr txBox="1">
                  <a:spLocks noRot="1" noChangeAspect="1" noMove="1" noResize="1" noEditPoints="1" noAdjustHandles="1" noChangeArrowheads="1" noChangeShapeType="1" noTextEdit="1"/>
                </p:cNvSpPr>
                <p:nvPr/>
              </p:nvSpPr>
              <p:spPr>
                <a:xfrm>
                  <a:off x="5539409" y="3978921"/>
                  <a:ext cx="286552" cy="276999"/>
                </a:xfrm>
                <a:prstGeom prst="rect">
                  <a:avLst/>
                </a:prstGeom>
                <a:blipFill rotWithShape="0">
                  <a:blip r:embed="rId24"/>
                  <a:stretch>
                    <a:fillRect l="-21277" r="-4255" b="-13043"/>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86" name="文本框 85"/>
              <p:cNvSpPr txBox="1"/>
              <p:nvPr/>
            </p:nvSpPr>
            <p:spPr>
              <a:xfrm>
                <a:off x="7232419" y="2697544"/>
                <a:ext cx="245509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𝐷𝑒𝑛𝑜𝑡𝑒</m:t>
                      </m:r>
                      <m:r>
                        <a:rPr lang="en-US" altLang="zh-CN" sz="2000" b="0" i="1" smtClean="0">
                          <a:latin typeface="Cambria Math" panose="02040503050406030204" pitchFamily="18" charset="0"/>
                        </a:rPr>
                        <m:t> : </m:t>
                      </m:r>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𝒉</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𝑊</m:t>
                          </m:r>
                        </m:e>
                        <m:sup>
                          <m:r>
                            <a:rPr lang="en-US" altLang="zh-CN" sz="2000" b="0" i="1" smtClean="0">
                              <a:latin typeface="Cambria Math" panose="02040503050406030204" pitchFamily="18" charset="0"/>
                            </a:rPr>
                            <m:t>−1</m:t>
                          </m:r>
                        </m:sup>
                      </m:sSup>
                      <m:r>
                        <a:rPr lang="en-US" altLang="zh-CN" sz="2000" b="1" i="1" smtClean="0">
                          <a:latin typeface="Cambria Math" panose="02040503050406030204" pitchFamily="18" charset="0"/>
                        </a:rPr>
                        <m:t>𝟏</m:t>
                      </m:r>
                    </m:oMath>
                  </m:oMathPara>
                </a14:m>
                <a:endParaRPr lang="zh-CN" altLang="en-US" sz="2000" b="1" dirty="0"/>
              </a:p>
            </p:txBody>
          </p:sp>
        </mc:Choice>
        <mc:Fallback xmlns="">
          <p:sp>
            <p:nvSpPr>
              <p:cNvPr id="86" name="文本框 85"/>
              <p:cNvSpPr txBox="1">
                <a:spLocks noRot="1" noChangeAspect="1" noMove="1" noResize="1" noEditPoints="1" noAdjustHandles="1" noChangeArrowheads="1" noChangeShapeType="1" noTextEdit="1"/>
              </p:cNvSpPr>
              <p:nvPr/>
            </p:nvSpPr>
            <p:spPr>
              <a:xfrm>
                <a:off x="7232419" y="2697544"/>
                <a:ext cx="2455096" cy="307777"/>
              </a:xfrm>
              <a:prstGeom prst="rect">
                <a:avLst/>
              </a:prstGeom>
              <a:blipFill rotWithShape="0">
                <a:blip r:embed="rId25"/>
                <a:stretch>
                  <a:fillRect l="-1489" r="-1985"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p:cNvSpPr txBox="1"/>
              <p:nvPr/>
            </p:nvSpPr>
            <p:spPr>
              <a:xfrm>
                <a:off x="8322901" y="3884823"/>
                <a:ext cx="205158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𝒉</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𝑊</m:t>
                      </m:r>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𝒉</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𝑈</m:t>
                      </m:r>
                      <m:sSub>
                        <m:sSubPr>
                          <m:ctrlPr>
                            <a:rPr lang="en-US" altLang="zh-CN" sz="2000" b="0" i="1" smtClean="0">
                              <a:latin typeface="Cambria Math" panose="02040503050406030204" pitchFamily="18" charset="0"/>
                            </a:rPr>
                          </m:ctrlPr>
                        </m:sSubPr>
                        <m:e>
                          <m:r>
                            <a:rPr lang="zh-CN" altLang="en-US" sz="2000" b="1" i="1" smtClean="0">
                              <a:latin typeface="Cambria Math" panose="02040503050406030204" pitchFamily="18" charset="0"/>
                            </a:rPr>
                            <m:t>𝜶</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87" name="文本框 86"/>
              <p:cNvSpPr txBox="1">
                <a:spLocks noRot="1" noChangeAspect="1" noMove="1" noResize="1" noEditPoints="1" noAdjustHandles="1" noChangeArrowheads="1" noChangeShapeType="1" noTextEdit="1"/>
              </p:cNvSpPr>
              <p:nvPr/>
            </p:nvSpPr>
            <p:spPr>
              <a:xfrm>
                <a:off x="8322901" y="3884823"/>
                <a:ext cx="2051587" cy="307777"/>
              </a:xfrm>
              <a:prstGeom prst="rect">
                <a:avLst/>
              </a:prstGeom>
              <a:blipFill rotWithShape="0">
                <a:blip r:embed="rId26"/>
                <a:stretch>
                  <a:fillRect l="-2374" r="-297" b="-29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文本框 87"/>
              <p:cNvSpPr txBox="1"/>
              <p:nvPr/>
            </p:nvSpPr>
            <p:spPr>
              <a:xfrm>
                <a:off x="8313276" y="4918397"/>
                <a:ext cx="232679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𝒉</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𝑊</m:t>
                      </m:r>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𝒉</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𝑈</m:t>
                      </m:r>
                      <m:sSub>
                        <m:sSubPr>
                          <m:ctrlPr>
                            <a:rPr lang="en-US" altLang="zh-CN" sz="2000" b="0" i="1" smtClean="0">
                              <a:latin typeface="Cambria Math" panose="02040503050406030204" pitchFamily="18" charset="0"/>
                            </a:rPr>
                          </m:ctrlPr>
                        </m:sSubPr>
                        <m:e>
                          <m:r>
                            <a:rPr lang="zh-CN" altLang="en-US" sz="2000" b="1" i="1" smtClean="0">
                              <a:latin typeface="Cambria Math" panose="02040503050406030204" pitchFamily="18" charset="0"/>
                            </a:rPr>
                            <m:t>𝜶</m:t>
                          </m:r>
                        </m:e>
                        <m:sub>
                          <m:r>
                            <a:rPr lang="en-US" altLang="zh-CN" sz="2000" b="0" i="1" smtClean="0">
                              <a:latin typeface="Cambria Math" panose="02040503050406030204" pitchFamily="18" charset="0"/>
                            </a:rPr>
                            <m:t>𝑡</m:t>
                          </m:r>
                        </m:sub>
                      </m:sSub>
                    </m:oMath>
                  </m:oMathPara>
                </a14:m>
                <a:endParaRPr lang="zh-CN" altLang="en-US" sz="2000" dirty="0"/>
              </a:p>
            </p:txBody>
          </p:sp>
        </mc:Choice>
        <mc:Fallback xmlns="">
          <p:sp>
            <p:nvSpPr>
              <p:cNvPr id="88" name="文本框 87"/>
              <p:cNvSpPr txBox="1">
                <a:spLocks noRot="1" noChangeAspect="1" noMove="1" noResize="1" noEditPoints="1" noAdjustHandles="1" noChangeArrowheads="1" noChangeShapeType="1" noTextEdit="1"/>
              </p:cNvSpPr>
              <p:nvPr/>
            </p:nvSpPr>
            <p:spPr>
              <a:xfrm>
                <a:off x="8313276" y="4918397"/>
                <a:ext cx="2326791" cy="307777"/>
              </a:xfrm>
              <a:prstGeom prst="rect">
                <a:avLst/>
              </a:prstGeom>
              <a:blipFill rotWithShape="0">
                <a:blip r:embed="rId27"/>
                <a:stretch>
                  <a:fillRect l="-525" b="-30000"/>
                </a:stretch>
              </a:blipFill>
            </p:spPr>
            <p:txBody>
              <a:bodyPr/>
              <a:lstStyle/>
              <a:p>
                <a:r>
                  <a:rPr lang="zh-CN" altLang="en-US">
                    <a:noFill/>
                  </a:rPr>
                  <a:t> </a:t>
                </a:r>
              </a:p>
            </p:txBody>
          </p:sp>
        </mc:Fallback>
      </mc:AlternateContent>
      <p:sp>
        <p:nvSpPr>
          <p:cNvPr id="89" name="文本框 88"/>
          <p:cNvSpPr txBox="1"/>
          <p:nvPr/>
        </p:nvSpPr>
        <p:spPr>
          <a:xfrm>
            <a:off x="8626417" y="4389643"/>
            <a:ext cx="972152" cy="369332"/>
          </a:xfrm>
          <a:prstGeom prst="rect">
            <a:avLst/>
          </a:prstGeom>
          <a:noFill/>
        </p:spPr>
        <p:txBody>
          <a:bodyPr wrap="square" rtlCol="0">
            <a:spAutoFit/>
          </a:bodyPr>
          <a:lstStyle/>
          <a:p>
            <a:r>
              <a:rPr lang="en-US" altLang="zh-CN" dirty="0" smtClean="0"/>
              <a:t>…</a:t>
            </a:r>
            <a:endParaRPr lang="zh-CN" altLang="en-US" dirty="0"/>
          </a:p>
        </p:txBody>
      </p:sp>
      <p:sp>
        <p:nvSpPr>
          <p:cNvPr id="90" name="文本框 89"/>
          <p:cNvSpPr txBox="1"/>
          <p:nvPr/>
        </p:nvSpPr>
        <p:spPr>
          <a:xfrm>
            <a:off x="8626417" y="5505541"/>
            <a:ext cx="972152" cy="369332"/>
          </a:xfrm>
          <a:prstGeom prst="rect">
            <a:avLst/>
          </a:prstGeom>
          <a:noFill/>
        </p:spPr>
        <p:txBody>
          <a:bodyPr wrap="square" rtlCol="0">
            <a:spAutoFit/>
          </a:bodyPr>
          <a:lstStyle/>
          <a:p>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91" name="矩形 90"/>
              <p:cNvSpPr/>
              <p:nvPr/>
            </p:nvSpPr>
            <p:spPr>
              <a:xfrm>
                <a:off x="7183602" y="3225350"/>
                <a:ext cx="3731446" cy="400110"/>
              </a:xfrm>
              <a:prstGeom prst="rect">
                <a:avLst/>
              </a:prstGeom>
            </p:spPr>
            <p:txBody>
              <a:bodyPr wrap="square">
                <a:spAutoFit/>
              </a:bodyPr>
              <a:lstStyle/>
              <a:p>
                <a14:m>
                  <m:oMath xmlns:m="http://schemas.openxmlformats.org/officeDocument/2006/math">
                    <m:r>
                      <a:rPr lang="en-US" altLang="zh-CN" sz="2000" b="0" i="1" smtClean="0">
                        <a:latin typeface="Cambria Math" panose="02040503050406030204" pitchFamily="18" charset="0"/>
                      </a:rPr>
                      <m:t>𝐶𝑜𝑚𝑝𝑢𝑡𝑖𝑛𝑔</m:t>
                    </m:r>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b="1" i="1">
                            <a:latin typeface="Cambria Math" panose="02040503050406030204" pitchFamily="18" charset="0"/>
                          </a:rPr>
                          <m:t>𝒉</m:t>
                        </m:r>
                      </m:e>
                      <m:sub>
                        <m:r>
                          <a:rPr lang="en-US" altLang="zh-CN" sz="2000" i="1">
                            <a:latin typeface="Cambria Math" panose="02040503050406030204" pitchFamily="18" charset="0"/>
                          </a:rPr>
                          <m:t>𝑡</m:t>
                        </m:r>
                      </m:sub>
                    </m:sSub>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𝑟𝑒𝑐𝑢𝑟𝑠𝑖𝑣𝑒𝑙𝑦</m:t>
                    </m:r>
                    <m:r>
                      <a:rPr lang="en-US" altLang="zh-CN" sz="2000" b="0" i="1" smtClean="0">
                        <a:latin typeface="Cambria Math" panose="02040503050406030204" pitchFamily="18" charset="0"/>
                      </a:rPr>
                      <m:t> </m:t>
                    </m:r>
                  </m:oMath>
                </a14:m>
                <a:r>
                  <a:rPr lang="en-US" altLang="zh-CN" sz="2000" dirty="0" smtClean="0"/>
                  <a:t>:</a:t>
                </a:r>
                <a:endParaRPr lang="zh-CN" altLang="en-US" sz="2000" dirty="0"/>
              </a:p>
            </p:txBody>
          </p:sp>
        </mc:Choice>
        <mc:Fallback xmlns="">
          <p:sp>
            <p:nvSpPr>
              <p:cNvPr id="91" name="矩形 90"/>
              <p:cNvSpPr>
                <a:spLocks noRot="1" noChangeAspect="1" noMove="1" noResize="1" noEditPoints="1" noAdjustHandles="1" noChangeArrowheads="1" noChangeShapeType="1" noTextEdit="1"/>
              </p:cNvSpPr>
              <p:nvPr/>
            </p:nvSpPr>
            <p:spPr>
              <a:xfrm>
                <a:off x="7183602" y="3225350"/>
                <a:ext cx="3731446" cy="400110"/>
              </a:xfrm>
              <a:prstGeom prst="rect">
                <a:avLst/>
              </a:prstGeom>
              <a:blipFill rotWithShape="0">
                <a:blip r:embed="rId28"/>
                <a:stretch>
                  <a:fillRect l="-653" t="-6061" b="-27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30237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Recursive Language Modeling</a:t>
            </a:r>
            <a:endParaRPr lang="zh-CN" altLang="en-US" dirty="0"/>
          </a:p>
        </p:txBody>
      </p:sp>
      <p:grpSp>
        <p:nvGrpSpPr>
          <p:cNvPr id="91" name="组合 90"/>
          <p:cNvGrpSpPr/>
          <p:nvPr/>
        </p:nvGrpSpPr>
        <p:grpSpPr>
          <a:xfrm>
            <a:off x="544669" y="4055499"/>
            <a:ext cx="5431348" cy="2240709"/>
            <a:chOff x="510108" y="712828"/>
            <a:chExt cx="5431348" cy="2240709"/>
          </a:xfrm>
        </p:grpSpPr>
        <p:sp>
          <p:nvSpPr>
            <p:cNvPr id="92" name="等腰三角形 91"/>
            <p:cNvSpPr/>
            <p:nvPr/>
          </p:nvSpPr>
          <p:spPr>
            <a:xfrm>
              <a:off x="4704754" y="1526730"/>
              <a:ext cx="322267" cy="272385"/>
            </a:xfrm>
            <a:prstGeom prst="triangle">
              <a:avLst/>
            </a:prstGeom>
            <a:solidFill>
              <a:srgbClr val="4472C4">
                <a:lumMod val="60000"/>
                <a:lumOff val="40000"/>
              </a:srgbClr>
            </a:solidFill>
            <a:ln w="12700" cap="flat" cmpd="sng" algn="ctr">
              <a:solidFill>
                <a:srgbClr val="2F559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93" name="椭圆 92"/>
            <p:cNvSpPr/>
            <p:nvPr/>
          </p:nvSpPr>
          <p:spPr>
            <a:xfrm>
              <a:off x="4730542" y="2055079"/>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4" name="椭圆 93"/>
            <p:cNvSpPr/>
            <p:nvPr/>
          </p:nvSpPr>
          <p:spPr>
            <a:xfrm>
              <a:off x="5250580" y="1532007"/>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95" name="直接连接符 94"/>
            <p:cNvCxnSpPr>
              <a:stCxn id="92" idx="3"/>
              <a:endCxn id="93" idx="0"/>
            </p:cNvCxnSpPr>
            <p:nvPr/>
          </p:nvCxnSpPr>
          <p:spPr>
            <a:xfrm>
              <a:off x="4865888" y="1799115"/>
              <a:ext cx="0" cy="255964"/>
            </a:xfrm>
            <a:prstGeom prst="line">
              <a:avLst/>
            </a:prstGeom>
            <a:noFill/>
            <a:ln w="6350" cap="flat" cmpd="sng" algn="ctr">
              <a:solidFill>
                <a:srgbClr val="5B9BD5"/>
              </a:solidFill>
              <a:prstDash val="solid"/>
              <a:miter lim="800000"/>
            </a:ln>
            <a:effectLst/>
          </p:spPr>
        </p:cxnSp>
        <p:cxnSp>
          <p:nvCxnSpPr>
            <p:cNvPr id="96" name="直接连接符 95"/>
            <p:cNvCxnSpPr>
              <a:stCxn id="93" idx="4"/>
              <a:endCxn id="108" idx="0"/>
            </p:cNvCxnSpPr>
            <p:nvPr/>
          </p:nvCxnSpPr>
          <p:spPr>
            <a:xfrm>
              <a:off x="4865888" y="2320480"/>
              <a:ext cx="1" cy="271816"/>
            </a:xfrm>
            <a:prstGeom prst="line">
              <a:avLst/>
            </a:prstGeom>
            <a:noFill/>
            <a:ln w="6350" cap="flat" cmpd="sng" algn="ctr">
              <a:solidFill>
                <a:srgbClr val="5B9BD5"/>
              </a:solidFill>
              <a:prstDash val="solid"/>
              <a:miter lim="800000"/>
            </a:ln>
            <a:effectLst/>
          </p:spPr>
        </p:cxnSp>
        <p:cxnSp>
          <p:nvCxnSpPr>
            <p:cNvPr id="97" name="直接连接符 96"/>
            <p:cNvCxnSpPr>
              <a:stCxn id="92" idx="5"/>
              <a:endCxn id="94" idx="2"/>
            </p:cNvCxnSpPr>
            <p:nvPr/>
          </p:nvCxnSpPr>
          <p:spPr>
            <a:xfrm>
              <a:off x="4946454" y="1662923"/>
              <a:ext cx="304126" cy="1785"/>
            </a:xfrm>
            <a:prstGeom prst="line">
              <a:avLst/>
            </a:prstGeom>
            <a:noFill/>
            <a:ln w="6350" cap="flat" cmpd="sng" algn="ctr">
              <a:solidFill>
                <a:srgbClr val="5B9BD5"/>
              </a:solidFill>
              <a:prstDash val="solid"/>
              <a:miter lim="800000"/>
            </a:ln>
            <a:effectLst/>
          </p:spPr>
        </p:cxnSp>
        <p:cxnSp>
          <p:nvCxnSpPr>
            <p:cNvPr id="98" name="直接连接符 97"/>
            <p:cNvCxnSpPr>
              <a:endCxn id="92" idx="1"/>
            </p:cNvCxnSpPr>
            <p:nvPr/>
          </p:nvCxnSpPr>
          <p:spPr>
            <a:xfrm>
              <a:off x="4428544" y="1662922"/>
              <a:ext cx="356777" cy="1"/>
            </a:xfrm>
            <a:prstGeom prst="line">
              <a:avLst/>
            </a:prstGeom>
            <a:noFill/>
            <a:ln w="6350" cap="flat" cmpd="sng" algn="ctr">
              <a:solidFill>
                <a:srgbClr val="5B9BD5"/>
              </a:solidFill>
              <a:prstDash val="solid"/>
              <a:miter lim="800000"/>
            </a:ln>
            <a:effectLst/>
          </p:spPr>
        </p:cxnSp>
        <mc:AlternateContent xmlns:mc="http://schemas.openxmlformats.org/markup-compatibility/2006" xmlns:a14="http://schemas.microsoft.com/office/drawing/2010/main">
          <mc:Choice Requires="a14">
            <p:sp>
              <p:nvSpPr>
                <p:cNvPr id="99" name="文本框 52"/>
                <p:cNvSpPr txBox="1"/>
                <p:nvPr/>
              </p:nvSpPr>
              <p:spPr>
                <a:xfrm>
                  <a:off x="4778980" y="1560345"/>
                  <a:ext cx="158851" cy="2327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rPr>
                          <m:t>𝛿</m:t>
                        </m:r>
                      </m:oMath>
                    </m:oMathPara>
                  </a14:m>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80" name="文本框 52"/>
                <p:cNvSpPr txBox="1">
                  <a:spLocks noRot="1" noChangeAspect="1" noMove="1" noResize="1" noEditPoints="1" noAdjustHandles="1" noChangeArrowheads="1" noChangeShapeType="1" noTextEdit="1"/>
                </p:cNvSpPr>
                <p:nvPr/>
              </p:nvSpPr>
              <p:spPr>
                <a:xfrm>
                  <a:off x="4778980" y="1560345"/>
                  <a:ext cx="158851" cy="232730"/>
                </a:xfrm>
                <a:prstGeom prst="rect">
                  <a:avLst/>
                </a:prstGeom>
                <a:blipFill rotWithShape="0">
                  <a:blip r:embed="rId24"/>
                  <a:stretch>
                    <a:fillRect l="-46154" r="-38462"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文本框 43"/>
                <p:cNvSpPr txBox="1"/>
                <p:nvPr/>
              </p:nvSpPr>
              <p:spPr>
                <a:xfrm>
                  <a:off x="4772989" y="2057733"/>
                  <a:ext cx="185171" cy="2327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𝑈</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83" name="文本框 43"/>
                <p:cNvSpPr txBox="1">
                  <a:spLocks noRot="1" noChangeAspect="1" noMove="1" noResize="1" noEditPoints="1" noAdjustHandles="1" noChangeArrowheads="1" noChangeShapeType="1" noTextEdit="1"/>
                </p:cNvSpPr>
                <p:nvPr/>
              </p:nvSpPr>
              <p:spPr>
                <a:xfrm>
                  <a:off x="4772989" y="2057733"/>
                  <a:ext cx="185171" cy="232730"/>
                </a:xfrm>
                <a:prstGeom prst="rect">
                  <a:avLst/>
                </a:prstGeom>
                <a:blipFill rotWithShape="0">
                  <a:blip r:embed="rId25"/>
                  <a:stretch>
                    <a:fillRect l="-35484" r="-35484"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43"/>
                <p:cNvSpPr txBox="1"/>
                <p:nvPr/>
              </p:nvSpPr>
              <p:spPr>
                <a:xfrm>
                  <a:off x="5290547" y="1531978"/>
                  <a:ext cx="182742" cy="276999"/>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𝝀</m:t>
                        </m:r>
                      </m:oMath>
                    </m:oMathPara>
                  </a14:m>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84" name="文本框 43"/>
                <p:cNvSpPr txBox="1">
                  <a:spLocks noRot="1" noChangeAspect="1" noMove="1" noResize="1" noEditPoints="1" noAdjustHandles="1" noChangeArrowheads="1" noChangeShapeType="1" noTextEdit="1"/>
                </p:cNvSpPr>
                <p:nvPr/>
              </p:nvSpPr>
              <p:spPr>
                <a:xfrm>
                  <a:off x="5290547" y="1531978"/>
                  <a:ext cx="182742" cy="276999"/>
                </a:xfrm>
                <a:prstGeom prst="rect">
                  <a:avLst/>
                </a:prstGeom>
                <a:blipFill rotWithShape="0">
                  <a:blip r:embed="rId26"/>
                  <a:stretch>
                    <a:fillRect l="-33333" r="-30000" b="-6522"/>
                  </a:stretch>
                </a:blipFill>
              </p:spPr>
              <p:txBody>
                <a:bodyPr/>
                <a:lstStyle/>
                <a:p>
                  <a:r>
                    <a:rPr lang="zh-CN" altLang="en-US">
                      <a:noFill/>
                    </a:rPr>
                    <a:t> </a:t>
                  </a:r>
                </a:p>
              </p:txBody>
            </p:sp>
          </mc:Fallback>
        </mc:AlternateContent>
        <p:sp>
          <p:nvSpPr>
            <p:cNvPr id="102" name="圆角矩形 101"/>
            <p:cNvSpPr/>
            <p:nvPr/>
          </p:nvSpPr>
          <p:spPr>
            <a:xfrm>
              <a:off x="1051767" y="1379756"/>
              <a:ext cx="4887283" cy="1045213"/>
            </a:xfrm>
            <a:prstGeom prst="roundRect">
              <a:avLst/>
            </a:prstGeom>
            <a:noFill/>
            <a:ln w="19050" cap="flat" cmpd="sng" algn="ctr">
              <a:solidFill>
                <a:srgbClr val="5B9BD5">
                  <a:shade val="50000"/>
                </a:srgbClr>
              </a:solidFill>
              <a:prstDash val="lgDash"/>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03" name="椭圆 102"/>
            <p:cNvSpPr/>
            <p:nvPr/>
          </p:nvSpPr>
          <p:spPr>
            <a:xfrm>
              <a:off x="1345569" y="1552809"/>
              <a:ext cx="220382" cy="216074"/>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104" name="直接连接符 103"/>
            <p:cNvCxnSpPr>
              <a:stCxn id="134" idx="2"/>
              <a:endCxn id="103" idx="6"/>
            </p:cNvCxnSpPr>
            <p:nvPr/>
          </p:nvCxnSpPr>
          <p:spPr>
            <a:xfrm flipH="1">
              <a:off x="1565951" y="1660375"/>
              <a:ext cx="194538" cy="471"/>
            </a:xfrm>
            <a:prstGeom prst="line">
              <a:avLst/>
            </a:prstGeom>
            <a:noFill/>
            <a:ln w="6350" cap="flat" cmpd="sng" algn="ctr">
              <a:solidFill>
                <a:srgbClr val="5B9BD5"/>
              </a:solidFill>
              <a:prstDash val="solid"/>
              <a:miter lim="800000"/>
            </a:ln>
            <a:effectLst/>
          </p:spPr>
        </p:cxnSp>
        <mc:AlternateContent xmlns:mc="http://schemas.openxmlformats.org/markup-compatibility/2006" xmlns:a14="http://schemas.microsoft.com/office/drawing/2010/main">
          <mc:Choice Requires="a14">
            <p:sp>
              <p:nvSpPr>
                <p:cNvPr id="105" name="文本框 79"/>
                <p:cNvSpPr txBox="1"/>
                <p:nvPr/>
              </p:nvSpPr>
              <p:spPr>
                <a:xfrm>
                  <a:off x="1333329" y="1532007"/>
                  <a:ext cx="271421" cy="24622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1" i="1" u="none" strike="noStrike" kern="1200" cap="none" spc="0" normalizeH="0" baseline="0" noProof="0" smtClean="0">
                                <a:ln>
                                  <a:noFill/>
                                </a:ln>
                                <a:solidFill>
                                  <a:prstClr val="black"/>
                                </a:solidFill>
                                <a:effectLst/>
                                <a:uLnTx/>
                                <a:uFillTx/>
                                <a:latin typeface="Cambria Math" panose="02040503050406030204" pitchFamily="18" charset="0"/>
                              </a:rPr>
                              <m:t>𝒉</m:t>
                            </m:r>
                          </m:e>
                          <m:sub>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92" name="文本框 79"/>
                <p:cNvSpPr txBox="1">
                  <a:spLocks noRot="1" noChangeAspect="1" noMove="1" noResize="1" noEditPoints="1" noAdjustHandles="1" noChangeArrowheads="1" noChangeShapeType="1" noTextEdit="1"/>
                </p:cNvSpPr>
                <p:nvPr/>
              </p:nvSpPr>
              <p:spPr>
                <a:xfrm>
                  <a:off x="1333329" y="1532007"/>
                  <a:ext cx="271421" cy="246221"/>
                </a:xfrm>
                <a:prstGeom prst="rect">
                  <a:avLst/>
                </a:prstGeom>
                <a:blipFill rotWithShape="0">
                  <a:blip r:embed="rId27"/>
                  <a:stretch>
                    <a:fillRect l="-20455" r="-6818" b="-12195"/>
                  </a:stretch>
                </a:blipFill>
              </p:spPr>
              <p:txBody>
                <a:bodyPr/>
                <a:lstStyle/>
                <a:p>
                  <a:r>
                    <a:rPr lang="zh-CN" altLang="en-US">
                      <a:noFill/>
                    </a:rPr>
                    <a:t> </a:t>
                  </a:r>
                </a:p>
              </p:txBody>
            </p:sp>
          </mc:Fallback>
        </mc:AlternateContent>
        <p:sp>
          <p:nvSpPr>
            <p:cNvPr id="106" name="椭圆 105"/>
            <p:cNvSpPr/>
            <p:nvPr/>
          </p:nvSpPr>
          <p:spPr>
            <a:xfrm>
              <a:off x="2329271" y="2581752"/>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07" name="椭圆 106"/>
            <p:cNvSpPr/>
            <p:nvPr/>
          </p:nvSpPr>
          <p:spPr>
            <a:xfrm>
              <a:off x="3416758" y="2591834"/>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08" name="椭圆 107"/>
            <p:cNvSpPr/>
            <p:nvPr/>
          </p:nvSpPr>
          <p:spPr>
            <a:xfrm>
              <a:off x="4730543" y="2592296"/>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09" name="圆角矩形 108"/>
            <p:cNvSpPr/>
            <p:nvPr/>
          </p:nvSpPr>
          <p:spPr>
            <a:xfrm>
              <a:off x="1051767" y="2498230"/>
              <a:ext cx="4889689" cy="455307"/>
            </a:xfrm>
            <a:prstGeom prst="roundRect">
              <a:avLst/>
            </a:prstGeom>
            <a:noFill/>
            <a:ln w="19050" cap="flat" cmpd="sng" algn="ctr">
              <a:solidFill>
                <a:srgbClr val="5B9BD5">
                  <a:shade val="50000"/>
                </a:srgbClr>
              </a:solidFill>
              <a:prstDash val="lgDash"/>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110" name="文本框 84"/>
                <p:cNvSpPr txBox="1"/>
                <p:nvPr/>
              </p:nvSpPr>
              <p:spPr>
                <a:xfrm>
                  <a:off x="2306245" y="2566427"/>
                  <a:ext cx="274691" cy="24622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zh-CN" altLang="en-US" sz="1600" b="1" i="1" u="none" strike="noStrike" kern="1200" cap="none" spc="0" normalizeH="0" baseline="0" noProof="0" smtClean="0">
                                <a:ln>
                                  <a:noFill/>
                                </a:ln>
                                <a:solidFill>
                                  <a:prstClr val="black"/>
                                </a:solidFill>
                                <a:effectLst/>
                                <a:uLnTx/>
                                <a:uFillTx/>
                                <a:latin typeface="Cambria Math" panose="02040503050406030204" pitchFamily="18" charset="0"/>
                              </a:rPr>
                              <m:t>𝜶</m:t>
                            </m:r>
                          </m:e>
                          <m:sub>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97" name="文本框 84"/>
                <p:cNvSpPr txBox="1">
                  <a:spLocks noRot="1" noChangeAspect="1" noMove="1" noResize="1" noEditPoints="1" noAdjustHandles="1" noChangeArrowheads="1" noChangeShapeType="1" noTextEdit="1"/>
                </p:cNvSpPr>
                <p:nvPr/>
              </p:nvSpPr>
              <p:spPr>
                <a:xfrm>
                  <a:off x="2306245" y="2566427"/>
                  <a:ext cx="274691" cy="246221"/>
                </a:xfrm>
                <a:prstGeom prst="rect">
                  <a:avLst/>
                </a:prstGeom>
                <a:blipFill rotWithShape="0">
                  <a:blip r:embed="rId28"/>
                  <a:stretch>
                    <a:fillRect l="-11111" r="-4444" b="-121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文本框 85"/>
                <p:cNvSpPr txBox="1"/>
                <p:nvPr/>
              </p:nvSpPr>
              <p:spPr>
                <a:xfrm>
                  <a:off x="3402772" y="2569401"/>
                  <a:ext cx="279435" cy="24622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zh-CN" altLang="en-US" sz="1600" b="1" i="1" u="none" strike="noStrike" kern="1200" cap="none" spc="0" normalizeH="0" baseline="0" noProof="0" smtClean="0">
                                <a:ln>
                                  <a:noFill/>
                                </a:ln>
                                <a:solidFill>
                                  <a:prstClr val="black"/>
                                </a:solidFill>
                                <a:effectLst/>
                                <a:uLnTx/>
                                <a:uFillTx/>
                                <a:latin typeface="Cambria Math" panose="02040503050406030204" pitchFamily="18" charset="0"/>
                              </a:rPr>
                              <m:t>𝜶</m:t>
                            </m:r>
                          </m:e>
                          <m:sub>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t>2</m:t>
                            </m:r>
                          </m:sub>
                        </m:sSub>
                      </m:oMath>
                    </m:oMathPara>
                  </a14:m>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98" name="文本框 85"/>
                <p:cNvSpPr txBox="1">
                  <a:spLocks noRot="1" noChangeAspect="1" noMove="1" noResize="1" noEditPoints="1" noAdjustHandles="1" noChangeArrowheads="1" noChangeShapeType="1" noTextEdit="1"/>
                </p:cNvSpPr>
                <p:nvPr/>
              </p:nvSpPr>
              <p:spPr>
                <a:xfrm>
                  <a:off x="3402772" y="2569401"/>
                  <a:ext cx="279435" cy="246221"/>
                </a:xfrm>
                <a:prstGeom prst="rect">
                  <a:avLst/>
                </a:prstGeom>
                <a:blipFill rotWithShape="0">
                  <a:blip r:embed="rId29"/>
                  <a:stretch>
                    <a:fillRect l="-8696" r="-4348"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文本框 58"/>
                <p:cNvSpPr txBox="1"/>
                <p:nvPr/>
              </p:nvSpPr>
              <p:spPr>
                <a:xfrm>
                  <a:off x="4726752" y="2576221"/>
                  <a:ext cx="293221" cy="24622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zh-CN" altLang="en-US" sz="1600" b="1" i="1" u="none" strike="noStrike" kern="1200" cap="none" spc="0" normalizeH="0" baseline="0" noProof="0" smtClean="0">
                                <a:ln>
                                  <a:noFill/>
                                </a:ln>
                                <a:solidFill>
                                  <a:prstClr val="black"/>
                                </a:solidFill>
                                <a:effectLst/>
                                <a:uLnTx/>
                                <a:uFillTx/>
                                <a:latin typeface="Cambria Math" panose="02040503050406030204" pitchFamily="18" charset="0"/>
                              </a:rPr>
                              <m:t>𝜶</m:t>
                            </m:r>
                          </m:e>
                          <m:sub>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t>𝑛</m:t>
                            </m:r>
                          </m:sub>
                        </m:sSub>
                      </m:oMath>
                    </m:oMathPara>
                  </a14:m>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99" name="文本框 58"/>
                <p:cNvSpPr txBox="1">
                  <a:spLocks noRot="1" noChangeAspect="1" noMove="1" noResize="1" noEditPoints="1" noAdjustHandles="1" noChangeArrowheads="1" noChangeShapeType="1" noTextEdit="1"/>
                </p:cNvSpPr>
                <p:nvPr/>
              </p:nvSpPr>
              <p:spPr>
                <a:xfrm>
                  <a:off x="4726752" y="2576221"/>
                  <a:ext cx="293221" cy="246221"/>
                </a:xfrm>
                <a:prstGeom prst="rect">
                  <a:avLst/>
                </a:prstGeom>
                <a:blipFill rotWithShape="0">
                  <a:blip r:embed="rId30"/>
                  <a:stretch>
                    <a:fillRect l="-10417"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3" name="矩形 112"/>
                <p:cNvSpPr/>
                <p:nvPr/>
              </p:nvSpPr>
              <p:spPr>
                <a:xfrm>
                  <a:off x="510108" y="2473457"/>
                  <a:ext cx="539763"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1" i="1" u="none" strike="noStrike" kern="0" cap="none" spc="0" normalizeH="0" baseline="0" noProof="0" dirty="0" smtClean="0">
                            <a:ln>
                              <a:noFill/>
                            </a:ln>
                            <a:solidFill>
                              <a:prstClr val="black"/>
                            </a:solidFill>
                            <a:effectLst/>
                            <a:uLnTx/>
                            <a:uFillTx/>
                            <a:latin typeface="Cambria Math" panose="02040503050406030204" pitchFamily="18" charset="0"/>
                          </a:rPr>
                          <m:t>𝓐</m:t>
                        </m:r>
                      </m:oMath>
                    </m:oMathPara>
                  </a14:m>
                  <a:endParaRPr kumimoji="0" lang="zh-CN" altLang="en-US" sz="2400" b="1"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mc:Choice>
          <mc:Fallback xmlns="">
            <p:sp>
              <p:nvSpPr>
                <p:cNvPr id="203" name="矩形 202"/>
                <p:cNvSpPr>
                  <a:spLocks noRot="1" noChangeAspect="1" noMove="1" noResize="1" noEditPoints="1" noAdjustHandles="1" noChangeArrowheads="1" noChangeShapeType="1" noTextEdit="1"/>
                </p:cNvSpPr>
                <p:nvPr/>
              </p:nvSpPr>
              <p:spPr>
                <a:xfrm>
                  <a:off x="510108" y="2473457"/>
                  <a:ext cx="539763" cy="461665"/>
                </a:xfrm>
                <a:prstGeom prst="rect">
                  <a:avLst/>
                </a:prstGeom>
                <a:blipFill rotWithShape="0">
                  <a:blip r:embed="rId31"/>
                  <a:stretch>
                    <a:fillRect/>
                  </a:stretch>
                </a:blipFill>
              </p:spPr>
              <p:txBody>
                <a:bodyPr/>
                <a:lstStyle/>
                <a:p>
                  <a:r>
                    <a:rPr lang="zh-CN" altLang="en-US">
                      <a:noFill/>
                    </a:rPr>
                    <a:t> </a:t>
                  </a:r>
                </a:p>
              </p:txBody>
            </p:sp>
          </mc:Fallback>
        </mc:AlternateContent>
        <p:sp>
          <p:nvSpPr>
            <p:cNvPr id="114" name="等腰三角形 113"/>
            <p:cNvSpPr/>
            <p:nvPr/>
          </p:nvSpPr>
          <p:spPr>
            <a:xfrm>
              <a:off x="3391748" y="1522114"/>
              <a:ext cx="322267" cy="272385"/>
            </a:xfrm>
            <a:prstGeom prst="triangle">
              <a:avLst/>
            </a:prstGeom>
            <a:solidFill>
              <a:srgbClr val="4472C4">
                <a:lumMod val="60000"/>
                <a:lumOff val="40000"/>
              </a:srgbClr>
            </a:solidFill>
            <a:ln w="12700" cap="flat" cmpd="sng" algn="ctr">
              <a:solidFill>
                <a:srgbClr val="2F559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15" name="椭圆 114"/>
            <p:cNvSpPr/>
            <p:nvPr/>
          </p:nvSpPr>
          <p:spPr>
            <a:xfrm>
              <a:off x="3416445" y="2050711"/>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116" name="直接连接符 115"/>
            <p:cNvCxnSpPr>
              <a:stCxn id="114" idx="3"/>
              <a:endCxn id="115" idx="0"/>
            </p:cNvCxnSpPr>
            <p:nvPr/>
          </p:nvCxnSpPr>
          <p:spPr>
            <a:xfrm flipH="1">
              <a:off x="3551791" y="1794499"/>
              <a:ext cx="1091" cy="256212"/>
            </a:xfrm>
            <a:prstGeom prst="line">
              <a:avLst/>
            </a:prstGeom>
            <a:noFill/>
            <a:ln w="6350" cap="flat" cmpd="sng" algn="ctr">
              <a:solidFill>
                <a:srgbClr val="5B9BD5"/>
              </a:solidFill>
              <a:prstDash val="solid"/>
              <a:miter lim="800000"/>
            </a:ln>
            <a:effectLst/>
          </p:spPr>
        </p:cxnSp>
        <p:cxnSp>
          <p:nvCxnSpPr>
            <p:cNvPr id="117" name="直接连接符 116"/>
            <p:cNvCxnSpPr>
              <a:stCxn id="115" idx="4"/>
              <a:endCxn id="107" idx="0"/>
            </p:cNvCxnSpPr>
            <p:nvPr/>
          </p:nvCxnSpPr>
          <p:spPr>
            <a:xfrm>
              <a:off x="3551791" y="2316112"/>
              <a:ext cx="313" cy="275722"/>
            </a:xfrm>
            <a:prstGeom prst="line">
              <a:avLst/>
            </a:prstGeom>
            <a:noFill/>
            <a:ln w="6350" cap="flat" cmpd="sng" algn="ctr">
              <a:solidFill>
                <a:srgbClr val="5B9BD5"/>
              </a:solidFill>
              <a:prstDash val="solid"/>
              <a:miter lim="800000"/>
            </a:ln>
            <a:effectLst/>
          </p:spPr>
        </p:cxnSp>
        <p:cxnSp>
          <p:nvCxnSpPr>
            <p:cNvPr id="118" name="直接连接符 117"/>
            <p:cNvCxnSpPr>
              <a:stCxn id="114" idx="5"/>
            </p:cNvCxnSpPr>
            <p:nvPr/>
          </p:nvCxnSpPr>
          <p:spPr>
            <a:xfrm flipV="1">
              <a:off x="3633448" y="1658306"/>
              <a:ext cx="288510" cy="1"/>
            </a:xfrm>
            <a:prstGeom prst="line">
              <a:avLst/>
            </a:prstGeom>
            <a:noFill/>
            <a:ln w="6350" cap="flat" cmpd="sng" algn="ctr">
              <a:solidFill>
                <a:srgbClr val="5B9BD5"/>
              </a:solidFill>
              <a:prstDash val="solid"/>
              <a:miter lim="800000"/>
            </a:ln>
            <a:effectLst/>
          </p:spPr>
        </p:cxnSp>
        <p:cxnSp>
          <p:nvCxnSpPr>
            <p:cNvPr id="119" name="直接连接符 118"/>
            <p:cNvCxnSpPr>
              <a:stCxn id="124" idx="6"/>
              <a:endCxn id="114" idx="1"/>
            </p:cNvCxnSpPr>
            <p:nvPr/>
          </p:nvCxnSpPr>
          <p:spPr>
            <a:xfrm flipV="1">
              <a:off x="3120001" y="1658307"/>
              <a:ext cx="352314" cy="3557"/>
            </a:xfrm>
            <a:prstGeom prst="line">
              <a:avLst/>
            </a:prstGeom>
            <a:noFill/>
            <a:ln w="6350" cap="flat" cmpd="sng" algn="ctr">
              <a:solidFill>
                <a:srgbClr val="5B9BD5"/>
              </a:solidFill>
              <a:prstDash val="solid"/>
              <a:miter lim="800000"/>
            </a:ln>
            <a:effectLst/>
          </p:spPr>
        </p:cxnSp>
        <p:sp>
          <p:nvSpPr>
            <p:cNvPr id="120" name="文本框 119"/>
            <p:cNvSpPr txBox="1"/>
            <p:nvPr/>
          </p:nvSpPr>
          <p:spPr>
            <a:xfrm>
              <a:off x="3983355" y="2485618"/>
              <a:ext cx="250698" cy="3051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rPr>
                <a:t>…</a:t>
              </a:r>
              <a:endParaRPr kumimoji="0" lang="zh-CN" altLang="en-US"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p:sp>
          <p:nvSpPr>
            <p:cNvPr id="121" name="文本框 120"/>
            <p:cNvSpPr txBox="1"/>
            <p:nvPr/>
          </p:nvSpPr>
          <p:spPr>
            <a:xfrm>
              <a:off x="3984707" y="1705849"/>
              <a:ext cx="250698" cy="3051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rPr>
                <a:t>…</a:t>
              </a:r>
              <a:endParaRPr kumimoji="0" lang="zh-CN" altLang="en-US"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p:sp>
          <p:nvSpPr>
            <p:cNvPr id="122" name="等腰三角形 121"/>
            <p:cNvSpPr/>
            <p:nvPr/>
          </p:nvSpPr>
          <p:spPr>
            <a:xfrm>
              <a:off x="2303483" y="1523886"/>
              <a:ext cx="322267" cy="272385"/>
            </a:xfrm>
            <a:prstGeom prst="triangle">
              <a:avLst/>
            </a:prstGeom>
            <a:solidFill>
              <a:srgbClr val="4472C4">
                <a:lumMod val="60000"/>
                <a:lumOff val="40000"/>
              </a:srgbClr>
            </a:solidFill>
            <a:ln w="12700" cap="flat" cmpd="sng" algn="ctr">
              <a:solidFill>
                <a:srgbClr val="2F559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23" name="椭圆 122"/>
            <p:cNvSpPr/>
            <p:nvPr/>
          </p:nvSpPr>
          <p:spPr>
            <a:xfrm>
              <a:off x="2329271" y="2052235"/>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24" name="椭圆 123"/>
            <p:cNvSpPr/>
            <p:nvPr/>
          </p:nvSpPr>
          <p:spPr>
            <a:xfrm>
              <a:off x="2849309" y="1529163"/>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125" name="直接连接符 124"/>
            <p:cNvCxnSpPr>
              <a:stCxn id="122" idx="3"/>
              <a:endCxn id="123" idx="0"/>
            </p:cNvCxnSpPr>
            <p:nvPr/>
          </p:nvCxnSpPr>
          <p:spPr>
            <a:xfrm>
              <a:off x="2464617" y="1796271"/>
              <a:ext cx="0" cy="255964"/>
            </a:xfrm>
            <a:prstGeom prst="line">
              <a:avLst/>
            </a:prstGeom>
            <a:noFill/>
            <a:ln w="6350" cap="flat" cmpd="sng" algn="ctr">
              <a:solidFill>
                <a:srgbClr val="5B9BD5"/>
              </a:solidFill>
              <a:prstDash val="solid"/>
              <a:miter lim="800000"/>
            </a:ln>
            <a:effectLst/>
          </p:spPr>
        </p:cxnSp>
        <p:cxnSp>
          <p:nvCxnSpPr>
            <p:cNvPr id="126" name="直接连接符 125"/>
            <p:cNvCxnSpPr>
              <a:stCxn id="123" idx="4"/>
              <a:endCxn id="106" idx="0"/>
            </p:cNvCxnSpPr>
            <p:nvPr/>
          </p:nvCxnSpPr>
          <p:spPr>
            <a:xfrm>
              <a:off x="2464617" y="2317636"/>
              <a:ext cx="0" cy="264116"/>
            </a:xfrm>
            <a:prstGeom prst="line">
              <a:avLst/>
            </a:prstGeom>
            <a:noFill/>
            <a:ln w="6350" cap="flat" cmpd="sng" algn="ctr">
              <a:solidFill>
                <a:srgbClr val="5B9BD5"/>
              </a:solidFill>
              <a:prstDash val="solid"/>
              <a:miter lim="800000"/>
            </a:ln>
            <a:effectLst/>
          </p:spPr>
        </p:cxnSp>
        <p:cxnSp>
          <p:nvCxnSpPr>
            <p:cNvPr id="127" name="直接连接符 126"/>
            <p:cNvCxnSpPr>
              <a:stCxn id="122" idx="5"/>
              <a:endCxn id="124" idx="2"/>
            </p:cNvCxnSpPr>
            <p:nvPr/>
          </p:nvCxnSpPr>
          <p:spPr>
            <a:xfrm>
              <a:off x="2545183" y="1660079"/>
              <a:ext cx="304126" cy="1785"/>
            </a:xfrm>
            <a:prstGeom prst="line">
              <a:avLst/>
            </a:prstGeom>
            <a:noFill/>
            <a:ln w="6350" cap="flat" cmpd="sng" algn="ctr">
              <a:solidFill>
                <a:srgbClr val="5B9BD5"/>
              </a:solidFill>
              <a:prstDash val="solid"/>
              <a:miter lim="800000"/>
            </a:ln>
            <a:effectLst/>
          </p:spPr>
        </p:cxnSp>
        <p:cxnSp>
          <p:nvCxnSpPr>
            <p:cNvPr id="128" name="直接连接符 127"/>
            <p:cNvCxnSpPr>
              <a:stCxn id="134" idx="6"/>
              <a:endCxn id="122" idx="1"/>
            </p:cNvCxnSpPr>
            <p:nvPr/>
          </p:nvCxnSpPr>
          <p:spPr>
            <a:xfrm flipV="1">
              <a:off x="2031181" y="1660079"/>
              <a:ext cx="352869" cy="296"/>
            </a:xfrm>
            <a:prstGeom prst="line">
              <a:avLst/>
            </a:prstGeom>
            <a:noFill/>
            <a:ln w="6350" cap="flat" cmpd="sng" algn="ctr">
              <a:solidFill>
                <a:srgbClr val="5B9BD5"/>
              </a:solidFill>
              <a:prstDash val="solid"/>
              <a:miter lim="800000"/>
            </a:ln>
            <a:effectLst/>
          </p:spPr>
        </p:cxnSp>
        <mc:AlternateContent xmlns:mc="http://schemas.openxmlformats.org/markup-compatibility/2006" xmlns:a14="http://schemas.microsoft.com/office/drawing/2010/main">
          <mc:Choice Requires="a14">
            <p:sp>
              <p:nvSpPr>
                <p:cNvPr id="129" name="文本框 43"/>
                <p:cNvSpPr txBox="1"/>
                <p:nvPr/>
              </p:nvSpPr>
              <p:spPr>
                <a:xfrm>
                  <a:off x="3456440" y="2050344"/>
                  <a:ext cx="185171" cy="2327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𝑈</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217" name="文本框 43"/>
                <p:cNvSpPr txBox="1">
                  <a:spLocks noRot="1" noChangeAspect="1" noMove="1" noResize="1" noEditPoints="1" noAdjustHandles="1" noChangeArrowheads="1" noChangeShapeType="1" noTextEdit="1"/>
                </p:cNvSpPr>
                <p:nvPr/>
              </p:nvSpPr>
              <p:spPr>
                <a:xfrm>
                  <a:off x="3456440" y="2050344"/>
                  <a:ext cx="185171" cy="232730"/>
                </a:xfrm>
                <a:prstGeom prst="rect">
                  <a:avLst/>
                </a:prstGeom>
                <a:blipFill rotWithShape="0">
                  <a:blip r:embed="rId32"/>
                  <a:stretch>
                    <a:fillRect l="-35484" r="-35484" b="-256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文本框 43"/>
                <p:cNvSpPr txBox="1"/>
                <p:nvPr/>
              </p:nvSpPr>
              <p:spPr>
                <a:xfrm>
                  <a:off x="2368258" y="2050032"/>
                  <a:ext cx="185171" cy="2327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𝑈</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218" name="文本框 43"/>
                <p:cNvSpPr txBox="1">
                  <a:spLocks noRot="1" noChangeAspect="1" noMove="1" noResize="1" noEditPoints="1" noAdjustHandles="1" noChangeArrowheads="1" noChangeShapeType="1" noTextEdit="1"/>
                </p:cNvSpPr>
                <p:nvPr/>
              </p:nvSpPr>
              <p:spPr>
                <a:xfrm>
                  <a:off x="2368258" y="2050032"/>
                  <a:ext cx="185171" cy="232730"/>
                </a:xfrm>
                <a:prstGeom prst="rect">
                  <a:avLst/>
                </a:prstGeom>
                <a:blipFill rotWithShape="0">
                  <a:blip r:embed="rId33"/>
                  <a:stretch>
                    <a:fillRect l="-40000" r="-36667" b="-256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文本框 52"/>
                <p:cNvSpPr txBox="1"/>
                <p:nvPr/>
              </p:nvSpPr>
              <p:spPr>
                <a:xfrm>
                  <a:off x="3474746" y="1552809"/>
                  <a:ext cx="158851" cy="2327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rPr>
                          <m:t>𝛿</m:t>
                        </m:r>
                      </m:oMath>
                    </m:oMathPara>
                  </a14:m>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219" name="文本框 52"/>
                <p:cNvSpPr txBox="1">
                  <a:spLocks noRot="1" noChangeAspect="1" noMove="1" noResize="1" noEditPoints="1" noAdjustHandles="1" noChangeArrowheads="1" noChangeShapeType="1" noTextEdit="1"/>
                </p:cNvSpPr>
                <p:nvPr/>
              </p:nvSpPr>
              <p:spPr>
                <a:xfrm>
                  <a:off x="3474746" y="1552809"/>
                  <a:ext cx="158851" cy="232730"/>
                </a:xfrm>
                <a:prstGeom prst="rect">
                  <a:avLst/>
                </a:prstGeom>
                <a:blipFill rotWithShape="0">
                  <a:blip r:embed="rId34"/>
                  <a:stretch>
                    <a:fillRect l="-46154" r="-38462"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文本框 52"/>
                <p:cNvSpPr txBox="1"/>
                <p:nvPr/>
              </p:nvSpPr>
              <p:spPr>
                <a:xfrm>
                  <a:off x="2381171" y="1545498"/>
                  <a:ext cx="158851" cy="2327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rPr>
                          <m:t>𝛿</m:t>
                        </m:r>
                      </m:oMath>
                    </m:oMathPara>
                  </a14:m>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220" name="文本框 52"/>
                <p:cNvSpPr txBox="1">
                  <a:spLocks noRot="1" noChangeAspect="1" noMove="1" noResize="1" noEditPoints="1" noAdjustHandles="1" noChangeArrowheads="1" noChangeShapeType="1" noTextEdit="1"/>
                </p:cNvSpPr>
                <p:nvPr/>
              </p:nvSpPr>
              <p:spPr>
                <a:xfrm>
                  <a:off x="2381171" y="1545498"/>
                  <a:ext cx="158851" cy="232730"/>
                </a:xfrm>
                <a:prstGeom prst="rect">
                  <a:avLst/>
                </a:prstGeom>
                <a:blipFill rotWithShape="0">
                  <a:blip r:embed="rId35"/>
                  <a:stretch>
                    <a:fillRect l="-46154" r="-38462"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 name="文本框 96"/>
                <p:cNvSpPr txBox="1"/>
                <p:nvPr/>
              </p:nvSpPr>
              <p:spPr>
                <a:xfrm>
                  <a:off x="2854028" y="1522114"/>
                  <a:ext cx="281552" cy="276999"/>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𝑊</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221" name="文本框 96"/>
                <p:cNvSpPr txBox="1">
                  <a:spLocks noRot="1" noChangeAspect="1" noMove="1" noResize="1" noEditPoints="1" noAdjustHandles="1" noChangeArrowheads="1" noChangeShapeType="1" noTextEdit="1"/>
                </p:cNvSpPr>
                <p:nvPr/>
              </p:nvSpPr>
              <p:spPr>
                <a:xfrm>
                  <a:off x="2854028" y="1522114"/>
                  <a:ext cx="281552" cy="276999"/>
                </a:xfrm>
                <a:prstGeom prst="rect">
                  <a:avLst/>
                </a:prstGeom>
                <a:blipFill rotWithShape="0">
                  <a:blip r:embed="rId36"/>
                  <a:stretch>
                    <a:fillRect l="-19149" r="-14894" b="-6667"/>
                  </a:stretch>
                </a:blipFill>
              </p:spPr>
              <p:txBody>
                <a:bodyPr/>
                <a:lstStyle/>
                <a:p>
                  <a:r>
                    <a:rPr lang="zh-CN" altLang="en-US">
                      <a:noFill/>
                    </a:rPr>
                    <a:t> </a:t>
                  </a:r>
                </a:p>
              </p:txBody>
            </p:sp>
          </mc:Fallback>
        </mc:AlternateContent>
        <p:sp>
          <p:nvSpPr>
            <p:cNvPr id="134" name="椭圆 133"/>
            <p:cNvSpPr/>
            <p:nvPr/>
          </p:nvSpPr>
          <p:spPr>
            <a:xfrm>
              <a:off x="1760489" y="1527674"/>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135" name="文本框 96"/>
                <p:cNvSpPr txBox="1"/>
                <p:nvPr/>
              </p:nvSpPr>
              <p:spPr>
                <a:xfrm>
                  <a:off x="1767752" y="1531978"/>
                  <a:ext cx="281552" cy="276999"/>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𝑊</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223" name="文本框 96"/>
                <p:cNvSpPr txBox="1">
                  <a:spLocks noRot="1" noChangeAspect="1" noMove="1" noResize="1" noEditPoints="1" noAdjustHandles="1" noChangeArrowheads="1" noChangeShapeType="1" noTextEdit="1"/>
                </p:cNvSpPr>
                <p:nvPr/>
              </p:nvSpPr>
              <p:spPr>
                <a:xfrm>
                  <a:off x="1767752" y="1531978"/>
                  <a:ext cx="281552" cy="276999"/>
                </a:xfrm>
                <a:prstGeom prst="rect">
                  <a:avLst/>
                </a:prstGeom>
                <a:blipFill rotWithShape="0">
                  <a:blip r:embed="rId37"/>
                  <a:stretch>
                    <a:fillRect l="-19565" r="-17391" b="-6522"/>
                  </a:stretch>
                </a:blipFill>
              </p:spPr>
              <p:txBody>
                <a:bodyPr/>
                <a:lstStyle/>
                <a:p>
                  <a:r>
                    <a:rPr lang="zh-CN" altLang="en-US">
                      <a:noFill/>
                    </a:rPr>
                    <a:t> </a:t>
                  </a:r>
                </a:p>
              </p:txBody>
            </p:sp>
          </mc:Fallback>
        </mc:AlternateContent>
        <p:cxnSp>
          <p:nvCxnSpPr>
            <p:cNvPr id="136" name="直接连接符 135"/>
            <p:cNvCxnSpPr>
              <a:stCxn id="137" idx="4"/>
              <a:endCxn id="122" idx="0"/>
            </p:cNvCxnSpPr>
            <p:nvPr/>
          </p:nvCxnSpPr>
          <p:spPr>
            <a:xfrm flipH="1">
              <a:off x="2464617" y="1259354"/>
              <a:ext cx="1278" cy="264532"/>
            </a:xfrm>
            <a:prstGeom prst="line">
              <a:avLst/>
            </a:prstGeom>
            <a:noFill/>
            <a:ln w="6350" cap="flat" cmpd="sng" algn="ctr">
              <a:solidFill>
                <a:srgbClr val="5B9BD5"/>
              </a:solidFill>
              <a:prstDash val="solid"/>
              <a:miter lim="800000"/>
            </a:ln>
            <a:effectLst/>
          </p:spPr>
        </p:cxnSp>
        <p:sp>
          <p:nvSpPr>
            <p:cNvPr id="137" name="椭圆 136"/>
            <p:cNvSpPr/>
            <p:nvPr/>
          </p:nvSpPr>
          <p:spPr>
            <a:xfrm>
              <a:off x="2330549" y="993953"/>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138" name="直接连接符 137"/>
            <p:cNvCxnSpPr>
              <a:stCxn id="139" idx="4"/>
              <a:endCxn id="92" idx="0"/>
            </p:cNvCxnSpPr>
            <p:nvPr/>
          </p:nvCxnSpPr>
          <p:spPr>
            <a:xfrm>
              <a:off x="4865574" y="1262955"/>
              <a:ext cx="314" cy="263775"/>
            </a:xfrm>
            <a:prstGeom prst="line">
              <a:avLst/>
            </a:prstGeom>
            <a:noFill/>
            <a:ln w="6350" cap="flat" cmpd="sng" algn="ctr">
              <a:solidFill>
                <a:srgbClr val="5B9BD5"/>
              </a:solidFill>
              <a:prstDash val="solid"/>
              <a:miter lim="800000"/>
            </a:ln>
            <a:effectLst/>
          </p:spPr>
        </p:cxnSp>
        <p:sp>
          <p:nvSpPr>
            <p:cNvPr id="139" name="椭圆 138"/>
            <p:cNvSpPr/>
            <p:nvPr/>
          </p:nvSpPr>
          <p:spPr>
            <a:xfrm>
              <a:off x="4730228" y="997554"/>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140" name="直接连接符 139"/>
            <p:cNvCxnSpPr>
              <a:stCxn id="141" idx="4"/>
              <a:endCxn id="114" idx="0"/>
            </p:cNvCxnSpPr>
            <p:nvPr/>
          </p:nvCxnSpPr>
          <p:spPr>
            <a:xfrm>
              <a:off x="3551791" y="1255130"/>
              <a:ext cx="1091" cy="266984"/>
            </a:xfrm>
            <a:prstGeom prst="line">
              <a:avLst/>
            </a:prstGeom>
            <a:noFill/>
            <a:ln w="6350" cap="flat" cmpd="sng" algn="ctr">
              <a:solidFill>
                <a:srgbClr val="5B9BD5"/>
              </a:solidFill>
              <a:prstDash val="solid"/>
              <a:miter lim="800000"/>
            </a:ln>
            <a:effectLst/>
          </p:spPr>
        </p:cxnSp>
        <p:sp>
          <p:nvSpPr>
            <p:cNvPr id="141" name="椭圆 140"/>
            <p:cNvSpPr/>
            <p:nvPr/>
          </p:nvSpPr>
          <p:spPr>
            <a:xfrm>
              <a:off x="3416445" y="989729"/>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142" name="文本框 43"/>
                <p:cNvSpPr txBox="1"/>
                <p:nvPr/>
              </p:nvSpPr>
              <p:spPr>
                <a:xfrm>
                  <a:off x="2394839" y="1000281"/>
                  <a:ext cx="169254" cy="22928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𝑉</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73" name="文本框 43"/>
                <p:cNvSpPr txBox="1">
                  <a:spLocks noRot="1" noChangeAspect="1" noMove="1" noResize="1" noEditPoints="1" noAdjustHandles="1" noChangeArrowheads="1" noChangeShapeType="1" noTextEdit="1"/>
                </p:cNvSpPr>
                <p:nvPr/>
              </p:nvSpPr>
              <p:spPr>
                <a:xfrm>
                  <a:off x="2394839" y="1000281"/>
                  <a:ext cx="169254" cy="229281"/>
                </a:xfrm>
                <a:prstGeom prst="rect">
                  <a:avLst/>
                </a:prstGeom>
                <a:blipFill rotWithShape="0">
                  <a:blip r:embed="rId38"/>
                  <a:stretch>
                    <a:fillRect l="-42857" r="-3928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3" name="文本框 43"/>
                <p:cNvSpPr txBox="1"/>
                <p:nvPr/>
              </p:nvSpPr>
              <p:spPr>
                <a:xfrm>
                  <a:off x="3477526" y="1007788"/>
                  <a:ext cx="169254" cy="22928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𝑉</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76" name="文本框 43"/>
                <p:cNvSpPr txBox="1">
                  <a:spLocks noRot="1" noChangeAspect="1" noMove="1" noResize="1" noEditPoints="1" noAdjustHandles="1" noChangeArrowheads="1" noChangeShapeType="1" noTextEdit="1"/>
                </p:cNvSpPr>
                <p:nvPr/>
              </p:nvSpPr>
              <p:spPr>
                <a:xfrm>
                  <a:off x="3477526" y="1007788"/>
                  <a:ext cx="169254" cy="229281"/>
                </a:xfrm>
                <a:prstGeom prst="rect">
                  <a:avLst/>
                </a:prstGeom>
                <a:blipFill rotWithShape="0">
                  <a:blip r:embed="rId39"/>
                  <a:stretch>
                    <a:fillRect l="-48148" r="-40741"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4" name="文本框 43"/>
                <p:cNvSpPr txBox="1"/>
                <p:nvPr/>
              </p:nvSpPr>
              <p:spPr>
                <a:xfrm>
                  <a:off x="4796324" y="1003125"/>
                  <a:ext cx="169254" cy="22928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𝑉</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77" name="文本框 43"/>
                <p:cNvSpPr txBox="1">
                  <a:spLocks noRot="1" noChangeAspect="1" noMove="1" noResize="1" noEditPoints="1" noAdjustHandles="1" noChangeArrowheads="1" noChangeShapeType="1" noTextEdit="1"/>
                </p:cNvSpPr>
                <p:nvPr/>
              </p:nvSpPr>
              <p:spPr>
                <a:xfrm>
                  <a:off x="4796324" y="1003125"/>
                  <a:ext cx="169254" cy="229281"/>
                </a:xfrm>
                <a:prstGeom prst="rect">
                  <a:avLst/>
                </a:prstGeom>
                <a:blipFill rotWithShape="0">
                  <a:blip r:embed="rId40"/>
                  <a:stretch>
                    <a:fillRect l="-46429" r="-35714" b="-29730"/>
                  </a:stretch>
                </a:blipFill>
              </p:spPr>
              <p:txBody>
                <a:bodyPr/>
                <a:lstStyle/>
                <a:p>
                  <a:r>
                    <a:rPr lang="zh-CN" altLang="en-US">
                      <a:noFill/>
                    </a:rPr>
                    <a:t> </a:t>
                  </a:r>
                </a:p>
              </p:txBody>
            </p:sp>
          </mc:Fallback>
        </mc:AlternateContent>
        <p:cxnSp>
          <p:nvCxnSpPr>
            <p:cNvPr id="145" name="直接连接符 144"/>
            <p:cNvCxnSpPr>
              <a:endCxn id="137" idx="0"/>
            </p:cNvCxnSpPr>
            <p:nvPr/>
          </p:nvCxnSpPr>
          <p:spPr>
            <a:xfrm>
              <a:off x="2464065" y="714952"/>
              <a:ext cx="1830" cy="279001"/>
            </a:xfrm>
            <a:prstGeom prst="line">
              <a:avLst/>
            </a:prstGeom>
            <a:noFill/>
            <a:ln w="6350" cap="flat" cmpd="sng" algn="ctr">
              <a:solidFill>
                <a:srgbClr val="5B9BD5"/>
              </a:solidFill>
              <a:prstDash val="solid"/>
              <a:miter lim="800000"/>
            </a:ln>
            <a:effectLst/>
          </p:spPr>
        </p:cxnSp>
        <p:cxnSp>
          <p:nvCxnSpPr>
            <p:cNvPr id="146" name="直接连接符 145"/>
            <p:cNvCxnSpPr>
              <a:endCxn id="141" idx="0"/>
            </p:cNvCxnSpPr>
            <p:nvPr/>
          </p:nvCxnSpPr>
          <p:spPr>
            <a:xfrm>
              <a:off x="3549025" y="712828"/>
              <a:ext cx="2766" cy="276901"/>
            </a:xfrm>
            <a:prstGeom prst="line">
              <a:avLst/>
            </a:prstGeom>
            <a:noFill/>
            <a:ln w="6350" cap="flat" cmpd="sng" algn="ctr">
              <a:solidFill>
                <a:srgbClr val="5B9BD5"/>
              </a:solidFill>
              <a:prstDash val="solid"/>
              <a:miter lim="800000"/>
            </a:ln>
            <a:effectLst/>
          </p:spPr>
        </p:cxnSp>
        <p:cxnSp>
          <p:nvCxnSpPr>
            <p:cNvPr id="147" name="直接连接符 146"/>
            <p:cNvCxnSpPr>
              <a:endCxn id="139" idx="0"/>
            </p:cNvCxnSpPr>
            <p:nvPr/>
          </p:nvCxnSpPr>
          <p:spPr>
            <a:xfrm>
              <a:off x="4864483" y="720653"/>
              <a:ext cx="1091" cy="276901"/>
            </a:xfrm>
            <a:prstGeom prst="line">
              <a:avLst/>
            </a:prstGeom>
            <a:noFill/>
            <a:ln w="6350" cap="flat" cmpd="sng" algn="ctr">
              <a:solidFill>
                <a:srgbClr val="5B9BD5"/>
              </a:solidFill>
              <a:prstDash val="solid"/>
              <a:miter lim="800000"/>
            </a:ln>
            <a:effectLst/>
          </p:spPr>
        </p:cxnSp>
        <mc:AlternateContent xmlns:mc="http://schemas.openxmlformats.org/markup-compatibility/2006" xmlns:a14="http://schemas.microsoft.com/office/drawing/2010/main">
          <mc:Choice Requires="a14">
            <p:sp>
              <p:nvSpPr>
                <p:cNvPr id="148" name="矩形 147"/>
                <p:cNvSpPr/>
                <p:nvPr/>
              </p:nvSpPr>
              <p:spPr>
                <a:xfrm>
                  <a:off x="575308" y="1620321"/>
                  <a:ext cx="478016"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1" i="1" u="none" strike="noStrike" kern="0" cap="none" spc="0" normalizeH="0" baseline="0" noProof="0" dirty="0" smtClean="0">
                            <a:ln>
                              <a:noFill/>
                            </a:ln>
                            <a:solidFill>
                              <a:prstClr val="black"/>
                            </a:solidFill>
                            <a:effectLst/>
                            <a:uLnTx/>
                            <a:uFillTx/>
                            <a:latin typeface="Cambria Math" panose="02040503050406030204" pitchFamily="18" charset="0"/>
                          </a:rPr>
                          <m:t>𝓣</m:t>
                        </m:r>
                      </m:oMath>
                    </m:oMathPara>
                  </a14:m>
                  <a:endParaRPr kumimoji="0" lang="zh-CN" altLang="en-US" sz="2400" b="1"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mc:Choice>
          <mc:Fallback xmlns="">
            <p:sp>
              <p:nvSpPr>
                <p:cNvPr id="209" name="矩形 208"/>
                <p:cNvSpPr>
                  <a:spLocks noRot="1" noChangeAspect="1" noMove="1" noResize="1" noEditPoints="1" noAdjustHandles="1" noChangeArrowheads="1" noChangeShapeType="1" noTextEdit="1"/>
                </p:cNvSpPr>
                <p:nvPr/>
              </p:nvSpPr>
              <p:spPr>
                <a:xfrm>
                  <a:off x="575308" y="1620321"/>
                  <a:ext cx="478016" cy="461665"/>
                </a:xfrm>
                <a:prstGeom prst="rect">
                  <a:avLst/>
                </a:prstGeom>
                <a:blipFill rotWithShape="0">
                  <a:blip r:embed="rId41"/>
                  <a:stretch>
                    <a:fillRect/>
                  </a:stretch>
                </a:blipFill>
              </p:spPr>
              <p:txBody>
                <a:bodyPr/>
                <a:lstStyle/>
                <a:p>
                  <a:r>
                    <a:rPr lang="zh-CN" altLang="en-US">
                      <a:noFill/>
                    </a:rPr>
                    <a:t> </a:t>
                  </a:r>
                </a:p>
              </p:txBody>
            </p:sp>
          </mc:Fallback>
        </mc:AlternateContent>
      </p:grpSp>
      <p:grpSp>
        <p:nvGrpSpPr>
          <p:cNvPr id="151" name="组合 150"/>
          <p:cNvGrpSpPr/>
          <p:nvPr/>
        </p:nvGrpSpPr>
        <p:grpSpPr>
          <a:xfrm>
            <a:off x="1202527" y="1772193"/>
            <a:ext cx="1871424" cy="1943091"/>
            <a:chOff x="457847" y="3558288"/>
            <a:chExt cx="1871424" cy="1943091"/>
          </a:xfrm>
        </p:grpSpPr>
        <p:sp>
          <p:nvSpPr>
            <p:cNvPr id="152" name="等腰三角形 151"/>
            <p:cNvSpPr/>
            <p:nvPr/>
          </p:nvSpPr>
          <p:spPr>
            <a:xfrm>
              <a:off x="1928700" y="4380691"/>
              <a:ext cx="297968" cy="300038"/>
            </a:xfrm>
            <a:prstGeom prst="triangle">
              <a:avLst/>
            </a:prstGeom>
            <a:solidFill>
              <a:srgbClr val="4472C4">
                <a:lumMod val="60000"/>
                <a:lumOff val="40000"/>
              </a:srgbClr>
            </a:solidFill>
            <a:ln w="12700" cap="flat" cmpd="sng" algn="ctr">
              <a:solidFill>
                <a:srgbClr val="2F559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153" name="直接连接符 152"/>
            <p:cNvCxnSpPr>
              <a:stCxn id="152" idx="3"/>
              <a:endCxn id="154" idx="0"/>
            </p:cNvCxnSpPr>
            <p:nvPr/>
          </p:nvCxnSpPr>
          <p:spPr>
            <a:xfrm>
              <a:off x="2077684" y="4680729"/>
              <a:ext cx="0" cy="295609"/>
            </a:xfrm>
            <a:prstGeom prst="line">
              <a:avLst/>
            </a:prstGeom>
            <a:noFill/>
            <a:ln w="6350" cap="flat" cmpd="sng" algn="ctr">
              <a:solidFill>
                <a:srgbClr val="5B9BD5"/>
              </a:solidFill>
              <a:prstDash val="solid"/>
              <a:miter lim="800000"/>
            </a:ln>
            <a:effectLst/>
          </p:spPr>
        </p:cxnSp>
        <p:sp>
          <p:nvSpPr>
            <p:cNvPr id="154" name="椭圆 153"/>
            <p:cNvSpPr/>
            <p:nvPr/>
          </p:nvSpPr>
          <p:spPr>
            <a:xfrm>
              <a:off x="1945095" y="4976338"/>
              <a:ext cx="265178" cy="275438"/>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155" name="直接连接符 154"/>
            <p:cNvCxnSpPr>
              <a:endCxn id="154" idx="4"/>
            </p:cNvCxnSpPr>
            <p:nvPr/>
          </p:nvCxnSpPr>
          <p:spPr>
            <a:xfrm flipV="1">
              <a:off x="2077683" y="5251776"/>
              <a:ext cx="1" cy="249603"/>
            </a:xfrm>
            <a:prstGeom prst="line">
              <a:avLst/>
            </a:prstGeom>
            <a:noFill/>
            <a:ln w="6350" cap="flat" cmpd="sng" algn="ctr">
              <a:solidFill>
                <a:srgbClr val="5B9BD5"/>
              </a:solidFill>
              <a:prstDash val="solid"/>
              <a:miter lim="800000"/>
            </a:ln>
            <a:effectLst/>
          </p:spPr>
        </p:cxnSp>
        <p:cxnSp>
          <p:nvCxnSpPr>
            <p:cNvPr id="156" name="直接连接符 155"/>
            <p:cNvCxnSpPr>
              <a:stCxn id="152" idx="0"/>
              <a:endCxn id="158" idx="4"/>
            </p:cNvCxnSpPr>
            <p:nvPr/>
          </p:nvCxnSpPr>
          <p:spPr>
            <a:xfrm flipV="1">
              <a:off x="2077684" y="4076897"/>
              <a:ext cx="0" cy="303794"/>
            </a:xfrm>
            <a:prstGeom prst="line">
              <a:avLst/>
            </a:prstGeom>
            <a:noFill/>
            <a:ln w="6350" cap="flat" cmpd="sng" algn="ctr">
              <a:solidFill>
                <a:srgbClr val="5B9BD5"/>
              </a:solidFill>
              <a:prstDash val="solid"/>
              <a:miter lim="800000"/>
            </a:ln>
            <a:effectLst/>
          </p:spPr>
        </p:cxnSp>
        <p:cxnSp>
          <p:nvCxnSpPr>
            <p:cNvPr id="157" name="直接连接符 156"/>
            <p:cNvCxnSpPr>
              <a:endCxn id="158" idx="0"/>
            </p:cNvCxnSpPr>
            <p:nvPr/>
          </p:nvCxnSpPr>
          <p:spPr>
            <a:xfrm>
              <a:off x="2077683" y="3558288"/>
              <a:ext cx="1" cy="243171"/>
            </a:xfrm>
            <a:prstGeom prst="line">
              <a:avLst/>
            </a:prstGeom>
            <a:noFill/>
            <a:ln w="6350" cap="flat" cmpd="sng" algn="ctr">
              <a:solidFill>
                <a:srgbClr val="5B9BD5"/>
              </a:solidFill>
              <a:prstDash val="solid"/>
              <a:miter lim="800000"/>
            </a:ln>
            <a:effectLst/>
          </p:spPr>
        </p:cxnSp>
        <p:sp>
          <p:nvSpPr>
            <p:cNvPr id="158" name="椭圆 157"/>
            <p:cNvSpPr/>
            <p:nvPr/>
          </p:nvSpPr>
          <p:spPr>
            <a:xfrm>
              <a:off x="1945095" y="3801459"/>
              <a:ext cx="265178" cy="275438"/>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59" name="圆角矩形 158"/>
            <p:cNvSpPr/>
            <p:nvPr/>
          </p:nvSpPr>
          <p:spPr>
            <a:xfrm>
              <a:off x="1680934" y="3726822"/>
              <a:ext cx="648337" cy="1663480"/>
            </a:xfrm>
            <a:prstGeom prst="roundRect">
              <a:avLst/>
            </a:prstGeom>
            <a:noFill/>
            <a:ln w="19050" cap="flat" cmpd="sng" algn="ctr">
              <a:solidFill>
                <a:srgbClr val="5B9BD5">
                  <a:shade val="50000"/>
                </a:srgbClr>
              </a:solidFill>
              <a:prstDash val="lgDash"/>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60" name="圆角矩形 159"/>
            <p:cNvSpPr/>
            <p:nvPr/>
          </p:nvSpPr>
          <p:spPr>
            <a:xfrm>
              <a:off x="457847" y="4259750"/>
              <a:ext cx="1277307" cy="546793"/>
            </a:xfrm>
            <a:prstGeom prst="roundRect">
              <a:avLst/>
            </a:prstGeom>
            <a:noFill/>
            <a:ln w="19050" cap="flat" cmpd="sng" algn="ctr">
              <a:solidFill>
                <a:srgbClr val="5B9BD5">
                  <a:shade val="50000"/>
                </a:srgbClr>
              </a:solidFill>
              <a:prstDash val="lgDash"/>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nvGrpSpPr>
            <p:cNvPr id="161" name="组合 160"/>
            <p:cNvGrpSpPr/>
            <p:nvPr/>
          </p:nvGrpSpPr>
          <p:grpSpPr>
            <a:xfrm>
              <a:off x="609388" y="4347644"/>
              <a:ext cx="948575" cy="664631"/>
              <a:chOff x="662728" y="4347644"/>
              <a:chExt cx="948575" cy="664631"/>
            </a:xfrm>
          </p:grpSpPr>
          <p:sp>
            <p:nvSpPr>
              <p:cNvPr id="167" name="圆角矩形 166"/>
              <p:cNvSpPr/>
              <p:nvPr/>
            </p:nvSpPr>
            <p:spPr>
              <a:xfrm>
                <a:off x="662728" y="4347644"/>
                <a:ext cx="948575" cy="36613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168" name="直接连接符 167"/>
              <p:cNvCxnSpPr/>
              <p:nvPr/>
            </p:nvCxnSpPr>
            <p:spPr>
              <a:xfrm flipV="1">
                <a:off x="782284" y="4710976"/>
                <a:ext cx="0" cy="301299"/>
              </a:xfrm>
              <a:prstGeom prst="line">
                <a:avLst/>
              </a:prstGeom>
              <a:noFill/>
              <a:ln w="6350" cap="flat" cmpd="sng" algn="ctr">
                <a:solidFill>
                  <a:srgbClr val="5B9BD5"/>
                </a:solidFill>
                <a:prstDash val="solid"/>
                <a:miter lim="800000"/>
              </a:ln>
              <a:effectLst/>
            </p:spPr>
          </p:cxnSp>
          <p:cxnSp>
            <p:nvCxnSpPr>
              <p:cNvPr id="169" name="直接连接符 168"/>
              <p:cNvCxnSpPr/>
              <p:nvPr/>
            </p:nvCxnSpPr>
            <p:spPr>
              <a:xfrm flipV="1">
                <a:off x="983262" y="4710976"/>
                <a:ext cx="0" cy="301299"/>
              </a:xfrm>
              <a:prstGeom prst="line">
                <a:avLst/>
              </a:prstGeom>
              <a:noFill/>
              <a:ln w="6350" cap="flat" cmpd="sng" algn="ctr">
                <a:solidFill>
                  <a:srgbClr val="5B9BD5"/>
                </a:solidFill>
                <a:prstDash val="solid"/>
                <a:miter lim="800000"/>
              </a:ln>
              <a:effectLst/>
            </p:spPr>
          </p:cxnSp>
          <p:cxnSp>
            <p:nvCxnSpPr>
              <p:cNvPr id="170" name="直接连接符 169"/>
              <p:cNvCxnSpPr/>
              <p:nvPr/>
            </p:nvCxnSpPr>
            <p:spPr>
              <a:xfrm flipV="1">
                <a:off x="1440462" y="4710976"/>
                <a:ext cx="0" cy="301299"/>
              </a:xfrm>
              <a:prstGeom prst="line">
                <a:avLst/>
              </a:prstGeom>
              <a:noFill/>
              <a:ln w="6350" cap="flat" cmpd="sng" algn="ctr">
                <a:solidFill>
                  <a:srgbClr val="5B9BD5"/>
                </a:solidFill>
                <a:prstDash val="solid"/>
                <a:miter lim="800000"/>
              </a:ln>
              <a:effectLst/>
            </p:spPr>
          </p:cxnSp>
          <p:sp>
            <p:nvSpPr>
              <p:cNvPr id="171" name="文本框 40"/>
              <p:cNvSpPr txBox="1"/>
              <p:nvPr/>
            </p:nvSpPr>
            <p:spPr>
              <a:xfrm>
                <a:off x="1043711" y="4671218"/>
                <a:ext cx="250698" cy="3051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宋体" panose="02010600030101010101" pitchFamily="2" charset="-122"/>
                  </a:rPr>
                  <a:t>…</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172" name="文本框 171"/>
                  <p:cNvSpPr txBox="1"/>
                  <p:nvPr/>
                </p:nvSpPr>
                <p:spPr>
                  <a:xfrm>
                    <a:off x="897670" y="4388539"/>
                    <a:ext cx="623119" cy="303673"/>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zh-CN" altLang="en-US" sz="1800" b="0" i="1" u="none" strike="noStrike" kern="0" cap="none" spc="0" normalizeH="0" baseline="0" noProof="0" smtClean="0">
                                  <a:ln>
                                    <a:noFill/>
                                  </a:ln>
                                  <a:solidFill>
                                    <a:prstClr val="black"/>
                                  </a:solidFill>
                                  <a:effectLst/>
                                  <a:uLnTx/>
                                  <a:uFillTx/>
                                  <a:latin typeface="Cambria Math" panose="02040503050406030204" pitchFamily="18" charset="0"/>
                                </a:rPr>
                                <m:t>𝒮</m:t>
                              </m:r>
                            </m:e>
                            <m:sub>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rPr>
                                <m:t>𝑡</m:t>
                              </m:r>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zh-CN" altLang="en-US"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14" name="文本框 113"/>
                  <p:cNvSpPr txBox="1">
                    <a:spLocks noRot="1" noChangeAspect="1" noMove="1" noResize="1" noEditPoints="1" noAdjustHandles="1" noChangeArrowheads="1" noChangeShapeType="1" noTextEdit="1"/>
                  </p:cNvSpPr>
                  <p:nvPr/>
                </p:nvSpPr>
                <p:spPr>
                  <a:xfrm>
                    <a:off x="897670" y="4388539"/>
                    <a:ext cx="623119" cy="303673"/>
                  </a:xfrm>
                  <a:prstGeom prst="rect">
                    <a:avLst/>
                  </a:prstGeom>
                  <a:blipFill rotWithShape="0">
                    <a:blip r:embed="rId42"/>
                    <a:stretch>
                      <a:fillRect l="-7843" r="-8824" b="-260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62" name="文本框 43"/>
                <p:cNvSpPr txBox="1"/>
                <p:nvPr/>
              </p:nvSpPr>
              <p:spPr>
                <a:xfrm>
                  <a:off x="1996202" y="3812324"/>
                  <a:ext cx="169254" cy="22928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𝑉</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328" name="文本框 43"/>
                <p:cNvSpPr txBox="1">
                  <a:spLocks noRot="1" noChangeAspect="1" noMove="1" noResize="1" noEditPoints="1" noAdjustHandles="1" noChangeArrowheads="1" noChangeShapeType="1" noTextEdit="1"/>
                </p:cNvSpPr>
                <p:nvPr/>
              </p:nvSpPr>
              <p:spPr>
                <a:xfrm>
                  <a:off x="1996202" y="3812324"/>
                  <a:ext cx="169254" cy="229281"/>
                </a:xfrm>
                <a:prstGeom prst="rect">
                  <a:avLst/>
                </a:prstGeom>
                <a:blipFill rotWithShape="0">
                  <a:blip r:embed="rId43"/>
                  <a:stretch>
                    <a:fillRect l="-46429" r="-35714"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3" name="文本框 52"/>
                <p:cNvSpPr txBox="1"/>
                <p:nvPr/>
              </p:nvSpPr>
              <p:spPr>
                <a:xfrm>
                  <a:off x="1999155" y="4425339"/>
                  <a:ext cx="158851" cy="2327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rPr>
                          <m:t>𝛿</m:t>
                        </m:r>
                      </m:oMath>
                    </m:oMathPara>
                  </a14:m>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329" name="文本框 52"/>
                <p:cNvSpPr txBox="1">
                  <a:spLocks noRot="1" noChangeAspect="1" noMove="1" noResize="1" noEditPoints="1" noAdjustHandles="1" noChangeArrowheads="1" noChangeShapeType="1" noTextEdit="1"/>
                </p:cNvSpPr>
                <p:nvPr/>
              </p:nvSpPr>
              <p:spPr>
                <a:xfrm>
                  <a:off x="1999155" y="4425339"/>
                  <a:ext cx="158851" cy="232730"/>
                </a:xfrm>
                <a:prstGeom prst="rect">
                  <a:avLst/>
                </a:prstGeom>
                <a:blipFill rotWithShape="0">
                  <a:blip r:embed="rId44"/>
                  <a:stretch>
                    <a:fillRect l="-44444" r="-33333"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4" name="文本框 43"/>
                <p:cNvSpPr txBox="1"/>
                <p:nvPr/>
              </p:nvSpPr>
              <p:spPr>
                <a:xfrm>
                  <a:off x="1985098" y="4983644"/>
                  <a:ext cx="185171" cy="2327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𝑈</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330" name="文本框 43"/>
                <p:cNvSpPr txBox="1">
                  <a:spLocks noRot="1" noChangeAspect="1" noMove="1" noResize="1" noEditPoints="1" noAdjustHandles="1" noChangeArrowheads="1" noChangeShapeType="1" noTextEdit="1"/>
                </p:cNvSpPr>
                <p:nvPr/>
              </p:nvSpPr>
              <p:spPr>
                <a:xfrm>
                  <a:off x="1985098" y="4983644"/>
                  <a:ext cx="185171" cy="232730"/>
                </a:xfrm>
                <a:prstGeom prst="rect">
                  <a:avLst/>
                </a:prstGeom>
                <a:blipFill rotWithShape="0">
                  <a:blip r:embed="rId45"/>
                  <a:stretch>
                    <a:fillRect l="-35484" r="-35484" b="-26316"/>
                  </a:stretch>
                </a:blipFill>
              </p:spPr>
              <p:txBody>
                <a:bodyPr/>
                <a:lstStyle/>
                <a:p>
                  <a:r>
                    <a:rPr lang="zh-CN" altLang="en-US">
                      <a:noFill/>
                    </a:rPr>
                    <a:t> </a:t>
                  </a:r>
                </a:p>
              </p:txBody>
            </p:sp>
          </mc:Fallback>
        </mc:AlternateContent>
        <p:sp>
          <p:nvSpPr>
            <p:cNvPr id="165" name="矩形 164"/>
            <p:cNvSpPr/>
            <p:nvPr/>
          </p:nvSpPr>
          <p:spPr>
            <a:xfrm>
              <a:off x="1628059" y="4191603"/>
              <a:ext cx="132429" cy="670023"/>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166" name="直接连接符 165"/>
            <p:cNvCxnSpPr>
              <a:stCxn id="152" idx="1"/>
              <a:endCxn id="167" idx="3"/>
            </p:cNvCxnSpPr>
            <p:nvPr/>
          </p:nvCxnSpPr>
          <p:spPr>
            <a:xfrm flipH="1">
              <a:off x="1557963" y="4530710"/>
              <a:ext cx="445229" cy="0"/>
            </a:xfrm>
            <a:prstGeom prst="line">
              <a:avLst/>
            </a:prstGeom>
            <a:noFill/>
            <a:ln w="6350" cap="flat" cmpd="sng" algn="ctr">
              <a:solidFill>
                <a:srgbClr val="5B9BD5"/>
              </a:solidFill>
              <a:prstDash val="solid"/>
              <a:miter lim="800000"/>
            </a:ln>
            <a:effectLst/>
          </p:spPr>
        </p:cxnSp>
      </p:grpSp>
      <mc:AlternateContent xmlns:mc="http://schemas.openxmlformats.org/markup-compatibility/2006" xmlns:a14="http://schemas.microsoft.com/office/drawing/2010/main">
        <mc:Choice Requires="a14">
          <p:sp>
            <p:nvSpPr>
              <p:cNvPr id="173" name="矩形 172"/>
              <p:cNvSpPr/>
              <p:nvPr/>
            </p:nvSpPr>
            <p:spPr>
              <a:xfrm>
                <a:off x="3181760" y="2594596"/>
                <a:ext cx="344766" cy="32204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i="1">
                          <a:solidFill>
                            <a:prstClr val="black"/>
                          </a:solidFill>
                          <a:latin typeface="Cambria Math" panose="02040503050406030204" pitchFamily="18" charset="0"/>
                        </a:rPr>
                        <m:t>=</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173" name="矩形 172"/>
              <p:cNvSpPr>
                <a:spLocks noRot="1" noChangeAspect="1" noMove="1" noResize="1" noEditPoints="1" noAdjustHandles="1" noChangeArrowheads="1" noChangeShapeType="1" noTextEdit="1"/>
              </p:cNvSpPr>
              <p:nvPr/>
            </p:nvSpPr>
            <p:spPr>
              <a:xfrm>
                <a:off x="3181760" y="2594596"/>
                <a:ext cx="344766" cy="322042"/>
              </a:xfrm>
              <a:prstGeom prst="rect">
                <a:avLst/>
              </a:prstGeom>
              <a:blipFill rotWithShape="0">
                <a:blip r:embed="rId46"/>
                <a:stretch>
                  <a:fillRect/>
                </a:stretch>
              </a:blipFill>
            </p:spPr>
            <p:txBody>
              <a:bodyPr/>
              <a:lstStyle/>
              <a:p>
                <a:r>
                  <a:rPr lang="zh-CN" altLang="en-US">
                    <a:noFill/>
                  </a:rPr>
                  <a:t> </a:t>
                </a:r>
              </a:p>
            </p:txBody>
          </p:sp>
        </mc:Fallback>
      </mc:AlternateContent>
      <p:sp>
        <p:nvSpPr>
          <p:cNvPr id="175" name="圆角矩形 174"/>
          <p:cNvSpPr/>
          <p:nvPr/>
        </p:nvSpPr>
        <p:spPr>
          <a:xfrm rot="10800000">
            <a:off x="3663175" y="2594596"/>
            <a:ext cx="1233294" cy="368789"/>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endParaRPr lang="zh-CN" altLang="en-US" kern="0">
              <a:solidFill>
                <a:prstClr val="white"/>
              </a:solidFill>
              <a:latin typeface="Calibri" panose="020F0502020204030204"/>
              <a:ea typeface="宋体" panose="02010600030101010101" pitchFamily="2" charset="-122"/>
            </a:endParaRPr>
          </a:p>
        </p:txBody>
      </p:sp>
      <p:cxnSp>
        <p:nvCxnSpPr>
          <p:cNvPr id="181" name="直接连接符 180"/>
          <p:cNvCxnSpPr/>
          <p:nvPr/>
        </p:nvCxnSpPr>
        <p:spPr>
          <a:xfrm flipV="1">
            <a:off x="3828745" y="2975249"/>
            <a:ext cx="1" cy="234045"/>
          </a:xfrm>
          <a:prstGeom prst="line">
            <a:avLst/>
          </a:prstGeom>
          <a:solidFill>
            <a:srgbClr val="5B9BD5"/>
          </a:solidFill>
          <a:ln w="15875" cap="flat" cmpd="sng" algn="ctr">
            <a:solidFill>
              <a:srgbClr val="5B9BD5">
                <a:shade val="50000"/>
              </a:srgbClr>
            </a:solidFill>
            <a:prstDash val="solid"/>
            <a:miter lim="800000"/>
          </a:ln>
          <a:effectLst/>
        </p:spPr>
      </p:cxnSp>
      <p:sp>
        <p:nvSpPr>
          <p:cNvPr id="183" name="文本框 182"/>
          <p:cNvSpPr txBox="1"/>
          <p:nvPr/>
        </p:nvSpPr>
        <p:spPr>
          <a:xfrm>
            <a:off x="4281659" y="2832278"/>
            <a:ext cx="302873" cy="368621"/>
          </a:xfrm>
          <a:prstGeom prst="rect">
            <a:avLst/>
          </a:prstGeom>
          <a:noFill/>
        </p:spPr>
        <p:txBody>
          <a:bodyPr wrap="square" rtlCol="0">
            <a:spAutoFit/>
          </a:bodyPr>
          <a:lstStyle/>
          <a:p>
            <a:r>
              <a:rPr lang="en-US" altLang="zh-CN" dirty="0" smtClean="0">
                <a:solidFill>
                  <a:prstClr val="black"/>
                </a:solidFill>
                <a:latin typeface="Calibri" panose="020F0502020204030204"/>
                <a:ea typeface="宋体" panose="02010600030101010101" pitchFamily="2" charset="-122"/>
              </a:rPr>
              <a:t>…</a:t>
            </a:r>
            <a:endParaRPr lang="zh-CN" altLang="en-US" dirty="0">
              <a:solidFill>
                <a:prstClr val="black"/>
              </a:solidFill>
              <a:latin typeface="Calibri" panose="020F0502020204030204"/>
              <a:ea typeface="宋体" panose="02010600030101010101" pitchFamily="2" charset="-122"/>
            </a:endParaRPr>
          </a:p>
        </p:txBody>
      </p:sp>
      <p:cxnSp>
        <p:nvCxnSpPr>
          <p:cNvPr id="184" name="直接连接符 183"/>
          <p:cNvCxnSpPr/>
          <p:nvPr/>
        </p:nvCxnSpPr>
        <p:spPr>
          <a:xfrm flipV="1">
            <a:off x="4008362" y="2975249"/>
            <a:ext cx="1" cy="234045"/>
          </a:xfrm>
          <a:prstGeom prst="line">
            <a:avLst/>
          </a:prstGeom>
          <a:solidFill>
            <a:srgbClr val="5B9BD5"/>
          </a:solidFill>
          <a:ln w="15875" cap="flat" cmpd="sng" algn="ctr">
            <a:solidFill>
              <a:srgbClr val="5B9BD5">
                <a:shade val="50000"/>
              </a:srgbClr>
            </a:solidFill>
            <a:prstDash val="solid"/>
            <a:miter lim="800000"/>
          </a:ln>
          <a:effectLst/>
        </p:spPr>
      </p:cxnSp>
      <p:cxnSp>
        <p:nvCxnSpPr>
          <p:cNvPr id="185" name="直接连接符 184"/>
          <p:cNvCxnSpPr/>
          <p:nvPr/>
        </p:nvCxnSpPr>
        <p:spPr>
          <a:xfrm flipV="1">
            <a:off x="4187979" y="2975249"/>
            <a:ext cx="1" cy="234045"/>
          </a:xfrm>
          <a:prstGeom prst="line">
            <a:avLst/>
          </a:prstGeom>
          <a:solidFill>
            <a:srgbClr val="5B9BD5"/>
          </a:solidFill>
          <a:ln w="15875" cap="flat" cmpd="sng" algn="ctr">
            <a:solidFill>
              <a:srgbClr val="5B9BD5">
                <a:shade val="50000"/>
              </a:srgbClr>
            </a:solidFill>
            <a:prstDash val="solid"/>
            <a:miter lim="800000"/>
          </a:ln>
          <a:effectLst/>
        </p:spPr>
      </p:cxnSp>
      <p:cxnSp>
        <p:nvCxnSpPr>
          <p:cNvPr id="186" name="直接连接符 185"/>
          <p:cNvCxnSpPr/>
          <p:nvPr/>
        </p:nvCxnSpPr>
        <p:spPr>
          <a:xfrm flipV="1">
            <a:off x="4704390" y="2973123"/>
            <a:ext cx="1" cy="234045"/>
          </a:xfrm>
          <a:prstGeom prst="line">
            <a:avLst/>
          </a:prstGeom>
          <a:solidFill>
            <a:srgbClr val="5B9BD5"/>
          </a:solidFill>
          <a:ln w="15875" cap="flat" cmpd="sng" algn="ctr">
            <a:solidFill>
              <a:srgbClr val="5B9BD5">
                <a:shade val="50000"/>
              </a:srgbClr>
            </a:solidFill>
            <a:prstDash val="solid"/>
            <a:miter lim="800000"/>
          </a:ln>
          <a:effectLst/>
        </p:spPr>
      </p:cxnSp>
      <mc:AlternateContent xmlns:mc="http://schemas.openxmlformats.org/markup-compatibility/2006" xmlns:a14="http://schemas.microsoft.com/office/drawing/2010/main">
        <mc:Choice Requires="a14">
          <p:sp>
            <p:nvSpPr>
              <p:cNvPr id="187" name="文本框 186"/>
              <p:cNvSpPr txBox="1"/>
              <p:nvPr/>
            </p:nvSpPr>
            <p:spPr>
              <a:xfrm>
                <a:off x="4142790" y="2621806"/>
                <a:ext cx="384849" cy="3036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zh-CN" altLang="en-US" i="1" smtClean="0">
                              <a:solidFill>
                                <a:prstClr val="black"/>
                              </a:solidFill>
                              <a:latin typeface="Cambria Math" panose="02040503050406030204" pitchFamily="18" charset="0"/>
                            </a:rPr>
                            <m:t>𝒯</m:t>
                          </m:r>
                        </m:e>
                        <m:sub>
                          <m:r>
                            <a:rPr lang="en-US" altLang="zh-CN" i="1" smtClean="0">
                              <a:solidFill>
                                <a:prstClr val="black"/>
                              </a:solidFill>
                              <a:latin typeface="Cambria Math" panose="02040503050406030204" pitchFamily="18" charset="0"/>
                            </a:rPr>
                            <m:t>(</m:t>
                          </m:r>
                          <m:r>
                            <a:rPr lang="en-US" altLang="zh-CN" i="1" smtClean="0">
                              <a:solidFill>
                                <a:prstClr val="black"/>
                              </a:solidFill>
                              <a:latin typeface="Cambria Math" panose="02040503050406030204" pitchFamily="18" charset="0"/>
                            </a:rPr>
                            <m:t>𝑡</m:t>
                          </m:r>
                          <m:r>
                            <a:rPr lang="en-US" altLang="zh-CN" i="1" smtClean="0">
                              <a:solidFill>
                                <a:prstClr val="black"/>
                              </a:solidFill>
                              <a:latin typeface="Cambria Math" panose="02040503050406030204" pitchFamily="18" charset="0"/>
                            </a:rPr>
                            <m:t>)</m:t>
                          </m:r>
                        </m:sub>
                      </m:sSub>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187" name="文本框 186"/>
              <p:cNvSpPr txBox="1">
                <a:spLocks noRot="1" noChangeAspect="1" noMove="1" noResize="1" noEditPoints="1" noAdjustHandles="1" noChangeArrowheads="1" noChangeShapeType="1" noTextEdit="1"/>
              </p:cNvSpPr>
              <p:nvPr/>
            </p:nvSpPr>
            <p:spPr>
              <a:xfrm>
                <a:off x="4142790" y="2621806"/>
                <a:ext cx="384849" cy="303673"/>
              </a:xfrm>
              <a:prstGeom prst="rect">
                <a:avLst/>
              </a:prstGeom>
              <a:blipFill rotWithShape="0">
                <a:blip r:embed="rId47"/>
                <a:stretch>
                  <a:fillRect l="-14286" r="-12698" b="-28000"/>
                </a:stretch>
              </a:blipFill>
            </p:spPr>
            <p:txBody>
              <a:bodyPr/>
              <a:lstStyle/>
              <a:p>
                <a:r>
                  <a:rPr lang="zh-CN" altLang="en-US">
                    <a:noFill/>
                  </a:rPr>
                  <a:t> </a:t>
                </a:r>
              </a:p>
            </p:txBody>
          </p:sp>
        </mc:Fallback>
      </mc:AlternateContent>
      <p:pic>
        <p:nvPicPr>
          <p:cNvPr id="3" name="图片 2"/>
          <p:cNvPicPr>
            <a:picLocks noChangeAspect="1"/>
          </p:cNvPicPr>
          <p:nvPr/>
        </p:nvPicPr>
        <p:blipFill>
          <a:blip r:embed="rId48"/>
          <a:stretch>
            <a:fillRect/>
          </a:stretch>
        </p:blipFill>
        <p:spPr>
          <a:xfrm>
            <a:off x="7107367" y="3193045"/>
            <a:ext cx="3891963" cy="1028539"/>
          </a:xfrm>
          <a:prstGeom prst="rect">
            <a:avLst/>
          </a:prstGeom>
        </p:spPr>
      </p:pic>
      <p:pic>
        <p:nvPicPr>
          <p:cNvPr id="4" name="图片 3"/>
          <p:cNvPicPr>
            <a:picLocks noChangeAspect="1"/>
          </p:cNvPicPr>
          <p:nvPr/>
        </p:nvPicPr>
        <p:blipFill>
          <a:blip r:embed="rId49"/>
          <a:stretch>
            <a:fillRect/>
          </a:stretch>
        </p:blipFill>
        <p:spPr>
          <a:xfrm>
            <a:off x="6327744" y="4929664"/>
            <a:ext cx="5254656" cy="774057"/>
          </a:xfrm>
          <a:prstGeom prst="rect">
            <a:avLst/>
          </a:prstGeom>
        </p:spPr>
      </p:pic>
      <mc:AlternateContent xmlns:mc="http://schemas.openxmlformats.org/markup-compatibility/2006" xmlns:a14="http://schemas.microsoft.com/office/drawing/2010/main">
        <mc:Choice Requires="a14">
          <p:sp>
            <p:nvSpPr>
              <p:cNvPr id="188" name="矩形 187"/>
              <p:cNvSpPr/>
              <p:nvPr/>
            </p:nvSpPr>
            <p:spPr>
              <a:xfrm>
                <a:off x="6474580" y="4385557"/>
                <a:ext cx="4524749" cy="400110"/>
              </a:xfrm>
              <a:prstGeom prst="rect">
                <a:avLst/>
              </a:prstGeom>
            </p:spPr>
            <p:txBody>
              <a:bodyPr wrap="square">
                <a:spAutoFit/>
              </a:bodyPr>
              <a:lstStyle/>
              <a:p>
                <a14:m>
                  <m:oMath xmlns:m="http://schemas.openxmlformats.org/officeDocument/2006/math">
                    <m:r>
                      <a:rPr lang="en-US" altLang="zh-CN" sz="2000" b="0" i="1" smtClean="0">
                        <a:latin typeface="Cambria Math" panose="02040503050406030204" pitchFamily="18" charset="0"/>
                      </a:rPr>
                      <m:t>𝐶𝑜𝑚𝑝𝑢𝑡𝑖𝑛𝑔</m:t>
                    </m:r>
                    <m:r>
                      <a:rPr lang="en-US" altLang="zh-CN" sz="2000" b="0" i="1" smtClean="0">
                        <a:latin typeface="Cambria Math" panose="02040503050406030204" pitchFamily="18" charset="0"/>
                      </a:rPr>
                      <m:t> </m:t>
                    </m:r>
                    <m:r>
                      <a:rPr lang="en-US" altLang="zh-CN" sz="2000" i="1" smtClean="0">
                        <a:latin typeface="Cambria Math" panose="02040503050406030204" pitchFamily="18" charset="0"/>
                      </a:rPr>
                      <m:t>𝑐</m:t>
                    </m:r>
                    <m:r>
                      <a:rPr lang="en-US" altLang="zh-CN" sz="2000" b="0" i="1" smtClean="0">
                        <a:latin typeface="Cambria Math" panose="02040503050406030204" pitchFamily="18" charset="0"/>
                      </a:rPr>
                      <m:t>𝑜𝑑𝑖𝑡𝑖𝑜𝑛𝑎𝑙</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𝑝𝑟𝑜𝑏𝑎𝑏𝑖𝑙𝑖𝑡𝑦</m:t>
                    </m:r>
                    <m:r>
                      <a:rPr lang="en-US" altLang="zh-CN" sz="2000" b="0" i="1" smtClean="0">
                        <a:latin typeface="Cambria Math" panose="02040503050406030204" pitchFamily="18" charset="0"/>
                      </a:rPr>
                      <m:t> </m:t>
                    </m:r>
                  </m:oMath>
                </a14:m>
                <a:r>
                  <a:rPr lang="en-US" altLang="zh-CN" sz="2000" dirty="0" smtClean="0"/>
                  <a:t>:</a:t>
                </a:r>
                <a:endParaRPr lang="zh-CN" altLang="en-US" sz="2000" dirty="0"/>
              </a:p>
            </p:txBody>
          </p:sp>
        </mc:Choice>
        <mc:Fallback xmlns="">
          <p:sp>
            <p:nvSpPr>
              <p:cNvPr id="188" name="矩形 187"/>
              <p:cNvSpPr>
                <a:spLocks noRot="1" noChangeAspect="1" noMove="1" noResize="1" noEditPoints="1" noAdjustHandles="1" noChangeArrowheads="1" noChangeShapeType="1" noTextEdit="1"/>
              </p:cNvSpPr>
              <p:nvPr/>
            </p:nvSpPr>
            <p:spPr>
              <a:xfrm>
                <a:off x="6474580" y="4385557"/>
                <a:ext cx="4524749" cy="400110"/>
              </a:xfrm>
              <a:prstGeom prst="rect">
                <a:avLst/>
              </a:prstGeom>
              <a:blipFill rotWithShape="0">
                <a:blip r:embed="rId50"/>
                <a:stretch>
                  <a:fillRect l="-539" t="-6061"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9" name="矩形 188"/>
              <p:cNvSpPr/>
              <p:nvPr/>
            </p:nvSpPr>
            <p:spPr>
              <a:xfrm>
                <a:off x="6474579" y="2186745"/>
                <a:ext cx="5107821" cy="971420"/>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𝐶𝑜𝑛𝑠𝑡𝑟𝑢𝑐𝑡𝑖𝑛𝑔</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𝑡𝑒𝑛𝑠𝑜𝑟</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𝑚𝑎𝑝𝑝𝑖𝑛𝑔</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𝑡𝑜</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𝑣𝑜𝑐𝑎𝑏𝑢𝑙𝑎𝑟𝑦</m:t>
                      </m:r>
                    </m:oMath>
                  </m:oMathPara>
                </a14:m>
                <a:endParaRPr lang="en-US" altLang="zh-CN" sz="2000" dirty="0" smtClean="0"/>
              </a:p>
              <a:p>
                <a:pPr>
                  <a:lnSpc>
                    <a:spcPct val="150000"/>
                  </a:lnSpc>
                </a:pPr>
                <a14:m>
                  <m:oMath xmlns:m="http://schemas.openxmlformats.org/officeDocument/2006/math">
                    <m:r>
                      <a:rPr lang="en-US" altLang="zh-CN" sz="2000" b="0" i="1" smtClean="0">
                        <a:latin typeface="Cambria Math" panose="02040503050406030204" pitchFamily="18" charset="0"/>
                      </a:rPr>
                      <m:t>𝑏𝑦</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𝑚𝑎𝑡𝑟𝑖𝑥</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𝑉</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ℝ</m:t>
                        </m:r>
                      </m:e>
                      <m:sup>
                        <m:r>
                          <a:rPr lang="en-US" altLang="zh-CN" sz="2000" b="0" i="1" smtClean="0">
                            <a:latin typeface="Cambria Math" panose="02040503050406030204" pitchFamily="18" charset="0"/>
                          </a:rPr>
                          <m:t>𝑟</m:t>
                        </m:r>
                        <m:r>
                          <a:rPr lang="en-US" altLang="zh-CN" sz="2000" b="0" i="1" smtClean="0">
                            <a:latin typeface="Cambria Math" panose="02040503050406030204" pitchFamily="18" charset="0"/>
                            <a:ea typeface="Cambria Math" panose="02040503050406030204" pitchFamily="18" charset="0"/>
                          </a:rPr>
                          <m:t>×|</m:t>
                        </m:r>
                        <m:r>
                          <m:rPr>
                            <m:sty m:val="p"/>
                          </m:rPr>
                          <a:rPr lang="en-US" altLang="zh-CN" sz="2000" b="0" i="0" smtClean="0">
                            <a:latin typeface="Cambria Math" panose="02040503050406030204" pitchFamily="18" charset="0"/>
                            <a:ea typeface="Cambria Math" panose="02040503050406030204" pitchFamily="18" charset="0"/>
                          </a:rPr>
                          <m:t>V</m:t>
                        </m:r>
                        <m:r>
                          <a:rPr lang="en-US" altLang="zh-CN" sz="2000" b="0" i="1" smtClean="0">
                            <a:latin typeface="Cambria Math" panose="02040503050406030204" pitchFamily="18" charset="0"/>
                            <a:ea typeface="Cambria Math" panose="02040503050406030204" pitchFamily="18" charset="0"/>
                          </a:rPr>
                          <m:t>|</m:t>
                        </m:r>
                      </m:sup>
                    </m:sSup>
                  </m:oMath>
                </a14:m>
                <a:r>
                  <a:rPr lang="en-US" altLang="zh-CN" sz="2000" dirty="0" smtClean="0"/>
                  <a:t>:</a:t>
                </a:r>
                <a:endParaRPr lang="zh-CN" altLang="en-US" sz="2000" dirty="0"/>
              </a:p>
            </p:txBody>
          </p:sp>
        </mc:Choice>
        <mc:Fallback xmlns="">
          <p:sp>
            <p:nvSpPr>
              <p:cNvPr id="189" name="矩形 188"/>
              <p:cNvSpPr>
                <a:spLocks noRot="1" noChangeAspect="1" noMove="1" noResize="1" noEditPoints="1" noAdjustHandles="1" noChangeArrowheads="1" noChangeShapeType="1" noTextEdit="1"/>
              </p:cNvSpPr>
              <p:nvPr/>
            </p:nvSpPr>
            <p:spPr>
              <a:xfrm>
                <a:off x="6474579" y="2186745"/>
                <a:ext cx="5107821" cy="971420"/>
              </a:xfrm>
              <a:prstGeom prst="rect">
                <a:avLst/>
              </a:prstGeom>
              <a:blipFill rotWithShape="0">
                <a:blip r:embed="rId51"/>
                <a:stretch>
                  <a:fillRect l="-477" r="-4773" b="-10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83310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61762" y="382244"/>
            <a:ext cx="10972800" cy="990600"/>
          </a:xfrm>
        </p:spPr>
        <p:txBody>
          <a:bodyPr>
            <a:normAutofit/>
          </a:bodyPr>
          <a:lstStyle/>
          <a:p>
            <a:r>
              <a:rPr lang="en-US" altLang="zh-CN" dirty="0">
                <a:sym typeface="+mn-ea"/>
              </a:rPr>
              <a:t>Recursive Language Modeling</a:t>
            </a:r>
            <a:endParaRPr lang="zh-CN" altLang="en-US" dirty="0"/>
          </a:p>
        </p:txBody>
      </p:sp>
      <p:grpSp>
        <p:nvGrpSpPr>
          <p:cNvPr id="105" name="组合 104"/>
          <p:cNvGrpSpPr/>
          <p:nvPr/>
        </p:nvGrpSpPr>
        <p:grpSpPr>
          <a:xfrm>
            <a:off x="6215359" y="2091217"/>
            <a:ext cx="5319203" cy="3596462"/>
            <a:chOff x="1981200" y="1766113"/>
            <a:chExt cx="6426222" cy="4344949"/>
          </a:xfrm>
        </p:grpSpPr>
        <p:sp>
          <p:nvSpPr>
            <p:cNvPr id="106" name="圆角矩形 105"/>
            <p:cNvSpPr/>
            <p:nvPr/>
          </p:nvSpPr>
          <p:spPr>
            <a:xfrm>
              <a:off x="2733675" y="3724275"/>
              <a:ext cx="552450" cy="37147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07" name="椭圆 106"/>
            <p:cNvSpPr/>
            <p:nvPr/>
          </p:nvSpPr>
          <p:spPr>
            <a:xfrm>
              <a:off x="4134814" y="3690206"/>
              <a:ext cx="474318" cy="474317"/>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08" name="圆角矩形 107"/>
            <p:cNvSpPr/>
            <p:nvPr/>
          </p:nvSpPr>
          <p:spPr>
            <a:xfrm>
              <a:off x="4100512" y="4781550"/>
              <a:ext cx="552450" cy="37147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09" name="圆角矩形 108"/>
            <p:cNvSpPr/>
            <p:nvPr/>
          </p:nvSpPr>
          <p:spPr>
            <a:xfrm>
              <a:off x="4100512" y="2671762"/>
              <a:ext cx="552450" cy="371475"/>
            </a:xfrm>
            <a:prstGeom prst="round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110" name="直接箭头连接符 109"/>
            <p:cNvCxnSpPr/>
            <p:nvPr/>
          </p:nvCxnSpPr>
          <p:spPr>
            <a:xfrm>
              <a:off x="3419475" y="3910012"/>
              <a:ext cx="533400" cy="0"/>
            </a:xfrm>
            <a:prstGeom prst="straightConnector1">
              <a:avLst/>
            </a:prstGeom>
            <a:noFill/>
            <a:ln w="6350" cap="flat" cmpd="sng" algn="ctr">
              <a:solidFill>
                <a:srgbClr val="5B9BD5"/>
              </a:solidFill>
              <a:prstDash val="solid"/>
              <a:miter lim="800000"/>
              <a:tailEnd type="triangle"/>
            </a:ln>
            <a:effectLst/>
          </p:spPr>
        </p:cxnSp>
        <p:cxnSp>
          <p:nvCxnSpPr>
            <p:cNvPr id="111" name="直接箭头连接符 110"/>
            <p:cNvCxnSpPr/>
            <p:nvPr/>
          </p:nvCxnSpPr>
          <p:spPr>
            <a:xfrm flipV="1">
              <a:off x="4376737" y="3171825"/>
              <a:ext cx="0" cy="390525"/>
            </a:xfrm>
            <a:prstGeom prst="straightConnector1">
              <a:avLst/>
            </a:prstGeom>
            <a:noFill/>
            <a:ln w="6350" cap="flat" cmpd="sng" algn="ctr">
              <a:solidFill>
                <a:srgbClr val="5B9BD5"/>
              </a:solidFill>
              <a:prstDash val="solid"/>
              <a:miter lim="800000"/>
              <a:tailEnd type="triangle"/>
            </a:ln>
            <a:effectLst/>
          </p:spPr>
        </p:cxnSp>
        <p:cxnSp>
          <p:nvCxnSpPr>
            <p:cNvPr id="112" name="直接箭头连接符 111"/>
            <p:cNvCxnSpPr/>
            <p:nvPr/>
          </p:nvCxnSpPr>
          <p:spPr>
            <a:xfrm flipV="1">
              <a:off x="4376737" y="4229100"/>
              <a:ext cx="0" cy="390525"/>
            </a:xfrm>
            <a:prstGeom prst="straightConnector1">
              <a:avLst/>
            </a:prstGeom>
            <a:noFill/>
            <a:ln w="6350" cap="flat" cmpd="sng" algn="ctr">
              <a:solidFill>
                <a:srgbClr val="5B9BD5"/>
              </a:solidFill>
              <a:prstDash val="solid"/>
              <a:miter lim="800000"/>
              <a:tailEnd type="triangle"/>
            </a:ln>
            <a:effectLst/>
          </p:spPr>
        </p:cxnSp>
        <p:cxnSp>
          <p:nvCxnSpPr>
            <p:cNvPr id="113" name="直接箭头连接符 112"/>
            <p:cNvCxnSpPr/>
            <p:nvPr/>
          </p:nvCxnSpPr>
          <p:spPr>
            <a:xfrm flipV="1">
              <a:off x="4381499" y="5343525"/>
              <a:ext cx="0" cy="390525"/>
            </a:xfrm>
            <a:prstGeom prst="straightConnector1">
              <a:avLst/>
            </a:prstGeom>
            <a:noFill/>
            <a:ln w="6350" cap="flat" cmpd="sng" algn="ctr">
              <a:solidFill>
                <a:srgbClr val="5B9BD5"/>
              </a:solidFill>
              <a:prstDash val="solid"/>
              <a:miter lim="800000"/>
              <a:tailEnd type="triangle"/>
            </a:ln>
            <a:effectLst/>
          </p:spPr>
        </p:cxnSp>
        <p:cxnSp>
          <p:nvCxnSpPr>
            <p:cNvPr id="114" name="直接箭头连接符 113"/>
            <p:cNvCxnSpPr/>
            <p:nvPr/>
          </p:nvCxnSpPr>
          <p:spPr>
            <a:xfrm flipV="1">
              <a:off x="4371974" y="2143125"/>
              <a:ext cx="0" cy="390525"/>
            </a:xfrm>
            <a:prstGeom prst="straightConnector1">
              <a:avLst/>
            </a:prstGeom>
            <a:noFill/>
            <a:ln w="6350" cap="flat" cmpd="sng" algn="ctr">
              <a:solidFill>
                <a:srgbClr val="5B9BD5"/>
              </a:solidFill>
              <a:prstDash val="solid"/>
              <a:miter lim="800000"/>
              <a:tailEnd type="triangle"/>
            </a:ln>
            <a:effectLst/>
          </p:spPr>
        </p:cxnSp>
        <p:cxnSp>
          <p:nvCxnSpPr>
            <p:cNvPr id="115" name="直接箭头连接符 114"/>
            <p:cNvCxnSpPr/>
            <p:nvPr/>
          </p:nvCxnSpPr>
          <p:spPr>
            <a:xfrm>
              <a:off x="1981200" y="3910012"/>
              <a:ext cx="533400" cy="0"/>
            </a:xfrm>
            <a:prstGeom prst="straightConnector1">
              <a:avLst/>
            </a:prstGeom>
            <a:noFill/>
            <a:ln w="6350" cap="flat" cmpd="sng" algn="ctr">
              <a:solidFill>
                <a:srgbClr val="5B9BD5"/>
              </a:solidFill>
              <a:prstDash val="solid"/>
              <a:miter lim="800000"/>
              <a:tailEnd type="triangle"/>
            </a:ln>
            <a:effectLst/>
          </p:spPr>
        </p:cxnSp>
        <p:sp>
          <p:nvSpPr>
            <p:cNvPr id="116" name="圆角矩形 115"/>
            <p:cNvSpPr/>
            <p:nvPr/>
          </p:nvSpPr>
          <p:spPr>
            <a:xfrm>
              <a:off x="5467350" y="3724275"/>
              <a:ext cx="552450" cy="37147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17" name="椭圆 116"/>
            <p:cNvSpPr/>
            <p:nvPr/>
          </p:nvSpPr>
          <p:spPr>
            <a:xfrm>
              <a:off x="6868489" y="3690206"/>
              <a:ext cx="474318" cy="474317"/>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18" name="圆角矩形 117"/>
            <p:cNvSpPr/>
            <p:nvPr/>
          </p:nvSpPr>
          <p:spPr>
            <a:xfrm>
              <a:off x="6834187" y="4781550"/>
              <a:ext cx="552450" cy="37147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19" name="圆角矩形 118"/>
            <p:cNvSpPr/>
            <p:nvPr/>
          </p:nvSpPr>
          <p:spPr>
            <a:xfrm>
              <a:off x="6834187" y="2671762"/>
              <a:ext cx="552450" cy="371475"/>
            </a:xfrm>
            <a:prstGeom prst="round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120" name="直接箭头连接符 119"/>
            <p:cNvCxnSpPr/>
            <p:nvPr/>
          </p:nvCxnSpPr>
          <p:spPr>
            <a:xfrm>
              <a:off x="6153150" y="3910012"/>
              <a:ext cx="533400" cy="0"/>
            </a:xfrm>
            <a:prstGeom prst="straightConnector1">
              <a:avLst/>
            </a:prstGeom>
            <a:noFill/>
            <a:ln w="6350" cap="flat" cmpd="sng" algn="ctr">
              <a:solidFill>
                <a:srgbClr val="5B9BD5"/>
              </a:solidFill>
              <a:prstDash val="solid"/>
              <a:miter lim="800000"/>
              <a:tailEnd type="triangle"/>
            </a:ln>
            <a:effectLst/>
          </p:spPr>
        </p:cxnSp>
        <p:cxnSp>
          <p:nvCxnSpPr>
            <p:cNvPr id="121" name="直接箭头连接符 120"/>
            <p:cNvCxnSpPr/>
            <p:nvPr/>
          </p:nvCxnSpPr>
          <p:spPr>
            <a:xfrm flipV="1">
              <a:off x="7110412" y="3171825"/>
              <a:ext cx="0" cy="390525"/>
            </a:xfrm>
            <a:prstGeom prst="straightConnector1">
              <a:avLst/>
            </a:prstGeom>
            <a:noFill/>
            <a:ln w="6350" cap="flat" cmpd="sng" algn="ctr">
              <a:solidFill>
                <a:srgbClr val="5B9BD5"/>
              </a:solidFill>
              <a:prstDash val="solid"/>
              <a:miter lim="800000"/>
              <a:tailEnd type="triangle"/>
            </a:ln>
            <a:effectLst/>
          </p:spPr>
        </p:cxnSp>
        <p:cxnSp>
          <p:nvCxnSpPr>
            <p:cNvPr id="122" name="直接箭头连接符 121"/>
            <p:cNvCxnSpPr/>
            <p:nvPr/>
          </p:nvCxnSpPr>
          <p:spPr>
            <a:xfrm flipV="1">
              <a:off x="7110412" y="4229100"/>
              <a:ext cx="0" cy="390525"/>
            </a:xfrm>
            <a:prstGeom prst="straightConnector1">
              <a:avLst/>
            </a:prstGeom>
            <a:noFill/>
            <a:ln w="6350" cap="flat" cmpd="sng" algn="ctr">
              <a:solidFill>
                <a:srgbClr val="5B9BD5"/>
              </a:solidFill>
              <a:prstDash val="solid"/>
              <a:miter lim="800000"/>
              <a:tailEnd type="triangle"/>
            </a:ln>
            <a:effectLst/>
          </p:spPr>
        </p:cxnSp>
        <p:cxnSp>
          <p:nvCxnSpPr>
            <p:cNvPr id="123" name="直接箭头连接符 122"/>
            <p:cNvCxnSpPr/>
            <p:nvPr/>
          </p:nvCxnSpPr>
          <p:spPr>
            <a:xfrm flipV="1">
              <a:off x="7115174" y="5343525"/>
              <a:ext cx="0" cy="390525"/>
            </a:xfrm>
            <a:prstGeom prst="straightConnector1">
              <a:avLst/>
            </a:prstGeom>
            <a:noFill/>
            <a:ln w="6350" cap="flat" cmpd="sng" algn="ctr">
              <a:solidFill>
                <a:srgbClr val="5B9BD5"/>
              </a:solidFill>
              <a:prstDash val="solid"/>
              <a:miter lim="800000"/>
              <a:tailEnd type="triangle"/>
            </a:ln>
            <a:effectLst/>
          </p:spPr>
        </p:cxnSp>
        <p:cxnSp>
          <p:nvCxnSpPr>
            <p:cNvPr id="124" name="直接箭头连接符 123"/>
            <p:cNvCxnSpPr/>
            <p:nvPr/>
          </p:nvCxnSpPr>
          <p:spPr>
            <a:xfrm flipV="1">
              <a:off x="7105649" y="2143125"/>
              <a:ext cx="0" cy="390525"/>
            </a:xfrm>
            <a:prstGeom prst="straightConnector1">
              <a:avLst/>
            </a:prstGeom>
            <a:noFill/>
            <a:ln w="6350" cap="flat" cmpd="sng" algn="ctr">
              <a:solidFill>
                <a:srgbClr val="5B9BD5"/>
              </a:solidFill>
              <a:prstDash val="solid"/>
              <a:miter lim="800000"/>
              <a:tailEnd type="triangle"/>
            </a:ln>
            <a:effectLst/>
          </p:spPr>
        </p:cxnSp>
        <p:cxnSp>
          <p:nvCxnSpPr>
            <p:cNvPr id="125" name="直接箭头连接符 124"/>
            <p:cNvCxnSpPr/>
            <p:nvPr/>
          </p:nvCxnSpPr>
          <p:spPr>
            <a:xfrm>
              <a:off x="4714875" y="3910012"/>
              <a:ext cx="533400" cy="0"/>
            </a:xfrm>
            <a:prstGeom prst="straightConnector1">
              <a:avLst/>
            </a:prstGeom>
            <a:noFill/>
            <a:ln w="6350" cap="flat" cmpd="sng" algn="ctr">
              <a:solidFill>
                <a:srgbClr val="5B9BD5"/>
              </a:solidFill>
              <a:prstDash val="solid"/>
              <a:miter lim="800000"/>
              <a:tailEnd type="triangle"/>
            </a:ln>
            <a:effectLst/>
          </p:spPr>
        </p:cxnSp>
        <p:cxnSp>
          <p:nvCxnSpPr>
            <p:cNvPr id="126" name="直接箭头连接符 125"/>
            <p:cNvCxnSpPr/>
            <p:nvPr/>
          </p:nvCxnSpPr>
          <p:spPr>
            <a:xfrm>
              <a:off x="7496175" y="3924299"/>
              <a:ext cx="533400" cy="0"/>
            </a:xfrm>
            <a:prstGeom prst="straightConnector1">
              <a:avLst/>
            </a:prstGeom>
            <a:noFill/>
            <a:ln w="6350" cap="flat" cmpd="sng" algn="ctr">
              <a:solidFill>
                <a:srgbClr val="5B9BD5"/>
              </a:solidFill>
              <a:prstDash val="solid"/>
              <a:miter lim="800000"/>
              <a:tailEnd type="triangle"/>
            </a:ln>
            <a:effectLst/>
          </p:spPr>
        </p:cxnSp>
        <mc:AlternateContent xmlns:mc="http://schemas.openxmlformats.org/markup-compatibility/2006" xmlns:a14="http://schemas.microsoft.com/office/drawing/2010/main">
          <mc:Choice Requires="a14">
            <p:sp>
              <p:nvSpPr>
                <p:cNvPr id="127" name="文本框 126"/>
                <p:cNvSpPr txBox="1"/>
                <p:nvPr/>
              </p:nvSpPr>
              <p:spPr>
                <a:xfrm>
                  <a:off x="1981200" y="3461562"/>
                  <a:ext cx="309315"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800" b="1" i="1" u="none" strike="noStrike" kern="0" cap="none" spc="0" normalizeH="0" baseline="0" noProof="0" smtClean="0">
                                <a:ln>
                                  <a:noFill/>
                                </a:ln>
                                <a:solidFill>
                                  <a:prstClr val="black"/>
                                </a:solidFill>
                                <a:effectLst/>
                                <a:uLnTx/>
                                <a:uFillTx/>
                                <a:latin typeface="Cambria Math" panose="02040503050406030204" pitchFamily="18" charset="0"/>
                              </a:rPr>
                              <m:t>𝒉</m:t>
                            </m:r>
                          </m:e>
                          <m:sub>
                            <m:r>
                              <a:rPr kumimoji="0" lang="en-US" altLang="zh-CN" sz="1800" b="1" i="1" u="none" strike="noStrike" kern="0" cap="none" spc="0" normalizeH="0" baseline="0" noProof="0" smtClean="0">
                                <a:ln>
                                  <a:noFill/>
                                </a:ln>
                                <a:solidFill>
                                  <a:prstClr val="black"/>
                                </a:solidFill>
                                <a:effectLst/>
                                <a:uLnTx/>
                                <a:uFillTx/>
                                <a:latin typeface="Cambria Math" panose="02040503050406030204" pitchFamily="18" charset="0"/>
                              </a:rPr>
                              <m:t>𝟎</m:t>
                            </m:r>
                          </m:sub>
                        </m:sSub>
                      </m:oMath>
                    </m:oMathPara>
                  </a14:m>
                  <a:endParaRPr kumimoji="0" lang="zh-CN" altLang="en-US" sz="1800" b="1"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1981200" y="3461562"/>
                  <a:ext cx="309315" cy="276999"/>
                </a:xfrm>
                <a:prstGeom prst="rect">
                  <a:avLst/>
                </a:prstGeom>
                <a:blipFill rotWithShape="0">
                  <a:blip r:embed="rId3"/>
                  <a:stretch>
                    <a:fillRect l="-19608" t="-2222" r="-7843"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8" name="文本框 127"/>
                <p:cNvSpPr txBox="1"/>
                <p:nvPr/>
              </p:nvSpPr>
              <p:spPr>
                <a:xfrm>
                  <a:off x="4540698" y="3471861"/>
                  <a:ext cx="309315"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800" b="1" i="1" u="none" strike="noStrike" kern="0" cap="none" spc="0" normalizeH="0" baseline="0" noProof="0" smtClean="0">
                                <a:ln>
                                  <a:noFill/>
                                </a:ln>
                                <a:solidFill>
                                  <a:prstClr val="black"/>
                                </a:solidFill>
                                <a:effectLst/>
                                <a:uLnTx/>
                                <a:uFillTx/>
                                <a:latin typeface="Cambria Math" panose="02040503050406030204" pitchFamily="18" charset="0"/>
                              </a:rPr>
                              <m:t>𝒉</m:t>
                            </m:r>
                          </m:e>
                          <m:sub>
                            <m:r>
                              <a:rPr kumimoji="0" lang="en-US" altLang="zh-CN" sz="1800" b="1" i="1" u="none" strike="noStrike" kern="0" cap="none" spc="0" normalizeH="0" baseline="0" noProof="0" smtClean="0">
                                <a:ln>
                                  <a:noFill/>
                                </a:ln>
                                <a:solidFill>
                                  <a:prstClr val="black"/>
                                </a:solidFill>
                                <a:effectLst/>
                                <a:uLnTx/>
                                <a:uFillTx/>
                                <a:latin typeface="Cambria Math" panose="02040503050406030204" pitchFamily="18" charset="0"/>
                              </a:rPr>
                              <m:t>𝟏</m:t>
                            </m:r>
                          </m:sub>
                        </m:sSub>
                      </m:oMath>
                    </m:oMathPara>
                  </a14:m>
                  <a:endParaRPr kumimoji="0" lang="zh-CN" altLang="en-US" sz="1800" b="1"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4540698" y="3471861"/>
                  <a:ext cx="309315" cy="276999"/>
                </a:xfrm>
                <a:prstGeom prst="rect">
                  <a:avLst/>
                </a:prstGeom>
                <a:blipFill rotWithShape="0">
                  <a:blip r:embed="rId4"/>
                  <a:stretch>
                    <a:fillRect l="-21569" t="-2222" r="-7843"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9" name="文本框 128"/>
                <p:cNvSpPr txBox="1"/>
                <p:nvPr/>
              </p:nvSpPr>
              <p:spPr>
                <a:xfrm>
                  <a:off x="7351936" y="3471861"/>
                  <a:ext cx="309315"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800" b="1" i="1" u="none" strike="noStrike" kern="0" cap="none" spc="0" normalizeH="0" baseline="0" noProof="0" smtClean="0">
                                <a:ln>
                                  <a:noFill/>
                                </a:ln>
                                <a:solidFill>
                                  <a:prstClr val="black"/>
                                </a:solidFill>
                                <a:effectLst/>
                                <a:uLnTx/>
                                <a:uFillTx/>
                                <a:latin typeface="Cambria Math" panose="02040503050406030204" pitchFamily="18" charset="0"/>
                              </a:rPr>
                              <m:t>𝒉</m:t>
                            </m:r>
                          </m:e>
                          <m:sub>
                            <m:r>
                              <a:rPr kumimoji="0" lang="en-US" altLang="zh-CN" sz="1800" b="1" i="1" u="none" strike="noStrike" kern="0" cap="none" spc="0" normalizeH="0" baseline="0" noProof="0" smtClean="0">
                                <a:ln>
                                  <a:noFill/>
                                </a:ln>
                                <a:solidFill>
                                  <a:prstClr val="black"/>
                                </a:solidFill>
                                <a:effectLst/>
                                <a:uLnTx/>
                                <a:uFillTx/>
                                <a:latin typeface="Cambria Math" panose="02040503050406030204" pitchFamily="18" charset="0"/>
                              </a:rPr>
                              <m:t>𝟐</m:t>
                            </m:r>
                          </m:sub>
                        </m:sSub>
                      </m:oMath>
                    </m:oMathPara>
                  </a14:m>
                  <a:endParaRPr kumimoji="0" lang="zh-CN" altLang="en-US" sz="1800" b="1"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7351936" y="3471861"/>
                  <a:ext cx="309315" cy="276999"/>
                </a:xfrm>
                <a:prstGeom prst="rect">
                  <a:avLst/>
                </a:prstGeom>
                <a:blipFill rotWithShape="0">
                  <a:blip r:embed="rId5"/>
                  <a:stretch>
                    <a:fillRect l="-19608" t="-2222" r="-7843"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文本框 36"/>
                <p:cNvSpPr txBox="1"/>
                <p:nvPr/>
              </p:nvSpPr>
              <p:spPr>
                <a:xfrm>
                  <a:off x="4273998" y="5834063"/>
                  <a:ext cx="296491" cy="276999"/>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800" b="1" i="1" u="none" strike="noStrike" kern="1200" cap="none" spc="0" normalizeH="0" baseline="0" noProof="0" smtClean="0">
                                <a:ln>
                                  <a:noFill/>
                                </a:ln>
                                <a:solidFill>
                                  <a:prstClr val="black"/>
                                </a:solidFill>
                                <a:effectLst/>
                                <a:uLnTx/>
                                <a:uFillTx/>
                                <a:latin typeface="Cambria Math" panose="02040503050406030204" pitchFamily="18" charset="0"/>
                              </a:rPr>
                              <m:t>𝒙</m:t>
                            </m:r>
                          </m:e>
                          <m:sub>
                            <m:r>
                              <a:rPr kumimoji="0" lang="en-US" altLang="zh-CN" sz="1800" b="1" i="1" u="none" strike="noStrike" kern="1200" cap="none" spc="0" normalizeH="0" baseline="0" noProof="0" smtClean="0">
                                <a:ln>
                                  <a:noFill/>
                                </a:ln>
                                <a:solidFill>
                                  <a:prstClr val="black"/>
                                </a:solidFill>
                                <a:effectLst/>
                                <a:uLnTx/>
                                <a:uFillTx/>
                                <a:latin typeface="Cambria Math" panose="02040503050406030204" pitchFamily="18" charset="0"/>
                              </a:rPr>
                              <m:t>𝟏</m:t>
                            </m:r>
                          </m:sub>
                        </m:sSub>
                      </m:oMath>
                    </m:oMathPara>
                  </a14:m>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40" name="文本框 36"/>
                <p:cNvSpPr txBox="1">
                  <a:spLocks noRot="1" noChangeAspect="1" noMove="1" noResize="1" noEditPoints="1" noAdjustHandles="1" noChangeArrowheads="1" noChangeShapeType="1" noTextEdit="1"/>
                </p:cNvSpPr>
                <p:nvPr/>
              </p:nvSpPr>
              <p:spPr>
                <a:xfrm>
                  <a:off x="4273998" y="5834063"/>
                  <a:ext cx="296491" cy="276999"/>
                </a:xfrm>
                <a:prstGeom prst="rect">
                  <a:avLst/>
                </a:prstGeom>
                <a:blipFill rotWithShape="0">
                  <a:blip r:embed="rId6"/>
                  <a:stretch>
                    <a:fillRect l="-12245" r="-8163"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文本框 36"/>
                <p:cNvSpPr txBox="1"/>
                <p:nvPr/>
              </p:nvSpPr>
              <p:spPr>
                <a:xfrm>
                  <a:off x="6976627" y="5834062"/>
                  <a:ext cx="296491" cy="276999"/>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800" b="1" i="1" u="none" strike="noStrike" kern="1200" cap="none" spc="0" normalizeH="0" baseline="0" noProof="0" smtClean="0">
                                <a:ln>
                                  <a:noFill/>
                                </a:ln>
                                <a:solidFill>
                                  <a:prstClr val="black"/>
                                </a:solidFill>
                                <a:effectLst/>
                                <a:uLnTx/>
                                <a:uFillTx/>
                                <a:latin typeface="Cambria Math" panose="02040503050406030204" pitchFamily="18" charset="0"/>
                              </a:rPr>
                              <m:t>𝒙</m:t>
                            </m:r>
                          </m:e>
                          <m:sub>
                            <m:r>
                              <a:rPr kumimoji="0" lang="en-US" altLang="zh-CN" sz="1800" b="1" i="1" u="none" strike="noStrike" kern="1200" cap="none" spc="0" normalizeH="0" baseline="0" noProof="0" smtClean="0">
                                <a:ln>
                                  <a:noFill/>
                                </a:ln>
                                <a:solidFill>
                                  <a:prstClr val="black"/>
                                </a:solidFill>
                                <a:effectLst/>
                                <a:uLnTx/>
                                <a:uFillTx/>
                                <a:latin typeface="Cambria Math" panose="02040503050406030204" pitchFamily="18" charset="0"/>
                              </a:rPr>
                              <m:t>𝟐</m:t>
                            </m:r>
                          </m:sub>
                        </m:sSub>
                      </m:oMath>
                    </m:oMathPara>
                  </a14:m>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41" name="文本框 36"/>
                <p:cNvSpPr txBox="1">
                  <a:spLocks noRot="1" noChangeAspect="1" noMove="1" noResize="1" noEditPoints="1" noAdjustHandles="1" noChangeArrowheads="1" noChangeShapeType="1" noTextEdit="1"/>
                </p:cNvSpPr>
                <p:nvPr/>
              </p:nvSpPr>
              <p:spPr>
                <a:xfrm>
                  <a:off x="6976627" y="5834062"/>
                  <a:ext cx="296491" cy="276999"/>
                </a:xfrm>
                <a:prstGeom prst="rect">
                  <a:avLst/>
                </a:prstGeom>
                <a:blipFill rotWithShape="0">
                  <a:blip r:embed="rId7"/>
                  <a:stretch>
                    <a:fillRect l="-12245" r="-8163"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文本框 36"/>
                <p:cNvSpPr txBox="1"/>
                <p:nvPr/>
              </p:nvSpPr>
              <p:spPr>
                <a:xfrm>
                  <a:off x="4240787" y="1766113"/>
                  <a:ext cx="301300" cy="276999"/>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800" b="1" i="1" u="none" strike="noStrike" kern="1200" cap="none" spc="0" normalizeH="0" baseline="0" noProof="0" smtClean="0">
                                <a:ln>
                                  <a:noFill/>
                                </a:ln>
                                <a:solidFill>
                                  <a:prstClr val="black"/>
                                </a:solidFill>
                                <a:effectLst/>
                                <a:uLnTx/>
                                <a:uFillTx/>
                                <a:latin typeface="Cambria Math" panose="02040503050406030204" pitchFamily="18" charset="0"/>
                              </a:rPr>
                              <m:t>𝒚</m:t>
                            </m:r>
                          </m:e>
                          <m:sub>
                            <m:r>
                              <a:rPr kumimoji="0" lang="en-US" altLang="zh-CN" sz="1800" b="1" i="1" u="none" strike="noStrike" kern="1200" cap="none" spc="0" normalizeH="0" baseline="0" noProof="0" smtClean="0">
                                <a:ln>
                                  <a:noFill/>
                                </a:ln>
                                <a:solidFill>
                                  <a:prstClr val="black"/>
                                </a:solidFill>
                                <a:effectLst/>
                                <a:uLnTx/>
                                <a:uFillTx/>
                                <a:latin typeface="Cambria Math" panose="02040503050406030204" pitchFamily="18" charset="0"/>
                              </a:rPr>
                              <m:t>𝟏</m:t>
                            </m:r>
                          </m:sub>
                        </m:sSub>
                      </m:oMath>
                    </m:oMathPara>
                  </a14:m>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42" name="文本框 36"/>
                <p:cNvSpPr txBox="1">
                  <a:spLocks noRot="1" noChangeAspect="1" noMove="1" noResize="1" noEditPoints="1" noAdjustHandles="1" noChangeArrowheads="1" noChangeShapeType="1" noTextEdit="1"/>
                </p:cNvSpPr>
                <p:nvPr/>
              </p:nvSpPr>
              <p:spPr>
                <a:xfrm>
                  <a:off x="4240787" y="1766113"/>
                  <a:ext cx="301300" cy="276999"/>
                </a:xfrm>
                <a:prstGeom prst="rect">
                  <a:avLst/>
                </a:prstGeom>
                <a:blipFill rotWithShape="0">
                  <a:blip r:embed="rId8"/>
                  <a:stretch>
                    <a:fillRect l="-20408" r="-10204"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 name="文本框 36"/>
                <p:cNvSpPr txBox="1"/>
                <p:nvPr/>
              </p:nvSpPr>
              <p:spPr>
                <a:xfrm>
                  <a:off x="7022087" y="1819276"/>
                  <a:ext cx="264538" cy="276999"/>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800" b="1" i="1" u="none" strike="noStrike" kern="1200" cap="none" spc="0" normalizeH="0" baseline="0" noProof="0" smtClean="0">
                                <a:ln>
                                  <a:noFill/>
                                </a:ln>
                                <a:solidFill>
                                  <a:prstClr val="black"/>
                                </a:solidFill>
                                <a:effectLst/>
                                <a:uLnTx/>
                                <a:uFillTx/>
                                <a:latin typeface="Cambria Math" panose="02040503050406030204" pitchFamily="18" charset="0"/>
                              </a:rPr>
                              <m:t>𝒚</m:t>
                            </m:r>
                          </m:e>
                          <m:sub>
                            <m:r>
                              <a:rPr kumimoji="0" lang="en-US" altLang="zh-CN" sz="1800" b="1" i="1" u="none" strike="noStrike" kern="1200" cap="none" spc="0" normalizeH="0" baseline="0" noProof="0" smtClean="0">
                                <a:ln>
                                  <a:noFill/>
                                </a:ln>
                                <a:solidFill>
                                  <a:prstClr val="black"/>
                                </a:solidFill>
                                <a:effectLst/>
                                <a:uLnTx/>
                                <a:uFillTx/>
                                <a:latin typeface="Cambria Math" panose="02040503050406030204" pitchFamily="18" charset="0"/>
                              </a:rPr>
                              <m:t>𝟐</m:t>
                            </m:r>
                          </m:sub>
                        </m:sSub>
                      </m:oMath>
                    </m:oMathPara>
                  </a14:m>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43" name="文本框 36"/>
                <p:cNvSpPr txBox="1">
                  <a:spLocks noRot="1" noChangeAspect="1" noMove="1" noResize="1" noEditPoints="1" noAdjustHandles="1" noChangeArrowheads="1" noChangeShapeType="1" noTextEdit="1"/>
                </p:cNvSpPr>
                <p:nvPr/>
              </p:nvSpPr>
              <p:spPr>
                <a:xfrm>
                  <a:off x="7022087" y="1819276"/>
                  <a:ext cx="264538" cy="276999"/>
                </a:xfrm>
                <a:prstGeom prst="rect">
                  <a:avLst/>
                </a:prstGeom>
                <a:blipFill rotWithShape="0">
                  <a:blip r:embed="rId9"/>
                  <a:stretch>
                    <a:fillRect l="-30233" r="-18605" b="-23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4" name="文本框 133"/>
                <p:cNvSpPr txBox="1"/>
                <p:nvPr/>
              </p:nvSpPr>
              <p:spPr>
                <a:xfrm>
                  <a:off x="2874739" y="3748976"/>
                  <a:ext cx="281552" cy="276998"/>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rPr>
                          <m:t>𝑊</m:t>
                        </m:r>
                      </m:oMath>
                    </m:oMathPara>
                  </a14:m>
                  <a:endParaRPr kumimoji="0" lang="zh-CN" altLang="en-US"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2874739" y="3748976"/>
                  <a:ext cx="281552" cy="276998"/>
                </a:xfrm>
                <a:prstGeom prst="rect">
                  <a:avLst/>
                </a:prstGeom>
                <a:blipFill rotWithShape="0">
                  <a:blip r:embed="rId10"/>
                  <a:stretch>
                    <a:fillRect l="-33333" r="-28205"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5" name="文本框 134"/>
                <p:cNvSpPr txBox="1"/>
                <p:nvPr/>
              </p:nvSpPr>
              <p:spPr>
                <a:xfrm>
                  <a:off x="5623948" y="3748976"/>
                  <a:ext cx="281552" cy="276998"/>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rPr>
                          <m:t>𝑊</m:t>
                        </m:r>
                      </m:oMath>
                    </m:oMathPara>
                  </a14:m>
                  <a:endParaRPr kumimoji="0" lang="zh-CN" altLang="en-US"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5623948" y="3748976"/>
                  <a:ext cx="281552" cy="276998"/>
                </a:xfrm>
                <a:prstGeom prst="rect">
                  <a:avLst/>
                </a:prstGeom>
                <a:blipFill rotWithShape="0">
                  <a:blip r:embed="rId11"/>
                  <a:stretch>
                    <a:fillRect l="-36842" r="-28947"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6" name="文本框 43"/>
                <p:cNvSpPr txBox="1"/>
                <p:nvPr/>
              </p:nvSpPr>
              <p:spPr>
                <a:xfrm>
                  <a:off x="4259836" y="4824143"/>
                  <a:ext cx="216085" cy="276998"/>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𝑈</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35" name="文本框 43"/>
                <p:cNvSpPr txBox="1">
                  <a:spLocks noRot="1" noChangeAspect="1" noMove="1" noResize="1" noEditPoints="1" noAdjustHandles="1" noChangeArrowheads="1" noChangeShapeType="1" noTextEdit="1"/>
                </p:cNvSpPr>
                <p:nvPr/>
              </p:nvSpPr>
              <p:spPr>
                <a:xfrm>
                  <a:off x="4259836" y="4824143"/>
                  <a:ext cx="216085" cy="276998"/>
                </a:xfrm>
                <a:prstGeom prst="rect">
                  <a:avLst/>
                </a:prstGeom>
                <a:blipFill rotWithShape="0">
                  <a:blip r:embed="rId12"/>
                  <a:stretch>
                    <a:fillRect l="-40000" r="-36667"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7" name="文本框 43"/>
                <p:cNvSpPr txBox="1"/>
                <p:nvPr/>
              </p:nvSpPr>
              <p:spPr>
                <a:xfrm>
                  <a:off x="7010481" y="4808694"/>
                  <a:ext cx="216085" cy="276998"/>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𝑈</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36" name="文本框 43"/>
                <p:cNvSpPr txBox="1">
                  <a:spLocks noRot="1" noChangeAspect="1" noMove="1" noResize="1" noEditPoints="1" noAdjustHandles="1" noChangeArrowheads="1" noChangeShapeType="1" noTextEdit="1"/>
                </p:cNvSpPr>
                <p:nvPr/>
              </p:nvSpPr>
              <p:spPr>
                <a:xfrm>
                  <a:off x="7010481" y="4808694"/>
                  <a:ext cx="216085" cy="276998"/>
                </a:xfrm>
                <a:prstGeom prst="rect">
                  <a:avLst/>
                </a:prstGeom>
                <a:blipFill rotWithShape="0">
                  <a:blip r:embed="rId13"/>
                  <a:stretch>
                    <a:fillRect l="-44828" r="-37931" b="-297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8" name="文本框 43"/>
                <p:cNvSpPr txBox="1"/>
                <p:nvPr/>
              </p:nvSpPr>
              <p:spPr>
                <a:xfrm>
                  <a:off x="4266634" y="2710363"/>
                  <a:ext cx="204479" cy="276998"/>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𝑉</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37" name="文本框 43"/>
                <p:cNvSpPr txBox="1">
                  <a:spLocks noRot="1" noChangeAspect="1" noMove="1" noResize="1" noEditPoints="1" noAdjustHandles="1" noChangeArrowheads="1" noChangeShapeType="1" noTextEdit="1"/>
                </p:cNvSpPr>
                <p:nvPr/>
              </p:nvSpPr>
              <p:spPr>
                <a:xfrm>
                  <a:off x="4266634" y="2710363"/>
                  <a:ext cx="204479" cy="276998"/>
                </a:xfrm>
                <a:prstGeom prst="rect">
                  <a:avLst/>
                </a:prstGeom>
                <a:blipFill rotWithShape="0">
                  <a:blip r:embed="rId14"/>
                  <a:stretch>
                    <a:fillRect l="-42857" r="-39286"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9" name="文本框 43"/>
                <p:cNvSpPr txBox="1"/>
                <p:nvPr/>
              </p:nvSpPr>
              <p:spPr>
                <a:xfrm>
                  <a:off x="7022087" y="2724653"/>
                  <a:ext cx="204479" cy="276998"/>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𝑉</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38" name="文本框 43"/>
                <p:cNvSpPr txBox="1">
                  <a:spLocks noRot="1" noChangeAspect="1" noMove="1" noResize="1" noEditPoints="1" noAdjustHandles="1" noChangeArrowheads="1" noChangeShapeType="1" noTextEdit="1"/>
                </p:cNvSpPr>
                <p:nvPr/>
              </p:nvSpPr>
              <p:spPr>
                <a:xfrm>
                  <a:off x="7022087" y="2724653"/>
                  <a:ext cx="204479" cy="276998"/>
                </a:xfrm>
                <a:prstGeom prst="rect">
                  <a:avLst/>
                </a:prstGeom>
                <a:blipFill rotWithShape="0">
                  <a:blip r:embed="rId15"/>
                  <a:stretch>
                    <a:fillRect l="-48148" r="-40741" b="-297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0" name="文本框 139"/>
                <p:cNvSpPr txBox="1"/>
                <p:nvPr/>
              </p:nvSpPr>
              <p:spPr>
                <a:xfrm>
                  <a:off x="4129293" y="3808171"/>
                  <a:ext cx="458281" cy="223098"/>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200" b="0" i="1" u="none" strike="noStrike" kern="0" cap="none" spc="0" normalizeH="0" baseline="0" noProof="0" smtClean="0">
                            <a:ln>
                              <a:noFill/>
                            </a:ln>
                            <a:solidFill>
                              <a:prstClr val="black"/>
                            </a:solidFill>
                            <a:effectLst/>
                            <a:uLnTx/>
                            <a:uFillTx/>
                            <a:latin typeface="Cambria Math" panose="02040503050406030204" pitchFamily="18" charset="0"/>
                          </a:rPr>
                          <m:t>𝑔</m:t>
                        </m:r>
                        <m:r>
                          <a:rPr kumimoji="0" lang="en-US" altLang="zh-CN" sz="1200" b="0" i="1" u="none" strike="noStrike" kern="0" cap="none" spc="0" normalizeH="0" baseline="0" noProof="0" smtClean="0">
                            <a:ln>
                              <a:noFill/>
                            </a:ln>
                            <a:solidFill>
                              <a:prstClr val="black"/>
                            </a:solidFill>
                            <a:effectLst/>
                            <a:uLnTx/>
                            <a:uFillTx/>
                            <a:latin typeface="Cambria Math" panose="02040503050406030204" pitchFamily="18" charset="0"/>
                          </a:rPr>
                          <m:t>(∙,∙)</m:t>
                        </m:r>
                      </m:oMath>
                    </m:oMathPara>
                  </a14:m>
                  <a:endParaRPr kumimoji="0" lang="zh-CN" altLang="en-US" sz="12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4129293" y="3808171"/>
                  <a:ext cx="458281" cy="223098"/>
                </a:xfrm>
                <a:prstGeom prst="rect">
                  <a:avLst/>
                </a:prstGeom>
                <a:blipFill rotWithShape="0">
                  <a:blip r:embed="rId16"/>
                  <a:stretch>
                    <a:fillRect l="-9677" t="-3333" r="-14516" b="-4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1" name="文本框 140"/>
                <p:cNvSpPr txBox="1"/>
                <p:nvPr/>
              </p:nvSpPr>
              <p:spPr>
                <a:xfrm>
                  <a:off x="6875892" y="3808171"/>
                  <a:ext cx="458281" cy="223098"/>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200" b="0" i="1" u="none" strike="noStrike" kern="0" cap="none" spc="0" normalizeH="0" baseline="0" noProof="0" smtClean="0">
                            <a:ln>
                              <a:noFill/>
                            </a:ln>
                            <a:solidFill>
                              <a:prstClr val="black"/>
                            </a:solidFill>
                            <a:effectLst/>
                            <a:uLnTx/>
                            <a:uFillTx/>
                            <a:latin typeface="Cambria Math" panose="02040503050406030204" pitchFamily="18" charset="0"/>
                          </a:rPr>
                          <m:t>𝑔</m:t>
                        </m:r>
                        <m:r>
                          <a:rPr kumimoji="0" lang="en-US" altLang="zh-CN" sz="1200" b="0" i="1" u="none" strike="noStrike" kern="0" cap="none" spc="0" normalizeH="0" baseline="0" noProof="0" smtClean="0">
                            <a:ln>
                              <a:noFill/>
                            </a:ln>
                            <a:solidFill>
                              <a:prstClr val="black"/>
                            </a:solidFill>
                            <a:effectLst/>
                            <a:uLnTx/>
                            <a:uFillTx/>
                            <a:latin typeface="Cambria Math" panose="02040503050406030204" pitchFamily="18" charset="0"/>
                          </a:rPr>
                          <m:t>(∙,∙)</m:t>
                        </m:r>
                      </m:oMath>
                    </m:oMathPara>
                  </a14:m>
                  <a:endParaRPr kumimoji="0" lang="zh-CN" altLang="en-US" sz="12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6875892" y="3808171"/>
                  <a:ext cx="458281" cy="223098"/>
                </a:xfrm>
                <a:prstGeom prst="rect">
                  <a:avLst/>
                </a:prstGeom>
                <a:blipFill rotWithShape="0">
                  <a:blip r:embed="rId16"/>
                  <a:stretch>
                    <a:fillRect l="-9677" t="-3333" r="-14516" b="-40000"/>
                  </a:stretch>
                </a:blipFill>
              </p:spPr>
              <p:txBody>
                <a:bodyPr/>
                <a:lstStyle/>
                <a:p>
                  <a:r>
                    <a:rPr lang="zh-CN" altLang="en-US">
                      <a:noFill/>
                    </a:rPr>
                    <a:t> </a:t>
                  </a:r>
                </a:p>
              </p:txBody>
            </p:sp>
          </mc:Fallback>
        </mc:AlternateContent>
        <p:sp>
          <p:nvSpPr>
            <p:cNvPr id="142" name="文本框 141"/>
            <p:cNvSpPr txBox="1"/>
            <p:nvPr/>
          </p:nvSpPr>
          <p:spPr>
            <a:xfrm>
              <a:off x="8104549" y="3623786"/>
              <a:ext cx="302873" cy="3686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rPr>
                <a:t>…</a:t>
              </a:r>
              <a:endParaRPr kumimoji="0" lang="zh-CN" altLang="en-US"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p:grpSp>
      <p:sp>
        <p:nvSpPr>
          <p:cNvPr id="143" name="矩形 142"/>
          <p:cNvSpPr/>
          <p:nvPr/>
        </p:nvSpPr>
        <p:spPr>
          <a:xfrm>
            <a:off x="380470" y="1649368"/>
            <a:ext cx="11266760" cy="4579620"/>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144" name="直接连接符 143"/>
          <p:cNvCxnSpPr/>
          <p:nvPr/>
        </p:nvCxnSpPr>
        <p:spPr>
          <a:xfrm>
            <a:off x="6093853" y="1639312"/>
            <a:ext cx="40" cy="4585879"/>
          </a:xfrm>
          <a:prstGeom prst="line">
            <a:avLst/>
          </a:prstGeom>
          <a:noFill/>
          <a:ln w="6350" cap="flat" cmpd="sng" algn="ctr">
            <a:solidFill>
              <a:srgbClr val="5B9BD5"/>
            </a:solidFill>
            <a:prstDash val="solid"/>
            <a:miter lim="800000"/>
          </a:ln>
          <a:effectLst/>
        </p:spPr>
      </p:cxnSp>
      <p:sp>
        <p:nvSpPr>
          <p:cNvPr id="145" name="文本框 144"/>
          <p:cNvSpPr txBox="1"/>
          <p:nvPr/>
        </p:nvSpPr>
        <p:spPr>
          <a:xfrm>
            <a:off x="389584" y="1719972"/>
            <a:ext cx="478469" cy="369332"/>
          </a:xfrm>
          <a:prstGeom prst="rect">
            <a:avLst/>
          </a:prstGeom>
          <a:noFill/>
        </p:spPr>
        <p:txBody>
          <a:bodyPr wrap="square" rtlCol="0">
            <a:spAutoFit/>
          </a:bodyPr>
          <a:lstStyle/>
          <a:p>
            <a:r>
              <a:rPr lang="en-US" altLang="zh-CN" dirty="0" smtClean="0">
                <a:solidFill>
                  <a:prstClr val="black"/>
                </a:solidFill>
                <a:latin typeface="Calibri" panose="020F0502020204030204"/>
                <a:ea typeface="宋体" panose="02010600030101010101" pitchFamily="2" charset="-122"/>
              </a:rPr>
              <a:t>(a)</a:t>
            </a:r>
            <a:endParaRPr lang="zh-CN" altLang="en-US" dirty="0">
              <a:solidFill>
                <a:prstClr val="black"/>
              </a:solidFill>
              <a:latin typeface="Calibri" panose="020F0502020204030204"/>
              <a:ea typeface="宋体" panose="02010600030101010101" pitchFamily="2" charset="-122"/>
            </a:endParaRPr>
          </a:p>
        </p:txBody>
      </p:sp>
      <p:sp>
        <p:nvSpPr>
          <p:cNvPr id="146" name="文本框 118"/>
          <p:cNvSpPr txBox="1"/>
          <p:nvPr/>
        </p:nvSpPr>
        <p:spPr>
          <a:xfrm>
            <a:off x="422595" y="5773922"/>
            <a:ext cx="478469"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prstClr val="black"/>
                </a:solidFill>
                <a:latin typeface="Calibri" panose="020F0502020204030204"/>
                <a:ea typeface="宋体" panose="02010600030101010101" pitchFamily="2" charset="-122"/>
              </a:rPr>
              <a:t>(b)</a:t>
            </a:r>
            <a:endParaRPr lang="zh-CN" altLang="en-US" dirty="0">
              <a:solidFill>
                <a:prstClr val="black"/>
              </a:solidFill>
              <a:latin typeface="Calibri" panose="020F0502020204030204"/>
              <a:ea typeface="宋体" panose="02010600030101010101" pitchFamily="2" charset="-122"/>
            </a:endParaRPr>
          </a:p>
        </p:txBody>
      </p:sp>
      <p:grpSp>
        <p:nvGrpSpPr>
          <p:cNvPr id="147" name="组合 146"/>
          <p:cNvGrpSpPr/>
          <p:nvPr/>
        </p:nvGrpSpPr>
        <p:grpSpPr>
          <a:xfrm>
            <a:off x="3324540" y="4422907"/>
            <a:ext cx="2697978" cy="1617651"/>
            <a:chOff x="3336925" y="3790260"/>
            <a:chExt cx="2697978" cy="1617651"/>
          </a:xfrm>
        </p:grpSpPr>
        <p:sp>
          <p:nvSpPr>
            <p:cNvPr id="148" name="等腰三角形 147"/>
            <p:cNvSpPr/>
            <p:nvPr/>
          </p:nvSpPr>
          <p:spPr>
            <a:xfrm>
              <a:off x="4524426" y="3917393"/>
              <a:ext cx="315702" cy="282686"/>
            </a:xfrm>
            <a:prstGeom prst="triangle">
              <a:avLst/>
            </a:prstGeom>
            <a:solidFill>
              <a:srgbClr val="4472C4">
                <a:lumMod val="60000"/>
                <a:lumOff val="40000"/>
              </a:srgbClr>
            </a:solidFill>
            <a:ln w="12700" cap="flat" cmpd="sng" algn="ctr">
              <a:solidFill>
                <a:srgbClr val="2F559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49" name="椭圆 148"/>
            <p:cNvSpPr/>
            <p:nvPr/>
          </p:nvSpPr>
          <p:spPr>
            <a:xfrm>
              <a:off x="4551184" y="4471385"/>
              <a:ext cx="265178" cy="275438"/>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150" name="直接连接符 149"/>
            <p:cNvCxnSpPr>
              <a:stCxn id="148" idx="3"/>
              <a:endCxn id="149" idx="0"/>
            </p:cNvCxnSpPr>
            <p:nvPr/>
          </p:nvCxnSpPr>
          <p:spPr>
            <a:xfrm>
              <a:off x="4682277" y="4200079"/>
              <a:ext cx="1496" cy="271306"/>
            </a:xfrm>
            <a:prstGeom prst="line">
              <a:avLst/>
            </a:prstGeom>
            <a:noFill/>
            <a:ln w="6350" cap="flat" cmpd="sng" algn="ctr">
              <a:solidFill>
                <a:srgbClr val="5B9BD5"/>
              </a:solidFill>
              <a:prstDash val="solid"/>
              <a:miter lim="800000"/>
            </a:ln>
            <a:effectLst/>
          </p:spPr>
        </p:cxnSp>
        <p:cxnSp>
          <p:nvCxnSpPr>
            <p:cNvPr id="151" name="直接连接符 150"/>
            <p:cNvCxnSpPr>
              <a:stCxn id="149" idx="4"/>
              <a:endCxn id="163" idx="0"/>
            </p:cNvCxnSpPr>
            <p:nvPr/>
          </p:nvCxnSpPr>
          <p:spPr>
            <a:xfrm flipH="1">
              <a:off x="4682277" y="4746823"/>
              <a:ext cx="1496" cy="304716"/>
            </a:xfrm>
            <a:prstGeom prst="line">
              <a:avLst/>
            </a:prstGeom>
            <a:noFill/>
            <a:ln w="6350" cap="flat" cmpd="sng" algn="ctr">
              <a:solidFill>
                <a:srgbClr val="5B9BD5"/>
              </a:solidFill>
              <a:prstDash val="solid"/>
              <a:miter lim="800000"/>
            </a:ln>
            <a:effectLst/>
          </p:spPr>
        </p:cxnSp>
        <mc:AlternateContent xmlns:mc="http://schemas.openxmlformats.org/markup-compatibility/2006" xmlns:a14="http://schemas.microsoft.com/office/drawing/2010/main">
          <mc:Choice Requires="a14">
            <p:sp>
              <p:nvSpPr>
                <p:cNvPr id="152" name="文本框 43"/>
                <p:cNvSpPr txBox="1"/>
                <p:nvPr/>
              </p:nvSpPr>
              <p:spPr>
                <a:xfrm>
                  <a:off x="4595092" y="4488338"/>
                  <a:ext cx="181399" cy="241532"/>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𝑈</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28" name="文本框 43"/>
                <p:cNvSpPr txBox="1">
                  <a:spLocks noRot="1" noChangeAspect="1" noMove="1" noResize="1" noEditPoints="1" noAdjustHandles="1" noChangeArrowheads="1" noChangeShapeType="1" noTextEdit="1"/>
                </p:cNvSpPr>
                <p:nvPr/>
              </p:nvSpPr>
              <p:spPr>
                <a:xfrm>
                  <a:off x="4595092" y="4488338"/>
                  <a:ext cx="181399" cy="241532"/>
                </a:xfrm>
                <a:prstGeom prst="rect">
                  <a:avLst/>
                </a:prstGeom>
                <a:blipFill rotWithShape="0">
                  <a:blip r:embed="rId17"/>
                  <a:stretch>
                    <a:fillRect l="-40000" r="-36667" b="-2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文本框 93"/>
                <p:cNvSpPr txBox="1"/>
                <p:nvPr/>
              </p:nvSpPr>
              <p:spPr>
                <a:xfrm>
                  <a:off x="4596626" y="3950071"/>
                  <a:ext cx="155615" cy="241532"/>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rPr>
                          <m:t>𝛿</m:t>
                        </m:r>
                      </m:oMath>
                    </m:oMathPara>
                  </a14:m>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29" name="文本框 93"/>
                <p:cNvSpPr txBox="1">
                  <a:spLocks noRot="1" noChangeAspect="1" noMove="1" noResize="1" noEditPoints="1" noAdjustHandles="1" noChangeArrowheads="1" noChangeShapeType="1" noTextEdit="1"/>
                </p:cNvSpPr>
                <p:nvPr/>
              </p:nvSpPr>
              <p:spPr>
                <a:xfrm>
                  <a:off x="4596626" y="3950071"/>
                  <a:ext cx="155615" cy="241532"/>
                </a:xfrm>
                <a:prstGeom prst="rect">
                  <a:avLst/>
                </a:prstGeom>
                <a:blipFill rotWithShape="0">
                  <a:blip r:embed="rId18"/>
                  <a:stretch>
                    <a:fillRect l="-46154" r="-38462" b="-22500"/>
                  </a:stretch>
                </a:blipFill>
              </p:spPr>
              <p:txBody>
                <a:bodyPr/>
                <a:lstStyle/>
                <a:p>
                  <a:r>
                    <a:rPr lang="zh-CN" altLang="en-US">
                      <a:noFill/>
                    </a:rPr>
                    <a:t> </a:t>
                  </a:r>
                </a:p>
              </p:txBody>
            </p:sp>
          </mc:Fallback>
        </mc:AlternateContent>
        <p:sp>
          <p:nvSpPr>
            <p:cNvPr id="154" name="椭圆 153"/>
            <p:cNvSpPr/>
            <p:nvPr/>
          </p:nvSpPr>
          <p:spPr>
            <a:xfrm>
              <a:off x="4013637" y="3918985"/>
              <a:ext cx="265178" cy="275438"/>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158" name="直接连接符 157"/>
            <p:cNvCxnSpPr>
              <a:stCxn id="154" idx="6"/>
              <a:endCxn id="148" idx="1"/>
            </p:cNvCxnSpPr>
            <p:nvPr/>
          </p:nvCxnSpPr>
          <p:spPr>
            <a:xfrm>
              <a:off x="4278815" y="4056704"/>
              <a:ext cx="324537" cy="2032"/>
            </a:xfrm>
            <a:prstGeom prst="line">
              <a:avLst/>
            </a:prstGeom>
            <a:noFill/>
            <a:ln w="6350" cap="flat" cmpd="sng" algn="ctr">
              <a:solidFill>
                <a:srgbClr val="5B9BD5"/>
              </a:solidFill>
              <a:prstDash val="solid"/>
              <a:miter lim="800000"/>
            </a:ln>
            <a:effectLst/>
          </p:spPr>
        </p:cxnSp>
        <mc:AlternateContent xmlns:mc="http://schemas.openxmlformats.org/markup-compatibility/2006" xmlns:a14="http://schemas.microsoft.com/office/drawing/2010/main">
          <mc:Choice Requires="a14">
            <p:sp>
              <p:nvSpPr>
                <p:cNvPr id="159" name="文本框 96"/>
                <p:cNvSpPr txBox="1"/>
                <p:nvPr/>
              </p:nvSpPr>
              <p:spPr>
                <a:xfrm>
                  <a:off x="4039817" y="3926298"/>
                  <a:ext cx="236357" cy="241532"/>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𝑊</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32" name="文本框 96"/>
                <p:cNvSpPr txBox="1">
                  <a:spLocks noRot="1" noChangeAspect="1" noMove="1" noResize="1" noEditPoints="1" noAdjustHandles="1" noChangeArrowheads="1" noChangeShapeType="1" noTextEdit="1"/>
                </p:cNvSpPr>
                <p:nvPr/>
              </p:nvSpPr>
              <p:spPr>
                <a:xfrm>
                  <a:off x="4039817" y="3926298"/>
                  <a:ext cx="236357" cy="241532"/>
                </a:xfrm>
                <a:prstGeom prst="rect">
                  <a:avLst/>
                </a:prstGeom>
                <a:blipFill rotWithShape="0">
                  <a:blip r:embed="rId19"/>
                  <a:stretch>
                    <a:fillRect l="-34211" r="-31579" b="-22500"/>
                  </a:stretch>
                </a:blipFill>
              </p:spPr>
              <p:txBody>
                <a:bodyPr/>
                <a:lstStyle/>
                <a:p>
                  <a:r>
                    <a:rPr lang="zh-CN" altLang="en-US">
                      <a:noFill/>
                    </a:rPr>
                    <a:t> </a:t>
                  </a:r>
                </a:p>
              </p:txBody>
            </p:sp>
          </mc:Fallback>
        </mc:AlternateContent>
        <p:sp>
          <p:nvSpPr>
            <p:cNvPr id="160" name="椭圆 159"/>
            <p:cNvSpPr/>
            <p:nvPr/>
          </p:nvSpPr>
          <p:spPr>
            <a:xfrm>
              <a:off x="3495197" y="3944286"/>
              <a:ext cx="215893" cy="22424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161" name="直接连接符 160"/>
            <p:cNvCxnSpPr>
              <a:stCxn id="154" idx="2"/>
              <a:endCxn id="160" idx="6"/>
            </p:cNvCxnSpPr>
            <p:nvPr/>
          </p:nvCxnSpPr>
          <p:spPr>
            <a:xfrm flipH="1" flipV="1">
              <a:off x="3711090" y="4056409"/>
              <a:ext cx="302547" cy="295"/>
            </a:xfrm>
            <a:prstGeom prst="line">
              <a:avLst/>
            </a:prstGeom>
            <a:noFill/>
            <a:ln w="6350" cap="flat" cmpd="sng" algn="ctr">
              <a:solidFill>
                <a:srgbClr val="5B9BD5"/>
              </a:solidFill>
              <a:prstDash val="solid"/>
              <a:miter lim="800000"/>
            </a:ln>
            <a:effectLst/>
          </p:spPr>
        </p:cxnSp>
        <mc:AlternateContent xmlns:mc="http://schemas.openxmlformats.org/markup-compatibility/2006" xmlns:a14="http://schemas.microsoft.com/office/drawing/2010/main">
          <mc:Choice Requires="a14">
            <p:sp>
              <p:nvSpPr>
                <p:cNvPr id="162" name="文本框 99"/>
                <p:cNvSpPr txBox="1"/>
                <p:nvPr/>
              </p:nvSpPr>
              <p:spPr>
                <a:xfrm>
                  <a:off x="3487756" y="3923953"/>
                  <a:ext cx="450187" cy="24622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1" i="1" u="none" strike="noStrike" kern="1200" cap="none" spc="0" normalizeH="0" baseline="0" noProof="0" smtClean="0">
                                <a:ln>
                                  <a:noFill/>
                                </a:ln>
                                <a:solidFill>
                                  <a:prstClr val="black"/>
                                </a:solidFill>
                                <a:effectLst/>
                                <a:uLnTx/>
                                <a:uFillTx/>
                                <a:latin typeface="Cambria Math" panose="02040503050406030204" pitchFamily="18" charset="0"/>
                              </a:rPr>
                              <m:t>𝒉</m:t>
                            </m:r>
                          </m:e>
                          <m:sub>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t>𝑡</m:t>
                            </m:r>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35" name="文本框 99"/>
                <p:cNvSpPr txBox="1">
                  <a:spLocks noRot="1" noChangeAspect="1" noMove="1" noResize="1" noEditPoints="1" noAdjustHandles="1" noChangeArrowheads="1" noChangeShapeType="1" noTextEdit="1"/>
                </p:cNvSpPr>
                <p:nvPr/>
              </p:nvSpPr>
              <p:spPr>
                <a:xfrm>
                  <a:off x="3487756" y="3923953"/>
                  <a:ext cx="450187" cy="246221"/>
                </a:xfrm>
                <a:prstGeom prst="rect">
                  <a:avLst/>
                </a:prstGeom>
                <a:blipFill rotWithShape="0">
                  <a:blip r:embed="rId20"/>
                  <a:stretch>
                    <a:fillRect l="-10811" r="-2703" b="-15000"/>
                  </a:stretch>
                </a:blipFill>
              </p:spPr>
              <p:txBody>
                <a:bodyPr/>
                <a:lstStyle/>
                <a:p>
                  <a:r>
                    <a:rPr lang="zh-CN" altLang="en-US">
                      <a:noFill/>
                    </a:rPr>
                    <a:t> </a:t>
                  </a:r>
                </a:p>
              </p:txBody>
            </p:sp>
          </mc:Fallback>
        </mc:AlternateContent>
        <p:sp>
          <p:nvSpPr>
            <p:cNvPr id="163" name="椭圆 162"/>
            <p:cNvSpPr/>
            <p:nvPr/>
          </p:nvSpPr>
          <p:spPr>
            <a:xfrm>
              <a:off x="4549688" y="5051539"/>
              <a:ext cx="265178" cy="275438"/>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164" name="文本框 101"/>
                <p:cNvSpPr txBox="1"/>
                <p:nvPr/>
              </p:nvSpPr>
              <p:spPr>
                <a:xfrm>
                  <a:off x="4573128" y="5051071"/>
                  <a:ext cx="248629" cy="241532"/>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zh-CN" altLang="en-US" sz="1800" b="1" i="1" u="none" strike="noStrike" kern="1200" cap="none" spc="0" normalizeH="0" baseline="0" noProof="0" smtClean="0">
                                <a:ln>
                                  <a:noFill/>
                                </a:ln>
                                <a:solidFill>
                                  <a:prstClr val="black"/>
                                </a:solidFill>
                                <a:effectLst/>
                                <a:uLnTx/>
                                <a:uFillTx/>
                                <a:latin typeface="Cambria Math" panose="02040503050406030204" pitchFamily="18" charset="0"/>
                              </a:rPr>
                              <m:t>𝜶</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𝑡</m:t>
                            </m:r>
                          </m:sub>
                        </m:sSub>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37" name="文本框 101"/>
                <p:cNvSpPr txBox="1">
                  <a:spLocks noRot="1" noChangeAspect="1" noMove="1" noResize="1" noEditPoints="1" noAdjustHandles="1" noChangeArrowheads="1" noChangeShapeType="1" noTextEdit="1"/>
                </p:cNvSpPr>
                <p:nvPr/>
              </p:nvSpPr>
              <p:spPr>
                <a:xfrm>
                  <a:off x="4573128" y="5051071"/>
                  <a:ext cx="248629" cy="241532"/>
                </a:xfrm>
                <a:prstGeom prst="rect">
                  <a:avLst/>
                </a:prstGeom>
                <a:blipFill rotWithShape="0">
                  <a:blip r:embed="rId21"/>
                  <a:stretch>
                    <a:fillRect l="-21951" r="-17073" b="-33333"/>
                  </a:stretch>
                </a:blipFill>
              </p:spPr>
              <p:txBody>
                <a:bodyPr/>
                <a:lstStyle/>
                <a:p>
                  <a:r>
                    <a:rPr lang="zh-CN" altLang="en-US">
                      <a:noFill/>
                    </a:rPr>
                    <a:t> </a:t>
                  </a:r>
                </a:p>
              </p:txBody>
            </p:sp>
          </mc:Fallback>
        </mc:AlternateContent>
        <p:cxnSp>
          <p:nvCxnSpPr>
            <p:cNvPr id="168" name="直接连接符 167"/>
            <p:cNvCxnSpPr>
              <a:stCxn id="148" idx="5"/>
            </p:cNvCxnSpPr>
            <p:nvPr/>
          </p:nvCxnSpPr>
          <p:spPr>
            <a:xfrm flipV="1">
              <a:off x="4761203" y="4057866"/>
              <a:ext cx="394627" cy="870"/>
            </a:xfrm>
            <a:prstGeom prst="line">
              <a:avLst/>
            </a:prstGeom>
            <a:noFill/>
            <a:ln w="6350" cap="flat" cmpd="sng" algn="ctr">
              <a:solidFill>
                <a:srgbClr val="5B9BD5"/>
              </a:solidFill>
              <a:prstDash val="solid"/>
              <a:miter lim="800000"/>
            </a:ln>
            <a:effectLst/>
          </p:spPr>
        </p:cxnSp>
        <p:sp>
          <p:nvSpPr>
            <p:cNvPr id="169" name="圆角矩形 168"/>
            <p:cNvSpPr/>
            <p:nvPr/>
          </p:nvSpPr>
          <p:spPr>
            <a:xfrm>
              <a:off x="3336925" y="3790260"/>
              <a:ext cx="1661055" cy="1617651"/>
            </a:xfrm>
            <a:prstGeom prst="roundRect">
              <a:avLst/>
            </a:prstGeom>
            <a:noFill/>
            <a:ln w="19050" cap="flat" cmpd="sng" algn="ctr">
              <a:solidFill>
                <a:srgbClr val="5B9BD5">
                  <a:shade val="50000"/>
                </a:srgbClr>
              </a:solidFill>
              <a:prstDash val="lgDash"/>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170" name="矩形 169"/>
                <p:cNvSpPr/>
                <p:nvPr/>
              </p:nvSpPr>
              <p:spPr>
                <a:xfrm>
                  <a:off x="5126700" y="4017231"/>
                  <a:ext cx="344766" cy="32204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rPr>
                          <m:t>=</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40" name="矩形 139"/>
                <p:cNvSpPr>
                  <a:spLocks noRot="1" noChangeAspect="1" noMove="1" noResize="1" noEditPoints="1" noAdjustHandles="1" noChangeArrowheads="1" noChangeShapeType="1" noTextEdit="1"/>
                </p:cNvSpPr>
                <p:nvPr/>
              </p:nvSpPr>
              <p:spPr>
                <a:xfrm>
                  <a:off x="5126700" y="4017231"/>
                  <a:ext cx="344766" cy="322042"/>
                </a:xfrm>
                <a:prstGeom prst="rect">
                  <a:avLst/>
                </a:prstGeom>
                <a:blipFill rotWithShape="0">
                  <a:blip r:embed="rId22"/>
                  <a:stretch>
                    <a:fillRect/>
                  </a:stretch>
                </a:blipFill>
              </p:spPr>
              <p:txBody>
                <a:bodyPr/>
                <a:lstStyle/>
                <a:p>
                  <a:r>
                    <a:rPr lang="zh-CN" altLang="en-US">
                      <a:noFill/>
                    </a:rPr>
                    <a:t> </a:t>
                  </a:r>
                </a:p>
              </p:txBody>
            </p:sp>
          </mc:Fallback>
        </mc:AlternateContent>
        <p:grpSp>
          <p:nvGrpSpPr>
            <p:cNvPr id="171" name="组合 170"/>
            <p:cNvGrpSpPr/>
            <p:nvPr/>
          </p:nvGrpSpPr>
          <p:grpSpPr>
            <a:xfrm>
              <a:off x="5523367" y="4003220"/>
              <a:ext cx="511536" cy="268476"/>
              <a:chOff x="2964041" y="2148606"/>
              <a:chExt cx="609349" cy="307900"/>
            </a:xfrm>
          </p:grpSpPr>
          <p:sp>
            <p:nvSpPr>
              <p:cNvPr id="173" name="椭圆 172"/>
              <p:cNvSpPr/>
              <p:nvPr/>
            </p:nvSpPr>
            <p:spPr>
              <a:xfrm>
                <a:off x="2964041" y="2148606"/>
                <a:ext cx="297968" cy="307900"/>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174" name="直接连接符 173"/>
              <p:cNvCxnSpPr>
                <a:stCxn id="173" idx="6"/>
              </p:cNvCxnSpPr>
              <p:nvPr/>
            </p:nvCxnSpPr>
            <p:spPr>
              <a:xfrm>
                <a:off x="3262009" y="2302556"/>
                <a:ext cx="311381" cy="0"/>
              </a:xfrm>
              <a:prstGeom prst="line">
                <a:avLst/>
              </a:prstGeom>
              <a:solidFill>
                <a:srgbClr val="5B9BD5"/>
              </a:solidFill>
              <a:ln w="12700" cap="flat" cmpd="sng" algn="ctr">
                <a:solidFill>
                  <a:srgbClr val="5B9BD5">
                    <a:shade val="50000"/>
                  </a:srgbClr>
                </a:solidFill>
                <a:prstDash val="solid"/>
                <a:miter lim="800000"/>
              </a:ln>
              <a:effectLst/>
            </p:spPr>
          </p:cxnSp>
        </p:grpSp>
        <mc:AlternateContent xmlns:mc="http://schemas.openxmlformats.org/markup-compatibility/2006" xmlns:a14="http://schemas.microsoft.com/office/drawing/2010/main">
          <mc:Choice Requires="a14">
            <p:sp>
              <p:nvSpPr>
                <p:cNvPr id="172" name="文本框 107"/>
                <p:cNvSpPr txBox="1"/>
                <p:nvPr/>
              </p:nvSpPr>
              <p:spPr>
                <a:xfrm>
                  <a:off x="5539409" y="3978921"/>
                  <a:ext cx="286552" cy="276999"/>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800" b="1" i="1" u="none" strike="noStrike" kern="1200" cap="none" spc="0" normalizeH="0" baseline="0" noProof="0" smtClean="0">
                                <a:ln>
                                  <a:noFill/>
                                </a:ln>
                                <a:solidFill>
                                  <a:prstClr val="black"/>
                                </a:solidFill>
                                <a:effectLst/>
                                <a:uLnTx/>
                                <a:uFillTx/>
                                <a:latin typeface="Cambria Math" panose="02040503050406030204" pitchFamily="18" charset="0"/>
                              </a:rPr>
                              <m:t>𝒉</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𝑡</m:t>
                            </m:r>
                          </m:sub>
                        </m:sSub>
                      </m:oMath>
                    </m:oMathPara>
                  </a14:m>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52" name="文本框 107"/>
                <p:cNvSpPr txBox="1">
                  <a:spLocks noRot="1" noChangeAspect="1" noMove="1" noResize="1" noEditPoints="1" noAdjustHandles="1" noChangeArrowheads="1" noChangeShapeType="1" noTextEdit="1"/>
                </p:cNvSpPr>
                <p:nvPr/>
              </p:nvSpPr>
              <p:spPr>
                <a:xfrm>
                  <a:off x="5539409" y="3978921"/>
                  <a:ext cx="286552" cy="276999"/>
                </a:xfrm>
                <a:prstGeom prst="rect">
                  <a:avLst/>
                </a:prstGeom>
                <a:blipFill rotWithShape="0">
                  <a:blip r:embed="rId23"/>
                  <a:stretch>
                    <a:fillRect l="-21277" r="-4255" b="-13043"/>
                  </a:stretch>
                </a:blipFill>
              </p:spPr>
              <p:txBody>
                <a:bodyPr/>
                <a:lstStyle/>
                <a:p>
                  <a:r>
                    <a:rPr lang="zh-CN" altLang="en-US">
                      <a:noFill/>
                    </a:rPr>
                    <a:t> </a:t>
                  </a:r>
                </a:p>
              </p:txBody>
            </p:sp>
          </mc:Fallback>
        </mc:AlternateContent>
      </p:grpSp>
      <p:cxnSp>
        <p:nvCxnSpPr>
          <p:cNvPr id="175" name="直接连接符 174"/>
          <p:cNvCxnSpPr/>
          <p:nvPr/>
        </p:nvCxnSpPr>
        <p:spPr>
          <a:xfrm flipH="1">
            <a:off x="3177395" y="4114520"/>
            <a:ext cx="604" cy="2105742"/>
          </a:xfrm>
          <a:prstGeom prst="line">
            <a:avLst/>
          </a:prstGeom>
          <a:noFill/>
          <a:ln w="6350" cap="flat" cmpd="sng" algn="ctr">
            <a:solidFill>
              <a:srgbClr val="5B9BD5"/>
            </a:solidFill>
            <a:prstDash val="solid"/>
            <a:miter lim="800000"/>
          </a:ln>
          <a:effectLst/>
        </p:spPr>
      </p:cxnSp>
      <p:cxnSp>
        <p:nvCxnSpPr>
          <p:cNvPr id="192" name="直接连接符 191"/>
          <p:cNvCxnSpPr/>
          <p:nvPr/>
        </p:nvCxnSpPr>
        <p:spPr>
          <a:xfrm flipV="1">
            <a:off x="380470" y="4106859"/>
            <a:ext cx="5719943" cy="6828"/>
          </a:xfrm>
          <a:prstGeom prst="line">
            <a:avLst/>
          </a:prstGeom>
          <a:noFill/>
          <a:ln w="6350" cap="flat" cmpd="sng" algn="ctr">
            <a:solidFill>
              <a:srgbClr val="5B9BD5"/>
            </a:solidFill>
            <a:prstDash val="solid"/>
            <a:miter lim="800000"/>
          </a:ln>
          <a:effectLst/>
        </p:spPr>
      </p:cxnSp>
      <p:sp>
        <p:nvSpPr>
          <p:cNvPr id="193" name="文本框 121"/>
          <p:cNvSpPr txBox="1"/>
          <p:nvPr/>
        </p:nvSpPr>
        <p:spPr>
          <a:xfrm>
            <a:off x="5631135" y="5851245"/>
            <a:ext cx="478469"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prstClr val="black"/>
                </a:solidFill>
                <a:latin typeface="Calibri" panose="020F0502020204030204"/>
                <a:ea typeface="宋体" panose="02010600030101010101" pitchFamily="2" charset="-122"/>
              </a:rPr>
              <a:t>(c)</a:t>
            </a:r>
            <a:endParaRPr lang="zh-CN" altLang="en-US" dirty="0">
              <a:solidFill>
                <a:prstClr val="black"/>
              </a:solidFill>
              <a:latin typeface="Calibri" panose="020F0502020204030204"/>
              <a:ea typeface="宋体" panose="02010600030101010101" pitchFamily="2" charset="-122"/>
            </a:endParaRPr>
          </a:p>
        </p:txBody>
      </p:sp>
      <p:sp>
        <p:nvSpPr>
          <p:cNvPr id="194" name="文本框 121"/>
          <p:cNvSpPr txBox="1"/>
          <p:nvPr/>
        </p:nvSpPr>
        <p:spPr>
          <a:xfrm>
            <a:off x="6108847" y="5859656"/>
            <a:ext cx="478469"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prstClr val="black"/>
                </a:solidFill>
                <a:latin typeface="Calibri" panose="020F0502020204030204"/>
                <a:ea typeface="宋体" panose="02010600030101010101" pitchFamily="2" charset="-122"/>
              </a:rPr>
              <a:t>(d)</a:t>
            </a:r>
            <a:endParaRPr lang="zh-CN" altLang="en-US" dirty="0">
              <a:solidFill>
                <a:prstClr val="black"/>
              </a:solidFill>
              <a:latin typeface="Calibri" panose="020F0502020204030204"/>
              <a:ea typeface="宋体" panose="02010600030101010101" pitchFamily="2" charset="-122"/>
            </a:endParaRPr>
          </a:p>
        </p:txBody>
      </p:sp>
      <p:grpSp>
        <p:nvGrpSpPr>
          <p:cNvPr id="195" name="组合 194"/>
          <p:cNvGrpSpPr/>
          <p:nvPr/>
        </p:nvGrpSpPr>
        <p:grpSpPr>
          <a:xfrm>
            <a:off x="380470" y="1769985"/>
            <a:ext cx="5431348" cy="2240709"/>
            <a:chOff x="510108" y="712828"/>
            <a:chExt cx="5431348" cy="2240709"/>
          </a:xfrm>
        </p:grpSpPr>
        <p:sp>
          <p:nvSpPr>
            <p:cNvPr id="196" name="等腰三角形 195"/>
            <p:cNvSpPr/>
            <p:nvPr/>
          </p:nvSpPr>
          <p:spPr>
            <a:xfrm>
              <a:off x="4704754" y="1526730"/>
              <a:ext cx="322267" cy="272385"/>
            </a:xfrm>
            <a:prstGeom prst="triangle">
              <a:avLst/>
            </a:prstGeom>
            <a:solidFill>
              <a:srgbClr val="4472C4">
                <a:lumMod val="60000"/>
                <a:lumOff val="40000"/>
              </a:srgbClr>
            </a:solidFill>
            <a:ln w="12700" cap="flat" cmpd="sng" algn="ctr">
              <a:solidFill>
                <a:srgbClr val="2F559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97" name="椭圆 196"/>
            <p:cNvSpPr/>
            <p:nvPr/>
          </p:nvSpPr>
          <p:spPr>
            <a:xfrm>
              <a:off x="4730542" y="2055079"/>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98" name="椭圆 197"/>
            <p:cNvSpPr/>
            <p:nvPr/>
          </p:nvSpPr>
          <p:spPr>
            <a:xfrm>
              <a:off x="5250580" y="1532007"/>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199" name="直接连接符 198"/>
            <p:cNvCxnSpPr>
              <a:stCxn id="196" idx="3"/>
              <a:endCxn id="197" idx="0"/>
            </p:cNvCxnSpPr>
            <p:nvPr/>
          </p:nvCxnSpPr>
          <p:spPr>
            <a:xfrm>
              <a:off x="4865888" y="1799115"/>
              <a:ext cx="0" cy="255964"/>
            </a:xfrm>
            <a:prstGeom prst="line">
              <a:avLst/>
            </a:prstGeom>
            <a:noFill/>
            <a:ln w="6350" cap="flat" cmpd="sng" algn="ctr">
              <a:solidFill>
                <a:srgbClr val="5B9BD5"/>
              </a:solidFill>
              <a:prstDash val="solid"/>
              <a:miter lim="800000"/>
            </a:ln>
            <a:effectLst/>
          </p:spPr>
        </p:cxnSp>
        <p:cxnSp>
          <p:nvCxnSpPr>
            <p:cNvPr id="200" name="直接连接符 199"/>
            <p:cNvCxnSpPr>
              <a:stCxn id="197" idx="4"/>
              <a:endCxn id="212" idx="0"/>
            </p:cNvCxnSpPr>
            <p:nvPr/>
          </p:nvCxnSpPr>
          <p:spPr>
            <a:xfrm>
              <a:off x="4865888" y="2320480"/>
              <a:ext cx="1" cy="271816"/>
            </a:xfrm>
            <a:prstGeom prst="line">
              <a:avLst/>
            </a:prstGeom>
            <a:noFill/>
            <a:ln w="6350" cap="flat" cmpd="sng" algn="ctr">
              <a:solidFill>
                <a:srgbClr val="5B9BD5"/>
              </a:solidFill>
              <a:prstDash val="solid"/>
              <a:miter lim="800000"/>
            </a:ln>
            <a:effectLst/>
          </p:spPr>
        </p:cxnSp>
        <p:cxnSp>
          <p:nvCxnSpPr>
            <p:cNvPr id="201" name="直接连接符 200"/>
            <p:cNvCxnSpPr>
              <a:stCxn id="196" idx="5"/>
              <a:endCxn id="198" idx="2"/>
            </p:cNvCxnSpPr>
            <p:nvPr/>
          </p:nvCxnSpPr>
          <p:spPr>
            <a:xfrm>
              <a:off x="4946454" y="1662923"/>
              <a:ext cx="304126" cy="1785"/>
            </a:xfrm>
            <a:prstGeom prst="line">
              <a:avLst/>
            </a:prstGeom>
            <a:noFill/>
            <a:ln w="6350" cap="flat" cmpd="sng" algn="ctr">
              <a:solidFill>
                <a:srgbClr val="5B9BD5"/>
              </a:solidFill>
              <a:prstDash val="solid"/>
              <a:miter lim="800000"/>
            </a:ln>
            <a:effectLst/>
          </p:spPr>
        </p:cxnSp>
        <p:cxnSp>
          <p:nvCxnSpPr>
            <p:cNvPr id="202" name="直接连接符 201"/>
            <p:cNvCxnSpPr>
              <a:endCxn id="196" idx="1"/>
            </p:cNvCxnSpPr>
            <p:nvPr/>
          </p:nvCxnSpPr>
          <p:spPr>
            <a:xfrm>
              <a:off x="4428544" y="1662922"/>
              <a:ext cx="356777" cy="1"/>
            </a:xfrm>
            <a:prstGeom prst="line">
              <a:avLst/>
            </a:prstGeom>
            <a:noFill/>
            <a:ln w="6350" cap="flat" cmpd="sng" algn="ctr">
              <a:solidFill>
                <a:srgbClr val="5B9BD5"/>
              </a:solidFill>
              <a:prstDash val="solid"/>
              <a:miter lim="800000"/>
            </a:ln>
            <a:effectLst/>
          </p:spPr>
        </p:cxnSp>
        <mc:AlternateContent xmlns:mc="http://schemas.openxmlformats.org/markup-compatibility/2006" xmlns:a14="http://schemas.microsoft.com/office/drawing/2010/main">
          <mc:Choice Requires="a14">
            <p:sp>
              <p:nvSpPr>
                <p:cNvPr id="203" name="文本框 52"/>
                <p:cNvSpPr txBox="1"/>
                <p:nvPr/>
              </p:nvSpPr>
              <p:spPr>
                <a:xfrm>
                  <a:off x="4778980" y="1560345"/>
                  <a:ext cx="158851" cy="2327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rPr>
                          <m:t>𝛿</m:t>
                        </m:r>
                      </m:oMath>
                    </m:oMathPara>
                  </a14:m>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80" name="文本框 52"/>
                <p:cNvSpPr txBox="1">
                  <a:spLocks noRot="1" noChangeAspect="1" noMove="1" noResize="1" noEditPoints="1" noAdjustHandles="1" noChangeArrowheads="1" noChangeShapeType="1" noTextEdit="1"/>
                </p:cNvSpPr>
                <p:nvPr/>
              </p:nvSpPr>
              <p:spPr>
                <a:xfrm>
                  <a:off x="4778980" y="1560345"/>
                  <a:ext cx="158851" cy="232730"/>
                </a:xfrm>
                <a:prstGeom prst="rect">
                  <a:avLst/>
                </a:prstGeom>
                <a:blipFill rotWithShape="0">
                  <a:blip r:embed="rId24"/>
                  <a:stretch>
                    <a:fillRect l="-46154" r="-38462"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4" name="文本框 43"/>
                <p:cNvSpPr txBox="1"/>
                <p:nvPr/>
              </p:nvSpPr>
              <p:spPr>
                <a:xfrm>
                  <a:off x="4772989" y="2057733"/>
                  <a:ext cx="185171" cy="2327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𝑈</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83" name="文本框 43"/>
                <p:cNvSpPr txBox="1">
                  <a:spLocks noRot="1" noChangeAspect="1" noMove="1" noResize="1" noEditPoints="1" noAdjustHandles="1" noChangeArrowheads="1" noChangeShapeType="1" noTextEdit="1"/>
                </p:cNvSpPr>
                <p:nvPr/>
              </p:nvSpPr>
              <p:spPr>
                <a:xfrm>
                  <a:off x="4772989" y="2057733"/>
                  <a:ext cx="185171" cy="232730"/>
                </a:xfrm>
                <a:prstGeom prst="rect">
                  <a:avLst/>
                </a:prstGeom>
                <a:blipFill rotWithShape="0">
                  <a:blip r:embed="rId25"/>
                  <a:stretch>
                    <a:fillRect l="-35484" r="-35484"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5" name="文本框 43"/>
                <p:cNvSpPr txBox="1"/>
                <p:nvPr/>
              </p:nvSpPr>
              <p:spPr>
                <a:xfrm>
                  <a:off x="5290547" y="1531978"/>
                  <a:ext cx="182742" cy="276999"/>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𝝀</m:t>
                        </m:r>
                      </m:oMath>
                    </m:oMathPara>
                  </a14:m>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84" name="文本框 43"/>
                <p:cNvSpPr txBox="1">
                  <a:spLocks noRot="1" noChangeAspect="1" noMove="1" noResize="1" noEditPoints="1" noAdjustHandles="1" noChangeArrowheads="1" noChangeShapeType="1" noTextEdit="1"/>
                </p:cNvSpPr>
                <p:nvPr/>
              </p:nvSpPr>
              <p:spPr>
                <a:xfrm>
                  <a:off x="5290547" y="1531978"/>
                  <a:ext cx="182742" cy="276999"/>
                </a:xfrm>
                <a:prstGeom prst="rect">
                  <a:avLst/>
                </a:prstGeom>
                <a:blipFill rotWithShape="0">
                  <a:blip r:embed="rId26"/>
                  <a:stretch>
                    <a:fillRect l="-33333" r="-30000" b="-6522"/>
                  </a:stretch>
                </a:blipFill>
              </p:spPr>
              <p:txBody>
                <a:bodyPr/>
                <a:lstStyle/>
                <a:p>
                  <a:r>
                    <a:rPr lang="zh-CN" altLang="en-US">
                      <a:noFill/>
                    </a:rPr>
                    <a:t> </a:t>
                  </a:r>
                </a:p>
              </p:txBody>
            </p:sp>
          </mc:Fallback>
        </mc:AlternateContent>
        <p:sp>
          <p:nvSpPr>
            <p:cNvPr id="206" name="圆角矩形 205"/>
            <p:cNvSpPr/>
            <p:nvPr/>
          </p:nvSpPr>
          <p:spPr>
            <a:xfrm>
              <a:off x="1051767" y="1379756"/>
              <a:ext cx="4887283" cy="1045213"/>
            </a:xfrm>
            <a:prstGeom prst="roundRect">
              <a:avLst/>
            </a:prstGeom>
            <a:noFill/>
            <a:ln w="19050" cap="flat" cmpd="sng" algn="ctr">
              <a:solidFill>
                <a:srgbClr val="5B9BD5">
                  <a:shade val="50000"/>
                </a:srgbClr>
              </a:solidFill>
              <a:prstDash val="lgDash"/>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07" name="椭圆 206"/>
            <p:cNvSpPr/>
            <p:nvPr/>
          </p:nvSpPr>
          <p:spPr>
            <a:xfrm>
              <a:off x="1345569" y="1552809"/>
              <a:ext cx="220382" cy="216074"/>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208" name="直接连接符 207"/>
            <p:cNvCxnSpPr>
              <a:stCxn id="248" idx="2"/>
              <a:endCxn id="207" idx="6"/>
            </p:cNvCxnSpPr>
            <p:nvPr/>
          </p:nvCxnSpPr>
          <p:spPr>
            <a:xfrm flipH="1">
              <a:off x="1565951" y="1660375"/>
              <a:ext cx="194538" cy="471"/>
            </a:xfrm>
            <a:prstGeom prst="line">
              <a:avLst/>
            </a:prstGeom>
            <a:noFill/>
            <a:ln w="6350" cap="flat" cmpd="sng" algn="ctr">
              <a:solidFill>
                <a:srgbClr val="5B9BD5"/>
              </a:solidFill>
              <a:prstDash val="solid"/>
              <a:miter lim="800000"/>
            </a:ln>
            <a:effectLst/>
          </p:spPr>
        </p:cxnSp>
        <mc:AlternateContent xmlns:mc="http://schemas.openxmlformats.org/markup-compatibility/2006" xmlns:a14="http://schemas.microsoft.com/office/drawing/2010/main">
          <mc:Choice Requires="a14">
            <p:sp>
              <p:nvSpPr>
                <p:cNvPr id="209" name="文本框 79"/>
                <p:cNvSpPr txBox="1"/>
                <p:nvPr/>
              </p:nvSpPr>
              <p:spPr>
                <a:xfrm>
                  <a:off x="1333329" y="1532007"/>
                  <a:ext cx="271421" cy="24622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1" i="1" u="none" strike="noStrike" kern="1200" cap="none" spc="0" normalizeH="0" baseline="0" noProof="0" smtClean="0">
                                <a:ln>
                                  <a:noFill/>
                                </a:ln>
                                <a:solidFill>
                                  <a:prstClr val="black"/>
                                </a:solidFill>
                                <a:effectLst/>
                                <a:uLnTx/>
                                <a:uFillTx/>
                                <a:latin typeface="Cambria Math" panose="02040503050406030204" pitchFamily="18" charset="0"/>
                              </a:rPr>
                              <m:t>𝒉</m:t>
                            </m:r>
                          </m:e>
                          <m:sub>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92" name="文本框 79"/>
                <p:cNvSpPr txBox="1">
                  <a:spLocks noRot="1" noChangeAspect="1" noMove="1" noResize="1" noEditPoints="1" noAdjustHandles="1" noChangeArrowheads="1" noChangeShapeType="1" noTextEdit="1"/>
                </p:cNvSpPr>
                <p:nvPr/>
              </p:nvSpPr>
              <p:spPr>
                <a:xfrm>
                  <a:off x="1333329" y="1532007"/>
                  <a:ext cx="271421" cy="246221"/>
                </a:xfrm>
                <a:prstGeom prst="rect">
                  <a:avLst/>
                </a:prstGeom>
                <a:blipFill rotWithShape="0">
                  <a:blip r:embed="rId27"/>
                  <a:stretch>
                    <a:fillRect l="-20455" r="-6818" b="-12195"/>
                  </a:stretch>
                </a:blipFill>
              </p:spPr>
              <p:txBody>
                <a:bodyPr/>
                <a:lstStyle/>
                <a:p>
                  <a:r>
                    <a:rPr lang="zh-CN" altLang="en-US">
                      <a:noFill/>
                    </a:rPr>
                    <a:t> </a:t>
                  </a:r>
                </a:p>
              </p:txBody>
            </p:sp>
          </mc:Fallback>
        </mc:AlternateContent>
        <p:sp>
          <p:nvSpPr>
            <p:cNvPr id="210" name="椭圆 209"/>
            <p:cNvSpPr/>
            <p:nvPr/>
          </p:nvSpPr>
          <p:spPr>
            <a:xfrm>
              <a:off x="2329271" y="2581752"/>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11" name="椭圆 210"/>
            <p:cNvSpPr/>
            <p:nvPr/>
          </p:nvSpPr>
          <p:spPr>
            <a:xfrm>
              <a:off x="3416758" y="2591834"/>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12" name="椭圆 211"/>
            <p:cNvSpPr/>
            <p:nvPr/>
          </p:nvSpPr>
          <p:spPr>
            <a:xfrm>
              <a:off x="4730543" y="2592296"/>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13" name="圆角矩形 212"/>
            <p:cNvSpPr/>
            <p:nvPr/>
          </p:nvSpPr>
          <p:spPr>
            <a:xfrm>
              <a:off x="1051767" y="2498230"/>
              <a:ext cx="4889689" cy="455307"/>
            </a:xfrm>
            <a:prstGeom prst="roundRect">
              <a:avLst/>
            </a:prstGeom>
            <a:noFill/>
            <a:ln w="19050" cap="flat" cmpd="sng" algn="ctr">
              <a:solidFill>
                <a:srgbClr val="5B9BD5">
                  <a:shade val="50000"/>
                </a:srgbClr>
              </a:solidFill>
              <a:prstDash val="lgDash"/>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214" name="文本框 84"/>
                <p:cNvSpPr txBox="1"/>
                <p:nvPr/>
              </p:nvSpPr>
              <p:spPr>
                <a:xfrm>
                  <a:off x="2306245" y="2566427"/>
                  <a:ext cx="274691" cy="24622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zh-CN" altLang="en-US" sz="1600" b="1" i="1" u="none" strike="noStrike" kern="1200" cap="none" spc="0" normalizeH="0" baseline="0" noProof="0" smtClean="0">
                                <a:ln>
                                  <a:noFill/>
                                </a:ln>
                                <a:solidFill>
                                  <a:prstClr val="black"/>
                                </a:solidFill>
                                <a:effectLst/>
                                <a:uLnTx/>
                                <a:uFillTx/>
                                <a:latin typeface="Cambria Math" panose="02040503050406030204" pitchFamily="18" charset="0"/>
                              </a:rPr>
                              <m:t>𝜶</m:t>
                            </m:r>
                          </m:e>
                          <m:sub>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97" name="文本框 84"/>
                <p:cNvSpPr txBox="1">
                  <a:spLocks noRot="1" noChangeAspect="1" noMove="1" noResize="1" noEditPoints="1" noAdjustHandles="1" noChangeArrowheads="1" noChangeShapeType="1" noTextEdit="1"/>
                </p:cNvSpPr>
                <p:nvPr/>
              </p:nvSpPr>
              <p:spPr>
                <a:xfrm>
                  <a:off x="2306245" y="2566427"/>
                  <a:ext cx="274691" cy="246221"/>
                </a:xfrm>
                <a:prstGeom prst="rect">
                  <a:avLst/>
                </a:prstGeom>
                <a:blipFill rotWithShape="0">
                  <a:blip r:embed="rId28"/>
                  <a:stretch>
                    <a:fillRect l="-11111" r="-4444" b="-121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5" name="文本框 85"/>
                <p:cNvSpPr txBox="1"/>
                <p:nvPr/>
              </p:nvSpPr>
              <p:spPr>
                <a:xfrm>
                  <a:off x="3402772" y="2569401"/>
                  <a:ext cx="279435" cy="24622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zh-CN" altLang="en-US" sz="1600" b="1" i="1" u="none" strike="noStrike" kern="1200" cap="none" spc="0" normalizeH="0" baseline="0" noProof="0" smtClean="0">
                                <a:ln>
                                  <a:noFill/>
                                </a:ln>
                                <a:solidFill>
                                  <a:prstClr val="black"/>
                                </a:solidFill>
                                <a:effectLst/>
                                <a:uLnTx/>
                                <a:uFillTx/>
                                <a:latin typeface="Cambria Math" panose="02040503050406030204" pitchFamily="18" charset="0"/>
                              </a:rPr>
                              <m:t>𝜶</m:t>
                            </m:r>
                          </m:e>
                          <m:sub>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t>2</m:t>
                            </m:r>
                          </m:sub>
                        </m:sSub>
                      </m:oMath>
                    </m:oMathPara>
                  </a14:m>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98" name="文本框 85"/>
                <p:cNvSpPr txBox="1">
                  <a:spLocks noRot="1" noChangeAspect="1" noMove="1" noResize="1" noEditPoints="1" noAdjustHandles="1" noChangeArrowheads="1" noChangeShapeType="1" noTextEdit="1"/>
                </p:cNvSpPr>
                <p:nvPr/>
              </p:nvSpPr>
              <p:spPr>
                <a:xfrm>
                  <a:off x="3402772" y="2569401"/>
                  <a:ext cx="279435" cy="246221"/>
                </a:xfrm>
                <a:prstGeom prst="rect">
                  <a:avLst/>
                </a:prstGeom>
                <a:blipFill rotWithShape="0">
                  <a:blip r:embed="rId29"/>
                  <a:stretch>
                    <a:fillRect l="-8696" r="-4348"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6" name="文本框 58"/>
                <p:cNvSpPr txBox="1"/>
                <p:nvPr/>
              </p:nvSpPr>
              <p:spPr>
                <a:xfrm>
                  <a:off x="4726752" y="2576221"/>
                  <a:ext cx="293221" cy="24622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zh-CN" altLang="en-US" sz="1600" b="1" i="1" u="none" strike="noStrike" kern="1200" cap="none" spc="0" normalizeH="0" baseline="0" noProof="0" smtClean="0">
                                <a:ln>
                                  <a:noFill/>
                                </a:ln>
                                <a:solidFill>
                                  <a:prstClr val="black"/>
                                </a:solidFill>
                                <a:effectLst/>
                                <a:uLnTx/>
                                <a:uFillTx/>
                                <a:latin typeface="Cambria Math" panose="02040503050406030204" pitchFamily="18" charset="0"/>
                              </a:rPr>
                              <m:t>𝜶</m:t>
                            </m:r>
                          </m:e>
                          <m:sub>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rPr>
                              <m:t>𝑛</m:t>
                            </m:r>
                          </m:sub>
                        </m:sSub>
                      </m:oMath>
                    </m:oMathPara>
                  </a14:m>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99" name="文本框 58"/>
                <p:cNvSpPr txBox="1">
                  <a:spLocks noRot="1" noChangeAspect="1" noMove="1" noResize="1" noEditPoints="1" noAdjustHandles="1" noChangeArrowheads="1" noChangeShapeType="1" noTextEdit="1"/>
                </p:cNvSpPr>
                <p:nvPr/>
              </p:nvSpPr>
              <p:spPr>
                <a:xfrm>
                  <a:off x="4726752" y="2576221"/>
                  <a:ext cx="293221" cy="246221"/>
                </a:xfrm>
                <a:prstGeom prst="rect">
                  <a:avLst/>
                </a:prstGeom>
                <a:blipFill rotWithShape="0">
                  <a:blip r:embed="rId30"/>
                  <a:stretch>
                    <a:fillRect l="-10417"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7" name="矩形 216"/>
                <p:cNvSpPr/>
                <p:nvPr/>
              </p:nvSpPr>
              <p:spPr>
                <a:xfrm>
                  <a:off x="510108" y="2473457"/>
                  <a:ext cx="539763"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1" i="1" u="none" strike="noStrike" kern="0" cap="none" spc="0" normalizeH="0" baseline="0" noProof="0" dirty="0" smtClean="0">
                            <a:ln>
                              <a:noFill/>
                            </a:ln>
                            <a:solidFill>
                              <a:prstClr val="black"/>
                            </a:solidFill>
                            <a:effectLst/>
                            <a:uLnTx/>
                            <a:uFillTx/>
                            <a:latin typeface="Cambria Math" panose="02040503050406030204" pitchFamily="18" charset="0"/>
                          </a:rPr>
                          <m:t>𝓐</m:t>
                        </m:r>
                      </m:oMath>
                    </m:oMathPara>
                  </a14:m>
                  <a:endParaRPr kumimoji="0" lang="zh-CN" altLang="en-US" sz="2400" b="1"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mc:Choice>
          <mc:Fallback xmlns="">
            <p:sp>
              <p:nvSpPr>
                <p:cNvPr id="203" name="矩形 202"/>
                <p:cNvSpPr>
                  <a:spLocks noRot="1" noChangeAspect="1" noMove="1" noResize="1" noEditPoints="1" noAdjustHandles="1" noChangeArrowheads="1" noChangeShapeType="1" noTextEdit="1"/>
                </p:cNvSpPr>
                <p:nvPr/>
              </p:nvSpPr>
              <p:spPr>
                <a:xfrm>
                  <a:off x="510108" y="2473457"/>
                  <a:ext cx="539763" cy="461665"/>
                </a:xfrm>
                <a:prstGeom prst="rect">
                  <a:avLst/>
                </a:prstGeom>
                <a:blipFill rotWithShape="0">
                  <a:blip r:embed="rId31"/>
                  <a:stretch>
                    <a:fillRect/>
                  </a:stretch>
                </a:blipFill>
              </p:spPr>
              <p:txBody>
                <a:bodyPr/>
                <a:lstStyle/>
                <a:p>
                  <a:r>
                    <a:rPr lang="zh-CN" altLang="en-US">
                      <a:noFill/>
                    </a:rPr>
                    <a:t> </a:t>
                  </a:r>
                </a:p>
              </p:txBody>
            </p:sp>
          </mc:Fallback>
        </mc:AlternateContent>
        <p:sp>
          <p:nvSpPr>
            <p:cNvPr id="218" name="等腰三角形 217"/>
            <p:cNvSpPr/>
            <p:nvPr/>
          </p:nvSpPr>
          <p:spPr>
            <a:xfrm>
              <a:off x="3391748" y="1522114"/>
              <a:ext cx="322267" cy="272385"/>
            </a:xfrm>
            <a:prstGeom prst="triangle">
              <a:avLst/>
            </a:prstGeom>
            <a:solidFill>
              <a:srgbClr val="4472C4">
                <a:lumMod val="60000"/>
                <a:lumOff val="40000"/>
              </a:srgbClr>
            </a:solidFill>
            <a:ln w="12700" cap="flat" cmpd="sng" algn="ctr">
              <a:solidFill>
                <a:srgbClr val="2F559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219" name="椭圆 218"/>
            <p:cNvSpPr/>
            <p:nvPr/>
          </p:nvSpPr>
          <p:spPr>
            <a:xfrm>
              <a:off x="3416445" y="2050711"/>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220" name="直接连接符 219"/>
            <p:cNvCxnSpPr>
              <a:stCxn id="218" idx="3"/>
              <a:endCxn id="219" idx="0"/>
            </p:cNvCxnSpPr>
            <p:nvPr/>
          </p:nvCxnSpPr>
          <p:spPr>
            <a:xfrm flipH="1">
              <a:off x="3551791" y="1794499"/>
              <a:ext cx="1091" cy="256212"/>
            </a:xfrm>
            <a:prstGeom prst="line">
              <a:avLst/>
            </a:prstGeom>
            <a:noFill/>
            <a:ln w="6350" cap="flat" cmpd="sng" algn="ctr">
              <a:solidFill>
                <a:srgbClr val="5B9BD5"/>
              </a:solidFill>
              <a:prstDash val="solid"/>
              <a:miter lim="800000"/>
            </a:ln>
            <a:effectLst/>
          </p:spPr>
        </p:cxnSp>
        <p:cxnSp>
          <p:nvCxnSpPr>
            <p:cNvPr id="221" name="直接连接符 220"/>
            <p:cNvCxnSpPr>
              <a:stCxn id="219" idx="4"/>
              <a:endCxn id="211" idx="0"/>
            </p:cNvCxnSpPr>
            <p:nvPr/>
          </p:nvCxnSpPr>
          <p:spPr>
            <a:xfrm>
              <a:off x="3551791" y="2316112"/>
              <a:ext cx="313" cy="275722"/>
            </a:xfrm>
            <a:prstGeom prst="line">
              <a:avLst/>
            </a:prstGeom>
            <a:noFill/>
            <a:ln w="6350" cap="flat" cmpd="sng" algn="ctr">
              <a:solidFill>
                <a:srgbClr val="5B9BD5"/>
              </a:solidFill>
              <a:prstDash val="solid"/>
              <a:miter lim="800000"/>
            </a:ln>
            <a:effectLst/>
          </p:spPr>
        </p:cxnSp>
        <p:cxnSp>
          <p:nvCxnSpPr>
            <p:cNvPr id="222" name="直接连接符 221"/>
            <p:cNvCxnSpPr>
              <a:stCxn id="218" idx="5"/>
            </p:cNvCxnSpPr>
            <p:nvPr/>
          </p:nvCxnSpPr>
          <p:spPr>
            <a:xfrm flipV="1">
              <a:off x="3633448" y="1658306"/>
              <a:ext cx="288510" cy="1"/>
            </a:xfrm>
            <a:prstGeom prst="line">
              <a:avLst/>
            </a:prstGeom>
            <a:noFill/>
            <a:ln w="6350" cap="flat" cmpd="sng" algn="ctr">
              <a:solidFill>
                <a:srgbClr val="5B9BD5"/>
              </a:solidFill>
              <a:prstDash val="solid"/>
              <a:miter lim="800000"/>
            </a:ln>
            <a:effectLst/>
          </p:spPr>
        </p:cxnSp>
        <p:cxnSp>
          <p:nvCxnSpPr>
            <p:cNvPr id="224" name="直接连接符 223"/>
            <p:cNvCxnSpPr>
              <a:stCxn id="229" idx="6"/>
              <a:endCxn id="218" idx="1"/>
            </p:cNvCxnSpPr>
            <p:nvPr/>
          </p:nvCxnSpPr>
          <p:spPr>
            <a:xfrm flipV="1">
              <a:off x="3120001" y="1658307"/>
              <a:ext cx="352314" cy="3557"/>
            </a:xfrm>
            <a:prstGeom prst="line">
              <a:avLst/>
            </a:prstGeom>
            <a:noFill/>
            <a:ln w="6350" cap="flat" cmpd="sng" algn="ctr">
              <a:solidFill>
                <a:srgbClr val="5B9BD5"/>
              </a:solidFill>
              <a:prstDash val="solid"/>
              <a:miter lim="800000"/>
            </a:ln>
            <a:effectLst/>
          </p:spPr>
        </p:cxnSp>
        <p:sp>
          <p:nvSpPr>
            <p:cNvPr id="225" name="文本框 224"/>
            <p:cNvSpPr txBox="1"/>
            <p:nvPr/>
          </p:nvSpPr>
          <p:spPr>
            <a:xfrm>
              <a:off x="3983355" y="2485618"/>
              <a:ext cx="250698" cy="3051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rPr>
                <a:t>…</a:t>
              </a:r>
              <a:endParaRPr kumimoji="0" lang="zh-CN" altLang="en-US"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p:sp>
          <p:nvSpPr>
            <p:cNvPr id="226" name="文本框 225"/>
            <p:cNvSpPr txBox="1"/>
            <p:nvPr/>
          </p:nvSpPr>
          <p:spPr>
            <a:xfrm>
              <a:off x="3984707" y="1705849"/>
              <a:ext cx="250698" cy="3051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rPr>
                <a:t>…</a:t>
              </a:r>
              <a:endParaRPr kumimoji="0" lang="zh-CN" altLang="en-US"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p:sp>
          <p:nvSpPr>
            <p:cNvPr id="227" name="等腰三角形 226"/>
            <p:cNvSpPr/>
            <p:nvPr/>
          </p:nvSpPr>
          <p:spPr>
            <a:xfrm>
              <a:off x="2303483" y="1523886"/>
              <a:ext cx="322267" cy="272385"/>
            </a:xfrm>
            <a:prstGeom prst="triangle">
              <a:avLst/>
            </a:prstGeom>
            <a:solidFill>
              <a:srgbClr val="4472C4">
                <a:lumMod val="60000"/>
                <a:lumOff val="40000"/>
              </a:srgbClr>
            </a:solidFill>
            <a:ln w="12700" cap="flat" cmpd="sng" algn="ctr">
              <a:solidFill>
                <a:srgbClr val="2F559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228" name="椭圆 227"/>
            <p:cNvSpPr/>
            <p:nvPr/>
          </p:nvSpPr>
          <p:spPr>
            <a:xfrm>
              <a:off x="2329271" y="2052235"/>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29" name="椭圆 228"/>
            <p:cNvSpPr/>
            <p:nvPr/>
          </p:nvSpPr>
          <p:spPr>
            <a:xfrm>
              <a:off x="2849309" y="1529163"/>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233" name="直接连接符 232"/>
            <p:cNvCxnSpPr>
              <a:stCxn id="227" idx="3"/>
              <a:endCxn id="228" idx="0"/>
            </p:cNvCxnSpPr>
            <p:nvPr/>
          </p:nvCxnSpPr>
          <p:spPr>
            <a:xfrm>
              <a:off x="2464617" y="1796271"/>
              <a:ext cx="0" cy="255964"/>
            </a:xfrm>
            <a:prstGeom prst="line">
              <a:avLst/>
            </a:prstGeom>
            <a:noFill/>
            <a:ln w="6350" cap="flat" cmpd="sng" algn="ctr">
              <a:solidFill>
                <a:srgbClr val="5B9BD5"/>
              </a:solidFill>
              <a:prstDash val="solid"/>
              <a:miter lim="800000"/>
            </a:ln>
            <a:effectLst/>
          </p:spPr>
        </p:cxnSp>
        <p:cxnSp>
          <p:nvCxnSpPr>
            <p:cNvPr id="234" name="直接连接符 233"/>
            <p:cNvCxnSpPr>
              <a:stCxn id="228" idx="4"/>
              <a:endCxn id="210" idx="0"/>
            </p:cNvCxnSpPr>
            <p:nvPr/>
          </p:nvCxnSpPr>
          <p:spPr>
            <a:xfrm>
              <a:off x="2464617" y="2317636"/>
              <a:ext cx="0" cy="264116"/>
            </a:xfrm>
            <a:prstGeom prst="line">
              <a:avLst/>
            </a:prstGeom>
            <a:noFill/>
            <a:ln w="6350" cap="flat" cmpd="sng" algn="ctr">
              <a:solidFill>
                <a:srgbClr val="5B9BD5"/>
              </a:solidFill>
              <a:prstDash val="solid"/>
              <a:miter lim="800000"/>
            </a:ln>
            <a:effectLst/>
          </p:spPr>
        </p:cxnSp>
        <p:cxnSp>
          <p:nvCxnSpPr>
            <p:cNvPr id="235" name="直接连接符 234"/>
            <p:cNvCxnSpPr>
              <a:stCxn id="227" idx="5"/>
              <a:endCxn id="229" idx="2"/>
            </p:cNvCxnSpPr>
            <p:nvPr/>
          </p:nvCxnSpPr>
          <p:spPr>
            <a:xfrm>
              <a:off x="2545183" y="1660079"/>
              <a:ext cx="304126" cy="1785"/>
            </a:xfrm>
            <a:prstGeom prst="line">
              <a:avLst/>
            </a:prstGeom>
            <a:noFill/>
            <a:ln w="6350" cap="flat" cmpd="sng" algn="ctr">
              <a:solidFill>
                <a:srgbClr val="5B9BD5"/>
              </a:solidFill>
              <a:prstDash val="solid"/>
              <a:miter lim="800000"/>
            </a:ln>
            <a:effectLst/>
          </p:spPr>
        </p:cxnSp>
        <p:cxnSp>
          <p:nvCxnSpPr>
            <p:cNvPr id="237" name="直接连接符 236"/>
            <p:cNvCxnSpPr>
              <a:stCxn id="248" idx="6"/>
              <a:endCxn id="227" idx="1"/>
            </p:cNvCxnSpPr>
            <p:nvPr/>
          </p:nvCxnSpPr>
          <p:spPr>
            <a:xfrm flipV="1">
              <a:off x="2031181" y="1660079"/>
              <a:ext cx="352869" cy="296"/>
            </a:xfrm>
            <a:prstGeom prst="line">
              <a:avLst/>
            </a:prstGeom>
            <a:noFill/>
            <a:ln w="6350" cap="flat" cmpd="sng" algn="ctr">
              <a:solidFill>
                <a:srgbClr val="5B9BD5"/>
              </a:solidFill>
              <a:prstDash val="solid"/>
              <a:miter lim="800000"/>
            </a:ln>
            <a:effectLst/>
          </p:spPr>
        </p:cxnSp>
        <mc:AlternateContent xmlns:mc="http://schemas.openxmlformats.org/markup-compatibility/2006" xmlns:a14="http://schemas.microsoft.com/office/drawing/2010/main">
          <mc:Choice Requires="a14">
            <p:sp>
              <p:nvSpPr>
                <p:cNvPr id="238" name="文本框 43"/>
                <p:cNvSpPr txBox="1"/>
                <p:nvPr/>
              </p:nvSpPr>
              <p:spPr>
                <a:xfrm>
                  <a:off x="3456440" y="2050344"/>
                  <a:ext cx="185171" cy="2327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𝑈</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217" name="文本框 43"/>
                <p:cNvSpPr txBox="1">
                  <a:spLocks noRot="1" noChangeAspect="1" noMove="1" noResize="1" noEditPoints="1" noAdjustHandles="1" noChangeArrowheads="1" noChangeShapeType="1" noTextEdit="1"/>
                </p:cNvSpPr>
                <p:nvPr/>
              </p:nvSpPr>
              <p:spPr>
                <a:xfrm>
                  <a:off x="3456440" y="2050344"/>
                  <a:ext cx="185171" cy="232730"/>
                </a:xfrm>
                <a:prstGeom prst="rect">
                  <a:avLst/>
                </a:prstGeom>
                <a:blipFill rotWithShape="0">
                  <a:blip r:embed="rId32"/>
                  <a:stretch>
                    <a:fillRect l="-35484" r="-35484" b="-256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9" name="文本框 43"/>
                <p:cNvSpPr txBox="1"/>
                <p:nvPr/>
              </p:nvSpPr>
              <p:spPr>
                <a:xfrm>
                  <a:off x="2368258" y="2050032"/>
                  <a:ext cx="185171" cy="2327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𝑈</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218" name="文本框 43"/>
                <p:cNvSpPr txBox="1">
                  <a:spLocks noRot="1" noChangeAspect="1" noMove="1" noResize="1" noEditPoints="1" noAdjustHandles="1" noChangeArrowheads="1" noChangeShapeType="1" noTextEdit="1"/>
                </p:cNvSpPr>
                <p:nvPr/>
              </p:nvSpPr>
              <p:spPr>
                <a:xfrm>
                  <a:off x="2368258" y="2050032"/>
                  <a:ext cx="185171" cy="232730"/>
                </a:xfrm>
                <a:prstGeom prst="rect">
                  <a:avLst/>
                </a:prstGeom>
                <a:blipFill rotWithShape="0">
                  <a:blip r:embed="rId33"/>
                  <a:stretch>
                    <a:fillRect l="-40000" r="-36667" b="-256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0" name="文本框 52"/>
                <p:cNvSpPr txBox="1"/>
                <p:nvPr/>
              </p:nvSpPr>
              <p:spPr>
                <a:xfrm>
                  <a:off x="3474746" y="1552809"/>
                  <a:ext cx="158851" cy="2327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rPr>
                          <m:t>𝛿</m:t>
                        </m:r>
                      </m:oMath>
                    </m:oMathPara>
                  </a14:m>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219" name="文本框 52"/>
                <p:cNvSpPr txBox="1">
                  <a:spLocks noRot="1" noChangeAspect="1" noMove="1" noResize="1" noEditPoints="1" noAdjustHandles="1" noChangeArrowheads="1" noChangeShapeType="1" noTextEdit="1"/>
                </p:cNvSpPr>
                <p:nvPr/>
              </p:nvSpPr>
              <p:spPr>
                <a:xfrm>
                  <a:off x="3474746" y="1552809"/>
                  <a:ext cx="158851" cy="232730"/>
                </a:xfrm>
                <a:prstGeom prst="rect">
                  <a:avLst/>
                </a:prstGeom>
                <a:blipFill rotWithShape="0">
                  <a:blip r:embed="rId34"/>
                  <a:stretch>
                    <a:fillRect l="-46154" r="-38462"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6" name="文本框 52"/>
                <p:cNvSpPr txBox="1"/>
                <p:nvPr/>
              </p:nvSpPr>
              <p:spPr>
                <a:xfrm>
                  <a:off x="2381171" y="1545498"/>
                  <a:ext cx="158851" cy="2327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rPr>
                          <m:t>𝛿</m:t>
                        </m:r>
                      </m:oMath>
                    </m:oMathPara>
                  </a14:m>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220" name="文本框 52"/>
                <p:cNvSpPr txBox="1">
                  <a:spLocks noRot="1" noChangeAspect="1" noMove="1" noResize="1" noEditPoints="1" noAdjustHandles="1" noChangeArrowheads="1" noChangeShapeType="1" noTextEdit="1"/>
                </p:cNvSpPr>
                <p:nvPr/>
              </p:nvSpPr>
              <p:spPr>
                <a:xfrm>
                  <a:off x="2381171" y="1545498"/>
                  <a:ext cx="158851" cy="232730"/>
                </a:xfrm>
                <a:prstGeom prst="rect">
                  <a:avLst/>
                </a:prstGeom>
                <a:blipFill rotWithShape="0">
                  <a:blip r:embed="rId35"/>
                  <a:stretch>
                    <a:fillRect l="-46154" r="-38462"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7" name="文本框 96"/>
                <p:cNvSpPr txBox="1"/>
                <p:nvPr/>
              </p:nvSpPr>
              <p:spPr>
                <a:xfrm>
                  <a:off x="2854028" y="1522114"/>
                  <a:ext cx="281552" cy="276999"/>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𝑊</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221" name="文本框 96"/>
                <p:cNvSpPr txBox="1">
                  <a:spLocks noRot="1" noChangeAspect="1" noMove="1" noResize="1" noEditPoints="1" noAdjustHandles="1" noChangeArrowheads="1" noChangeShapeType="1" noTextEdit="1"/>
                </p:cNvSpPr>
                <p:nvPr/>
              </p:nvSpPr>
              <p:spPr>
                <a:xfrm>
                  <a:off x="2854028" y="1522114"/>
                  <a:ext cx="281552" cy="276999"/>
                </a:xfrm>
                <a:prstGeom prst="rect">
                  <a:avLst/>
                </a:prstGeom>
                <a:blipFill rotWithShape="0">
                  <a:blip r:embed="rId36"/>
                  <a:stretch>
                    <a:fillRect l="-19149" r="-14894" b="-6667"/>
                  </a:stretch>
                </a:blipFill>
              </p:spPr>
              <p:txBody>
                <a:bodyPr/>
                <a:lstStyle/>
                <a:p>
                  <a:r>
                    <a:rPr lang="zh-CN" altLang="en-US">
                      <a:noFill/>
                    </a:rPr>
                    <a:t> </a:t>
                  </a:r>
                </a:p>
              </p:txBody>
            </p:sp>
          </mc:Fallback>
        </mc:AlternateContent>
        <p:sp>
          <p:nvSpPr>
            <p:cNvPr id="248" name="椭圆 247"/>
            <p:cNvSpPr/>
            <p:nvPr/>
          </p:nvSpPr>
          <p:spPr>
            <a:xfrm>
              <a:off x="1760489" y="1527674"/>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249" name="文本框 96"/>
                <p:cNvSpPr txBox="1"/>
                <p:nvPr/>
              </p:nvSpPr>
              <p:spPr>
                <a:xfrm>
                  <a:off x="1767752" y="1531978"/>
                  <a:ext cx="281552" cy="276999"/>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𝑊</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223" name="文本框 96"/>
                <p:cNvSpPr txBox="1">
                  <a:spLocks noRot="1" noChangeAspect="1" noMove="1" noResize="1" noEditPoints="1" noAdjustHandles="1" noChangeArrowheads="1" noChangeShapeType="1" noTextEdit="1"/>
                </p:cNvSpPr>
                <p:nvPr/>
              </p:nvSpPr>
              <p:spPr>
                <a:xfrm>
                  <a:off x="1767752" y="1531978"/>
                  <a:ext cx="281552" cy="276999"/>
                </a:xfrm>
                <a:prstGeom prst="rect">
                  <a:avLst/>
                </a:prstGeom>
                <a:blipFill rotWithShape="0">
                  <a:blip r:embed="rId37"/>
                  <a:stretch>
                    <a:fillRect l="-19565" r="-17391" b="-6522"/>
                  </a:stretch>
                </a:blipFill>
              </p:spPr>
              <p:txBody>
                <a:bodyPr/>
                <a:lstStyle/>
                <a:p>
                  <a:r>
                    <a:rPr lang="zh-CN" altLang="en-US">
                      <a:noFill/>
                    </a:rPr>
                    <a:t> </a:t>
                  </a:r>
                </a:p>
              </p:txBody>
            </p:sp>
          </mc:Fallback>
        </mc:AlternateContent>
        <p:cxnSp>
          <p:nvCxnSpPr>
            <p:cNvPr id="250" name="直接连接符 249"/>
            <p:cNvCxnSpPr>
              <a:stCxn id="254" idx="4"/>
              <a:endCxn id="227" idx="0"/>
            </p:cNvCxnSpPr>
            <p:nvPr/>
          </p:nvCxnSpPr>
          <p:spPr>
            <a:xfrm flipH="1">
              <a:off x="2464617" y="1259354"/>
              <a:ext cx="1278" cy="264532"/>
            </a:xfrm>
            <a:prstGeom prst="line">
              <a:avLst/>
            </a:prstGeom>
            <a:noFill/>
            <a:ln w="6350" cap="flat" cmpd="sng" algn="ctr">
              <a:solidFill>
                <a:srgbClr val="5B9BD5"/>
              </a:solidFill>
              <a:prstDash val="solid"/>
              <a:miter lim="800000"/>
            </a:ln>
            <a:effectLst/>
          </p:spPr>
        </p:cxnSp>
        <p:sp>
          <p:nvSpPr>
            <p:cNvPr id="254" name="椭圆 253"/>
            <p:cNvSpPr/>
            <p:nvPr/>
          </p:nvSpPr>
          <p:spPr>
            <a:xfrm>
              <a:off x="2330549" y="993953"/>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255" name="直接连接符 254"/>
            <p:cNvCxnSpPr>
              <a:stCxn id="256" idx="4"/>
              <a:endCxn id="196" idx="0"/>
            </p:cNvCxnSpPr>
            <p:nvPr/>
          </p:nvCxnSpPr>
          <p:spPr>
            <a:xfrm>
              <a:off x="4865574" y="1262955"/>
              <a:ext cx="314" cy="263775"/>
            </a:xfrm>
            <a:prstGeom prst="line">
              <a:avLst/>
            </a:prstGeom>
            <a:noFill/>
            <a:ln w="6350" cap="flat" cmpd="sng" algn="ctr">
              <a:solidFill>
                <a:srgbClr val="5B9BD5"/>
              </a:solidFill>
              <a:prstDash val="solid"/>
              <a:miter lim="800000"/>
            </a:ln>
            <a:effectLst/>
          </p:spPr>
        </p:cxnSp>
        <p:sp>
          <p:nvSpPr>
            <p:cNvPr id="256" name="椭圆 255"/>
            <p:cNvSpPr/>
            <p:nvPr/>
          </p:nvSpPr>
          <p:spPr>
            <a:xfrm>
              <a:off x="4730228" y="997554"/>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257" name="直接连接符 256"/>
            <p:cNvCxnSpPr>
              <a:stCxn id="258" idx="4"/>
              <a:endCxn id="218" idx="0"/>
            </p:cNvCxnSpPr>
            <p:nvPr/>
          </p:nvCxnSpPr>
          <p:spPr>
            <a:xfrm>
              <a:off x="3551791" y="1255130"/>
              <a:ext cx="1091" cy="266984"/>
            </a:xfrm>
            <a:prstGeom prst="line">
              <a:avLst/>
            </a:prstGeom>
            <a:noFill/>
            <a:ln w="6350" cap="flat" cmpd="sng" algn="ctr">
              <a:solidFill>
                <a:srgbClr val="5B9BD5"/>
              </a:solidFill>
              <a:prstDash val="solid"/>
              <a:miter lim="800000"/>
            </a:ln>
            <a:effectLst/>
          </p:spPr>
        </p:cxnSp>
        <p:sp>
          <p:nvSpPr>
            <p:cNvPr id="258" name="椭圆 257"/>
            <p:cNvSpPr/>
            <p:nvPr/>
          </p:nvSpPr>
          <p:spPr>
            <a:xfrm>
              <a:off x="3416445" y="989729"/>
              <a:ext cx="270692" cy="265401"/>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259" name="文本框 43"/>
                <p:cNvSpPr txBox="1"/>
                <p:nvPr/>
              </p:nvSpPr>
              <p:spPr>
                <a:xfrm>
                  <a:off x="2394839" y="1000281"/>
                  <a:ext cx="169254" cy="22928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𝑉</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73" name="文本框 43"/>
                <p:cNvSpPr txBox="1">
                  <a:spLocks noRot="1" noChangeAspect="1" noMove="1" noResize="1" noEditPoints="1" noAdjustHandles="1" noChangeArrowheads="1" noChangeShapeType="1" noTextEdit="1"/>
                </p:cNvSpPr>
                <p:nvPr/>
              </p:nvSpPr>
              <p:spPr>
                <a:xfrm>
                  <a:off x="2394839" y="1000281"/>
                  <a:ext cx="169254" cy="229281"/>
                </a:xfrm>
                <a:prstGeom prst="rect">
                  <a:avLst/>
                </a:prstGeom>
                <a:blipFill rotWithShape="0">
                  <a:blip r:embed="rId38"/>
                  <a:stretch>
                    <a:fillRect l="-42857" r="-3928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5" name="文本框 43"/>
                <p:cNvSpPr txBox="1"/>
                <p:nvPr/>
              </p:nvSpPr>
              <p:spPr>
                <a:xfrm>
                  <a:off x="3477526" y="1007788"/>
                  <a:ext cx="169254" cy="22928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𝑉</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76" name="文本框 43"/>
                <p:cNvSpPr txBox="1">
                  <a:spLocks noRot="1" noChangeAspect="1" noMove="1" noResize="1" noEditPoints="1" noAdjustHandles="1" noChangeArrowheads="1" noChangeShapeType="1" noTextEdit="1"/>
                </p:cNvSpPr>
                <p:nvPr/>
              </p:nvSpPr>
              <p:spPr>
                <a:xfrm>
                  <a:off x="3477526" y="1007788"/>
                  <a:ext cx="169254" cy="229281"/>
                </a:xfrm>
                <a:prstGeom prst="rect">
                  <a:avLst/>
                </a:prstGeom>
                <a:blipFill rotWithShape="0">
                  <a:blip r:embed="rId39"/>
                  <a:stretch>
                    <a:fillRect l="-48148" r="-40741"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7" name="文本框 43"/>
                <p:cNvSpPr txBox="1"/>
                <p:nvPr/>
              </p:nvSpPr>
              <p:spPr>
                <a:xfrm>
                  <a:off x="4796324" y="1003125"/>
                  <a:ext cx="169254" cy="22928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𝑉</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77" name="文本框 43"/>
                <p:cNvSpPr txBox="1">
                  <a:spLocks noRot="1" noChangeAspect="1" noMove="1" noResize="1" noEditPoints="1" noAdjustHandles="1" noChangeArrowheads="1" noChangeShapeType="1" noTextEdit="1"/>
                </p:cNvSpPr>
                <p:nvPr/>
              </p:nvSpPr>
              <p:spPr>
                <a:xfrm>
                  <a:off x="4796324" y="1003125"/>
                  <a:ext cx="169254" cy="229281"/>
                </a:xfrm>
                <a:prstGeom prst="rect">
                  <a:avLst/>
                </a:prstGeom>
                <a:blipFill rotWithShape="0">
                  <a:blip r:embed="rId40"/>
                  <a:stretch>
                    <a:fillRect l="-46429" r="-35714" b="-29730"/>
                  </a:stretch>
                </a:blipFill>
              </p:spPr>
              <p:txBody>
                <a:bodyPr/>
                <a:lstStyle/>
                <a:p>
                  <a:r>
                    <a:rPr lang="zh-CN" altLang="en-US">
                      <a:noFill/>
                    </a:rPr>
                    <a:t> </a:t>
                  </a:r>
                </a:p>
              </p:txBody>
            </p:sp>
          </mc:Fallback>
        </mc:AlternateContent>
        <p:cxnSp>
          <p:nvCxnSpPr>
            <p:cNvPr id="268" name="直接连接符 267"/>
            <p:cNvCxnSpPr>
              <a:endCxn id="254" idx="0"/>
            </p:cNvCxnSpPr>
            <p:nvPr/>
          </p:nvCxnSpPr>
          <p:spPr>
            <a:xfrm>
              <a:off x="2464065" y="714952"/>
              <a:ext cx="1830" cy="279001"/>
            </a:xfrm>
            <a:prstGeom prst="line">
              <a:avLst/>
            </a:prstGeom>
            <a:noFill/>
            <a:ln w="6350" cap="flat" cmpd="sng" algn="ctr">
              <a:solidFill>
                <a:srgbClr val="5B9BD5"/>
              </a:solidFill>
              <a:prstDash val="solid"/>
              <a:miter lim="800000"/>
            </a:ln>
            <a:effectLst/>
          </p:spPr>
        </p:cxnSp>
        <p:cxnSp>
          <p:nvCxnSpPr>
            <p:cNvPr id="269" name="直接连接符 268"/>
            <p:cNvCxnSpPr>
              <a:endCxn id="258" idx="0"/>
            </p:cNvCxnSpPr>
            <p:nvPr/>
          </p:nvCxnSpPr>
          <p:spPr>
            <a:xfrm>
              <a:off x="3549025" y="712828"/>
              <a:ext cx="2766" cy="276901"/>
            </a:xfrm>
            <a:prstGeom prst="line">
              <a:avLst/>
            </a:prstGeom>
            <a:noFill/>
            <a:ln w="6350" cap="flat" cmpd="sng" algn="ctr">
              <a:solidFill>
                <a:srgbClr val="5B9BD5"/>
              </a:solidFill>
              <a:prstDash val="solid"/>
              <a:miter lim="800000"/>
            </a:ln>
            <a:effectLst/>
          </p:spPr>
        </p:cxnSp>
        <p:cxnSp>
          <p:nvCxnSpPr>
            <p:cNvPr id="270" name="直接连接符 269"/>
            <p:cNvCxnSpPr>
              <a:endCxn id="256" idx="0"/>
            </p:cNvCxnSpPr>
            <p:nvPr/>
          </p:nvCxnSpPr>
          <p:spPr>
            <a:xfrm>
              <a:off x="4864483" y="720653"/>
              <a:ext cx="1091" cy="276901"/>
            </a:xfrm>
            <a:prstGeom prst="line">
              <a:avLst/>
            </a:prstGeom>
            <a:noFill/>
            <a:ln w="6350" cap="flat" cmpd="sng" algn="ctr">
              <a:solidFill>
                <a:srgbClr val="5B9BD5"/>
              </a:solidFill>
              <a:prstDash val="solid"/>
              <a:miter lim="800000"/>
            </a:ln>
            <a:effectLst/>
          </p:spPr>
        </p:cxnSp>
        <mc:AlternateContent xmlns:mc="http://schemas.openxmlformats.org/markup-compatibility/2006" xmlns:a14="http://schemas.microsoft.com/office/drawing/2010/main">
          <mc:Choice Requires="a14">
            <p:sp>
              <p:nvSpPr>
                <p:cNvPr id="271" name="矩形 270"/>
                <p:cNvSpPr/>
                <p:nvPr/>
              </p:nvSpPr>
              <p:spPr>
                <a:xfrm>
                  <a:off x="575308" y="1620321"/>
                  <a:ext cx="478016"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1" i="1" u="none" strike="noStrike" kern="0" cap="none" spc="0" normalizeH="0" baseline="0" noProof="0" dirty="0" smtClean="0">
                            <a:ln>
                              <a:noFill/>
                            </a:ln>
                            <a:solidFill>
                              <a:prstClr val="black"/>
                            </a:solidFill>
                            <a:effectLst/>
                            <a:uLnTx/>
                            <a:uFillTx/>
                            <a:latin typeface="Cambria Math" panose="02040503050406030204" pitchFamily="18" charset="0"/>
                          </a:rPr>
                          <m:t>𝓣</m:t>
                        </m:r>
                      </m:oMath>
                    </m:oMathPara>
                  </a14:m>
                  <a:endParaRPr kumimoji="0" lang="zh-CN" altLang="en-US" sz="2400" b="1"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mc:Choice>
          <mc:Fallback xmlns="">
            <p:sp>
              <p:nvSpPr>
                <p:cNvPr id="209" name="矩形 208"/>
                <p:cNvSpPr>
                  <a:spLocks noRot="1" noChangeAspect="1" noMove="1" noResize="1" noEditPoints="1" noAdjustHandles="1" noChangeArrowheads="1" noChangeShapeType="1" noTextEdit="1"/>
                </p:cNvSpPr>
                <p:nvPr/>
              </p:nvSpPr>
              <p:spPr>
                <a:xfrm>
                  <a:off x="575308" y="1620321"/>
                  <a:ext cx="478016" cy="461665"/>
                </a:xfrm>
                <a:prstGeom prst="rect">
                  <a:avLst/>
                </a:prstGeom>
                <a:blipFill rotWithShape="0">
                  <a:blip r:embed="rId41"/>
                  <a:stretch>
                    <a:fillRect/>
                  </a:stretch>
                </a:blipFill>
              </p:spPr>
              <p:txBody>
                <a:bodyPr/>
                <a:lstStyle/>
                <a:p>
                  <a:r>
                    <a:rPr lang="zh-CN" altLang="en-US">
                      <a:noFill/>
                    </a:rPr>
                    <a:t> </a:t>
                  </a:r>
                </a:p>
              </p:txBody>
            </p:sp>
          </mc:Fallback>
        </mc:AlternateContent>
      </p:grpSp>
      <p:grpSp>
        <p:nvGrpSpPr>
          <p:cNvPr id="272" name="组合 271"/>
          <p:cNvGrpSpPr/>
          <p:nvPr/>
        </p:nvGrpSpPr>
        <p:grpSpPr>
          <a:xfrm>
            <a:off x="531442" y="4200163"/>
            <a:ext cx="1871424" cy="1943091"/>
            <a:chOff x="457847" y="3558288"/>
            <a:chExt cx="1871424" cy="1943091"/>
          </a:xfrm>
        </p:grpSpPr>
        <p:sp>
          <p:nvSpPr>
            <p:cNvPr id="276" name="等腰三角形 275"/>
            <p:cNvSpPr/>
            <p:nvPr/>
          </p:nvSpPr>
          <p:spPr>
            <a:xfrm>
              <a:off x="1928700" y="4380691"/>
              <a:ext cx="297968" cy="300038"/>
            </a:xfrm>
            <a:prstGeom prst="triangle">
              <a:avLst/>
            </a:prstGeom>
            <a:solidFill>
              <a:srgbClr val="4472C4">
                <a:lumMod val="60000"/>
                <a:lumOff val="40000"/>
              </a:srgbClr>
            </a:solidFill>
            <a:ln w="12700" cap="flat" cmpd="sng" algn="ctr">
              <a:solidFill>
                <a:srgbClr val="2F559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277" name="直接连接符 276"/>
            <p:cNvCxnSpPr>
              <a:stCxn id="276" idx="3"/>
              <a:endCxn id="278" idx="0"/>
            </p:cNvCxnSpPr>
            <p:nvPr/>
          </p:nvCxnSpPr>
          <p:spPr>
            <a:xfrm>
              <a:off x="2077684" y="4680729"/>
              <a:ext cx="0" cy="295609"/>
            </a:xfrm>
            <a:prstGeom prst="line">
              <a:avLst/>
            </a:prstGeom>
            <a:noFill/>
            <a:ln w="6350" cap="flat" cmpd="sng" algn="ctr">
              <a:solidFill>
                <a:srgbClr val="5B9BD5"/>
              </a:solidFill>
              <a:prstDash val="solid"/>
              <a:miter lim="800000"/>
            </a:ln>
            <a:effectLst/>
          </p:spPr>
        </p:cxnSp>
        <p:sp>
          <p:nvSpPr>
            <p:cNvPr id="278" name="椭圆 277"/>
            <p:cNvSpPr/>
            <p:nvPr/>
          </p:nvSpPr>
          <p:spPr>
            <a:xfrm>
              <a:off x="1945095" y="4976338"/>
              <a:ext cx="265178" cy="275438"/>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280" name="直接连接符 279"/>
            <p:cNvCxnSpPr>
              <a:endCxn id="278" idx="4"/>
            </p:cNvCxnSpPr>
            <p:nvPr/>
          </p:nvCxnSpPr>
          <p:spPr>
            <a:xfrm flipV="1">
              <a:off x="2077683" y="5251776"/>
              <a:ext cx="1" cy="249603"/>
            </a:xfrm>
            <a:prstGeom prst="line">
              <a:avLst/>
            </a:prstGeom>
            <a:noFill/>
            <a:ln w="6350" cap="flat" cmpd="sng" algn="ctr">
              <a:solidFill>
                <a:srgbClr val="5B9BD5"/>
              </a:solidFill>
              <a:prstDash val="solid"/>
              <a:miter lim="800000"/>
            </a:ln>
            <a:effectLst/>
          </p:spPr>
        </p:cxnSp>
        <p:cxnSp>
          <p:nvCxnSpPr>
            <p:cNvPr id="281" name="直接连接符 280"/>
            <p:cNvCxnSpPr>
              <a:stCxn id="276" idx="0"/>
              <a:endCxn id="283" idx="4"/>
            </p:cNvCxnSpPr>
            <p:nvPr/>
          </p:nvCxnSpPr>
          <p:spPr>
            <a:xfrm flipV="1">
              <a:off x="2077684" y="4076897"/>
              <a:ext cx="0" cy="303794"/>
            </a:xfrm>
            <a:prstGeom prst="line">
              <a:avLst/>
            </a:prstGeom>
            <a:noFill/>
            <a:ln w="6350" cap="flat" cmpd="sng" algn="ctr">
              <a:solidFill>
                <a:srgbClr val="5B9BD5"/>
              </a:solidFill>
              <a:prstDash val="solid"/>
              <a:miter lim="800000"/>
            </a:ln>
            <a:effectLst/>
          </p:spPr>
        </p:cxnSp>
        <p:cxnSp>
          <p:nvCxnSpPr>
            <p:cNvPr id="282" name="直接连接符 281"/>
            <p:cNvCxnSpPr>
              <a:endCxn id="283" idx="0"/>
            </p:cNvCxnSpPr>
            <p:nvPr/>
          </p:nvCxnSpPr>
          <p:spPr>
            <a:xfrm>
              <a:off x="2077683" y="3558288"/>
              <a:ext cx="1" cy="243171"/>
            </a:xfrm>
            <a:prstGeom prst="line">
              <a:avLst/>
            </a:prstGeom>
            <a:noFill/>
            <a:ln w="6350" cap="flat" cmpd="sng" algn="ctr">
              <a:solidFill>
                <a:srgbClr val="5B9BD5"/>
              </a:solidFill>
              <a:prstDash val="solid"/>
              <a:miter lim="800000"/>
            </a:ln>
            <a:effectLst/>
          </p:spPr>
        </p:cxnSp>
        <p:sp>
          <p:nvSpPr>
            <p:cNvPr id="283" name="椭圆 282"/>
            <p:cNvSpPr/>
            <p:nvPr/>
          </p:nvSpPr>
          <p:spPr>
            <a:xfrm>
              <a:off x="1945095" y="3801459"/>
              <a:ext cx="265178" cy="275438"/>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4" name="圆角矩形 283"/>
            <p:cNvSpPr/>
            <p:nvPr/>
          </p:nvSpPr>
          <p:spPr>
            <a:xfrm>
              <a:off x="1680934" y="3726822"/>
              <a:ext cx="648337" cy="1663480"/>
            </a:xfrm>
            <a:prstGeom prst="roundRect">
              <a:avLst/>
            </a:prstGeom>
            <a:noFill/>
            <a:ln w="19050" cap="flat" cmpd="sng" algn="ctr">
              <a:solidFill>
                <a:srgbClr val="5B9BD5">
                  <a:shade val="50000"/>
                </a:srgbClr>
              </a:solidFill>
              <a:prstDash val="lgDash"/>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5" name="圆角矩形 284"/>
            <p:cNvSpPr/>
            <p:nvPr/>
          </p:nvSpPr>
          <p:spPr>
            <a:xfrm>
              <a:off x="457847" y="4259750"/>
              <a:ext cx="1277307" cy="546793"/>
            </a:xfrm>
            <a:prstGeom prst="roundRect">
              <a:avLst/>
            </a:prstGeom>
            <a:noFill/>
            <a:ln w="19050" cap="flat" cmpd="sng" algn="ctr">
              <a:solidFill>
                <a:srgbClr val="5B9BD5">
                  <a:shade val="50000"/>
                </a:srgbClr>
              </a:solidFill>
              <a:prstDash val="lgDash"/>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nvGrpSpPr>
            <p:cNvPr id="286" name="组合 285"/>
            <p:cNvGrpSpPr/>
            <p:nvPr/>
          </p:nvGrpSpPr>
          <p:grpSpPr>
            <a:xfrm>
              <a:off x="609388" y="4347644"/>
              <a:ext cx="948575" cy="664631"/>
              <a:chOff x="662728" y="4347644"/>
              <a:chExt cx="948575" cy="664631"/>
            </a:xfrm>
          </p:grpSpPr>
          <p:sp>
            <p:nvSpPr>
              <p:cNvPr id="292" name="圆角矩形 291"/>
              <p:cNvSpPr/>
              <p:nvPr/>
            </p:nvSpPr>
            <p:spPr>
              <a:xfrm>
                <a:off x="662728" y="4347644"/>
                <a:ext cx="948575" cy="36613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293" name="直接连接符 292"/>
              <p:cNvCxnSpPr/>
              <p:nvPr/>
            </p:nvCxnSpPr>
            <p:spPr>
              <a:xfrm flipV="1">
                <a:off x="782284" y="4710976"/>
                <a:ext cx="0" cy="301299"/>
              </a:xfrm>
              <a:prstGeom prst="line">
                <a:avLst/>
              </a:prstGeom>
              <a:noFill/>
              <a:ln w="6350" cap="flat" cmpd="sng" algn="ctr">
                <a:solidFill>
                  <a:srgbClr val="5B9BD5"/>
                </a:solidFill>
                <a:prstDash val="solid"/>
                <a:miter lim="800000"/>
              </a:ln>
              <a:effectLst/>
            </p:spPr>
          </p:cxnSp>
          <p:cxnSp>
            <p:nvCxnSpPr>
              <p:cNvPr id="294" name="直接连接符 293"/>
              <p:cNvCxnSpPr/>
              <p:nvPr/>
            </p:nvCxnSpPr>
            <p:spPr>
              <a:xfrm flipV="1">
                <a:off x="983262" y="4710976"/>
                <a:ext cx="0" cy="301299"/>
              </a:xfrm>
              <a:prstGeom prst="line">
                <a:avLst/>
              </a:prstGeom>
              <a:noFill/>
              <a:ln w="6350" cap="flat" cmpd="sng" algn="ctr">
                <a:solidFill>
                  <a:srgbClr val="5B9BD5"/>
                </a:solidFill>
                <a:prstDash val="solid"/>
                <a:miter lim="800000"/>
              </a:ln>
              <a:effectLst/>
            </p:spPr>
          </p:cxnSp>
          <p:cxnSp>
            <p:nvCxnSpPr>
              <p:cNvPr id="295" name="直接连接符 294"/>
              <p:cNvCxnSpPr/>
              <p:nvPr/>
            </p:nvCxnSpPr>
            <p:spPr>
              <a:xfrm flipV="1">
                <a:off x="1440462" y="4710976"/>
                <a:ext cx="0" cy="301299"/>
              </a:xfrm>
              <a:prstGeom prst="line">
                <a:avLst/>
              </a:prstGeom>
              <a:noFill/>
              <a:ln w="6350" cap="flat" cmpd="sng" algn="ctr">
                <a:solidFill>
                  <a:srgbClr val="5B9BD5"/>
                </a:solidFill>
                <a:prstDash val="solid"/>
                <a:miter lim="800000"/>
              </a:ln>
              <a:effectLst/>
            </p:spPr>
          </p:cxnSp>
          <p:sp>
            <p:nvSpPr>
              <p:cNvPr id="296" name="文本框 40"/>
              <p:cNvSpPr txBox="1"/>
              <p:nvPr/>
            </p:nvSpPr>
            <p:spPr>
              <a:xfrm>
                <a:off x="1043711" y="4671218"/>
                <a:ext cx="250698" cy="3051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宋体" panose="02010600030101010101" pitchFamily="2" charset="-122"/>
                  </a:rPr>
                  <a:t>…</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AlternateContent xmlns:mc="http://schemas.openxmlformats.org/markup-compatibility/2006" xmlns:a14="http://schemas.microsoft.com/office/drawing/2010/main">
            <mc:Choice Requires="a14">
              <p:sp>
                <p:nvSpPr>
                  <p:cNvPr id="297" name="文本框 296"/>
                  <p:cNvSpPr txBox="1"/>
                  <p:nvPr/>
                </p:nvSpPr>
                <p:spPr>
                  <a:xfrm>
                    <a:off x="897670" y="4388539"/>
                    <a:ext cx="623119" cy="303673"/>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zh-CN" altLang="en-US" sz="1800" b="0" i="1" u="none" strike="noStrike" kern="0" cap="none" spc="0" normalizeH="0" baseline="0" noProof="0" smtClean="0">
                                  <a:ln>
                                    <a:noFill/>
                                  </a:ln>
                                  <a:solidFill>
                                    <a:prstClr val="black"/>
                                  </a:solidFill>
                                  <a:effectLst/>
                                  <a:uLnTx/>
                                  <a:uFillTx/>
                                  <a:latin typeface="Cambria Math" panose="02040503050406030204" pitchFamily="18" charset="0"/>
                                </a:rPr>
                                <m:t>𝒮</m:t>
                              </m:r>
                            </m:e>
                            <m:sub>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rPr>
                                <m:t>𝑡</m:t>
                              </m:r>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zh-CN" altLang="en-US"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endParaRPr>
                  </a:p>
                </p:txBody>
              </p:sp>
            </mc:Choice>
            <mc:Fallback xmlns="">
              <p:sp>
                <p:nvSpPr>
                  <p:cNvPr id="114" name="文本框 113"/>
                  <p:cNvSpPr txBox="1">
                    <a:spLocks noRot="1" noChangeAspect="1" noMove="1" noResize="1" noEditPoints="1" noAdjustHandles="1" noChangeArrowheads="1" noChangeShapeType="1" noTextEdit="1"/>
                  </p:cNvSpPr>
                  <p:nvPr/>
                </p:nvSpPr>
                <p:spPr>
                  <a:xfrm>
                    <a:off x="897670" y="4388539"/>
                    <a:ext cx="623119" cy="303673"/>
                  </a:xfrm>
                  <a:prstGeom prst="rect">
                    <a:avLst/>
                  </a:prstGeom>
                  <a:blipFill rotWithShape="0">
                    <a:blip r:embed="rId42"/>
                    <a:stretch>
                      <a:fillRect l="-7843" r="-8824" b="-260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87" name="文本框 43"/>
                <p:cNvSpPr txBox="1"/>
                <p:nvPr/>
              </p:nvSpPr>
              <p:spPr>
                <a:xfrm>
                  <a:off x="1996202" y="3812324"/>
                  <a:ext cx="169254" cy="22928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𝑉</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328" name="文本框 43"/>
                <p:cNvSpPr txBox="1">
                  <a:spLocks noRot="1" noChangeAspect="1" noMove="1" noResize="1" noEditPoints="1" noAdjustHandles="1" noChangeArrowheads="1" noChangeShapeType="1" noTextEdit="1"/>
                </p:cNvSpPr>
                <p:nvPr/>
              </p:nvSpPr>
              <p:spPr>
                <a:xfrm>
                  <a:off x="1996202" y="3812324"/>
                  <a:ext cx="169254" cy="229281"/>
                </a:xfrm>
                <a:prstGeom prst="rect">
                  <a:avLst/>
                </a:prstGeom>
                <a:blipFill rotWithShape="0">
                  <a:blip r:embed="rId43"/>
                  <a:stretch>
                    <a:fillRect l="-46429" r="-35714"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8" name="文本框 52"/>
                <p:cNvSpPr txBox="1"/>
                <p:nvPr/>
              </p:nvSpPr>
              <p:spPr>
                <a:xfrm>
                  <a:off x="1999155" y="4425339"/>
                  <a:ext cx="158851" cy="2327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rPr>
                          <m:t>𝛿</m:t>
                        </m:r>
                      </m:oMath>
                    </m:oMathPara>
                  </a14:m>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329" name="文本框 52"/>
                <p:cNvSpPr txBox="1">
                  <a:spLocks noRot="1" noChangeAspect="1" noMove="1" noResize="1" noEditPoints="1" noAdjustHandles="1" noChangeArrowheads="1" noChangeShapeType="1" noTextEdit="1"/>
                </p:cNvSpPr>
                <p:nvPr/>
              </p:nvSpPr>
              <p:spPr>
                <a:xfrm>
                  <a:off x="1999155" y="4425339"/>
                  <a:ext cx="158851" cy="232730"/>
                </a:xfrm>
                <a:prstGeom prst="rect">
                  <a:avLst/>
                </a:prstGeom>
                <a:blipFill rotWithShape="0">
                  <a:blip r:embed="rId44"/>
                  <a:stretch>
                    <a:fillRect l="-44444" r="-33333"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9" name="文本框 43"/>
                <p:cNvSpPr txBox="1"/>
                <p:nvPr/>
              </p:nvSpPr>
              <p:spPr>
                <a:xfrm>
                  <a:off x="1985098" y="4983644"/>
                  <a:ext cx="185171" cy="2327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𝑈</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mc:Choice>
          <mc:Fallback xmlns="">
            <p:sp>
              <p:nvSpPr>
                <p:cNvPr id="330" name="文本框 43"/>
                <p:cNvSpPr txBox="1">
                  <a:spLocks noRot="1" noChangeAspect="1" noMove="1" noResize="1" noEditPoints="1" noAdjustHandles="1" noChangeArrowheads="1" noChangeShapeType="1" noTextEdit="1"/>
                </p:cNvSpPr>
                <p:nvPr/>
              </p:nvSpPr>
              <p:spPr>
                <a:xfrm>
                  <a:off x="1985098" y="4983644"/>
                  <a:ext cx="185171" cy="232730"/>
                </a:xfrm>
                <a:prstGeom prst="rect">
                  <a:avLst/>
                </a:prstGeom>
                <a:blipFill rotWithShape="0">
                  <a:blip r:embed="rId45"/>
                  <a:stretch>
                    <a:fillRect l="-35484" r="-35484" b="-26316"/>
                  </a:stretch>
                </a:blipFill>
              </p:spPr>
              <p:txBody>
                <a:bodyPr/>
                <a:lstStyle/>
                <a:p>
                  <a:r>
                    <a:rPr lang="zh-CN" altLang="en-US">
                      <a:noFill/>
                    </a:rPr>
                    <a:t> </a:t>
                  </a:r>
                </a:p>
              </p:txBody>
            </p:sp>
          </mc:Fallback>
        </mc:AlternateContent>
        <p:sp>
          <p:nvSpPr>
            <p:cNvPr id="290" name="矩形 289"/>
            <p:cNvSpPr/>
            <p:nvPr/>
          </p:nvSpPr>
          <p:spPr>
            <a:xfrm>
              <a:off x="1628059" y="4191603"/>
              <a:ext cx="132429" cy="670023"/>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291" name="直接连接符 290"/>
            <p:cNvCxnSpPr>
              <a:stCxn id="276" idx="1"/>
              <a:endCxn id="292" idx="3"/>
            </p:cNvCxnSpPr>
            <p:nvPr/>
          </p:nvCxnSpPr>
          <p:spPr>
            <a:xfrm flipH="1">
              <a:off x="1557963" y="4530710"/>
              <a:ext cx="445229" cy="0"/>
            </a:xfrm>
            <a:prstGeom prst="line">
              <a:avLst/>
            </a:prstGeom>
            <a:noFill/>
            <a:ln w="6350" cap="flat" cmpd="sng" algn="ctr">
              <a:solidFill>
                <a:srgbClr val="5B9BD5"/>
              </a:solidFill>
              <a:prstDash val="solid"/>
              <a:miter lim="800000"/>
            </a:ln>
            <a:effectLst/>
          </p:spPr>
        </p:cxnSp>
      </p:grpSp>
      <mc:AlternateContent xmlns:mc="http://schemas.openxmlformats.org/markup-compatibility/2006" xmlns:a14="http://schemas.microsoft.com/office/drawing/2010/main">
        <mc:Choice Requires="a14">
          <p:sp>
            <p:nvSpPr>
              <p:cNvPr id="298" name="矩形 297"/>
              <p:cNvSpPr/>
              <p:nvPr/>
            </p:nvSpPr>
            <p:spPr>
              <a:xfrm>
                <a:off x="2483129" y="5006210"/>
                <a:ext cx="344766" cy="32204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i="1">
                          <a:solidFill>
                            <a:prstClr val="black"/>
                          </a:solidFill>
                          <a:latin typeface="Cambria Math" panose="02040503050406030204" pitchFamily="18" charset="0"/>
                        </a:rPr>
                        <m:t>=</m:t>
                      </m:r>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98" name="矩形 297"/>
              <p:cNvSpPr>
                <a:spLocks noRot="1" noChangeAspect="1" noMove="1" noResize="1" noEditPoints="1" noAdjustHandles="1" noChangeArrowheads="1" noChangeShapeType="1" noTextEdit="1"/>
              </p:cNvSpPr>
              <p:nvPr/>
            </p:nvSpPr>
            <p:spPr>
              <a:xfrm>
                <a:off x="2483129" y="5006210"/>
                <a:ext cx="344766" cy="322042"/>
              </a:xfrm>
              <a:prstGeom prst="rect">
                <a:avLst/>
              </a:prstGeom>
              <a:blipFill rotWithShape="0">
                <a:blip r:embed="rId4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9" name="文本框 298"/>
              <p:cNvSpPr txBox="1"/>
              <p:nvPr/>
            </p:nvSpPr>
            <p:spPr>
              <a:xfrm>
                <a:off x="2818655" y="5055028"/>
                <a:ext cx="384849" cy="3036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zh-CN" altLang="en-US" i="1" smtClean="0">
                              <a:solidFill>
                                <a:prstClr val="black"/>
                              </a:solidFill>
                              <a:latin typeface="Cambria Math" panose="02040503050406030204" pitchFamily="18" charset="0"/>
                            </a:rPr>
                            <m:t>𝒯</m:t>
                          </m:r>
                        </m:e>
                        <m:sub>
                          <m:r>
                            <a:rPr lang="en-US" altLang="zh-CN" i="1" smtClean="0">
                              <a:solidFill>
                                <a:prstClr val="black"/>
                              </a:solidFill>
                              <a:latin typeface="Cambria Math" panose="02040503050406030204" pitchFamily="18" charset="0"/>
                            </a:rPr>
                            <m:t>(</m:t>
                          </m:r>
                          <m:r>
                            <a:rPr lang="en-US" altLang="zh-CN" i="1" smtClean="0">
                              <a:solidFill>
                                <a:prstClr val="black"/>
                              </a:solidFill>
                              <a:latin typeface="Cambria Math" panose="02040503050406030204" pitchFamily="18" charset="0"/>
                            </a:rPr>
                            <m:t>𝑡</m:t>
                          </m:r>
                          <m:r>
                            <a:rPr lang="en-US" altLang="zh-CN" i="1" smtClean="0">
                              <a:solidFill>
                                <a:prstClr val="black"/>
                              </a:solidFill>
                              <a:latin typeface="Cambria Math" panose="02040503050406030204" pitchFamily="18" charset="0"/>
                            </a:rPr>
                            <m:t>)</m:t>
                          </m:r>
                        </m:sub>
                      </m:sSub>
                    </m:oMath>
                  </m:oMathPara>
                </a14:m>
                <a:endParaRPr lang="zh-CN" altLang="en-US" dirty="0">
                  <a:solidFill>
                    <a:prstClr val="black"/>
                  </a:solidFill>
                  <a:latin typeface="Calibri" panose="020F0502020204030204"/>
                  <a:ea typeface="宋体" panose="02010600030101010101" pitchFamily="2" charset="-122"/>
                </a:endParaRPr>
              </a:p>
            </p:txBody>
          </p:sp>
        </mc:Choice>
        <mc:Fallback xmlns="">
          <p:sp>
            <p:nvSpPr>
              <p:cNvPr id="299" name="文本框 298"/>
              <p:cNvSpPr txBox="1">
                <a:spLocks noRot="1" noChangeAspect="1" noMove="1" noResize="1" noEditPoints="1" noAdjustHandles="1" noChangeArrowheads="1" noChangeShapeType="1" noTextEdit="1"/>
              </p:cNvSpPr>
              <p:nvPr/>
            </p:nvSpPr>
            <p:spPr>
              <a:xfrm>
                <a:off x="2818655" y="5055028"/>
                <a:ext cx="384849" cy="303673"/>
              </a:xfrm>
              <a:prstGeom prst="rect">
                <a:avLst/>
              </a:prstGeom>
              <a:blipFill rotWithShape="0">
                <a:blip r:embed="rId47"/>
                <a:stretch>
                  <a:fillRect l="-12500" r="-12500" b="-28000"/>
                </a:stretch>
              </a:blipFill>
            </p:spPr>
            <p:txBody>
              <a:bodyPr/>
              <a:lstStyle/>
              <a:p>
                <a:r>
                  <a:rPr lang="zh-CN" altLang="en-US">
                    <a:noFill/>
                  </a:rPr>
                  <a:t> </a:t>
                </a:r>
              </a:p>
            </p:txBody>
          </p:sp>
        </mc:Fallback>
      </mc:AlternateContent>
      <p:pic>
        <p:nvPicPr>
          <p:cNvPr id="2" name="图片 1"/>
          <p:cNvPicPr>
            <a:picLocks noChangeAspect="1"/>
          </p:cNvPicPr>
          <p:nvPr/>
        </p:nvPicPr>
        <p:blipFill>
          <a:blip r:embed="rId48"/>
          <a:stretch>
            <a:fillRect/>
          </a:stretch>
        </p:blipFill>
        <p:spPr>
          <a:xfrm>
            <a:off x="5095208" y="5447362"/>
            <a:ext cx="2890021" cy="128685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a:t>Bi-Gram</a:t>
            </a:r>
            <a:r>
              <a:rPr lang="en-US" altLang="zh-CN" dirty="0"/>
              <a:t/>
            </a:r>
            <a:br>
              <a:rPr lang="en-US" altLang="zh-CN" dirty="0"/>
            </a:br>
            <a:r>
              <a:rPr lang="en-US" altLang="zh-CN" dirty="0" smtClean="0"/>
              <a:t>——</a:t>
            </a:r>
            <a:r>
              <a:rPr lang="en-US" altLang="zh-CN" sz="3100" dirty="0" smtClean="0"/>
              <a:t>Count a co-occurrence </a:t>
            </a:r>
            <a:r>
              <a:rPr lang="en-US" altLang="zh-CN" sz="3100" dirty="0"/>
              <a:t>matrix</a:t>
            </a:r>
            <a:endParaRPr lang="zh-CN" altLang="en-US" sz="3100" dirty="0"/>
          </a:p>
        </p:txBody>
      </p:sp>
      <mc:AlternateContent xmlns:mc="http://schemas.openxmlformats.org/markup-compatibility/2006" xmlns:a14="http://schemas.microsoft.com/office/drawing/2010/main">
        <mc:Choice Requires="a14">
          <p:graphicFrame>
            <p:nvGraphicFramePr>
              <p:cNvPr id="4" name="内容占位符 3"/>
              <p:cNvGraphicFramePr>
                <a:graphicFrameLocks noGrp="1"/>
              </p:cNvGraphicFramePr>
              <p:nvPr>
                <p:ph idx="1"/>
                <p:extLst>
                  <p:ext uri="{D42A27DB-BD31-4B8C-83A1-F6EECF244321}">
                    <p14:modId xmlns:p14="http://schemas.microsoft.com/office/powerpoint/2010/main" val="4281125821"/>
                  </p:ext>
                </p:extLst>
              </p:nvPr>
            </p:nvGraphicFramePr>
            <p:xfrm>
              <a:off x="1535088" y="2712288"/>
              <a:ext cx="2923296" cy="2605736"/>
            </p:xfrm>
            <a:graphic>
              <a:graphicData uri="http://schemas.openxmlformats.org/drawingml/2006/table">
                <a:tbl>
                  <a:tblPr firstRow="1" bandRow="1">
                    <a:tableStyleId>{5940675A-B579-460E-94D1-54222C63F5DA}</a:tableStyleId>
                  </a:tblPr>
                  <a:tblGrid>
                    <a:gridCol w="730824"/>
                    <a:gridCol w="730824"/>
                    <a:gridCol w="730824"/>
                    <a:gridCol w="730824"/>
                  </a:tblGrid>
                  <a:tr h="651434">
                    <a:tc>
                      <a:txBody>
                        <a:bodyPr/>
                        <a:lstStyle/>
                        <a:p>
                          <a:pPr algn="ctr"/>
                          <a:endParaRPr lang="zh-CN" altLang="en-US" sz="2200" dirty="0">
                            <a:ln>
                              <a:noFill/>
                            </a:ln>
                          </a:endParaRPr>
                        </a:p>
                      </a:txBody>
                      <a:tcPr marL="111234" marR="111234" marT="55617" marB="55617" anchor="ctr" anchorCtr="1"/>
                    </a:tc>
                    <a:tc>
                      <a:txBody>
                        <a:bodyPr/>
                        <a:lstStyle/>
                        <a:p>
                          <a:pPr algn="ct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𝑝</m:t>
                                </m:r>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𝑤</m:t>
                                    </m:r>
                                  </m:e>
                                  <m:sub>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𝑤</m:t>
                                    </m:r>
                                  </m:e>
                                  <m:sub>
                                    <m:r>
                                      <a:rPr lang="en-US" altLang="zh-CN" sz="1200" b="0" i="1" smtClean="0">
                                        <a:latin typeface="Cambria Math" panose="02040503050406030204" pitchFamily="18" charset="0"/>
                                      </a:rPr>
                                      <m:t>2</m:t>
                                    </m:r>
                                  </m:sub>
                                </m:sSub>
                                <m:r>
                                  <a:rPr lang="en-US" altLang="zh-CN" sz="1200" b="0" i="1" smtClean="0">
                                    <a:latin typeface="Cambria Math" panose="02040503050406030204" pitchFamily="18" charset="0"/>
                                  </a:rPr>
                                  <m:t>)</m:t>
                                </m:r>
                              </m:oMath>
                            </m:oMathPara>
                          </a14:m>
                          <a:endParaRPr lang="zh-CN" altLang="en-US" sz="1200" dirty="0">
                            <a:ln>
                              <a:noFill/>
                            </a:ln>
                          </a:endParaRPr>
                        </a:p>
                      </a:txBody>
                      <a:tcPr marL="111234" marR="111234" marT="55617" marB="55617" anchor="ctr" anchorCtr="1"/>
                    </a:tc>
                    <a:tc>
                      <a:txBody>
                        <a:bodyPr/>
                        <a:lstStyle/>
                        <a:p>
                          <a:pPr algn="ctr"/>
                          <a:endParaRPr lang="zh-CN" altLang="en-US" sz="2200" dirty="0">
                            <a:ln>
                              <a:noFill/>
                            </a:ln>
                          </a:endParaRPr>
                        </a:p>
                      </a:txBody>
                      <a:tcPr marL="111234" marR="111234" marT="55617" marB="55617" anchor="ctr" anchorCtr="1"/>
                    </a:tc>
                    <a:tc>
                      <a:txBody>
                        <a:bodyPr/>
                        <a:lstStyle/>
                        <a:p>
                          <a:pPr algn="ctr"/>
                          <a:endParaRPr lang="zh-CN" altLang="en-US" sz="2200" dirty="0">
                            <a:ln>
                              <a:noFill/>
                            </a:ln>
                          </a:endParaRPr>
                        </a:p>
                      </a:txBody>
                      <a:tcPr marL="111234" marR="111234" marT="55617" marB="55617" anchor="ctr" anchorCtr="1">
                        <a:lnR w="12700" cap="flat" cmpd="sng" algn="ctr">
                          <a:noFill/>
                          <a:prstDash val="solid"/>
                          <a:round/>
                          <a:headEnd type="none" w="med" len="med"/>
                          <a:tailEnd type="none" w="med" len="med"/>
                        </a:lnR>
                      </a:tcPr>
                    </a:tc>
                  </a:tr>
                  <a:tr h="651434">
                    <a:tc>
                      <a:txBody>
                        <a:bodyPr/>
                        <a:lstStyle/>
                        <a:p>
                          <a:pPr algn="ctr"/>
                          <a:endParaRPr lang="zh-CN" altLang="en-US" sz="2200">
                            <a:ln>
                              <a:noFill/>
                            </a:ln>
                          </a:endParaRPr>
                        </a:p>
                      </a:txBody>
                      <a:tcPr marL="111234" marR="111234" marT="55617" marB="55617" anchor="ctr" anchorCtr="1"/>
                    </a:tc>
                    <a:tc>
                      <a:txBody>
                        <a:bodyPr/>
                        <a:lstStyle/>
                        <a:p>
                          <a:pPr algn="ctr"/>
                          <a:endParaRPr lang="zh-CN" altLang="en-US" sz="2200" dirty="0">
                            <a:ln>
                              <a:noFill/>
                            </a:ln>
                          </a:endParaRPr>
                        </a:p>
                      </a:txBody>
                      <a:tcPr marL="111234" marR="111234" marT="55617" marB="55617" anchor="ctr" anchorCtr="1"/>
                    </a:tc>
                    <a:tc>
                      <a:txBody>
                        <a:bodyPr/>
                        <a:lstStyle/>
                        <a:p>
                          <a:pPr algn="ctr"/>
                          <a:endParaRPr lang="zh-CN" altLang="en-US" sz="2200" dirty="0">
                            <a:ln>
                              <a:noFill/>
                            </a:ln>
                          </a:endParaRPr>
                        </a:p>
                      </a:txBody>
                      <a:tcPr marL="111234" marR="111234" marT="55617" marB="55617" anchor="ctr" anchorCtr="1"/>
                    </a:tc>
                    <a:tc>
                      <a:txBody>
                        <a:bodyPr/>
                        <a:lstStyle/>
                        <a:p>
                          <a:pPr algn="ctr"/>
                          <a:endParaRPr lang="zh-CN" altLang="en-US" sz="2200">
                            <a:ln>
                              <a:noFill/>
                            </a:ln>
                          </a:endParaRPr>
                        </a:p>
                      </a:txBody>
                      <a:tcPr marL="111234" marR="111234" marT="55617" marB="55617" anchor="ctr" anchorCtr="1">
                        <a:lnR w="12700" cap="flat" cmpd="sng" algn="ctr">
                          <a:noFill/>
                          <a:prstDash val="solid"/>
                          <a:round/>
                          <a:headEnd type="none" w="med" len="med"/>
                          <a:tailEnd type="none" w="med" len="med"/>
                        </a:lnR>
                      </a:tcPr>
                    </a:tc>
                  </a:tr>
                  <a:tr h="651434">
                    <a:tc>
                      <a:txBody>
                        <a:bodyPr/>
                        <a:lstStyle/>
                        <a:p>
                          <a:pPr algn="ctr"/>
                          <a:endParaRPr lang="zh-CN" altLang="en-US" sz="2200">
                            <a:ln>
                              <a:noFill/>
                            </a:ln>
                          </a:endParaRPr>
                        </a:p>
                      </a:txBody>
                      <a:tcPr marL="111234" marR="111234" marT="55617" marB="55617" anchor="ctr" anchorCtr="1"/>
                    </a:tc>
                    <a:tc>
                      <a:txBody>
                        <a:bodyPr/>
                        <a:lstStyle/>
                        <a:p>
                          <a:pPr algn="ctr"/>
                          <a:endParaRPr lang="zh-CN" altLang="en-US" sz="2200">
                            <a:ln>
                              <a:noFill/>
                            </a:ln>
                          </a:endParaRPr>
                        </a:p>
                      </a:txBody>
                      <a:tcPr marL="111234" marR="111234" marT="55617" marB="55617" anchor="ctr" anchorCtr="1"/>
                    </a:tc>
                    <a:tc>
                      <a:txBody>
                        <a:bodyPr/>
                        <a:lstStyle/>
                        <a:p>
                          <a:pPr algn="ctr"/>
                          <a:endParaRPr lang="zh-CN" altLang="en-US" sz="2200" dirty="0">
                            <a:ln>
                              <a:noFill/>
                            </a:ln>
                          </a:endParaRPr>
                        </a:p>
                      </a:txBody>
                      <a:tcPr marL="111234" marR="111234" marT="55617" marB="55617" anchor="ctr" anchorCtr="1"/>
                    </a:tc>
                    <a:tc>
                      <a:txBody>
                        <a:bodyPr/>
                        <a:lstStyle/>
                        <a:p>
                          <a:pPr algn="ctr"/>
                          <a:endParaRPr lang="zh-CN" altLang="en-US" sz="2200" dirty="0">
                            <a:ln>
                              <a:noFill/>
                            </a:ln>
                          </a:endParaRPr>
                        </a:p>
                      </a:txBody>
                      <a:tcPr marL="111234" marR="111234" marT="55617" marB="55617" anchor="ctr" anchorCtr="1">
                        <a:lnR w="12700" cap="flat" cmpd="sng" algn="ctr">
                          <a:noFill/>
                          <a:prstDash val="solid"/>
                          <a:round/>
                          <a:headEnd type="none" w="med" len="med"/>
                          <a:tailEnd type="none" w="med" len="med"/>
                        </a:lnR>
                      </a:tcPr>
                    </a:tc>
                  </a:tr>
                  <a:tr h="651434">
                    <a:tc>
                      <a:txBody>
                        <a:bodyPr/>
                        <a:lstStyle/>
                        <a:p>
                          <a:pPr algn="ctr"/>
                          <a:endParaRPr lang="zh-CN" altLang="en-US" sz="2200" dirty="0">
                            <a:ln>
                              <a:noFill/>
                            </a:ln>
                          </a:endParaRPr>
                        </a:p>
                      </a:txBody>
                      <a:tcPr marL="111234" marR="111234" marT="55617" marB="55617" anchor="ctr" anchorCtr="1">
                        <a:lnB w="12700" cap="flat" cmpd="sng" algn="ctr">
                          <a:noFill/>
                          <a:prstDash val="solid"/>
                          <a:round/>
                          <a:headEnd type="none" w="med" len="med"/>
                          <a:tailEnd type="none" w="med" len="med"/>
                        </a:lnB>
                      </a:tcPr>
                    </a:tc>
                    <a:tc>
                      <a:txBody>
                        <a:bodyPr/>
                        <a:lstStyle/>
                        <a:p>
                          <a:pPr algn="ctr"/>
                          <a:endParaRPr lang="zh-CN" altLang="en-US" sz="2200" dirty="0">
                            <a:ln>
                              <a:noFill/>
                            </a:ln>
                          </a:endParaRPr>
                        </a:p>
                      </a:txBody>
                      <a:tcPr marL="111234" marR="111234" marT="55617" marB="55617" anchor="ctr" anchorCtr="1">
                        <a:lnB w="12700" cap="flat" cmpd="sng" algn="ctr">
                          <a:noFill/>
                          <a:prstDash val="solid"/>
                          <a:round/>
                          <a:headEnd type="none" w="med" len="med"/>
                          <a:tailEnd type="none" w="med" len="med"/>
                        </a:lnB>
                      </a:tcPr>
                    </a:tc>
                    <a:tc>
                      <a:txBody>
                        <a:bodyPr/>
                        <a:lstStyle/>
                        <a:p>
                          <a:pPr algn="ctr"/>
                          <a:endParaRPr lang="zh-CN" altLang="en-US" sz="2200">
                            <a:ln>
                              <a:noFill/>
                            </a:ln>
                          </a:endParaRPr>
                        </a:p>
                      </a:txBody>
                      <a:tcPr marL="111234" marR="111234" marT="55617" marB="55617" anchor="ctr" anchorCtr="1">
                        <a:lnB w="12700" cap="flat" cmpd="sng" algn="ctr">
                          <a:noFill/>
                          <a:prstDash val="solid"/>
                          <a:round/>
                          <a:headEnd type="none" w="med" len="med"/>
                          <a:tailEnd type="none" w="med" len="med"/>
                        </a:lnB>
                      </a:tcPr>
                    </a:tc>
                    <a:tc>
                      <a:txBody>
                        <a:bodyPr/>
                        <a:lstStyle/>
                        <a:p>
                          <a:pPr algn="ctr"/>
                          <a:endParaRPr lang="zh-CN" altLang="en-US" sz="2200" dirty="0">
                            <a:ln>
                              <a:noFill/>
                            </a:ln>
                          </a:endParaRPr>
                        </a:p>
                      </a:txBody>
                      <a:tcPr marL="111234" marR="111234" marT="55617" marB="55617" anchor="ctr" anchorCtr="1">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mc:Choice>
        <mc:Fallback xmlns="">
          <p:graphicFrame>
            <p:nvGraphicFramePr>
              <p:cNvPr id="4" name="内容占位符 3"/>
              <p:cNvGraphicFramePr>
                <a:graphicFrameLocks noGrp="1"/>
              </p:cNvGraphicFramePr>
              <p:nvPr>
                <p:ph idx="1"/>
                <p:extLst>
                  <p:ext uri="{D42A27DB-BD31-4B8C-83A1-F6EECF244321}">
                    <p14:modId xmlns:p14="http://schemas.microsoft.com/office/powerpoint/2010/main" val="4281125821"/>
                  </p:ext>
                </p:extLst>
              </p:nvPr>
            </p:nvGraphicFramePr>
            <p:xfrm>
              <a:off x="1535088" y="2712288"/>
              <a:ext cx="2923296" cy="2605736"/>
            </p:xfrm>
            <a:graphic>
              <a:graphicData uri="http://schemas.openxmlformats.org/drawingml/2006/table">
                <a:tbl>
                  <a:tblPr firstRow="1" bandRow="1">
                    <a:tableStyleId>{5940675A-B579-460E-94D1-54222C63F5DA}</a:tableStyleId>
                  </a:tblPr>
                  <a:tblGrid>
                    <a:gridCol w="730824"/>
                    <a:gridCol w="730824"/>
                    <a:gridCol w="730824"/>
                    <a:gridCol w="730824"/>
                  </a:tblGrid>
                  <a:tr h="651434">
                    <a:tc>
                      <a:txBody>
                        <a:bodyPr/>
                        <a:lstStyle/>
                        <a:p>
                          <a:pPr algn="ctr"/>
                          <a:endParaRPr lang="zh-CN" altLang="en-US" sz="2200" dirty="0">
                            <a:ln>
                              <a:noFill/>
                            </a:ln>
                          </a:endParaRPr>
                        </a:p>
                      </a:txBody>
                      <a:tcPr marL="111234" marR="111234" marT="55617" marB="55617" anchor="ctr" anchorCtr="1"/>
                    </a:tc>
                    <a:tc>
                      <a:txBody>
                        <a:bodyPr/>
                        <a:lstStyle/>
                        <a:p>
                          <a:endParaRPr lang="zh-CN"/>
                        </a:p>
                      </a:txBody>
                      <a:tcPr marL="111234" marR="111234" marT="55617" marB="55617" anchor="ctr" anchorCtr="1">
                        <a:blipFill rotWithShape="0">
                          <a:blip r:embed="rId3"/>
                          <a:stretch>
                            <a:fillRect l="-100000" t="-935" r="-199174" b="-301869"/>
                          </a:stretch>
                        </a:blipFill>
                      </a:tcPr>
                    </a:tc>
                    <a:tc>
                      <a:txBody>
                        <a:bodyPr/>
                        <a:lstStyle/>
                        <a:p>
                          <a:pPr algn="ctr"/>
                          <a:endParaRPr lang="zh-CN" altLang="en-US" sz="2200" dirty="0">
                            <a:ln>
                              <a:noFill/>
                            </a:ln>
                          </a:endParaRPr>
                        </a:p>
                      </a:txBody>
                      <a:tcPr marL="111234" marR="111234" marT="55617" marB="55617" anchor="ctr" anchorCtr="1"/>
                    </a:tc>
                    <a:tc>
                      <a:txBody>
                        <a:bodyPr/>
                        <a:lstStyle/>
                        <a:p>
                          <a:pPr algn="ctr"/>
                          <a:endParaRPr lang="zh-CN" altLang="en-US" sz="2200" dirty="0">
                            <a:ln>
                              <a:noFill/>
                            </a:ln>
                          </a:endParaRPr>
                        </a:p>
                      </a:txBody>
                      <a:tcPr marL="111234" marR="111234" marT="55617" marB="55617" anchor="ctr" anchorCtr="1">
                        <a:lnR w="12700" cap="flat" cmpd="sng" algn="ctr">
                          <a:noFill/>
                          <a:prstDash val="solid"/>
                          <a:round/>
                          <a:headEnd type="none" w="med" len="med"/>
                          <a:tailEnd type="none" w="med" len="med"/>
                        </a:lnR>
                      </a:tcPr>
                    </a:tc>
                  </a:tr>
                  <a:tr h="651434">
                    <a:tc>
                      <a:txBody>
                        <a:bodyPr/>
                        <a:lstStyle/>
                        <a:p>
                          <a:pPr algn="ctr"/>
                          <a:endParaRPr lang="zh-CN" altLang="en-US" sz="2200">
                            <a:ln>
                              <a:noFill/>
                            </a:ln>
                          </a:endParaRPr>
                        </a:p>
                      </a:txBody>
                      <a:tcPr marL="111234" marR="111234" marT="55617" marB="55617" anchor="ctr" anchorCtr="1"/>
                    </a:tc>
                    <a:tc>
                      <a:txBody>
                        <a:bodyPr/>
                        <a:lstStyle/>
                        <a:p>
                          <a:pPr algn="ctr"/>
                          <a:endParaRPr lang="zh-CN" altLang="en-US" sz="2200" dirty="0">
                            <a:ln>
                              <a:noFill/>
                            </a:ln>
                          </a:endParaRPr>
                        </a:p>
                      </a:txBody>
                      <a:tcPr marL="111234" marR="111234" marT="55617" marB="55617" anchor="ctr" anchorCtr="1"/>
                    </a:tc>
                    <a:tc>
                      <a:txBody>
                        <a:bodyPr/>
                        <a:lstStyle/>
                        <a:p>
                          <a:pPr algn="ctr"/>
                          <a:endParaRPr lang="zh-CN" altLang="en-US" sz="2200" dirty="0">
                            <a:ln>
                              <a:noFill/>
                            </a:ln>
                          </a:endParaRPr>
                        </a:p>
                      </a:txBody>
                      <a:tcPr marL="111234" marR="111234" marT="55617" marB="55617" anchor="ctr" anchorCtr="1"/>
                    </a:tc>
                    <a:tc>
                      <a:txBody>
                        <a:bodyPr/>
                        <a:lstStyle/>
                        <a:p>
                          <a:pPr algn="ctr"/>
                          <a:endParaRPr lang="zh-CN" altLang="en-US" sz="2200">
                            <a:ln>
                              <a:noFill/>
                            </a:ln>
                          </a:endParaRPr>
                        </a:p>
                      </a:txBody>
                      <a:tcPr marL="111234" marR="111234" marT="55617" marB="55617" anchor="ctr" anchorCtr="1">
                        <a:lnR w="12700" cap="flat" cmpd="sng" algn="ctr">
                          <a:noFill/>
                          <a:prstDash val="solid"/>
                          <a:round/>
                          <a:headEnd type="none" w="med" len="med"/>
                          <a:tailEnd type="none" w="med" len="med"/>
                        </a:lnR>
                      </a:tcPr>
                    </a:tc>
                  </a:tr>
                  <a:tr h="651434">
                    <a:tc>
                      <a:txBody>
                        <a:bodyPr/>
                        <a:lstStyle/>
                        <a:p>
                          <a:pPr algn="ctr"/>
                          <a:endParaRPr lang="zh-CN" altLang="en-US" sz="2200">
                            <a:ln>
                              <a:noFill/>
                            </a:ln>
                          </a:endParaRPr>
                        </a:p>
                      </a:txBody>
                      <a:tcPr marL="111234" marR="111234" marT="55617" marB="55617" anchor="ctr" anchorCtr="1"/>
                    </a:tc>
                    <a:tc>
                      <a:txBody>
                        <a:bodyPr/>
                        <a:lstStyle/>
                        <a:p>
                          <a:pPr algn="ctr"/>
                          <a:endParaRPr lang="zh-CN" altLang="en-US" sz="2200">
                            <a:ln>
                              <a:noFill/>
                            </a:ln>
                          </a:endParaRPr>
                        </a:p>
                      </a:txBody>
                      <a:tcPr marL="111234" marR="111234" marT="55617" marB="55617" anchor="ctr" anchorCtr="1"/>
                    </a:tc>
                    <a:tc>
                      <a:txBody>
                        <a:bodyPr/>
                        <a:lstStyle/>
                        <a:p>
                          <a:pPr algn="ctr"/>
                          <a:endParaRPr lang="zh-CN" altLang="en-US" sz="2200" dirty="0">
                            <a:ln>
                              <a:noFill/>
                            </a:ln>
                          </a:endParaRPr>
                        </a:p>
                      </a:txBody>
                      <a:tcPr marL="111234" marR="111234" marT="55617" marB="55617" anchor="ctr" anchorCtr="1"/>
                    </a:tc>
                    <a:tc>
                      <a:txBody>
                        <a:bodyPr/>
                        <a:lstStyle/>
                        <a:p>
                          <a:pPr algn="ctr"/>
                          <a:endParaRPr lang="zh-CN" altLang="en-US" sz="2200" dirty="0">
                            <a:ln>
                              <a:noFill/>
                            </a:ln>
                          </a:endParaRPr>
                        </a:p>
                      </a:txBody>
                      <a:tcPr marL="111234" marR="111234" marT="55617" marB="55617" anchor="ctr" anchorCtr="1">
                        <a:lnR w="12700" cap="flat" cmpd="sng" algn="ctr">
                          <a:noFill/>
                          <a:prstDash val="solid"/>
                          <a:round/>
                          <a:headEnd type="none" w="med" len="med"/>
                          <a:tailEnd type="none" w="med" len="med"/>
                        </a:lnR>
                      </a:tcPr>
                    </a:tc>
                  </a:tr>
                  <a:tr h="651434">
                    <a:tc>
                      <a:txBody>
                        <a:bodyPr/>
                        <a:lstStyle/>
                        <a:p>
                          <a:pPr algn="ctr"/>
                          <a:endParaRPr lang="zh-CN" altLang="en-US" sz="2200" dirty="0">
                            <a:ln>
                              <a:noFill/>
                            </a:ln>
                          </a:endParaRPr>
                        </a:p>
                      </a:txBody>
                      <a:tcPr marL="111234" marR="111234" marT="55617" marB="55617" anchor="ctr" anchorCtr="1">
                        <a:lnB w="12700" cap="flat" cmpd="sng" algn="ctr">
                          <a:noFill/>
                          <a:prstDash val="solid"/>
                          <a:round/>
                          <a:headEnd type="none" w="med" len="med"/>
                          <a:tailEnd type="none" w="med" len="med"/>
                        </a:lnB>
                      </a:tcPr>
                    </a:tc>
                    <a:tc>
                      <a:txBody>
                        <a:bodyPr/>
                        <a:lstStyle/>
                        <a:p>
                          <a:pPr algn="ctr"/>
                          <a:endParaRPr lang="zh-CN" altLang="en-US" sz="2200" dirty="0">
                            <a:ln>
                              <a:noFill/>
                            </a:ln>
                          </a:endParaRPr>
                        </a:p>
                      </a:txBody>
                      <a:tcPr marL="111234" marR="111234" marT="55617" marB="55617" anchor="ctr" anchorCtr="1">
                        <a:lnB w="12700" cap="flat" cmpd="sng" algn="ctr">
                          <a:noFill/>
                          <a:prstDash val="solid"/>
                          <a:round/>
                          <a:headEnd type="none" w="med" len="med"/>
                          <a:tailEnd type="none" w="med" len="med"/>
                        </a:lnB>
                      </a:tcPr>
                    </a:tc>
                    <a:tc>
                      <a:txBody>
                        <a:bodyPr/>
                        <a:lstStyle/>
                        <a:p>
                          <a:pPr algn="ctr"/>
                          <a:endParaRPr lang="zh-CN" altLang="en-US" sz="2200">
                            <a:ln>
                              <a:noFill/>
                            </a:ln>
                          </a:endParaRPr>
                        </a:p>
                      </a:txBody>
                      <a:tcPr marL="111234" marR="111234" marT="55617" marB="55617" anchor="ctr" anchorCtr="1">
                        <a:lnB w="12700" cap="flat" cmpd="sng" algn="ctr">
                          <a:noFill/>
                          <a:prstDash val="solid"/>
                          <a:round/>
                          <a:headEnd type="none" w="med" len="med"/>
                          <a:tailEnd type="none" w="med" len="med"/>
                        </a:lnB>
                      </a:tcPr>
                    </a:tc>
                    <a:tc>
                      <a:txBody>
                        <a:bodyPr/>
                        <a:lstStyle/>
                        <a:p>
                          <a:pPr algn="ctr"/>
                          <a:endParaRPr lang="zh-CN" altLang="en-US" sz="2200" dirty="0">
                            <a:ln>
                              <a:noFill/>
                            </a:ln>
                          </a:endParaRPr>
                        </a:p>
                      </a:txBody>
                      <a:tcPr marL="111234" marR="111234" marT="55617" marB="55617" anchor="ctr" anchorCtr="1">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sp>
            <p:nvSpPr>
              <p:cNvPr id="52" name="文本框 51"/>
              <p:cNvSpPr txBox="1"/>
              <p:nvPr/>
            </p:nvSpPr>
            <p:spPr>
              <a:xfrm>
                <a:off x="1703947" y="2252472"/>
                <a:ext cx="39943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52" name="文本框 51"/>
              <p:cNvSpPr txBox="1">
                <a:spLocks noRot="1" noChangeAspect="1" noMove="1" noResize="1" noEditPoints="1" noAdjustHandles="1" noChangeArrowheads="1" noChangeShapeType="1" noTextEdit="1"/>
              </p:cNvSpPr>
              <p:nvPr/>
            </p:nvSpPr>
            <p:spPr>
              <a:xfrm>
                <a:off x="1703947" y="2252472"/>
                <a:ext cx="399438" cy="276999"/>
              </a:xfrm>
              <a:prstGeom prst="rect">
                <a:avLst/>
              </a:prstGeom>
              <a:blipFill rotWithShape="0">
                <a:blip r:embed="rId4"/>
                <a:stretch>
                  <a:fillRect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p:cNvSpPr txBox="1"/>
              <p:nvPr/>
            </p:nvSpPr>
            <p:spPr>
              <a:xfrm>
                <a:off x="2462077" y="2249079"/>
                <a:ext cx="40591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2462077" y="2249079"/>
                <a:ext cx="405912" cy="276999"/>
              </a:xfrm>
              <a:prstGeom prst="rect">
                <a:avLst/>
              </a:prstGeom>
              <a:blipFill rotWithShape="0">
                <a:blip r:embed="rId5"/>
                <a:stretch>
                  <a:fillRect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3265316" y="2249079"/>
                <a:ext cx="40591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3265316" y="2249079"/>
                <a:ext cx="405912" cy="276999"/>
              </a:xfrm>
              <a:prstGeom prst="rect">
                <a:avLst/>
              </a:prstGeom>
              <a:blipFill rotWithShape="0">
                <a:blip r:embed="rId6"/>
                <a:stretch>
                  <a:fillRect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p:cNvSpPr txBox="1"/>
              <p:nvPr/>
            </p:nvSpPr>
            <p:spPr>
              <a:xfrm>
                <a:off x="3984812" y="2250100"/>
                <a:ext cx="39943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55" name="文本框 54"/>
              <p:cNvSpPr txBox="1">
                <a:spLocks noRot="1" noChangeAspect="1" noMove="1" noResize="1" noEditPoints="1" noAdjustHandles="1" noChangeArrowheads="1" noChangeShapeType="1" noTextEdit="1"/>
              </p:cNvSpPr>
              <p:nvPr/>
            </p:nvSpPr>
            <p:spPr>
              <a:xfrm>
                <a:off x="3984812" y="2250100"/>
                <a:ext cx="399438" cy="276999"/>
              </a:xfrm>
              <a:prstGeom prst="rect">
                <a:avLst/>
              </a:prstGeom>
              <a:blipFill rotWithShape="0">
                <a:blip r:embed="rId7"/>
                <a:stretch>
                  <a:fillRect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1056434" y="2856701"/>
                <a:ext cx="39943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56" name="文本框 55"/>
              <p:cNvSpPr txBox="1">
                <a:spLocks noRot="1" noChangeAspect="1" noMove="1" noResize="1" noEditPoints="1" noAdjustHandles="1" noChangeArrowheads="1" noChangeShapeType="1" noTextEdit="1"/>
              </p:cNvSpPr>
              <p:nvPr/>
            </p:nvSpPr>
            <p:spPr>
              <a:xfrm>
                <a:off x="1056434" y="2856701"/>
                <a:ext cx="399438" cy="276999"/>
              </a:xfrm>
              <a:prstGeom prst="rect">
                <a:avLst/>
              </a:prstGeom>
              <a:blipFill rotWithShape="0">
                <a:blip r:embed="rId8"/>
                <a:stretch>
                  <a:fillRect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1047001" y="3544787"/>
                <a:ext cx="40591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1047001" y="3544787"/>
                <a:ext cx="405912" cy="276999"/>
              </a:xfrm>
              <a:prstGeom prst="rect">
                <a:avLst/>
              </a:prstGeom>
              <a:blipFill rotWithShape="0">
                <a:blip r:embed="rId9"/>
                <a:stretch>
                  <a:fillRect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1053197" y="4232873"/>
                <a:ext cx="40591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8" name="文本框 57"/>
              <p:cNvSpPr txBox="1">
                <a:spLocks noRot="1" noChangeAspect="1" noMove="1" noResize="1" noEditPoints="1" noAdjustHandles="1" noChangeArrowheads="1" noChangeShapeType="1" noTextEdit="1"/>
              </p:cNvSpPr>
              <p:nvPr/>
            </p:nvSpPr>
            <p:spPr>
              <a:xfrm>
                <a:off x="1053197" y="4232873"/>
                <a:ext cx="405912" cy="276999"/>
              </a:xfrm>
              <a:prstGeom prst="rect">
                <a:avLst/>
              </a:prstGeom>
              <a:blipFill rotWithShape="0">
                <a:blip r:embed="rId10"/>
                <a:stretch>
                  <a:fillRect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1047001" y="4829974"/>
                <a:ext cx="39943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60" name="文本框 59"/>
              <p:cNvSpPr txBox="1">
                <a:spLocks noRot="1" noChangeAspect="1" noMove="1" noResize="1" noEditPoints="1" noAdjustHandles="1" noChangeArrowheads="1" noChangeShapeType="1" noTextEdit="1"/>
              </p:cNvSpPr>
              <p:nvPr/>
            </p:nvSpPr>
            <p:spPr>
              <a:xfrm>
                <a:off x="1047001" y="4829974"/>
                <a:ext cx="399438" cy="276999"/>
              </a:xfrm>
              <a:prstGeom prst="rect">
                <a:avLst/>
              </a:prstGeom>
              <a:blipFill rotWithShape="0">
                <a:blip r:embed="rId11"/>
                <a:stretch>
                  <a:fillRect b="-17391"/>
                </a:stretch>
              </a:blipFill>
            </p:spPr>
            <p:txBody>
              <a:bodyPr/>
              <a:lstStyle/>
              <a:p>
                <a:r>
                  <a:rPr lang="zh-CN" altLang="en-US">
                    <a:noFill/>
                  </a:rPr>
                  <a:t> </a:t>
                </a:r>
              </a:p>
            </p:txBody>
          </p:sp>
        </mc:Fallback>
      </mc:AlternateContent>
      <p:sp>
        <p:nvSpPr>
          <p:cNvPr id="61" name="文本框 60"/>
          <p:cNvSpPr txBox="1"/>
          <p:nvPr/>
        </p:nvSpPr>
        <p:spPr>
          <a:xfrm>
            <a:off x="4655350" y="2198182"/>
            <a:ext cx="492648" cy="369332"/>
          </a:xfrm>
          <a:prstGeom prst="rect">
            <a:avLst/>
          </a:prstGeom>
          <a:noFill/>
        </p:spPr>
        <p:txBody>
          <a:bodyPr wrap="square" rtlCol="0">
            <a:spAutoFit/>
          </a:bodyPr>
          <a:lstStyle/>
          <a:p>
            <a:r>
              <a:rPr lang="en-US" altLang="zh-CN" dirty="0" smtClean="0"/>
              <a:t>…</a:t>
            </a:r>
            <a:endParaRPr lang="zh-CN" altLang="en-US" dirty="0"/>
          </a:p>
        </p:txBody>
      </p:sp>
      <p:sp>
        <p:nvSpPr>
          <p:cNvPr id="71" name="文本框 70"/>
          <p:cNvSpPr txBox="1"/>
          <p:nvPr/>
        </p:nvSpPr>
        <p:spPr>
          <a:xfrm>
            <a:off x="1047001" y="5390418"/>
            <a:ext cx="448595" cy="284693"/>
          </a:xfrm>
          <a:prstGeom prst="rect">
            <a:avLst/>
          </a:prstGeom>
          <a:noFill/>
        </p:spPr>
        <p:txBody>
          <a:bodyPr wrap="square" rtlCol="0">
            <a:spAutoFit/>
          </a:bodyPr>
          <a:lstStyle/>
          <a:p>
            <a:pPr>
              <a:lnSpc>
                <a:spcPts val="500"/>
              </a:lnSpc>
            </a:pPr>
            <a:r>
              <a:rPr lang="en-US" altLang="zh-CN" dirty="0" smtClean="0"/>
              <a:t>.</a:t>
            </a:r>
          </a:p>
          <a:p>
            <a:pPr>
              <a:lnSpc>
                <a:spcPts val="500"/>
              </a:lnSpc>
            </a:pPr>
            <a:r>
              <a:rPr lang="en-US" altLang="zh-CN" dirty="0" smtClean="0"/>
              <a:t>.</a:t>
            </a:r>
          </a:p>
          <a:p>
            <a:pPr>
              <a:lnSpc>
                <a:spcPts val="500"/>
              </a:lnSpc>
            </a:pP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文本框 2"/>
              <p:cNvSpPr txBox="1"/>
              <p:nvPr/>
            </p:nvSpPr>
            <p:spPr>
              <a:xfrm>
                <a:off x="6851505" y="3298789"/>
                <a:ext cx="2984791"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2</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den>
                      </m:f>
                    </m:oMath>
                  </m:oMathPara>
                </a14:m>
                <a:endParaRPr lang="zh-CN" altLang="en-US" sz="2400" dirty="0"/>
              </a:p>
            </p:txBody>
          </p:sp>
        </mc:Choice>
        <mc:Fallback xmlns="">
          <p:sp>
            <p:nvSpPr>
              <p:cNvPr id="3" name="文本框 2"/>
              <p:cNvSpPr txBox="1">
                <a:spLocks noRot="1" noChangeAspect="1" noMove="1" noResize="1" noEditPoints="1" noAdjustHandles="1" noChangeArrowheads="1" noChangeShapeType="1" noTextEdit="1"/>
              </p:cNvSpPr>
              <p:nvPr/>
            </p:nvSpPr>
            <p:spPr>
              <a:xfrm>
                <a:off x="6851505" y="3298789"/>
                <a:ext cx="2984791" cy="768993"/>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5140788" y="2818766"/>
                <a:ext cx="83644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r>
                        <a:rPr lang="en-US" altLang="zh-CN" i="1">
                          <a:latin typeface="Cambria Math" panose="02040503050406030204" pitchFamily="18" charset="0"/>
                        </a:rPr>
                        <m:t>)</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5140788" y="2818766"/>
                <a:ext cx="836446" cy="369332"/>
              </a:xfrm>
              <a:prstGeom prst="rect">
                <a:avLst/>
              </a:prstGeom>
              <a:blipFill rotWithShape="0">
                <a:blip r:embed="rId13"/>
                <a:stretch>
                  <a:fillRect b="-14754"/>
                </a:stretch>
              </a:blipFill>
            </p:spPr>
            <p:txBody>
              <a:bodyPr/>
              <a:lstStyle/>
              <a:p>
                <a:r>
                  <a:rPr lang="zh-CN" altLang="en-US">
                    <a:noFill/>
                  </a:rPr>
                  <a:t> </a:t>
                </a:r>
              </a:p>
            </p:txBody>
          </p:sp>
        </mc:Fallback>
      </mc:AlternateContent>
      <p:sp>
        <p:nvSpPr>
          <p:cNvPr id="62" name="文本框 61"/>
          <p:cNvSpPr txBox="1"/>
          <p:nvPr/>
        </p:nvSpPr>
        <p:spPr>
          <a:xfrm>
            <a:off x="4655350" y="2768274"/>
            <a:ext cx="492648" cy="369332"/>
          </a:xfrm>
          <a:prstGeom prst="rect">
            <a:avLst/>
          </a:prstGeom>
          <a:noFill/>
        </p:spPr>
        <p:txBody>
          <a:bodyPr wrap="square" rtlCol="0">
            <a:spAutoFit/>
          </a:bodyPr>
          <a:lstStyle/>
          <a:p>
            <a:r>
              <a:rPr lang="en-US" altLang="zh-CN" dirty="0" smtClean="0"/>
              <a:t>…</a:t>
            </a:r>
            <a:endParaRPr lang="zh-CN" altLang="en-US" dirty="0"/>
          </a:p>
        </p:txBody>
      </p:sp>
    </p:spTree>
    <p:extLst>
      <p:ext uri="{BB962C8B-B14F-4D97-AF65-F5344CB8AC3E}">
        <p14:creationId xmlns:p14="http://schemas.microsoft.com/office/powerpoint/2010/main" val="17117985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p:txBody>
          <a:bodyPr>
            <a:normAutofit/>
          </a:bodyPr>
          <a:lstStyle/>
          <a:p>
            <a:r>
              <a:rPr lang="en-US" altLang="zh-CN" sz="3200" dirty="0"/>
              <a:t>Motivation</a:t>
            </a:r>
          </a:p>
          <a:p>
            <a:r>
              <a:rPr lang="en-US" altLang="zh-CN" sz="3200" dirty="0"/>
              <a:t>Background</a:t>
            </a:r>
          </a:p>
          <a:p>
            <a:r>
              <a:rPr lang="en-US" altLang="zh-CN" sz="3200" dirty="0"/>
              <a:t>TSLM basic representation</a:t>
            </a:r>
          </a:p>
          <a:p>
            <a:r>
              <a:rPr lang="en-US" altLang="zh-CN" sz="3200" dirty="0"/>
              <a:t>Generalization </a:t>
            </a:r>
          </a:p>
          <a:p>
            <a:r>
              <a:rPr lang="en-US" altLang="zh-CN" sz="3200" dirty="0"/>
              <a:t>Recursive Language Modeling</a:t>
            </a:r>
          </a:p>
          <a:p>
            <a:r>
              <a:rPr lang="en-US" altLang="zh-CN" sz="3200" b="1" u="sng" dirty="0"/>
              <a:t>Experiment</a:t>
            </a:r>
          </a:p>
          <a:p>
            <a:pPr marL="0" indent="0">
              <a:buNone/>
            </a:pPr>
            <a:endParaRPr lang="zh-CN" altLang="en-US" sz="3200" dirty="0"/>
          </a:p>
          <a:p>
            <a:endParaRPr lang="zh-CN" altLang="en-US" sz="32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Experimental Result</a:t>
            </a:r>
          </a:p>
        </p:txBody>
      </p:sp>
      <p:pic>
        <p:nvPicPr>
          <p:cNvPr id="4" name="图片 3" descr="捕获"/>
          <p:cNvPicPr>
            <a:picLocks noChangeAspect="1"/>
          </p:cNvPicPr>
          <p:nvPr/>
        </p:nvPicPr>
        <p:blipFill>
          <a:blip r:embed="rId3"/>
          <a:stretch>
            <a:fillRect/>
          </a:stretch>
        </p:blipFill>
        <p:spPr>
          <a:xfrm>
            <a:off x="86994" y="1600199"/>
            <a:ext cx="11902491" cy="4326876"/>
          </a:xfrm>
          <a:prstGeom prst="rect">
            <a:avLst/>
          </a:prstGeom>
        </p:spPr>
      </p:pic>
      <p:sp>
        <p:nvSpPr>
          <p:cNvPr id="5" name="矩形: 圆角 4">
            <a:extLst>
              <a:ext uri="{FF2B5EF4-FFF2-40B4-BE49-F238E27FC236}">
                <a16:creationId xmlns:a16="http://schemas.microsoft.com/office/drawing/2014/main" xmlns="" id="{E119623C-F525-40C7-92FA-C1B9085E8B14}"/>
              </a:ext>
            </a:extLst>
          </p:cNvPr>
          <p:cNvSpPr/>
          <p:nvPr/>
        </p:nvSpPr>
        <p:spPr>
          <a:xfrm>
            <a:off x="4527932" y="4252511"/>
            <a:ext cx="7238081" cy="19830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465" y="473075"/>
            <a:ext cx="10972800" cy="990600"/>
          </a:xfrm>
        </p:spPr>
        <p:txBody>
          <a:bodyPr/>
          <a:lstStyle/>
          <a:p>
            <a:r>
              <a:rPr lang="en-US" altLang="zh-CN" dirty="0"/>
              <a:t>Experience</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descr="捕获"/>
          <p:cNvPicPr>
            <a:picLocks noChangeAspect="1"/>
          </p:cNvPicPr>
          <p:nvPr/>
        </p:nvPicPr>
        <p:blipFill>
          <a:blip r:embed="rId3"/>
          <a:stretch>
            <a:fillRect/>
          </a:stretch>
        </p:blipFill>
        <p:spPr>
          <a:xfrm>
            <a:off x="27305" y="1626870"/>
            <a:ext cx="6287135" cy="3810635"/>
          </a:xfrm>
          <a:prstGeom prst="rect">
            <a:avLst/>
          </a:prstGeom>
        </p:spPr>
      </p:pic>
      <p:pic>
        <p:nvPicPr>
          <p:cNvPr id="5" name="图片 4" descr="捕获2"/>
          <p:cNvPicPr>
            <a:picLocks noChangeAspect="1"/>
          </p:cNvPicPr>
          <p:nvPr/>
        </p:nvPicPr>
        <p:blipFill>
          <a:blip r:embed="rId4"/>
          <a:stretch>
            <a:fillRect/>
          </a:stretch>
        </p:blipFill>
        <p:spPr>
          <a:xfrm>
            <a:off x="6190615" y="1600200"/>
            <a:ext cx="6001385" cy="374396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 and Future </a:t>
            </a:r>
            <a:r>
              <a:rPr lang="en-US" altLang="zh-CN" dirty="0"/>
              <a:t>Work</a:t>
            </a:r>
          </a:p>
        </p:txBody>
      </p:sp>
      <p:sp>
        <p:nvSpPr>
          <p:cNvPr id="3" name="内容占位符 2"/>
          <p:cNvSpPr>
            <a:spLocks noGrp="1"/>
          </p:cNvSpPr>
          <p:nvPr>
            <p:ph idx="1"/>
          </p:nvPr>
        </p:nvSpPr>
        <p:spPr>
          <a:xfrm>
            <a:off x="609600" y="1600200"/>
            <a:ext cx="10171430" cy="4876800"/>
          </a:xfrm>
        </p:spPr>
        <p:txBody>
          <a:bodyPr>
            <a:normAutofit fontScale="92500" lnSpcReduction="10000"/>
          </a:bodyPr>
          <a:lstStyle/>
          <a:p>
            <a:r>
              <a:rPr lang="en-US" altLang="zh-CN" sz="3200" dirty="0"/>
              <a:t>Conclusion: </a:t>
            </a:r>
          </a:p>
          <a:p>
            <a:pPr lvl="1"/>
            <a:r>
              <a:rPr lang="en-US" altLang="zh-CN" sz="2800" dirty="0"/>
              <a:t>This paper </a:t>
            </a:r>
            <a:r>
              <a:rPr lang="en-US" altLang="zh-CN" sz="2800" dirty="0" smtClean="0"/>
              <a:t>proposes </a:t>
            </a:r>
            <a:r>
              <a:rPr lang="en-US" altLang="zh-CN" sz="2800" dirty="0"/>
              <a:t>a </a:t>
            </a:r>
            <a:r>
              <a:rPr lang="en-US" altLang="zh-CN" sz="2800" dirty="0" smtClean="0"/>
              <a:t>Tensor Space Language Model </a:t>
            </a:r>
            <a:endParaRPr lang="en-US" altLang="zh-CN" sz="2800" dirty="0"/>
          </a:p>
          <a:p>
            <a:pPr lvl="1"/>
            <a:r>
              <a:rPr lang="en-US" altLang="zh-CN" sz="2800" dirty="0"/>
              <a:t>We also prove that the </a:t>
            </a:r>
            <a:r>
              <a:rPr lang="en-US" altLang="zh-CN" sz="2800" dirty="0" smtClean="0"/>
              <a:t>TSLM is </a:t>
            </a:r>
            <a:r>
              <a:rPr lang="en-US" altLang="zh-CN" sz="2800" dirty="0"/>
              <a:t>a generalization of the n</a:t>
            </a:r>
            <a:r>
              <a:rPr lang="en-US" altLang="zh-CN" sz="2800" dirty="0" smtClean="0"/>
              <a:t>-gram language </a:t>
            </a:r>
            <a:r>
              <a:rPr lang="en-US" altLang="zh-CN" sz="2800" dirty="0"/>
              <a:t>model. </a:t>
            </a:r>
          </a:p>
          <a:p>
            <a:pPr lvl="1"/>
            <a:r>
              <a:rPr lang="en-US" altLang="zh-CN" sz="2800" dirty="0" smtClean="0"/>
              <a:t>Deriving recursive </a:t>
            </a:r>
            <a:r>
              <a:rPr lang="en-US" altLang="zh-CN" sz="2800" dirty="0"/>
              <a:t>language Model from </a:t>
            </a:r>
            <a:r>
              <a:rPr lang="en-US" altLang="zh-CN" sz="2800" dirty="0" smtClean="0"/>
              <a:t>TSLM </a:t>
            </a:r>
          </a:p>
          <a:p>
            <a:pPr marL="0" indent="0">
              <a:buNone/>
            </a:pPr>
            <a:endParaRPr lang="en-US" altLang="zh-CN" sz="3200" dirty="0" smtClean="0"/>
          </a:p>
          <a:p>
            <a:r>
              <a:rPr lang="en-US" altLang="zh-CN" sz="3200" dirty="0" smtClean="0"/>
              <a:t>Future </a:t>
            </a:r>
            <a:r>
              <a:rPr lang="en-US" altLang="zh-CN" sz="3200" dirty="0" smtClean="0"/>
              <a:t>Work:</a:t>
            </a:r>
            <a:endParaRPr lang="en-US" altLang="zh-CN" sz="3200" dirty="0"/>
          </a:p>
          <a:p>
            <a:pPr lvl="1"/>
            <a:r>
              <a:rPr lang="en-US" altLang="zh-CN" sz="2800" dirty="0" smtClean="0"/>
              <a:t>Achieve </a:t>
            </a:r>
            <a:r>
              <a:rPr lang="en-US" altLang="zh-CN" sz="2800" dirty="0"/>
              <a:t>text generation by using TSLM</a:t>
            </a:r>
          </a:p>
          <a:p>
            <a:pPr lvl="1"/>
            <a:r>
              <a:rPr lang="en-US" altLang="zh-CN" sz="2800" dirty="0"/>
              <a:t>Further interpreted in the neural network by tensor network</a:t>
            </a:r>
          </a:p>
          <a:p>
            <a:pPr lvl="1"/>
            <a:r>
              <a:rPr lang="en-US" altLang="zh-CN" sz="2800" dirty="0" smtClean="0"/>
              <a:t>Further </a:t>
            </a:r>
            <a:r>
              <a:rPr lang="en-US" altLang="zh-CN" sz="2800" dirty="0"/>
              <a:t>explore the potential of tensor network </a:t>
            </a:r>
            <a:r>
              <a:rPr lang="en-US" altLang="zh-CN" sz="2800" dirty="0" smtClean="0"/>
              <a:t>for language </a:t>
            </a:r>
            <a:r>
              <a:rPr lang="en-US" altLang="zh-CN" sz="2800" dirty="0"/>
              <a:t>model</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pPr algn="ctr"/>
            <a:r>
              <a:rPr lang="en-US" altLang="zh-CN" dirty="0" smtClean="0"/>
              <a:t>Thanks!</a:t>
            </a:r>
          </a:p>
          <a:p>
            <a:pPr algn="ctr"/>
            <a:r>
              <a:rPr lang="en-US" altLang="zh-CN" dirty="0" smtClean="0"/>
              <a:t>Q&amp;A</a:t>
            </a:r>
          </a:p>
          <a:p>
            <a:pPr algn="ctr"/>
            <a:r>
              <a:rPr lang="en-US" altLang="zh-CN" dirty="0" smtClean="0"/>
              <a:t>lpzhang@tju.edu.cn</a:t>
            </a:r>
            <a:endParaRPr lang="zh-CN" altLang="en-US" dirty="0"/>
          </a:p>
          <a:p>
            <a:pPr algn="ctr"/>
            <a:r>
              <a:rPr lang="en-US" altLang="zh-CN" dirty="0" smtClean="0"/>
              <a:t>pzhang@tju.edu.cn</a:t>
            </a:r>
            <a:endParaRPr lang="zh-CN" altLang="en-US" dirty="0"/>
          </a:p>
        </p:txBody>
      </p:sp>
    </p:spTree>
    <p:extLst>
      <p:ext uri="{BB962C8B-B14F-4D97-AF65-F5344CB8AC3E}">
        <p14:creationId xmlns:p14="http://schemas.microsoft.com/office/powerpoint/2010/main" val="907359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3925" y="424313"/>
            <a:ext cx="10972800" cy="990600"/>
          </a:xfrm>
        </p:spPr>
        <p:txBody>
          <a:bodyPr>
            <a:normAutofit fontScale="90000"/>
          </a:bodyPr>
          <a:lstStyle/>
          <a:p>
            <a:r>
              <a:rPr lang="en-US" altLang="zh-CN" dirty="0" smtClean="0"/>
              <a:t>Motivation</a:t>
            </a:r>
            <a:br>
              <a:rPr lang="en-US" altLang="zh-CN" dirty="0" smtClean="0"/>
            </a:br>
            <a:r>
              <a:rPr lang="en-US" altLang="zh-CN" sz="3100" dirty="0" smtClean="0"/>
              <a:t>——A text representation method by tensors</a:t>
            </a:r>
            <a:endParaRPr lang="en-US" altLang="zh-CN" sz="3100" dirty="0"/>
          </a:p>
        </p:txBody>
      </p:sp>
      <p:sp>
        <p:nvSpPr>
          <p:cNvPr id="6" name="文本框 5"/>
          <p:cNvSpPr txBox="1"/>
          <p:nvPr/>
        </p:nvSpPr>
        <p:spPr>
          <a:xfrm>
            <a:off x="5438720" y="3364390"/>
            <a:ext cx="5817824" cy="461665"/>
          </a:xfrm>
          <a:prstGeom prst="rect">
            <a:avLst/>
          </a:prstGeom>
          <a:noFill/>
        </p:spPr>
        <p:txBody>
          <a:bodyPr wrap="square" rtlCol="0">
            <a:spAutoFit/>
          </a:bodyPr>
          <a:lstStyle/>
          <a:p>
            <a:r>
              <a:rPr lang="en-US" altLang="zh-CN" sz="2400" dirty="0" smtClean="0"/>
              <a:t>Representing </a:t>
            </a:r>
            <a:r>
              <a:rPr lang="en-US" altLang="zh-CN" sz="2400" dirty="0"/>
              <a:t>the text as a 3-order tensor </a:t>
            </a:r>
          </a:p>
        </p:txBody>
      </p:sp>
      <p:sp>
        <p:nvSpPr>
          <p:cNvPr id="7" name="文本框 6"/>
          <p:cNvSpPr txBox="1"/>
          <p:nvPr/>
        </p:nvSpPr>
        <p:spPr>
          <a:xfrm>
            <a:off x="923925" y="6035001"/>
            <a:ext cx="11126932" cy="645160"/>
          </a:xfrm>
          <a:prstGeom prst="rect">
            <a:avLst/>
          </a:prstGeom>
          <a:noFill/>
        </p:spPr>
        <p:txBody>
          <a:bodyPr wrap="square" rtlCol="0">
            <a:spAutoFit/>
          </a:bodyPr>
          <a:lstStyle/>
          <a:p>
            <a:r>
              <a:rPr lang="zh-CN" altLang="en-US" dirty="0"/>
              <a:t>Liu, N.; Zhang, B.; Yan, J.; and Chen, Z. 2005. </a:t>
            </a:r>
            <a:r>
              <a:rPr lang="zh-CN" altLang="en-US" dirty="0">
                <a:solidFill>
                  <a:srgbClr val="FF0000"/>
                </a:solidFill>
              </a:rPr>
              <a:t>Text representation: from vector to tensor</a:t>
            </a:r>
            <a:r>
              <a:rPr lang="zh-CN" altLang="en-US" dirty="0"/>
              <a:t>. In IEEE International Conference on Data Mining, 725–728</a:t>
            </a:r>
          </a:p>
        </p:txBody>
      </p:sp>
      <p:pic>
        <p:nvPicPr>
          <p:cNvPr id="3" name="图片 2"/>
          <p:cNvPicPr>
            <a:picLocks noChangeAspect="1"/>
          </p:cNvPicPr>
          <p:nvPr/>
        </p:nvPicPr>
        <p:blipFill>
          <a:blip r:embed="rId3"/>
          <a:stretch>
            <a:fillRect/>
          </a:stretch>
        </p:blipFill>
        <p:spPr>
          <a:xfrm>
            <a:off x="923925" y="1414913"/>
            <a:ext cx="4083267" cy="4620087"/>
          </a:xfrm>
          <a:prstGeom prst="rect">
            <a:avLst/>
          </a:prstGeom>
        </p:spPr>
      </p:pic>
    </p:spTree>
    <p:extLst>
      <p:ext uri="{BB962C8B-B14F-4D97-AF65-F5344CB8AC3E}">
        <p14:creationId xmlns:p14="http://schemas.microsoft.com/office/powerpoint/2010/main" val="1011790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6838" y="705499"/>
            <a:ext cx="10972800" cy="990600"/>
          </a:xfrm>
        </p:spPr>
        <p:txBody>
          <a:bodyPr/>
          <a:lstStyle/>
          <a:p>
            <a:r>
              <a:rPr lang="en-US" altLang="zh-CN" dirty="0" smtClean="0"/>
              <a:t>Bi-Gram, Tri-Gram…</a:t>
            </a:r>
            <a:endParaRPr lang="zh-CN" altLang="en-US" dirty="0"/>
          </a:p>
        </p:txBody>
      </p:sp>
      <p:graphicFrame>
        <p:nvGraphicFramePr>
          <p:cNvPr id="4" name="内容占位符 3"/>
          <p:cNvGraphicFramePr>
            <a:graphicFrameLocks noGrp="1"/>
          </p:cNvGraphicFramePr>
          <p:nvPr>
            <p:ph idx="1"/>
            <p:extLst/>
          </p:nvPr>
        </p:nvGraphicFramePr>
        <p:xfrm>
          <a:off x="1535088" y="2712288"/>
          <a:ext cx="2403108" cy="2142056"/>
        </p:xfrm>
        <a:graphic>
          <a:graphicData uri="http://schemas.openxmlformats.org/drawingml/2006/table">
            <a:tbl>
              <a:tblPr firstRow="1" bandRow="1">
                <a:tableStyleId>{5940675A-B579-460E-94D1-54222C63F5DA}</a:tableStyleId>
              </a:tblPr>
              <a:tblGrid>
                <a:gridCol w="600777"/>
                <a:gridCol w="600777"/>
                <a:gridCol w="600777"/>
                <a:gridCol w="600777"/>
              </a:tblGrid>
              <a:tr h="535514">
                <a:tc>
                  <a:txBody>
                    <a:bodyPr/>
                    <a:lstStyle/>
                    <a:p>
                      <a:pPr algn="ctr"/>
                      <a:endParaRPr lang="zh-CN" altLang="en-US" dirty="0">
                        <a:ln>
                          <a:noFill/>
                        </a:ln>
                      </a:endParaRPr>
                    </a:p>
                  </a:txBody>
                  <a:tcPr anchor="ctr" anchorCtr="1"/>
                </a:tc>
                <a:tc>
                  <a:txBody>
                    <a:bodyPr/>
                    <a:lstStyle/>
                    <a:p>
                      <a:pPr algn="ctr"/>
                      <a:endParaRPr lang="zh-CN" altLang="en-US" dirty="0">
                        <a:ln>
                          <a:noFill/>
                        </a:ln>
                      </a:endParaRPr>
                    </a:p>
                  </a:txBody>
                  <a:tcPr anchor="ctr" anchorCtr="1"/>
                </a:tc>
                <a:tc>
                  <a:txBody>
                    <a:bodyPr/>
                    <a:lstStyle/>
                    <a:p>
                      <a:pPr algn="ctr"/>
                      <a:endParaRPr lang="zh-CN" altLang="en-US" dirty="0">
                        <a:ln>
                          <a:noFill/>
                        </a:ln>
                      </a:endParaRPr>
                    </a:p>
                  </a:txBody>
                  <a:tcPr anchor="ctr" anchorCtr="1"/>
                </a:tc>
                <a:tc>
                  <a:txBody>
                    <a:bodyPr/>
                    <a:lstStyle/>
                    <a:p>
                      <a:pPr algn="ctr"/>
                      <a:endParaRPr lang="zh-CN" altLang="en-US" dirty="0">
                        <a:ln>
                          <a:noFill/>
                        </a:ln>
                      </a:endParaRPr>
                    </a:p>
                  </a:txBody>
                  <a:tcPr anchor="ctr" anchorCtr="1">
                    <a:lnR w="12700" cap="flat" cmpd="sng" algn="ctr">
                      <a:noFill/>
                      <a:prstDash val="solid"/>
                      <a:round/>
                      <a:headEnd type="none" w="med" len="med"/>
                      <a:tailEnd type="none" w="med" len="med"/>
                    </a:lnR>
                  </a:tcPr>
                </a:tc>
              </a:tr>
              <a:tr h="535514">
                <a:tc>
                  <a:txBody>
                    <a:bodyPr/>
                    <a:lstStyle/>
                    <a:p>
                      <a:pPr algn="ctr"/>
                      <a:endParaRPr lang="zh-CN" altLang="en-US">
                        <a:ln>
                          <a:noFill/>
                        </a:ln>
                      </a:endParaRPr>
                    </a:p>
                  </a:txBody>
                  <a:tcPr anchor="ctr" anchorCtr="1"/>
                </a:tc>
                <a:tc>
                  <a:txBody>
                    <a:bodyPr/>
                    <a:lstStyle/>
                    <a:p>
                      <a:pPr algn="ctr"/>
                      <a:endParaRPr lang="zh-CN" altLang="en-US" dirty="0">
                        <a:ln>
                          <a:noFill/>
                        </a:ln>
                      </a:endParaRPr>
                    </a:p>
                  </a:txBody>
                  <a:tcPr anchor="ctr" anchorCtr="1"/>
                </a:tc>
                <a:tc>
                  <a:txBody>
                    <a:bodyPr/>
                    <a:lstStyle/>
                    <a:p>
                      <a:pPr algn="ctr"/>
                      <a:endParaRPr lang="zh-CN" altLang="en-US" dirty="0">
                        <a:ln>
                          <a:noFill/>
                        </a:ln>
                      </a:endParaRPr>
                    </a:p>
                  </a:txBody>
                  <a:tcPr anchor="ctr" anchorCtr="1"/>
                </a:tc>
                <a:tc>
                  <a:txBody>
                    <a:bodyPr/>
                    <a:lstStyle/>
                    <a:p>
                      <a:pPr algn="ctr"/>
                      <a:endParaRPr lang="zh-CN" altLang="en-US">
                        <a:ln>
                          <a:noFill/>
                        </a:ln>
                      </a:endParaRPr>
                    </a:p>
                  </a:txBody>
                  <a:tcPr anchor="ctr" anchorCtr="1">
                    <a:lnR w="12700" cap="flat" cmpd="sng" algn="ctr">
                      <a:noFill/>
                      <a:prstDash val="solid"/>
                      <a:round/>
                      <a:headEnd type="none" w="med" len="med"/>
                      <a:tailEnd type="none" w="med" len="med"/>
                    </a:lnR>
                  </a:tcPr>
                </a:tc>
              </a:tr>
              <a:tr h="535514">
                <a:tc>
                  <a:txBody>
                    <a:bodyPr/>
                    <a:lstStyle/>
                    <a:p>
                      <a:pPr algn="ctr"/>
                      <a:endParaRPr lang="zh-CN" altLang="en-US">
                        <a:ln>
                          <a:noFill/>
                        </a:ln>
                      </a:endParaRPr>
                    </a:p>
                  </a:txBody>
                  <a:tcPr anchor="ctr" anchorCtr="1"/>
                </a:tc>
                <a:tc>
                  <a:txBody>
                    <a:bodyPr/>
                    <a:lstStyle/>
                    <a:p>
                      <a:pPr algn="ctr"/>
                      <a:endParaRPr lang="zh-CN" altLang="en-US">
                        <a:ln>
                          <a:noFill/>
                        </a:ln>
                      </a:endParaRPr>
                    </a:p>
                  </a:txBody>
                  <a:tcPr anchor="ctr" anchorCtr="1"/>
                </a:tc>
                <a:tc>
                  <a:txBody>
                    <a:bodyPr/>
                    <a:lstStyle/>
                    <a:p>
                      <a:pPr algn="ctr"/>
                      <a:endParaRPr lang="zh-CN" altLang="en-US" dirty="0">
                        <a:ln>
                          <a:noFill/>
                        </a:ln>
                      </a:endParaRPr>
                    </a:p>
                  </a:txBody>
                  <a:tcPr anchor="ctr" anchorCtr="1"/>
                </a:tc>
                <a:tc>
                  <a:txBody>
                    <a:bodyPr/>
                    <a:lstStyle/>
                    <a:p>
                      <a:pPr algn="ctr"/>
                      <a:endParaRPr lang="zh-CN" altLang="en-US" dirty="0">
                        <a:ln>
                          <a:noFill/>
                        </a:ln>
                      </a:endParaRPr>
                    </a:p>
                  </a:txBody>
                  <a:tcPr anchor="ctr" anchorCtr="1">
                    <a:lnR w="12700" cap="flat" cmpd="sng" algn="ctr">
                      <a:noFill/>
                      <a:prstDash val="solid"/>
                      <a:round/>
                      <a:headEnd type="none" w="med" len="med"/>
                      <a:tailEnd type="none" w="med" len="med"/>
                    </a:lnR>
                  </a:tcPr>
                </a:tc>
              </a:tr>
              <a:tr h="535514">
                <a:tc>
                  <a:txBody>
                    <a:bodyPr/>
                    <a:lstStyle/>
                    <a:p>
                      <a:pPr algn="ctr"/>
                      <a:endParaRPr lang="zh-CN" altLang="en-US" dirty="0">
                        <a:ln>
                          <a:noFill/>
                        </a:ln>
                      </a:endParaRPr>
                    </a:p>
                  </a:txBody>
                  <a:tcPr anchor="ctr" anchorCtr="1">
                    <a:lnB w="12700" cap="flat" cmpd="sng" algn="ctr">
                      <a:noFill/>
                      <a:prstDash val="solid"/>
                      <a:round/>
                      <a:headEnd type="none" w="med" len="med"/>
                      <a:tailEnd type="none" w="med" len="med"/>
                    </a:lnB>
                  </a:tcPr>
                </a:tc>
                <a:tc>
                  <a:txBody>
                    <a:bodyPr/>
                    <a:lstStyle/>
                    <a:p>
                      <a:pPr algn="ctr"/>
                      <a:endParaRPr lang="zh-CN" altLang="en-US" dirty="0">
                        <a:ln>
                          <a:noFill/>
                        </a:ln>
                      </a:endParaRPr>
                    </a:p>
                  </a:txBody>
                  <a:tcPr anchor="ctr" anchorCtr="1">
                    <a:lnB w="12700" cap="flat" cmpd="sng" algn="ctr">
                      <a:noFill/>
                      <a:prstDash val="solid"/>
                      <a:round/>
                      <a:headEnd type="none" w="med" len="med"/>
                      <a:tailEnd type="none" w="med" len="med"/>
                    </a:lnB>
                  </a:tcPr>
                </a:tc>
                <a:tc>
                  <a:txBody>
                    <a:bodyPr/>
                    <a:lstStyle/>
                    <a:p>
                      <a:pPr algn="ctr"/>
                      <a:endParaRPr lang="zh-CN" altLang="en-US">
                        <a:ln>
                          <a:noFill/>
                        </a:ln>
                      </a:endParaRPr>
                    </a:p>
                  </a:txBody>
                  <a:tcPr anchor="ctr" anchorCtr="1">
                    <a:lnB w="12700" cap="flat" cmpd="sng" algn="ctr">
                      <a:noFill/>
                      <a:prstDash val="solid"/>
                      <a:round/>
                      <a:headEnd type="none" w="med" len="med"/>
                      <a:tailEnd type="none" w="med" len="med"/>
                    </a:lnB>
                  </a:tcPr>
                </a:tc>
                <a:tc>
                  <a:txBody>
                    <a:bodyPr/>
                    <a:lstStyle/>
                    <a:p>
                      <a:pPr algn="ctr"/>
                      <a:endParaRPr lang="zh-CN" altLang="en-US" dirty="0">
                        <a:ln>
                          <a:noFill/>
                        </a:ln>
                      </a:endParaRPr>
                    </a:p>
                  </a:txBody>
                  <a:tcPr anchor="ctr" anchorCtr="1">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p:sp>
        <p:nvSpPr>
          <p:cNvPr id="6" name="立方体 5"/>
          <p:cNvSpPr/>
          <p:nvPr/>
        </p:nvSpPr>
        <p:spPr>
          <a:xfrm>
            <a:off x="7019848" y="2280470"/>
            <a:ext cx="3301465" cy="3262964"/>
          </a:xfrm>
          <a:prstGeom prst="cube">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7900557" y="2280470"/>
            <a:ext cx="818147" cy="798896"/>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8685018" y="2280470"/>
            <a:ext cx="818147" cy="798896"/>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90931" y="3084981"/>
            <a:ext cx="14437" cy="246406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699455" y="3084981"/>
            <a:ext cx="14437" cy="245845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7057145" y="3200400"/>
            <a:ext cx="742252" cy="69691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058770" y="4050451"/>
            <a:ext cx="702932" cy="59646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036691" y="3897312"/>
            <a:ext cx="2476099" cy="1"/>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036692" y="4690831"/>
            <a:ext cx="2476099" cy="1"/>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585530" y="2552328"/>
            <a:ext cx="2476099" cy="1"/>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305394" y="2818228"/>
            <a:ext cx="2476099" cy="1"/>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301785" y="2861543"/>
            <a:ext cx="7218" cy="243478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598163" y="2579151"/>
            <a:ext cx="7218" cy="243478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8154821" y="2831320"/>
            <a:ext cx="9626" cy="246501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8425133" y="2567512"/>
            <a:ext cx="17044" cy="242927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9223025" y="2585367"/>
            <a:ext cx="9626" cy="243478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8971765" y="2835319"/>
            <a:ext cx="9626" cy="243478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6137933" y="2167251"/>
            <a:ext cx="524577" cy="509856"/>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6137933" y="2677107"/>
            <a:ext cx="0" cy="691014"/>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6137933" y="2677107"/>
            <a:ext cx="749267" cy="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文本框 51"/>
              <p:cNvSpPr txBox="1"/>
              <p:nvPr/>
            </p:nvSpPr>
            <p:spPr>
              <a:xfrm>
                <a:off x="1626452" y="2243786"/>
                <a:ext cx="328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52" name="文本框 51"/>
              <p:cNvSpPr txBox="1">
                <a:spLocks noRot="1" noChangeAspect="1" noMove="1" noResize="1" noEditPoints="1" noAdjustHandles="1" noChangeArrowheads="1" noChangeShapeType="1" noTextEdit="1"/>
              </p:cNvSpPr>
              <p:nvPr/>
            </p:nvSpPr>
            <p:spPr>
              <a:xfrm>
                <a:off x="1626452" y="2243786"/>
                <a:ext cx="328359" cy="276999"/>
              </a:xfrm>
              <a:prstGeom prst="rect">
                <a:avLst/>
              </a:prstGeom>
              <a:blipFill rotWithShape="0">
                <a:blip r:embed="rId3"/>
                <a:stretch>
                  <a:fillRect l="-9259" r="-3704"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p:cNvSpPr txBox="1"/>
              <p:nvPr/>
            </p:nvSpPr>
            <p:spPr>
              <a:xfrm>
                <a:off x="2267706" y="2242966"/>
                <a:ext cx="3336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2267706" y="2242966"/>
                <a:ext cx="333681" cy="276999"/>
              </a:xfrm>
              <a:prstGeom prst="rect">
                <a:avLst/>
              </a:prstGeom>
              <a:blipFill rotWithShape="0">
                <a:blip r:embed="rId4"/>
                <a:stretch>
                  <a:fillRect l="-9091" r="-3636"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2867989" y="2242966"/>
                <a:ext cx="3336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2867989" y="2242966"/>
                <a:ext cx="333681" cy="276999"/>
              </a:xfrm>
              <a:prstGeom prst="rect">
                <a:avLst/>
              </a:prstGeom>
              <a:blipFill rotWithShape="0">
                <a:blip r:embed="rId5"/>
                <a:stretch>
                  <a:fillRect l="-9091" r="-5455"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p:cNvSpPr txBox="1"/>
              <p:nvPr/>
            </p:nvSpPr>
            <p:spPr>
              <a:xfrm>
                <a:off x="3491233" y="2242966"/>
                <a:ext cx="328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55" name="文本框 54"/>
              <p:cNvSpPr txBox="1">
                <a:spLocks noRot="1" noChangeAspect="1" noMove="1" noResize="1" noEditPoints="1" noAdjustHandles="1" noChangeArrowheads="1" noChangeShapeType="1" noTextEdit="1"/>
              </p:cNvSpPr>
              <p:nvPr/>
            </p:nvSpPr>
            <p:spPr>
              <a:xfrm>
                <a:off x="3491233" y="2242966"/>
                <a:ext cx="328359" cy="276999"/>
              </a:xfrm>
              <a:prstGeom prst="rect">
                <a:avLst/>
              </a:prstGeom>
              <a:blipFill rotWithShape="0">
                <a:blip r:embed="rId6"/>
                <a:stretch>
                  <a:fillRect l="-9259" r="-3704"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1037707" y="2809187"/>
                <a:ext cx="328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56" name="文本框 55"/>
              <p:cNvSpPr txBox="1">
                <a:spLocks noRot="1" noChangeAspect="1" noMove="1" noResize="1" noEditPoints="1" noAdjustHandles="1" noChangeArrowheads="1" noChangeShapeType="1" noTextEdit="1"/>
              </p:cNvSpPr>
              <p:nvPr/>
            </p:nvSpPr>
            <p:spPr>
              <a:xfrm>
                <a:off x="1037707" y="2809187"/>
                <a:ext cx="328359" cy="276999"/>
              </a:xfrm>
              <a:prstGeom prst="rect">
                <a:avLst/>
              </a:prstGeom>
              <a:blipFill rotWithShape="0">
                <a:blip r:embed="rId7"/>
                <a:stretch>
                  <a:fillRect l="-9259" r="-5556"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1040805" y="3406288"/>
                <a:ext cx="3336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1040805" y="3406288"/>
                <a:ext cx="333681" cy="276999"/>
              </a:xfrm>
              <a:prstGeom prst="rect">
                <a:avLst/>
              </a:prstGeom>
              <a:blipFill rotWithShape="0">
                <a:blip r:embed="rId8"/>
                <a:stretch>
                  <a:fillRect l="-9259" r="-5556"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1043903" y="3911952"/>
                <a:ext cx="3336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8" name="文本框 57"/>
              <p:cNvSpPr txBox="1">
                <a:spLocks noRot="1" noChangeAspect="1" noMove="1" noResize="1" noEditPoints="1" noAdjustHandles="1" noChangeArrowheads="1" noChangeShapeType="1" noTextEdit="1"/>
              </p:cNvSpPr>
              <p:nvPr/>
            </p:nvSpPr>
            <p:spPr>
              <a:xfrm>
                <a:off x="1043903" y="3911952"/>
                <a:ext cx="333681" cy="276999"/>
              </a:xfrm>
              <a:prstGeom prst="rect">
                <a:avLst/>
              </a:prstGeom>
              <a:blipFill rotWithShape="0">
                <a:blip r:embed="rId9"/>
                <a:stretch>
                  <a:fillRect l="-9091" r="-5455"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1047001" y="4436339"/>
                <a:ext cx="328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60" name="文本框 59"/>
              <p:cNvSpPr txBox="1">
                <a:spLocks noRot="1" noChangeAspect="1" noMove="1" noResize="1" noEditPoints="1" noAdjustHandles="1" noChangeArrowheads="1" noChangeShapeType="1" noTextEdit="1"/>
              </p:cNvSpPr>
              <p:nvPr/>
            </p:nvSpPr>
            <p:spPr>
              <a:xfrm>
                <a:off x="1047001" y="4436339"/>
                <a:ext cx="328359" cy="276999"/>
              </a:xfrm>
              <a:prstGeom prst="rect">
                <a:avLst/>
              </a:prstGeom>
              <a:blipFill rotWithShape="0">
                <a:blip r:embed="rId10"/>
                <a:stretch>
                  <a:fillRect l="-9259" r="-3704" b="-17778"/>
                </a:stretch>
              </a:blipFill>
            </p:spPr>
            <p:txBody>
              <a:bodyPr/>
              <a:lstStyle/>
              <a:p>
                <a:r>
                  <a:rPr lang="zh-CN" altLang="en-US">
                    <a:noFill/>
                  </a:rPr>
                  <a:t> </a:t>
                </a:r>
              </a:p>
            </p:txBody>
          </p:sp>
        </mc:Fallback>
      </mc:AlternateContent>
      <p:sp>
        <p:nvSpPr>
          <p:cNvPr id="61" name="文本框 60"/>
          <p:cNvSpPr txBox="1"/>
          <p:nvPr/>
        </p:nvSpPr>
        <p:spPr>
          <a:xfrm>
            <a:off x="4161771" y="2191048"/>
            <a:ext cx="404983" cy="369332"/>
          </a:xfrm>
          <a:prstGeom prst="rect">
            <a:avLst/>
          </a:prstGeom>
          <a:noFill/>
        </p:spPr>
        <p:txBody>
          <a:bodyPr wrap="square" rtlCol="0">
            <a:spAutoFit/>
          </a:bodyPr>
          <a:lstStyle/>
          <a:p>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63" name="文本框 62"/>
              <p:cNvSpPr txBox="1"/>
              <p:nvPr/>
            </p:nvSpPr>
            <p:spPr>
              <a:xfrm>
                <a:off x="6403238" y="2378040"/>
                <a:ext cx="328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63" name="文本框 62"/>
              <p:cNvSpPr txBox="1">
                <a:spLocks noRot="1" noChangeAspect="1" noMove="1" noResize="1" noEditPoints="1" noAdjustHandles="1" noChangeArrowheads="1" noChangeShapeType="1" noTextEdit="1"/>
              </p:cNvSpPr>
              <p:nvPr/>
            </p:nvSpPr>
            <p:spPr>
              <a:xfrm>
                <a:off x="6403238" y="2378040"/>
                <a:ext cx="328359" cy="276999"/>
              </a:xfrm>
              <a:prstGeom prst="rect">
                <a:avLst/>
              </a:prstGeom>
              <a:blipFill rotWithShape="0">
                <a:blip r:embed="rId11"/>
                <a:stretch>
                  <a:fillRect l="-9259" r="-5556"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a:off x="6725087" y="2377220"/>
                <a:ext cx="3336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4" name="文本框 63"/>
              <p:cNvSpPr txBox="1">
                <a:spLocks noRot="1" noChangeAspect="1" noMove="1" noResize="1" noEditPoints="1" noAdjustHandles="1" noChangeArrowheads="1" noChangeShapeType="1" noTextEdit="1"/>
              </p:cNvSpPr>
              <p:nvPr/>
            </p:nvSpPr>
            <p:spPr>
              <a:xfrm>
                <a:off x="6725087" y="2377220"/>
                <a:ext cx="333681" cy="276999"/>
              </a:xfrm>
              <a:prstGeom prst="rect">
                <a:avLst/>
              </a:prstGeom>
              <a:blipFill rotWithShape="0">
                <a:blip r:embed="rId12"/>
                <a:stretch>
                  <a:fillRect l="-9091" r="-5455"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p:cNvSpPr txBox="1"/>
              <p:nvPr/>
            </p:nvSpPr>
            <p:spPr>
              <a:xfrm>
                <a:off x="5804252" y="2691300"/>
                <a:ext cx="3336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65" name="文本框 64"/>
              <p:cNvSpPr txBox="1">
                <a:spLocks noRot="1" noChangeAspect="1" noMove="1" noResize="1" noEditPoints="1" noAdjustHandles="1" noChangeArrowheads="1" noChangeShapeType="1" noTextEdit="1"/>
              </p:cNvSpPr>
              <p:nvPr/>
            </p:nvSpPr>
            <p:spPr>
              <a:xfrm>
                <a:off x="5804252" y="2691300"/>
                <a:ext cx="333681" cy="276999"/>
              </a:xfrm>
              <a:prstGeom prst="rect">
                <a:avLst/>
              </a:prstGeom>
              <a:blipFill rotWithShape="0">
                <a:blip r:embed="rId13"/>
                <a:stretch>
                  <a:fillRect l="-7273" r="-5455"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p:cNvSpPr txBox="1"/>
              <p:nvPr/>
            </p:nvSpPr>
            <p:spPr>
              <a:xfrm>
                <a:off x="5804252" y="3017066"/>
                <a:ext cx="3336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6" name="文本框 65"/>
              <p:cNvSpPr txBox="1">
                <a:spLocks noRot="1" noChangeAspect="1" noMove="1" noResize="1" noEditPoints="1" noAdjustHandles="1" noChangeArrowheads="1" noChangeShapeType="1" noTextEdit="1"/>
              </p:cNvSpPr>
              <p:nvPr/>
            </p:nvSpPr>
            <p:spPr>
              <a:xfrm>
                <a:off x="5804252" y="3017066"/>
                <a:ext cx="333681" cy="276999"/>
              </a:xfrm>
              <a:prstGeom prst="rect">
                <a:avLst/>
              </a:prstGeom>
              <a:blipFill rotWithShape="0">
                <a:blip r:embed="rId14"/>
                <a:stretch>
                  <a:fillRect l="-9091" r="-5455"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p:cNvSpPr txBox="1"/>
              <p:nvPr/>
            </p:nvSpPr>
            <p:spPr>
              <a:xfrm>
                <a:off x="5966355" y="2268705"/>
                <a:ext cx="328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67" name="文本框 66"/>
              <p:cNvSpPr txBox="1">
                <a:spLocks noRot="1" noChangeAspect="1" noMove="1" noResize="1" noEditPoints="1" noAdjustHandles="1" noChangeArrowheads="1" noChangeShapeType="1" noTextEdit="1"/>
              </p:cNvSpPr>
              <p:nvPr/>
            </p:nvSpPr>
            <p:spPr>
              <a:xfrm>
                <a:off x="5966355" y="2268705"/>
                <a:ext cx="328359" cy="276999"/>
              </a:xfrm>
              <a:prstGeom prst="rect">
                <a:avLst/>
              </a:prstGeom>
              <a:blipFill rotWithShape="0">
                <a:blip r:embed="rId15"/>
                <a:stretch>
                  <a:fillRect l="-9259" r="-3704"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p:cNvSpPr txBox="1"/>
              <p:nvPr/>
            </p:nvSpPr>
            <p:spPr>
              <a:xfrm>
                <a:off x="6145746" y="2066817"/>
                <a:ext cx="3336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8" name="文本框 67"/>
              <p:cNvSpPr txBox="1">
                <a:spLocks noRot="1" noChangeAspect="1" noMove="1" noResize="1" noEditPoints="1" noAdjustHandles="1" noChangeArrowheads="1" noChangeShapeType="1" noTextEdit="1"/>
              </p:cNvSpPr>
              <p:nvPr/>
            </p:nvSpPr>
            <p:spPr>
              <a:xfrm>
                <a:off x="6145746" y="2066817"/>
                <a:ext cx="333681" cy="276999"/>
              </a:xfrm>
              <a:prstGeom prst="rect">
                <a:avLst/>
              </a:prstGeom>
              <a:blipFill rotWithShape="0">
                <a:blip r:embed="rId16"/>
                <a:stretch>
                  <a:fillRect l="-9091" r="-5455" b="-20000"/>
                </a:stretch>
              </a:blipFill>
            </p:spPr>
            <p:txBody>
              <a:bodyPr/>
              <a:lstStyle/>
              <a:p>
                <a:r>
                  <a:rPr lang="zh-CN" altLang="en-US">
                    <a:noFill/>
                  </a:rPr>
                  <a:t> </a:t>
                </a:r>
              </a:p>
            </p:txBody>
          </p:sp>
        </mc:Fallback>
      </mc:AlternateContent>
      <p:sp>
        <p:nvSpPr>
          <p:cNvPr id="69" name="文本框 68"/>
          <p:cNvSpPr txBox="1"/>
          <p:nvPr/>
        </p:nvSpPr>
        <p:spPr>
          <a:xfrm>
            <a:off x="7003397" y="2333395"/>
            <a:ext cx="368769" cy="369332"/>
          </a:xfrm>
          <a:prstGeom prst="rect">
            <a:avLst/>
          </a:prstGeom>
          <a:noFill/>
        </p:spPr>
        <p:txBody>
          <a:bodyPr wrap="square" rtlCol="0">
            <a:spAutoFit/>
          </a:bodyPr>
          <a:lstStyle/>
          <a:p>
            <a:r>
              <a:rPr lang="en-US" altLang="zh-CN" dirty="0" smtClean="0"/>
              <a:t>…</a:t>
            </a:r>
            <a:endParaRPr lang="zh-CN" altLang="en-US" dirty="0"/>
          </a:p>
        </p:txBody>
      </p:sp>
      <p:sp>
        <p:nvSpPr>
          <p:cNvPr id="70" name="文本框 69"/>
          <p:cNvSpPr txBox="1"/>
          <p:nvPr/>
        </p:nvSpPr>
        <p:spPr>
          <a:xfrm>
            <a:off x="5806460" y="3359310"/>
            <a:ext cx="368769" cy="321242"/>
          </a:xfrm>
          <a:prstGeom prst="rect">
            <a:avLst/>
          </a:prstGeom>
          <a:noFill/>
        </p:spPr>
        <p:txBody>
          <a:bodyPr wrap="square" rtlCol="0">
            <a:spAutoFit/>
          </a:bodyPr>
          <a:lstStyle/>
          <a:p>
            <a:pPr>
              <a:lnSpc>
                <a:spcPts val="500"/>
              </a:lnSpc>
            </a:pPr>
            <a:r>
              <a:rPr lang="en-US" altLang="zh-CN" dirty="0" smtClean="0"/>
              <a:t>.</a:t>
            </a:r>
          </a:p>
          <a:p>
            <a:pPr>
              <a:lnSpc>
                <a:spcPts val="500"/>
              </a:lnSpc>
            </a:pPr>
            <a:r>
              <a:rPr lang="en-US" altLang="zh-CN" dirty="0" smtClean="0"/>
              <a:t>.</a:t>
            </a:r>
          </a:p>
          <a:p>
            <a:pPr>
              <a:lnSpc>
                <a:spcPts val="500"/>
              </a:lnSpc>
            </a:pPr>
            <a:r>
              <a:rPr lang="en-US" altLang="zh-CN" dirty="0"/>
              <a:t>.</a:t>
            </a:r>
            <a:endParaRPr lang="zh-CN" altLang="en-US" dirty="0"/>
          </a:p>
        </p:txBody>
      </p:sp>
      <p:sp>
        <p:nvSpPr>
          <p:cNvPr id="71" name="文本框 70"/>
          <p:cNvSpPr txBox="1"/>
          <p:nvPr/>
        </p:nvSpPr>
        <p:spPr>
          <a:xfrm>
            <a:off x="1047001" y="4996783"/>
            <a:ext cx="368769" cy="321242"/>
          </a:xfrm>
          <a:prstGeom prst="rect">
            <a:avLst/>
          </a:prstGeom>
          <a:noFill/>
        </p:spPr>
        <p:txBody>
          <a:bodyPr wrap="square" rtlCol="0">
            <a:spAutoFit/>
          </a:bodyPr>
          <a:lstStyle/>
          <a:p>
            <a:pPr>
              <a:lnSpc>
                <a:spcPts val="500"/>
              </a:lnSpc>
            </a:pPr>
            <a:r>
              <a:rPr lang="en-US" altLang="zh-CN" dirty="0" smtClean="0"/>
              <a:t>.</a:t>
            </a:r>
          </a:p>
          <a:p>
            <a:pPr>
              <a:lnSpc>
                <a:spcPts val="500"/>
              </a:lnSpc>
            </a:pPr>
            <a:r>
              <a:rPr lang="en-US" altLang="zh-CN" dirty="0" smtClean="0"/>
              <a:t>.</a:t>
            </a:r>
          </a:p>
          <a:p>
            <a:pPr>
              <a:lnSpc>
                <a:spcPts val="500"/>
              </a:lnSpc>
            </a:pPr>
            <a:r>
              <a:rPr lang="en-US" altLang="zh-CN" dirty="0"/>
              <a:t>.</a:t>
            </a:r>
            <a:endParaRPr lang="zh-CN" altLang="en-US" dirty="0"/>
          </a:p>
        </p:txBody>
      </p:sp>
      <p:sp>
        <p:nvSpPr>
          <p:cNvPr id="72" name="文本框 71"/>
          <p:cNvSpPr txBox="1"/>
          <p:nvPr/>
        </p:nvSpPr>
        <p:spPr>
          <a:xfrm>
            <a:off x="6401457" y="1846626"/>
            <a:ext cx="368769" cy="284693"/>
          </a:xfrm>
          <a:prstGeom prst="rect">
            <a:avLst/>
          </a:prstGeom>
          <a:noFill/>
        </p:spPr>
        <p:txBody>
          <a:bodyPr wrap="square" rtlCol="0">
            <a:spAutoFit/>
          </a:bodyPr>
          <a:lstStyle/>
          <a:p>
            <a:pPr>
              <a:lnSpc>
                <a:spcPts val="500"/>
              </a:lnSpc>
            </a:pPr>
            <a:r>
              <a:rPr lang="en-US" altLang="zh-CN" dirty="0" smtClean="0"/>
              <a:t>  .</a:t>
            </a:r>
          </a:p>
          <a:p>
            <a:pPr>
              <a:lnSpc>
                <a:spcPts val="500"/>
              </a:lnSpc>
            </a:pPr>
            <a:r>
              <a:rPr lang="en-US" altLang="zh-CN" dirty="0" smtClean="0"/>
              <a:t> .</a:t>
            </a:r>
          </a:p>
          <a:p>
            <a:pPr>
              <a:lnSpc>
                <a:spcPts val="500"/>
              </a:lnSpc>
            </a:pPr>
            <a:r>
              <a:rPr lang="en-US" altLang="zh-CN" dirty="0"/>
              <a:t>.</a:t>
            </a:r>
            <a:endParaRPr lang="zh-CN" altLang="en-US" dirty="0"/>
          </a:p>
        </p:txBody>
      </p:sp>
      <p:cxnSp>
        <p:nvCxnSpPr>
          <p:cNvPr id="73" name="直接连接符 72"/>
          <p:cNvCxnSpPr/>
          <p:nvPr/>
        </p:nvCxnSpPr>
        <p:spPr>
          <a:xfrm>
            <a:off x="7615607" y="3402726"/>
            <a:ext cx="2446022"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7335471" y="3680552"/>
            <a:ext cx="2446022"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605381" y="4195629"/>
            <a:ext cx="2446022"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7320432" y="4468816"/>
            <a:ext cx="2446022"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6927639" y="5505701"/>
            <a:ext cx="2879254" cy="216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9541666" y="4646911"/>
            <a:ext cx="1021281" cy="9021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10301462" y="2175091"/>
            <a:ext cx="502222" cy="2886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7799397" y="2074313"/>
            <a:ext cx="2879254" cy="216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9482032" y="3129696"/>
            <a:ext cx="59634" cy="28666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10048603" y="2301947"/>
            <a:ext cx="252859" cy="481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9740995" y="2579151"/>
            <a:ext cx="315825" cy="472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9494948" y="2864786"/>
            <a:ext cx="252859" cy="481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p:cNvCxnSpPr/>
          <p:nvPr/>
        </p:nvCxnSpPr>
        <p:spPr>
          <a:xfrm flipH="1">
            <a:off x="7872790" y="3209871"/>
            <a:ext cx="742252" cy="69691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8682553" y="3199547"/>
            <a:ext cx="742252" cy="69691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7872790" y="4017848"/>
            <a:ext cx="742252" cy="69691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8702385" y="4008162"/>
            <a:ext cx="742252" cy="69691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620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0"/>
            <a:ext cx="10972800" cy="4724400"/>
          </a:xfrm>
        </p:spPr>
        <p:txBody>
          <a:bodyPr>
            <a:normAutofit/>
          </a:bodyPr>
          <a:lstStyle/>
          <a:p>
            <a:r>
              <a:rPr lang="en-US" altLang="zh-CN" sz="2800" dirty="0"/>
              <a:t>A vector can be considered as a 1-order tensor;</a:t>
            </a:r>
          </a:p>
          <a:p>
            <a:r>
              <a:rPr lang="en-US" altLang="zh-CN" sz="2800" dirty="0"/>
              <a:t>A matrix can be considered as a 2-order tensor</a:t>
            </a:r>
            <a:r>
              <a:rPr lang="en-US" altLang="zh-CN" sz="2800" dirty="0" smtClean="0"/>
              <a:t>.</a:t>
            </a:r>
          </a:p>
          <a:p>
            <a:endParaRPr lang="en-US" altLang="zh-CN" sz="2800" dirty="0"/>
          </a:p>
          <a:p>
            <a:r>
              <a:rPr lang="en-US" altLang="zh-CN" sz="2800" dirty="0" smtClean="0"/>
              <a:t>The </a:t>
            </a:r>
            <a:r>
              <a:rPr lang="en-US" altLang="zh-CN" sz="2800" dirty="0"/>
              <a:t>existing methods usually adopt relatively low-order tensors, which have limited expressive power in modeling language.</a:t>
            </a:r>
          </a:p>
          <a:p>
            <a:endParaRPr lang="en-US" altLang="zh-CN" sz="2800" dirty="0"/>
          </a:p>
          <a:p>
            <a:r>
              <a:rPr lang="en-US" altLang="zh-CN" sz="2800" dirty="0"/>
              <a:t>We propose a language model based on relatively high-order tensor representation——Tensor Space Language Model (TSLM).</a:t>
            </a:r>
            <a:endParaRPr lang="zh-CN" altLang="en-US" sz="2800" dirty="0"/>
          </a:p>
        </p:txBody>
      </p:sp>
      <p:sp>
        <p:nvSpPr>
          <p:cNvPr id="4" name="标题 1"/>
          <p:cNvSpPr>
            <a:spLocks noGrp="1"/>
          </p:cNvSpPr>
          <p:nvPr>
            <p:ph type="title"/>
          </p:nvPr>
        </p:nvSpPr>
        <p:spPr/>
        <p:txBody>
          <a:bodyPr/>
          <a:lstStyle/>
          <a:p>
            <a:r>
              <a:rPr lang="en-US" altLang="zh-CN" dirty="0"/>
              <a:t>Motivation</a:t>
            </a:r>
            <a:endParaRPr lang="zh-CN" altLang="en-US" dirty="0"/>
          </a:p>
        </p:txBody>
      </p:sp>
    </p:spTree>
    <p:extLst>
      <p:ext uri="{BB962C8B-B14F-4D97-AF65-F5344CB8AC3E}">
        <p14:creationId xmlns:p14="http://schemas.microsoft.com/office/powerpoint/2010/main" val="1600550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FF75C5A-BE84-4B52-BF6C-DC81705D1882}"/>
              </a:ext>
            </a:extLst>
          </p:cNvPr>
          <p:cNvSpPr>
            <a:spLocks noGrp="1"/>
          </p:cNvSpPr>
          <p:nvPr>
            <p:ph type="title"/>
          </p:nvPr>
        </p:nvSpPr>
        <p:spPr>
          <a:xfrm>
            <a:off x="609600" y="533400"/>
            <a:ext cx="10972800" cy="990600"/>
          </a:xfrm>
        </p:spPr>
        <p:txBody>
          <a:bodyPr/>
          <a:lstStyle/>
          <a:p>
            <a:r>
              <a:rPr lang="en-US" altLang="zh-CN" dirty="0"/>
              <a:t>Challenges</a:t>
            </a:r>
            <a:endParaRPr lang="zh-CN" altLang="en-US" dirty="0"/>
          </a:p>
        </p:txBody>
      </p:sp>
      <p:sp>
        <p:nvSpPr>
          <p:cNvPr id="3" name="内容占位符 2">
            <a:extLst>
              <a:ext uri="{FF2B5EF4-FFF2-40B4-BE49-F238E27FC236}">
                <a16:creationId xmlns:a16="http://schemas.microsoft.com/office/drawing/2014/main" xmlns="" id="{7B431DC6-5C4C-4A03-9F00-BDD223B1568B}"/>
              </a:ext>
            </a:extLst>
          </p:cNvPr>
          <p:cNvSpPr>
            <a:spLocks noGrp="1"/>
          </p:cNvSpPr>
          <p:nvPr>
            <p:ph idx="1"/>
          </p:nvPr>
        </p:nvSpPr>
        <p:spPr>
          <a:xfrm>
            <a:off x="609600" y="1600200"/>
            <a:ext cx="10768445" cy="4488873"/>
          </a:xfrm>
        </p:spPr>
        <p:txBody>
          <a:bodyPr>
            <a:normAutofit/>
          </a:bodyPr>
          <a:lstStyle/>
          <a:p>
            <a:r>
              <a:rPr lang="en-US" altLang="zh-CN" sz="2800" dirty="0"/>
              <a:t>1.To construct a high-order tensor representation;</a:t>
            </a:r>
          </a:p>
          <a:p>
            <a:r>
              <a:rPr lang="en-US" altLang="zh-CN" sz="2800" dirty="0"/>
              <a:t>2.To derive an effective solution for such representation;</a:t>
            </a:r>
          </a:p>
          <a:p>
            <a:r>
              <a:rPr lang="en-US" altLang="zh-CN" sz="2800" dirty="0"/>
              <a:t>3.To demonstrate such a solution is a general approach for language modeling;</a:t>
            </a:r>
          </a:p>
          <a:p>
            <a:r>
              <a:rPr lang="en-US" altLang="zh-CN" sz="2800" dirty="0"/>
              <a:t>4.To solve that such a high-order tensor contains exponential magnitude of parameters;</a:t>
            </a:r>
          </a:p>
          <a:p>
            <a:r>
              <a:rPr lang="en-US" altLang="zh-CN" sz="2800" dirty="0"/>
              <a:t>…</a:t>
            </a:r>
          </a:p>
          <a:p>
            <a:endParaRPr lang="en-US" altLang="zh-CN" sz="3600" dirty="0"/>
          </a:p>
          <a:p>
            <a:endParaRPr lang="en-US" altLang="zh-CN" sz="2800" dirty="0"/>
          </a:p>
          <a:p>
            <a:endParaRPr lang="zh-CN" altLang="en-US" sz="2800" dirty="0"/>
          </a:p>
        </p:txBody>
      </p:sp>
    </p:spTree>
    <p:extLst>
      <p:ext uri="{BB962C8B-B14F-4D97-AF65-F5344CB8AC3E}">
        <p14:creationId xmlns:p14="http://schemas.microsoft.com/office/powerpoint/2010/main" val="185406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solve these challenges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sz="2800" dirty="0" smtClean="0"/>
                  <a:t>We will introduce the Tensor Network (TN) for effectively representing the high-order tensors;</a:t>
                </a:r>
              </a:p>
              <a:p>
                <a:endParaRPr lang="en-US" altLang="zh-CN" sz="2800" dirty="0"/>
              </a:p>
              <a:p>
                <a:r>
                  <a:rPr lang="en-US" altLang="zh-CN" sz="2800" dirty="0"/>
                  <a:t>Theoretically, we prove that TSLM is a generalization </a:t>
                </a:r>
                <a:r>
                  <a:rPr lang="en-US" altLang="zh-CN" sz="2800" dirty="0" smtClean="0"/>
                  <a:t>of the </a:t>
                </a:r>
                <a14:m>
                  <m:oMath xmlns:m="http://schemas.openxmlformats.org/officeDocument/2006/math">
                    <m:r>
                      <a:rPr lang="en-US" altLang="zh-CN" sz="2800" b="0" i="1" smtClean="0">
                        <a:latin typeface="Cambria Math" panose="02040503050406030204" pitchFamily="18" charset="0"/>
                      </a:rPr>
                      <m:t>𝑛</m:t>
                    </m:r>
                  </m:oMath>
                </a14:m>
                <a:r>
                  <a:rPr lang="en-US" altLang="zh-CN" sz="2800" dirty="0" smtClean="0"/>
                  <a:t>-gram </a:t>
                </a:r>
                <a:r>
                  <a:rPr lang="en-US" altLang="zh-CN" sz="2800" dirty="0"/>
                  <a:t>language </a:t>
                </a:r>
                <a:r>
                  <a:rPr lang="en-US" altLang="zh-CN" sz="2800" dirty="0" smtClean="0"/>
                  <a:t>model;</a:t>
                </a:r>
                <a:r>
                  <a:rPr lang="en-US" altLang="zh-CN" sz="2800" dirty="0"/>
                  <a:t/>
                </a:r>
                <a:br>
                  <a:rPr lang="en-US" altLang="zh-CN" sz="2800" dirty="0"/>
                </a:br>
                <a:endParaRPr lang="en-US" altLang="zh-CN" sz="2800" dirty="0"/>
              </a:p>
              <a:p>
                <a:r>
                  <a:rPr lang="en-US" altLang="zh-CN" sz="2800" dirty="0" smtClean="0"/>
                  <a:t>With the </a:t>
                </a:r>
                <a:r>
                  <a:rPr lang="en-US" altLang="zh-CN" sz="2800" dirty="0"/>
                  <a:t>help </a:t>
                </a:r>
                <a:r>
                  <a:rPr lang="en-US" altLang="zh-CN" sz="2800" dirty="0" smtClean="0"/>
                  <a:t>of tensor </a:t>
                </a:r>
                <a:r>
                  <a:rPr lang="en-US" altLang="zh-CN" sz="2800" dirty="0"/>
                  <a:t>decomposition, the high dimensionality of parameters in tensor space can be reduced greatly. </a:t>
                </a:r>
                <a:br>
                  <a:rPr lang="en-US" altLang="zh-CN" sz="2800" dirty="0"/>
                </a:br>
                <a:endParaRPr lang="en-US" altLang="zh-CN" sz="2800" dirty="0" smtClean="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722" t="-1375" r="-17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747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清晰">
  <a:themeElements>
    <a:clrScheme name="清晰">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清晰">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清晰.thmx</Template>
  <TotalTime>2628</TotalTime>
  <Words>2900</Words>
  <Application>Microsoft Office PowerPoint</Application>
  <PresentationFormat>宽屏</PresentationFormat>
  <Paragraphs>692</Paragraphs>
  <Slides>44</Slides>
  <Notes>43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华文新魏</vt:lpstr>
      <vt:lpstr>宋体</vt:lpstr>
      <vt:lpstr>Arial</vt:lpstr>
      <vt:lpstr>Calibri</vt:lpstr>
      <vt:lpstr>Cambria Math</vt:lpstr>
      <vt:lpstr>Times</vt:lpstr>
      <vt:lpstr>清晰</vt:lpstr>
      <vt:lpstr>A Generalized Language Model in Tensor Space</vt:lpstr>
      <vt:lpstr>Outline</vt:lpstr>
      <vt:lpstr>Motivation</vt:lpstr>
      <vt:lpstr>Bi-Gram ——Count a co-occurrence matrix</vt:lpstr>
      <vt:lpstr>Motivation ——A text representation method by tensors</vt:lpstr>
      <vt:lpstr>Bi-Gram, Tri-Gram…</vt:lpstr>
      <vt:lpstr>Motivation</vt:lpstr>
      <vt:lpstr>Challenges</vt:lpstr>
      <vt:lpstr>How to solve these challenges</vt:lpstr>
      <vt:lpstr>Outline</vt:lpstr>
      <vt:lpstr>Background</vt:lpstr>
      <vt:lpstr>Background</vt:lpstr>
      <vt:lpstr>Background</vt:lpstr>
      <vt:lpstr>PowerPoint 演示文稿</vt:lpstr>
      <vt:lpstr>Outline</vt:lpstr>
      <vt:lpstr>TSLM basic representation ——A basic text representation by words average</vt:lpstr>
      <vt:lpstr>TSLM basic representation ——A basic text representation by words average</vt:lpstr>
      <vt:lpstr>TSLM basic representation</vt:lpstr>
      <vt:lpstr>TSLM basic representation ——How to construct a high-order tensor representation</vt:lpstr>
      <vt:lpstr>TSLM basic representation ——How to construct a high-order tensor representation</vt:lpstr>
      <vt:lpstr>TSLM basic representation</vt:lpstr>
      <vt:lpstr>Outline</vt:lpstr>
      <vt:lpstr>A Generalization of N-Gram Language Model</vt:lpstr>
      <vt:lpstr>How to Prove TSLM as a Generalization of N-Gram</vt:lpstr>
      <vt:lpstr>Compute the joint probability</vt:lpstr>
      <vt:lpstr>Compute the joint probability</vt:lpstr>
      <vt:lpstr>Compute the joint probability</vt:lpstr>
      <vt:lpstr>An example </vt:lpstr>
      <vt:lpstr>An example </vt:lpstr>
      <vt:lpstr>Compute the conditional probability</vt:lpstr>
      <vt:lpstr>Compute the conditional probability</vt:lpstr>
      <vt:lpstr>The conditional probability in Tensor</vt:lpstr>
      <vt:lpstr>Outline</vt:lpstr>
      <vt:lpstr>Recursive Language Modeling</vt:lpstr>
      <vt:lpstr>SVD(Single Value Decomposition)</vt:lpstr>
      <vt:lpstr> Recursive tensor decomposition</vt:lpstr>
      <vt:lpstr>Recursive Language Modeling</vt:lpstr>
      <vt:lpstr>Recursive Language Modeling</vt:lpstr>
      <vt:lpstr>Recursive Language Modeling</vt:lpstr>
      <vt:lpstr>Outline</vt:lpstr>
      <vt:lpstr>Experimental Result</vt:lpstr>
      <vt:lpstr>Experience</vt:lpstr>
      <vt:lpstr>Conclusion and Future Work</vt:lpstr>
      <vt:lpstr>PowerPoint 演示文稿</vt:lpstr>
    </vt:vector>
  </TitlesOfParts>
  <Company>TJU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Peng</dc:creator>
  <cp:lastModifiedBy>dreamsummit</cp:lastModifiedBy>
  <cp:revision>1240</cp:revision>
  <dcterms:created xsi:type="dcterms:W3CDTF">2015-06-08T03:37:00Z</dcterms:created>
  <dcterms:modified xsi:type="dcterms:W3CDTF">2019-01-13T14:18:14Z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