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3" r:id="rId4"/>
    <p:sldId id="261" r:id="rId5"/>
    <p:sldId id="260" r:id="rId6"/>
    <p:sldId id="284" r:id="rId7"/>
    <p:sldId id="266" r:id="rId8"/>
    <p:sldId id="285" r:id="rId9"/>
    <p:sldId id="286" r:id="rId10"/>
    <p:sldId id="268" r:id="rId11"/>
    <p:sldId id="273" r:id="rId12"/>
    <p:sldId id="275" r:id="rId13"/>
    <p:sldId id="277" r:id="rId14"/>
    <p:sldId id="278" r:id="rId15"/>
    <p:sldId id="287" r:id="rId16"/>
    <p:sldId id="281" r:id="rId17"/>
    <p:sldId id="282" r:id="rId18"/>
    <p:sldId id="276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2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3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8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085975" y="1796926"/>
            <a:ext cx="7930319" cy="9485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zh-CN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Title</a:t>
            </a:r>
            <a:endParaRPr lang="zh-CN" alt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85974" y="2745488"/>
            <a:ext cx="7930319" cy="5541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Author List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085975" y="3305175"/>
            <a:ext cx="7930318" cy="10382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Organizations</a:t>
            </a:r>
          </a:p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Emails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0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682684" y="859308"/>
            <a:ext cx="1064806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5409" y="295275"/>
            <a:ext cx="126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84" y="295275"/>
            <a:ext cx="10648060" cy="564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Section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9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682684" y="859308"/>
            <a:ext cx="1064806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5409" y="295275"/>
            <a:ext cx="126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682684" y="295275"/>
            <a:ext cx="10648060" cy="564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zh-CN" alt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 smtClean="0"/>
              <a:t>Section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5409" y="1423341"/>
            <a:ext cx="10765335" cy="4545659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78725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2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8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6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D3C1B-C527-4C79-B439-BA5EF6C979D1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B5F1-C060-4015-BFBA-C38458F61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247775" y="1257300"/>
            <a:ext cx="9677399" cy="1400175"/>
          </a:xfrm>
        </p:spPr>
        <p:txBody>
          <a:bodyPr/>
          <a:lstStyle/>
          <a:p>
            <a:r>
              <a:rPr lang="en-US" altLang="zh-CN" dirty="0" smtClean="0"/>
              <a:t>Differentiated Distribution Recovery for Neural Text Generation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123949" y="2893909"/>
            <a:ext cx="9877425" cy="554141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Jianing</a:t>
            </a:r>
            <a:r>
              <a:rPr lang="en-US" altLang="zh-CN" b="1" dirty="0" smtClean="0">
                <a:solidFill>
                  <a:schemeClr val="tx1"/>
                </a:solidFill>
              </a:rPr>
              <a:t> Li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1,2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Yanyan</a:t>
            </a:r>
            <a:r>
              <a:rPr lang="en-US" altLang="zh-CN" dirty="0" smtClean="0">
                <a:solidFill>
                  <a:schemeClr val="tx1"/>
                </a:solidFill>
              </a:rPr>
              <a:t> Lan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1,2,3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Jiafeng</a:t>
            </a:r>
            <a:r>
              <a:rPr lang="en-US" altLang="zh-CN" dirty="0" smtClean="0">
                <a:solidFill>
                  <a:schemeClr val="tx1"/>
                </a:solidFill>
              </a:rPr>
              <a:t> Guo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1,2</a:t>
            </a:r>
            <a:r>
              <a:rPr lang="en-US" altLang="zh-CN" dirty="0" smtClean="0">
                <a:solidFill>
                  <a:schemeClr val="tx1"/>
                </a:solidFill>
              </a:rPr>
              <a:t>, JunXu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1,2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Xueqi</a:t>
            </a:r>
            <a:r>
              <a:rPr lang="en-US" altLang="zh-CN" dirty="0" smtClean="0">
                <a:solidFill>
                  <a:schemeClr val="tx1"/>
                </a:solidFill>
              </a:rPr>
              <a:t> Cheng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1,2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2105025" y="3448050"/>
            <a:ext cx="7930318" cy="15525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1. CAS Key Lab of Network Data Science and Technology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,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Institute of Computing Technology, Chinese Academy of Sciences, Beijing, China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2. University of Chinese Academy of Sciences, Beijing, China</a:t>
            </a:r>
            <a:endParaRPr lang="zh-CN" altLang="en-US" sz="1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3. 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  <a:sym typeface="+mn-ea"/>
              </a:rPr>
              <a:t>Department of Statistics, University of California, Berkeley</a:t>
            </a:r>
            <a:endParaRPr lang="zh-CN" altLang="en-US" sz="1600" dirty="0"/>
          </a:p>
        </p:txBody>
      </p:sp>
      <p:pic>
        <p:nvPicPr>
          <p:cNvPr id="16" name="图片 6" descr="C:\Users\Huihui\Desktop\png\1_2计算所logo（小）.png1_2计算所logo（小）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36401" y="5306798"/>
            <a:ext cx="3700145" cy="495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19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5409" y="1487958"/>
            <a:ext cx="2032512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 – </a:t>
            </a:r>
            <a:r>
              <a:rPr lang="en-US" altLang="zh-CN" dirty="0" smtClean="0"/>
              <a:t>Implementation of DDR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5409" y="2294087"/>
                <a:ext cx="8861367" cy="3348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zh-CN" alt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09" y="2294087"/>
                <a:ext cx="8861367" cy="33484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二十四角星 11"/>
          <p:cNvSpPr/>
          <p:nvPr/>
        </p:nvSpPr>
        <p:spPr>
          <a:xfrm>
            <a:off x="8108002" y="2176522"/>
            <a:ext cx="2873344" cy="1723406"/>
          </a:xfrm>
          <a:prstGeom prst="star24">
            <a:avLst>
              <a:gd name="adj" fmla="val 436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Easy to implement</a:t>
            </a:r>
            <a:endParaRPr lang="zh-CN" altLang="en-US" sz="2800" dirty="0"/>
          </a:p>
        </p:txBody>
      </p:sp>
      <p:sp>
        <p:nvSpPr>
          <p:cNvPr id="15" name="二十四角星 14"/>
          <p:cNvSpPr/>
          <p:nvPr/>
        </p:nvSpPr>
        <p:spPr>
          <a:xfrm>
            <a:off x="682684" y="3615506"/>
            <a:ext cx="2873344" cy="1723406"/>
          </a:xfrm>
          <a:prstGeom prst="star24">
            <a:avLst>
              <a:gd name="adj" fmla="val 436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No extra training overhead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r>
              <a:rPr lang="en-US" altLang="zh-CN" dirty="0"/>
              <a:t> – </a:t>
            </a:r>
            <a:r>
              <a:rPr lang="en-US" altLang="zh-CN" dirty="0" smtClean="0"/>
              <a:t>Settings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Synthetic data</a:t>
            </a:r>
          </a:p>
          <a:p>
            <a:pPr lvl="1"/>
            <a:r>
              <a:rPr lang="en-US" altLang="zh-CN" dirty="0" smtClean="0"/>
              <a:t>MSCOCO Image Caption dataset</a:t>
            </a:r>
          </a:p>
          <a:p>
            <a:pPr lvl="1"/>
            <a:r>
              <a:rPr lang="en-US" altLang="zh-CN" dirty="0" smtClean="0"/>
              <a:t>EMNLP2017 WMT News dataset</a:t>
            </a:r>
          </a:p>
          <a:p>
            <a:r>
              <a:rPr lang="en-US" altLang="zh-CN" dirty="0" smtClean="0"/>
              <a:t>Baselines</a:t>
            </a:r>
          </a:p>
          <a:p>
            <a:pPr lvl="1"/>
            <a:r>
              <a:rPr lang="en-US" altLang="zh-CN" dirty="0" smtClean="0"/>
              <a:t>RNNLM</a:t>
            </a:r>
          </a:p>
          <a:p>
            <a:pPr lvl="1"/>
            <a:r>
              <a:rPr lang="en-US" altLang="zh-CN" dirty="0" err="1" smtClean="0"/>
              <a:t>SeqGAN</a:t>
            </a:r>
            <a:r>
              <a:rPr lang="en-US" altLang="zh-CN" dirty="0" smtClean="0"/>
              <a:t> (Yu et al. 2017)</a:t>
            </a:r>
          </a:p>
          <a:p>
            <a:pPr lvl="1"/>
            <a:r>
              <a:rPr lang="en-US" altLang="zh-CN" dirty="0" err="1" smtClean="0"/>
              <a:t>LeakGAN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Guo</a:t>
            </a:r>
            <a:r>
              <a:rPr lang="en-US" altLang="zh-CN" dirty="0" smtClean="0"/>
              <a:t> et al. 2017)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89816" y="4220045"/>
            <a:ext cx="3341717" cy="432262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Embedding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9815" y="3472824"/>
            <a:ext cx="3341717" cy="432262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LSTM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89816" y="2725603"/>
            <a:ext cx="3341717" cy="432262"/>
          </a:xfrm>
          <a:prstGeom prst="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Softmax Output 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8191500" y="3905086"/>
            <a:ext cx="1381125" cy="3133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8191499" y="3153103"/>
            <a:ext cx="1381125" cy="3133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58025" y="2029901"/>
            <a:ext cx="383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General model architecture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64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smtClean="0"/>
              <a:t>Synthetic Data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Use an oracle model (</a:t>
            </a:r>
            <a:r>
              <a:rPr lang="en-US" altLang="zh-CN" dirty="0"/>
              <a:t>Yu et al. </a:t>
            </a:r>
            <a:r>
              <a:rPr lang="en-US" altLang="zh-CN" dirty="0" smtClean="0"/>
              <a:t>2017) to generate data. </a:t>
            </a:r>
          </a:p>
          <a:p>
            <a:r>
              <a:rPr lang="en-US" altLang="zh-CN" dirty="0" smtClean="0"/>
              <a:t>Attributes</a:t>
            </a:r>
          </a:p>
          <a:p>
            <a:pPr lvl="1"/>
            <a:r>
              <a:rPr lang="en-US" altLang="zh-CN" dirty="0" smtClean="0"/>
              <a:t>#Training data: 10000</a:t>
            </a:r>
          </a:p>
          <a:p>
            <a:pPr lvl="1"/>
            <a:r>
              <a:rPr lang="en-US" altLang="zh-CN" dirty="0" smtClean="0"/>
              <a:t>Sequence length: 20</a:t>
            </a:r>
          </a:p>
          <a:p>
            <a:pPr lvl="1"/>
            <a:r>
              <a:rPr lang="en-US" altLang="zh-CN" dirty="0" smtClean="0"/>
              <a:t>Vocabulary size: 5000</a:t>
            </a:r>
          </a:p>
          <a:p>
            <a:r>
              <a:rPr lang="en-US" altLang="zh-CN" dirty="0" smtClean="0"/>
              <a:t>Evaluation metrics: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2" y="2157852"/>
            <a:ext cx="4925068" cy="3811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82685" y="4009979"/>
                <a:ext cx="4632800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𝑜𝑟𝑎𝑐𝑙𝑒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5" y="4009979"/>
                <a:ext cx="4632800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2684" y="4982681"/>
                <a:ext cx="3554071" cy="659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𝐷𝑖𝑠𝑡𝑖𝑛𝑐𝑡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Uni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4" y="4982681"/>
                <a:ext cx="3554071" cy="659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虚尾箭头 6"/>
          <p:cNvSpPr/>
          <p:nvPr/>
        </p:nvSpPr>
        <p:spPr>
          <a:xfrm rot="16200000">
            <a:off x="7315201" y="3187582"/>
            <a:ext cx="769122" cy="461473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01456" y="3218105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Diversity</a:t>
            </a:r>
            <a:endParaRPr lang="zh-CN" altLang="en-US" sz="1600" dirty="0"/>
          </a:p>
        </p:txBody>
      </p:sp>
      <p:sp>
        <p:nvSpPr>
          <p:cNvPr id="9" name="虚尾箭头 8"/>
          <p:cNvSpPr/>
          <p:nvPr/>
        </p:nvSpPr>
        <p:spPr>
          <a:xfrm rot="10800000">
            <a:off x="9305926" y="4751944"/>
            <a:ext cx="769122" cy="461473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05926" y="4167169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Quality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53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0" y="3320282"/>
            <a:ext cx="11855064" cy="2890639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smtClean="0"/>
              <a:t>MSCOCO Dataset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5409" y="1378374"/>
            <a:ext cx="5319305" cy="1786826"/>
          </a:xfrm>
        </p:spPr>
        <p:txBody>
          <a:bodyPr/>
          <a:lstStyle/>
          <a:p>
            <a:r>
              <a:rPr lang="en-US" altLang="zh-CN" dirty="0" smtClean="0"/>
              <a:t>Attributes</a:t>
            </a:r>
          </a:p>
          <a:p>
            <a:pPr lvl="1"/>
            <a:r>
              <a:rPr lang="en-US" altLang="zh-CN" dirty="0" smtClean="0"/>
              <a:t>#Training/Test data: 80000/5000</a:t>
            </a:r>
          </a:p>
          <a:p>
            <a:pPr lvl="1"/>
            <a:r>
              <a:rPr lang="en-US" altLang="zh-CN" dirty="0" smtClean="0"/>
              <a:t>Sequence length: 32</a:t>
            </a:r>
          </a:p>
          <a:p>
            <a:pPr lvl="1"/>
            <a:r>
              <a:rPr lang="en-US" altLang="zh-CN" dirty="0" smtClean="0"/>
              <a:t>Vocabulary size: 4840</a:t>
            </a:r>
          </a:p>
          <a:p>
            <a:pPr lvl="1"/>
            <a:endParaRPr lang="en-US" altLang="zh-CN" dirty="0"/>
          </a:p>
        </p:txBody>
      </p:sp>
      <p:sp>
        <p:nvSpPr>
          <p:cNvPr id="14" name="虚尾箭头 13"/>
          <p:cNvSpPr/>
          <p:nvPr/>
        </p:nvSpPr>
        <p:spPr>
          <a:xfrm rot="16200000">
            <a:off x="10392895" y="3597155"/>
            <a:ext cx="769122" cy="461473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918677" y="3535503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Diversity</a:t>
            </a:r>
            <a:endParaRPr lang="zh-CN" altLang="en-US" sz="1600" dirty="0"/>
          </a:p>
        </p:txBody>
      </p:sp>
      <p:sp>
        <p:nvSpPr>
          <p:cNvPr id="16" name="虚尾箭头 15"/>
          <p:cNvSpPr/>
          <p:nvPr/>
        </p:nvSpPr>
        <p:spPr>
          <a:xfrm>
            <a:off x="731599" y="5476999"/>
            <a:ext cx="769122" cy="461473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60684" y="4892224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Quality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216264" y="1378374"/>
            <a:ext cx="4068911" cy="127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Evaluation Metrics: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BLEU-(2-5)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Distinct-(2-5)</a:t>
            </a:r>
          </a:p>
        </p:txBody>
      </p:sp>
    </p:spTree>
    <p:extLst>
      <p:ext uri="{BB962C8B-B14F-4D97-AF65-F5344CB8AC3E}">
        <p14:creationId xmlns:p14="http://schemas.microsoft.com/office/powerpoint/2010/main" val="18572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smtClean="0"/>
              <a:t>WMT Dataset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77909" y="1397589"/>
            <a:ext cx="5721091" cy="1758009"/>
          </a:xfrm>
        </p:spPr>
        <p:txBody>
          <a:bodyPr/>
          <a:lstStyle/>
          <a:p>
            <a:r>
              <a:rPr lang="en-US" altLang="zh-CN" dirty="0" smtClean="0"/>
              <a:t>Attributes</a:t>
            </a:r>
            <a:endParaRPr lang="en-US" altLang="zh-CN" dirty="0"/>
          </a:p>
          <a:p>
            <a:pPr lvl="1"/>
            <a:r>
              <a:rPr lang="en-US" altLang="zh-CN" dirty="0"/>
              <a:t>#</a:t>
            </a:r>
            <a:r>
              <a:rPr lang="en-US" altLang="zh-CN" dirty="0" smtClean="0"/>
              <a:t>Training/Test </a:t>
            </a:r>
            <a:r>
              <a:rPr lang="en-US" altLang="zh-CN" dirty="0"/>
              <a:t>data: </a:t>
            </a:r>
            <a:r>
              <a:rPr lang="en-US" altLang="zh-CN" dirty="0" smtClean="0"/>
              <a:t>200000/10000</a:t>
            </a:r>
          </a:p>
          <a:p>
            <a:pPr lvl="1"/>
            <a:r>
              <a:rPr lang="en-US" altLang="zh-CN" dirty="0" smtClean="0"/>
              <a:t>Sequence </a:t>
            </a:r>
            <a:r>
              <a:rPr lang="en-US" altLang="zh-CN" dirty="0"/>
              <a:t>length: </a:t>
            </a:r>
            <a:r>
              <a:rPr lang="en-US" altLang="zh-CN" dirty="0" smtClean="0"/>
              <a:t>50</a:t>
            </a:r>
            <a:endParaRPr lang="en-US" altLang="zh-CN" dirty="0"/>
          </a:p>
          <a:p>
            <a:pPr lvl="1"/>
            <a:r>
              <a:rPr lang="en-US" altLang="zh-CN" dirty="0"/>
              <a:t>Vocabulary size: </a:t>
            </a:r>
            <a:r>
              <a:rPr lang="en-US" altLang="zh-CN" dirty="0" smtClean="0"/>
              <a:t>6655</a:t>
            </a:r>
          </a:p>
          <a:p>
            <a:pPr lvl="1"/>
            <a:endParaRPr lang="en-US" altLang="zh-CN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4461134" y="1417932"/>
            <a:ext cx="4178041" cy="45456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299000" y="1397589"/>
            <a:ext cx="3562350" cy="1273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Evaluation Metrics: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BLEU-(2-5)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Distinct-(2-5)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" y="3314701"/>
            <a:ext cx="11773491" cy="2934890"/>
          </a:xfrm>
          <a:prstGeom prst="rect">
            <a:avLst/>
          </a:prstGeom>
        </p:spPr>
      </p:pic>
      <p:sp>
        <p:nvSpPr>
          <p:cNvPr id="18" name="虚尾箭头 17"/>
          <p:cNvSpPr/>
          <p:nvPr/>
        </p:nvSpPr>
        <p:spPr>
          <a:xfrm>
            <a:off x="731599" y="5476999"/>
            <a:ext cx="769122" cy="461473"/>
          </a:xfrm>
          <a:prstGeom prst="striped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0684" y="4892224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Quality</a:t>
            </a:r>
            <a:endParaRPr lang="zh-CN" altLang="en-US" sz="1600" dirty="0"/>
          </a:p>
        </p:txBody>
      </p:sp>
      <p:sp>
        <p:nvSpPr>
          <p:cNvPr id="20" name="虚尾箭头 19"/>
          <p:cNvSpPr/>
          <p:nvPr/>
        </p:nvSpPr>
        <p:spPr>
          <a:xfrm rot="16200000">
            <a:off x="10334943" y="3616205"/>
            <a:ext cx="769122" cy="461473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860725" y="3554553"/>
            <a:ext cx="94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Higher</a:t>
            </a:r>
          </a:p>
          <a:p>
            <a:pPr algn="ctr"/>
            <a:r>
              <a:rPr lang="en-US" altLang="zh-CN" sz="1600" dirty="0" smtClean="0"/>
              <a:t>Diversity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64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smtClean="0"/>
              <a:t>Human Turing 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Sample 50 sentences from each model, and mix all sentences together.</a:t>
            </a:r>
          </a:p>
          <a:p>
            <a:r>
              <a:rPr lang="en-US" altLang="zh-CN" dirty="0" smtClean="0"/>
              <a:t>10 </a:t>
            </a:r>
            <a:r>
              <a:rPr lang="en-US" altLang="zh-CN" dirty="0" err="1" smtClean="0"/>
              <a:t>Ph.D</a:t>
            </a:r>
            <a:r>
              <a:rPr lang="en-US" altLang="zh-CN" dirty="0" smtClean="0"/>
              <a:t> students are invited to give scores individually for all samples.</a:t>
            </a:r>
          </a:p>
          <a:p>
            <a:r>
              <a:rPr lang="en-US" altLang="zh-CN" dirty="0" smtClean="0"/>
              <a:t>A sample get +1 score if one think it is possibly written by a human,</a:t>
            </a:r>
            <a:br>
              <a:rPr lang="en-US" altLang="zh-CN" dirty="0" smtClean="0"/>
            </a:br>
            <a:r>
              <a:rPr lang="en-US" altLang="zh-CN" dirty="0" smtClean="0"/>
              <a:t>otherwise get +0 score.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9" y="3395662"/>
            <a:ext cx="4610100" cy="2886075"/>
          </a:xfrm>
          <a:prstGeom prst="rect">
            <a:avLst/>
          </a:prstGeom>
        </p:spPr>
      </p:pic>
      <p:sp>
        <p:nvSpPr>
          <p:cNvPr id="5" name="二十四角星 4"/>
          <p:cNvSpPr/>
          <p:nvPr/>
        </p:nvSpPr>
        <p:spPr>
          <a:xfrm>
            <a:off x="5929026" y="3635509"/>
            <a:ext cx="5253324" cy="2069965"/>
          </a:xfrm>
          <a:prstGeom prst="star24">
            <a:avLst>
              <a:gd name="adj" fmla="val 436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Generation quality is significantly improved with DDR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63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smtClean="0"/>
              <a:t>Robustness 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Add 10% random noises to MSCOCO dataset.</a:t>
            </a:r>
          </a:p>
          <a:p>
            <a:r>
              <a:rPr lang="en-US" altLang="zh-CN" dirty="0" smtClean="0"/>
              <a:t>See how many bad sentences are generated by models.</a:t>
            </a:r>
          </a:p>
          <a:p>
            <a:r>
              <a:rPr lang="en-US" altLang="zh-CN" dirty="0" smtClean="0"/>
              <a:t>A sample is regarded as bad if its BLEU-2 score is lower than 0.001</a:t>
            </a:r>
          </a:p>
        </p:txBody>
      </p:sp>
      <p:sp>
        <p:nvSpPr>
          <p:cNvPr id="5" name="二十四角星 4"/>
          <p:cNvSpPr/>
          <p:nvPr/>
        </p:nvSpPr>
        <p:spPr>
          <a:xfrm>
            <a:off x="5929026" y="3635509"/>
            <a:ext cx="5253324" cy="2069965"/>
          </a:xfrm>
          <a:prstGeom prst="star24">
            <a:avLst>
              <a:gd name="adj" fmla="val 436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 become more robust with DDR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4" y="3170303"/>
            <a:ext cx="4191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2684" y="2099616"/>
            <a:ext cx="7683241" cy="3567403"/>
          </a:xfrm>
        </p:spPr>
        <p:txBody>
          <a:bodyPr/>
          <a:lstStyle/>
          <a:p>
            <a:r>
              <a:rPr lang="en-US" altLang="zh-CN" dirty="0" smtClean="0"/>
              <a:t>The idea of </a:t>
            </a:r>
            <a:r>
              <a:rPr lang="en-US" altLang="zh-CN" dirty="0" smtClean="0">
                <a:solidFill>
                  <a:srgbClr val="00B050"/>
                </a:solidFill>
              </a:rPr>
              <a:t>neglecting bad training data </a:t>
            </a:r>
            <a:r>
              <a:rPr lang="en-US" altLang="zh-CN" dirty="0" smtClean="0"/>
              <a:t>is useful for </a:t>
            </a:r>
            <a:r>
              <a:rPr lang="en-US" altLang="zh-CN" dirty="0" smtClean="0">
                <a:solidFill>
                  <a:srgbClr val="00B050"/>
                </a:solidFill>
              </a:rPr>
              <a:t>higher </a:t>
            </a:r>
            <a:r>
              <a:rPr lang="en-US" altLang="zh-CN" dirty="0">
                <a:solidFill>
                  <a:srgbClr val="00B050"/>
                </a:solidFill>
              </a:rPr>
              <a:t>generation quality </a:t>
            </a:r>
            <a:r>
              <a:rPr lang="en-US" altLang="zh-CN" dirty="0" smtClean="0"/>
              <a:t>on </a:t>
            </a:r>
            <a:r>
              <a:rPr lang="en-US" altLang="zh-CN" dirty="0"/>
              <a:t>unconditional neural text </a:t>
            </a:r>
            <a:r>
              <a:rPr lang="en-US" altLang="zh-CN" dirty="0" smtClean="0"/>
              <a:t>generation tasks.</a:t>
            </a:r>
          </a:p>
          <a:p>
            <a:r>
              <a:rPr lang="en-US" altLang="zh-CN" b="1" dirty="0" smtClean="0"/>
              <a:t>Differentiated Distribution Recovery </a:t>
            </a:r>
            <a:r>
              <a:rPr lang="en-US" altLang="zh-CN" dirty="0" smtClean="0"/>
              <a:t>is an </a:t>
            </a:r>
            <a:r>
              <a:rPr lang="en-US" altLang="zh-CN" dirty="0" smtClean="0">
                <a:solidFill>
                  <a:srgbClr val="00B050"/>
                </a:solidFill>
              </a:rPr>
              <a:t>effective</a:t>
            </a:r>
            <a:r>
              <a:rPr lang="en-US" altLang="zh-CN" dirty="0" smtClean="0"/>
              <a:t> way to neglect bad training data, </a:t>
            </a:r>
            <a:r>
              <a:rPr lang="en-US" altLang="zh-CN" dirty="0" smtClean="0"/>
              <a:t>which </a:t>
            </a:r>
            <a:r>
              <a:rPr lang="en-US" altLang="zh-CN" dirty="0" smtClean="0">
                <a:solidFill>
                  <a:srgbClr val="00B050"/>
                </a:solidFill>
              </a:rPr>
              <a:t>significantly promotes generation quality</a:t>
            </a:r>
            <a:r>
              <a:rPr lang="en-US" altLang="zh-CN" dirty="0" smtClean="0"/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12" y="2099616"/>
            <a:ext cx="1724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8693" y="2375504"/>
            <a:ext cx="3854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97712" y="2375505"/>
            <a:ext cx="177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</a:rPr>
              <a:t>Q&amp;A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62846" y="2552719"/>
            <a:ext cx="1114692" cy="661231"/>
            <a:chOff x="5811141" y="4247259"/>
            <a:chExt cx="1114692" cy="661231"/>
          </a:xfrm>
        </p:grpSpPr>
        <p:sp>
          <p:nvSpPr>
            <p:cNvPr id="6" name="圆角矩形标注 5"/>
            <p:cNvSpPr/>
            <p:nvPr/>
          </p:nvSpPr>
          <p:spPr>
            <a:xfrm>
              <a:off x="5811141" y="4247259"/>
              <a:ext cx="828942" cy="546931"/>
            </a:xfrm>
            <a:prstGeom prst="wedgeRoundRectCallout">
              <a:avLst>
                <a:gd name="adj1" fmla="val -49461"/>
                <a:gd name="adj2" fmla="val 96302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6096891" y="4361559"/>
              <a:ext cx="828942" cy="546931"/>
            </a:xfrm>
            <a:prstGeom prst="wedgeRoundRectCallout">
              <a:avLst>
                <a:gd name="adj1" fmla="val 44761"/>
                <a:gd name="adj2" fmla="val 7714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254187" y="4568349"/>
              <a:ext cx="132459" cy="1324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49137" y="4573777"/>
              <a:ext cx="132459" cy="1324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633674" y="4568349"/>
              <a:ext cx="132459" cy="1324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030708" y="3668501"/>
            <a:ext cx="183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Jianing</a:t>
            </a:r>
            <a:r>
              <a:rPr lang="en-US" altLang="zh-CN" sz="2800" dirty="0" smtClean="0"/>
              <a:t> Li</a:t>
            </a:r>
            <a:endParaRPr lang="zh-CN" altLang="en-US" sz="2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400300" y="3495675"/>
            <a:ext cx="7419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2503918" y="3731519"/>
            <a:ext cx="441152" cy="441152"/>
            <a:chOff x="5609780" y="4101517"/>
            <a:chExt cx="2068082" cy="2068082"/>
          </a:xfrm>
        </p:grpSpPr>
        <p:sp>
          <p:nvSpPr>
            <p:cNvPr id="15" name="椭圆 14"/>
            <p:cNvSpPr/>
            <p:nvPr/>
          </p:nvSpPr>
          <p:spPr>
            <a:xfrm>
              <a:off x="5609780" y="4101517"/>
              <a:ext cx="2068082" cy="206808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67425" y="4733925"/>
              <a:ext cx="333375" cy="3333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91604" y="4733924"/>
              <a:ext cx="333375" cy="3333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/>
            <p:cNvSpPr/>
            <p:nvPr/>
          </p:nvSpPr>
          <p:spPr>
            <a:xfrm rot="7750443">
              <a:off x="6285516" y="4924150"/>
              <a:ext cx="754876" cy="736916"/>
            </a:xfrm>
            <a:prstGeom prst="arc">
              <a:avLst>
                <a:gd name="adj1" fmla="val 16200000"/>
                <a:gd name="adj2" fmla="val 996829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19047" y="3751065"/>
            <a:ext cx="581774" cy="395504"/>
            <a:chOff x="5781496" y="4381500"/>
            <a:chExt cx="2171700" cy="1476375"/>
          </a:xfrm>
        </p:grpSpPr>
        <p:sp>
          <p:nvSpPr>
            <p:cNvPr id="21" name="圆角矩形 20"/>
            <p:cNvSpPr/>
            <p:nvPr/>
          </p:nvSpPr>
          <p:spPr>
            <a:xfrm>
              <a:off x="5781496" y="4381500"/>
              <a:ext cx="2171700" cy="147637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838825" y="4467225"/>
              <a:ext cx="1028521" cy="809625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861606" y="4457700"/>
              <a:ext cx="996519" cy="8191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5838825" y="4991100"/>
              <a:ext cx="702424" cy="7810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7180605" y="4991100"/>
              <a:ext cx="709522" cy="7810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5592537" y="3668501"/>
            <a:ext cx="444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lijianing@software.ict.ac.cn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Task – Unconditional Text Generation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4" y="2197477"/>
            <a:ext cx="1363988" cy="1276351"/>
          </a:xfrm>
          <a:prstGeom prst="rect">
            <a:avLst/>
          </a:prstGeom>
        </p:spPr>
      </p:pic>
      <p:cxnSp>
        <p:nvCxnSpPr>
          <p:cNvPr id="67" name="直接箭头连接符 66"/>
          <p:cNvCxnSpPr/>
          <p:nvPr/>
        </p:nvCxnSpPr>
        <p:spPr>
          <a:xfrm>
            <a:off x="2591872" y="2848524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697996" y="126626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Generated Text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92234" y="1266268"/>
            <a:ext cx="1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Machine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113893" y="2008258"/>
            <a:ext cx="1342776" cy="1465570"/>
            <a:chOff x="3904343" y="2008258"/>
            <a:chExt cx="1342776" cy="1465570"/>
          </a:xfrm>
        </p:grpSpPr>
        <p:sp>
          <p:nvSpPr>
            <p:cNvPr id="69" name="矩形 68"/>
            <p:cNvSpPr/>
            <p:nvPr/>
          </p:nvSpPr>
          <p:spPr>
            <a:xfrm>
              <a:off x="3904343" y="2008258"/>
              <a:ext cx="1342776" cy="14655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 flipV="1">
              <a:off x="4151636" y="2980028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151636" y="3218153"/>
              <a:ext cx="5581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4151635" y="2741903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151635" y="2237862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4151635" y="2485586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13" y="3130873"/>
            <a:ext cx="1390341" cy="173323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3368102" y="3885933"/>
            <a:ext cx="3098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Human-written Text</a:t>
            </a:r>
            <a:endParaRPr lang="zh-CN" altLang="en-US" sz="28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113893" y="4631817"/>
            <a:ext cx="1342776" cy="1465570"/>
            <a:chOff x="3904343" y="4631817"/>
            <a:chExt cx="1342776" cy="1465570"/>
          </a:xfrm>
        </p:grpSpPr>
        <p:sp>
          <p:nvSpPr>
            <p:cNvPr id="45" name="矩形 44"/>
            <p:cNvSpPr/>
            <p:nvPr/>
          </p:nvSpPr>
          <p:spPr>
            <a:xfrm>
              <a:off x="3904343" y="4631817"/>
              <a:ext cx="1342776" cy="14655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V="1">
              <a:off x="4151636" y="5603587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151636" y="5841712"/>
              <a:ext cx="55817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151635" y="5365462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151635" y="4861421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4151635" y="5109145"/>
              <a:ext cx="833479" cy="952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下箭头 24"/>
          <p:cNvSpPr/>
          <p:nvPr/>
        </p:nvSpPr>
        <p:spPr>
          <a:xfrm rot="17644390">
            <a:off x="6620306" y="2446344"/>
            <a:ext cx="808084" cy="143683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4849512">
            <a:off x="6617691" y="4145696"/>
            <a:ext cx="808084" cy="143683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34" y="4831018"/>
            <a:ext cx="1464133" cy="106716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892234" y="3960054"/>
            <a:ext cx="1586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Human</a:t>
            </a:r>
            <a:endParaRPr lang="zh-CN" altLang="en-US" sz="28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2631196" y="5308306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845089" y="2440692"/>
            <a:ext cx="1797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Turing Test</a:t>
            </a:r>
            <a:endParaRPr lang="zh-CN" altLang="en-US" sz="2800" dirty="0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691" y="3036354"/>
            <a:ext cx="834505" cy="608248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978" y="4112830"/>
            <a:ext cx="688916" cy="644653"/>
          </a:xfrm>
          <a:prstGeom prst="rect">
            <a:avLst/>
          </a:prstGeom>
        </p:spPr>
      </p:pic>
      <p:sp>
        <p:nvSpPr>
          <p:cNvPr id="32" name="云形标注 31"/>
          <p:cNvSpPr/>
          <p:nvPr/>
        </p:nvSpPr>
        <p:spPr>
          <a:xfrm>
            <a:off x="9572677" y="2856204"/>
            <a:ext cx="1711891" cy="970500"/>
          </a:xfrm>
          <a:prstGeom prst="cloudCallout">
            <a:avLst>
              <a:gd name="adj1" fmla="val -68411"/>
              <a:gd name="adj2" fmla="val 5857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云形标注 74"/>
          <p:cNvSpPr/>
          <p:nvPr/>
        </p:nvSpPr>
        <p:spPr>
          <a:xfrm>
            <a:off x="9594303" y="3949907"/>
            <a:ext cx="1690266" cy="970500"/>
          </a:xfrm>
          <a:prstGeom prst="cloudCallout">
            <a:avLst>
              <a:gd name="adj1" fmla="val -69292"/>
              <a:gd name="adj2" fmla="val -5429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  <p:bldP spid="63" grpId="0" animBg="1"/>
      <p:bldP spid="64" grpId="0"/>
      <p:bldP spid="66" grpId="0"/>
      <p:bldP spid="32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– </a:t>
            </a:r>
            <a:r>
              <a:rPr lang="en-US" altLang="zh-CN" dirty="0" smtClean="0"/>
              <a:t>Unconditional </a:t>
            </a:r>
            <a:r>
              <a:rPr lang="en-US" altLang="zh-CN" dirty="0"/>
              <a:t>Text Generation 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80905" y="3949942"/>
                <a:ext cx="769122" cy="76912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05" y="3949942"/>
                <a:ext cx="769122" cy="7691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29737" y="3508860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7" y="3508860"/>
                <a:ext cx="371475" cy="371475"/>
              </a:xfrm>
              <a:prstGeom prst="rect">
                <a:avLst/>
              </a:prstGeom>
              <a:blipFill rotWithShape="0">
                <a:blip r:embed="rId3"/>
                <a:stretch>
                  <a:fillRect l="-1563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01212" y="3508860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2" y="3508860"/>
                <a:ext cx="371475" cy="371475"/>
              </a:xfrm>
              <a:prstGeom prst="rect">
                <a:avLst/>
              </a:prstGeom>
              <a:blipFill rotWithShape="0">
                <a:blip r:embed="rId4"/>
                <a:stretch>
                  <a:fillRect l="-3125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72687" y="3508859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87" y="3508859"/>
                <a:ext cx="371475" cy="3714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144162" y="3508858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62" y="3508858"/>
                <a:ext cx="371475" cy="371475"/>
              </a:xfrm>
              <a:prstGeom prst="rect">
                <a:avLst/>
              </a:prstGeom>
              <a:blipFill rotWithShape="0">
                <a:blip r:embed="rId6"/>
                <a:stretch>
                  <a:fillRect l="-4688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43937" y="350885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7" y="3508858"/>
                <a:ext cx="6858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29737" y="3966060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7" y="3966060"/>
                <a:ext cx="371475" cy="371475"/>
              </a:xfrm>
              <a:prstGeom prst="rect">
                <a:avLst/>
              </a:prstGeom>
              <a:blipFill rotWithShape="0">
                <a:blip r:embed="rId3"/>
                <a:stretch>
                  <a:fillRect l="-1563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401212" y="3966060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2" y="3966060"/>
                <a:ext cx="371475" cy="371475"/>
              </a:xfrm>
              <a:prstGeom prst="rect">
                <a:avLst/>
              </a:prstGeom>
              <a:blipFill rotWithShape="0">
                <a:blip r:embed="rId4"/>
                <a:stretch>
                  <a:fillRect l="-3125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772687" y="3966059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87" y="3966059"/>
                <a:ext cx="371475" cy="3714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144162" y="3966058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62" y="3966058"/>
                <a:ext cx="371475" cy="371475"/>
              </a:xfrm>
              <a:prstGeom prst="rect">
                <a:avLst/>
              </a:prstGeom>
              <a:blipFill rotWithShape="0">
                <a:blip r:embed="rId6"/>
                <a:stretch>
                  <a:fillRect l="-4688" b="-31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343937" y="396605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7" y="3966058"/>
                <a:ext cx="68580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029737" y="4874022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7" y="4874022"/>
                <a:ext cx="371475" cy="371475"/>
              </a:xfrm>
              <a:prstGeom prst="rect">
                <a:avLst/>
              </a:prstGeom>
              <a:blipFill rotWithShape="0">
                <a:blip r:embed="rId9"/>
                <a:stretch>
                  <a:fillRect l="-1563"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01212" y="4874022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2" y="4874022"/>
                <a:ext cx="371475" cy="371475"/>
              </a:xfrm>
              <a:prstGeom prst="rect">
                <a:avLst/>
              </a:prstGeom>
              <a:blipFill rotWithShape="0">
                <a:blip r:embed="rId10"/>
                <a:stretch>
                  <a:fillRect l="-3125"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772687" y="4874021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687" y="4874021"/>
                <a:ext cx="371475" cy="3714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44162" y="4874020"/>
                <a:ext cx="371475" cy="37147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62" y="4874020"/>
                <a:ext cx="371475" cy="371475"/>
              </a:xfrm>
              <a:prstGeom prst="rect">
                <a:avLst/>
              </a:prstGeom>
              <a:blipFill rotWithShape="0">
                <a:blip r:embed="rId12"/>
                <a:stretch>
                  <a:fillRect l="-4688" b="-476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343937" y="487402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7" y="4874020"/>
                <a:ext cx="68580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272624" y="4407339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624" y="4407339"/>
                <a:ext cx="6858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>
            <a:endCxn id="11" idx="1"/>
          </p:cNvCxnSpPr>
          <p:nvPr/>
        </p:nvCxnSpPr>
        <p:spPr>
          <a:xfrm flipV="1">
            <a:off x="2306374" y="3693524"/>
            <a:ext cx="1037563" cy="477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6" idx="1"/>
          </p:cNvCxnSpPr>
          <p:nvPr/>
        </p:nvCxnSpPr>
        <p:spPr>
          <a:xfrm flipV="1">
            <a:off x="2306374" y="4150724"/>
            <a:ext cx="1037563" cy="13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06374" y="4392475"/>
            <a:ext cx="1004410" cy="21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6" idx="1"/>
          </p:cNvCxnSpPr>
          <p:nvPr/>
        </p:nvCxnSpPr>
        <p:spPr>
          <a:xfrm>
            <a:off x="2306374" y="4520056"/>
            <a:ext cx="1037563" cy="53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立方体 37"/>
              <p:cNvSpPr/>
              <p:nvPr/>
            </p:nvSpPr>
            <p:spPr>
              <a:xfrm>
                <a:off x="7081837" y="3793407"/>
                <a:ext cx="1057275" cy="1057275"/>
              </a:xfrm>
              <a:prstGeom prst="cube">
                <a:avLst>
                  <a:gd name="adj" fmla="val 10586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立方体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837" y="3793407"/>
                <a:ext cx="1057275" cy="1057275"/>
              </a:xfrm>
              <a:prstGeom prst="cube">
                <a:avLst>
                  <a:gd name="adj" fmla="val 10586"/>
                </a:avLst>
              </a:prstGeom>
              <a:blipFill rotWithShape="0"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箭头标注 38"/>
          <p:cNvSpPr/>
          <p:nvPr/>
        </p:nvSpPr>
        <p:spPr>
          <a:xfrm>
            <a:off x="3438525" y="3399099"/>
            <a:ext cx="3429000" cy="1933575"/>
          </a:xfrm>
          <a:prstGeom prst="rightArrowCallout">
            <a:avLst>
              <a:gd name="adj1" fmla="val 25000"/>
              <a:gd name="adj2" fmla="val 24015"/>
              <a:gd name="adj3" fmla="val 25000"/>
              <a:gd name="adj4" fmla="val 6435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多文档 39"/>
          <p:cNvSpPr/>
          <p:nvPr/>
        </p:nvSpPr>
        <p:spPr>
          <a:xfrm>
            <a:off x="9812171" y="3922124"/>
            <a:ext cx="1160629" cy="803883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虚尾箭头 40"/>
          <p:cNvSpPr/>
          <p:nvPr/>
        </p:nvSpPr>
        <p:spPr>
          <a:xfrm>
            <a:off x="8499391" y="4150724"/>
            <a:ext cx="952500" cy="441281"/>
          </a:xfrm>
          <a:prstGeom prst="stripedRightArrow">
            <a:avLst>
              <a:gd name="adj1" fmla="val 54317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81837" y="5599668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4029737" y="5599668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87608" y="5599668"/>
            <a:ext cx="17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Real Distribution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9812171" y="5599668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Samples</a:t>
            </a:r>
            <a:endParaRPr lang="zh-CN" altLang="en-US" dirty="0"/>
          </a:p>
        </p:txBody>
      </p:sp>
      <p:sp>
        <p:nvSpPr>
          <p:cNvPr id="59" name="圆角矩形标注 58"/>
          <p:cNvSpPr/>
          <p:nvPr/>
        </p:nvSpPr>
        <p:spPr>
          <a:xfrm>
            <a:off x="2150027" y="2428477"/>
            <a:ext cx="1506967" cy="683668"/>
          </a:xfrm>
          <a:prstGeom prst="wedgeRoundRectCallout">
            <a:avLst>
              <a:gd name="adj1" fmla="val -17550"/>
              <a:gd name="adj2" fmla="val 96667"/>
              <a:gd name="adj3" fmla="val 16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 err="1" smtClean="0">
                <a:solidFill>
                  <a:schemeClr val="tx1"/>
                </a:solidFill>
              </a:rPr>
              <a:t>.i.d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sampling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5664752" y="2428477"/>
            <a:ext cx="1506967" cy="683668"/>
          </a:xfrm>
          <a:prstGeom prst="wedgeRoundRectCallout">
            <a:avLst>
              <a:gd name="adj1" fmla="val -17550"/>
              <a:gd name="adj2" fmla="val 96667"/>
              <a:gd name="adj3" fmla="val 16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Training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标注 60"/>
          <p:cNvSpPr/>
          <p:nvPr/>
        </p:nvSpPr>
        <p:spPr>
          <a:xfrm>
            <a:off x="8222157" y="2435595"/>
            <a:ext cx="1506967" cy="683668"/>
          </a:xfrm>
          <a:prstGeom prst="wedgeRoundRectCallout">
            <a:avLst>
              <a:gd name="adj1" fmla="val -17550"/>
              <a:gd name="adj2" fmla="val 96667"/>
              <a:gd name="adj3" fmla="val 1666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Random sampling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占位符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5409" y="1423341"/>
                <a:ext cx="10765335" cy="4545659"/>
              </a:xfrm>
            </p:spPr>
            <p:txBody>
              <a:bodyPr/>
              <a:lstStyle/>
              <a:p>
                <a:r>
                  <a:rPr lang="en-US" altLang="zh-CN" dirty="0" smtClean="0">
                    <a:solidFill>
                      <a:prstClr val="black"/>
                    </a:solidFill>
                  </a:rPr>
                  <a:t>Given a text dataset, build a model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 smtClean="0"/>
                  <a:t>for text generation.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2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5409" y="1423341"/>
                <a:ext cx="10765335" cy="4545659"/>
              </a:xfrm>
              <a:blipFill rotWithShape="0">
                <a:blip r:embed="rId16"/>
                <a:stretch>
                  <a:fillRect l="-1019" t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RNN-based Language Model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1"/>
          </p:nvPr>
        </p:nvSpPr>
        <p:spPr>
          <a:xfrm>
            <a:off x="565409" y="1423341"/>
            <a:ext cx="10765335" cy="468299"/>
          </a:xfrm>
        </p:spPr>
        <p:txBody>
          <a:bodyPr/>
          <a:lstStyle/>
          <a:p>
            <a:r>
              <a:rPr lang="en-US" altLang="zh-CN" dirty="0" smtClean="0"/>
              <a:t>Most widely used method for text generation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044048"/>
            <a:ext cx="6010275" cy="2362200"/>
          </a:xfrm>
          <a:prstGeom prst="rect">
            <a:avLst/>
          </a:prstGeom>
        </p:spPr>
      </p:pic>
      <p:sp>
        <p:nvSpPr>
          <p:cNvPr id="4" name="文本占位符 3"/>
          <p:cNvSpPr txBox="1">
            <a:spLocks/>
          </p:cNvSpPr>
          <p:nvPr/>
        </p:nvSpPr>
        <p:spPr>
          <a:xfrm>
            <a:off x="565409" y="1423341"/>
            <a:ext cx="10765335" cy="551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591423" y="3198195"/>
                <a:ext cx="360045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423" y="3198195"/>
                <a:ext cx="3600450" cy="11308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33450" y="1974524"/>
            <a:ext cx="6200775" cy="2505075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91423" y="1852146"/>
            <a:ext cx="359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Probability Decomposition:</a:t>
            </a:r>
            <a:endParaRPr lang="zh-CN" altLang="en-US" sz="24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682684" y="4788272"/>
            <a:ext cx="10765335" cy="551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2683" y="5491863"/>
                <a:ext cx="3346391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3" y="5491863"/>
                <a:ext cx="3346391" cy="613694"/>
              </a:xfrm>
              <a:prstGeom prst="rect">
                <a:avLst/>
              </a:prstGeom>
              <a:blipFill rotWithShape="0">
                <a:blip r:embed="rId4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52293" y="2678124"/>
                <a:ext cx="3600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93" y="2678124"/>
                <a:ext cx="360045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591424" y="2582392"/>
            <a:ext cx="3561319" cy="1897207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3709987" y="5596641"/>
            <a:ext cx="566738" cy="306847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269580" y="5482370"/>
                <a:ext cx="2257425" cy="61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80" y="5482370"/>
                <a:ext cx="2257425" cy="613694"/>
              </a:xfrm>
              <a:prstGeom prst="rect">
                <a:avLst/>
              </a:prstGeom>
              <a:blipFill rotWithShape="0">
                <a:blip r:embed="rId6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二十四角星 14"/>
          <p:cNvSpPr/>
          <p:nvPr/>
        </p:nvSpPr>
        <p:spPr>
          <a:xfrm>
            <a:off x="8255798" y="4938854"/>
            <a:ext cx="3074947" cy="1560951"/>
          </a:xfrm>
          <a:prstGeom prst="star24">
            <a:avLst>
              <a:gd name="adj" fmla="val 4361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Precise Distribution Recovery</a:t>
            </a:r>
            <a:endParaRPr lang="zh-CN" altLang="en-US" sz="2800" dirty="0"/>
          </a:p>
        </p:txBody>
      </p:sp>
      <p:sp>
        <p:nvSpPr>
          <p:cNvPr id="16" name="右箭头 15"/>
          <p:cNvSpPr/>
          <p:nvPr/>
        </p:nvSpPr>
        <p:spPr>
          <a:xfrm>
            <a:off x="6484141" y="5596640"/>
            <a:ext cx="529373" cy="30684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056378" y="5522100"/>
                <a:ext cx="1199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378" y="5522100"/>
                <a:ext cx="119942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占位符 20"/>
          <p:cNvSpPr txBox="1">
            <a:spLocks/>
          </p:cNvSpPr>
          <p:nvPr/>
        </p:nvSpPr>
        <p:spPr>
          <a:xfrm>
            <a:off x="682684" y="4825624"/>
            <a:ext cx="10765335" cy="468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Training by </a:t>
            </a:r>
            <a:r>
              <a:rPr lang="en-US" altLang="zh-CN" dirty="0">
                <a:solidFill>
                  <a:srgbClr val="00B050"/>
                </a:solidFill>
              </a:rPr>
              <a:t>Maximum Likelihood Estimation </a:t>
            </a:r>
            <a:r>
              <a:rPr lang="en-US" altLang="zh-CN" dirty="0"/>
              <a:t>(MLE)</a:t>
            </a:r>
          </a:p>
        </p:txBody>
      </p:sp>
    </p:spTree>
    <p:extLst>
      <p:ext uri="{BB962C8B-B14F-4D97-AF65-F5344CB8AC3E}">
        <p14:creationId xmlns:p14="http://schemas.microsoft.com/office/powerpoint/2010/main" val="5643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The Low-quality </a:t>
            </a:r>
            <a:r>
              <a:rPr lang="en-US" altLang="zh-CN" dirty="0"/>
              <a:t>P</a:t>
            </a:r>
            <a:r>
              <a:rPr lang="en-US" altLang="zh-CN" dirty="0" smtClean="0"/>
              <a:t>roblem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565409" y="1423341"/>
            <a:ext cx="10765335" cy="592581"/>
          </a:xfrm>
        </p:spPr>
        <p:txBody>
          <a:bodyPr/>
          <a:lstStyle/>
          <a:p>
            <a:r>
              <a:rPr lang="en-US" altLang="zh-CN" dirty="0" smtClean="0"/>
              <a:t>RNNLM achieves </a:t>
            </a:r>
            <a:r>
              <a:rPr lang="en-US" altLang="zh-CN" dirty="0" smtClean="0">
                <a:solidFill>
                  <a:srgbClr val="FF0000"/>
                </a:solidFill>
              </a:rPr>
              <a:t>only 49% </a:t>
            </a:r>
            <a:r>
              <a:rPr lang="en-US" altLang="zh-CN" dirty="0" smtClean="0"/>
              <a:t>Turing Test pass rate on MSCOCO dataset.</a:t>
            </a:r>
          </a:p>
        </p:txBody>
      </p:sp>
      <p:sp>
        <p:nvSpPr>
          <p:cNvPr id="16" name="文本占位符 10"/>
          <p:cNvSpPr txBox="1">
            <a:spLocks/>
          </p:cNvSpPr>
          <p:nvPr/>
        </p:nvSpPr>
        <p:spPr>
          <a:xfrm>
            <a:off x="565409" y="2440434"/>
            <a:ext cx="10765335" cy="8932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</a:pPr>
            <a:r>
              <a:rPr lang="en-US" altLang="zh-CN" dirty="0" smtClean="0"/>
              <a:t>MLE(</a:t>
            </a:r>
            <a:r>
              <a:rPr lang="en-US" altLang="zh-CN" dirty="0" smtClean="0">
                <a:solidFill>
                  <a:srgbClr val="00B050"/>
                </a:solidFill>
              </a:rPr>
              <a:t>Precise distribution recovery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tries to fit </a:t>
            </a:r>
            <a:r>
              <a:rPr lang="en-US" altLang="zh-CN" dirty="0" smtClean="0">
                <a:solidFill>
                  <a:srgbClr val="FF0000"/>
                </a:solidFill>
              </a:rPr>
              <a:t>all training data</a:t>
            </a:r>
            <a:r>
              <a:rPr lang="en-US" altLang="zh-CN" dirty="0" smtClean="0">
                <a:solidFill>
                  <a:prstClr val="black"/>
                </a:solidFill>
              </a:rPr>
              <a:t>, including those with </a:t>
            </a:r>
            <a:r>
              <a:rPr lang="en-US" altLang="zh-CN" dirty="0" smtClean="0">
                <a:solidFill>
                  <a:srgbClr val="FF0000"/>
                </a:solidFill>
              </a:rPr>
              <a:t>noises and rare patterns</a:t>
            </a:r>
            <a:r>
              <a:rPr lang="en-US" altLang="zh-CN" dirty="0" smtClean="0">
                <a:solidFill>
                  <a:prstClr val="black"/>
                </a:solidFill>
              </a:rPr>
              <a:t>, which is </a:t>
            </a:r>
            <a:r>
              <a:rPr lang="en-US" altLang="zh-CN" dirty="0" smtClean="0">
                <a:solidFill>
                  <a:srgbClr val="FF0000"/>
                </a:solidFill>
              </a:rPr>
              <a:t>not necessary </a:t>
            </a:r>
            <a:r>
              <a:rPr lang="en-US" altLang="zh-CN" dirty="0" smtClean="0">
                <a:solidFill>
                  <a:prstClr val="black"/>
                </a:solidFill>
              </a:rPr>
              <a:t>for high generation quality</a:t>
            </a:r>
            <a:endParaRPr lang="zh-CN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261313" y="3886150"/>
                <a:ext cx="4930324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313" y="3886150"/>
                <a:ext cx="4930324" cy="1137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925335" y="3816493"/>
            <a:ext cx="5619750" cy="131222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39606" y="3816493"/>
            <a:ext cx="4131285" cy="131222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7800120" y="3905175"/>
                <a:ext cx="2810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120" y="3905175"/>
                <a:ext cx="281025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8125882" y="4589267"/>
                <a:ext cx="2310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882" y="4589267"/>
                <a:ext cx="231005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下箭头 27"/>
          <p:cNvSpPr/>
          <p:nvPr/>
        </p:nvSpPr>
        <p:spPr>
          <a:xfrm>
            <a:off x="8814185" y="4341542"/>
            <a:ext cx="933450" cy="30608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4" grpId="0" animBg="1"/>
      <p:bldP spid="25" grpId="0" animBg="1"/>
      <p:bldP spid="26" grpId="0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5409" y="1474785"/>
            <a:ext cx="853816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 – Differentiated </a:t>
            </a:r>
            <a:r>
              <a:rPr lang="en-US" altLang="zh-CN" dirty="0" smtClean="0"/>
              <a:t>Distribution Recovery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Idea: Let the model </a:t>
            </a:r>
            <a:r>
              <a:rPr lang="en-US" altLang="zh-CN" dirty="0" smtClean="0">
                <a:solidFill>
                  <a:srgbClr val="00B050"/>
                </a:solidFill>
              </a:rPr>
              <a:t>focus more </a:t>
            </a:r>
            <a:r>
              <a:rPr lang="en-US" altLang="zh-CN" dirty="0" smtClean="0"/>
              <a:t>on significant patterns and </a:t>
            </a:r>
            <a:r>
              <a:rPr lang="en-US" altLang="zh-CN" dirty="0" smtClean="0">
                <a:solidFill>
                  <a:srgbClr val="00B050"/>
                </a:solidFill>
              </a:rPr>
              <a:t>neglect</a:t>
            </a:r>
            <a:r>
              <a:rPr lang="en-US" altLang="zh-CN" dirty="0" smtClean="0"/>
              <a:t> bad training data such as noises and rare patterns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55" y="2381718"/>
            <a:ext cx="1943100" cy="2800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697" y="2419818"/>
            <a:ext cx="1933575" cy="27622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48" y="2505543"/>
            <a:ext cx="1847850" cy="2676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347" y="2505543"/>
            <a:ext cx="1866900" cy="269557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1563880" y="5332577"/>
            <a:ext cx="8494520" cy="525298"/>
          </a:xfrm>
          <a:prstGeom prst="rightArrow">
            <a:avLst>
              <a:gd name="adj1" fmla="val 50000"/>
              <a:gd name="adj2" fmla="val 249173"/>
            </a:avLst>
          </a:prstGeom>
          <a:solidFill>
            <a:schemeClr val="accent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055209" y="1894539"/>
            <a:ext cx="1078391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55209" y="3495207"/>
            <a:ext cx="1249999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65409" y="1423341"/>
            <a:ext cx="10765335" cy="4015434"/>
          </a:xfrm>
        </p:spPr>
        <p:txBody>
          <a:bodyPr/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Concerns on generation diversity</a:t>
            </a:r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Quality</a:t>
            </a:r>
            <a:r>
              <a:rPr lang="en-US" altLang="zh-CN" dirty="0">
                <a:solidFill>
                  <a:prstClr val="black"/>
                </a:solidFill>
              </a:rPr>
              <a:t>: </a:t>
            </a:r>
            <a:r>
              <a:rPr lang="en-US" altLang="zh-CN" dirty="0" smtClean="0">
                <a:solidFill>
                  <a:prstClr val="black"/>
                </a:solidFill>
              </a:rPr>
              <a:t>Generated text should contain less grammatical and logical errors.</a:t>
            </a: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Diversity</a:t>
            </a:r>
            <a:r>
              <a:rPr lang="en-US" altLang="zh-CN" dirty="0" smtClean="0">
                <a:solidFill>
                  <a:prstClr val="black"/>
                </a:solidFill>
              </a:rPr>
              <a:t>: Generated text should not share similar words and structures.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 – Differentiated Distribution Recovery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7" name="圆角矩形标注 66"/>
          <p:cNvSpPr/>
          <p:nvPr/>
        </p:nvSpPr>
        <p:spPr>
          <a:xfrm>
            <a:off x="1830820" y="2546103"/>
            <a:ext cx="7873103" cy="390525"/>
          </a:xfrm>
          <a:prstGeom prst="wedgeRoundRectCallout">
            <a:avLst>
              <a:gd name="adj1" fmla="val -43940"/>
              <a:gd name="adj2" fmla="val -110671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Primary!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 We do not accept samples with errors.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圆角矩形标注 67"/>
          <p:cNvSpPr/>
          <p:nvPr/>
        </p:nvSpPr>
        <p:spPr>
          <a:xfrm>
            <a:off x="1830819" y="4194396"/>
            <a:ext cx="7873103" cy="390525"/>
          </a:xfrm>
          <a:prstGeom prst="wedgeRoundRectCallout">
            <a:avLst>
              <a:gd name="adj1" fmla="val -43940"/>
              <a:gd name="adj2" fmla="val -110671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Secondary.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 Similar samples are acceptable to some extent.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409" y="4771782"/>
            <a:ext cx="764311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prstClr val="black"/>
                </a:solidFill>
              </a:rPr>
              <a:t>The quality-diversity trade-off could be controlled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15" y="3653567"/>
            <a:ext cx="4102655" cy="30769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8613" y="1487438"/>
            <a:ext cx="6311641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8613" y="3818902"/>
            <a:ext cx="1820737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5409" y="1423342"/>
            <a:ext cx="10765335" cy="5366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Differentiated </a:t>
            </a:r>
            <a:r>
              <a:rPr lang="en-US" altLang="zh-CN" dirty="0"/>
              <a:t>Distribution </a:t>
            </a:r>
            <a:r>
              <a:rPr lang="en-US" altLang="zh-CN" dirty="0" smtClean="0"/>
              <a:t>Recovery (DDR):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 – Differentiated </a:t>
            </a:r>
            <a:r>
              <a:rPr lang="en-US" altLang="zh-CN" dirty="0" smtClean="0"/>
              <a:t>Distribution Recovery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29906" y="2024136"/>
            <a:ext cx="4328153" cy="1393302"/>
            <a:chOff x="7258551" y="1487439"/>
            <a:chExt cx="4328153" cy="1393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258551" y="1673823"/>
                  <a:ext cx="4328153" cy="1100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)∝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n-US" altLang="zh-CN" sz="32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551" y="1673823"/>
                  <a:ext cx="4328153" cy="11003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7945813" y="1487439"/>
              <a:ext cx="2887328" cy="139330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65409" y="3769601"/>
            <a:ext cx="18666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5B9BD5"/>
              </a:buClr>
            </a:pPr>
            <a:r>
              <a:rPr lang="en-US" altLang="zh-CN" sz="2800" dirty="0" smtClean="0">
                <a:solidFill>
                  <a:prstClr val="black"/>
                </a:solidFill>
              </a:rPr>
              <a:t>Realization: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2684" y="4610324"/>
                <a:ext cx="5137002" cy="200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buClr>
                    <a:srgbClr val="5B9BD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buClr>
                    <a:srgbClr val="5B9BD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b="0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  <a:buClr>
                    <a:srgbClr val="5B9BD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zh-CN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84" y="4610324"/>
                <a:ext cx="5137002" cy="20091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829906" y="4494459"/>
            <a:ext cx="4767589" cy="1936299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76" y="1908055"/>
            <a:ext cx="5100237" cy="19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Method – Differentiated Distribution Recovery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1050" y="2085975"/>
                <a:ext cx="10547110" cy="324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800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i="1" dirty="0" smtClean="0"/>
                  <a:t> be two discrete distributions. With an objective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&gt;1,</m:t>
                      </m:r>
                    </m:oMath>
                  </m:oMathPara>
                </a14:m>
                <a:endParaRPr lang="en-US" altLang="zh-CN" sz="2800" i="1" dirty="0" smtClean="0"/>
              </a:p>
              <a:p>
                <a:r>
                  <a:rPr lang="en-US" altLang="zh-CN" sz="2800" i="1" dirty="0" smtClean="0"/>
                  <a:t>The optimal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800" i="1" dirty="0" smtClean="0"/>
                  <a:t> with respect to the objective can be written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800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085975"/>
                <a:ext cx="10547110" cy="3241098"/>
              </a:xfrm>
              <a:prstGeom prst="rect">
                <a:avLst/>
              </a:prstGeom>
              <a:blipFill rotWithShape="0">
                <a:blip r:embed="rId2"/>
                <a:stretch>
                  <a:fillRect l="-1156" t="-1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58858" y="1438275"/>
            <a:ext cx="10771885" cy="5176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Theorem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568383" y="1943099"/>
            <a:ext cx="10771885" cy="383857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情节提要布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6461</TotalTime>
  <Words>649</Words>
  <Application>Microsoft Office PowerPoint</Application>
  <PresentationFormat>宽屏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情节提要布局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hasee</cp:lastModifiedBy>
  <cp:revision>126</cp:revision>
  <dcterms:created xsi:type="dcterms:W3CDTF">2018-11-11T11:29:11Z</dcterms:created>
  <dcterms:modified xsi:type="dcterms:W3CDTF">2019-01-08T13:53:42Z</dcterms:modified>
</cp:coreProperties>
</file>