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1"/>
  </p:notesMasterIdLst>
  <p:sldIdLst>
    <p:sldId id="258" r:id="rId2"/>
    <p:sldId id="259" r:id="rId3"/>
    <p:sldId id="260" r:id="rId4"/>
    <p:sldId id="261" r:id="rId5"/>
    <p:sldId id="262" r:id="rId6"/>
    <p:sldId id="263" r:id="rId7"/>
    <p:sldId id="267" r:id="rId8"/>
    <p:sldId id="264" r:id="rId9"/>
    <p:sldId id="268" r:id="rId10"/>
    <p:sldId id="265" r:id="rId11"/>
    <p:sldId id="266" r:id="rId12"/>
    <p:sldId id="269" r:id="rId13"/>
    <p:sldId id="272" r:id="rId14"/>
    <p:sldId id="273" r:id="rId15"/>
    <p:sldId id="274" r:id="rId16"/>
    <p:sldId id="275" r:id="rId17"/>
    <p:sldId id="276" r:id="rId18"/>
    <p:sldId id="270" r:id="rId19"/>
    <p:sldId id="271" r:id="rId2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Roboto Mono" panose="00000009000000000000" pitchFamily="49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892435-3C31-4B3F-AA68-1790EE29D500}">
  <a:tblStyle styleId="{1C892435-3C31-4B3F-AA68-1790EE29D5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8" d="100"/>
          <a:sy n="128" d="100"/>
        </p:scale>
        <p:origin x="63" y="12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d99d92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cd99d92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d08c7deb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d08c7deb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d08c7deb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d08c7deb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d08c7deb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d08c7deb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d08c7deb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d08c7deb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d08c7deb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d08c7deb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d08c7deb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d08c7deb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d08c7debe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d08c7debe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d08c7debe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5d08c7debe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  <a:buFont typeface="Roboto Mono"/>
              <a:buNone/>
              <a:defRPr sz="28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Sequences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Comprehensions</a:t>
            </a:r>
            <a:endParaRPr/>
          </a:p>
        </p:txBody>
      </p:sp>
      <p:sp>
        <p:nvSpPr>
          <p:cNvPr id="208" name="Google Shape;208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can create out a list out of a sequence using a </a:t>
            </a:r>
            <a:r>
              <a:rPr lang="en">
                <a:solidFill>
                  <a:srgbClr val="4A86E8"/>
                </a:solidFill>
              </a:rPr>
              <a:t>list comprehension</a:t>
            </a:r>
            <a:r>
              <a:rPr lang="en"/>
              <a:t>:</a:t>
            </a:r>
            <a:endParaRPr/>
          </a:p>
        </p:txBody>
      </p:sp>
      <p:sp>
        <p:nvSpPr>
          <p:cNvPr id="209" name="Google Shape;209;p36"/>
          <p:cNvSpPr txBox="1"/>
          <p:nvPr/>
        </p:nvSpPr>
        <p:spPr>
          <a:xfrm>
            <a:off x="2566200" y="1832350"/>
            <a:ext cx="40116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&lt;expr&gt;</a:t>
            </a:r>
            <a:r>
              <a:rPr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7A5FE7"/>
                </a:solidFill>
                <a:latin typeface="Consolas"/>
                <a:ea typeface="Consolas"/>
                <a:cs typeface="Consolas"/>
                <a:sym typeface="Consolas"/>
              </a:rPr>
              <a:t>&lt;name&gt; </a:t>
            </a: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&lt;seq&gt;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371C1"/>
                </a:solidFill>
                <a:latin typeface="Consolas"/>
                <a:ea typeface="Consolas"/>
                <a:cs typeface="Consolas"/>
                <a:sym typeface="Consolas"/>
              </a:rPr>
              <a:t>&lt;cond&gt;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Google Shape;210;p36"/>
          <p:cNvSpPr txBox="1"/>
          <p:nvPr/>
        </p:nvSpPr>
        <p:spPr>
          <a:xfrm>
            <a:off x="755700" y="2615600"/>
            <a:ext cx="2714400" cy="1065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lst = []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7A5FE7"/>
                </a:solidFill>
                <a:latin typeface="Consolas"/>
                <a:ea typeface="Consolas"/>
                <a:cs typeface="Consolas"/>
                <a:sym typeface="Consolas"/>
              </a:rPr>
              <a:t>&lt;name&gt;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&lt;seq&gt;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if </a:t>
            </a:r>
            <a:r>
              <a:rPr lang="en">
                <a:solidFill>
                  <a:srgbClr val="0371C1"/>
                </a:solidFill>
                <a:latin typeface="Consolas"/>
                <a:ea typeface="Consolas"/>
                <a:cs typeface="Consolas"/>
                <a:sym typeface="Consolas"/>
              </a:rPr>
              <a:t>&lt;cond&gt;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lst += [</a:t>
            </a:r>
            <a:r>
              <a:rPr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&lt;expr&gt;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36"/>
          <p:cNvSpPr txBox="1"/>
          <p:nvPr/>
        </p:nvSpPr>
        <p:spPr>
          <a:xfrm>
            <a:off x="4358400" y="2450625"/>
            <a:ext cx="4785600" cy="26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Rules for execution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1. Create an empty result list that will be the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value of the list comprehension 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2. For each element in </a:t>
            </a:r>
            <a:r>
              <a:rPr lang="en" sz="1200">
                <a:solidFill>
                  <a:srgbClr val="E69138"/>
                </a:solidFill>
                <a:latin typeface="Roboto Mono"/>
                <a:ea typeface="Roboto Mono"/>
                <a:cs typeface="Roboto Mono"/>
                <a:sym typeface="Roboto Mono"/>
              </a:rPr>
              <a:t>&lt;seq&gt;:</a:t>
            </a:r>
            <a:endParaRPr sz="1200">
              <a:solidFill>
                <a:srgbClr val="E691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A. Bind to that element to </a:t>
            </a:r>
            <a:r>
              <a:rPr lang="en" sz="1200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&lt;name&gt;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B. If </a:t>
            </a:r>
            <a:r>
              <a:rPr lang="en" sz="1200">
                <a:solidFill>
                  <a:srgbClr val="0371C1"/>
                </a:solidFill>
                <a:latin typeface="Roboto Mono"/>
                <a:ea typeface="Roboto Mono"/>
                <a:cs typeface="Roboto Mono"/>
                <a:sym typeface="Roboto Mono"/>
              </a:rPr>
              <a:t>&lt;cond&gt;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evaluates to a true value,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then add the value of </a:t>
            </a:r>
            <a:r>
              <a:rPr lang="en" sz="1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&lt;expr&gt;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to the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result list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Note: binding to </a:t>
            </a:r>
            <a:r>
              <a:rPr lang="en" sz="1000" i="1">
                <a:solidFill>
                  <a:srgbClr val="7A5FE7"/>
                </a:solidFill>
                <a:latin typeface="Roboto Mono"/>
                <a:ea typeface="Roboto Mono"/>
                <a:cs typeface="Roboto Mono"/>
                <a:sym typeface="Roboto Mono"/>
              </a:rPr>
              <a:t>&lt;name&gt; </a:t>
            </a:r>
            <a:r>
              <a:rPr lang="en" sz="1000" i="1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will not overwrite local bindings</a:t>
            </a:r>
            <a:endParaRPr sz="1000" i="1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Comprehension Examples</a:t>
            </a:r>
            <a:endParaRPr/>
          </a:p>
        </p:txBody>
      </p:sp>
      <p:sp>
        <p:nvSpPr>
          <p:cNvPr id="217" name="Google Shape;217;p37"/>
          <p:cNvSpPr txBox="1"/>
          <p:nvPr/>
        </p:nvSpPr>
        <p:spPr>
          <a:xfrm>
            <a:off x="649200" y="1191175"/>
            <a:ext cx="7845600" cy="3300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[x ** 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1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lang="en" sz="1800" b="1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[c + 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“0”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1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c </a:t>
            </a:r>
            <a:r>
              <a:rPr lang="en" sz="1800" b="1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"cs61a"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'c0'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's0'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'60'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'10'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'a0'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[e </a:t>
            </a:r>
            <a:r>
              <a:rPr lang="en" sz="1800" b="1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e </a:t>
            </a:r>
            <a:r>
              <a:rPr lang="en" sz="1800" b="1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"skate"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1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e &gt; 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"m"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's'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't'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[[e, e+1] </a:t>
            </a:r>
            <a:r>
              <a:rPr lang="en" sz="1800" b="1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 </a:t>
            </a:r>
            <a:r>
              <a:rPr lang="en" sz="1800" b="1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[[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2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3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4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F5FE94C-7FE1-4D10-7595-675CC5591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71" y="220202"/>
            <a:ext cx="8865458" cy="463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73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E1D08-15EC-D928-6211-DC8AB6415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100AED-8C81-3A72-C7B0-DB22122739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E795A0-980D-8F72-F28D-F307B844B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8" y="0"/>
            <a:ext cx="907764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22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5278F-A958-8579-423A-6A12AA03F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9DD7EB-828E-1C84-D654-578485A6CB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38811D-8FB3-6362-3790-8D1D725C8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9" y="0"/>
            <a:ext cx="893972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47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17891-BC7B-2122-A026-A786925B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F6C9D7-5B12-3433-C0F8-FDBE1A72D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BBDBCE-5F8C-A3A7-A5AD-D97F56ADC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" y="235232"/>
            <a:ext cx="8908869" cy="479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65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CA86A-B066-34A9-5DEC-A7D21FC84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C2DE87-CE2F-4A38-5B7A-7A7085BB0A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4620FC-60F8-889C-3132-09796E02A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41" y="277775"/>
            <a:ext cx="8740918" cy="470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78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6CC8B-C80C-72BB-5754-0737F386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133AB0-F1FE-6B2C-48B3-769EB7EF60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AD85EB-32FF-FBEE-87BD-7D7F91F7B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86" y="242434"/>
            <a:ext cx="8949923" cy="476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85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B458016-CCCB-9156-173C-E84934861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750" y="1489166"/>
            <a:ext cx="2293924" cy="269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58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0F382-014F-ABFB-90D9-2E28A84DC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FCB911-5BCF-D223-0F2E-D2438C7EB0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2C6C54-B110-357B-1715-E15D5B5F0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96" y="414137"/>
            <a:ext cx="8713455" cy="420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98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Sequences</a:t>
            </a:r>
            <a:endParaRPr/>
          </a:p>
        </p:txBody>
      </p:sp>
      <p:sp>
        <p:nvSpPr>
          <p:cNvPr id="129" name="Google Shape;129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2543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A </a:t>
            </a:r>
            <a:r>
              <a:rPr lang="en" sz="2000">
                <a:solidFill>
                  <a:srgbClr val="4A86E8"/>
                </a:solidFill>
              </a:rPr>
              <a:t>sequence</a:t>
            </a:r>
            <a:r>
              <a:rPr lang="en" sz="2000"/>
              <a:t> is an ordered collection of values.</a:t>
            </a:r>
            <a:endParaRPr sz="2000"/>
          </a:p>
        </p:txBody>
      </p:sp>
      <p:grpSp>
        <p:nvGrpSpPr>
          <p:cNvPr id="130" name="Google Shape;130;p30"/>
          <p:cNvGrpSpPr/>
          <p:nvPr/>
        </p:nvGrpSpPr>
        <p:grpSpPr>
          <a:xfrm>
            <a:off x="1218855" y="2068325"/>
            <a:ext cx="2215095" cy="2094772"/>
            <a:chOff x="1218855" y="2068325"/>
            <a:chExt cx="2215095" cy="2094772"/>
          </a:xfrm>
        </p:grpSpPr>
        <p:sp>
          <p:nvSpPr>
            <p:cNvPr id="131" name="Google Shape;131;p30"/>
            <p:cNvSpPr txBox="1"/>
            <p:nvPr/>
          </p:nvSpPr>
          <p:spPr>
            <a:xfrm>
              <a:off x="1218855" y="2996397"/>
              <a:ext cx="2129100" cy="11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2000" b="1">
                  <a:solidFill>
                    <a:srgbClr val="4A86E8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strings</a:t>
              </a:r>
              <a:br>
                <a:rPr lang="en" sz="2000" b="1">
                  <a:latin typeface="Roboto Mono"/>
                  <a:ea typeface="Roboto Mono"/>
                  <a:cs typeface="Roboto Mono"/>
                  <a:sym typeface="Roboto Mono"/>
                </a:rPr>
              </a:br>
              <a:r>
                <a:rPr lang="en" sz="2000">
                  <a:latin typeface="Roboto Mono"/>
                  <a:ea typeface="Roboto Mono"/>
                  <a:cs typeface="Roboto Mono"/>
                  <a:sym typeface="Roboto Mono"/>
                </a:rPr>
                <a:t>sequence of characters</a:t>
              </a:r>
              <a:endParaRPr sz="2000" b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32" name="Google Shape;132;p30"/>
            <p:cNvSpPr txBox="1"/>
            <p:nvPr/>
          </p:nvSpPr>
          <p:spPr>
            <a:xfrm>
              <a:off x="1249649" y="2068325"/>
              <a:ext cx="2184300" cy="8451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latin typeface="Consolas"/>
                  <a:ea typeface="Consolas"/>
                  <a:cs typeface="Consolas"/>
                  <a:sym typeface="Consolas"/>
                </a:rPr>
                <a:t>"hello world"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latin typeface="Consolas"/>
                  <a:ea typeface="Consolas"/>
                  <a:cs typeface="Consolas"/>
                  <a:sym typeface="Consolas"/>
                </a:rPr>
                <a:t>"abcdefghijkl"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33" name="Google Shape;133;p30"/>
          <p:cNvGrpSpPr/>
          <p:nvPr/>
        </p:nvGrpSpPr>
        <p:grpSpPr>
          <a:xfrm>
            <a:off x="4925138" y="2048275"/>
            <a:ext cx="3000000" cy="2134875"/>
            <a:chOff x="1321275" y="3007125"/>
            <a:chExt cx="3000000" cy="2134875"/>
          </a:xfrm>
        </p:grpSpPr>
        <p:sp>
          <p:nvSpPr>
            <p:cNvPr id="134" name="Google Shape;134;p30"/>
            <p:cNvSpPr txBox="1"/>
            <p:nvPr/>
          </p:nvSpPr>
          <p:spPr>
            <a:xfrm>
              <a:off x="1321287" y="3007125"/>
              <a:ext cx="2313600" cy="8451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Consolas"/>
                  <a:ea typeface="Consolas"/>
                  <a:cs typeface="Consolas"/>
                  <a:sym typeface="Consolas"/>
                </a:rPr>
                <a:t>[1, 2, 3, 4, 5]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Consolas"/>
                  <a:ea typeface="Consolas"/>
                  <a:cs typeface="Consolas"/>
                  <a:sym typeface="Consolas"/>
                </a:rPr>
                <a:t>[True, "hi", 0]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5" name="Google Shape;135;p30"/>
            <p:cNvSpPr txBox="1"/>
            <p:nvPr/>
          </p:nvSpPr>
          <p:spPr>
            <a:xfrm>
              <a:off x="1321275" y="3975300"/>
              <a:ext cx="3000000" cy="11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rgbClr val="4A86E8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lists</a:t>
              </a:r>
              <a:br>
                <a:rPr lang="en" sz="2000" b="1">
                  <a:latin typeface="Roboto Mono"/>
                  <a:ea typeface="Roboto Mono"/>
                  <a:cs typeface="Roboto Mono"/>
                  <a:sym typeface="Roboto Mono"/>
                </a:rPr>
              </a:br>
              <a:r>
                <a:rPr lang="en" sz="2000">
                  <a:latin typeface="Roboto Mono"/>
                  <a:ea typeface="Roboto Mono"/>
                  <a:cs typeface="Roboto Mono"/>
                  <a:sym typeface="Roboto Mono"/>
                </a:rPr>
                <a:t>sequence of values of any data type</a:t>
              </a:r>
              <a:endParaRPr sz="20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136" name="Google Shape;136;p30"/>
          <p:cNvSpPr/>
          <p:nvPr/>
        </p:nvSpPr>
        <p:spPr>
          <a:xfrm>
            <a:off x="8097600" y="4568875"/>
            <a:ext cx="734700" cy="4074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Demo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Abstraction</a:t>
            </a:r>
            <a:endParaRPr/>
          </a:p>
        </p:txBody>
      </p:sp>
      <p:sp>
        <p:nvSpPr>
          <p:cNvPr id="142" name="Google Shape;142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sequences have finite </a:t>
            </a:r>
            <a:r>
              <a:rPr lang="en">
                <a:solidFill>
                  <a:srgbClr val="4A86E8"/>
                </a:solidFill>
              </a:rPr>
              <a:t>length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Each element in a sequence has a discrete integer </a:t>
            </a:r>
            <a:r>
              <a:rPr lang="en">
                <a:solidFill>
                  <a:srgbClr val="4A86E8"/>
                </a:solidFill>
              </a:rPr>
              <a:t>index</a:t>
            </a:r>
            <a:r>
              <a:rPr lang="en"/>
              <a:t>.</a:t>
            </a:r>
            <a:endParaRPr/>
          </a:p>
        </p:txBody>
      </p:sp>
      <p:grpSp>
        <p:nvGrpSpPr>
          <p:cNvPr id="143" name="Google Shape;143;p31"/>
          <p:cNvGrpSpPr/>
          <p:nvPr/>
        </p:nvGrpSpPr>
        <p:grpSpPr>
          <a:xfrm>
            <a:off x="4651575" y="2244075"/>
            <a:ext cx="3749455" cy="1062757"/>
            <a:chOff x="4565963" y="1401204"/>
            <a:chExt cx="3749455" cy="797088"/>
          </a:xfrm>
        </p:grpSpPr>
        <p:grpSp>
          <p:nvGrpSpPr>
            <p:cNvPr id="144" name="Google Shape;144;p31"/>
            <p:cNvGrpSpPr/>
            <p:nvPr/>
          </p:nvGrpSpPr>
          <p:grpSpPr>
            <a:xfrm>
              <a:off x="4565963" y="1401204"/>
              <a:ext cx="3749455" cy="366900"/>
              <a:chOff x="4565963" y="1401204"/>
              <a:chExt cx="3749455" cy="366900"/>
            </a:xfrm>
          </p:grpSpPr>
          <p:sp>
            <p:nvSpPr>
              <p:cNvPr id="145" name="Google Shape;145;p31"/>
              <p:cNvSpPr txBox="1"/>
              <p:nvPr/>
            </p:nvSpPr>
            <p:spPr>
              <a:xfrm>
                <a:off x="4565963" y="1401204"/>
                <a:ext cx="542700" cy="366900"/>
              </a:xfrm>
              <a:prstGeom prst="rect">
                <a:avLst/>
              </a:prstGeom>
              <a:noFill/>
              <a:ln w="19050" cap="flat" cmpd="sng">
                <a:solidFill>
                  <a:srgbClr val="3C78D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onsolas"/>
                    <a:ea typeface="Consolas"/>
                    <a:cs typeface="Consolas"/>
                    <a:sym typeface="Consolas"/>
                  </a:rPr>
                  <a:t>4</a:t>
                </a:r>
                <a:endParaRPr sz="18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46" name="Google Shape;146;p31"/>
              <p:cNvSpPr txBox="1"/>
              <p:nvPr/>
            </p:nvSpPr>
            <p:spPr>
              <a:xfrm>
                <a:off x="5101281" y="1401204"/>
                <a:ext cx="542700" cy="366900"/>
              </a:xfrm>
              <a:prstGeom prst="rect">
                <a:avLst/>
              </a:prstGeom>
              <a:noFill/>
              <a:ln w="19050" cap="flat" cmpd="sng">
                <a:solidFill>
                  <a:srgbClr val="3C78D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onsolas"/>
                    <a:ea typeface="Consolas"/>
                    <a:cs typeface="Consolas"/>
                    <a:sym typeface="Consolas"/>
                  </a:rPr>
                  <a:t>5</a:t>
                </a:r>
                <a:endParaRPr sz="18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47" name="Google Shape;147;p31"/>
              <p:cNvSpPr txBox="1"/>
              <p:nvPr/>
            </p:nvSpPr>
            <p:spPr>
              <a:xfrm>
                <a:off x="5634881" y="1401204"/>
                <a:ext cx="542700" cy="366900"/>
              </a:xfrm>
              <a:prstGeom prst="rect">
                <a:avLst/>
              </a:prstGeom>
              <a:noFill/>
              <a:ln w="19050" cap="flat" cmpd="sng">
                <a:solidFill>
                  <a:srgbClr val="3C78D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onsolas"/>
                    <a:ea typeface="Consolas"/>
                    <a:cs typeface="Consolas"/>
                    <a:sym typeface="Consolas"/>
                  </a:rPr>
                  <a:t>1</a:t>
                </a:r>
                <a:endParaRPr sz="18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48" name="Google Shape;148;p31"/>
              <p:cNvSpPr txBox="1"/>
              <p:nvPr/>
            </p:nvSpPr>
            <p:spPr>
              <a:xfrm>
                <a:off x="6170199" y="1401204"/>
                <a:ext cx="542700" cy="366900"/>
              </a:xfrm>
              <a:prstGeom prst="rect">
                <a:avLst/>
              </a:prstGeom>
              <a:noFill/>
              <a:ln w="19050" cap="flat" cmpd="sng">
                <a:solidFill>
                  <a:srgbClr val="3C78D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onsolas"/>
                    <a:ea typeface="Consolas"/>
                    <a:cs typeface="Consolas"/>
                    <a:sym typeface="Consolas"/>
                  </a:rPr>
                  <a:t>10</a:t>
                </a:r>
                <a:endParaRPr sz="18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49" name="Google Shape;149;p31"/>
              <p:cNvSpPr txBox="1"/>
              <p:nvPr/>
            </p:nvSpPr>
            <p:spPr>
              <a:xfrm>
                <a:off x="6703799" y="1401204"/>
                <a:ext cx="542700" cy="366900"/>
              </a:xfrm>
              <a:prstGeom prst="rect">
                <a:avLst/>
              </a:prstGeom>
              <a:noFill/>
              <a:ln w="19050" cap="flat" cmpd="sng">
                <a:solidFill>
                  <a:srgbClr val="3C78D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onsolas"/>
                    <a:ea typeface="Consolas"/>
                    <a:cs typeface="Consolas"/>
                    <a:sym typeface="Consolas"/>
                  </a:rPr>
                  <a:t>2</a:t>
                </a:r>
                <a:endParaRPr sz="18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50" name="Google Shape;150;p31"/>
              <p:cNvSpPr txBox="1"/>
              <p:nvPr/>
            </p:nvSpPr>
            <p:spPr>
              <a:xfrm>
                <a:off x="7239118" y="1401204"/>
                <a:ext cx="542700" cy="366900"/>
              </a:xfrm>
              <a:prstGeom prst="rect">
                <a:avLst/>
              </a:prstGeom>
              <a:noFill/>
              <a:ln w="19050" cap="flat" cmpd="sng">
                <a:solidFill>
                  <a:srgbClr val="3C78D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onsolas"/>
                    <a:ea typeface="Consolas"/>
                    <a:cs typeface="Consolas"/>
                    <a:sym typeface="Consolas"/>
                  </a:rPr>
                  <a:t>-3</a:t>
                </a:r>
                <a:endParaRPr sz="18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51" name="Google Shape;151;p31"/>
              <p:cNvSpPr txBox="1"/>
              <p:nvPr/>
            </p:nvSpPr>
            <p:spPr>
              <a:xfrm>
                <a:off x="7772718" y="1401204"/>
                <a:ext cx="542700" cy="366900"/>
              </a:xfrm>
              <a:prstGeom prst="rect">
                <a:avLst/>
              </a:prstGeom>
              <a:noFill/>
              <a:ln w="19050" cap="flat" cmpd="sng">
                <a:solidFill>
                  <a:srgbClr val="3C78D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 sz="18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sp>
          <p:nvSpPr>
            <p:cNvPr id="152" name="Google Shape;152;p31"/>
            <p:cNvSpPr txBox="1"/>
            <p:nvPr/>
          </p:nvSpPr>
          <p:spPr>
            <a:xfrm>
              <a:off x="4707179" y="1768209"/>
              <a:ext cx="350400" cy="42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3" name="Google Shape;153;p31"/>
            <p:cNvSpPr txBox="1"/>
            <p:nvPr/>
          </p:nvSpPr>
          <p:spPr>
            <a:xfrm>
              <a:off x="5192262" y="1768209"/>
              <a:ext cx="350400" cy="42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4" name="Google Shape;154;p31"/>
            <p:cNvSpPr txBox="1"/>
            <p:nvPr/>
          </p:nvSpPr>
          <p:spPr>
            <a:xfrm>
              <a:off x="5773979" y="1768209"/>
              <a:ext cx="350400" cy="42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5" name="Google Shape;155;p31"/>
            <p:cNvSpPr txBox="1"/>
            <p:nvPr/>
          </p:nvSpPr>
          <p:spPr>
            <a:xfrm>
              <a:off x="6323183" y="1768209"/>
              <a:ext cx="350400" cy="42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6" name="Google Shape;156;p31"/>
            <p:cNvSpPr txBox="1"/>
            <p:nvPr/>
          </p:nvSpPr>
          <p:spPr>
            <a:xfrm>
              <a:off x="6840779" y="1768209"/>
              <a:ext cx="350400" cy="42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7" name="Google Shape;157;p31"/>
            <p:cNvSpPr txBox="1"/>
            <p:nvPr/>
          </p:nvSpPr>
          <p:spPr>
            <a:xfrm>
              <a:off x="7297979" y="1768209"/>
              <a:ext cx="350400" cy="42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8" name="Google Shape;158;p31"/>
            <p:cNvSpPr txBox="1"/>
            <p:nvPr/>
          </p:nvSpPr>
          <p:spPr>
            <a:xfrm>
              <a:off x="7907579" y="1775591"/>
              <a:ext cx="350400" cy="42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59595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59" name="Google Shape;159;p31"/>
          <p:cNvSpPr txBox="1"/>
          <p:nvPr/>
        </p:nvSpPr>
        <p:spPr>
          <a:xfrm>
            <a:off x="742950" y="2244075"/>
            <a:ext cx="3544500" cy="685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&gt;&gt;&gt; [</a:t>
            </a:r>
            <a:r>
              <a:rPr lang="en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1"/>
          </p:nvPr>
        </p:nvSpPr>
        <p:spPr>
          <a:xfrm>
            <a:off x="311700" y="3254600"/>
            <a:ext cx="8520600" cy="18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Sequences share common behaviors based on the shared trait of having a finite length and indexed elements.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Mono"/>
              <a:buChar char="●"/>
            </a:pPr>
            <a:r>
              <a:rPr lang="en"/>
              <a:t>Retrieve an element at a particular position</a:t>
            </a:r>
            <a:endParaRPr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Mono"/>
              <a:buChar char="●"/>
            </a:pPr>
            <a:r>
              <a:rPr lang="en"/>
              <a:t>Create a copy of a subsequence</a:t>
            </a:r>
            <a:endParaRPr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Mono"/>
              <a:buChar char="●"/>
            </a:pPr>
            <a:r>
              <a:rPr lang="en"/>
              <a:t>Check for membership</a:t>
            </a:r>
            <a:endParaRPr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Mono"/>
              <a:buChar char="●"/>
            </a:pPr>
            <a:r>
              <a:rPr lang="en"/>
              <a:t>Concatenate two sequences together</a:t>
            </a:r>
            <a:endParaRPr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Mono"/>
              <a:buChar char="●"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you do with sequences?</a:t>
            </a:r>
            <a:endParaRPr/>
          </a:p>
        </p:txBody>
      </p:sp>
      <p:grpSp>
        <p:nvGrpSpPr>
          <p:cNvPr id="166" name="Google Shape;166;p32"/>
          <p:cNvGrpSpPr/>
          <p:nvPr/>
        </p:nvGrpSpPr>
        <p:grpSpPr>
          <a:xfrm>
            <a:off x="480075" y="1229843"/>
            <a:ext cx="4000500" cy="1679692"/>
            <a:chOff x="429138" y="1739550"/>
            <a:chExt cx="4000500" cy="1904413"/>
          </a:xfrm>
        </p:grpSpPr>
        <p:sp>
          <p:nvSpPr>
            <p:cNvPr id="167" name="Google Shape;167;p32"/>
            <p:cNvSpPr/>
            <p:nvPr/>
          </p:nvSpPr>
          <p:spPr>
            <a:xfrm>
              <a:off x="532638" y="2128062"/>
              <a:ext cx="3897000" cy="15159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&gt;&gt;&gt;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lst = [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&gt;&gt;&gt;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lst[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&gt;&gt;&gt;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"cs61a"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[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'1'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8" name="Google Shape;168;p32"/>
            <p:cNvSpPr txBox="1"/>
            <p:nvPr/>
          </p:nvSpPr>
          <p:spPr>
            <a:xfrm>
              <a:off x="429138" y="1739550"/>
              <a:ext cx="4000500" cy="38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b="1">
                  <a:solidFill>
                    <a:srgbClr val="E69138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Get item: </a:t>
              </a:r>
              <a:r>
                <a:rPr lang="en" sz="120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get the </a:t>
              </a:r>
              <a:r>
                <a:rPr lang="en" sz="1200" b="1" i="1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</a:t>
              </a:r>
              <a:r>
                <a:rPr lang="en" sz="1200" b="1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th</a:t>
              </a:r>
              <a:r>
                <a:rPr lang="en" sz="120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element </a:t>
              </a:r>
              <a:r>
                <a:rPr lang="en" sz="1200">
                  <a:solidFill>
                    <a:srgbClr val="3D85C6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&lt;seq&gt;[i]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69" name="Google Shape;169;p32"/>
          <p:cNvGrpSpPr/>
          <p:nvPr/>
        </p:nvGrpSpPr>
        <p:grpSpPr>
          <a:xfrm>
            <a:off x="4857650" y="1017722"/>
            <a:ext cx="4000500" cy="1891803"/>
            <a:chOff x="4857650" y="1584372"/>
            <a:chExt cx="4000500" cy="1891803"/>
          </a:xfrm>
        </p:grpSpPr>
        <p:sp>
          <p:nvSpPr>
            <p:cNvPr id="170" name="Google Shape;170;p32"/>
            <p:cNvSpPr/>
            <p:nvPr/>
          </p:nvSpPr>
          <p:spPr>
            <a:xfrm>
              <a:off x="4909400" y="2157075"/>
              <a:ext cx="3897000" cy="13191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b="1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&gt;&gt;&gt;</a:t>
              </a:r>
              <a:r>
                <a:rPr lang="en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lst = [</a:t>
              </a:r>
              <a:r>
                <a:rPr lang="en" dirty="0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lang="en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dirty="0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lang="en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dirty="0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lang="en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dirty="0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r>
                <a:rPr lang="en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dirty="0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r>
                <a:rPr lang="en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endParaRPr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b="1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&gt;&gt;&gt; </a:t>
              </a:r>
              <a:r>
                <a:rPr lang="en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lst[</a:t>
              </a:r>
              <a:r>
                <a:rPr lang="en" dirty="0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lang="en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r>
                <a:rPr lang="en" dirty="0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r>
                <a:rPr lang="en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endParaRPr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[</a:t>
              </a:r>
              <a:r>
                <a:rPr lang="en" dirty="0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lang="en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dirty="0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lang="en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 dirty="0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r>
                <a:rPr lang="en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endParaRPr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b="1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&gt;&gt;&gt;</a:t>
              </a:r>
              <a:r>
                <a:rPr lang="en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dirty="0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"lolololololol"</a:t>
              </a:r>
              <a:r>
                <a:rPr lang="en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[</a:t>
              </a:r>
              <a:r>
                <a:rPr lang="en" dirty="0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lang="en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::</a:t>
              </a:r>
              <a:r>
                <a:rPr lang="en" dirty="0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lang="en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endParaRPr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dirty="0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'ooooo'</a:t>
              </a:r>
              <a:endParaRPr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1" name="Google Shape;171;p32"/>
            <p:cNvSpPr txBox="1"/>
            <p:nvPr/>
          </p:nvSpPr>
          <p:spPr>
            <a:xfrm>
              <a:off x="4857650" y="1584372"/>
              <a:ext cx="40005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3D85C6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Slice a subsequence: </a:t>
              </a:r>
              <a:r>
                <a:rPr lang="en" sz="1200" dirty="0">
                  <a:latin typeface="Roboto Mono"/>
                  <a:ea typeface="Roboto Mono"/>
                  <a:cs typeface="Roboto Mono"/>
                  <a:sym typeface="Roboto Mono"/>
                </a:rPr>
                <a:t>create a copy of the sequence from </a:t>
              </a:r>
              <a:r>
                <a:rPr lang="en" sz="1200" b="1" i="1" dirty="0">
                  <a:latin typeface="Roboto Mono"/>
                  <a:ea typeface="Roboto Mono"/>
                  <a:cs typeface="Roboto Mono"/>
                  <a:sym typeface="Roboto Mono"/>
                </a:rPr>
                <a:t>i</a:t>
              </a:r>
              <a:r>
                <a:rPr lang="en" sz="1200" dirty="0">
                  <a:latin typeface="Roboto Mono"/>
                  <a:ea typeface="Roboto Mono"/>
                  <a:cs typeface="Roboto Mono"/>
                  <a:sym typeface="Roboto Mono"/>
                </a:rPr>
                <a:t> to </a:t>
              </a:r>
              <a:r>
                <a:rPr lang="en" sz="1200" b="1" i="1" dirty="0">
                  <a:latin typeface="Roboto Mono"/>
                  <a:ea typeface="Roboto Mono"/>
                  <a:cs typeface="Roboto Mono"/>
                  <a:sym typeface="Roboto Mono"/>
                </a:rPr>
                <a:t>j </a:t>
              </a:r>
              <a:r>
                <a:rPr lang="en" sz="1200" b="1" i="1" dirty="0">
                  <a:solidFill>
                    <a:srgbClr val="595959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" sz="1200" dirty="0">
                  <a:solidFill>
                    <a:srgbClr val="3D85C6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&lt;seq&gt;[i:j:skip]</a:t>
              </a:r>
              <a:endParaRPr sz="1200" dirty="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72" name="Google Shape;172;p32"/>
          <p:cNvGrpSpPr/>
          <p:nvPr/>
        </p:nvGrpSpPr>
        <p:grpSpPr>
          <a:xfrm>
            <a:off x="516450" y="3030425"/>
            <a:ext cx="4000500" cy="1993502"/>
            <a:chOff x="516450" y="3030425"/>
            <a:chExt cx="4000500" cy="1993502"/>
          </a:xfrm>
        </p:grpSpPr>
        <p:sp>
          <p:nvSpPr>
            <p:cNvPr id="173" name="Google Shape;173;p32"/>
            <p:cNvSpPr/>
            <p:nvPr/>
          </p:nvSpPr>
          <p:spPr>
            <a:xfrm>
              <a:off x="568225" y="3587527"/>
              <a:ext cx="3897000" cy="14364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&gt;&gt;&gt;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>
                  <a:solidFill>
                    <a:srgbClr val="E69138"/>
                  </a:solidFill>
                  <a:latin typeface="Consolas"/>
                  <a:ea typeface="Consolas"/>
                  <a:cs typeface="Consolas"/>
                  <a:sym typeface="Consolas"/>
                </a:rPr>
                <a:t>in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0371C1"/>
                  </a:solidFill>
                  <a:latin typeface="Consolas"/>
                  <a:ea typeface="Consolas"/>
                  <a:cs typeface="Consolas"/>
                  <a:sym typeface="Consolas"/>
                </a:rPr>
                <a:t>True</a:t>
              </a:r>
              <a:endParaRPr>
                <a:solidFill>
                  <a:srgbClr val="0371C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&gt;&gt;&gt;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'z'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in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"socks"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0371C1"/>
                  </a:solidFill>
                  <a:latin typeface="Consolas"/>
                  <a:ea typeface="Consolas"/>
                  <a:cs typeface="Consolas"/>
                  <a:sym typeface="Consolas"/>
                </a:rPr>
                <a:t>False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&gt;&gt;&gt;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+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>
                  <a:solidFill>
                    <a:srgbClr val="E69138"/>
                  </a:solidFill>
                  <a:latin typeface="Consolas"/>
                  <a:ea typeface="Consolas"/>
                  <a:cs typeface="Consolas"/>
                  <a:sym typeface="Consolas"/>
                </a:rPr>
                <a:t>in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371C1"/>
                  </a:solidFill>
                  <a:latin typeface="Consolas"/>
                  <a:ea typeface="Consolas"/>
                  <a:cs typeface="Consolas"/>
                  <a:sym typeface="Consolas"/>
                </a:rPr>
                <a:t>True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4" name="Google Shape;174;p32"/>
            <p:cNvSpPr txBox="1"/>
            <p:nvPr/>
          </p:nvSpPr>
          <p:spPr>
            <a:xfrm>
              <a:off x="516450" y="3030425"/>
              <a:ext cx="4000500" cy="55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b="1">
                  <a:solidFill>
                    <a:srgbClr val="8E7CC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Check membership:</a:t>
              </a:r>
              <a:r>
                <a:rPr lang="en" sz="1200">
                  <a:solidFill>
                    <a:srgbClr val="8E7CC3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" sz="1200">
                  <a:latin typeface="Roboto Mono"/>
                  <a:ea typeface="Roboto Mono"/>
                  <a:cs typeface="Roboto Mono"/>
                  <a:sym typeface="Roboto Mono"/>
                </a:rPr>
                <a:t>check if the value of &lt;expr&gt; is in &lt;seq&gt; </a:t>
              </a:r>
              <a:r>
                <a:rPr lang="en" sz="1200" b="1">
                  <a:solidFill>
                    <a:srgbClr val="E69138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" sz="1200">
                  <a:solidFill>
                    <a:srgbClr val="3D85C6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&lt;expr&gt; </a:t>
              </a:r>
              <a:r>
                <a:rPr lang="en" sz="1200" b="1">
                  <a:solidFill>
                    <a:srgbClr val="3D85C6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in</a:t>
              </a:r>
              <a:r>
                <a:rPr lang="en" sz="1200">
                  <a:solidFill>
                    <a:srgbClr val="3D85C6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&lt;seq&gt;</a:t>
              </a:r>
              <a:endParaRPr sz="1200" b="1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75" name="Google Shape;175;p32"/>
          <p:cNvGrpSpPr/>
          <p:nvPr/>
        </p:nvGrpSpPr>
        <p:grpSpPr>
          <a:xfrm>
            <a:off x="4908575" y="3030425"/>
            <a:ext cx="4000500" cy="2009102"/>
            <a:chOff x="4857650" y="3947100"/>
            <a:chExt cx="4000500" cy="2009102"/>
          </a:xfrm>
        </p:grpSpPr>
        <p:sp>
          <p:nvSpPr>
            <p:cNvPr id="176" name="Google Shape;176;p32"/>
            <p:cNvSpPr/>
            <p:nvPr/>
          </p:nvSpPr>
          <p:spPr>
            <a:xfrm>
              <a:off x="4909400" y="4519802"/>
              <a:ext cx="3897000" cy="14364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&gt;&gt;&gt; [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] + [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[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&gt;&gt;&gt;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"hello "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+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"world"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"hello world"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&gt;&gt;&gt; [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-1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] + [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] + [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[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-1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n">
                  <a:solidFill>
                    <a:srgbClr val="6AA84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7" name="Google Shape;177;p32"/>
            <p:cNvSpPr txBox="1"/>
            <p:nvPr/>
          </p:nvSpPr>
          <p:spPr>
            <a:xfrm>
              <a:off x="4857650" y="3947100"/>
              <a:ext cx="40005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6AA84F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Concatenate:</a:t>
              </a:r>
              <a:r>
                <a:rPr lang="en" sz="1200">
                  <a:solidFill>
                    <a:srgbClr val="595959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" sz="1200">
                  <a:latin typeface="Roboto Mono"/>
                  <a:ea typeface="Roboto Mono"/>
                  <a:cs typeface="Roboto Mono"/>
                  <a:sym typeface="Roboto Mono"/>
                </a:rPr>
                <a:t>combine two sequences into a single sequence </a:t>
              </a:r>
              <a:r>
                <a:rPr lang="en" sz="1200">
                  <a:solidFill>
                    <a:srgbClr val="595959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" sz="1200">
                  <a:solidFill>
                    <a:srgbClr val="3D85C6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&lt;s1&gt; </a:t>
              </a:r>
              <a:r>
                <a:rPr lang="en" sz="1200" b="1">
                  <a:solidFill>
                    <a:srgbClr val="3D85C6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r>
                <a:rPr lang="en" sz="1200">
                  <a:solidFill>
                    <a:srgbClr val="3D85C6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&lt;s2&gt;</a:t>
              </a:r>
              <a:endParaRPr sz="1200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Processing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Iterating through sequences</a:t>
            </a:r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You can use a for statement to iterate through the elements of a sequence:</a:t>
            </a:r>
            <a:endParaRPr sz="1400"/>
          </a:p>
        </p:txBody>
      </p:sp>
      <p:sp>
        <p:nvSpPr>
          <p:cNvPr id="189" name="Google Shape;189;p34"/>
          <p:cNvSpPr txBox="1"/>
          <p:nvPr/>
        </p:nvSpPr>
        <p:spPr>
          <a:xfrm>
            <a:off x="1310575" y="1823125"/>
            <a:ext cx="2814300" cy="931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&lt;name&gt;</a:t>
            </a:r>
            <a:r>
              <a:rPr lang="en" sz="18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8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&lt;seq&gt;</a:t>
            </a:r>
            <a:r>
              <a:rPr lang="en" sz="18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solidFill>
                <a:srgbClr val="3D85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 sz="18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Google Shape;190;p34"/>
          <p:cNvSpPr txBox="1"/>
          <p:nvPr/>
        </p:nvSpPr>
        <p:spPr>
          <a:xfrm>
            <a:off x="4776575" y="1580275"/>
            <a:ext cx="3924600" cy="14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Rules for execution:</a:t>
            </a:r>
            <a:endParaRPr sz="1800" i="1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For each element in </a:t>
            </a:r>
            <a:r>
              <a:rPr lang="en" sz="1800">
                <a:solidFill>
                  <a:srgbClr val="F6B26B"/>
                </a:solidFill>
                <a:latin typeface="Consolas"/>
                <a:ea typeface="Consolas"/>
                <a:cs typeface="Consolas"/>
                <a:sym typeface="Consolas"/>
              </a:rPr>
              <a:t>&lt;seq&gt;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  1) Bind it to </a:t>
            </a:r>
            <a:r>
              <a:rPr lang="en" sz="18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&lt;name&gt;</a:t>
            </a:r>
            <a:endParaRPr sz="1800">
              <a:solidFill>
                <a:srgbClr val="F6B26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  2) Execute 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r>
              <a:rPr lang="en" sz="18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1" name="Google Shape;191;p34"/>
          <p:cNvSpPr txBox="1"/>
          <p:nvPr/>
        </p:nvSpPr>
        <p:spPr>
          <a:xfrm>
            <a:off x="1137025" y="3428600"/>
            <a:ext cx="3161400" cy="1258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i = </a:t>
            </a:r>
            <a:r>
              <a:rPr lang="en" sz="1800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 dirty="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elem </a:t>
            </a:r>
            <a:r>
              <a:rPr lang="en" sz="1800" b="1" dirty="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8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]: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 dirty="0">
                <a:solidFill>
                  <a:srgbClr val="0371C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(i, </a:t>
            </a:r>
            <a:r>
              <a:rPr lang="en" sz="1800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":"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, elem)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   i += </a:t>
            </a:r>
            <a:r>
              <a:rPr lang="en" sz="1800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" name="Google Shape;192;p34"/>
          <p:cNvSpPr txBox="1"/>
          <p:nvPr/>
        </p:nvSpPr>
        <p:spPr>
          <a:xfrm>
            <a:off x="5232425" y="3240800"/>
            <a:ext cx="1096800" cy="16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 sz="18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-------</a:t>
            </a:r>
            <a:endParaRPr sz="18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0 : 8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: 9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 : 10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24439E8-1EAD-54C9-702F-911690796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0" y="0"/>
            <a:ext cx="90133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80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</a:t>
            </a:r>
            <a:endParaRPr/>
          </a:p>
        </p:txBody>
      </p:sp>
      <p:sp>
        <p:nvSpPr>
          <p:cNvPr id="198" name="Google Shape;198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003700" cy="3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rgbClr val="4A86E8"/>
                </a:solidFill>
              </a:rPr>
              <a:t>range</a:t>
            </a:r>
            <a:r>
              <a:rPr lang="en"/>
              <a:t> function creates a sequence containing the values within a specified range.</a:t>
            </a:r>
            <a:endParaRPr/>
          </a:p>
        </p:txBody>
      </p:sp>
      <p:sp>
        <p:nvSpPr>
          <p:cNvPr id="199" name="Google Shape;199;p35"/>
          <p:cNvSpPr txBox="1"/>
          <p:nvPr/>
        </p:nvSpPr>
        <p:spPr>
          <a:xfrm>
            <a:off x="3000900" y="1825063"/>
            <a:ext cx="31422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range(</a:t>
            </a:r>
            <a:r>
              <a:rPr lang="en" dirty="0">
                <a:solidFill>
                  <a:srgbClr val="0371C1"/>
                </a:solidFill>
                <a:latin typeface="Consolas"/>
                <a:ea typeface="Consolas"/>
                <a:cs typeface="Consolas"/>
                <a:sym typeface="Consolas"/>
              </a:rPr>
              <a:t>&lt;start&gt;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dirty="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&lt;end&gt;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&lt;skip&gt;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35"/>
          <p:cNvSpPr txBox="1"/>
          <p:nvPr/>
        </p:nvSpPr>
        <p:spPr>
          <a:xfrm>
            <a:off x="362625" y="2571750"/>
            <a:ext cx="8003700" cy="9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Creates a range object from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0371C1"/>
                </a:solidFill>
                <a:latin typeface="Consolas"/>
                <a:ea typeface="Consolas"/>
                <a:cs typeface="Consolas"/>
                <a:sym typeface="Consolas"/>
              </a:rPr>
              <a:t>&lt;start&gt;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(inclusive) to </a:t>
            </a:r>
            <a:r>
              <a:rPr lang="en" sz="12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&lt;end&gt;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(exclusive), skipping every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&lt;skip&gt;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element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This is useful for looping: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1" name="Google Shape;201;p35"/>
          <p:cNvSpPr/>
          <p:nvPr/>
        </p:nvSpPr>
        <p:spPr>
          <a:xfrm>
            <a:off x="488975" y="3529499"/>
            <a:ext cx="3897000" cy="1465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b="1" dirty="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 </a:t>
            </a:r>
            <a:r>
              <a:rPr lang="en" b="1" dirty="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371C1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     </a:t>
            </a:r>
            <a:r>
              <a:rPr lang="en" dirty="0">
                <a:solidFill>
                  <a:srgbClr val="0371C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(e)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  </a:t>
            </a:r>
            <a:endParaRPr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" name="Google Shape;202;p35"/>
          <p:cNvSpPr/>
          <p:nvPr/>
        </p:nvSpPr>
        <p:spPr>
          <a:xfrm>
            <a:off x="4572000" y="3529499"/>
            <a:ext cx="3897000" cy="1465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lst = [</a:t>
            </a:r>
            <a:r>
              <a:rPr lang="en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b="1" dirty="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en" b="1" dirty="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371C1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(len(lst)):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     </a:t>
            </a:r>
            <a:r>
              <a:rPr lang="en" dirty="0">
                <a:solidFill>
                  <a:srgbClr val="0371C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(i, </a:t>
            </a:r>
            <a:r>
              <a:rPr lang="en" dirty="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":"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lst[i])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0: 8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1: 9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2: 10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E60226-6BE9-F92A-7FA5-F52CF9339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42" y="0"/>
            <a:ext cx="799231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273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9913</TotalTime>
  <Words>840</Words>
  <Application>Microsoft Office PowerPoint</Application>
  <PresentationFormat>全屏显示(16:9)</PresentationFormat>
  <Paragraphs>128</Paragraphs>
  <Slides>19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Consolas</vt:lpstr>
      <vt:lpstr>Roboto Mono</vt:lpstr>
      <vt:lpstr>Arial</vt:lpstr>
      <vt:lpstr>Simple Light</vt:lpstr>
      <vt:lpstr>Sequences</vt:lpstr>
      <vt:lpstr>Sequences</vt:lpstr>
      <vt:lpstr>Sequence Abstraction</vt:lpstr>
      <vt:lpstr>What can you do with sequences?</vt:lpstr>
      <vt:lpstr>Sequence Processing</vt:lpstr>
      <vt:lpstr>Iterating through sequences</vt:lpstr>
      <vt:lpstr>PowerPoint 演示文稿</vt:lpstr>
      <vt:lpstr>Range</vt:lpstr>
      <vt:lpstr>PowerPoint 演示文稿</vt:lpstr>
      <vt:lpstr>List Comprehensions</vt:lpstr>
      <vt:lpstr>List Comprehension Examples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Sequences &amp; Data Abstraction</dc:title>
  <dc:creator>xinyu</dc:creator>
  <cp:lastModifiedBy>冯 新宇</cp:lastModifiedBy>
  <cp:revision>8</cp:revision>
  <dcterms:modified xsi:type="dcterms:W3CDTF">2023-10-20T01:49:18Z</dcterms:modified>
</cp:coreProperties>
</file>