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3" r:id="rId4"/>
    <p:sldId id="264" r:id="rId5"/>
    <p:sldId id="265" r:id="rId6"/>
    <p:sldId id="266" r:id="rId7"/>
    <p:sldId id="267" r:id="rId8"/>
    <p:sldId id="274" r:id="rId9"/>
    <p:sldId id="275" r:id="rId10"/>
    <p:sldId id="269" r:id="rId11"/>
    <p:sldId id="270" r:id="rId12"/>
    <p:sldId id="272" r:id="rId13"/>
    <p:sldId id="273" r:id="rId14"/>
    <p:sldId id="25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E09E32-AEFB-4C17-8E5C-427CFDE4C792}" v="1" dt="2019-02-21T12:56:11.6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47" d="100"/>
          <a:sy n="47" d="100"/>
        </p:scale>
        <p:origin x="8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uan Ferguson" userId="d3d78bc380f84dea" providerId="LiveId" clId="{30E09E32-AEFB-4C17-8E5C-427CFDE4C792}"/>
    <pc:docChg chg="modSld sldOrd">
      <pc:chgData name="Euan Ferguson" userId="d3d78bc380f84dea" providerId="LiveId" clId="{30E09E32-AEFB-4C17-8E5C-427CFDE4C792}" dt="2019-02-21T12:56:11.629" v="0"/>
      <pc:docMkLst>
        <pc:docMk/>
      </pc:docMkLst>
      <pc:sldChg chg="ord">
        <pc:chgData name="Euan Ferguson" userId="d3d78bc380f84dea" providerId="LiveId" clId="{30E09E32-AEFB-4C17-8E5C-427CFDE4C792}" dt="2019-02-21T12:56:11.629" v="0"/>
        <pc:sldMkLst>
          <pc:docMk/>
          <pc:sldMk cId="1253452632"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1524000" y="304800"/>
            <a:ext cx="9144000" cy="2387600"/>
          </a:xfrm>
        </p:spPr>
        <p:txBody>
          <a:bodyPr>
            <a:normAutofit/>
          </a:bodyPr>
          <a:lstStyle/>
          <a:p>
            <a:br>
              <a:rPr lang="en-US" dirty="0"/>
            </a:br>
            <a:r>
              <a:rPr lang="en-GB" dirty="0">
                <a:solidFill>
                  <a:schemeClr val="accent1">
                    <a:lumMod val="75000"/>
                  </a:schemeClr>
                </a:solidFill>
              </a:rPr>
              <a:t>Design Specification</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1600" dirty="0"/>
              <a:t>Team members:</a:t>
            </a:r>
          </a:p>
          <a:p>
            <a:r>
              <a:rPr lang="en-US" sz="1600" dirty="0"/>
              <a:t>Mohammad Majid – 2324127</a:t>
            </a:r>
          </a:p>
          <a:p>
            <a:r>
              <a:rPr lang="en-US" sz="1600" dirty="0"/>
              <a:t>Euan John Ferguson – 2323460</a:t>
            </a:r>
          </a:p>
          <a:p>
            <a:r>
              <a:rPr lang="en-US" sz="1600" dirty="0"/>
              <a:t>Matthew Wilson – 2251532</a:t>
            </a:r>
          </a:p>
          <a:p>
            <a:r>
              <a:rPr lang="en-US" sz="1600" dirty="0"/>
              <a:t>Jasmine Naowarat Casey – 2325421</a:t>
            </a:r>
          </a:p>
          <a:p>
            <a:r>
              <a:rPr lang="en-US" sz="1600" dirty="0"/>
              <a:t>James Bradford - 2324024</a:t>
            </a:r>
          </a:p>
        </p:txBody>
      </p:sp>
    </p:spTree>
    <p:extLst>
      <p:ext uri="{BB962C8B-B14F-4D97-AF65-F5344CB8AC3E}">
        <p14:creationId xmlns:p14="http://schemas.microsoft.com/office/powerpoint/2010/main" val="277390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2FBC1-CFCC-BB40-887C-4F5EA32C8A36}"/>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4</a:t>
            </a:r>
          </a:p>
          <a:p>
            <a:pPr>
              <a:spcBef>
                <a:spcPts val="1000"/>
              </a:spcBef>
            </a:pPr>
            <a:r>
              <a:rPr lang="en-GB" sz="4000" dirty="0">
                <a:solidFill>
                  <a:schemeClr val="accent1">
                    <a:lumMod val="75000"/>
                  </a:schemeClr>
                </a:solidFill>
              </a:rPr>
              <a:t>Question</a:t>
            </a:r>
            <a:endParaRPr lang="en-GB" sz="4000" dirty="0"/>
          </a:p>
        </p:txBody>
      </p:sp>
      <p:pic>
        <p:nvPicPr>
          <p:cNvPr id="5" name="Picture 4" descr="A screenshot of a cell phone&#10;&#10;Description automatically generated">
            <a:extLst>
              <a:ext uri="{FF2B5EF4-FFF2-40B4-BE49-F238E27FC236}">
                <a16:creationId xmlns:a16="http://schemas.microsoft.com/office/drawing/2014/main" id="{9A70EEBD-5578-784E-A613-CCE76E3FC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28" y="0"/>
            <a:ext cx="8780172" cy="6858000"/>
          </a:xfrm>
          <a:prstGeom prst="rect">
            <a:avLst/>
          </a:prstGeom>
        </p:spPr>
      </p:pic>
    </p:spTree>
    <p:extLst>
      <p:ext uri="{BB962C8B-B14F-4D97-AF65-F5344CB8AC3E}">
        <p14:creationId xmlns:p14="http://schemas.microsoft.com/office/powerpoint/2010/main" val="36285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48074B-6EF9-6240-BBF7-1CE4EC8B3831}"/>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5</a:t>
            </a:r>
          </a:p>
          <a:p>
            <a:pPr>
              <a:spcBef>
                <a:spcPts val="1000"/>
              </a:spcBef>
            </a:pPr>
            <a:r>
              <a:rPr lang="en-GB" sz="4000" dirty="0">
                <a:solidFill>
                  <a:schemeClr val="accent1">
                    <a:lumMod val="75000"/>
                  </a:schemeClr>
                </a:solidFill>
              </a:rPr>
              <a:t>Profile</a:t>
            </a:r>
            <a:endParaRPr lang="en-GB" sz="4000" dirty="0"/>
          </a:p>
        </p:txBody>
      </p:sp>
      <p:pic>
        <p:nvPicPr>
          <p:cNvPr id="4" name="Picture 3" descr="A screenshot of a cell phone&#10;&#10;Description automatically generated">
            <a:extLst>
              <a:ext uri="{FF2B5EF4-FFF2-40B4-BE49-F238E27FC236}">
                <a16:creationId xmlns:a16="http://schemas.microsoft.com/office/drawing/2014/main" id="{82A30BDD-9803-0843-A31C-26C8D7642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025" y="0"/>
            <a:ext cx="8804975" cy="6858000"/>
          </a:xfrm>
          <a:prstGeom prst="rect">
            <a:avLst/>
          </a:prstGeom>
        </p:spPr>
      </p:pic>
    </p:spTree>
    <p:extLst>
      <p:ext uri="{BB962C8B-B14F-4D97-AF65-F5344CB8AC3E}">
        <p14:creationId xmlns:p14="http://schemas.microsoft.com/office/powerpoint/2010/main" val="38981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8DCD-FE4C-5949-A29C-A2D9978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70" y="888422"/>
            <a:ext cx="9149561" cy="5428345"/>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System Architecture</a:t>
            </a:r>
            <a:endParaRPr lang="en-GB" sz="4000" dirty="0"/>
          </a:p>
        </p:txBody>
      </p:sp>
    </p:spTree>
    <p:extLst>
      <p:ext uri="{BB962C8B-B14F-4D97-AF65-F5344CB8AC3E}">
        <p14:creationId xmlns:p14="http://schemas.microsoft.com/office/powerpoint/2010/main" val="11549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ER Diagram</a:t>
            </a:r>
            <a:endParaRPr lang="en-GB" sz="4000" dirty="0"/>
          </a:p>
        </p:txBody>
      </p:sp>
      <p:graphicFrame>
        <p:nvGraphicFramePr>
          <p:cNvPr id="2" name="Table 1">
            <a:extLst>
              <a:ext uri="{FF2B5EF4-FFF2-40B4-BE49-F238E27FC236}">
                <a16:creationId xmlns:a16="http://schemas.microsoft.com/office/drawing/2014/main" id="{D8EFD306-7A06-FD45-9739-DD1BBDBA7E8F}"/>
              </a:ext>
            </a:extLst>
          </p:cNvPr>
          <p:cNvGraphicFramePr>
            <a:graphicFrameLocks noGrp="1"/>
          </p:cNvGraphicFramePr>
          <p:nvPr>
            <p:extLst>
              <p:ext uri="{D42A27DB-BD31-4B8C-83A1-F6EECF244321}">
                <p14:modId xmlns:p14="http://schemas.microsoft.com/office/powerpoint/2010/main" val="176680782"/>
              </p:ext>
            </p:extLst>
          </p:nvPr>
        </p:nvGraphicFramePr>
        <p:xfrm>
          <a:off x="5884047" y="4030772"/>
          <a:ext cx="2875236" cy="1554480"/>
        </p:xfrm>
        <a:graphic>
          <a:graphicData uri="http://schemas.openxmlformats.org/drawingml/2006/table">
            <a:tbl>
              <a:tblPr firstRow="1" bandRow="1">
                <a:tableStyleId>{74C1A8A3-306A-4EB7-A6B1-4F7E0EB9C5D6}</a:tableStyleId>
              </a:tblPr>
              <a:tblGrid>
                <a:gridCol w="1078723">
                  <a:extLst>
                    <a:ext uri="{9D8B030D-6E8A-4147-A177-3AD203B41FA5}">
                      <a16:colId xmlns:a16="http://schemas.microsoft.com/office/drawing/2014/main" val="734684168"/>
                    </a:ext>
                  </a:extLst>
                </a:gridCol>
                <a:gridCol w="1796513">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Char(64)</a:t>
                      </a:r>
                    </a:p>
                  </a:txBody>
                  <a:tcPr/>
                </a:tc>
                <a:extLst>
                  <a:ext uri="{0D108BD9-81ED-4DB2-BD59-A6C34878D82A}">
                    <a16:rowId xmlns:a16="http://schemas.microsoft.com/office/drawing/2014/main" val="3248845249"/>
                  </a:ext>
                </a:extLst>
              </a:tr>
              <a:tr h="193635">
                <a:tc>
                  <a:txBody>
                    <a:bodyPr/>
                    <a:lstStyle/>
                    <a:p>
                      <a:r>
                        <a:rPr lang="en-GB" sz="1100" dirty="0"/>
                        <a:t>description</a:t>
                      </a:r>
                    </a:p>
                  </a:txBody>
                  <a:tcPr/>
                </a:tc>
                <a:tc>
                  <a:txBody>
                    <a:bodyPr/>
                    <a:lstStyle/>
                    <a:p>
                      <a:r>
                        <a:rPr lang="en-GB" sz="1100" dirty="0"/>
                        <a:t>Char(512)</a:t>
                      </a:r>
                    </a:p>
                  </a:txBody>
                  <a:tcPr/>
                </a:tc>
                <a:extLst>
                  <a:ext uri="{0D108BD9-81ED-4DB2-BD59-A6C34878D82A}">
                    <a16:rowId xmlns:a16="http://schemas.microsoft.com/office/drawing/2014/main" val="2682906005"/>
                  </a:ext>
                </a:extLst>
              </a:tr>
              <a:tr h="193635">
                <a:tc>
                  <a:txBody>
                    <a:bodyPr/>
                    <a:lstStyle/>
                    <a:p>
                      <a:r>
                        <a:rPr lang="en-GB" sz="1100" dirty="0"/>
                        <a:t>approved</a:t>
                      </a:r>
                    </a:p>
                  </a:txBody>
                  <a:tcPr/>
                </a:tc>
                <a:tc>
                  <a:txBody>
                    <a:bodyPr/>
                    <a:lstStyle/>
                    <a:p>
                      <a:r>
                        <a:rPr lang="en-GB" sz="1100" dirty="0"/>
                        <a:t>Boolean</a:t>
                      </a:r>
                    </a:p>
                  </a:txBody>
                  <a:tcPr/>
                </a:tc>
                <a:extLst>
                  <a:ext uri="{0D108BD9-81ED-4DB2-BD59-A6C34878D82A}">
                    <a16:rowId xmlns:a16="http://schemas.microsoft.com/office/drawing/2014/main" val="370674463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888938708"/>
                  </a:ext>
                </a:extLst>
              </a:tr>
            </a:tbl>
          </a:graphicData>
        </a:graphic>
      </p:graphicFrame>
      <p:sp>
        <p:nvSpPr>
          <p:cNvPr id="3" name="TextBox 2">
            <a:extLst>
              <a:ext uri="{FF2B5EF4-FFF2-40B4-BE49-F238E27FC236}">
                <a16:creationId xmlns:a16="http://schemas.microsoft.com/office/drawing/2014/main" id="{F9318951-5AE9-F34A-9C45-C36FBEDAD3F4}"/>
              </a:ext>
            </a:extLst>
          </p:cNvPr>
          <p:cNvSpPr txBox="1"/>
          <p:nvPr/>
        </p:nvSpPr>
        <p:spPr>
          <a:xfrm>
            <a:off x="5884047" y="3676970"/>
            <a:ext cx="2824672" cy="338554"/>
          </a:xfrm>
          <a:prstGeom prst="rect">
            <a:avLst/>
          </a:prstGeom>
          <a:noFill/>
        </p:spPr>
        <p:txBody>
          <a:bodyPr wrap="square" rtlCol="0">
            <a:spAutoFit/>
          </a:bodyPr>
          <a:lstStyle/>
          <a:p>
            <a:pPr algn="ctr"/>
            <a:r>
              <a:rPr lang="en-GB" sz="1600" dirty="0"/>
              <a:t>Category</a:t>
            </a:r>
            <a:endParaRPr lang="en-GB" sz="1400" dirty="0"/>
          </a:p>
        </p:txBody>
      </p:sp>
      <p:graphicFrame>
        <p:nvGraphicFramePr>
          <p:cNvPr id="5" name="Table 4">
            <a:extLst>
              <a:ext uri="{FF2B5EF4-FFF2-40B4-BE49-F238E27FC236}">
                <a16:creationId xmlns:a16="http://schemas.microsoft.com/office/drawing/2014/main" id="{36F7FE76-6F0C-064F-AAC9-79FC4C1EF38F}"/>
              </a:ext>
            </a:extLst>
          </p:cNvPr>
          <p:cNvGraphicFramePr>
            <a:graphicFrameLocks noGrp="1"/>
          </p:cNvGraphicFramePr>
          <p:nvPr>
            <p:extLst>
              <p:ext uri="{D42A27DB-BD31-4B8C-83A1-F6EECF244321}">
                <p14:modId xmlns:p14="http://schemas.microsoft.com/office/powerpoint/2010/main" val="3886962367"/>
              </p:ext>
            </p:extLst>
          </p:nvPr>
        </p:nvGraphicFramePr>
        <p:xfrm>
          <a:off x="8987400"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Char(128)</a:t>
                      </a:r>
                    </a:p>
                  </a:txBody>
                  <a:tcPr/>
                </a:tc>
                <a:extLst>
                  <a:ext uri="{0D108BD9-81ED-4DB2-BD59-A6C34878D82A}">
                    <a16:rowId xmlns:a16="http://schemas.microsoft.com/office/drawing/2014/main" val="3248845249"/>
                  </a:ext>
                </a:extLst>
              </a:tr>
              <a:tr h="149403">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2682906005"/>
                  </a:ext>
                </a:extLst>
              </a:tr>
              <a:tr h="193635">
                <a:tc>
                  <a:txBody>
                    <a:bodyPr/>
                    <a:lstStyle/>
                    <a:p>
                      <a:r>
                        <a:rPr lang="en-GB" sz="1100" i="1" u="dotted" baseline="0" dirty="0"/>
                        <a:t>answered</a:t>
                      </a:r>
                    </a:p>
                  </a:txBody>
                  <a:tcPr/>
                </a:tc>
                <a:tc>
                  <a:txBody>
                    <a:bodyPr/>
                    <a:lstStyle/>
                    <a:p>
                      <a:r>
                        <a:rPr lang="en-GB" sz="1100" i="1" dirty="0"/>
                        <a:t>Integer (FK)</a:t>
                      </a:r>
                    </a:p>
                  </a:txBody>
                  <a:tcPr/>
                </a:tc>
                <a:extLst>
                  <a:ext uri="{0D108BD9-81ED-4DB2-BD59-A6C34878D82A}">
                    <a16:rowId xmlns:a16="http://schemas.microsoft.com/office/drawing/2014/main" val="3706744638"/>
                  </a:ext>
                </a:extLst>
              </a:tr>
              <a:tr h="193635">
                <a:tc>
                  <a:txBody>
                    <a:bodyPr/>
                    <a:lstStyle/>
                    <a:p>
                      <a:r>
                        <a:rPr lang="en-GB" sz="1100" dirty="0"/>
                        <a:t>anonymous</a:t>
                      </a:r>
                    </a:p>
                  </a:txBody>
                  <a:tcPr/>
                </a:tc>
                <a:tc>
                  <a:txBody>
                    <a:bodyPr/>
                    <a:lstStyle/>
                    <a:p>
                      <a:r>
                        <a:rPr lang="en-GB" sz="1100" dirty="0"/>
                        <a:t>Boolean</a:t>
                      </a:r>
                    </a:p>
                  </a:txBody>
                  <a:tcPr/>
                </a:tc>
                <a:extLst>
                  <a:ext uri="{0D108BD9-81ED-4DB2-BD59-A6C34878D82A}">
                    <a16:rowId xmlns:a16="http://schemas.microsoft.com/office/drawing/2014/main" val="3630999296"/>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1353262920"/>
                  </a:ext>
                </a:extLst>
              </a:tr>
              <a:tr h="193635">
                <a:tc>
                  <a:txBody>
                    <a:bodyPr/>
                    <a:lstStyle/>
                    <a:p>
                      <a:r>
                        <a:rPr lang="en-GB" sz="1100" dirty="0"/>
                        <a:t>views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93635">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6" name="TextBox 5">
            <a:extLst>
              <a:ext uri="{FF2B5EF4-FFF2-40B4-BE49-F238E27FC236}">
                <a16:creationId xmlns:a16="http://schemas.microsoft.com/office/drawing/2014/main" id="{3DAAA5A5-683F-5643-9F82-3BC9F039CECD}"/>
              </a:ext>
            </a:extLst>
          </p:cNvPr>
          <p:cNvSpPr txBox="1"/>
          <p:nvPr/>
        </p:nvSpPr>
        <p:spPr>
          <a:xfrm>
            <a:off x="9190007" y="409372"/>
            <a:ext cx="2824672" cy="338554"/>
          </a:xfrm>
          <a:prstGeom prst="rect">
            <a:avLst/>
          </a:prstGeom>
          <a:noFill/>
        </p:spPr>
        <p:txBody>
          <a:bodyPr wrap="square" rtlCol="0">
            <a:spAutoFit/>
          </a:bodyPr>
          <a:lstStyle/>
          <a:p>
            <a:pPr algn="ctr"/>
            <a:r>
              <a:rPr lang="en-GB" sz="1600" dirty="0"/>
              <a:t>Question</a:t>
            </a:r>
            <a:endParaRPr lang="en-GB" sz="1400" dirty="0"/>
          </a:p>
        </p:txBody>
      </p:sp>
      <p:graphicFrame>
        <p:nvGraphicFramePr>
          <p:cNvPr id="7" name="Table 6">
            <a:extLst>
              <a:ext uri="{FF2B5EF4-FFF2-40B4-BE49-F238E27FC236}">
                <a16:creationId xmlns:a16="http://schemas.microsoft.com/office/drawing/2014/main" id="{993FB27C-77CC-9C47-8E8C-3F6FD0237F25}"/>
              </a:ext>
            </a:extLst>
          </p:cNvPr>
          <p:cNvGraphicFramePr>
            <a:graphicFrameLocks noGrp="1"/>
          </p:cNvGraphicFramePr>
          <p:nvPr>
            <p:extLst>
              <p:ext uri="{D42A27DB-BD31-4B8C-83A1-F6EECF244321}">
                <p14:modId xmlns:p14="http://schemas.microsoft.com/office/powerpoint/2010/main" val="3845715247"/>
              </p:ext>
            </p:extLst>
          </p:nvPr>
        </p:nvGraphicFramePr>
        <p:xfrm>
          <a:off x="8987400" y="4022307"/>
          <a:ext cx="2824672" cy="207264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3248845249"/>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2682906005"/>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3706744638"/>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3630999296"/>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79331">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8" name="TextBox 7">
            <a:extLst>
              <a:ext uri="{FF2B5EF4-FFF2-40B4-BE49-F238E27FC236}">
                <a16:creationId xmlns:a16="http://schemas.microsoft.com/office/drawing/2014/main" id="{4AA81D40-8226-8442-BF5E-F63E498C2193}"/>
              </a:ext>
            </a:extLst>
          </p:cNvPr>
          <p:cNvSpPr txBox="1"/>
          <p:nvPr/>
        </p:nvSpPr>
        <p:spPr>
          <a:xfrm>
            <a:off x="8987400" y="3676970"/>
            <a:ext cx="2824672" cy="338554"/>
          </a:xfrm>
          <a:prstGeom prst="rect">
            <a:avLst/>
          </a:prstGeom>
          <a:noFill/>
        </p:spPr>
        <p:txBody>
          <a:bodyPr wrap="square" rtlCol="0">
            <a:spAutoFit/>
          </a:bodyPr>
          <a:lstStyle/>
          <a:p>
            <a:pPr algn="ctr"/>
            <a:r>
              <a:rPr lang="en-GB" sz="1600" dirty="0"/>
              <a:t>Answer</a:t>
            </a:r>
            <a:endParaRPr lang="en-GB" sz="1400" dirty="0"/>
          </a:p>
        </p:txBody>
      </p:sp>
      <p:graphicFrame>
        <p:nvGraphicFramePr>
          <p:cNvPr id="9" name="Table 8">
            <a:extLst>
              <a:ext uri="{FF2B5EF4-FFF2-40B4-BE49-F238E27FC236}">
                <a16:creationId xmlns:a16="http://schemas.microsoft.com/office/drawing/2014/main" id="{866B5783-DE96-B546-A6A8-C56C652D6E7A}"/>
              </a:ext>
            </a:extLst>
          </p:cNvPr>
          <p:cNvGraphicFramePr>
            <a:graphicFrameLocks noGrp="1"/>
          </p:cNvGraphicFramePr>
          <p:nvPr>
            <p:extLst>
              <p:ext uri="{D42A27DB-BD31-4B8C-83A1-F6EECF244321}">
                <p14:modId xmlns:p14="http://schemas.microsoft.com/office/powerpoint/2010/main" val="294495783"/>
              </p:ext>
            </p:extLst>
          </p:nvPr>
        </p:nvGraphicFramePr>
        <p:xfrm>
          <a:off x="5884047"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password</a:t>
                      </a:r>
                    </a:p>
                  </a:txBody>
                  <a:tcPr/>
                </a:tc>
                <a:tc>
                  <a:txBody>
                    <a:bodyPr/>
                    <a:lstStyle/>
                    <a:p>
                      <a:r>
                        <a:rPr lang="en-GB" sz="1100" dirty="0" err="1"/>
                        <a:t>PasswordField</a:t>
                      </a:r>
                      <a:endParaRPr lang="en-GB" sz="1100" dirty="0"/>
                    </a:p>
                  </a:txBody>
                  <a:tcPr/>
                </a:tc>
                <a:extLst>
                  <a:ext uri="{0D108BD9-81ED-4DB2-BD59-A6C34878D82A}">
                    <a16:rowId xmlns:a16="http://schemas.microsoft.com/office/drawing/2014/main" val="3248845249"/>
                  </a:ext>
                </a:extLst>
              </a:tr>
              <a:tr h="193635">
                <a:tc>
                  <a:txBody>
                    <a:bodyPr/>
                    <a:lstStyle/>
                    <a:p>
                      <a:r>
                        <a:rPr lang="en-GB" sz="1100" dirty="0" err="1"/>
                        <a:t>display_name</a:t>
                      </a:r>
                      <a:endParaRPr lang="en-GB" sz="1100" dirty="0"/>
                    </a:p>
                  </a:txBody>
                  <a:tcPr/>
                </a:tc>
                <a:tc>
                  <a:txBody>
                    <a:bodyPr/>
                    <a:lstStyle/>
                    <a:p>
                      <a:r>
                        <a:rPr lang="en-GB" sz="1100" dirty="0"/>
                        <a:t>Char(32)</a:t>
                      </a:r>
                    </a:p>
                  </a:txBody>
                  <a:tcPr/>
                </a:tc>
                <a:extLst>
                  <a:ext uri="{0D108BD9-81ED-4DB2-BD59-A6C34878D82A}">
                    <a16:rowId xmlns:a16="http://schemas.microsoft.com/office/drawing/2014/main" val="2682906005"/>
                  </a:ext>
                </a:extLst>
              </a:tr>
              <a:tr h="193635">
                <a:tc>
                  <a:txBody>
                    <a:bodyPr/>
                    <a:lstStyle/>
                    <a:p>
                      <a:r>
                        <a:rPr lang="en-GB" sz="1100" dirty="0"/>
                        <a:t>bio</a:t>
                      </a:r>
                    </a:p>
                  </a:txBody>
                  <a:tcPr/>
                </a:tc>
                <a:tc>
                  <a:txBody>
                    <a:bodyPr/>
                    <a:lstStyle/>
                    <a:p>
                      <a:r>
                        <a:rPr lang="en-GB" sz="1100" dirty="0"/>
                        <a:t>Char(4096)</a:t>
                      </a:r>
                    </a:p>
                  </a:txBody>
                  <a:tcPr/>
                </a:tc>
                <a:extLst>
                  <a:ext uri="{0D108BD9-81ED-4DB2-BD59-A6C34878D82A}">
                    <a16:rowId xmlns:a16="http://schemas.microsoft.com/office/drawing/2014/main" val="3706744638"/>
                  </a:ext>
                </a:extLst>
              </a:tr>
              <a:tr h="193635">
                <a:tc>
                  <a:txBody>
                    <a:bodyPr/>
                    <a:lstStyle/>
                    <a:p>
                      <a:r>
                        <a:rPr lang="en-GB" sz="1100" dirty="0"/>
                        <a:t>email</a:t>
                      </a:r>
                    </a:p>
                  </a:txBody>
                  <a:tcPr/>
                </a:tc>
                <a:tc>
                  <a:txBody>
                    <a:bodyPr/>
                    <a:lstStyle/>
                    <a:p>
                      <a:r>
                        <a:rPr lang="en-GB" sz="1100" dirty="0" err="1"/>
                        <a:t>EmailField</a:t>
                      </a:r>
                      <a:endParaRPr lang="en-GB" sz="1100" dirty="0"/>
                    </a:p>
                  </a:txBody>
                  <a:tcPr/>
                </a:tc>
                <a:extLst>
                  <a:ext uri="{0D108BD9-81ED-4DB2-BD59-A6C34878D82A}">
                    <a16:rowId xmlns:a16="http://schemas.microsoft.com/office/drawing/2014/main" val="3630999296"/>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1353262920"/>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dirty="0"/>
                        <a:t>university</a:t>
                      </a:r>
                    </a:p>
                  </a:txBody>
                  <a:tcPr/>
                </a:tc>
                <a:tc>
                  <a:txBody>
                    <a:bodyPr/>
                    <a:lstStyle/>
                    <a:p>
                      <a:r>
                        <a:rPr lang="en-GB" sz="1100" dirty="0"/>
                        <a:t>Char(128)</a:t>
                      </a:r>
                    </a:p>
                  </a:txBody>
                  <a:tcPr/>
                </a:tc>
                <a:extLst>
                  <a:ext uri="{0D108BD9-81ED-4DB2-BD59-A6C34878D82A}">
                    <a16:rowId xmlns:a16="http://schemas.microsoft.com/office/drawing/2014/main" val="903016933"/>
                  </a:ext>
                </a:extLst>
              </a:tr>
              <a:tr h="193635">
                <a:tc>
                  <a:txBody>
                    <a:bodyPr/>
                    <a:lstStyle/>
                    <a:p>
                      <a:r>
                        <a:rPr lang="en-GB" sz="1100" dirty="0"/>
                        <a:t>image</a:t>
                      </a:r>
                    </a:p>
                  </a:txBody>
                  <a:tcPr/>
                </a:tc>
                <a:tc>
                  <a:txBody>
                    <a:bodyPr/>
                    <a:lstStyle/>
                    <a:p>
                      <a:r>
                        <a:rPr lang="en-GB" sz="1100" dirty="0" err="1"/>
                        <a:t>ImageField</a:t>
                      </a:r>
                      <a:endParaRPr lang="en-GB" sz="1100" dirty="0"/>
                    </a:p>
                  </a:txBody>
                  <a:tcPr/>
                </a:tc>
                <a:extLst>
                  <a:ext uri="{0D108BD9-81ED-4DB2-BD59-A6C34878D82A}">
                    <a16:rowId xmlns:a16="http://schemas.microsoft.com/office/drawing/2014/main" val="1395525398"/>
                  </a:ext>
                </a:extLst>
              </a:tr>
            </a:tbl>
          </a:graphicData>
        </a:graphic>
      </p:graphicFrame>
      <p:sp>
        <p:nvSpPr>
          <p:cNvPr id="10" name="TextBox 9">
            <a:extLst>
              <a:ext uri="{FF2B5EF4-FFF2-40B4-BE49-F238E27FC236}">
                <a16:creationId xmlns:a16="http://schemas.microsoft.com/office/drawing/2014/main" id="{03EA3BE7-6479-7F4D-B673-17C52D5D8206}"/>
              </a:ext>
            </a:extLst>
          </p:cNvPr>
          <p:cNvSpPr txBox="1"/>
          <p:nvPr/>
        </p:nvSpPr>
        <p:spPr>
          <a:xfrm>
            <a:off x="5884047" y="409372"/>
            <a:ext cx="2824672" cy="338554"/>
          </a:xfrm>
          <a:prstGeom prst="rect">
            <a:avLst/>
          </a:prstGeom>
          <a:noFill/>
        </p:spPr>
        <p:txBody>
          <a:bodyPr wrap="square" rtlCol="0">
            <a:spAutoFit/>
          </a:bodyPr>
          <a:lstStyle/>
          <a:p>
            <a:pPr algn="ctr"/>
            <a:r>
              <a:rPr lang="en-GB" sz="1600" dirty="0"/>
              <a:t>User</a:t>
            </a:r>
            <a:endParaRPr lang="en-GB" sz="1400" dirty="0"/>
          </a:p>
        </p:txBody>
      </p:sp>
      <p:pic>
        <p:nvPicPr>
          <p:cNvPr id="15" name="Picture 14">
            <a:extLst>
              <a:ext uri="{FF2B5EF4-FFF2-40B4-BE49-F238E27FC236}">
                <a16:creationId xmlns:a16="http://schemas.microsoft.com/office/drawing/2014/main" id="{A72D8E24-1048-4360-946E-D67F826DC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8" y="1916756"/>
            <a:ext cx="4931746" cy="3810895"/>
          </a:xfrm>
          <a:prstGeom prst="rect">
            <a:avLst/>
          </a:prstGeom>
        </p:spPr>
      </p:pic>
    </p:spTree>
    <p:extLst>
      <p:ext uri="{BB962C8B-B14F-4D97-AF65-F5344CB8AC3E}">
        <p14:creationId xmlns:p14="http://schemas.microsoft.com/office/powerpoint/2010/main" val="195504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865B6F-62E2-4131-809E-3A2D8EF32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040" y="726037"/>
            <a:ext cx="9615362" cy="5846527"/>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3031116351"/>
              </p:ext>
            </p:extLst>
          </p:nvPr>
        </p:nvGraphicFramePr>
        <p:xfrm>
          <a:off x="838198" y="1293541"/>
          <a:ext cx="9197900" cy="475488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t>
                      </a:r>
                      <a:r>
                        <a:rPr lang="en-US" sz="2000" b="0" dirty="0" err="1">
                          <a:solidFill>
                            <a:schemeClr val="tx1"/>
                          </a:solidFill>
                        </a:rPr>
                        <a:t>myprofile</a:t>
                      </a:r>
                      <a:r>
                        <a:rPr lang="en-US" sz="20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/profile/user-id/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/category/computing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11835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/category/category-name/question-id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r>
                        <a:rPr lang="en-US" sz="2000" b="0" dirty="0">
                          <a:solidFill>
                            <a:schemeClr val="tx1"/>
                          </a:solidFill>
                        </a:rPr>
                        <a:t>/ask-a-question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r>
                        <a:rPr lang="en-US" sz="2000" b="0" dirty="0">
                          <a:solidFill>
                            <a:schemeClr val="tx1"/>
                          </a:solidFill>
                        </a:rPr>
                        <a:t>/ask-a-question/request-category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their question answered, by selecting their favourite answer to the question. Other users will be able to like and dislike answers, which will contribute to the answerer overall likes and dislikes on their profile.</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3F0778-D4E8-064C-98D2-6CB6A158D7E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Requirements</a:t>
            </a:r>
            <a:endParaRPr lang="en-GB" sz="4000" dirty="0"/>
          </a:p>
        </p:txBody>
      </p:sp>
    </p:spTree>
    <p:extLst>
      <p:ext uri="{BB962C8B-B14F-4D97-AF65-F5344CB8AC3E}">
        <p14:creationId xmlns:p14="http://schemas.microsoft.com/office/powerpoint/2010/main" val="125345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E70EB2-AB63-DF45-A798-0E960AC45D3F}"/>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1</a:t>
            </a:r>
          </a:p>
          <a:p>
            <a:pPr>
              <a:spcBef>
                <a:spcPts val="1000"/>
              </a:spcBef>
            </a:pPr>
            <a:r>
              <a:rPr lang="en-GB" sz="4000" dirty="0">
                <a:solidFill>
                  <a:schemeClr val="accent1">
                    <a:lumMod val="75000"/>
                  </a:schemeClr>
                </a:solidFill>
              </a:rPr>
              <a:t>Home page</a:t>
            </a:r>
            <a:endParaRPr lang="en-GB" sz="4000" dirty="0"/>
          </a:p>
        </p:txBody>
      </p:sp>
      <p:pic>
        <p:nvPicPr>
          <p:cNvPr id="3" name="Picture 2" descr="A screenshot of a cell phone&#10;&#10;Description automatically generated">
            <a:extLst>
              <a:ext uri="{FF2B5EF4-FFF2-40B4-BE49-F238E27FC236}">
                <a16:creationId xmlns:a16="http://schemas.microsoft.com/office/drawing/2014/main" id="{A98DF243-C162-F14A-B84B-5638B63EB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28" y="0"/>
            <a:ext cx="8780172" cy="6858000"/>
          </a:xfrm>
          <a:prstGeom prst="rect">
            <a:avLst/>
          </a:prstGeom>
        </p:spPr>
      </p:pic>
    </p:spTree>
    <p:extLst>
      <p:ext uri="{BB962C8B-B14F-4D97-AF65-F5344CB8AC3E}">
        <p14:creationId xmlns:p14="http://schemas.microsoft.com/office/powerpoint/2010/main" val="3804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52B4E2-59CB-5940-BF6D-37518D0A4795}"/>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2</a:t>
            </a:r>
          </a:p>
          <a:p>
            <a:pPr>
              <a:spcBef>
                <a:spcPts val="1000"/>
              </a:spcBef>
            </a:pPr>
            <a:r>
              <a:rPr lang="en-GB" sz="4000" dirty="0">
                <a:solidFill>
                  <a:schemeClr val="accent1">
                    <a:lumMod val="75000"/>
                  </a:schemeClr>
                </a:solidFill>
              </a:rPr>
              <a:t>Category</a:t>
            </a:r>
            <a:endParaRPr lang="en-GB" sz="4000" dirty="0"/>
          </a:p>
        </p:txBody>
      </p:sp>
      <p:pic>
        <p:nvPicPr>
          <p:cNvPr id="5" name="Picture 4" descr="A screenshot of a cell phone&#10;&#10;Description automatically generated">
            <a:extLst>
              <a:ext uri="{FF2B5EF4-FFF2-40B4-BE49-F238E27FC236}">
                <a16:creationId xmlns:a16="http://schemas.microsoft.com/office/drawing/2014/main" id="{D597E1AA-8350-0F4D-8D9D-94AD90B29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228" y="0"/>
            <a:ext cx="8774772" cy="6858000"/>
          </a:xfrm>
          <a:prstGeom prst="rect">
            <a:avLst/>
          </a:prstGeom>
        </p:spPr>
      </p:pic>
    </p:spTree>
    <p:extLst>
      <p:ext uri="{BB962C8B-B14F-4D97-AF65-F5344CB8AC3E}">
        <p14:creationId xmlns:p14="http://schemas.microsoft.com/office/powerpoint/2010/main" val="3968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33C3-B3E0-CA4E-AA81-B5CF9A0DB342}"/>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3</a:t>
            </a:r>
          </a:p>
          <a:p>
            <a:pPr>
              <a:spcBef>
                <a:spcPts val="1000"/>
              </a:spcBef>
            </a:pPr>
            <a:r>
              <a:rPr lang="en-GB" sz="4000" dirty="0">
                <a:solidFill>
                  <a:schemeClr val="accent1">
                    <a:lumMod val="75000"/>
                  </a:schemeClr>
                </a:solidFill>
              </a:rPr>
              <a:t>Ask a Question</a:t>
            </a:r>
            <a:endParaRPr lang="en-GB" sz="4000" dirty="0"/>
          </a:p>
        </p:txBody>
      </p:sp>
      <p:pic>
        <p:nvPicPr>
          <p:cNvPr id="3" name="Picture 2" descr="A screenshot of a cell phone&#10;&#10;Description automatically generated">
            <a:extLst>
              <a:ext uri="{FF2B5EF4-FFF2-40B4-BE49-F238E27FC236}">
                <a16:creationId xmlns:a16="http://schemas.microsoft.com/office/drawing/2014/main" id="{A4BC033C-0581-014B-85C2-BED5FBF50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177" y="0"/>
            <a:ext cx="8767823" cy="6858000"/>
          </a:xfrm>
          <a:prstGeom prst="rect">
            <a:avLst/>
          </a:prstGeom>
        </p:spPr>
      </p:pic>
    </p:spTree>
    <p:extLst>
      <p:ext uri="{BB962C8B-B14F-4D97-AF65-F5344CB8AC3E}">
        <p14:creationId xmlns:p14="http://schemas.microsoft.com/office/powerpoint/2010/main" val="187906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212</TotalTime>
  <Words>992</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Design Specification</vt:lpstr>
      <vt:lpstr>PowerPoint Presentation</vt:lpstr>
      <vt:lpstr>PowerPoint Presentation</vt:lpstr>
      <vt:lpstr>User Persona 1: Billy Bob – Student</vt:lpstr>
      <vt:lpstr>User Persona 2: Montana Brown – Student</vt:lpstr>
      <vt:lpstr>User Persona 3: Doctor David Kanas – Lecturer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Specification</dc:title>
  <dc:creator>Euan Ferguson</dc:creator>
  <cp:lastModifiedBy>Euan Ferguson</cp:lastModifiedBy>
  <cp:revision>29</cp:revision>
  <dcterms:created xsi:type="dcterms:W3CDTF">2019-02-15T12:31:13Z</dcterms:created>
  <dcterms:modified xsi:type="dcterms:W3CDTF">2019-02-21T12:56:20Z</dcterms:modified>
</cp:coreProperties>
</file>