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63" r:id="rId4"/>
    <p:sldId id="264" r:id="rId5"/>
    <p:sldId id="265" r:id="rId6"/>
    <p:sldId id="266" r:id="rId7"/>
    <p:sldId id="267" r:id="rId8"/>
    <p:sldId id="274" r:id="rId9"/>
    <p:sldId id="275" r:id="rId10"/>
    <p:sldId id="269" r:id="rId11"/>
    <p:sldId id="270" r:id="rId12"/>
    <p:sldId id="272" r:id="rId13"/>
    <p:sldId id="273" r:id="rId14"/>
    <p:sldId id="257" r:id="rId15"/>
    <p:sldId id="259"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33" autoAdjust="0"/>
    <p:restoredTop sz="94660"/>
  </p:normalViewPr>
  <p:slideViewPr>
    <p:cSldViewPr snapToGrid="0">
      <p:cViewPr varScale="1">
        <p:scale>
          <a:sx n="148" d="100"/>
          <a:sy n="148" d="100"/>
        </p:scale>
        <p:origin x="115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E025-674C-4735-9A8F-C53DA49B5D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2A53F45-7AF8-4146-9ED5-9AD69F04F0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E043938-642E-450F-9B75-D4AE30C63E24}"/>
              </a:ext>
            </a:extLst>
          </p:cNvPr>
          <p:cNvSpPr>
            <a:spLocks noGrp="1"/>
          </p:cNvSpPr>
          <p:nvPr>
            <p:ph type="dt" sz="half" idx="10"/>
          </p:nvPr>
        </p:nvSpPr>
        <p:spPr/>
        <p:txBody>
          <a:bodyPr/>
          <a:lstStyle/>
          <a:p>
            <a:fld id="{8B1F6BEF-6D8B-4DEB-9E20-05E468EF1E47}" type="datetimeFigureOut">
              <a:rPr lang="en-GB" smtClean="0"/>
              <a:t>14/02/2019</a:t>
            </a:fld>
            <a:endParaRPr lang="en-GB" dirty="0"/>
          </a:p>
        </p:txBody>
      </p:sp>
      <p:sp>
        <p:nvSpPr>
          <p:cNvPr id="5" name="Footer Placeholder 4">
            <a:extLst>
              <a:ext uri="{FF2B5EF4-FFF2-40B4-BE49-F238E27FC236}">
                <a16:creationId xmlns:a16="http://schemas.microsoft.com/office/drawing/2014/main" id="{DDBC09E4-E651-477C-B568-462E7E32636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1B8A1E4-2D48-4838-9698-90F4FE87EFE9}"/>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63752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EB443-5C5A-4E1D-B36A-38A932E9C55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11E06B-57FD-4B20-8135-9DC6D765CDC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7B4732-167A-4314-8A81-0ED43CE6BA69}"/>
              </a:ext>
            </a:extLst>
          </p:cNvPr>
          <p:cNvSpPr>
            <a:spLocks noGrp="1"/>
          </p:cNvSpPr>
          <p:nvPr>
            <p:ph type="dt" sz="half" idx="10"/>
          </p:nvPr>
        </p:nvSpPr>
        <p:spPr/>
        <p:txBody>
          <a:bodyPr/>
          <a:lstStyle/>
          <a:p>
            <a:fld id="{8B1F6BEF-6D8B-4DEB-9E20-05E468EF1E47}" type="datetimeFigureOut">
              <a:rPr lang="en-GB" smtClean="0"/>
              <a:t>14/02/2019</a:t>
            </a:fld>
            <a:endParaRPr lang="en-GB" dirty="0"/>
          </a:p>
        </p:txBody>
      </p:sp>
      <p:sp>
        <p:nvSpPr>
          <p:cNvPr id="5" name="Footer Placeholder 4">
            <a:extLst>
              <a:ext uri="{FF2B5EF4-FFF2-40B4-BE49-F238E27FC236}">
                <a16:creationId xmlns:a16="http://schemas.microsoft.com/office/drawing/2014/main" id="{EB83B60D-D99A-4810-BBB8-F7B95733C7D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45188F43-D817-47C3-9114-5E6B8B915FA2}"/>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89829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882C1B-CD08-48D2-BE55-B2798CD5B1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66DEB5-1A5B-46D7-8D24-4588CF9EAE8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B70AE6-5D93-4B8C-BF40-D6A452431E75}"/>
              </a:ext>
            </a:extLst>
          </p:cNvPr>
          <p:cNvSpPr>
            <a:spLocks noGrp="1"/>
          </p:cNvSpPr>
          <p:nvPr>
            <p:ph type="dt" sz="half" idx="10"/>
          </p:nvPr>
        </p:nvSpPr>
        <p:spPr/>
        <p:txBody>
          <a:bodyPr/>
          <a:lstStyle/>
          <a:p>
            <a:fld id="{8B1F6BEF-6D8B-4DEB-9E20-05E468EF1E47}" type="datetimeFigureOut">
              <a:rPr lang="en-GB" smtClean="0"/>
              <a:t>14/02/2019</a:t>
            </a:fld>
            <a:endParaRPr lang="en-GB" dirty="0"/>
          </a:p>
        </p:txBody>
      </p:sp>
      <p:sp>
        <p:nvSpPr>
          <p:cNvPr id="5" name="Footer Placeholder 4">
            <a:extLst>
              <a:ext uri="{FF2B5EF4-FFF2-40B4-BE49-F238E27FC236}">
                <a16:creationId xmlns:a16="http://schemas.microsoft.com/office/drawing/2014/main" id="{10912D8E-F26B-4A64-BFF5-2AF4B9EE16B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E9061F7-BDE4-419A-A39F-1F14B53AD13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70447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76CA-80B1-4278-803A-DAF39EC572A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2BCBE8-BDA8-4F15-886D-FCAB1C18685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4E707-601F-4C3D-A740-8C197D922F48}"/>
              </a:ext>
            </a:extLst>
          </p:cNvPr>
          <p:cNvSpPr>
            <a:spLocks noGrp="1"/>
          </p:cNvSpPr>
          <p:nvPr>
            <p:ph type="dt" sz="half" idx="10"/>
          </p:nvPr>
        </p:nvSpPr>
        <p:spPr/>
        <p:txBody>
          <a:bodyPr/>
          <a:lstStyle/>
          <a:p>
            <a:fld id="{8B1F6BEF-6D8B-4DEB-9E20-05E468EF1E47}" type="datetimeFigureOut">
              <a:rPr lang="en-GB" smtClean="0"/>
              <a:t>14/02/2019</a:t>
            </a:fld>
            <a:endParaRPr lang="en-GB" dirty="0"/>
          </a:p>
        </p:txBody>
      </p:sp>
      <p:sp>
        <p:nvSpPr>
          <p:cNvPr id="5" name="Footer Placeholder 4">
            <a:extLst>
              <a:ext uri="{FF2B5EF4-FFF2-40B4-BE49-F238E27FC236}">
                <a16:creationId xmlns:a16="http://schemas.microsoft.com/office/drawing/2014/main" id="{D7F203D5-8E71-4AB6-BE6B-AEDF886467C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5CC48CC-A01B-4E76-AA65-442EA24F4657}"/>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68149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1EC43-E7FE-4232-98AD-9C6D4D35D9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F1C563C-6AF6-47D9-8BB0-29476D28DC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134192-42BE-48FA-894F-0D7C5CCE7DE4}"/>
              </a:ext>
            </a:extLst>
          </p:cNvPr>
          <p:cNvSpPr>
            <a:spLocks noGrp="1"/>
          </p:cNvSpPr>
          <p:nvPr>
            <p:ph type="dt" sz="half" idx="10"/>
          </p:nvPr>
        </p:nvSpPr>
        <p:spPr/>
        <p:txBody>
          <a:bodyPr/>
          <a:lstStyle/>
          <a:p>
            <a:fld id="{8B1F6BEF-6D8B-4DEB-9E20-05E468EF1E47}" type="datetimeFigureOut">
              <a:rPr lang="en-GB" smtClean="0"/>
              <a:t>14/02/2019</a:t>
            </a:fld>
            <a:endParaRPr lang="en-GB" dirty="0"/>
          </a:p>
        </p:txBody>
      </p:sp>
      <p:sp>
        <p:nvSpPr>
          <p:cNvPr id="5" name="Footer Placeholder 4">
            <a:extLst>
              <a:ext uri="{FF2B5EF4-FFF2-40B4-BE49-F238E27FC236}">
                <a16:creationId xmlns:a16="http://schemas.microsoft.com/office/drawing/2014/main" id="{CC75168D-9171-4345-9161-E3B2168C889F}"/>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8989B1B7-33E5-4BED-A7FB-42E119D3030C}"/>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682196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C9C6-AD80-4D91-ABBD-096866AB3F6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628F299-C6F3-4E03-A49F-06589A3659B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B7B4E1E-4AF5-41A5-8DC3-DD174D97A1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89AA69F-C193-4AAD-A7E8-4E3F004EE0C7}"/>
              </a:ext>
            </a:extLst>
          </p:cNvPr>
          <p:cNvSpPr>
            <a:spLocks noGrp="1"/>
          </p:cNvSpPr>
          <p:nvPr>
            <p:ph type="dt" sz="half" idx="10"/>
          </p:nvPr>
        </p:nvSpPr>
        <p:spPr/>
        <p:txBody>
          <a:bodyPr/>
          <a:lstStyle/>
          <a:p>
            <a:fld id="{8B1F6BEF-6D8B-4DEB-9E20-05E468EF1E47}" type="datetimeFigureOut">
              <a:rPr lang="en-GB" smtClean="0"/>
              <a:t>14/02/2019</a:t>
            </a:fld>
            <a:endParaRPr lang="en-GB" dirty="0"/>
          </a:p>
        </p:txBody>
      </p:sp>
      <p:sp>
        <p:nvSpPr>
          <p:cNvPr id="6" name="Footer Placeholder 5">
            <a:extLst>
              <a:ext uri="{FF2B5EF4-FFF2-40B4-BE49-F238E27FC236}">
                <a16:creationId xmlns:a16="http://schemas.microsoft.com/office/drawing/2014/main" id="{EA47F5D2-E79D-44F6-940C-D5201641C2AD}"/>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2482277-F905-4C8A-9BC9-F3CD86C0B169}"/>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83603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2DC8-615C-4222-B880-58E8D1239F9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74383F-62D1-440D-B730-A59E50C08F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78CA10-630E-48A7-9FCE-40AE123979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22A8722-3E1B-4DE9-804C-DF137FC89B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1ECC1D0-FEDD-4FC9-9A17-B300B80340D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6E98C59-2817-4262-A91E-54BD94903161}"/>
              </a:ext>
            </a:extLst>
          </p:cNvPr>
          <p:cNvSpPr>
            <a:spLocks noGrp="1"/>
          </p:cNvSpPr>
          <p:nvPr>
            <p:ph type="dt" sz="half" idx="10"/>
          </p:nvPr>
        </p:nvSpPr>
        <p:spPr/>
        <p:txBody>
          <a:bodyPr/>
          <a:lstStyle/>
          <a:p>
            <a:fld id="{8B1F6BEF-6D8B-4DEB-9E20-05E468EF1E47}" type="datetimeFigureOut">
              <a:rPr lang="en-GB" smtClean="0"/>
              <a:t>14/02/2019</a:t>
            </a:fld>
            <a:endParaRPr lang="en-GB" dirty="0"/>
          </a:p>
        </p:txBody>
      </p:sp>
      <p:sp>
        <p:nvSpPr>
          <p:cNvPr id="8" name="Footer Placeholder 7">
            <a:extLst>
              <a:ext uri="{FF2B5EF4-FFF2-40B4-BE49-F238E27FC236}">
                <a16:creationId xmlns:a16="http://schemas.microsoft.com/office/drawing/2014/main" id="{E282848E-3E75-4EE1-8713-45170C62C8C0}"/>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DAB195A4-FE96-4373-9B8A-1522C791D755}"/>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68735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6153D-3318-4AA2-A613-1D743830E9C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8C269A0-0061-461C-9610-3F9B584801C3}"/>
              </a:ext>
            </a:extLst>
          </p:cNvPr>
          <p:cNvSpPr>
            <a:spLocks noGrp="1"/>
          </p:cNvSpPr>
          <p:nvPr>
            <p:ph type="dt" sz="half" idx="10"/>
          </p:nvPr>
        </p:nvSpPr>
        <p:spPr/>
        <p:txBody>
          <a:bodyPr/>
          <a:lstStyle/>
          <a:p>
            <a:fld id="{8B1F6BEF-6D8B-4DEB-9E20-05E468EF1E47}" type="datetimeFigureOut">
              <a:rPr lang="en-GB" smtClean="0"/>
              <a:t>14/02/2019</a:t>
            </a:fld>
            <a:endParaRPr lang="en-GB" dirty="0"/>
          </a:p>
        </p:txBody>
      </p:sp>
      <p:sp>
        <p:nvSpPr>
          <p:cNvPr id="4" name="Footer Placeholder 3">
            <a:extLst>
              <a:ext uri="{FF2B5EF4-FFF2-40B4-BE49-F238E27FC236}">
                <a16:creationId xmlns:a16="http://schemas.microsoft.com/office/drawing/2014/main" id="{7EA77BB6-89ED-4A20-AD4D-A136382FD227}"/>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7B1B8A6C-E5F6-421B-9783-3CF6A2A66922}"/>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404082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0F531E-3F5F-4059-91A8-BA554DA0A063}"/>
              </a:ext>
            </a:extLst>
          </p:cNvPr>
          <p:cNvSpPr>
            <a:spLocks noGrp="1"/>
          </p:cNvSpPr>
          <p:nvPr>
            <p:ph type="dt" sz="half" idx="10"/>
          </p:nvPr>
        </p:nvSpPr>
        <p:spPr/>
        <p:txBody>
          <a:bodyPr/>
          <a:lstStyle/>
          <a:p>
            <a:fld id="{8B1F6BEF-6D8B-4DEB-9E20-05E468EF1E47}" type="datetimeFigureOut">
              <a:rPr lang="en-GB" smtClean="0"/>
              <a:t>14/02/2019</a:t>
            </a:fld>
            <a:endParaRPr lang="en-GB" dirty="0"/>
          </a:p>
        </p:txBody>
      </p:sp>
      <p:sp>
        <p:nvSpPr>
          <p:cNvPr id="3" name="Footer Placeholder 2">
            <a:extLst>
              <a:ext uri="{FF2B5EF4-FFF2-40B4-BE49-F238E27FC236}">
                <a16:creationId xmlns:a16="http://schemas.microsoft.com/office/drawing/2014/main" id="{8EC98034-4303-44E8-8B53-8E8124314726}"/>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26C184CF-31F2-4CBB-9E8A-F53876CCB301}"/>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201505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B43E-F079-4FD6-B667-E6E9B9B1F8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EE41F8A-5B68-4C89-933E-E6C2705763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2D74503-5BCA-4D38-B5CE-D1C2FCC073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EAC970-3314-4834-B926-7ACB7199315A}"/>
              </a:ext>
            </a:extLst>
          </p:cNvPr>
          <p:cNvSpPr>
            <a:spLocks noGrp="1"/>
          </p:cNvSpPr>
          <p:nvPr>
            <p:ph type="dt" sz="half" idx="10"/>
          </p:nvPr>
        </p:nvSpPr>
        <p:spPr/>
        <p:txBody>
          <a:bodyPr/>
          <a:lstStyle/>
          <a:p>
            <a:fld id="{8B1F6BEF-6D8B-4DEB-9E20-05E468EF1E47}" type="datetimeFigureOut">
              <a:rPr lang="en-GB" smtClean="0"/>
              <a:t>14/02/2019</a:t>
            </a:fld>
            <a:endParaRPr lang="en-GB" dirty="0"/>
          </a:p>
        </p:txBody>
      </p:sp>
      <p:sp>
        <p:nvSpPr>
          <p:cNvPr id="6" name="Footer Placeholder 5">
            <a:extLst>
              <a:ext uri="{FF2B5EF4-FFF2-40B4-BE49-F238E27FC236}">
                <a16:creationId xmlns:a16="http://schemas.microsoft.com/office/drawing/2014/main" id="{C3CB68D4-CB38-4F1C-8BEF-4928F46D634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8343F08-0C6F-4C49-B6D1-745652820A5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2368923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8459-569B-4CEB-B346-5E471E384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FE31A-A678-4275-8297-01D8932465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04E4A3DC-E911-45AA-8006-F48A6E484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FF12C7-7553-40AE-8638-E7BFC18AC5C0}"/>
              </a:ext>
            </a:extLst>
          </p:cNvPr>
          <p:cNvSpPr>
            <a:spLocks noGrp="1"/>
          </p:cNvSpPr>
          <p:nvPr>
            <p:ph type="dt" sz="half" idx="10"/>
          </p:nvPr>
        </p:nvSpPr>
        <p:spPr/>
        <p:txBody>
          <a:bodyPr/>
          <a:lstStyle/>
          <a:p>
            <a:fld id="{8B1F6BEF-6D8B-4DEB-9E20-05E468EF1E47}" type="datetimeFigureOut">
              <a:rPr lang="en-GB" smtClean="0"/>
              <a:t>14/02/2019</a:t>
            </a:fld>
            <a:endParaRPr lang="en-GB" dirty="0"/>
          </a:p>
        </p:txBody>
      </p:sp>
      <p:sp>
        <p:nvSpPr>
          <p:cNvPr id="6" name="Footer Placeholder 5">
            <a:extLst>
              <a:ext uri="{FF2B5EF4-FFF2-40B4-BE49-F238E27FC236}">
                <a16:creationId xmlns:a16="http://schemas.microsoft.com/office/drawing/2014/main" id="{ADCC9CB0-6828-4E99-912E-EF9E16DEE8D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B5AFB02-EAD2-4843-BD36-F6C79CCA064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066607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A555F0-A108-4465-B08E-0F84F17D4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BF3D48C-7CEB-419A-9D58-ED2B01A21E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B91CB7-91E3-4EE1-AAA1-DB4521EE9D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1F6BEF-6D8B-4DEB-9E20-05E468EF1E47}" type="datetimeFigureOut">
              <a:rPr lang="en-GB" smtClean="0"/>
              <a:t>14/02/2019</a:t>
            </a:fld>
            <a:endParaRPr lang="en-GB" dirty="0"/>
          </a:p>
        </p:txBody>
      </p:sp>
      <p:sp>
        <p:nvSpPr>
          <p:cNvPr id="5" name="Footer Placeholder 4">
            <a:extLst>
              <a:ext uri="{FF2B5EF4-FFF2-40B4-BE49-F238E27FC236}">
                <a16:creationId xmlns:a16="http://schemas.microsoft.com/office/drawing/2014/main" id="{B612F8F1-10D1-4B3C-B3D0-C19B426B88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10975DFD-D90A-40B8-AF6A-21C90D780F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0C538-7F41-4740-B245-EE5F12380D58}" type="slidenum">
              <a:rPr lang="en-GB" smtClean="0"/>
              <a:t>‹#›</a:t>
            </a:fld>
            <a:endParaRPr lang="en-GB" dirty="0"/>
          </a:p>
        </p:txBody>
      </p:sp>
    </p:spTree>
    <p:extLst>
      <p:ext uri="{BB962C8B-B14F-4D97-AF65-F5344CB8AC3E}">
        <p14:creationId xmlns:p14="http://schemas.microsoft.com/office/powerpoint/2010/main" val="172689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0813B-32A3-574E-870C-4B15DE3DB372}"/>
              </a:ext>
            </a:extLst>
          </p:cNvPr>
          <p:cNvSpPr>
            <a:spLocks noGrp="1"/>
          </p:cNvSpPr>
          <p:nvPr>
            <p:ph type="ctrTitle"/>
          </p:nvPr>
        </p:nvSpPr>
        <p:spPr>
          <a:xfrm>
            <a:off x="1524000" y="304800"/>
            <a:ext cx="9144000" cy="2387600"/>
          </a:xfrm>
        </p:spPr>
        <p:txBody>
          <a:bodyPr>
            <a:normAutofit/>
          </a:bodyPr>
          <a:lstStyle/>
          <a:p>
            <a:br>
              <a:rPr lang="en-US" dirty="0"/>
            </a:br>
            <a:r>
              <a:rPr lang="en-GB" dirty="0">
                <a:solidFill>
                  <a:schemeClr val="accent1">
                    <a:lumMod val="75000"/>
                  </a:schemeClr>
                </a:solidFill>
              </a:rPr>
              <a:t>Design Specification</a:t>
            </a:r>
            <a:endParaRPr lang="en-US" dirty="0"/>
          </a:p>
        </p:txBody>
      </p:sp>
      <p:sp>
        <p:nvSpPr>
          <p:cNvPr id="3" name="Subtitle 2">
            <a:extLst>
              <a:ext uri="{FF2B5EF4-FFF2-40B4-BE49-F238E27FC236}">
                <a16:creationId xmlns:a16="http://schemas.microsoft.com/office/drawing/2014/main" id="{E7786F90-0421-924C-8BB0-0B0AF1770BEE}"/>
              </a:ext>
            </a:extLst>
          </p:cNvPr>
          <p:cNvSpPr>
            <a:spLocks noGrp="1"/>
          </p:cNvSpPr>
          <p:nvPr>
            <p:ph type="subTitle" idx="1"/>
          </p:nvPr>
        </p:nvSpPr>
        <p:spPr>
          <a:xfrm>
            <a:off x="1524000" y="3189443"/>
            <a:ext cx="9144000" cy="3133298"/>
          </a:xfrm>
        </p:spPr>
        <p:txBody>
          <a:bodyPr>
            <a:noAutofit/>
          </a:bodyPr>
          <a:lstStyle/>
          <a:p>
            <a:r>
              <a:rPr lang="en-US" sz="1600" dirty="0"/>
              <a:t>Team members:</a:t>
            </a:r>
          </a:p>
          <a:p>
            <a:r>
              <a:rPr lang="en-US" sz="1600" dirty="0"/>
              <a:t>Mohammad Majid – 2324127</a:t>
            </a:r>
          </a:p>
          <a:p>
            <a:r>
              <a:rPr lang="en-US" sz="1600" dirty="0"/>
              <a:t>Euan John Ferguson – 2323460</a:t>
            </a:r>
          </a:p>
          <a:p>
            <a:r>
              <a:rPr lang="en-US" sz="1600" dirty="0"/>
              <a:t>Matthew Wilson – 2251532</a:t>
            </a:r>
          </a:p>
          <a:p>
            <a:r>
              <a:rPr lang="en-US" sz="1600" dirty="0"/>
              <a:t>Jasmine Naowarat Casey – 2325421</a:t>
            </a:r>
          </a:p>
          <a:p>
            <a:r>
              <a:rPr lang="en-US" sz="1600" dirty="0"/>
              <a:t>James Bradford - 2324024</a:t>
            </a:r>
          </a:p>
        </p:txBody>
      </p:sp>
    </p:spTree>
    <p:extLst>
      <p:ext uri="{BB962C8B-B14F-4D97-AF65-F5344CB8AC3E}">
        <p14:creationId xmlns:p14="http://schemas.microsoft.com/office/powerpoint/2010/main" val="2773908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F42FBC1-CFCC-BB40-887C-4F5EA32C8A36}"/>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Wireframe4</a:t>
            </a:r>
          </a:p>
          <a:p>
            <a:pPr>
              <a:spcBef>
                <a:spcPts val="1000"/>
              </a:spcBef>
            </a:pPr>
            <a:r>
              <a:rPr lang="en-GB" sz="4000" dirty="0">
                <a:solidFill>
                  <a:schemeClr val="accent1">
                    <a:lumMod val="75000"/>
                  </a:schemeClr>
                </a:solidFill>
              </a:rPr>
              <a:t>Question</a:t>
            </a:r>
            <a:endParaRPr lang="en-GB" sz="4000" dirty="0"/>
          </a:p>
        </p:txBody>
      </p:sp>
    </p:spTree>
    <p:extLst>
      <p:ext uri="{BB962C8B-B14F-4D97-AF65-F5344CB8AC3E}">
        <p14:creationId xmlns:p14="http://schemas.microsoft.com/office/powerpoint/2010/main" val="3628571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48074B-6EF9-6240-BBF7-1CE4EC8B3831}"/>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5</a:t>
            </a:r>
          </a:p>
          <a:p>
            <a:pPr>
              <a:spcBef>
                <a:spcPts val="1000"/>
              </a:spcBef>
            </a:pPr>
            <a:r>
              <a:rPr lang="en-GB" sz="4000" dirty="0">
                <a:solidFill>
                  <a:schemeClr val="accent1">
                    <a:lumMod val="75000"/>
                  </a:schemeClr>
                </a:solidFill>
              </a:rPr>
              <a:t>User Profile</a:t>
            </a:r>
            <a:endParaRPr lang="en-GB" sz="4000" dirty="0"/>
          </a:p>
        </p:txBody>
      </p:sp>
    </p:spTree>
    <p:extLst>
      <p:ext uri="{BB962C8B-B14F-4D97-AF65-F5344CB8AC3E}">
        <p14:creationId xmlns:p14="http://schemas.microsoft.com/office/powerpoint/2010/main" val="3898119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698DCD-FE4C-5949-A29C-A2D997838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670" y="888422"/>
            <a:ext cx="9149561" cy="5428345"/>
          </a:xfrm>
          <a:prstGeom prst="rect">
            <a:avLst/>
          </a:prstGeom>
        </p:spPr>
      </p:pic>
      <p:sp>
        <p:nvSpPr>
          <p:cNvPr id="4" name="Title 1">
            <a:extLst>
              <a:ext uri="{FF2B5EF4-FFF2-40B4-BE49-F238E27FC236}">
                <a16:creationId xmlns:a16="http://schemas.microsoft.com/office/drawing/2014/main" id="{F543284C-7F7D-3C48-A77B-E26CE81F8FB5}"/>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System Architecture</a:t>
            </a:r>
            <a:endParaRPr lang="en-GB" sz="4000" dirty="0"/>
          </a:p>
        </p:txBody>
      </p:sp>
    </p:spTree>
    <p:extLst>
      <p:ext uri="{BB962C8B-B14F-4D97-AF65-F5344CB8AC3E}">
        <p14:creationId xmlns:p14="http://schemas.microsoft.com/office/powerpoint/2010/main" val="1154929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43284C-7F7D-3C48-A77B-E26CE81F8FB5}"/>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ER Diagram</a:t>
            </a:r>
            <a:endParaRPr lang="en-GB" sz="4000" dirty="0"/>
          </a:p>
        </p:txBody>
      </p:sp>
      <p:graphicFrame>
        <p:nvGraphicFramePr>
          <p:cNvPr id="2" name="Table 1">
            <a:extLst>
              <a:ext uri="{FF2B5EF4-FFF2-40B4-BE49-F238E27FC236}">
                <a16:creationId xmlns:a16="http://schemas.microsoft.com/office/drawing/2014/main" id="{D8EFD306-7A06-FD45-9739-DD1BBDBA7E8F}"/>
              </a:ext>
            </a:extLst>
          </p:cNvPr>
          <p:cNvGraphicFramePr>
            <a:graphicFrameLocks noGrp="1"/>
          </p:cNvGraphicFramePr>
          <p:nvPr>
            <p:extLst>
              <p:ext uri="{D42A27DB-BD31-4B8C-83A1-F6EECF244321}">
                <p14:modId xmlns:p14="http://schemas.microsoft.com/office/powerpoint/2010/main" val="2958654010"/>
              </p:ext>
            </p:extLst>
          </p:nvPr>
        </p:nvGraphicFramePr>
        <p:xfrm>
          <a:off x="6096000" y="3776005"/>
          <a:ext cx="2824672" cy="1295400"/>
        </p:xfrm>
        <a:graphic>
          <a:graphicData uri="http://schemas.openxmlformats.org/drawingml/2006/table">
            <a:tbl>
              <a:tblPr firstRow="1" bandRow="1">
                <a:tableStyleId>{74C1A8A3-306A-4EB7-A6B1-4F7E0EB9C5D6}</a:tableStyleId>
              </a:tblPr>
              <a:tblGrid>
                <a:gridCol w="1412336">
                  <a:extLst>
                    <a:ext uri="{9D8B030D-6E8A-4147-A177-3AD203B41FA5}">
                      <a16:colId xmlns:a16="http://schemas.microsoft.com/office/drawing/2014/main" val="734684168"/>
                    </a:ext>
                  </a:extLst>
                </a:gridCol>
                <a:gridCol w="1412336">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dirty="0"/>
                        <a:t>id</a:t>
                      </a:r>
                    </a:p>
                  </a:txBody>
                  <a:tcPr/>
                </a:tc>
                <a:tc>
                  <a:txBody>
                    <a:bodyPr/>
                    <a:lstStyle/>
                    <a:p>
                      <a:r>
                        <a:rPr lang="en-GB" sz="1100" dirty="0"/>
                        <a:t>Integer</a:t>
                      </a:r>
                    </a:p>
                  </a:txBody>
                  <a:tcPr/>
                </a:tc>
                <a:extLst>
                  <a:ext uri="{0D108BD9-81ED-4DB2-BD59-A6C34878D82A}">
                    <a16:rowId xmlns:a16="http://schemas.microsoft.com/office/drawing/2014/main" val="3006151472"/>
                  </a:ext>
                </a:extLst>
              </a:tr>
              <a:tr h="193635">
                <a:tc>
                  <a:txBody>
                    <a:bodyPr/>
                    <a:lstStyle/>
                    <a:p>
                      <a:r>
                        <a:rPr lang="en-GB" sz="1100" dirty="0"/>
                        <a:t>name</a:t>
                      </a:r>
                    </a:p>
                  </a:txBody>
                  <a:tcPr/>
                </a:tc>
                <a:tc>
                  <a:txBody>
                    <a:bodyPr/>
                    <a:lstStyle/>
                    <a:p>
                      <a:r>
                        <a:rPr lang="en-GB" sz="1100" dirty="0"/>
                        <a:t>Char(64)</a:t>
                      </a:r>
                    </a:p>
                  </a:txBody>
                  <a:tcPr/>
                </a:tc>
                <a:extLst>
                  <a:ext uri="{0D108BD9-81ED-4DB2-BD59-A6C34878D82A}">
                    <a16:rowId xmlns:a16="http://schemas.microsoft.com/office/drawing/2014/main" val="3248845249"/>
                  </a:ext>
                </a:extLst>
              </a:tr>
              <a:tr h="193635">
                <a:tc>
                  <a:txBody>
                    <a:bodyPr/>
                    <a:lstStyle/>
                    <a:p>
                      <a:r>
                        <a:rPr lang="en-GB" sz="1100" dirty="0"/>
                        <a:t>description</a:t>
                      </a:r>
                    </a:p>
                  </a:txBody>
                  <a:tcPr/>
                </a:tc>
                <a:tc>
                  <a:txBody>
                    <a:bodyPr/>
                    <a:lstStyle/>
                    <a:p>
                      <a:r>
                        <a:rPr lang="en-GB" sz="1100" dirty="0"/>
                        <a:t>Char(512)</a:t>
                      </a:r>
                    </a:p>
                  </a:txBody>
                  <a:tcPr/>
                </a:tc>
                <a:extLst>
                  <a:ext uri="{0D108BD9-81ED-4DB2-BD59-A6C34878D82A}">
                    <a16:rowId xmlns:a16="http://schemas.microsoft.com/office/drawing/2014/main" val="2682906005"/>
                  </a:ext>
                </a:extLst>
              </a:tr>
              <a:tr h="193635">
                <a:tc>
                  <a:txBody>
                    <a:bodyPr/>
                    <a:lstStyle/>
                    <a:p>
                      <a:r>
                        <a:rPr lang="en-GB" sz="1100" dirty="0"/>
                        <a:t>approved</a:t>
                      </a:r>
                    </a:p>
                  </a:txBody>
                  <a:tcPr/>
                </a:tc>
                <a:tc>
                  <a:txBody>
                    <a:bodyPr/>
                    <a:lstStyle/>
                    <a:p>
                      <a:r>
                        <a:rPr lang="en-GB" sz="1100" dirty="0"/>
                        <a:t>Boolean</a:t>
                      </a:r>
                    </a:p>
                  </a:txBody>
                  <a:tcPr/>
                </a:tc>
                <a:extLst>
                  <a:ext uri="{0D108BD9-81ED-4DB2-BD59-A6C34878D82A}">
                    <a16:rowId xmlns:a16="http://schemas.microsoft.com/office/drawing/2014/main" val="3706744638"/>
                  </a:ext>
                </a:extLst>
              </a:tr>
            </a:tbl>
          </a:graphicData>
        </a:graphic>
      </p:graphicFrame>
      <p:sp>
        <p:nvSpPr>
          <p:cNvPr id="3" name="TextBox 2">
            <a:extLst>
              <a:ext uri="{FF2B5EF4-FFF2-40B4-BE49-F238E27FC236}">
                <a16:creationId xmlns:a16="http://schemas.microsoft.com/office/drawing/2014/main" id="{F9318951-5AE9-F34A-9C45-C36FBEDAD3F4}"/>
              </a:ext>
            </a:extLst>
          </p:cNvPr>
          <p:cNvSpPr txBox="1"/>
          <p:nvPr/>
        </p:nvSpPr>
        <p:spPr>
          <a:xfrm>
            <a:off x="6096000" y="3463915"/>
            <a:ext cx="2824672" cy="307777"/>
          </a:xfrm>
          <a:prstGeom prst="rect">
            <a:avLst/>
          </a:prstGeom>
          <a:noFill/>
        </p:spPr>
        <p:txBody>
          <a:bodyPr wrap="square" rtlCol="0">
            <a:spAutoFit/>
          </a:bodyPr>
          <a:lstStyle/>
          <a:p>
            <a:pPr algn="ctr"/>
            <a:r>
              <a:rPr lang="en-GB" sz="1400" dirty="0"/>
              <a:t>Category</a:t>
            </a:r>
          </a:p>
        </p:txBody>
      </p:sp>
      <p:graphicFrame>
        <p:nvGraphicFramePr>
          <p:cNvPr id="5" name="Table 4">
            <a:extLst>
              <a:ext uri="{FF2B5EF4-FFF2-40B4-BE49-F238E27FC236}">
                <a16:creationId xmlns:a16="http://schemas.microsoft.com/office/drawing/2014/main" id="{36F7FE76-6F0C-064F-AAC9-79FC4C1EF38F}"/>
              </a:ext>
            </a:extLst>
          </p:cNvPr>
          <p:cNvGraphicFramePr>
            <a:graphicFrameLocks noGrp="1"/>
          </p:cNvGraphicFramePr>
          <p:nvPr>
            <p:extLst>
              <p:ext uri="{D42A27DB-BD31-4B8C-83A1-F6EECF244321}">
                <p14:modId xmlns:p14="http://schemas.microsoft.com/office/powerpoint/2010/main" val="2810984696"/>
              </p:ext>
            </p:extLst>
          </p:nvPr>
        </p:nvGraphicFramePr>
        <p:xfrm>
          <a:off x="9200552" y="407390"/>
          <a:ext cx="2824672" cy="2849880"/>
        </p:xfrm>
        <a:graphic>
          <a:graphicData uri="http://schemas.openxmlformats.org/drawingml/2006/table">
            <a:tbl>
              <a:tblPr firstRow="1" bandRow="1">
                <a:tableStyleId>{74C1A8A3-306A-4EB7-A6B1-4F7E0EB9C5D6}</a:tableStyleId>
              </a:tblPr>
              <a:tblGrid>
                <a:gridCol w="1412336">
                  <a:extLst>
                    <a:ext uri="{9D8B030D-6E8A-4147-A177-3AD203B41FA5}">
                      <a16:colId xmlns:a16="http://schemas.microsoft.com/office/drawing/2014/main" val="734684168"/>
                    </a:ext>
                  </a:extLst>
                </a:gridCol>
                <a:gridCol w="1412336">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dirty="0"/>
                        <a:t>id</a:t>
                      </a:r>
                    </a:p>
                  </a:txBody>
                  <a:tcPr/>
                </a:tc>
                <a:tc>
                  <a:txBody>
                    <a:bodyPr/>
                    <a:lstStyle/>
                    <a:p>
                      <a:r>
                        <a:rPr lang="en-GB" sz="1100" dirty="0"/>
                        <a:t>Integer</a:t>
                      </a:r>
                    </a:p>
                  </a:txBody>
                  <a:tcPr/>
                </a:tc>
                <a:extLst>
                  <a:ext uri="{0D108BD9-81ED-4DB2-BD59-A6C34878D82A}">
                    <a16:rowId xmlns:a16="http://schemas.microsoft.com/office/drawing/2014/main" val="3006151472"/>
                  </a:ext>
                </a:extLst>
              </a:tr>
              <a:tr h="193635">
                <a:tc>
                  <a:txBody>
                    <a:bodyPr/>
                    <a:lstStyle/>
                    <a:p>
                      <a:r>
                        <a:rPr lang="en-GB" sz="1100" dirty="0"/>
                        <a:t>name</a:t>
                      </a:r>
                    </a:p>
                  </a:txBody>
                  <a:tcPr/>
                </a:tc>
                <a:tc>
                  <a:txBody>
                    <a:bodyPr/>
                    <a:lstStyle/>
                    <a:p>
                      <a:r>
                        <a:rPr lang="en-GB" sz="1100" dirty="0"/>
                        <a:t>Char(128)</a:t>
                      </a:r>
                    </a:p>
                  </a:txBody>
                  <a:tcPr/>
                </a:tc>
                <a:extLst>
                  <a:ext uri="{0D108BD9-81ED-4DB2-BD59-A6C34878D82A}">
                    <a16:rowId xmlns:a16="http://schemas.microsoft.com/office/drawing/2014/main" val="3248845249"/>
                  </a:ext>
                </a:extLst>
              </a:tr>
              <a:tr h="193635">
                <a:tc>
                  <a:txBody>
                    <a:bodyPr/>
                    <a:lstStyle/>
                    <a:p>
                      <a:r>
                        <a:rPr lang="en-GB" sz="1100" dirty="0"/>
                        <a:t>text</a:t>
                      </a:r>
                    </a:p>
                  </a:txBody>
                  <a:tcPr/>
                </a:tc>
                <a:tc>
                  <a:txBody>
                    <a:bodyPr/>
                    <a:lstStyle/>
                    <a:p>
                      <a:r>
                        <a:rPr lang="en-GB" sz="1100" dirty="0"/>
                        <a:t>Char(4096)</a:t>
                      </a:r>
                    </a:p>
                  </a:txBody>
                  <a:tcPr/>
                </a:tc>
                <a:extLst>
                  <a:ext uri="{0D108BD9-81ED-4DB2-BD59-A6C34878D82A}">
                    <a16:rowId xmlns:a16="http://schemas.microsoft.com/office/drawing/2014/main" val="2682906005"/>
                  </a:ext>
                </a:extLst>
              </a:tr>
              <a:tr h="193635">
                <a:tc>
                  <a:txBody>
                    <a:bodyPr/>
                    <a:lstStyle/>
                    <a:p>
                      <a:r>
                        <a:rPr lang="en-GB" sz="1100" dirty="0"/>
                        <a:t>answered</a:t>
                      </a:r>
                    </a:p>
                  </a:txBody>
                  <a:tcPr/>
                </a:tc>
                <a:tc>
                  <a:txBody>
                    <a:bodyPr/>
                    <a:lstStyle/>
                    <a:p>
                      <a:r>
                        <a:rPr lang="en-GB" sz="1100" dirty="0"/>
                        <a:t>FK check notation</a:t>
                      </a:r>
                    </a:p>
                  </a:txBody>
                  <a:tcPr/>
                </a:tc>
                <a:extLst>
                  <a:ext uri="{0D108BD9-81ED-4DB2-BD59-A6C34878D82A}">
                    <a16:rowId xmlns:a16="http://schemas.microsoft.com/office/drawing/2014/main" val="3706744638"/>
                  </a:ext>
                </a:extLst>
              </a:tr>
              <a:tr h="193635">
                <a:tc>
                  <a:txBody>
                    <a:bodyPr/>
                    <a:lstStyle/>
                    <a:p>
                      <a:r>
                        <a:rPr lang="en-GB" sz="1100" dirty="0"/>
                        <a:t>anonymous</a:t>
                      </a:r>
                    </a:p>
                  </a:txBody>
                  <a:tcPr/>
                </a:tc>
                <a:tc>
                  <a:txBody>
                    <a:bodyPr/>
                    <a:lstStyle/>
                    <a:p>
                      <a:r>
                        <a:rPr lang="en-GB" sz="1100" dirty="0"/>
                        <a:t>Boolean</a:t>
                      </a:r>
                    </a:p>
                  </a:txBody>
                  <a:tcPr/>
                </a:tc>
                <a:extLst>
                  <a:ext uri="{0D108BD9-81ED-4DB2-BD59-A6C34878D82A}">
                    <a16:rowId xmlns:a16="http://schemas.microsoft.com/office/drawing/2014/main" val="3630999296"/>
                  </a:ext>
                </a:extLst>
              </a:tr>
              <a:tr h="193635">
                <a:tc>
                  <a:txBody>
                    <a:bodyPr/>
                    <a:lstStyle/>
                    <a:p>
                      <a:r>
                        <a:rPr lang="en-GB" sz="1100" dirty="0"/>
                        <a:t>time</a:t>
                      </a:r>
                    </a:p>
                  </a:txBody>
                  <a:tcPr/>
                </a:tc>
                <a:tc>
                  <a:txBody>
                    <a:bodyPr/>
                    <a:lstStyle/>
                    <a:p>
                      <a:r>
                        <a:rPr lang="en-GB" sz="1100" dirty="0"/>
                        <a:t>Datetime</a:t>
                      </a:r>
                    </a:p>
                  </a:txBody>
                  <a:tcPr/>
                </a:tc>
                <a:extLst>
                  <a:ext uri="{0D108BD9-81ED-4DB2-BD59-A6C34878D82A}">
                    <a16:rowId xmlns:a16="http://schemas.microsoft.com/office/drawing/2014/main" val="1353262920"/>
                  </a:ext>
                </a:extLst>
              </a:tr>
              <a:tr h="193635">
                <a:tc>
                  <a:txBody>
                    <a:bodyPr/>
                    <a:lstStyle/>
                    <a:p>
                      <a:r>
                        <a:rPr lang="en-GB" sz="1100" dirty="0"/>
                        <a:t>likes</a:t>
                      </a:r>
                    </a:p>
                  </a:txBody>
                  <a:tcPr/>
                </a:tc>
                <a:tc>
                  <a:txBody>
                    <a:bodyPr/>
                    <a:lstStyle/>
                    <a:p>
                      <a:r>
                        <a:rPr lang="en-GB" sz="1100" dirty="0"/>
                        <a:t>Integer</a:t>
                      </a:r>
                    </a:p>
                  </a:txBody>
                  <a:tcPr/>
                </a:tc>
                <a:extLst>
                  <a:ext uri="{0D108BD9-81ED-4DB2-BD59-A6C34878D82A}">
                    <a16:rowId xmlns:a16="http://schemas.microsoft.com/office/drawing/2014/main" val="909878084"/>
                  </a:ext>
                </a:extLst>
              </a:tr>
              <a:tr h="193635">
                <a:tc>
                  <a:txBody>
                    <a:bodyPr/>
                    <a:lstStyle/>
                    <a:p>
                      <a:r>
                        <a:rPr lang="en-GB" sz="1100" dirty="0"/>
                        <a:t>dislikes</a:t>
                      </a:r>
                    </a:p>
                  </a:txBody>
                  <a:tcPr/>
                </a:tc>
                <a:tc>
                  <a:txBody>
                    <a:bodyPr/>
                    <a:lstStyle/>
                    <a:p>
                      <a:r>
                        <a:rPr lang="en-GB" sz="1100" dirty="0"/>
                        <a:t>Integer</a:t>
                      </a:r>
                    </a:p>
                  </a:txBody>
                  <a:tcPr/>
                </a:tc>
                <a:extLst>
                  <a:ext uri="{0D108BD9-81ED-4DB2-BD59-A6C34878D82A}">
                    <a16:rowId xmlns:a16="http://schemas.microsoft.com/office/drawing/2014/main" val="903016933"/>
                  </a:ext>
                </a:extLst>
              </a:tr>
              <a:tr h="193635">
                <a:tc>
                  <a:txBody>
                    <a:bodyPr/>
                    <a:lstStyle/>
                    <a:p>
                      <a:r>
                        <a:rPr lang="en-GB" sz="1100" dirty="0" err="1"/>
                        <a:t>user_id</a:t>
                      </a:r>
                      <a:endParaRPr lang="en-GB" sz="1100" dirty="0"/>
                    </a:p>
                  </a:txBody>
                  <a:tcPr/>
                </a:tc>
                <a:tc>
                  <a:txBody>
                    <a:bodyPr/>
                    <a:lstStyle/>
                    <a:p>
                      <a:r>
                        <a:rPr lang="en-GB" sz="1100" dirty="0"/>
                        <a:t>Integer FK</a:t>
                      </a:r>
                    </a:p>
                  </a:txBody>
                  <a:tcPr/>
                </a:tc>
                <a:extLst>
                  <a:ext uri="{0D108BD9-81ED-4DB2-BD59-A6C34878D82A}">
                    <a16:rowId xmlns:a16="http://schemas.microsoft.com/office/drawing/2014/main" val="1395525398"/>
                  </a:ext>
                </a:extLst>
              </a:tr>
              <a:tr h="193635">
                <a:tc>
                  <a:txBody>
                    <a:bodyPr/>
                    <a:lstStyle/>
                    <a:p>
                      <a:r>
                        <a:rPr lang="en-GB" sz="1100" dirty="0" err="1"/>
                        <a:t>category_id</a:t>
                      </a:r>
                      <a:endParaRPr lang="en-GB" sz="1100" dirty="0"/>
                    </a:p>
                  </a:txBody>
                  <a:tcPr/>
                </a:tc>
                <a:tc>
                  <a:txBody>
                    <a:bodyPr/>
                    <a:lstStyle/>
                    <a:p>
                      <a:r>
                        <a:rPr lang="en-GB" sz="1100" dirty="0"/>
                        <a:t>Integer FK</a:t>
                      </a:r>
                    </a:p>
                  </a:txBody>
                  <a:tcPr/>
                </a:tc>
                <a:extLst>
                  <a:ext uri="{0D108BD9-81ED-4DB2-BD59-A6C34878D82A}">
                    <a16:rowId xmlns:a16="http://schemas.microsoft.com/office/drawing/2014/main" val="3780136870"/>
                  </a:ext>
                </a:extLst>
              </a:tr>
            </a:tbl>
          </a:graphicData>
        </a:graphic>
      </p:graphicFrame>
      <p:sp>
        <p:nvSpPr>
          <p:cNvPr id="6" name="TextBox 5">
            <a:extLst>
              <a:ext uri="{FF2B5EF4-FFF2-40B4-BE49-F238E27FC236}">
                <a16:creationId xmlns:a16="http://schemas.microsoft.com/office/drawing/2014/main" id="{3DAAA5A5-683F-5643-9F82-3BC9F039CECD}"/>
              </a:ext>
            </a:extLst>
          </p:cNvPr>
          <p:cNvSpPr txBox="1"/>
          <p:nvPr/>
        </p:nvSpPr>
        <p:spPr>
          <a:xfrm>
            <a:off x="9200552" y="99613"/>
            <a:ext cx="2824672" cy="307777"/>
          </a:xfrm>
          <a:prstGeom prst="rect">
            <a:avLst/>
          </a:prstGeom>
          <a:noFill/>
        </p:spPr>
        <p:txBody>
          <a:bodyPr wrap="square" rtlCol="0">
            <a:spAutoFit/>
          </a:bodyPr>
          <a:lstStyle/>
          <a:p>
            <a:pPr algn="ctr"/>
            <a:r>
              <a:rPr lang="en-GB" sz="1400" dirty="0"/>
              <a:t>Question</a:t>
            </a:r>
          </a:p>
        </p:txBody>
      </p:sp>
      <p:graphicFrame>
        <p:nvGraphicFramePr>
          <p:cNvPr id="7" name="Table 6">
            <a:extLst>
              <a:ext uri="{FF2B5EF4-FFF2-40B4-BE49-F238E27FC236}">
                <a16:creationId xmlns:a16="http://schemas.microsoft.com/office/drawing/2014/main" id="{993FB27C-77CC-9C47-8E8C-3F6FD0237F25}"/>
              </a:ext>
            </a:extLst>
          </p:cNvPr>
          <p:cNvGraphicFramePr>
            <a:graphicFrameLocks noGrp="1"/>
          </p:cNvGraphicFramePr>
          <p:nvPr>
            <p:extLst>
              <p:ext uri="{D42A27DB-BD31-4B8C-83A1-F6EECF244321}">
                <p14:modId xmlns:p14="http://schemas.microsoft.com/office/powerpoint/2010/main" val="1919410220"/>
              </p:ext>
            </p:extLst>
          </p:nvPr>
        </p:nvGraphicFramePr>
        <p:xfrm>
          <a:off x="9190007" y="3771692"/>
          <a:ext cx="2824672" cy="2072640"/>
        </p:xfrm>
        <a:graphic>
          <a:graphicData uri="http://schemas.openxmlformats.org/drawingml/2006/table">
            <a:tbl>
              <a:tblPr firstRow="1" bandRow="1">
                <a:tableStyleId>{74C1A8A3-306A-4EB7-A6B1-4F7E0EB9C5D6}</a:tableStyleId>
              </a:tblPr>
              <a:tblGrid>
                <a:gridCol w="1412336">
                  <a:extLst>
                    <a:ext uri="{9D8B030D-6E8A-4147-A177-3AD203B41FA5}">
                      <a16:colId xmlns:a16="http://schemas.microsoft.com/office/drawing/2014/main" val="734684168"/>
                    </a:ext>
                  </a:extLst>
                </a:gridCol>
                <a:gridCol w="1412336">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dirty="0"/>
                        <a:t>id</a:t>
                      </a:r>
                    </a:p>
                  </a:txBody>
                  <a:tcPr/>
                </a:tc>
                <a:tc>
                  <a:txBody>
                    <a:bodyPr/>
                    <a:lstStyle/>
                    <a:p>
                      <a:r>
                        <a:rPr lang="en-GB" sz="1100" dirty="0"/>
                        <a:t>Integer</a:t>
                      </a:r>
                    </a:p>
                  </a:txBody>
                  <a:tcPr/>
                </a:tc>
                <a:extLst>
                  <a:ext uri="{0D108BD9-81ED-4DB2-BD59-A6C34878D82A}">
                    <a16:rowId xmlns:a16="http://schemas.microsoft.com/office/drawing/2014/main" val="3006151472"/>
                  </a:ext>
                </a:extLst>
              </a:tr>
              <a:tr h="193635">
                <a:tc>
                  <a:txBody>
                    <a:bodyPr/>
                    <a:lstStyle/>
                    <a:p>
                      <a:r>
                        <a:rPr lang="en-GB" sz="1100" dirty="0"/>
                        <a:t>text</a:t>
                      </a:r>
                    </a:p>
                  </a:txBody>
                  <a:tcPr/>
                </a:tc>
                <a:tc>
                  <a:txBody>
                    <a:bodyPr/>
                    <a:lstStyle/>
                    <a:p>
                      <a:r>
                        <a:rPr lang="en-GB" sz="1100" dirty="0"/>
                        <a:t>Char(4096)</a:t>
                      </a:r>
                    </a:p>
                  </a:txBody>
                  <a:tcPr/>
                </a:tc>
                <a:extLst>
                  <a:ext uri="{0D108BD9-81ED-4DB2-BD59-A6C34878D82A}">
                    <a16:rowId xmlns:a16="http://schemas.microsoft.com/office/drawing/2014/main" val="3248845249"/>
                  </a:ext>
                </a:extLst>
              </a:tr>
              <a:tr h="193635">
                <a:tc>
                  <a:txBody>
                    <a:bodyPr/>
                    <a:lstStyle/>
                    <a:p>
                      <a:r>
                        <a:rPr lang="en-GB" sz="1100" dirty="0"/>
                        <a:t>likes</a:t>
                      </a:r>
                    </a:p>
                  </a:txBody>
                  <a:tcPr/>
                </a:tc>
                <a:tc>
                  <a:txBody>
                    <a:bodyPr/>
                    <a:lstStyle/>
                    <a:p>
                      <a:r>
                        <a:rPr lang="en-GB" sz="1100" dirty="0"/>
                        <a:t>Integer</a:t>
                      </a:r>
                    </a:p>
                  </a:txBody>
                  <a:tcPr/>
                </a:tc>
                <a:extLst>
                  <a:ext uri="{0D108BD9-81ED-4DB2-BD59-A6C34878D82A}">
                    <a16:rowId xmlns:a16="http://schemas.microsoft.com/office/drawing/2014/main" val="2682906005"/>
                  </a:ext>
                </a:extLst>
              </a:tr>
              <a:tr h="193635">
                <a:tc>
                  <a:txBody>
                    <a:bodyPr/>
                    <a:lstStyle/>
                    <a:p>
                      <a:r>
                        <a:rPr lang="en-GB" sz="1100" dirty="0"/>
                        <a:t>dislikes</a:t>
                      </a:r>
                    </a:p>
                  </a:txBody>
                  <a:tcPr/>
                </a:tc>
                <a:tc>
                  <a:txBody>
                    <a:bodyPr/>
                    <a:lstStyle/>
                    <a:p>
                      <a:r>
                        <a:rPr lang="en-GB" sz="1100" dirty="0"/>
                        <a:t>Integer</a:t>
                      </a:r>
                    </a:p>
                  </a:txBody>
                  <a:tcPr/>
                </a:tc>
                <a:extLst>
                  <a:ext uri="{0D108BD9-81ED-4DB2-BD59-A6C34878D82A}">
                    <a16:rowId xmlns:a16="http://schemas.microsoft.com/office/drawing/2014/main" val="3706744638"/>
                  </a:ext>
                </a:extLst>
              </a:tr>
              <a:tr h="193635">
                <a:tc>
                  <a:txBody>
                    <a:bodyPr/>
                    <a:lstStyle/>
                    <a:p>
                      <a:r>
                        <a:rPr lang="en-GB" sz="1100" dirty="0"/>
                        <a:t>time</a:t>
                      </a:r>
                    </a:p>
                  </a:txBody>
                  <a:tcPr/>
                </a:tc>
                <a:tc>
                  <a:txBody>
                    <a:bodyPr/>
                    <a:lstStyle/>
                    <a:p>
                      <a:r>
                        <a:rPr lang="en-GB" sz="1100" dirty="0"/>
                        <a:t>Datetime</a:t>
                      </a:r>
                    </a:p>
                  </a:txBody>
                  <a:tcPr/>
                </a:tc>
                <a:extLst>
                  <a:ext uri="{0D108BD9-81ED-4DB2-BD59-A6C34878D82A}">
                    <a16:rowId xmlns:a16="http://schemas.microsoft.com/office/drawing/2014/main" val="3630999296"/>
                  </a:ext>
                </a:extLst>
              </a:tr>
              <a:tr h="193635">
                <a:tc>
                  <a:txBody>
                    <a:bodyPr/>
                    <a:lstStyle/>
                    <a:p>
                      <a:r>
                        <a:rPr lang="en-GB" sz="1100" dirty="0" err="1"/>
                        <a:t>user_id</a:t>
                      </a:r>
                      <a:endParaRPr lang="en-GB" sz="1100" dirty="0"/>
                    </a:p>
                  </a:txBody>
                  <a:tcPr/>
                </a:tc>
                <a:tc>
                  <a:txBody>
                    <a:bodyPr/>
                    <a:lstStyle/>
                    <a:p>
                      <a:r>
                        <a:rPr lang="en-GB" sz="1100" dirty="0"/>
                        <a:t>Integer FK</a:t>
                      </a:r>
                    </a:p>
                  </a:txBody>
                  <a:tcPr/>
                </a:tc>
                <a:extLst>
                  <a:ext uri="{0D108BD9-81ED-4DB2-BD59-A6C34878D82A}">
                    <a16:rowId xmlns:a16="http://schemas.microsoft.com/office/drawing/2014/main" val="1395525398"/>
                  </a:ext>
                </a:extLst>
              </a:tr>
              <a:tr h="193635">
                <a:tc>
                  <a:txBody>
                    <a:bodyPr/>
                    <a:lstStyle/>
                    <a:p>
                      <a:r>
                        <a:rPr lang="en-GB" sz="1100" dirty="0" err="1"/>
                        <a:t>category_id</a:t>
                      </a:r>
                      <a:endParaRPr lang="en-GB" sz="1100" dirty="0"/>
                    </a:p>
                  </a:txBody>
                  <a:tcPr/>
                </a:tc>
                <a:tc>
                  <a:txBody>
                    <a:bodyPr/>
                    <a:lstStyle/>
                    <a:p>
                      <a:r>
                        <a:rPr lang="en-GB" sz="1100" dirty="0"/>
                        <a:t>Integer FK</a:t>
                      </a:r>
                    </a:p>
                  </a:txBody>
                  <a:tcPr/>
                </a:tc>
                <a:extLst>
                  <a:ext uri="{0D108BD9-81ED-4DB2-BD59-A6C34878D82A}">
                    <a16:rowId xmlns:a16="http://schemas.microsoft.com/office/drawing/2014/main" val="3780136870"/>
                  </a:ext>
                </a:extLst>
              </a:tr>
            </a:tbl>
          </a:graphicData>
        </a:graphic>
      </p:graphicFrame>
      <p:sp>
        <p:nvSpPr>
          <p:cNvPr id="8" name="TextBox 7">
            <a:extLst>
              <a:ext uri="{FF2B5EF4-FFF2-40B4-BE49-F238E27FC236}">
                <a16:creationId xmlns:a16="http://schemas.microsoft.com/office/drawing/2014/main" id="{4AA81D40-8226-8442-BF5E-F63E498C2193}"/>
              </a:ext>
            </a:extLst>
          </p:cNvPr>
          <p:cNvSpPr txBox="1"/>
          <p:nvPr/>
        </p:nvSpPr>
        <p:spPr>
          <a:xfrm>
            <a:off x="9190007" y="3463915"/>
            <a:ext cx="2824672" cy="307777"/>
          </a:xfrm>
          <a:prstGeom prst="rect">
            <a:avLst/>
          </a:prstGeom>
          <a:noFill/>
        </p:spPr>
        <p:txBody>
          <a:bodyPr wrap="square" rtlCol="0">
            <a:spAutoFit/>
          </a:bodyPr>
          <a:lstStyle/>
          <a:p>
            <a:pPr algn="ctr"/>
            <a:r>
              <a:rPr lang="en-GB" sz="1400" dirty="0"/>
              <a:t>Answer</a:t>
            </a:r>
          </a:p>
        </p:txBody>
      </p:sp>
      <p:graphicFrame>
        <p:nvGraphicFramePr>
          <p:cNvPr id="9" name="Table 8">
            <a:extLst>
              <a:ext uri="{FF2B5EF4-FFF2-40B4-BE49-F238E27FC236}">
                <a16:creationId xmlns:a16="http://schemas.microsoft.com/office/drawing/2014/main" id="{866B5783-DE96-B546-A6A8-C56C652D6E7A}"/>
              </a:ext>
            </a:extLst>
          </p:cNvPr>
          <p:cNvGraphicFramePr>
            <a:graphicFrameLocks noGrp="1"/>
          </p:cNvGraphicFramePr>
          <p:nvPr>
            <p:extLst>
              <p:ext uri="{D42A27DB-BD31-4B8C-83A1-F6EECF244321}">
                <p14:modId xmlns:p14="http://schemas.microsoft.com/office/powerpoint/2010/main" val="1225849168"/>
              </p:ext>
            </p:extLst>
          </p:nvPr>
        </p:nvGraphicFramePr>
        <p:xfrm>
          <a:off x="6083537" y="407390"/>
          <a:ext cx="2824672" cy="2849880"/>
        </p:xfrm>
        <a:graphic>
          <a:graphicData uri="http://schemas.openxmlformats.org/drawingml/2006/table">
            <a:tbl>
              <a:tblPr firstRow="1" bandRow="1">
                <a:tableStyleId>{74C1A8A3-306A-4EB7-A6B1-4F7E0EB9C5D6}</a:tableStyleId>
              </a:tblPr>
              <a:tblGrid>
                <a:gridCol w="1412336">
                  <a:extLst>
                    <a:ext uri="{9D8B030D-6E8A-4147-A177-3AD203B41FA5}">
                      <a16:colId xmlns:a16="http://schemas.microsoft.com/office/drawing/2014/main" val="734684168"/>
                    </a:ext>
                  </a:extLst>
                </a:gridCol>
                <a:gridCol w="1412336">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dirty="0"/>
                        <a:t>id</a:t>
                      </a:r>
                    </a:p>
                  </a:txBody>
                  <a:tcPr/>
                </a:tc>
                <a:tc>
                  <a:txBody>
                    <a:bodyPr/>
                    <a:lstStyle/>
                    <a:p>
                      <a:r>
                        <a:rPr lang="en-GB" sz="1100" dirty="0"/>
                        <a:t>Integer</a:t>
                      </a:r>
                    </a:p>
                  </a:txBody>
                  <a:tcPr/>
                </a:tc>
                <a:extLst>
                  <a:ext uri="{0D108BD9-81ED-4DB2-BD59-A6C34878D82A}">
                    <a16:rowId xmlns:a16="http://schemas.microsoft.com/office/drawing/2014/main" val="3006151472"/>
                  </a:ext>
                </a:extLst>
              </a:tr>
              <a:tr h="193635">
                <a:tc>
                  <a:txBody>
                    <a:bodyPr/>
                    <a:lstStyle/>
                    <a:p>
                      <a:r>
                        <a:rPr lang="en-GB" sz="1100" dirty="0"/>
                        <a:t>password</a:t>
                      </a:r>
                    </a:p>
                  </a:txBody>
                  <a:tcPr/>
                </a:tc>
                <a:tc>
                  <a:txBody>
                    <a:bodyPr/>
                    <a:lstStyle/>
                    <a:p>
                      <a:r>
                        <a:rPr lang="en-GB" sz="1100" dirty="0" err="1"/>
                        <a:t>PasswordField</a:t>
                      </a:r>
                      <a:endParaRPr lang="en-GB" sz="1100" dirty="0"/>
                    </a:p>
                  </a:txBody>
                  <a:tcPr/>
                </a:tc>
                <a:extLst>
                  <a:ext uri="{0D108BD9-81ED-4DB2-BD59-A6C34878D82A}">
                    <a16:rowId xmlns:a16="http://schemas.microsoft.com/office/drawing/2014/main" val="3248845249"/>
                  </a:ext>
                </a:extLst>
              </a:tr>
              <a:tr h="193635">
                <a:tc>
                  <a:txBody>
                    <a:bodyPr/>
                    <a:lstStyle/>
                    <a:p>
                      <a:r>
                        <a:rPr lang="en-GB" sz="1100" dirty="0" err="1"/>
                        <a:t>display_name</a:t>
                      </a:r>
                      <a:endParaRPr lang="en-GB" sz="1100" dirty="0"/>
                    </a:p>
                  </a:txBody>
                  <a:tcPr/>
                </a:tc>
                <a:tc>
                  <a:txBody>
                    <a:bodyPr/>
                    <a:lstStyle/>
                    <a:p>
                      <a:r>
                        <a:rPr lang="en-GB" sz="1100" dirty="0"/>
                        <a:t>Char(32)</a:t>
                      </a:r>
                    </a:p>
                  </a:txBody>
                  <a:tcPr/>
                </a:tc>
                <a:extLst>
                  <a:ext uri="{0D108BD9-81ED-4DB2-BD59-A6C34878D82A}">
                    <a16:rowId xmlns:a16="http://schemas.microsoft.com/office/drawing/2014/main" val="2682906005"/>
                  </a:ext>
                </a:extLst>
              </a:tr>
              <a:tr h="193635">
                <a:tc>
                  <a:txBody>
                    <a:bodyPr/>
                    <a:lstStyle/>
                    <a:p>
                      <a:r>
                        <a:rPr lang="en-GB" sz="1100" dirty="0"/>
                        <a:t>bio</a:t>
                      </a:r>
                    </a:p>
                  </a:txBody>
                  <a:tcPr/>
                </a:tc>
                <a:tc>
                  <a:txBody>
                    <a:bodyPr/>
                    <a:lstStyle/>
                    <a:p>
                      <a:r>
                        <a:rPr lang="en-GB" sz="1100" dirty="0"/>
                        <a:t>Char(4096)</a:t>
                      </a:r>
                    </a:p>
                  </a:txBody>
                  <a:tcPr/>
                </a:tc>
                <a:extLst>
                  <a:ext uri="{0D108BD9-81ED-4DB2-BD59-A6C34878D82A}">
                    <a16:rowId xmlns:a16="http://schemas.microsoft.com/office/drawing/2014/main" val="3706744638"/>
                  </a:ext>
                </a:extLst>
              </a:tr>
              <a:tr h="193635">
                <a:tc>
                  <a:txBody>
                    <a:bodyPr/>
                    <a:lstStyle/>
                    <a:p>
                      <a:r>
                        <a:rPr lang="en-GB" sz="1100" dirty="0"/>
                        <a:t>email</a:t>
                      </a:r>
                    </a:p>
                  </a:txBody>
                  <a:tcPr/>
                </a:tc>
                <a:tc>
                  <a:txBody>
                    <a:bodyPr/>
                    <a:lstStyle/>
                    <a:p>
                      <a:r>
                        <a:rPr lang="en-GB" sz="1100" dirty="0" err="1"/>
                        <a:t>EmailField</a:t>
                      </a:r>
                      <a:endParaRPr lang="en-GB" sz="1100" dirty="0"/>
                    </a:p>
                  </a:txBody>
                  <a:tcPr/>
                </a:tc>
                <a:extLst>
                  <a:ext uri="{0D108BD9-81ED-4DB2-BD59-A6C34878D82A}">
                    <a16:rowId xmlns:a16="http://schemas.microsoft.com/office/drawing/2014/main" val="3630999296"/>
                  </a:ext>
                </a:extLst>
              </a:tr>
              <a:tr h="193635">
                <a:tc>
                  <a:txBody>
                    <a:bodyPr/>
                    <a:lstStyle/>
                    <a:p>
                      <a:r>
                        <a:rPr lang="en-GB" sz="1100" dirty="0"/>
                        <a:t>likes</a:t>
                      </a:r>
                    </a:p>
                  </a:txBody>
                  <a:tcPr/>
                </a:tc>
                <a:tc>
                  <a:txBody>
                    <a:bodyPr/>
                    <a:lstStyle/>
                    <a:p>
                      <a:r>
                        <a:rPr lang="en-GB" sz="1100" dirty="0"/>
                        <a:t>Integer</a:t>
                      </a:r>
                    </a:p>
                  </a:txBody>
                  <a:tcPr/>
                </a:tc>
                <a:extLst>
                  <a:ext uri="{0D108BD9-81ED-4DB2-BD59-A6C34878D82A}">
                    <a16:rowId xmlns:a16="http://schemas.microsoft.com/office/drawing/2014/main" val="1353262920"/>
                  </a:ext>
                </a:extLst>
              </a:tr>
              <a:tr h="193635">
                <a:tc>
                  <a:txBody>
                    <a:bodyPr/>
                    <a:lstStyle/>
                    <a:p>
                      <a:r>
                        <a:rPr lang="en-GB" sz="1100" dirty="0"/>
                        <a:t>dislikes</a:t>
                      </a:r>
                    </a:p>
                  </a:txBody>
                  <a:tcPr/>
                </a:tc>
                <a:tc>
                  <a:txBody>
                    <a:bodyPr/>
                    <a:lstStyle/>
                    <a:p>
                      <a:r>
                        <a:rPr lang="en-GB" sz="1100" dirty="0"/>
                        <a:t>Integer</a:t>
                      </a:r>
                    </a:p>
                  </a:txBody>
                  <a:tcPr/>
                </a:tc>
                <a:extLst>
                  <a:ext uri="{0D108BD9-81ED-4DB2-BD59-A6C34878D82A}">
                    <a16:rowId xmlns:a16="http://schemas.microsoft.com/office/drawing/2014/main" val="909878084"/>
                  </a:ext>
                </a:extLst>
              </a:tr>
              <a:tr h="193635">
                <a:tc>
                  <a:txBody>
                    <a:bodyPr/>
                    <a:lstStyle/>
                    <a:p>
                      <a:r>
                        <a:rPr lang="en-GB" sz="1100" dirty="0"/>
                        <a:t>university</a:t>
                      </a:r>
                    </a:p>
                  </a:txBody>
                  <a:tcPr/>
                </a:tc>
                <a:tc>
                  <a:txBody>
                    <a:bodyPr/>
                    <a:lstStyle/>
                    <a:p>
                      <a:r>
                        <a:rPr lang="en-GB" sz="1100" dirty="0"/>
                        <a:t>Char(128)</a:t>
                      </a:r>
                    </a:p>
                  </a:txBody>
                  <a:tcPr/>
                </a:tc>
                <a:extLst>
                  <a:ext uri="{0D108BD9-81ED-4DB2-BD59-A6C34878D82A}">
                    <a16:rowId xmlns:a16="http://schemas.microsoft.com/office/drawing/2014/main" val="903016933"/>
                  </a:ext>
                </a:extLst>
              </a:tr>
              <a:tr h="193635">
                <a:tc>
                  <a:txBody>
                    <a:bodyPr/>
                    <a:lstStyle/>
                    <a:p>
                      <a:r>
                        <a:rPr lang="en-GB" sz="1100" dirty="0"/>
                        <a:t>image</a:t>
                      </a:r>
                    </a:p>
                  </a:txBody>
                  <a:tcPr/>
                </a:tc>
                <a:tc>
                  <a:txBody>
                    <a:bodyPr/>
                    <a:lstStyle/>
                    <a:p>
                      <a:r>
                        <a:rPr lang="en-GB" sz="1100" dirty="0" err="1"/>
                        <a:t>ImageField</a:t>
                      </a:r>
                      <a:endParaRPr lang="en-GB" sz="1100" dirty="0"/>
                    </a:p>
                  </a:txBody>
                  <a:tcPr/>
                </a:tc>
                <a:extLst>
                  <a:ext uri="{0D108BD9-81ED-4DB2-BD59-A6C34878D82A}">
                    <a16:rowId xmlns:a16="http://schemas.microsoft.com/office/drawing/2014/main" val="1395525398"/>
                  </a:ext>
                </a:extLst>
              </a:tr>
              <a:tr h="193635">
                <a:tc>
                  <a:txBody>
                    <a:bodyPr/>
                    <a:lstStyle/>
                    <a:p>
                      <a:endParaRPr lang="en-GB" sz="1100" dirty="0"/>
                    </a:p>
                  </a:txBody>
                  <a:tcPr/>
                </a:tc>
                <a:tc>
                  <a:txBody>
                    <a:bodyPr/>
                    <a:lstStyle/>
                    <a:p>
                      <a:endParaRPr lang="en-GB" sz="1100" dirty="0"/>
                    </a:p>
                  </a:txBody>
                  <a:tcPr/>
                </a:tc>
                <a:extLst>
                  <a:ext uri="{0D108BD9-81ED-4DB2-BD59-A6C34878D82A}">
                    <a16:rowId xmlns:a16="http://schemas.microsoft.com/office/drawing/2014/main" val="3780136870"/>
                  </a:ext>
                </a:extLst>
              </a:tr>
            </a:tbl>
          </a:graphicData>
        </a:graphic>
      </p:graphicFrame>
      <p:sp>
        <p:nvSpPr>
          <p:cNvPr id="10" name="TextBox 9">
            <a:extLst>
              <a:ext uri="{FF2B5EF4-FFF2-40B4-BE49-F238E27FC236}">
                <a16:creationId xmlns:a16="http://schemas.microsoft.com/office/drawing/2014/main" id="{03EA3BE7-6479-7F4D-B673-17C52D5D8206}"/>
              </a:ext>
            </a:extLst>
          </p:cNvPr>
          <p:cNvSpPr txBox="1"/>
          <p:nvPr/>
        </p:nvSpPr>
        <p:spPr>
          <a:xfrm>
            <a:off x="6031781" y="99613"/>
            <a:ext cx="2824672" cy="307777"/>
          </a:xfrm>
          <a:prstGeom prst="rect">
            <a:avLst/>
          </a:prstGeom>
          <a:noFill/>
        </p:spPr>
        <p:txBody>
          <a:bodyPr wrap="square" rtlCol="0">
            <a:spAutoFit/>
          </a:bodyPr>
          <a:lstStyle/>
          <a:p>
            <a:pPr algn="ctr"/>
            <a:r>
              <a:rPr lang="en-GB" sz="1400" dirty="0"/>
              <a:t>User</a:t>
            </a:r>
          </a:p>
        </p:txBody>
      </p:sp>
    </p:spTree>
    <p:extLst>
      <p:ext uri="{BB962C8B-B14F-4D97-AF65-F5344CB8AC3E}">
        <p14:creationId xmlns:p14="http://schemas.microsoft.com/office/powerpoint/2010/main" val="1955048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2A53E39-3197-C949-BA76-771C6F01DE62}"/>
              </a:ext>
            </a:extLst>
          </p:cNvPr>
          <p:cNvPicPr>
            <a:picLocks noChangeAspect="1"/>
          </p:cNvPicPr>
          <p:nvPr/>
        </p:nvPicPr>
        <p:blipFill rotWithShape="1">
          <a:blip r:embed="rId2">
            <a:extLst>
              <a:ext uri="{28A0092B-C50C-407E-A947-70E740481C1C}">
                <a14:useLocalDpi xmlns:a14="http://schemas.microsoft.com/office/drawing/2010/main" val="0"/>
              </a:ext>
            </a:extLst>
          </a:blip>
          <a:srcRect b="47769"/>
          <a:stretch/>
        </p:blipFill>
        <p:spPr>
          <a:xfrm>
            <a:off x="192545" y="1083852"/>
            <a:ext cx="11605165" cy="4683902"/>
          </a:xfrm>
          <a:prstGeom prst="rect">
            <a:avLst/>
          </a:prstGeom>
        </p:spPr>
      </p:pic>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a:xfrm>
            <a:off x="838200" y="505605"/>
            <a:ext cx="10515600" cy="765634"/>
          </a:xfrm>
        </p:spPr>
        <p:txBody>
          <a:bodyPr>
            <a:normAutofit/>
          </a:bodyPr>
          <a:lstStyle/>
          <a:p>
            <a:pPr lvl="0">
              <a:spcBef>
                <a:spcPts val="1000"/>
              </a:spcBef>
            </a:pPr>
            <a:r>
              <a:rPr lang="en-GB" sz="4000" dirty="0">
                <a:solidFill>
                  <a:schemeClr val="accent1">
                    <a:lumMod val="75000"/>
                  </a:schemeClr>
                </a:solidFill>
              </a:rPr>
              <a:t>Site Map</a:t>
            </a:r>
            <a:endParaRPr lang="en-GB" sz="4000" dirty="0"/>
          </a:p>
        </p:txBody>
      </p:sp>
    </p:spTree>
    <p:extLst>
      <p:ext uri="{BB962C8B-B14F-4D97-AF65-F5344CB8AC3E}">
        <p14:creationId xmlns:p14="http://schemas.microsoft.com/office/powerpoint/2010/main" val="312387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9187D88-9CBF-2E45-87F9-20FC1BFA2BCC}"/>
              </a:ext>
            </a:extLst>
          </p:cNvPr>
          <p:cNvGraphicFramePr>
            <a:graphicFrameLocks noGrp="1"/>
          </p:cNvGraphicFramePr>
          <p:nvPr>
            <p:extLst>
              <p:ext uri="{D42A27DB-BD31-4B8C-83A1-F6EECF244321}">
                <p14:modId xmlns:p14="http://schemas.microsoft.com/office/powerpoint/2010/main" val="3880701616"/>
              </p:ext>
            </p:extLst>
          </p:nvPr>
        </p:nvGraphicFramePr>
        <p:xfrm>
          <a:off x="838198" y="1293541"/>
          <a:ext cx="9197900" cy="4358640"/>
        </p:xfrm>
        <a:graphic>
          <a:graphicData uri="http://schemas.openxmlformats.org/drawingml/2006/table">
            <a:tbl>
              <a:tblPr firstRow="1" bandRow="1">
                <a:tableStyleId>{5C22544A-7EE6-4342-B048-85BDC9FD1C3A}</a:tableStyleId>
              </a:tblPr>
              <a:tblGrid>
                <a:gridCol w="4598950">
                  <a:extLst>
                    <a:ext uri="{9D8B030D-6E8A-4147-A177-3AD203B41FA5}">
                      <a16:colId xmlns:a16="http://schemas.microsoft.com/office/drawing/2014/main" val="2495635531"/>
                    </a:ext>
                  </a:extLst>
                </a:gridCol>
                <a:gridCol w="4598950">
                  <a:extLst>
                    <a:ext uri="{9D8B030D-6E8A-4147-A177-3AD203B41FA5}">
                      <a16:colId xmlns:a16="http://schemas.microsoft.com/office/drawing/2014/main" val="3576632494"/>
                    </a:ext>
                  </a:extLst>
                </a:gridCol>
              </a:tblGrid>
              <a:tr h="370840">
                <a:tc>
                  <a:txBody>
                    <a:bodyPr/>
                    <a:lstStyle/>
                    <a:p>
                      <a:r>
                        <a:rPr lang="en-US" sz="2000" b="0" dirty="0">
                          <a:solidFill>
                            <a:schemeClr val="tx1"/>
                          </a:solidFill>
                        </a:rPr>
                        <a:t>/home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/ask-a-question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0740468"/>
                  </a:ext>
                </a:extLst>
              </a:tr>
              <a:tr h="370840">
                <a:tc>
                  <a:txBody>
                    <a:bodyPr/>
                    <a:lstStyle/>
                    <a:p>
                      <a:r>
                        <a:rPr lang="en-US" sz="2000" b="0" dirty="0">
                          <a:solidFill>
                            <a:schemeClr val="tx1"/>
                          </a:solidFill>
                        </a:rPr>
                        <a:t>/about-us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/ask-a-question/request-category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2343430"/>
                  </a:ext>
                </a:extLst>
              </a:tr>
              <a:tr h="370840">
                <a:tc>
                  <a:txBody>
                    <a:bodyPr/>
                    <a:lstStyle/>
                    <a:p>
                      <a:r>
                        <a:rPr lang="en-US" sz="2000" b="0" dirty="0">
                          <a:solidFill>
                            <a:schemeClr val="tx1"/>
                          </a:solidFill>
                        </a:rPr>
                        <a:t>/contact-us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40531453"/>
                  </a:ext>
                </a:extLst>
              </a:tr>
              <a:tr h="370840">
                <a:tc>
                  <a:txBody>
                    <a:bodyPr/>
                    <a:lstStyle/>
                    <a:p>
                      <a:r>
                        <a:rPr lang="en-US" sz="2000" b="0" dirty="0">
                          <a:solidFill>
                            <a:schemeClr val="tx1"/>
                          </a:solidFill>
                        </a:rPr>
                        <a:t>/faq</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0272003"/>
                  </a:ext>
                </a:extLst>
              </a:tr>
              <a:tr h="370840">
                <a:tc>
                  <a:txBody>
                    <a:bodyPr/>
                    <a:lstStyle/>
                    <a:p>
                      <a:r>
                        <a:rPr lang="en-US" sz="2000" b="0" dirty="0">
                          <a:solidFill>
                            <a:schemeClr val="tx1"/>
                          </a:solidFill>
                        </a:rPr>
                        <a:t>/category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/account/signup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3571647"/>
                  </a:ext>
                </a:extLst>
              </a:tr>
              <a:tr h="370840">
                <a:tc>
                  <a:txBody>
                    <a:bodyPr/>
                    <a:lstStyle/>
                    <a:p>
                      <a:r>
                        <a:rPr lang="en-US" sz="2000" b="0" dirty="0">
                          <a:solidFill>
                            <a:schemeClr val="tx1"/>
                          </a:solidFill>
                        </a:rPr>
                        <a:t>/category/general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/account/login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6578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/category/custom-category-here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/account/myaccount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00330822"/>
                  </a:ext>
                </a:extLst>
              </a:tr>
              <a:tr h="370840">
                <a:tc>
                  <a:txBody>
                    <a:bodyPr/>
                    <a:lstStyle/>
                    <a:p>
                      <a:r>
                        <a:rPr lang="en-US" sz="2000" b="0" dirty="0">
                          <a:solidFill>
                            <a:schemeClr val="tx1"/>
                          </a:solidFill>
                        </a:rPr>
                        <a:t>/category/category-name/question-id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/account/user-profile/user-id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2427752"/>
                  </a:ext>
                </a:extLst>
              </a:tr>
              <a:tr h="370840">
                <a:tc>
                  <a:txBody>
                    <a:bodyPr/>
                    <a:lstStyle/>
                    <a:p>
                      <a:r>
                        <a:rPr lang="en-US" sz="2000" b="0" dirty="0">
                          <a:solidFill>
                            <a:schemeClr val="tx1"/>
                          </a:solidFill>
                        </a:rPr>
                        <a:t>/latest-questions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7592908"/>
                  </a:ext>
                </a:extLst>
              </a:tr>
              <a:tr h="370840">
                <a:tc>
                  <a:txBody>
                    <a:bodyPr/>
                    <a:lstStyle/>
                    <a:p>
                      <a:r>
                        <a:rPr lang="en-US" sz="2000" b="0" dirty="0">
                          <a:solidFill>
                            <a:schemeClr val="tx1"/>
                          </a:solidFill>
                        </a:rPr>
                        <a:t>/top-questions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529862"/>
                  </a:ext>
                </a:extLst>
              </a:tr>
              <a:tr h="370840">
                <a:tc>
                  <a:txBody>
                    <a:bodyPr/>
                    <a:lstStyle/>
                    <a:p>
                      <a:r>
                        <a:rPr lang="en-US" sz="2000" b="0" dirty="0">
                          <a:solidFill>
                            <a:schemeClr val="tx1"/>
                          </a:solidFill>
                        </a:rPr>
                        <a:t>/unanswered-questions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3305040"/>
                  </a:ext>
                </a:extLst>
              </a:tr>
            </a:tbl>
          </a:graphicData>
        </a:graphic>
      </p:graphicFrame>
      <p:sp>
        <p:nvSpPr>
          <p:cNvPr id="12" name="Title 1">
            <a:extLst>
              <a:ext uri="{FF2B5EF4-FFF2-40B4-BE49-F238E27FC236}">
                <a16:creationId xmlns:a16="http://schemas.microsoft.com/office/drawing/2014/main" id="{7F53F993-F95A-DD46-B307-FCA4446BAD65}"/>
              </a:ext>
            </a:extLst>
          </p:cNvPr>
          <p:cNvSpPr>
            <a:spLocks noGrp="1"/>
          </p:cNvSpPr>
          <p:nvPr>
            <p:ph type="title"/>
          </p:nvPr>
        </p:nvSpPr>
        <p:spPr>
          <a:xfrm>
            <a:off x="838200" y="505605"/>
            <a:ext cx="10515600" cy="765634"/>
          </a:xfrm>
        </p:spPr>
        <p:txBody>
          <a:bodyPr>
            <a:normAutofit/>
          </a:bodyPr>
          <a:lstStyle/>
          <a:p>
            <a:pPr lvl="0">
              <a:spcBef>
                <a:spcPts val="1000"/>
              </a:spcBef>
            </a:pPr>
            <a:r>
              <a:rPr lang="en-GB" sz="4000" dirty="0">
                <a:solidFill>
                  <a:schemeClr val="accent1">
                    <a:lumMod val="75000"/>
                  </a:schemeClr>
                </a:solidFill>
              </a:rPr>
              <a:t>Site URLs</a:t>
            </a:r>
            <a:endParaRPr lang="en-GB" sz="4000" dirty="0"/>
          </a:p>
        </p:txBody>
      </p:sp>
    </p:spTree>
    <p:extLst>
      <p:ext uri="{BB962C8B-B14F-4D97-AF65-F5344CB8AC3E}">
        <p14:creationId xmlns:p14="http://schemas.microsoft.com/office/powerpoint/2010/main" val="720817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E3D4-F15F-5E4D-8D29-8E697C85C960}"/>
              </a:ext>
            </a:extLst>
          </p:cNvPr>
          <p:cNvSpPr>
            <a:spLocks noGrp="1"/>
          </p:cNvSpPr>
          <p:nvPr>
            <p:ph type="title"/>
          </p:nvPr>
        </p:nvSpPr>
        <p:spPr/>
        <p:txBody>
          <a:bodyPr/>
          <a:lstStyle/>
          <a:p>
            <a:r>
              <a:rPr lang="en-US" dirty="0"/>
              <a:t>Notes – delete before submitting</a:t>
            </a:r>
          </a:p>
        </p:txBody>
      </p:sp>
      <p:sp>
        <p:nvSpPr>
          <p:cNvPr id="3" name="Content Placeholder 2">
            <a:extLst>
              <a:ext uri="{FF2B5EF4-FFF2-40B4-BE49-F238E27FC236}">
                <a16:creationId xmlns:a16="http://schemas.microsoft.com/office/drawing/2014/main" id="{F7520E69-E730-264F-82D5-9F8E56D35FEF}"/>
              </a:ext>
            </a:extLst>
          </p:cNvPr>
          <p:cNvSpPr>
            <a:spLocks noGrp="1"/>
          </p:cNvSpPr>
          <p:nvPr>
            <p:ph idx="1"/>
          </p:nvPr>
        </p:nvSpPr>
        <p:spPr/>
        <p:txBody>
          <a:bodyPr>
            <a:normAutofit fontScale="77500" lnSpcReduction="20000"/>
          </a:bodyPr>
          <a:lstStyle/>
          <a:p>
            <a:r>
              <a:rPr lang="en-US" dirty="0"/>
              <a:t>/account/myaccount</a:t>
            </a:r>
          </a:p>
          <a:p>
            <a:pPr marL="0" indent="0">
              <a:buNone/>
            </a:pPr>
            <a:r>
              <a:rPr lang="en-US" dirty="0"/>
              <a:t>Change password, university, student status, profile pic etc on myaccount page</a:t>
            </a:r>
          </a:p>
          <a:p>
            <a:pPr marL="0" indent="0">
              <a:buNone/>
            </a:pPr>
            <a:endParaRPr lang="en-US" dirty="0"/>
          </a:p>
          <a:p>
            <a:pPr marL="0" indent="0">
              <a:buNone/>
            </a:pPr>
            <a:r>
              <a:rPr lang="en-US" dirty="0"/>
              <a:t>deleting categories, what happens to questions?</a:t>
            </a:r>
          </a:p>
          <a:p>
            <a:pPr marL="0" indent="0">
              <a:buNone/>
            </a:pPr>
            <a:endParaRPr lang="en-US" dirty="0"/>
          </a:p>
          <a:p>
            <a:pPr marL="0" indent="0">
              <a:buNone/>
            </a:pPr>
            <a:r>
              <a:rPr lang="en-US" b="1" dirty="0">
                <a:solidFill>
                  <a:srgbClr val="C00000"/>
                </a:solidFill>
              </a:rPr>
              <a:t>MAKE SURE WE WILL HAVE EVERYTHING FROM THE IMPLEMENTATION MARK SCHEME</a:t>
            </a:r>
          </a:p>
          <a:p>
            <a:pPr marL="0" indent="0">
              <a:buNone/>
            </a:pPr>
            <a:endParaRPr lang="en-US" b="1" dirty="0">
              <a:solidFill>
                <a:srgbClr val="C00000"/>
              </a:solidFill>
            </a:endParaRPr>
          </a:p>
          <a:p>
            <a:pPr marL="0" indent="0">
              <a:buNone/>
            </a:pPr>
            <a:r>
              <a:rPr lang="en-GB" dirty="0">
                <a:solidFill>
                  <a:schemeClr val="accent1">
                    <a:lumMod val="75000"/>
                  </a:schemeClr>
                </a:solidFill>
              </a:rPr>
              <a:t>Can we use one pages for diagram and one page for tables – ask tutor</a:t>
            </a:r>
            <a:endParaRPr lang="en-GB" dirty="0"/>
          </a:p>
          <a:p>
            <a:pPr marL="0" indent="0">
              <a:buNone/>
            </a:pPr>
            <a:r>
              <a:rPr lang="en-GB" dirty="0">
                <a:solidFill>
                  <a:schemeClr val="accent1">
                    <a:lumMod val="75000"/>
                  </a:schemeClr>
                </a:solidFill>
              </a:rPr>
              <a:t>Ask tutor about Sitemap</a:t>
            </a:r>
          </a:p>
          <a:p>
            <a:pPr marL="0" indent="0">
              <a:buNone/>
            </a:pPr>
            <a:endParaRPr lang="en-GB" b="1" dirty="0">
              <a:solidFill>
                <a:schemeClr val="accent1">
                  <a:lumMod val="75000"/>
                </a:schemeClr>
              </a:solidFill>
            </a:endParaRPr>
          </a:p>
          <a:p>
            <a:pPr marL="0" indent="0">
              <a:buNone/>
            </a:pPr>
            <a:r>
              <a:rPr lang="en-GB" b="1" dirty="0">
                <a:solidFill>
                  <a:schemeClr val="accent1">
                    <a:lumMod val="75000"/>
                  </a:schemeClr>
                </a:solidFill>
              </a:rPr>
              <a:t>Welcome back Mohammad – this isn’t anywhere on the site – it shows user is authenticated</a:t>
            </a:r>
          </a:p>
        </p:txBody>
      </p:sp>
    </p:spTree>
    <p:extLst>
      <p:ext uri="{BB962C8B-B14F-4D97-AF65-F5344CB8AC3E}">
        <p14:creationId xmlns:p14="http://schemas.microsoft.com/office/powerpoint/2010/main" val="1438714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53F8A0-584F-4888-A4EE-629DF4491C26}"/>
              </a:ext>
            </a:extLst>
          </p:cNvPr>
          <p:cNvSpPr>
            <a:spLocks noGrp="1"/>
          </p:cNvSpPr>
          <p:nvPr>
            <p:ph type="subTitle" idx="1"/>
          </p:nvPr>
        </p:nvSpPr>
        <p:spPr>
          <a:xfrm>
            <a:off x="1524000" y="1817001"/>
            <a:ext cx="9144000" cy="4570219"/>
          </a:xfrm>
        </p:spPr>
        <p:txBody>
          <a:bodyPr>
            <a:normAutofit/>
          </a:bodyPr>
          <a:lstStyle/>
          <a:p>
            <a:r>
              <a:rPr lang="en-GB" dirty="0"/>
              <a:t>The objective of our app is to allow students or staff in different universities across Scotland to ask and answer questions put to them.</a:t>
            </a:r>
          </a:p>
          <a:p>
            <a:r>
              <a:rPr lang="en-GB" dirty="0"/>
              <a:t>A user will create an account which allows them to post questions and post answers to questions. A user can associate their account with a university.</a:t>
            </a:r>
          </a:p>
          <a:p>
            <a:r>
              <a:rPr lang="en-GB" dirty="0"/>
              <a:t>There will be a number of different categories one can post questions in. New categories can be requested by users, and then approved by admins. It will be possible to view the latest questions, the top questions, and any unanswered questions.</a:t>
            </a:r>
          </a:p>
          <a:p>
            <a:r>
              <a:rPr lang="en-GB" dirty="0"/>
              <a:t>Users will be able to like questions, and the user posting the question will be able to like their favourite answers to their question.</a:t>
            </a:r>
          </a:p>
        </p:txBody>
      </p:sp>
      <p:sp>
        <p:nvSpPr>
          <p:cNvPr id="4" name="Title 1">
            <a:extLst>
              <a:ext uri="{FF2B5EF4-FFF2-40B4-BE49-F238E27FC236}">
                <a16:creationId xmlns:a16="http://schemas.microsoft.com/office/drawing/2014/main" id="{3C219E10-4E6A-9749-ACB8-F93646811154}"/>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pPr>
            <a:r>
              <a:rPr lang="en-GB" sz="4000" dirty="0">
                <a:solidFill>
                  <a:schemeClr val="accent1">
                    <a:lumMod val="75000"/>
                  </a:schemeClr>
                </a:solidFill>
              </a:rPr>
              <a:t>Lab 3 Team B – Ask Students</a:t>
            </a:r>
            <a:endParaRPr lang="en-GB" sz="4000" dirty="0"/>
          </a:p>
        </p:txBody>
      </p:sp>
    </p:spTree>
    <p:extLst>
      <p:ext uri="{BB962C8B-B14F-4D97-AF65-F5344CB8AC3E}">
        <p14:creationId xmlns:p14="http://schemas.microsoft.com/office/powerpoint/2010/main" val="3759356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93F0778-D4E8-064C-98D2-6CB6A158D7EB}"/>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Requirements</a:t>
            </a:r>
            <a:endParaRPr lang="en-GB" sz="4000" dirty="0"/>
          </a:p>
        </p:txBody>
      </p:sp>
    </p:spTree>
    <p:extLst>
      <p:ext uri="{BB962C8B-B14F-4D97-AF65-F5344CB8AC3E}">
        <p14:creationId xmlns:p14="http://schemas.microsoft.com/office/powerpoint/2010/main" val="1253452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1:</a:t>
            </a:r>
            <a:br>
              <a:rPr lang="en-GB" dirty="0">
                <a:solidFill>
                  <a:schemeClr val="accent1">
                    <a:lumMod val="75000"/>
                  </a:schemeClr>
                </a:solidFill>
              </a:rPr>
            </a:br>
            <a:r>
              <a:rPr lang="en-GB" sz="2800" dirty="0">
                <a:latin typeface="Calibri" panose="020F0502020204030204"/>
                <a:ea typeface="+mn-ea"/>
                <a:cs typeface="+mn-cs"/>
              </a:rPr>
              <a:t>Billy Bob – Student</a:t>
            </a:r>
            <a:endParaRPr lang="en-GB"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20000"/>
          </a:bodyPr>
          <a:lstStyle/>
          <a:p>
            <a:pPr marL="0" indent="0" algn="just">
              <a:buNone/>
            </a:pPr>
            <a:r>
              <a:rPr lang="en-GB" sz="2400" dirty="0">
                <a:solidFill>
                  <a:schemeClr val="accent1">
                    <a:lumMod val="75000"/>
                  </a:schemeClr>
                </a:solidFill>
              </a:rPr>
              <a:t>General Description:</a:t>
            </a:r>
          </a:p>
          <a:p>
            <a:pPr marL="0" indent="0" algn="just">
              <a:buNone/>
            </a:pPr>
            <a:r>
              <a:rPr lang="en-GB" sz="2400" dirty="0"/>
              <a:t>Billy is a 20 year old student studying Computing Science and Stats in Glasgow University. Billy spends every day studying and working hard to maintain good grades, however he does need a little extra help sometimes with assessments. He spends most of his time on the computer and doesn’t go out much.</a:t>
            </a:r>
          </a:p>
          <a:p>
            <a:pPr marL="0" indent="0" algn="just">
              <a:buNone/>
            </a:pPr>
            <a:r>
              <a:rPr lang="en-GB" sz="2400" dirty="0">
                <a:solidFill>
                  <a:schemeClr val="accent1">
                    <a:lumMod val="75000"/>
                  </a:schemeClr>
                </a:solidFill>
              </a:rPr>
              <a:t>Frustrations:</a:t>
            </a:r>
          </a:p>
          <a:p>
            <a:pPr marL="0" indent="0" algn="just">
              <a:buNone/>
            </a:pPr>
            <a:r>
              <a:rPr lang="en-GB" sz="2400" dirty="0"/>
              <a:t>Billy suffers from social anxiety, he feels like everyone else is smarter and more capable than him. As a result, he has no friends and struggles asking people for help with homework and assessments. Billy does not like sending emails to lecturers for help because he feels he's wasting their time on trivial issues.</a:t>
            </a:r>
          </a:p>
          <a:p>
            <a:pPr marL="0" indent="0">
              <a:buNone/>
            </a:pPr>
            <a:endParaRPr lang="en-GB" sz="2400" dirty="0"/>
          </a:p>
          <a:p>
            <a:pPr marL="0" indent="0">
              <a:buNone/>
            </a:pPr>
            <a:endParaRPr lang="en-GB" sz="2400" dirty="0"/>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He wants to achieve good grades </a:t>
            </a:r>
          </a:p>
          <a:p>
            <a:pPr marL="285750" indent="-285750" algn="just">
              <a:buFont typeface="Arial" panose="020B0604020202020204" pitchFamily="34" charset="0"/>
              <a:buChar char="•"/>
            </a:pPr>
            <a:r>
              <a:rPr lang="en-GB" dirty="0"/>
              <a:t>He wants to make some friends</a:t>
            </a:r>
            <a:endParaRPr lang="en-GB" sz="2000" dirty="0"/>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Billy wants to be able to ask questions casually to other students and lecturers without the embarrassment and pressure of real life interaction. </a:t>
            </a:r>
          </a:p>
          <a:p>
            <a:pPr marL="285750" indent="-285750" algn="just">
              <a:buFont typeface="Arial" panose="020B0604020202020204" pitchFamily="34" charset="0"/>
              <a:buChar char="•"/>
            </a:pPr>
            <a:r>
              <a:rPr lang="en-GB" dirty="0"/>
              <a:t>He also has no friends, so he needs a way to find some outside of class.</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389094" y="577049"/>
            <a:ext cx="2669451" cy="2223240"/>
          </a:xfrm>
          <a:prstGeom prst="rect">
            <a:avLst/>
          </a:prstGeom>
        </p:spPr>
      </p:pic>
    </p:spTree>
    <p:extLst>
      <p:ext uri="{BB962C8B-B14F-4D97-AF65-F5344CB8AC3E}">
        <p14:creationId xmlns:p14="http://schemas.microsoft.com/office/powerpoint/2010/main" val="144433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2:</a:t>
            </a:r>
            <a:br>
              <a:rPr lang="en-GB" dirty="0"/>
            </a:br>
            <a:r>
              <a:rPr lang="en-GB" sz="2800" dirty="0">
                <a:solidFill>
                  <a:prstClr val="black"/>
                </a:solidFill>
                <a:latin typeface="Calibri" panose="020F0502020204030204"/>
                <a:ea typeface="+mn-ea"/>
                <a:cs typeface="+mn-cs"/>
              </a:rPr>
              <a:t>Montana Brown – Student</a:t>
            </a:r>
            <a:endParaRPr lang="en-GB"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10000"/>
          </a:bodyPr>
          <a:lstStyle/>
          <a:p>
            <a:pPr marL="0" indent="0" algn="just">
              <a:buNone/>
            </a:pPr>
            <a:r>
              <a:rPr lang="en-GB" sz="2400" dirty="0">
                <a:solidFill>
                  <a:schemeClr val="accent1">
                    <a:lumMod val="75000"/>
                  </a:schemeClr>
                </a:solidFill>
              </a:rPr>
              <a:t>General Description:</a:t>
            </a:r>
          </a:p>
          <a:p>
            <a:pPr marL="0" indent="0" algn="just">
              <a:buNone/>
            </a:pPr>
            <a:r>
              <a:rPr lang="en-GB" sz="2400" dirty="0"/>
              <a:t>Montana is a 18 year old student studying Physics in Glasgow University. Montana travels on the train for two hours to University every day. She only spends a few hours in university, and  then goes to work at her part time job after university during the week. The only time she has to do university work/assessments is on the weekends.</a:t>
            </a:r>
          </a:p>
          <a:p>
            <a:pPr marL="0" indent="0" algn="just">
              <a:buNone/>
            </a:pPr>
            <a:r>
              <a:rPr lang="en-GB" sz="2400" dirty="0">
                <a:solidFill>
                  <a:schemeClr val="accent1">
                    <a:lumMod val="75000"/>
                  </a:schemeClr>
                </a:solidFill>
              </a:rPr>
              <a:t>Frustrations:</a:t>
            </a:r>
          </a:p>
          <a:p>
            <a:pPr marL="0" indent="0" algn="just">
              <a:buNone/>
            </a:pPr>
            <a:r>
              <a:rPr lang="en-GB" sz="2400" dirty="0"/>
              <a:t>Because her time is limited to the weekends, lecturers and other resources become unavailable, and her friends always have plans because they complete their university work during the week. So nobody is around to help her when she needs it.</a:t>
            </a:r>
          </a:p>
          <a:p>
            <a:pPr marL="0" indent="0">
              <a:buNone/>
            </a:pPr>
            <a:endParaRPr lang="en-GB" sz="2400" dirty="0"/>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She wants to achieve good grades</a:t>
            </a:r>
          </a:p>
          <a:p>
            <a:pPr marL="285750" indent="-285750" algn="just">
              <a:buFont typeface="Arial" panose="020B0604020202020204" pitchFamily="34" charset="0"/>
              <a:buChar char="•"/>
            </a:pPr>
            <a:r>
              <a:rPr lang="en-GB" dirty="0"/>
              <a:t>She wants to find out things she missed due to her busy schedule </a:t>
            </a:r>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Montana needs to be able to seek help from other students and lecturers on the weekend.</a:t>
            </a:r>
          </a:p>
          <a:p>
            <a:pPr marL="285750" indent="-285750" algn="just">
              <a:buFont typeface="Arial" panose="020B0604020202020204" pitchFamily="34" charset="0"/>
              <a:buChar char="•"/>
            </a:pPr>
            <a:r>
              <a:rPr lang="en-GB" dirty="0"/>
              <a:t>She also needs to keep up to date with things happening on campus, as she spends very little at the university.</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612382" y="552915"/>
            <a:ext cx="2376698" cy="2275546"/>
          </a:xfrm>
          <a:prstGeom prst="rect">
            <a:avLst/>
          </a:prstGeom>
        </p:spPr>
      </p:pic>
    </p:spTree>
    <p:extLst>
      <p:ext uri="{BB962C8B-B14F-4D97-AF65-F5344CB8AC3E}">
        <p14:creationId xmlns:p14="http://schemas.microsoft.com/office/powerpoint/2010/main" val="1200228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3:</a:t>
            </a:r>
            <a:br>
              <a:rPr lang="en-GB" dirty="0"/>
            </a:br>
            <a:r>
              <a:rPr lang="en-GB" sz="2800" dirty="0">
                <a:latin typeface="+mn-lt"/>
              </a:rPr>
              <a:t>Doctor </a:t>
            </a:r>
            <a:r>
              <a:rPr lang="en-GB" sz="2800" dirty="0">
                <a:solidFill>
                  <a:prstClr val="black"/>
                </a:solidFill>
                <a:latin typeface="Calibri" panose="020F0502020204030204"/>
                <a:ea typeface="+mn-ea"/>
                <a:cs typeface="+mn-cs"/>
              </a:rPr>
              <a:t>David Kanas – Lecturer</a:t>
            </a:r>
            <a:endParaRPr lang="en-GB" sz="2800"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10000"/>
          </a:bodyPr>
          <a:lstStyle/>
          <a:p>
            <a:pPr marL="0" indent="0" algn="just">
              <a:buNone/>
            </a:pPr>
            <a:r>
              <a:rPr lang="en-GB" sz="2400" dirty="0">
                <a:solidFill>
                  <a:schemeClr val="accent1">
                    <a:lumMod val="75000"/>
                  </a:schemeClr>
                </a:solidFill>
              </a:rPr>
              <a:t>General Description:</a:t>
            </a:r>
          </a:p>
          <a:p>
            <a:pPr marL="0" indent="0" algn="just">
              <a:buNone/>
            </a:pPr>
            <a:r>
              <a:rPr lang="en-GB" sz="2000" dirty="0"/>
              <a:t>David is a 45 year old Mathematics lecturer, who has been working at Glasgow University for 8 years. He lives in the outskirts of Glasgow and drives into work each day, and spends the weekends at home with his family. He is also rather old school, and prefers to use pen and paper over technology as much as possible, and as such he has only limited IT experience.</a:t>
            </a:r>
          </a:p>
          <a:p>
            <a:pPr marL="0" indent="0" algn="just">
              <a:buNone/>
            </a:pPr>
            <a:r>
              <a:rPr lang="en-GB" sz="2400" dirty="0">
                <a:solidFill>
                  <a:schemeClr val="accent1">
                    <a:lumMod val="75000"/>
                  </a:schemeClr>
                </a:solidFill>
              </a:rPr>
              <a:t>Frustrations:</a:t>
            </a:r>
          </a:p>
          <a:p>
            <a:pPr marL="0" indent="0" algn="just">
              <a:buNone/>
            </a:pPr>
            <a:r>
              <a:rPr lang="en-GB" sz="2000" dirty="0"/>
              <a:t>Among all his work commitments, David does not find enough time during the week to answer all of the questions students have during his limited office hours, and lecture times. He wishes there was a more convenient way than emails to assist his students outside class times, especially weekends. </a:t>
            </a:r>
          </a:p>
          <a:p>
            <a:pPr marL="0" indent="0" algn="just">
              <a:buNone/>
            </a:pPr>
            <a:r>
              <a:rPr lang="en-GB" sz="2000" dirty="0"/>
              <a:t>Despite his limited understanding of technology, he is willing to try to use an online system to solve his problem, but fears it will be too complex for him.</a:t>
            </a:r>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To help his students understand course content.</a:t>
            </a:r>
          </a:p>
          <a:p>
            <a:pPr marL="285750" indent="-285750" algn="just">
              <a:buFont typeface="Arial" panose="020B0604020202020204" pitchFamily="34" charset="0"/>
              <a:buChar char="•"/>
            </a:pPr>
            <a:r>
              <a:rPr lang="en-GB" dirty="0"/>
              <a:t>To ensure students understand what is expected of them during the course.</a:t>
            </a:r>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David needs to be able to find and answer questions from his students as quickly and easily as possible.</a:t>
            </a:r>
          </a:p>
          <a:p>
            <a:pPr marL="285750" indent="-285750" algn="just">
              <a:buFont typeface="Arial" panose="020B0604020202020204" pitchFamily="34" charset="0"/>
              <a:buChar char="•"/>
            </a:pPr>
            <a:r>
              <a:rPr lang="en-GB" dirty="0"/>
              <a:t>He also needs a system that is easy to understand and use.</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303401" y="469093"/>
            <a:ext cx="3398029" cy="2183941"/>
          </a:xfrm>
          <a:prstGeom prst="rect">
            <a:avLst/>
          </a:prstGeom>
        </p:spPr>
      </p:pic>
    </p:spTree>
    <p:extLst>
      <p:ext uri="{BB962C8B-B14F-4D97-AF65-F5344CB8AC3E}">
        <p14:creationId xmlns:p14="http://schemas.microsoft.com/office/powerpoint/2010/main" val="3406652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DEFE1A-F772-EB40-A207-7F84741BD2AC}"/>
              </a:ext>
            </a:extLst>
          </p:cNvPr>
          <p:cNvPicPr>
            <a:picLocks noChangeAspect="1"/>
          </p:cNvPicPr>
          <p:nvPr/>
        </p:nvPicPr>
        <p:blipFill>
          <a:blip r:embed="rId2"/>
          <a:stretch>
            <a:fillRect/>
          </a:stretch>
        </p:blipFill>
        <p:spPr>
          <a:xfrm>
            <a:off x="3505884" y="60384"/>
            <a:ext cx="8720620" cy="6754483"/>
          </a:xfrm>
          <a:prstGeom prst="rect">
            <a:avLst/>
          </a:prstGeom>
        </p:spPr>
      </p:pic>
      <p:sp>
        <p:nvSpPr>
          <p:cNvPr id="6" name="Title 1">
            <a:extLst>
              <a:ext uri="{FF2B5EF4-FFF2-40B4-BE49-F238E27FC236}">
                <a16:creationId xmlns:a16="http://schemas.microsoft.com/office/drawing/2014/main" id="{C8E70EB2-AB63-DF45-A798-0E960AC45D3F}"/>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1</a:t>
            </a:r>
          </a:p>
          <a:p>
            <a:pPr>
              <a:spcBef>
                <a:spcPts val="1000"/>
              </a:spcBef>
            </a:pPr>
            <a:r>
              <a:rPr lang="en-GB" sz="4000" dirty="0">
                <a:solidFill>
                  <a:schemeClr val="accent1">
                    <a:lumMod val="75000"/>
                  </a:schemeClr>
                </a:solidFill>
              </a:rPr>
              <a:t>Home page</a:t>
            </a:r>
            <a:endParaRPr lang="en-GB" sz="4000" dirty="0"/>
          </a:p>
        </p:txBody>
      </p:sp>
    </p:spTree>
    <p:extLst>
      <p:ext uri="{BB962C8B-B14F-4D97-AF65-F5344CB8AC3E}">
        <p14:creationId xmlns:p14="http://schemas.microsoft.com/office/powerpoint/2010/main" val="380440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352B4E2-59CB-5940-BF6D-37518D0A4795}"/>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2</a:t>
            </a:r>
          </a:p>
          <a:p>
            <a:pPr>
              <a:spcBef>
                <a:spcPts val="1000"/>
              </a:spcBef>
            </a:pPr>
            <a:r>
              <a:rPr lang="en-GB" sz="4000" dirty="0">
                <a:solidFill>
                  <a:schemeClr val="accent1">
                    <a:lumMod val="75000"/>
                  </a:schemeClr>
                </a:solidFill>
              </a:rPr>
              <a:t>Category</a:t>
            </a:r>
            <a:endParaRPr lang="en-GB" sz="4000" dirty="0"/>
          </a:p>
        </p:txBody>
      </p:sp>
    </p:spTree>
    <p:extLst>
      <p:ext uri="{BB962C8B-B14F-4D97-AF65-F5344CB8AC3E}">
        <p14:creationId xmlns:p14="http://schemas.microsoft.com/office/powerpoint/2010/main" val="3968191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D2933C3-B3E0-CA4E-AA81-B5CF9A0DB342}"/>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3</a:t>
            </a:r>
          </a:p>
          <a:p>
            <a:pPr>
              <a:spcBef>
                <a:spcPts val="1000"/>
              </a:spcBef>
            </a:pPr>
            <a:r>
              <a:rPr lang="en-GB" sz="4000" dirty="0">
                <a:solidFill>
                  <a:schemeClr val="accent1">
                    <a:lumMod val="75000"/>
                  </a:schemeClr>
                </a:solidFill>
              </a:rPr>
              <a:t>Ask a Question</a:t>
            </a:r>
            <a:endParaRPr lang="en-GB" sz="4000" dirty="0"/>
          </a:p>
        </p:txBody>
      </p:sp>
      <p:pic>
        <p:nvPicPr>
          <p:cNvPr id="2" name="Picture 1">
            <a:extLst>
              <a:ext uri="{FF2B5EF4-FFF2-40B4-BE49-F238E27FC236}">
                <a16:creationId xmlns:a16="http://schemas.microsoft.com/office/drawing/2014/main" id="{C4006D3B-069D-1945-B3EC-136FBE7938B2}"/>
              </a:ext>
            </a:extLst>
          </p:cNvPr>
          <p:cNvPicPr>
            <a:picLocks noChangeAspect="1"/>
          </p:cNvPicPr>
          <p:nvPr/>
        </p:nvPicPr>
        <p:blipFill>
          <a:blip r:embed="rId2"/>
          <a:stretch>
            <a:fillRect/>
          </a:stretch>
        </p:blipFill>
        <p:spPr>
          <a:xfrm>
            <a:off x="3545457" y="85242"/>
            <a:ext cx="8568000" cy="6670263"/>
          </a:xfrm>
          <a:prstGeom prst="rect">
            <a:avLst/>
          </a:prstGeom>
        </p:spPr>
      </p:pic>
    </p:spTree>
    <p:extLst>
      <p:ext uri="{BB962C8B-B14F-4D97-AF65-F5344CB8AC3E}">
        <p14:creationId xmlns:p14="http://schemas.microsoft.com/office/powerpoint/2010/main" val="1879062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1021</Words>
  <Application>Microsoft Macintosh PowerPoint</Application>
  <PresentationFormat>Widescreen</PresentationFormat>
  <Paragraphs>162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 Design Specification</vt:lpstr>
      <vt:lpstr>PowerPoint Presentation</vt:lpstr>
      <vt:lpstr>PowerPoint Presentation</vt:lpstr>
      <vt:lpstr>User Persona 1: Billy Bob – Student</vt:lpstr>
      <vt:lpstr>User Persona 2: Montana Brown – Student</vt:lpstr>
      <vt:lpstr>User Persona 3: Doctor David Kanas – Lecturer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Site Map</vt:lpstr>
      <vt:lpstr>Site URLs</vt:lpstr>
      <vt:lpstr>Notes – delete before submitting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Jazzy Casey</dc:creator>
  <cp:lastModifiedBy>Mohammad Majid</cp:lastModifiedBy>
  <cp:revision>76</cp:revision>
  <dcterms:created xsi:type="dcterms:W3CDTF">2019-02-11T13:28:30Z</dcterms:created>
  <dcterms:modified xsi:type="dcterms:W3CDTF">2019-02-14T18:53:24Z</dcterms:modified>
</cp:coreProperties>
</file>