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43" d="100"/>
          <a:sy n="43" d="100"/>
        </p:scale>
        <p:origin x="1024" y="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E025-674C-4735-9A8F-C53DA49B5D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2A53F45-7AF8-4146-9ED5-9AD69F04F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E043938-642E-450F-9B75-D4AE30C63E24}"/>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5" name="Footer Placeholder 4">
            <a:extLst>
              <a:ext uri="{FF2B5EF4-FFF2-40B4-BE49-F238E27FC236}">
                <a16:creationId xmlns:a16="http://schemas.microsoft.com/office/drawing/2014/main" id="{DDBC09E4-E651-477C-B568-462E7E3263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B8A1E4-2D48-4838-9698-90F4FE87EFE9}"/>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63752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B443-5C5A-4E1D-B36A-38A932E9C55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11E06B-57FD-4B20-8135-9DC6D765CD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7B4732-167A-4314-8A81-0ED43CE6BA69}"/>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5" name="Footer Placeholder 4">
            <a:extLst>
              <a:ext uri="{FF2B5EF4-FFF2-40B4-BE49-F238E27FC236}">
                <a16:creationId xmlns:a16="http://schemas.microsoft.com/office/drawing/2014/main" id="{EB83B60D-D99A-4810-BBB8-F7B95733C7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188F43-D817-47C3-9114-5E6B8B915FA2}"/>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389829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82C1B-CD08-48D2-BE55-B2798CD5B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66DEB5-1A5B-46D7-8D24-4588CF9EAE8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B70AE6-5D93-4B8C-BF40-D6A452431E75}"/>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5" name="Footer Placeholder 4">
            <a:extLst>
              <a:ext uri="{FF2B5EF4-FFF2-40B4-BE49-F238E27FC236}">
                <a16:creationId xmlns:a16="http://schemas.microsoft.com/office/drawing/2014/main" id="{10912D8E-F26B-4A64-BFF5-2AF4B9EE16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9061F7-BDE4-419A-A39F-1F14B53AD136}"/>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7044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76CA-80B1-4278-803A-DAF39EC572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2BCBE8-BDA8-4F15-886D-FCAB1C18685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4E707-601F-4C3D-A740-8C197D922F48}"/>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5" name="Footer Placeholder 4">
            <a:extLst>
              <a:ext uri="{FF2B5EF4-FFF2-40B4-BE49-F238E27FC236}">
                <a16:creationId xmlns:a16="http://schemas.microsoft.com/office/drawing/2014/main" id="{D7F203D5-8E71-4AB6-BE6B-AEDF886467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CC48CC-A01B-4E76-AA65-442EA24F4657}"/>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68149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EC43-E7FE-4232-98AD-9C6D4D35D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F1C563C-6AF6-47D9-8BB0-29476D28DC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134192-42BE-48FA-894F-0D7C5CCE7DE4}"/>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5" name="Footer Placeholder 4">
            <a:extLst>
              <a:ext uri="{FF2B5EF4-FFF2-40B4-BE49-F238E27FC236}">
                <a16:creationId xmlns:a16="http://schemas.microsoft.com/office/drawing/2014/main" id="{CC75168D-9171-4345-9161-E3B2168C88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89B1B7-33E5-4BED-A7FB-42E119D3030C}"/>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168219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C9C6-AD80-4D91-ABBD-096866AB3F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28F299-C6F3-4E03-A49F-06589A3659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7B4E1E-4AF5-41A5-8DC3-DD174D97A1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9AA69F-C193-4AAD-A7E8-4E3F004EE0C7}"/>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6" name="Footer Placeholder 5">
            <a:extLst>
              <a:ext uri="{FF2B5EF4-FFF2-40B4-BE49-F238E27FC236}">
                <a16:creationId xmlns:a16="http://schemas.microsoft.com/office/drawing/2014/main" id="{EA47F5D2-E79D-44F6-940C-D5201641C2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482277-F905-4C8A-9BC9-F3CD86C0B169}"/>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383603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2DC8-615C-4222-B880-58E8D1239F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74383F-62D1-440D-B730-A59E50C08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78CA10-630E-48A7-9FCE-40AE123979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22A8722-3E1B-4DE9-804C-DF137FC89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ECC1D0-FEDD-4FC9-9A17-B300B80340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6E98C59-2817-4262-A91E-54BD94903161}"/>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8" name="Footer Placeholder 7">
            <a:extLst>
              <a:ext uri="{FF2B5EF4-FFF2-40B4-BE49-F238E27FC236}">
                <a16:creationId xmlns:a16="http://schemas.microsoft.com/office/drawing/2014/main" id="{E282848E-3E75-4EE1-8713-45170C62C8C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AB195A4-FE96-4373-9B8A-1522C791D755}"/>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368735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153D-3318-4AA2-A613-1D743830E9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8C269A0-0061-461C-9610-3F9B584801C3}"/>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4" name="Footer Placeholder 3">
            <a:extLst>
              <a:ext uri="{FF2B5EF4-FFF2-40B4-BE49-F238E27FC236}">
                <a16:creationId xmlns:a16="http://schemas.microsoft.com/office/drawing/2014/main" id="{7EA77BB6-89ED-4A20-AD4D-A136382FD22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B1B8A6C-E5F6-421B-9783-3CF6A2A66922}"/>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140408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F531E-3F5F-4059-91A8-BA554DA0A063}"/>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3" name="Footer Placeholder 2">
            <a:extLst>
              <a:ext uri="{FF2B5EF4-FFF2-40B4-BE49-F238E27FC236}">
                <a16:creationId xmlns:a16="http://schemas.microsoft.com/office/drawing/2014/main" id="{8EC98034-4303-44E8-8B53-8E812431472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6C184CF-31F2-4CBB-9E8A-F53876CCB301}"/>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201505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8B43E-F079-4FD6-B667-E6E9B9B1F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EE41F8A-5B68-4C89-933E-E6C270576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2D74503-5BCA-4D38-B5CE-D1C2FCC073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EAC970-3314-4834-B926-7ACB7199315A}"/>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6" name="Footer Placeholder 5">
            <a:extLst>
              <a:ext uri="{FF2B5EF4-FFF2-40B4-BE49-F238E27FC236}">
                <a16:creationId xmlns:a16="http://schemas.microsoft.com/office/drawing/2014/main" id="{C3CB68D4-CB38-4F1C-8BEF-4928F46D63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8343F08-0C6F-4C49-B6D1-745652820A56}"/>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236892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8459-569B-4CEB-B346-5E471E384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FE31A-A678-4275-8297-01D893246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4E4A3DC-E911-45AA-8006-F48A6E484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FF12C7-7553-40AE-8638-E7BFC18AC5C0}"/>
              </a:ext>
            </a:extLst>
          </p:cNvPr>
          <p:cNvSpPr>
            <a:spLocks noGrp="1"/>
          </p:cNvSpPr>
          <p:nvPr>
            <p:ph type="dt" sz="half" idx="10"/>
          </p:nvPr>
        </p:nvSpPr>
        <p:spPr/>
        <p:txBody>
          <a:bodyPr/>
          <a:lstStyle/>
          <a:p>
            <a:fld id="{8B1F6BEF-6D8B-4DEB-9E20-05E468EF1E47}" type="datetimeFigureOut">
              <a:rPr lang="en-GB" smtClean="0"/>
              <a:t>13/02/2019</a:t>
            </a:fld>
            <a:endParaRPr lang="en-GB"/>
          </a:p>
        </p:txBody>
      </p:sp>
      <p:sp>
        <p:nvSpPr>
          <p:cNvPr id="6" name="Footer Placeholder 5">
            <a:extLst>
              <a:ext uri="{FF2B5EF4-FFF2-40B4-BE49-F238E27FC236}">
                <a16:creationId xmlns:a16="http://schemas.microsoft.com/office/drawing/2014/main" id="{ADCC9CB0-6828-4E99-912E-EF9E16DEE8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5AFB02-EAD2-4843-BD36-F6C79CCA0646}"/>
              </a:ext>
            </a:extLst>
          </p:cNvPr>
          <p:cNvSpPr>
            <a:spLocks noGrp="1"/>
          </p:cNvSpPr>
          <p:nvPr>
            <p:ph type="sldNum" sz="quarter" idx="12"/>
          </p:nvPr>
        </p:nvSpPr>
        <p:spPr/>
        <p:txBody>
          <a:bodyPr/>
          <a:lstStyle/>
          <a:p>
            <a:fld id="{10D0C538-7F41-4740-B245-EE5F12380D58}" type="slidenum">
              <a:rPr lang="en-GB" smtClean="0"/>
              <a:t>‹#›</a:t>
            </a:fld>
            <a:endParaRPr lang="en-GB"/>
          </a:p>
        </p:txBody>
      </p:sp>
    </p:spTree>
    <p:extLst>
      <p:ext uri="{BB962C8B-B14F-4D97-AF65-F5344CB8AC3E}">
        <p14:creationId xmlns:p14="http://schemas.microsoft.com/office/powerpoint/2010/main" val="1066607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555F0-A108-4465-B08E-0F84F17D4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F3D48C-7CEB-419A-9D58-ED2B01A21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B91CB7-91E3-4EE1-AAA1-DB4521EE9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F6BEF-6D8B-4DEB-9E20-05E468EF1E47}" type="datetimeFigureOut">
              <a:rPr lang="en-GB" smtClean="0"/>
              <a:t>13/02/2019</a:t>
            </a:fld>
            <a:endParaRPr lang="en-GB"/>
          </a:p>
        </p:txBody>
      </p:sp>
      <p:sp>
        <p:nvSpPr>
          <p:cNvPr id="5" name="Footer Placeholder 4">
            <a:extLst>
              <a:ext uri="{FF2B5EF4-FFF2-40B4-BE49-F238E27FC236}">
                <a16:creationId xmlns:a16="http://schemas.microsoft.com/office/drawing/2014/main" id="{B612F8F1-10D1-4B3C-B3D0-C19B426B8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0975DFD-D90A-40B8-AF6A-21C90D780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0C538-7F41-4740-B245-EE5F12380D58}" type="slidenum">
              <a:rPr lang="en-GB" smtClean="0"/>
              <a:t>‹#›</a:t>
            </a:fld>
            <a:endParaRPr lang="en-GB"/>
          </a:p>
        </p:txBody>
      </p:sp>
    </p:spTree>
    <p:extLst>
      <p:ext uri="{BB962C8B-B14F-4D97-AF65-F5344CB8AC3E}">
        <p14:creationId xmlns:p14="http://schemas.microsoft.com/office/powerpoint/2010/main" val="172689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1:</a:t>
            </a:r>
            <a:br>
              <a:rPr lang="en-GB" dirty="0">
                <a:solidFill>
                  <a:schemeClr val="accent1">
                    <a:lumMod val="75000"/>
                  </a:schemeClr>
                </a:solidFill>
              </a:rPr>
            </a:br>
            <a:r>
              <a:rPr lang="en-GB" sz="2800" dirty="0">
                <a:latin typeface="Calibri" panose="020F0502020204030204"/>
                <a:ea typeface="+mn-ea"/>
                <a:cs typeface="+mn-cs"/>
              </a:rPr>
              <a:t>Billy Bob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2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Billy is a 20 year old student studying Computing Science and Stats in Glasgow University. Billy spends every day studying and working hard to maintain good grades everyday, however he does need a little extra help sometimes with assessments. He spends most of his time on the computer and doesn’t go out much.</a:t>
            </a:r>
          </a:p>
          <a:p>
            <a:pPr marL="0" indent="0" algn="just">
              <a:buNone/>
            </a:pPr>
            <a:r>
              <a:rPr lang="en-GB" sz="2400" dirty="0">
                <a:solidFill>
                  <a:schemeClr val="accent1">
                    <a:lumMod val="75000"/>
                  </a:schemeClr>
                </a:solidFill>
              </a:rPr>
              <a:t>Frustrations:</a:t>
            </a:r>
          </a:p>
          <a:p>
            <a:pPr marL="0" indent="0" algn="just">
              <a:buNone/>
            </a:pPr>
            <a:r>
              <a:rPr lang="en-GB" sz="2400" dirty="0"/>
              <a:t>Billy suffers from social anxiety, he feels like everyone else is smarter and more capable than him. As a result, he has no friends and struggles asking people for help with homework and assessments. Billy does not like sending emails to lecturers for help because he feels he's wasting their time on trivial issues.</a:t>
            </a:r>
          </a:p>
          <a:p>
            <a:pPr marL="0" indent="0">
              <a:buNone/>
            </a:pPr>
            <a:endParaRPr lang="en-GB" sz="2400" dirty="0"/>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He wants to achieve good grades </a:t>
            </a:r>
          </a:p>
          <a:p>
            <a:pPr marL="285750" indent="-285750" algn="just">
              <a:buFont typeface="Arial" panose="020B0604020202020204" pitchFamily="34" charset="0"/>
              <a:buChar char="•"/>
            </a:pPr>
            <a:r>
              <a:rPr lang="en-GB" dirty="0"/>
              <a:t>He wants to make some friends</a:t>
            </a:r>
            <a:endParaRPr lang="en-GB" sz="2000" dirty="0"/>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Billy wants to be able to ask questions casually to other students and lecturers without the embarrassment and pressure of real life interaction. </a:t>
            </a:r>
          </a:p>
          <a:p>
            <a:pPr marL="285750" indent="-285750" algn="just">
              <a:buFont typeface="Arial" panose="020B0604020202020204" pitchFamily="34" charset="0"/>
              <a:buChar char="•"/>
            </a:pPr>
            <a:r>
              <a:rPr lang="en-GB" dirty="0"/>
              <a:t>He also has no friends, so he needs a way to find some outside of class.</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389094" y="577049"/>
            <a:ext cx="2669451" cy="2223240"/>
          </a:xfrm>
          <a:prstGeom prst="rect">
            <a:avLst/>
          </a:prstGeom>
        </p:spPr>
      </p:pic>
    </p:spTree>
    <p:extLst>
      <p:ext uri="{BB962C8B-B14F-4D97-AF65-F5344CB8AC3E}">
        <p14:creationId xmlns:p14="http://schemas.microsoft.com/office/powerpoint/2010/main" val="312387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2:</a:t>
            </a:r>
            <a:br>
              <a:rPr lang="en-GB" dirty="0"/>
            </a:br>
            <a:r>
              <a:rPr lang="en-GB" sz="2800" dirty="0">
                <a:solidFill>
                  <a:prstClr val="black"/>
                </a:solidFill>
                <a:latin typeface="Calibri" panose="020F0502020204030204"/>
                <a:ea typeface="+mn-ea"/>
                <a:cs typeface="+mn-cs"/>
              </a:rPr>
              <a:t>Montana Brown – Student</a:t>
            </a:r>
            <a:endParaRPr lang="en-GB"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Montana is a 18 year old student studying Physics in Glasgow University. Montana travels on the train for two hours to University every day. She only spends a few hours in university, and  then goes to work at her part time job after university during the week. The only time she has to do university work/assessments is on the weekends.</a:t>
            </a:r>
          </a:p>
          <a:p>
            <a:pPr marL="0" indent="0" algn="just">
              <a:buNone/>
            </a:pPr>
            <a:r>
              <a:rPr lang="en-GB" sz="2400" dirty="0">
                <a:solidFill>
                  <a:schemeClr val="accent1">
                    <a:lumMod val="75000"/>
                  </a:schemeClr>
                </a:solidFill>
              </a:rPr>
              <a:t>Frustrations:</a:t>
            </a:r>
          </a:p>
          <a:p>
            <a:pPr marL="0" indent="0" algn="just">
              <a:buNone/>
            </a:pPr>
            <a:r>
              <a:rPr lang="en-GB" sz="2400" dirty="0"/>
              <a:t>Because her time is limited to the weekends, lecturers and other resources become unavailable, and her friends always have plans because they complete their university work during the week. So nobody is around to help her when she needs it.</a:t>
            </a:r>
          </a:p>
          <a:p>
            <a:pPr marL="0" indent="0">
              <a:buNone/>
            </a:pPr>
            <a:endParaRPr lang="en-GB" sz="2400" dirty="0"/>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1538883"/>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She wants to achieve good grades</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Montana needs to be able to seek help from other students and lecturers on the weekend.</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612382" y="552915"/>
            <a:ext cx="2376698" cy="2275546"/>
          </a:xfrm>
          <a:prstGeom prst="rect">
            <a:avLst/>
          </a:prstGeom>
        </p:spPr>
      </p:pic>
    </p:spTree>
    <p:extLst>
      <p:ext uri="{BB962C8B-B14F-4D97-AF65-F5344CB8AC3E}">
        <p14:creationId xmlns:p14="http://schemas.microsoft.com/office/powerpoint/2010/main" val="720817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3:</a:t>
            </a:r>
            <a:br>
              <a:rPr lang="en-GB" dirty="0"/>
            </a:br>
            <a:r>
              <a:rPr lang="en-GB" sz="2800" dirty="0">
                <a:latin typeface="+mn-lt"/>
              </a:rPr>
              <a:t>Naomi</a:t>
            </a:r>
            <a:r>
              <a:rPr lang="en-GB" sz="2800" dirty="0">
                <a:solidFill>
                  <a:prstClr val="black"/>
                </a:solidFill>
                <a:latin typeface="+mn-lt"/>
                <a:ea typeface="+mn-ea"/>
                <a:cs typeface="+mn-cs"/>
              </a:rPr>
              <a:t> Masu – Student</a:t>
            </a:r>
            <a:endParaRPr lang="en-GB" dirty="0">
              <a:latin typeface="+mn-lt"/>
            </a:endParaRPr>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92500" lnSpcReduction="20000"/>
          </a:bodyPr>
          <a:lstStyle/>
          <a:p>
            <a:pPr marL="0" indent="0" algn="just">
              <a:buNone/>
            </a:pPr>
            <a:r>
              <a:rPr lang="en-GB" sz="2400" dirty="0">
                <a:solidFill>
                  <a:schemeClr val="accent1">
                    <a:lumMod val="75000"/>
                  </a:schemeClr>
                </a:solidFill>
              </a:rPr>
              <a:t>General Description:</a:t>
            </a:r>
          </a:p>
          <a:p>
            <a:pPr marL="0" indent="0" algn="just">
              <a:buNone/>
            </a:pPr>
            <a:r>
              <a:rPr lang="en-GB" sz="2400" dirty="0"/>
              <a:t>Naomi is a 18 year old student who is studying Statistics at Glasgow University. She originally lived in Japan and has moved to Glasgow for education. She is a very outgoing and family oriented person, who has enjoyed a very socially active lifestyle.</a:t>
            </a:r>
          </a:p>
          <a:p>
            <a:pPr marL="0" indent="0" algn="just">
              <a:buNone/>
            </a:pPr>
            <a:r>
              <a:rPr lang="en-GB" sz="2400" dirty="0">
                <a:solidFill>
                  <a:schemeClr val="accent1">
                    <a:lumMod val="75000"/>
                  </a:schemeClr>
                </a:solidFill>
              </a:rPr>
              <a:t>Frustrations:</a:t>
            </a:r>
          </a:p>
          <a:p>
            <a:pPr marL="0" indent="0">
              <a:buNone/>
            </a:pPr>
            <a:r>
              <a:rPr lang="en-GB" sz="2400" dirty="0"/>
              <a:t>Academically Naomi excels, but she has found moving away from her family and friends to be difficult and is nervous that the difference of culture between her home and the UK will make finding new friends and settling in properly difficult. But she wishes to restore her social lifestyle despite the move.</a:t>
            </a:r>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369880"/>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She wants to achieve good grades</a:t>
            </a:r>
          </a:p>
          <a:p>
            <a:pPr marL="285750" indent="-285750" algn="just">
              <a:buFont typeface="Arial" panose="020B0604020202020204" pitchFamily="34" charset="0"/>
              <a:buChar char="•"/>
            </a:pPr>
            <a:r>
              <a:rPr lang="en-GB" dirty="0"/>
              <a:t>She wants to make new friends.</a:t>
            </a:r>
          </a:p>
          <a:p>
            <a:pPr marL="285750" indent="-285750" algn="just">
              <a:buFont typeface="Arial" panose="020B0604020202020204" pitchFamily="34" charset="0"/>
              <a:buChar char="•"/>
            </a:pPr>
            <a:r>
              <a:rPr lang="en-GB" dirty="0"/>
              <a:t>She wants to integrate into her new surroundings.</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Naomi needs the ability to connect and meet with new people.</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612381" y="530862"/>
            <a:ext cx="2381126" cy="1976815"/>
          </a:xfrm>
          <a:prstGeom prst="rect">
            <a:avLst/>
          </a:prstGeom>
        </p:spPr>
      </p:pic>
    </p:spTree>
    <p:extLst>
      <p:ext uri="{BB962C8B-B14F-4D97-AF65-F5344CB8AC3E}">
        <p14:creationId xmlns:p14="http://schemas.microsoft.com/office/powerpoint/2010/main" val="516482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4B4-FC08-49F8-81F4-DF6FD466A8F5}"/>
              </a:ext>
            </a:extLst>
          </p:cNvPr>
          <p:cNvSpPr>
            <a:spLocks noGrp="1"/>
          </p:cNvSpPr>
          <p:nvPr>
            <p:ph type="title"/>
          </p:nvPr>
        </p:nvSpPr>
        <p:spPr/>
        <p:txBody>
          <a:bodyPr>
            <a:normAutofit/>
          </a:bodyPr>
          <a:lstStyle/>
          <a:p>
            <a:pPr lvl="0">
              <a:spcBef>
                <a:spcPts val="1000"/>
              </a:spcBef>
            </a:pPr>
            <a:r>
              <a:rPr lang="en-GB" dirty="0">
                <a:solidFill>
                  <a:schemeClr val="accent1">
                    <a:lumMod val="75000"/>
                  </a:schemeClr>
                </a:solidFill>
              </a:rPr>
              <a:t>User Persona 4:</a:t>
            </a:r>
            <a:br>
              <a:rPr lang="en-GB" dirty="0"/>
            </a:br>
            <a:r>
              <a:rPr lang="en-GB" sz="2800" dirty="0">
                <a:latin typeface="+mn-lt"/>
              </a:rPr>
              <a:t>Doctor </a:t>
            </a:r>
            <a:r>
              <a:rPr lang="en-GB" sz="2800" dirty="0">
                <a:solidFill>
                  <a:prstClr val="black"/>
                </a:solidFill>
                <a:latin typeface="Calibri" panose="020F0502020204030204"/>
                <a:ea typeface="+mn-ea"/>
                <a:cs typeface="+mn-cs"/>
              </a:rPr>
              <a:t>David Kanas – Lecturer</a:t>
            </a:r>
            <a:endParaRPr lang="en-GB" sz="2800" dirty="0"/>
          </a:p>
        </p:txBody>
      </p:sp>
      <p:sp>
        <p:nvSpPr>
          <p:cNvPr id="3" name="Content Placeholder 2">
            <a:extLst>
              <a:ext uri="{FF2B5EF4-FFF2-40B4-BE49-F238E27FC236}">
                <a16:creationId xmlns:a16="http://schemas.microsoft.com/office/drawing/2014/main" id="{C46B5B20-B398-4149-889D-A5B4CD6F82E8}"/>
              </a:ext>
            </a:extLst>
          </p:cNvPr>
          <p:cNvSpPr>
            <a:spLocks noGrp="1"/>
          </p:cNvSpPr>
          <p:nvPr>
            <p:ph idx="1"/>
          </p:nvPr>
        </p:nvSpPr>
        <p:spPr>
          <a:xfrm>
            <a:off x="838201" y="1624614"/>
            <a:ext cx="5021062" cy="4552349"/>
          </a:xfrm>
        </p:spPr>
        <p:txBody>
          <a:bodyPr>
            <a:normAutofit fontScale="85000" lnSpcReduction="10000"/>
          </a:bodyPr>
          <a:lstStyle/>
          <a:p>
            <a:pPr marL="0" indent="0" algn="just">
              <a:buNone/>
            </a:pPr>
            <a:r>
              <a:rPr lang="en-GB" sz="2400" dirty="0">
                <a:solidFill>
                  <a:schemeClr val="accent1">
                    <a:lumMod val="75000"/>
                  </a:schemeClr>
                </a:solidFill>
              </a:rPr>
              <a:t>General Description:</a:t>
            </a:r>
          </a:p>
          <a:p>
            <a:pPr marL="0" indent="0" algn="just">
              <a:buNone/>
            </a:pPr>
            <a:r>
              <a:rPr lang="en-GB" sz="2000" dirty="0"/>
              <a:t>David is a 45 year </a:t>
            </a:r>
            <a:r>
              <a:rPr lang="en-GB" sz="2000"/>
              <a:t>old Mathematics </a:t>
            </a:r>
            <a:r>
              <a:rPr lang="en-GB" sz="2000" dirty="0"/>
              <a:t>lecturer, who has been working at Glasgow University for 8 years. He lives in the outskirts of Glasgow and drives into work each day, and spends the weekends at home with his family. He is also rather old school, and prefers to use pen and paper over technology as much as possible, and as such he has only limited IT experience.</a:t>
            </a:r>
          </a:p>
          <a:p>
            <a:pPr marL="0" indent="0" algn="just">
              <a:buNone/>
            </a:pPr>
            <a:r>
              <a:rPr lang="en-GB" sz="2400" dirty="0">
                <a:solidFill>
                  <a:schemeClr val="accent1">
                    <a:lumMod val="75000"/>
                  </a:schemeClr>
                </a:solidFill>
              </a:rPr>
              <a:t>Frustrations:</a:t>
            </a:r>
          </a:p>
          <a:p>
            <a:pPr marL="0" indent="0" algn="just">
              <a:buNone/>
            </a:pPr>
            <a:r>
              <a:rPr lang="en-GB" sz="2000" dirty="0"/>
              <a:t>Among all his work commitments, David does not find enough time during the week to answer all of the questions students have during his limited office hours, and lecture times. He wishes there was a more convenient way than emails to assist his students outside class times, especially weekends. </a:t>
            </a:r>
          </a:p>
          <a:p>
            <a:pPr marL="0" indent="0" algn="just">
              <a:buNone/>
            </a:pPr>
            <a:r>
              <a:rPr lang="en-GB" sz="2000" dirty="0"/>
              <a:t>Despite his limited understanding of technology, he is willing to try to use an online system to solve his problem, but fears it will be too complex for him.</a:t>
            </a:r>
          </a:p>
        </p:txBody>
      </p:sp>
      <p:sp>
        <p:nvSpPr>
          <p:cNvPr id="4" name="TextBox 3">
            <a:extLst>
              <a:ext uri="{FF2B5EF4-FFF2-40B4-BE49-F238E27FC236}">
                <a16:creationId xmlns:a16="http://schemas.microsoft.com/office/drawing/2014/main" id="{B4DCE908-D746-4776-BBE6-3464C02178D8}"/>
              </a:ext>
            </a:extLst>
          </p:cNvPr>
          <p:cNvSpPr txBox="1"/>
          <p:nvPr/>
        </p:nvSpPr>
        <p:spPr>
          <a:xfrm>
            <a:off x="6332739" y="3016250"/>
            <a:ext cx="4935984" cy="2923877"/>
          </a:xfrm>
          <a:prstGeom prst="rect">
            <a:avLst/>
          </a:prstGeom>
          <a:noFill/>
        </p:spPr>
        <p:txBody>
          <a:bodyPr wrap="square" rtlCol="0">
            <a:spAutoFit/>
          </a:bodyPr>
          <a:lstStyle/>
          <a:p>
            <a:pPr algn="just"/>
            <a:r>
              <a:rPr lang="en-GB" sz="2000" dirty="0">
                <a:solidFill>
                  <a:schemeClr val="accent1">
                    <a:lumMod val="75000"/>
                  </a:schemeClr>
                </a:solidFill>
              </a:rPr>
              <a:t>Goals:</a:t>
            </a:r>
          </a:p>
          <a:p>
            <a:pPr marL="285750" indent="-285750" algn="just">
              <a:buFont typeface="Arial" panose="020B0604020202020204" pitchFamily="34" charset="0"/>
              <a:buChar char="•"/>
            </a:pPr>
            <a:r>
              <a:rPr lang="en-GB" dirty="0"/>
              <a:t>To help his students understand course content.</a:t>
            </a:r>
          </a:p>
          <a:p>
            <a:pPr marL="285750" indent="-285750" algn="just">
              <a:buFont typeface="Arial" panose="020B0604020202020204" pitchFamily="34" charset="0"/>
              <a:buChar char="•"/>
            </a:pPr>
            <a:r>
              <a:rPr lang="en-GB" dirty="0"/>
              <a:t>To ensure students understand what is expected of them during the course.</a:t>
            </a:r>
          </a:p>
          <a:p>
            <a:pPr algn="just"/>
            <a:r>
              <a:rPr lang="en-GB" sz="2000" dirty="0">
                <a:solidFill>
                  <a:schemeClr val="accent1">
                    <a:lumMod val="75000"/>
                  </a:schemeClr>
                </a:solidFill>
              </a:rPr>
              <a:t>Needs</a:t>
            </a:r>
            <a:r>
              <a:rPr lang="en-GB" sz="1600" dirty="0">
                <a:solidFill>
                  <a:schemeClr val="accent1">
                    <a:lumMod val="75000"/>
                  </a:schemeClr>
                </a:solidFill>
              </a:rPr>
              <a:t>:</a:t>
            </a:r>
          </a:p>
          <a:p>
            <a:pPr marL="285750" indent="-285750" algn="just">
              <a:buFont typeface="Arial" panose="020B0604020202020204" pitchFamily="34" charset="0"/>
              <a:buChar char="•"/>
            </a:pPr>
            <a:r>
              <a:rPr lang="en-GB" dirty="0"/>
              <a:t>David needs to be able to find and answer questions from his students as quickly and easily as possible.</a:t>
            </a:r>
          </a:p>
          <a:p>
            <a:pPr marL="285750" indent="-285750" algn="just">
              <a:buFont typeface="Arial" panose="020B0604020202020204" pitchFamily="34" charset="0"/>
              <a:buChar char="•"/>
            </a:pPr>
            <a:r>
              <a:rPr lang="en-GB" dirty="0"/>
              <a:t>He also needs a system that is easy to understand and use.</a:t>
            </a:r>
          </a:p>
        </p:txBody>
      </p:sp>
      <p:pic>
        <p:nvPicPr>
          <p:cNvPr id="17" name="Picture 16">
            <a:extLst>
              <a:ext uri="{FF2B5EF4-FFF2-40B4-BE49-F238E27FC236}">
                <a16:creationId xmlns:a16="http://schemas.microsoft.com/office/drawing/2014/main" id="{A55275F1-40F7-4BDE-B9E8-9A4A0D6584C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303401" y="469093"/>
            <a:ext cx="3398029" cy="2183941"/>
          </a:xfrm>
          <a:prstGeom prst="rect">
            <a:avLst/>
          </a:prstGeom>
        </p:spPr>
      </p:pic>
    </p:spTree>
    <p:extLst>
      <p:ext uri="{BB962C8B-B14F-4D97-AF65-F5344CB8AC3E}">
        <p14:creationId xmlns:p14="http://schemas.microsoft.com/office/powerpoint/2010/main" val="2824583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707</Words>
  <Application>Microsoft Office PowerPoint</Application>
  <PresentationFormat>Widescreen</PresentationFormat>
  <Paragraphs>43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User Persona 1: Billy Bob – Student</vt:lpstr>
      <vt:lpstr>User Persona 2: Montana Brown – Student</vt:lpstr>
      <vt:lpstr>User Persona 3: Naomi Masu – Student</vt:lpstr>
      <vt:lpstr>User Persona 4: Doctor David Kanas – Lecturer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Jazzy Casey</dc:creator>
  <cp:lastModifiedBy>Euan Ferguson</cp:lastModifiedBy>
  <cp:revision>29</cp:revision>
  <dcterms:created xsi:type="dcterms:W3CDTF">2019-02-11T13:28:30Z</dcterms:created>
  <dcterms:modified xsi:type="dcterms:W3CDTF">2019-02-13T16:24:59Z</dcterms:modified>
</cp:coreProperties>
</file>