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52"/>
  </p:notesMasterIdLst>
  <p:sldIdLst>
    <p:sldId id="256" r:id="rId2"/>
    <p:sldId id="393" r:id="rId3"/>
    <p:sldId id="394"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1" r:id="rId41"/>
    <p:sldId id="432" r:id="rId42"/>
    <p:sldId id="433" r:id="rId43"/>
    <p:sldId id="434" r:id="rId44"/>
    <p:sldId id="435" r:id="rId45"/>
    <p:sldId id="436" r:id="rId46"/>
    <p:sldId id="437" r:id="rId47"/>
    <p:sldId id="438" r:id="rId48"/>
    <p:sldId id="439" r:id="rId49"/>
    <p:sldId id="440" r:id="rId50"/>
    <p:sldId id="44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32666-5A98-4754-A1EA-411403CFE58B}" type="datetimeFigureOut">
              <a:rPr lang="en-GB" smtClean="0"/>
              <a:t>09/10/2023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BE72C-E1BC-460A-9205-540AA40B261E}" type="slidenum">
              <a:rPr lang="en-GB" smtClean="0"/>
              <a:t>‹#›</a:t>
            </a:fld>
            <a:endParaRPr lang="en-GB"/>
          </a:p>
        </p:txBody>
      </p:sp>
    </p:spTree>
    <p:extLst>
      <p:ext uri="{BB962C8B-B14F-4D97-AF65-F5344CB8AC3E}">
        <p14:creationId xmlns:p14="http://schemas.microsoft.com/office/powerpoint/2010/main" val="193249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e76b42480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gfe76b42480_2_10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399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501a37940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501a3794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67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501a37940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501a37940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708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501a37940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501a37940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827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501a37940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501a37940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500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501a37940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501a37940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73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501a37940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501a37940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576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501a37940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501a37940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303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501a37940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501a37940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13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501a37940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501a37940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792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501a37940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501a37940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8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e76b42480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gfe76b42480_2_10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01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01a37940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01a37940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853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501a37940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501a37940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197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01a37940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01a37940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447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fe76b42480_2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gfe76b42480_2_19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436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e76b42480_2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gfe76b42480_2_20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03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1455c6b6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g1511455c6b6_1_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190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501a37940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501a37940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563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501a37940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501a37940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954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01a37940e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01a37940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331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01a37940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01a37940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358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fe76b42480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gfe76b42480_2_1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032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01a37940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01a37940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762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fe76b42480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gfe76b42480_2_2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081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fe76b42480_2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gfe76b42480_2_2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585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501a37940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501a37940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530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fe76b42480_2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gfe76b42480_2_2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429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fe76b42480_2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gfe76b42480_2_26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7243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fe76b42480_2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gfe76b42480_2_27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305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e76b42480_2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5" name="Google Shape;415;gfe76b42480_2_27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345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e76b42480_2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3" name="Google Shape;423;gfe76b42480_2_4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794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fe76b42480_2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0" name="Google Shape;430;gfe76b42480_2_4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5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e76b42480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gfe76b42480_2_1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909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01a37940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01a37940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65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501a37940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501a37940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770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501a37940e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501a37940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460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501a37940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501a37940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618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501a37940e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501a37940e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0830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01a37940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01a37940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929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e76b42480_2_12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fe76b42480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21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e76b42480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gfe76b42480_2_1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10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e76b42480_2_13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fe76b42480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02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e76b42480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7" name="Google Shape;197;gfe76b42480_2_1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477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501a3794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501a3794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12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A949-0EB0-AA9C-C605-39D6DF6CD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EBA7AD4-44F7-2B92-7063-7F92DAD51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AA015A-AFBE-50D7-826B-642BC625550C}"/>
              </a:ext>
            </a:extLst>
          </p:cNvPr>
          <p:cNvSpPr>
            <a:spLocks noGrp="1"/>
          </p:cNvSpPr>
          <p:nvPr>
            <p:ph type="dt" sz="half" idx="10"/>
          </p:nvPr>
        </p:nvSpPr>
        <p:spPr/>
        <p:txBody>
          <a:bodyPr/>
          <a:lstStyle/>
          <a:p>
            <a:fld id="{82403B1B-75AE-422B-BEA9-EC1D27BD1D98}" type="datetime1">
              <a:rPr lang="en-US" smtClean="0"/>
              <a:t>10/9/2023</a:t>
            </a:fld>
            <a:endParaRPr lang="en-US"/>
          </a:p>
        </p:txBody>
      </p:sp>
      <p:sp>
        <p:nvSpPr>
          <p:cNvPr id="5" name="Footer Placeholder 4">
            <a:extLst>
              <a:ext uri="{FF2B5EF4-FFF2-40B4-BE49-F238E27FC236}">
                <a16:creationId xmlns:a16="http://schemas.microsoft.com/office/drawing/2014/main" id="{F0EE7335-0CFC-F3D1-EEBF-AF9A4C370750}"/>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6" name="Slide Number Placeholder 5">
            <a:extLst>
              <a:ext uri="{FF2B5EF4-FFF2-40B4-BE49-F238E27FC236}">
                <a16:creationId xmlns:a16="http://schemas.microsoft.com/office/drawing/2014/main" id="{637CE3D2-F1F5-835A-42AE-57D0A440D348}"/>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7606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DCCF-B44B-7BD0-6DC3-DBCFC00B41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F670FF-CE80-1FAD-40AF-04CFCF7B80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4076A-39D2-7737-AA9D-0B46C9BCA653}"/>
              </a:ext>
            </a:extLst>
          </p:cNvPr>
          <p:cNvSpPr>
            <a:spLocks noGrp="1"/>
          </p:cNvSpPr>
          <p:nvPr>
            <p:ph type="dt" sz="half" idx="10"/>
          </p:nvPr>
        </p:nvSpPr>
        <p:spPr/>
        <p:txBody>
          <a:bodyPr/>
          <a:lstStyle/>
          <a:p>
            <a:fld id="{20155094-6B0B-4C39-AB7A-BE19B32F65FC}" type="datetime1">
              <a:rPr lang="en-US" smtClean="0"/>
              <a:t>10/9/2023</a:t>
            </a:fld>
            <a:endParaRPr lang="en-US"/>
          </a:p>
        </p:txBody>
      </p:sp>
      <p:sp>
        <p:nvSpPr>
          <p:cNvPr id="5" name="Footer Placeholder 4">
            <a:extLst>
              <a:ext uri="{FF2B5EF4-FFF2-40B4-BE49-F238E27FC236}">
                <a16:creationId xmlns:a16="http://schemas.microsoft.com/office/drawing/2014/main" id="{F27AB675-3985-4BAD-49ED-85B2AA011536}"/>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6" name="Slide Number Placeholder 5">
            <a:extLst>
              <a:ext uri="{FF2B5EF4-FFF2-40B4-BE49-F238E27FC236}">
                <a16:creationId xmlns:a16="http://schemas.microsoft.com/office/drawing/2014/main" id="{916F001F-BB07-F5D9-673D-30BC3F5E0E15}"/>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6097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DDA83-67DD-CAC6-8798-34DD4EBB3F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EB7D07-6D13-6EF3-5638-B891CB850D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074EF-BA83-8B3F-D002-663C5B379B1F}"/>
              </a:ext>
            </a:extLst>
          </p:cNvPr>
          <p:cNvSpPr>
            <a:spLocks noGrp="1"/>
          </p:cNvSpPr>
          <p:nvPr>
            <p:ph type="dt" sz="half" idx="10"/>
          </p:nvPr>
        </p:nvSpPr>
        <p:spPr/>
        <p:txBody>
          <a:bodyPr/>
          <a:lstStyle/>
          <a:p>
            <a:fld id="{1B571E6D-920F-43E4-AB9B-4FEB38AADFDC}" type="datetime1">
              <a:rPr lang="en-US" smtClean="0"/>
              <a:t>10/9/2023</a:t>
            </a:fld>
            <a:endParaRPr lang="en-US"/>
          </a:p>
        </p:txBody>
      </p:sp>
      <p:sp>
        <p:nvSpPr>
          <p:cNvPr id="5" name="Footer Placeholder 4">
            <a:extLst>
              <a:ext uri="{FF2B5EF4-FFF2-40B4-BE49-F238E27FC236}">
                <a16:creationId xmlns:a16="http://schemas.microsoft.com/office/drawing/2014/main" id="{1C9329F1-B4A4-4CCB-3A7E-5474CC07CF34}"/>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6" name="Slide Number Placeholder 5">
            <a:extLst>
              <a:ext uri="{FF2B5EF4-FFF2-40B4-BE49-F238E27FC236}">
                <a16:creationId xmlns:a16="http://schemas.microsoft.com/office/drawing/2014/main" id="{E3A63148-6F2C-5DDC-E77C-D318014D0520}"/>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5883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996D-B529-9562-6D96-C57F01C3DC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42CAEA-CF8C-5108-0FA6-F0FDD80C53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5354D9-072B-4A07-5F02-CA281A62A304}"/>
              </a:ext>
            </a:extLst>
          </p:cNvPr>
          <p:cNvSpPr>
            <a:spLocks noGrp="1"/>
          </p:cNvSpPr>
          <p:nvPr>
            <p:ph type="dt" sz="half" idx="10"/>
          </p:nvPr>
        </p:nvSpPr>
        <p:spPr/>
        <p:txBody>
          <a:bodyPr/>
          <a:lstStyle/>
          <a:p>
            <a:fld id="{B13D58EE-802F-4CC9-A08B-74B613F97503}" type="datetime1">
              <a:rPr lang="en-US" smtClean="0"/>
              <a:t>10/9/2023</a:t>
            </a:fld>
            <a:endParaRPr lang="en-US"/>
          </a:p>
        </p:txBody>
      </p:sp>
      <p:sp>
        <p:nvSpPr>
          <p:cNvPr id="5" name="Footer Placeholder 4">
            <a:extLst>
              <a:ext uri="{FF2B5EF4-FFF2-40B4-BE49-F238E27FC236}">
                <a16:creationId xmlns:a16="http://schemas.microsoft.com/office/drawing/2014/main" id="{E3472CF0-6289-C7D4-F4F3-701AAD036755}"/>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6" name="Slide Number Placeholder 5">
            <a:extLst>
              <a:ext uri="{FF2B5EF4-FFF2-40B4-BE49-F238E27FC236}">
                <a16:creationId xmlns:a16="http://schemas.microsoft.com/office/drawing/2014/main" id="{7C0289C6-A559-55DC-C661-23372090F35D}"/>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5348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4F2D-941B-70BB-5A95-06EB20344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878DB3-368C-94BC-FA79-B4978D551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E8854A-20D9-698F-FF16-51B96D529497}"/>
              </a:ext>
            </a:extLst>
          </p:cNvPr>
          <p:cNvSpPr>
            <a:spLocks noGrp="1"/>
          </p:cNvSpPr>
          <p:nvPr>
            <p:ph type="dt" sz="half" idx="10"/>
          </p:nvPr>
        </p:nvSpPr>
        <p:spPr/>
        <p:txBody>
          <a:bodyPr/>
          <a:lstStyle/>
          <a:p>
            <a:fld id="{54B3A8FF-2E17-40DF-A10C-5CAD2E2507D6}" type="datetime1">
              <a:rPr lang="en-US" smtClean="0"/>
              <a:t>10/9/2023</a:t>
            </a:fld>
            <a:endParaRPr lang="en-US"/>
          </a:p>
        </p:txBody>
      </p:sp>
      <p:sp>
        <p:nvSpPr>
          <p:cNvPr id="5" name="Footer Placeholder 4">
            <a:extLst>
              <a:ext uri="{FF2B5EF4-FFF2-40B4-BE49-F238E27FC236}">
                <a16:creationId xmlns:a16="http://schemas.microsoft.com/office/drawing/2014/main" id="{CD84963D-9F70-4B3E-6BA9-7C83E9E0D2F5}"/>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6" name="Slide Number Placeholder 5">
            <a:extLst>
              <a:ext uri="{FF2B5EF4-FFF2-40B4-BE49-F238E27FC236}">
                <a16:creationId xmlns:a16="http://schemas.microsoft.com/office/drawing/2014/main" id="{27E7FA02-30F2-DDED-B9F5-A29C3B7B67D9}"/>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8999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A70-B44F-D412-E041-43B3B10296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B6634F-C368-FE3B-464F-5941EC194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16F9FDF-0C89-2485-4E70-DC7D18DF6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C72B73-1E76-6378-C858-3DF7D4D6CEEA}"/>
              </a:ext>
            </a:extLst>
          </p:cNvPr>
          <p:cNvSpPr>
            <a:spLocks noGrp="1"/>
          </p:cNvSpPr>
          <p:nvPr>
            <p:ph type="dt" sz="half" idx="10"/>
          </p:nvPr>
        </p:nvSpPr>
        <p:spPr/>
        <p:txBody>
          <a:bodyPr/>
          <a:lstStyle/>
          <a:p>
            <a:fld id="{3576CA1C-B828-4DDD-BB0B-3971F06295F5}" type="datetime1">
              <a:rPr lang="en-US" smtClean="0"/>
              <a:t>10/9/2023</a:t>
            </a:fld>
            <a:endParaRPr lang="en-US"/>
          </a:p>
        </p:txBody>
      </p:sp>
      <p:sp>
        <p:nvSpPr>
          <p:cNvPr id="6" name="Footer Placeholder 5">
            <a:extLst>
              <a:ext uri="{FF2B5EF4-FFF2-40B4-BE49-F238E27FC236}">
                <a16:creationId xmlns:a16="http://schemas.microsoft.com/office/drawing/2014/main" id="{8E0BC70A-EC9C-6D9B-DA61-2F4E6FA7255C}"/>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7" name="Slide Number Placeholder 6">
            <a:extLst>
              <a:ext uri="{FF2B5EF4-FFF2-40B4-BE49-F238E27FC236}">
                <a16:creationId xmlns:a16="http://schemas.microsoft.com/office/drawing/2014/main" id="{ECE448AA-DAA6-0C37-C1E1-E079A1B1E382}"/>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5546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1FDD-E74B-AC9E-8C1E-9527389143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228FC7-BCFC-EE81-3DE6-E2AE7A745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CC00E9-88A7-B618-760F-0FEBE86C7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E7AC31-64A8-B0F8-C11E-F47534EC1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03C0A-6BD7-87F4-437F-9BE07C0BA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5D3DC3-F61C-E927-F681-673EAFE238D2}"/>
              </a:ext>
            </a:extLst>
          </p:cNvPr>
          <p:cNvSpPr>
            <a:spLocks noGrp="1"/>
          </p:cNvSpPr>
          <p:nvPr>
            <p:ph type="dt" sz="half" idx="10"/>
          </p:nvPr>
        </p:nvSpPr>
        <p:spPr/>
        <p:txBody>
          <a:bodyPr/>
          <a:lstStyle/>
          <a:p>
            <a:fld id="{E5FF2E4E-D388-48F8-AC4E-AD655BD30216}" type="datetime1">
              <a:rPr lang="en-US" smtClean="0"/>
              <a:t>10/9/2023</a:t>
            </a:fld>
            <a:endParaRPr lang="en-US"/>
          </a:p>
        </p:txBody>
      </p:sp>
      <p:sp>
        <p:nvSpPr>
          <p:cNvPr id="8" name="Footer Placeholder 7">
            <a:extLst>
              <a:ext uri="{FF2B5EF4-FFF2-40B4-BE49-F238E27FC236}">
                <a16:creationId xmlns:a16="http://schemas.microsoft.com/office/drawing/2014/main" id="{33726E05-95E3-337C-189B-38EEA944DBAD}"/>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9" name="Slide Number Placeholder 8">
            <a:extLst>
              <a:ext uri="{FF2B5EF4-FFF2-40B4-BE49-F238E27FC236}">
                <a16:creationId xmlns:a16="http://schemas.microsoft.com/office/drawing/2014/main" id="{010EB85F-4740-52AE-5B8A-044E1016FACD}"/>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6134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AA5A-B28C-EA8A-07F7-29E89533F24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BC7AFC6-9513-9B1B-E746-E9FB4AD3A7F6}"/>
              </a:ext>
            </a:extLst>
          </p:cNvPr>
          <p:cNvSpPr>
            <a:spLocks noGrp="1"/>
          </p:cNvSpPr>
          <p:nvPr>
            <p:ph type="dt" sz="half" idx="10"/>
          </p:nvPr>
        </p:nvSpPr>
        <p:spPr/>
        <p:txBody>
          <a:bodyPr/>
          <a:lstStyle/>
          <a:p>
            <a:fld id="{6C43F2E6-DB85-4B0B-9EEB-67BB3331B214}" type="datetime1">
              <a:rPr lang="en-US" smtClean="0"/>
              <a:t>10/9/2023</a:t>
            </a:fld>
            <a:endParaRPr lang="en-US"/>
          </a:p>
        </p:txBody>
      </p:sp>
      <p:sp>
        <p:nvSpPr>
          <p:cNvPr id="4" name="Footer Placeholder 3">
            <a:extLst>
              <a:ext uri="{FF2B5EF4-FFF2-40B4-BE49-F238E27FC236}">
                <a16:creationId xmlns:a16="http://schemas.microsoft.com/office/drawing/2014/main" id="{C972D466-AA73-E8CC-8E61-E7B7C197FBC7}"/>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5" name="Slide Number Placeholder 4">
            <a:extLst>
              <a:ext uri="{FF2B5EF4-FFF2-40B4-BE49-F238E27FC236}">
                <a16:creationId xmlns:a16="http://schemas.microsoft.com/office/drawing/2014/main" id="{56D0DCA5-E889-2D8B-1501-56B2E2E03ABA}"/>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2105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6F34C-4FCB-A143-78B0-F1F6AE9F60EC}"/>
              </a:ext>
            </a:extLst>
          </p:cNvPr>
          <p:cNvSpPr>
            <a:spLocks noGrp="1"/>
          </p:cNvSpPr>
          <p:nvPr>
            <p:ph type="dt" sz="half" idx="10"/>
          </p:nvPr>
        </p:nvSpPr>
        <p:spPr/>
        <p:txBody>
          <a:bodyPr/>
          <a:lstStyle/>
          <a:p>
            <a:fld id="{909B77B6-B896-4EEC-B66B-2F50090D5FBA}" type="datetime1">
              <a:rPr lang="en-US" smtClean="0"/>
              <a:t>10/9/2023</a:t>
            </a:fld>
            <a:endParaRPr lang="en-US"/>
          </a:p>
        </p:txBody>
      </p:sp>
      <p:sp>
        <p:nvSpPr>
          <p:cNvPr id="3" name="Footer Placeholder 2">
            <a:extLst>
              <a:ext uri="{FF2B5EF4-FFF2-40B4-BE49-F238E27FC236}">
                <a16:creationId xmlns:a16="http://schemas.microsoft.com/office/drawing/2014/main" id="{65A0FA4F-D4F4-4FC0-B6EC-2650D2E7D367}"/>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4" name="Slide Number Placeholder 3">
            <a:extLst>
              <a:ext uri="{FF2B5EF4-FFF2-40B4-BE49-F238E27FC236}">
                <a16:creationId xmlns:a16="http://schemas.microsoft.com/office/drawing/2014/main" id="{169D2D3E-6AA1-0165-4E0A-5826E051A5EF}"/>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8014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3822-9FAB-8CF6-9BA1-7D1A180C7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73EA17-6358-B351-B8EB-D975B872F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40A512-C1F6-5F03-AC29-2A300A782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D8470-36AA-4904-3524-EB959347A39D}"/>
              </a:ext>
            </a:extLst>
          </p:cNvPr>
          <p:cNvSpPr>
            <a:spLocks noGrp="1"/>
          </p:cNvSpPr>
          <p:nvPr>
            <p:ph type="dt" sz="half" idx="10"/>
          </p:nvPr>
        </p:nvSpPr>
        <p:spPr/>
        <p:txBody>
          <a:bodyPr/>
          <a:lstStyle/>
          <a:p>
            <a:fld id="{39199F0E-6E8D-41C3-BBFD-764E13E5BFCC}" type="datetime1">
              <a:rPr lang="en-US" smtClean="0"/>
              <a:t>10/9/2023</a:t>
            </a:fld>
            <a:endParaRPr lang="en-US"/>
          </a:p>
        </p:txBody>
      </p:sp>
      <p:sp>
        <p:nvSpPr>
          <p:cNvPr id="6" name="Footer Placeholder 5">
            <a:extLst>
              <a:ext uri="{FF2B5EF4-FFF2-40B4-BE49-F238E27FC236}">
                <a16:creationId xmlns:a16="http://schemas.microsoft.com/office/drawing/2014/main" id="{CBBE4E9F-E4DF-3F21-C03B-A64AB69BB4D3}"/>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7" name="Slide Number Placeholder 6">
            <a:extLst>
              <a:ext uri="{FF2B5EF4-FFF2-40B4-BE49-F238E27FC236}">
                <a16:creationId xmlns:a16="http://schemas.microsoft.com/office/drawing/2014/main" id="{38685153-BEEB-2054-72EF-A0C2E02589E4}"/>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8273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DEC4-66C4-A4D7-E8C4-0E788ECB4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A701054-5AA2-9DBF-110F-149D814953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B79AEA5-E60A-2D0C-C87E-5EC29D1AA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5C4E6-478E-2E1A-2068-27B9C9FE7FC5}"/>
              </a:ext>
            </a:extLst>
          </p:cNvPr>
          <p:cNvSpPr>
            <a:spLocks noGrp="1"/>
          </p:cNvSpPr>
          <p:nvPr>
            <p:ph type="dt" sz="half" idx="10"/>
          </p:nvPr>
        </p:nvSpPr>
        <p:spPr/>
        <p:txBody>
          <a:bodyPr/>
          <a:lstStyle/>
          <a:p>
            <a:fld id="{75FAF9A1-4335-4989-8B9A-23D3DF0B9984}" type="datetime1">
              <a:rPr lang="en-US" smtClean="0"/>
              <a:t>10/9/2023</a:t>
            </a:fld>
            <a:endParaRPr lang="en-US"/>
          </a:p>
        </p:txBody>
      </p:sp>
      <p:sp>
        <p:nvSpPr>
          <p:cNvPr id="6" name="Footer Placeholder 5">
            <a:extLst>
              <a:ext uri="{FF2B5EF4-FFF2-40B4-BE49-F238E27FC236}">
                <a16:creationId xmlns:a16="http://schemas.microsoft.com/office/drawing/2014/main" id="{670B1D17-3BF0-1FD4-9C49-20F60D7A62D8}"/>
              </a:ext>
            </a:extLst>
          </p:cNvPr>
          <p:cNvSpPr>
            <a:spLocks noGrp="1"/>
          </p:cNvSpPr>
          <p:nvPr>
            <p:ph type="ftr" sz="quarter" idx="11"/>
          </p:nvPr>
        </p:nvSpPr>
        <p:spPr/>
        <p:txBody>
          <a:bodyPr/>
          <a:lstStyle/>
          <a:p>
            <a:r>
              <a:rPr lang="pt-BR"/>
              <a:t>M. Junaid Nazar (junaid.nazar@mail.au.edu.pk)                      Asim Ali Fayyaz (asim.fayyaz@mail.cu.edu.pk)</a:t>
            </a:r>
            <a:endParaRPr lang="en-US"/>
          </a:p>
        </p:txBody>
      </p:sp>
      <p:sp>
        <p:nvSpPr>
          <p:cNvPr id="7" name="Slide Number Placeholder 6">
            <a:extLst>
              <a:ext uri="{FF2B5EF4-FFF2-40B4-BE49-F238E27FC236}">
                <a16:creationId xmlns:a16="http://schemas.microsoft.com/office/drawing/2014/main" id="{79E3FB29-9C91-4E4C-6413-99AE910B1193}"/>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4999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4EBA70-88F6-847C-F926-89DA996F99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6304E7-3B61-9DB0-F650-C8BE06B0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575D6D-0F19-ED4C-A7B8-975ABEE7D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26573-E14E-40B6-A27A-69193CC36B95}" type="datetime1">
              <a:rPr lang="en-US" smtClean="0"/>
              <a:t>10/9/2023</a:t>
            </a:fld>
            <a:endParaRPr lang="en-US"/>
          </a:p>
        </p:txBody>
      </p:sp>
      <p:sp>
        <p:nvSpPr>
          <p:cNvPr id="5" name="Footer Placeholder 4">
            <a:extLst>
              <a:ext uri="{FF2B5EF4-FFF2-40B4-BE49-F238E27FC236}">
                <a16:creationId xmlns:a16="http://schemas.microsoft.com/office/drawing/2014/main" id="{8BAE5521-82A6-4DCF-D98D-A95B8F42A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M. Junaid Nazar (junaid.nazar@mail.au.edu.pk)                      Asim Ali Fayyaz (asim.fayyaz@mail.cu.edu.pk)</a:t>
            </a:r>
            <a:endParaRPr lang="en-US"/>
          </a:p>
        </p:txBody>
      </p:sp>
      <p:sp>
        <p:nvSpPr>
          <p:cNvPr id="6" name="Slide Number Placeholder 5">
            <a:extLst>
              <a:ext uri="{FF2B5EF4-FFF2-40B4-BE49-F238E27FC236}">
                <a16:creationId xmlns:a16="http://schemas.microsoft.com/office/drawing/2014/main" id="{288EFC85-F225-2B40-CFAF-DDC2A17FD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76185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70619" y="1645758"/>
            <a:ext cx="9450762" cy="1995118"/>
          </a:xfrm>
        </p:spPr>
        <p:txBody>
          <a:bodyPr>
            <a:normAutofit/>
          </a:bodyPr>
          <a:lstStyle/>
          <a:p>
            <a:pPr defTabSz="786384"/>
            <a:r>
              <a:rPr lang="en-US" sz="4400" b="1" kern="1200" dirty="0">
                <a:latin typeface="Gill Sans MT" panose="020B0502020104020203" pitchFamily="34" charset="0"/>
                <a:ea typeface="+mj-ea"/>
                <a:cs typeface="+mj-cs"/>
              </a:rPr>
              <a:t>Applications of Information &amp; Communication Technology</a:t>
            </a:r>
            <a:br>
              <a:rPr lang="en-US" sz="4400" b="1" kern="1200" dirty="0">
                <a:latin typeface="Gill Sans MT" panose="020B0502020104020203" pitchFamily="34" charset="0"/>
                <a:ea typeface="+mj-ea"/>
                <a:cs typeface="+mj-cs"/>
              </a:rPr>
            </a:br>
            <a:r>
              <a:rPr lang="en-US" sz="4400" b="1" kern="1200" dirty="0">
                <a:latin typeface="Gill Sans MT" panose="020B0502020104020203" pitchFamily="34" charset="0"/>
                <a:ea typeface="+mj-ea"/>
                <a:cs typeface="+mj-cs"/>
              </a:rPr>
              <a:t>CS181</a:t>
            </a:r>
            <a:endParaRPr lang="en-US" sz="4400" b="1" dirty="0">
              <a:latin typeface="Gill Sans MT" panose="020B0502020104020203" pitchFamily="34" charset="0"/>
            </a:endParaRPr>
          </a:p>
        </p:txBody>
      </p:sp>
      <p:sp>
        <p:nvSpPr>
          <p:cNvPr id="6" name="Title 1">
            <a:extLst>
              <a:ext uri="{FF2B5EF4-FFF2-40B4-BE49-F238E27FC236}">
                <a16:creationId xmlns:a16="http://schemas.microsoft.com/office/drawing/2014/main" id="{8788F461-D258-DED8-D5FE-93FCCE4B329C}"/>
              </a:ext>
            </a:extLst>
          </p:cNvPr>
          <p:cNvSpPr txBox="1">
            <a:spLocks/>
          </p:cNvSpPr>
          <p:nvPr/>
        </p:nvSpPr>
        <p:spPr>
          <a:xfrm>
            <a:off x="1391252" y="5705703"/>
            <a:ext cx="9450762" cy="5088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786384">
              <a:spcAft>
                <a:spcPts val="600"/>
              </a:spcAft>
            </a:pPr>
            <a:r>
              <a:rPr lang="en-US" sz="3600" b="1" kern="1200" dirty="0">
                <a:solidFill>
                  <a:srgbClr val="002060"/>
                </a:solidFill>
                <a:latin typeface="Gill Sans MT" panose="020B0502020104020203" pitchFamily="34" charset="0"/>
                <a:ea typeface="+mj-ea"/>
                <a:cs typeface="+mj-cs"/>
              </a:rPr>
              <a:t>Department of Computer Science</a:t>
            </a:r>
            <a:endParaRPr lang="en-US" sz="3600" b="1" dirty="0">
              <a:solidFill>
                <a:srgbClr val="002060"/>
              </a:solidFill>
              <a:latin typeface="Gill Sans MT" panose="020B0502020104020203" pitchFamily="34" charset="0"/>
            </a:endParaRPr>
          </a:p>
        </p:txBody>
      </p:sp>
      <p:pic>
        <p:nvPicPr>
          <p:cNvPr id="7" name="Picture 2" descr="Air University Fall 2020 Merit List Result.pk">
            <a:extLst>
              <a:ext uri="{FF2B5EF4-FFF2-40B4-BE49-F238E27FC236}">
                <a16:creationId xmlns:a16="http://schemas.microsoft.com/office/drawing/2014/main" id="{A78A3B5C-6192-A2FC-A116-F6A0A1C8C0C4}"/>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912489" y="643467"/>
            <a:ext cx="1079017" cy="833297"/>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3.png">
            <a:extLst>
              <a:ext uri="{FF2B5EF4-FFF2-40B4-BE49-F238E27FC236}">
                <a16:creationId xmlns:a16="http://schemas.microsoft.com/office/drawing/2014/main" id="{8D1DBA8C-3B75-9A66-46A5-4ACB59F72CB6}"/>
              </a:ext>
            </a:extLst>
          </p:cNvPr>
          <p:cNvPicPr>
            <a:picLocks noChangeAspect="1"/>
          </p:cNvPicPr>
          <p:nvPr/>
        </p:nvPicPr>
        <p:blipFill>
          <a:blip r:embed="rId4" cstate="print"/>
          <a:stretch>
            <a:fillRect/>
          </a:stretch>
        </p:blipFill>
        <p:spPr>
          <a:xfrm>
            <a:off x="10389026" y="643467"/>
            <a:ext cx="890485" cy="833297"/>
          </a:xfrm>
          <a:prstGeom prst="rect">
            <a:avLst/>
          </a:prstGeom>
        </p:spPr>
      </p:pic>
      <p:sp>
        <p:nvSpPr>
          <p:cNvPr id="12" name="TextBox 11">
            <a:extLst>
              <a:ext uri="{FF2B5EF4-FFF2-40B4-BE49-F238E27FC236}">
                <a16:creationId xmlns:a16="http://schemas.microsoft.com/office/drawing/2014/main" id="{077BDB67-C6F5-A53D-9750-0D07EFF355C3}"/>
              </a:ext>
            </a:extLst>
          </p:cNvPr>
          <p:cNvSpPr txBox="1"/>
          <p:nvPr/>
        </p:nvSpPr>
        <p:spPr>
          <a:xfrm>
            <a:off x="3069598" y="4120936"/>
            <a:ext cx="6094070" cy="1323439"/>
          </a:xfrm>
          <a:prstGeom prst="rect">
            <a:avLst/>
          </a:prstGeom>
          <a:noFill/>
        </p:spPr>
        <p:txBody>
          <a:bodyPr wrap="square">
            <a:spAutoFit/>
          </a:bodyPr>
          <a:lstStyle/>
          <a:p>
            <a:pPr algn="ctr"/>
            <a:r>
              <a:rPr lang="en-US" sz="4000" b="1" kern="1200" dirty="0">
                <a:solidFill>
                  <a:schemeClr val="tx1"/>
                </a:solidFill>
                <a:latin typeface="Gill Sans MT" panose="020B0502020104020203" pitchFamily="34" charset="0"/>
                <a:ea typeface="+mj-ea"/>
                <a:cs typeface="+mj-cs"/>
              </a:rPr>
              <a:t>Week 1</a:t>
            </a:r>
          </a:p>
          <a:p>
            <a:pPr algn="ctr"/>
            <a:r>
              <a:rPr lang="en-US" sz="4000" b="1" dirty="0">
                <a:latin typeface="Gill Sans MT" panose="020B0502020104020203" pitchFamily="34" charset="0"/>
                <a:ea typeface="+mj-ea"/>
                <a:cs typeface="+mj-cs"/>
              </a:rPr>
              <a:t>Fall-2023</a:t>
            </a:r>
            <a:endParaRPr lang="en-GB"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7"/>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What is Network Topology?</a:t>
            </a:r>
            <a:endParaRPr/>
          </a:p>
        </p:txBody>
      </p:sp>
      <p:sp>
        <p:nvSpPr>
          <p:cNvPr id="208" name="Google Shape;208;p47"/>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endParaRPr/>
          </a:p>
          <a:p>
            <a:pPr marL="0" indent="0">
              <a:spcBef>
                <a:spcPts val="480"/>
              </a:spcBef>
              <a:buNone/>
            </a:pPr>
            <a:r>
              <a:rPr lang="en"/>
              <a:t>In networking the term “topology” refers to the </a:t>
            </a:r>
            <a:r>
              <a:rPr lang="en">
                <a:solidFill>
                  <a:srgbClr val="FF0000"/>
                </a:solidFill>
              </a:rPr>
              <a:t>layout of connecting devices </a:t>
            </a:r>
            <a:r>
              <a:rPr lang="en"/>
              <a:t>on the network. </a:t>
            </a:r>
            <a:endParaRPr/>
          </a:p>
          <a:p>
            <a:pPr marL="0" indent="0">
              <a:spcBef>
                <a:spcPts val="480"/>
              </a:spcBef>
              <a:buNone/>
            </a:pPr>
            <a:endParaRPr/>
          </a:p>
          <a:p>
            <a:pPr marL="0" indent="0">
              <a:spcBef>
                <a:spcPts val="480"/>
              </a:spcBef>
              <a:buNone/>
            </a:pPr>
            <a:r>
              <a:rPr lang="en"/>
              <a:t>A computer network is a collection of two or more computers which are connected together to share information and resources.</a:t>
            </a:r>
            <a:endParaRPr/>
          </a:p>
          <a:p>
            <a:pPr marL="0" indent="0">
              <a:spcBef>
                <a:spcPts val="480"/>
              </a:spcBef>
              <a:buNone/>
            </a:pPr>
            <a:endParaRPr/>
          </a:p>
        </p:txBody>
      </p:sp>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59144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8">
                                            <p:txEl>
                                              <p:pRg st="1" end="1"/>
                                            </p:txEl>
                                          </p:spTgt>
                                        </p:tgtEl>
                                        <p:attrNameLst>
                                          <p:attrName>style.visibility</p:attrName>
                                        </p:attrNameLst>
                                      </p:cBhvr>
                                      <p:to>
                                        <p:strVal val="visible"/>
                                      </p:to>
                                    </p:set>
                                    <p:anim calcmode="lin" valueType="num">
                                      <p:cBhvr additive="base">
                                        <p:cTn id="7" dur="1"/>
                                        <p:tgtEl>
                                          <p:spTgt spid="2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08">
                                            <p:txEl>
                                              <p:pRg st="3" end="3"/>
                                            </p:txEl>
                                          </p:spTgt>
                                        </p:tgtEl>
                                        <p:attrNameLst>
                                          <p:attrName>style.visibility</p:attrName>
                                        </p:attrNameLst>
                                      </p:cBhvr>
                                      <p:to>
                                        <p:strVal val="visible"/>
                                      </p:to>
                                    </p:set>
                                    <p:anim calcmode="lin" valueType="num">
                                      <p:cBhvr additive="base">
                                        <p:cTn id="12" dur="1"/>
                                        <p:tgtEl>
                                          <p:spTgt spid="208">
                                            <p:txEl>
                                              <p:pRg st="3" end="3"/>
                                            </p:txEl>
                                          </p:spTgt>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8"/>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Types of Topology</a:t>
            </a:r>
            <a:endParaRPr/>
          </a:p>
        </p:txBody>
      </p:sp>
      <p:sp>
        <p:nvSpPr>
          <p:cNvPr id="214" name="Google Shape;214;p48"/>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r>
              <a:rPr lang="en"/>
              <a:t>Types of topology based on architecture:</a:t>
            </a:r>
            <a:endParaRPr/>
          </a:p>
          <a:p>
            <a:pPr marL="0" indent="0">
              <a:spcBef>
                <a:spcPts val="480"/>
              </a:spcBef>
              <a:buNone/>
            </a:pPr>
            <a:endParaRPr/>
          </a:p>
        </p:txBody>
      </p:sp>
      <p:pic>
        <p:nvPicPr>
          <p:cNvPr id="215" name="Google Shape;215;p48"/>
          <p:cNvPicPr preferRelativeResize="0"/>
          <p:nvPr/>
        </p:nvPicPr>
        <p:blipFill>
          <a:blip r:embed="rId3">
            <a:alphaModFix/>
          </a:blip>
          <a:stretch>
            <a:fillRect/>
          </a:stretch>
        </p:blipFill>
        <p:spPr>
          <a:xfrm>
            <a:off x="1682567" y="2260501"/>
            <a:ext cx="8115000" cy="3970300"/>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74999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1"/>
                                        <p:tgtEl>
                                          <p:spTgt spid="215"/>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9"/>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Bus topology</a:t>
            </a:r>
            <a:endParaRPr/>
          </a:p>
        </p:txBody>
      </p:sp>
      <p:sp>
        <p:nvSpPr>
          <p:cNvPr id="221" name="Google Shape;221;p49"/>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r>
              <a:rPr lang="en"/>
              <a:t>A bus topology consists of a single cable - Called a bus-</a:t>
            </a:r>
            <a:endParaRPr/>
          </a:p>
          <a:p>
            <a:pPr marL="0" indent="0">
              <a:spcBef>
                <a:spcPts val="480"/>
              </a:spcBef>
              <a:buNone/>
            </a:pPr>
            <a:r>
              <a:rPr lang="en"/>
              <a:t>Connecting all nodes on a network without intervening connecting devices.</a:t>
            </a:r>
            <a:endParaRPr/>
          </a:p>
          <a:p>
            <a:pPr marL="0" indent="0">
              <a:spcBef>
                <a:spcPts val="480"/>
              </a:spcBef>
              <a:buNone/>
            </a:pPr>
            <a:endParaRPr/>
          </a:p>
          <a:p>
            <a:pPr marL="0" indent="0">
              <a:spcBef>
                <a:spcPts val="480"/>
              </a:spcBef>
              <a:buNone/>
            </a:pPr>
            <a:r>
              <a:rPr lang="en"/>
              <a:t> </a:t>
            </a:r>
            <a:endParaRPr/>
          </a:p>
        </p:txBody>
      </p:sp>
      <p:pic>
        <p:nvPicPr>
          <p:cNvPr id="222" name="Google Shape;222;p49"/>
          <p:cNvPicPr preferRelativeResize="0"/>
          <p:nvPr/>
        </p:nvPicPr>
        <p:blipFill>
          <a:blip r:embed="rId3">
            <a:alphaModFix/>
          </a:blip>
          <a:stretch>
            <a:fillRect/>
          </a:stretch>
        </p:blipFill>
        <p:spPr>
          <a:xfrm>
            <a:off x="1670034" y="3273168"/>
            <a:ext cx="8851900" cy="3000433"/>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421303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1"/>
                                        <p:tgtEl>
                                          <p:spTgt spid="22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0"/>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Pros &amp; Cons of Bus topology</a:t>
            </a:r>
            <a:endParaRPr/>
          </a:p>
        </p:txBody>
      </p:sp>
      <p:sp>
        <p:nvSpPr>
          <p:cNvPr id="228" name="Google Shape;228;p50"/>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r>
              <a:rPr lang="en" sz="3733" b="1" dirty="0"/>
              <a:t>Pros:</a:t>
            </a:r>
            <a:endParaRPr sz="3733" b="1" dirty="0"/>
          </a:p>
          <a:p>
            <a:pPr marL="609585" indent="-499521">
              <a:spcBef>
                <a:spcPts val="480"/>
              </a:spcBef>
              <a:buSzPts val="2300"/>
              <a:buChar char="➢"/>
            </a:pPr>
            <a:r>
              <a:rPr lang="en" sz="2667" dirty="0"/>
              <a:t>Works well for small networks.</a:t>
            </a:r>
            <a:endParaRPr sz="2667" dirty="0"/>
          </a:p>
          <a:p>
            <a:pPr marL="609585" indent="-499521">
              <a:spcBef>
                <a:spcPts val="0"/>
              </a:spcBef>
              <a:buSzPts val="2300"/>
              <a:buChar char="➢"/>
            </a:pPr>
            <a:r>
              <a:rPr lang="en" sz="2667" dirty="0"/>
              <a:t>Easy to expand joining two cables together.</a:t>
            </a:r>
            <a:endParaRPr sz="2667" dirty="0"/>
          </a:p>
          <a:p>
            <a:pPr marL="609585" indent="-499521">
              <a:spcBef>
                <a:spcPts val="0"/>
              </a:spcBef>
              <a:buSzPts val="2300"/>
              <a:buChar char="➢"/>
            </a:pPr>
            <a:r>
              <a:rPr lang="en" sz="2667" dirty="0"/>
              <a:t>Relatively inexpensive to implement.</a:t>
            </a:r>
            <a:endParaRPr sz="2667" dirty="0"/>
          </a:p>
          <a:p>
            <a:pPr marL="0" indent="0">
              <a:spcBef>
                <a:spcPts val="480"/>
              </a:spcBef>
              <a:buNone/>
            </a:pPr>
            <a:r>
              <a:rPr lang="en" sz="3733" b="1" dirty="0"/>
              <a:t>Cons:</a:t>
            </a:r>
            <a:endParaRPr sz="3733" b="1" dirty="0"/>
          </a:p>
          <a:p>
            <a:pPr marL="609585" indent="-499521">
              <a:spcBef>
                <a:spcPts val="480"/>
              </a:spcBef>
              <a:buSzPts val="2300"/>
              <a:buChar char="➢"/>
            </a:pPr>
            <a:r>
              <a:rPr lang="en" sz="2667" dirty="0"/>
              <a:t>Management costs can be high.</a:t>
            </a:r>
            <a:endParaRPr sz="2667" dirty="0"/>
          </a:p>
          <a:p>
            <a:pPr marL="609585" indent="-499521">
              <a:spcBef>
                <a:spcPts val="0"/>
              </a:spcBef>
              <a:buSzPts val="2300"/>
              <a:buChar char="➢"/>
            </a:pPr>
            <a:r>
              <a:rPr lang="en" sz="2667" dirty="0"/>
              <a:t>Cables fails then whole network fails.</a:t>
            </a:r>
            <a:endParaRPr sz="2667" dirty="0"/>
          </a:p>
          <a:p>
            <a:pPr marL="0" indent="0">
              <a:spcBef>
                <a:spcPts val="480"/>
              </a:spcBef>
              <a:buNone/>
            </a:pPr>
            <a:endParaRPr sz="3733" b="1" dirty="0"/>
          </a:p>
          <a:p>
            <a:pPr marL="0" indent="0">
              <a:spcBef>
                <a:spcPts val="480"/>
              </a:spcBef>
              <a:buNone/>
            </a:pPr>
            <a:endParaRPr sz="2667" dirty="0"/>
          </a:p>
          <a:p>
            <a:pPr marL="0" indent="0">
              <a:spcBef>
                <a:spcPts val="480"/>
              </a:spcBef>
              <a:buNone/>
            </a:pPr>
            <a:endParaRPr sz="2667" dirty="0"/>
          </a:p>
        </p:txBody>
      </p:sp>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86366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anim calcmode="lin" valueType="num">
                                      <p:cBhvr additive="base">
                                        <p:cTn id="7" dur="1"/>
                                        <p:tgtEl>
                                          <p:spTgt spid="2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28">
                                            <p:txEl>
                                              <p:pRg st="1" end="1"/>
                                            </p:txEl>
                                          </p:spTgt>
                                        </p:tgtEl>
                                        <p:attrNameLst>
                                          <p:attrName>style.visibility</p:attrName>
                                        </p:attrNameLst>
                                      </p:cBhvr>
                                      <p:to>
                                        <p:strVal val="visible"/>
                                      </p:to>
                                    </p:set>
                                    <p:anim calcmode="lin" valueType="num">
                                      <p:cBhvr additive="base">
                                        <p:cTn id="12" dur="1"/>
                                        <p:tgtEl>
                                          <p:spTgt spid="2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28">
                                            <p:txEl>
                                              <p:pRg st="2" end="2"/>
                                            </p:txEl>
                                          </p:spTgt>
                                        </p:tgtEl>
                                        <p:attrNameLst>
                                          <p:attrName>style.visibility</p:attrName>
                                        </p:attrNameLst>
                                      </p:cBhvr>
                                      <p:to>
                                        <p:strVal val="visible"/>
                                      </p:to>
                                    </p:set>
                                    <p:anim calcmode="lin" valueType="num">
                                      <p:cBhvr additive="base">
                                        <p:cTn id="17" dur="1"/>
                                        <p:tgtEl>
                                          <p:spTgt spid="2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228">
                                            <p:txEl>
                                              <p:pRg st="3" end="3"/>
                                            </p:txEl>
                                          </p:spTgt>
                                        </p:tgtEl>
                                        <p:attrNameLst>
                                          <p:attrName>style.visibility</p:attrName>
                                        </p:attrNameLst>
                                      </p:cBhvr>
                                      <p:to>
                                        <p:strVal val="visible"/>
                                      </p:to>
                                    </p:set>
                                    <p:anim calcmode="lin" valueType="num">
                                      <p:cBhvr additive="base">
                                        <p:cTn id="22" dur="1"/>
                                        <p:tgtEl>
                                          <p:spTgt spid="2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28">
                                            <p:txEl>
                                              <p:pRg st="4" end="4"/>
                                            </p:txEl>
                                          </p:spTgt>
                                        </p:tgtEl>
                                        <p:attrNameLst>
                                          <p:attrName>style.visibility</p:attrName>
                                        </p:attrNameLst>
                                      </p:cBhvr>
                                      <p:to>
                                        <p:strVal val="visible"/>
                                      </p:to>
                                    </p:set>
                                    <p:anim calcmode="lin" valueType="num">
                                      <p:cBhvr additive="base">
                                        <p:cTn id="27" dur="1"/>
                                        <p:tgtEl>
                                          <p:spTgt spid="2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28">
                                            <p:txEl>
                                              <p:pRg st="5" end="5"/>
                                            </p:txEl>
                                          </p:spTgt>
                                        </p:tgtEl>
                                        <p:attrNameLst>
                                          <p:attrName>style.visibility</p:attrName>
                                        </p:attrNameLst>
                                      </p:cBhvr>
                                      <p:to>
                                        <p:strVal val="visible"/>
                                      </p:to>
                                    </p:set>
                                    <p:anim calcmode="lin" valueType="num">
                                      <p:cBhvr additive="base">
                                        <p:cTn id="32" dur="1"/>
                                        <p:tgtEl>
                                          <p:spTgt spid="2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28">
                                            <p:txEl>
                                              <p:pRg st="6" end="6"/>
                                            </p:txEl>
                                          </p:spTgt>
                                        </p:tgtEl>
                                        <p:attrNameLst>
                                          <p:attrName>style.visibility</p:attrName>
                                        </p:attrNameLst>
                                      </p:cBhvr>
                                      <p:to>
                                        <p:strVal val="visible"/>
                                      </p:to>
                                    </p:set>
                                    <p:anim calcmode="lin" valueType="num">
                                      <p:cBhvr additive="base">
                                        <p:cTn id="37" dur="1"/>
                                        <p:tgtEl>
                                          <p:spTgt spid="228">
                                            <p:txEl>
                                              <p:pRg st="6" end="6"/>
                                            </p:txEl>
                                          </p:spTgt>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1"/>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Star Topology</a:t>
            </a:r>
            <a:endParaRPr/>
          </a:p>
        </p:txBody>
      </p:sp>
      <p:sp>
        <p:nvSpPr>
          <p:cNvPr id="234" name="Google Shape;234;p51"/>
          <p:cNvSpPr txBox="1">
            <a:spLocks noGrp="1"/>
          </p:cNvSpPr>
          <p:nvPr>
            <p:ph type="body" idx="1"/>
          </p:nvPr>
        </p:nvSpPr>
        <p:spPr>
          <a:xfrm>
            <a:off x="609600" y="1371600"/>
            <a:ext cx="54228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endParaRPr/>
          </a:p>
          <a:p>
            <a:pPr marL="0" indent="0">
              <a:spcBef>
                <a:spcPts val="480"/>
              </a:spcBef>
              <a:buNone/>
            </a:pPr>
            <a:r>
              <a:rPr lang="en"/>
              <a:t>A star network is designed with each node (file server,workstation) connected directly to a central network hub or server.</a:t>
            </a:r>
            <a:endParaRPr/>
          </a:p>
          <a:p>
            <a:pPr marL="0" indent="0">
              <a:spcBef>
                <a:spcPts val="480"/>
              </a:spcBef>
              <a:buNone/>
            </a:pPr>
            <a:endParaRPr/>
          </a:p>
          <a:p>
            <a:pPr marL="0" indent="0">
              <a:spcBef>
                <a:spcPts val="480"/>
              </a:spcBef>
              <a:buNone/>
            </a:pPr>
            <a:endParaRPr/>
          </a:p>
        </p:txBody>
      </p:sp>
      <p:pic>
        <p:nvPicPr>
          <p:cNvPr id="235" name="Google Shape;235;p51"/>
          <p:cNvPicPr preferRelativeResize="0"/>
          <p:nvPr/>
        </p:nvPicPr>
        <p:blipFill>
          <a:blip r:embed="rId3">
            <a:alphaModFix/>
          </a:blip>
          <a:stretch>
            <a:fillRect/>
          </a:stretch>
        </p:blipFill>
        <p:spPr>
          <a:xfrm>
            <a:off x="6434601" y="1485800"/>
            <a:ext cx="5422900" cy="4486200"/>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68382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1"/>
                                        <p:tgtEl>
                                          <p:spTgt spid="235"/>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2"/>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buClr>
                <a:schemeClr val="dk1"/>
              </a:buClr>
              <a:buSzPts val="1100"/>
            </a:pPr>
            <a:r>
              <a:rPr lang="en"/>
              <a:t>Pros &amp; Cons of Star topology</a:t>
            </a:r>
            <a:endParaRPr/>
          </a:p>
        </p:txBody>
      </p:sp>
      <p:sp>
        <p:nvSpPr>
          <p:cNvPr id="241" name="Google Shape;241;p52"/>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r>
              <a:rPr lang="en" sz="3733" b="1" dirty="0"/>
              <a:t>Pros:</a:t>
            </a:r>
            <a:endParaRPr sz="3733" b="1" dirty="0"/>
          </a:p>
          <a:p>
            <a:pPr marL="609585" indent="-457189">
              <a:spcBef>
                <a:spcPts val="480"/>
              </a:spcBef>
              <a:buSzPts val="1800"/>
              <a:buChar char="➢"/>
            </a:pPr>
            <a:r>
              <a:rPr lang="en" sz="2667" dirty="0"/>
              <a:t>Easy to manage.</a:t>
            </a:r>
            <a:endParaRPr sz="2667" dirty="0"/>
          </a:p>
          <a:p>
            <a:pPr marL="609585" indent="-457189">
              <a:spcBef>
                <a:spcPts val="0"/>
              </a:spcBef>
              <a:buSzPts val="1800"/>
              <a:buChar char="➢"/>
            </a:pPr>
            <a:r>
              <a:rPr lang="en" sz="2667" dirty="0"/>
              <a:t>Low startup costs.</a:t>
            </a:r>
            <a:endParaRPr sz="2667" dirty="0"/>
          </a:p>
          <a:p>
            <a:pPr marL="609585" indent="-457189">
              <a:spcBef>
                <a:spcPts val="0"/>
              </a:spcBef>
              <a:buSzPts val="1800"/>
              <a:buChar char="➢"/>
            </a:pPr>
            <a:r>
              <a:rPr lang="en" sz="2667" dirty="0"/>
              <a:t>Offers opportunities for expansion.</a:t>
            </a:r>
            <a:endParaRPr sz="2667" dirty="0"/>
          </a:p>
          <a:p>
            <a:pPr marL="0" indent="0">
              <a:spcBef>
                <a:spcPts val="480"/>
              </a:spcBef>
              <a:buNone/>
            </a:pPr>
            <a:r>
              <a:rPr lang="en" sz="3733" b="1" dirty="0"/>
              <a:t>Cons:</a:t>
            </a:r>
            <a:endParaRPr sz="3733" b="1" dirty="0"/>
          </a:p>
          <a:p>
            <a:pPr marL="609585" indent="-457189">
              <a:spcBef>
                <a:spcPts val="480"/>
              </a:spcBef>
              <a:buSzPts val="1800"/>
              <a:buChar char="➢"/>
            </a:pPr>
            <a:r>
              <a:rPr lang="en" sz="2667" dirty="0"/>
              <a:t>Hub is a single point of failure.</a:t>
            </a:r>
            <a:endParaRPr sz="2667" dirty="0"/>
          </a:p>
          <a:p>
            <a:pPr marL="609585" indent="-457189">
              <a:spcBef>
                <a:spcPts val="0"/>
              </a:spcBef>
              <a:buSzPts val="1800"/>
              <a:buChar char="➢"/>
            </a:pPr>
            <a:r>
              <a:rPr lang="en" sz="2667" dirty="0"/>
              <a:t>Requires more cable than the bus.</a:t>
            </a:r>
            <a:endParaRPr sz="2667" dirty="0"/>
          </a:p>
          <a:p>
            <a:pPr marL="0" indent="0">
              <a:spcBef>
                <a:spcPts val="480"/>
              </a:spcBef>
              <a:buNone/>
            </a:pPr>
            <a:endParaRPr sz="2667" dirty="0"/>
          </a:p>
        </p:txBody>
      </p:sp>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91207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 calcmode="lin" valueType="num">
                                      <p:cBhvr additive="base">
                                        <p:cTn id="7" dur="1"/>
                                        <p:tgtEl>
                                          <p:spTgt spid="2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41">
                                            <p:txEl>
                                              <p:pRg st="1" end="1"/>
                                            </p:txEl>
                                          </p:spTgt>
                                        </p:tgtEl>
                                        <p:attrNameLst>
                                          <p:attrName>style.visibility</p:attrName>
                                        </p:attrNameLst>
                                      </p:cBhvr>
                                      <p:to>
                                        <p:strVal val="visible"/>
                                      </p:to>
                                    </p:set>
                                    <p:anim calcmode="lin" valueType="num">
                                      <p:cBhvr additive="base">
                                        <p:cTn id="12" dur="1"/>
                                        <p:tgtEl>
                                          <p:spTgt spid="2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41">
                                            <p:txEl>
                                              <p:pRg st="2" end="2"/>
                                            </p:txEl>
                                          </p:spTgt>
                                        </p:tgtEl>
                                        <p:attrNameLst>
                                          <p:attrName>style.visibility</p:attrName>
                                        </p:attrNameLst>
                                      </p:cBhvr>
                                      <p:to>
                                        <p:strVal val="visible"/>
                                      </p:to>
                                    </p:set>
                                    <p:anim calcmode="lin" valueType="num">
                                      <p:cBhvr additive="base">
                                        <p:cTn id="17" dur="1"/>
                                        <p:tgtEl>
                                          <p:spTgt spid="2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241">
                                            <p:txEl>
                                              <p:pRg st="3" end="3"/>
                                            </p:txEl>
                                          </p:spTgt>
                                        </p:tgtEl>
                                        <p:attrNameLst>
                                          <p:attrName>style.visibility</p:attrName>
                                        </p:attrNameLst>
                                      </p:cBhvr>
                                      <p:to>
                                        <p:strVal val="visible"/>
                                      </p:to>
                                    </p:set>
                                    <p:anim calcmode="lin" valueType="num">
                                      <p:cBhvr additive="base">
                                        <p:cTn id="22" dur="1"/>
                                        <p:tgtEl>
                                          <p:spTgt spid="24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1"/>
                                        <p:tgtEl>
                                          <p:spTgt spid="24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41">
                                            <p:txEl>
                                              <p:pRg st="5" end="5"/>
                                            </p:txEl>
                                          </p:spTgt>
                                        </p:tgtEl>
                                        <p:attrNameLst>
                                          <p:attrName>style.visibility</p:attrName>
                                        </p:attrNameLst>
                                      </p:cBhvr>
                                      <p:to>
                                        <p:strVal val="visible"/>
                                      </p:to>
                                    </p:set>
                                    <p:anim calcmode="lin" valueType="num">
                                      <p:cBhvr additive="base">
                                        <p:cTn id="32" dur="1"/>
                                        <p:tgtEl>
                                          <p:spTgt spid="24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41">
                                            <p:txEl>
                                              <p:pRg st="6" end="6"/>
                                            </p:txEl>
                                          </p:spTgt>
                                        </p:tgtEl>
                                        <p:attrNameLst>
                                          <p:attrName>style.visibility</p:attrName>
                                        </p:attrNameLst>
                                      </p:cBhvr>
                                      <p:to>
                                        <p:strVal val="visible"/>
                                      </p:to>
                                    </p:set>
                                    <p:anim calcmode="lin" valueType="num">
                                      <p:cBhvr additive="base">
                                        <p:cTn id="37" dur="1"/>
                                        <p:tgtEl>
                                          <p:spTgt spid="241">
                                            <p:txEl>
                                              <p:pRg st="6" end="6"/>
                                            </p:txEl>
                                          </p:spTgt>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3"/>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Ring Topology</a:t>
            </a:r>
            <a:endParaRPr/>
          </a:p>
        </p:txBody>
      </p:sp>
      <p:sp>
        <p:nvSpPr>
          <p:cNvPr id="247" name="Google Shape;247;p53"/>
          <p:cNvSpPr txBox="1">
            <a:spLocks noGrp="1"/>
          </p:cNvSpPr>
          <p:nvPr>
            <p:ph type="body" idx="1"/>
          </p:nvPr>
        </p:nvSpPr>
        <p:spPr>
          <a:xfrm>
            <a:off x="609600" y="1371600"/>
            <a:ext cx="6470800" cy="4838800"/>
          </a:xfrm>
          <a:prstGeom prst="rect">
            <a:avLst/>
          </a:prstGeom>
        </p:spPr>
        <p:txBody>
          <a:bodyPr spcFirstLastPara="1" vert="horz" wrap="square" lIns="121900" tIns="60933" rIns="121900" bIns="60933" rtlCol="0" anchor="t" anchorCtr="0">
            <a:noAutofit/>
          </a:bodyPr>
          <a:lstStyle/>
          <a:p>
            <a:pPr marL="0" indent="0">
              <a:spcBef>
                <a:spcPts val="480"/>
              </a:spcBef>
              <a:buNone/>
            </a:pPr>
            <a:endParaRPr dirty="0"/>
          </a:p>
          <a:p>
            <a:pPr marL="0" indent="0">
              <a:spcBef>
                <a:spcPts val="480"/>
              </a:spcBef>
              <a:buNone/>
            </a:pPr>
            <a:r>
              <a:rPr lang="en" dirty="0"/>
              <a:t>A ring topology is one where all workstations and other devices are connected in a continuous loop. There is no central server.</a:t>
            </a:r>
            <a:endParaRPr dirty="0"/>
          </a:p>
          <a:p>
            <a:pPr marL="0" indent="0">
              <a:spcBef>
                <a:spcPts val="480"/>
              </a:spcBef>
              <a:buNone/>
            </a:pPr>
            <a:endParaRPr dirty="0"/>
          </a:p>
          <a:p>
            <a:pPr marL="0" indent="0">
              <a:spcBef>
                <a:spcPts val="480"/>
              </a:spcBef>
              <a:buNone/>
            </a:pPr>
            <a:endParaRPr dirty="0"/>
          </a:p>
        </p:txBody>
      </p:sp>
      <p:pic>
        <p:nvPicPr>
          <p:cNvPr id="248" name="Google Shape;248;p53"/>
          <p:cNvPicPr preferRelativeResize="0"/>
          <p:nvPr/>
        </p:nvPicPr>
        <p:blipFill>
          <a:blip r:embed="rId3">
            <a:alphaModFix/>
          </a:blip>
          <a:stretch>
            <a:fillRect/>
          </a:stretch>
        </p:blipFill>
        <p:spPr>
          <a:xfrm>
            <a:off x="7247685" y="1638200"/>
            <a:ext cx="4610100" cy="4572000"/>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42140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 calcmode="lin" valueType="num">
                                      <p:cBhvr additive="base">
                                        <p:cTn id="7" dur="1"/>
                                        <p:tgtEl>
                                          <p:spTgt spid="24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54"/>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buClr>
                <a:schemeClr val="dk1"/>
              </a:buClr>
              <a:buSzPts val="1100"/>
            </a:pPr>
            <a:r>
              <a:rPr lang="en"/>
              <a:t>Pros &amp; Cons of Ring topology</a:t>
            </a:r>
            <a:endParaRPr/>
          </a:p>
        </p:txBody>
      </p:sp>
      <p:sp>
        <p:nvSpPr>
          <p:cNvPr id="254" name="Google Shape;254;p54"/>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Clr>
                <a:schemeClr val="dk1"/>
              </a:buClr>
              <a:buSzPts val="1100"/>
              <a:buNone/>
            </a:pPr>
            <a:r>
              <a:rPr lang="en" sz="3733" b="1" dirty="0"/>
              <a:t>Pros:</a:t>
            </a:r>
            <a:endParaRPr sz="3733" b="1" dirty="0"/>
          </a:p>
          <a:p>
            <a:pPr marL="609585" indent="-457189">
              <a:spcBef>
                <a:spcPts val="480"/>
              </a:spcBef>
              <a:buSzPts val="1800"/>
              <a:buChar char="➢"/>
            </a:pPr>
            <a:r>
              <a:rPr lang="en" sz="2667" dirty="0"/>
              <a:t>Easier to locate a defective node or cable problem.</a:t>
            </a:r>
            <a:endParaRPr sz="2667" dirty="0"/>
          </a:p>
          <a:p>
            <a:pPr marL="609585" indent="-457189">
              <a:spcBef>
                <a:spcPts val="0"/>
              </a:spcBef>
              <a:buSzPts val="1800"/>
              <a:buChar char="➢"/>
            </a:pPr>
            <a:r>
              <a:rPr lang="en" sz="2667" dirty="0"/>
              <a:t>Handles high-volume network traffic.</a:t>
            </a:r>
            <a:endParaRPr sz="2667" dirty="0"/>
          </a:p>
          <a:p>
            <a:pPr marL="0" indent="0">
              <a:spcBef>
                <a:spcPts val="480"/>
              </a:spcBef>
              <a:buClr>
                <a:schemeClr val="dk1"/>
              </a:buClr>
              <a:buSzPts val="1100"/>
              <a:buNone/>
            </a:pPr>
            <a:r>
              <a:rPr lang="en" sz="3733" b="1" dirty="0"/>
              <a:t>Cons:</a:t>
            </a:r>
            <a:endParaRPr sz="3733" b="1" dirty="0"/>
          </a:p>
          <a:p>
            <a:pPr marL="609585" indent="-457189">
              <a:spcBef>
                <a:spcPts val="480"/>
              </a:spcBef>
              <a:buSzPts val="1800"/>
              <a:buChar char="➢"/>
            </a:pPr>
            <a:r>
              <a:rPr lang="en" sz="2667" dirty="0"/>
              <a:t>Expensive</a:t>
            </a:r>
            <a:endParaRPr sz="2667" dirty="0"/>
          </a:p>
          <a:p>
            <a:pPr marL="609585" indent="-457189">
              <a:spcBef>
                <a:spcPts val="0"/>
              </a:spcBef>
              <a:buSzPts val="1800"/>
              <a:buChar char="➢"/>
            </a:pPr>
            <a:r>
              <a:rPr lang="en" sz="2667" dirty="0"/>
              <a:t>Requires more cable and network equipment at the start.</a:t>
            </a:r>
            <a:endParaRPr sz="2667" dirty="0"/>
          </a:p>
        </p:txBody>
      </p:sp>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23850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 calcmode="lin" valueType="num">
                                      <p:cBhvr additive="base">
                                        <p:cTn id="7" dur="1"/>
                                        <p:tgtEl>
                                          <p:spTgt spid="2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 calcmode="lin" valueType="num">
                                      <p:cBhvr additive="base">
                                        <p:cTn id="12" dur="1"/>
                                        <p:tgtEl>
                                          <p:spTgt spid="2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54">
                                            <p:txEl>
                                              <p:pRg st="2" end="2"/>
                                            </p:txEl>
                                          </p:spTgt>
                                        </p:tgtEl>
                                        <p:attrNameLst>
                                          <p:attrName>style.visibility</p:attrName>
                                        </p:attrNameLst>
                                      </p:cBhvr>
                                      <p:to>
                                        <p:strVal val="visible"/>
                                      </p:to>
                                    </p:set>
                                    <p:anim calcmode="lin" valueType="num">
                                      <p:cBhvr additive="base">
                                        <p:cTn id="17" dur="1"/>
                                        <p:tgtEl>
                                          <p:spTgt spid="2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254">
                                            <p:txEl>
                                              <p:pRg st="3" end="3"/>
                                            </p:txEl>
                                          </p:spTgt>
                                        </p:tgtEl>
                                        <p:attrNameLst>
                                          <p:attrName>style.visibility</p:attrName>
                                        </p:attrNameLst>
                                      </p:cBhvr>
                                      <p:to>
                                        <p:strVal val="visible"/>
                                      </p:to>
                                    </p:set>
                                    <p:anim calcmode="lin" valueType="num">
                                      <p:cBhvr additive="base">
                                        <p:cTn id="22" dur="1"/>
                                        <p:tgtEl>
                                          <p:spTgt spid="25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54">
                                            <p:txEl>
                                              <p:pRg st="4" end="4"/>
                                            </p:txEl>
                                          </p:spTgt>
                                        </p:tgtEl>
                                        <p:attrNameLst>
                                          <p:attrName>style.visibility</p:attrName>
                                        </p:attrNameLst>
                                      </p:cBhvr>
                                      <p:to>
                                        <p:strVal val="visible"/>
                                      </p:to>
                                    </p:set>
                                    <p:anim calcmode="lin" valueType="num">
                                      <p:cBhvr additive="base">
                                        <p:cTn id="27" dur="1"/>
                                        <p:tgtEl>
                                          <p:spTgt spid="25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54">
                                            <p:txEl>
                                              <p:pRg st="5" end="5"/>
                                            </p:txEl>
                                          </p:spTgt>
                                        </p:tgtEl>
                                        <p:attrNameLst>
                                          <p:attrName>style.visibility</p:attrName>
                                        </p:attrNameLst>
                                      </p:cBhvr>
                                      <p:to>
                                        <p:strVal val="visible"/>
                                      </p:to>
                                    </p:set>
                                    <p:anim calcmode="lin" valueType="num">
                                      <p:cBhvr additive="base">
                                        <p:cTn id="32" dur="1"/>
                                        <p:tgtEl>
                                          <p:spTgt spid="254">
                                            <p:txEl>
                                              <p:pRg st="5" end="5"/>
                                            </p:txEl>
                                          </p:spTgt>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5"/>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Tree Topology</a:t>
            </a:r>
            <a:endParaRPr/>
          </a:p>
        </p:txBody>
      </p:sp>
      <p:sp>
        <p:nvSpPr>
          <p:cNvPr id="260" name="Google Shape;260;p55"/>
          <p:cNvSpPr txBox="1">
            <a:spLocks noGrp="1"/>
          </p:cNvSpPr>
          <p:nvPr>
            <p:ph type="body" idx="1"/>
          </p:nvPr>
        </p:nvSpPr>
        <p:spPr>
          <a:xfrm>
            <a:off x="111967" y="1348967"/>
            <a:ext cx="6516000" cy="5105200"/>
          </a:xfrm>
          <a:prstGeom prst="rect">
            <a:avLst/>
          </a:prstGeom>
        </p:spPr>
        <p:txBody>
          <a:bodyPr spcFirstLastPara="1" vert="horz" wrap="square" lIns="121900" tIns="60933" rIns="121900" bIns="60933" rtlCol="0" anchor="t" anchorCtr="0">
            <a:noAutofit/>
          </a:bodyPr>
          <a:lstStyle/>
          <a:p>
            <a:pPr marL="0" indent="0" algn="just">
              <a:spcBef>
                <a:spcPts val="480"/>
              </a:spcBef>
              <a:buNone/>
            </a:pPr>
            <a:endParaRPr/>
          </a:p>
          <a:p>
            <a:pPr marL="0" indent="0" algn="just">
              <a:spcBef>
                <a:spcPts val="480"/>
              </a:spcBef>
              <a:buNone/>
            </a:pPr>
            <a:r>
              <a:rPr lang="en"/>
              <a:t>It has a root node and all other nodes are connected to it forming a hierarchy.It is also called Hierarchical topology.</a:t>
            </a:r>
            <a:endParaRPr/>
          </a:p>
          <a:p>
            <a:pPr marL="0" indent="0">
              <a:spcBef>
                <a:spcPts val="480"/>
              </a:spcBef>
              <a:buNone/>
            </a:pPr>
            <a:endParaRPr/>
          </a:p>
        </p:txBody>
      </p:sp>
      <p:pic>
        <p:nvPicPr>
          <p:cNvPr id="261" name="Google Shape;261;p55"/>
          <p:cNvPicPr preferRelativeResize="0"/>
          <p:nvPr/>
        </p:nvPicPr>
        <p:blipFill>
          <a:blip r:embed="rId3">
            <a:alphaModFix/>
          </a:blip>
          <a:stretch>
            <a:fillRect/>
          </a:stretch>
        </p:blipFill>
        <p:spPr>
          <a:xfrm>
            <a:off x="7080301" y="1623834"/>
            <a:ext cx="5028033" cy="4830333"/>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49700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1"/>
                                        <p:tgtEl>
                                          <p:spTgt spid="26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6"/>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endParaRPr/>
          </a:p>
          <a:p>
            <a:pPr algn="ctr">
              <a:spcBef>
                <a:spcPts val="0"/>
              </a:spcBef>
              <a:buClr>
                <a:schemeClr val="dk1"/>
              </a:buClr>
              <a:buSzPts val="1100"/>
            </a:pPr>
            <a:r>
              <a:rPr lang="en"/>
              <a:t>Pros &amp; Cons of Tree topology</a:t>
            </a:r>
            <a:endParaRPr/>
          </a:p>
          <a:p>
            <a:pPr algn="ctr">
              <a:spcBef>
                <a:spcPts val="0"/>
              </a:spcBef>
            </a:pPr>
            <a:endParaRPr/>
          </a:p>
        </p:txBody>
      </p:sp>
      <p:sp>
        <p:nvSpPr>
          <p:cNvPr id="267" name="Google Shape;267;p56"/>
          <p:cNvSpPr txBox="1">
            <a:spLocks noGrp="1"/>
          </p:cNvSpPr>
          <p:nvPr>
            <p:ph type="body" idx="1"/>
          </p:nvPr>
        </p:nvSpPr>
        <p:spPr>
          <a:xfrm>
            <a:off x="738967" y="1390067"/>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Clr>
                <a:schemeClr val="dk1"/>
              </a:buClr>
              <a:buSzPts val="1100"/>
              <a:buNone/>
            </a:pPr>
            <a:r>
              <a:rPr lang="en" sz="3733" b="1" dirty="0"/>
              <a:t>Pros:</a:t>
            </a:r>
            <a:endParaRPr sz="3733" b="1" dirty="0"/>
          </a:p>
          <a:p>
            <a:pPr marL="609585" indent="-457189">
              <a:spcBef>
                <a:spcPts val="480"/>
              </a:spcBef>
              <a:buSzPts val="1800"/>
              <a:buChar char="➢"/>
            </a:pPr>
            <a:r>
              <a:rPr lang="en" sz="2667" dirty="0"/>
              <a:t>Extension of bus and star topology.</a:t>
            </a:r>
            <a:endParaRPr sz="2667" dirty="0"/>
          </a:p>
          <a:p>
            <a:pPr marL="609585" indent="-457189">
              <a:spcBef>
                <a:spcPts val="0"/>
              </a:spcBef>
              <a:buSzPts val="1800"/>
              <a:buChar char="➢"/>
            </a:pPr>
            <a:r>
              <a:rPr lang="en" sz="2667" dirty="0"/>
              <a:t>Easily managed and maintained.</a:t>
            </a:r>
            <a:endParaRPr sz="2667" dirty="0"/>
          </a:p>
          <a:p>
            <a:pPr marL="0" indent="0">
              <a:spcBef>
                <a:spcPts val="480"/>
              </a:spcBef>
              <a:buClr>
                <a:schemeClr val="dk1"/>
              </a:buClr>
              <a:buSzPts val="1100"/>
              <a:buNone/>
            </a:pPr>
            <a:r>
              <a:rPr lang="en" sz="3733" b="1" dirty="0"/>
              <a:t>Cons:</a:t>
            </a:r>
            <a:endParaRPr sz="3733" b="1" dirty="0"/>
          </a:p>
          <a:p>
            <a:pPr marL="609585" indent="-457189">
              <a:spcBef>
                <a:spcPts val="480"/>
              </a:spcBef>
              <a:buSzPts val="1800"/>
              <a:buChar char="➢"/>
            </a:pPr>
            <a:r>
              <a:rPr lang="en" sz="2667" dirty="0"/>
              <a:t>Heavily cabled.</a:t>
            </a:r>
            <a:endParaRPr sz="2667" dirty="0"/>
          </a:p>
          <a:p>
            <a:pPr marL="609585" indent="-457189">
              <a:spcBef>
                <a:spcPts val="0"/>
              </a:spcBef>
              <a:buSzPts val="1800"/>
              <a:buChar char="➢"/>
            </a:pPr>
            <a:r>
              <a:rPr lang="en" sz="2667" dirty="0"/>
              <a:t>Costly.</a:t>
            </a:r>
            <a:endParaRPr sz="2667" dirty="0"/>
          </a:p>
          <a:p>
            <a:pPr marL="609585" indent="-457189">
              <a:spcBef>
                <a:spcPts val="0"/>
              </a:spcBef>
              <a:buSzPts val="1800"/>
              <a:buChar char="➢"/>
            </a:pPr>
            <a:r>
              <a:rPr lang="en" sz="2667" dirty="0"/>
              <a:t>If more nodes are added maintenance is difficult.</a:t>
            </a:r>
            <a:endParaRPr sz="2667" dirty="0"/>
          </a:p>
          <a:p>
            <a:pPr marL="609585" indent="0">
              <a:spcBef>
                <a:spcPts val="480"/>
              </a:spcBef>
              <a:buNone/>
            </a:pPr>
            <a:endParaRPr sz="2667" dirty="0"/>
          </a:p>
        </p:txBody>
      </p:sp>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05309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 calcmode="lin" valueType="num">
                                      <p:cBhvr additive="base">
                                        <p:cTn id="7" dur="1"/>
                                        <p:tgtEl>
                                          <p:spTgt spid="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67">
                                            <p:txEl>
                                              <p:pRg st="1" end="1"/>
                                            </p:txEl>
                                          </p:spTgt>
                                        </p:tgtEl>
                                        <p:attrNameLst>
                                          <p:attrName>style.visibility</p:attrName>
                                        </p:attrNameLst>
                                      </p:cBhvr>
                                      <p:to>
                                        <p:strVal val="visible"/>
                                      </p:to>
                                    </p:set>
                                    <p:anim calcmode="lin" valueType="num">
                                      <p:cBhvr additive="base">
                                        <p:cTn id="12" dur="1"/>
                                        <p:tgtEl>
                                          <p:spTgt spid="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67">
                                            <p:txEl>
                                              <p:pRg st="2" end="2"/>
                                            </p:txEl>
                                          </p:spTgt>
                                        </p:tgtEl>
                                        <p:attrNameLst>
                                          <p:attrName>style.visibility</p:attrName>
                                        </p:attrNameLst>
                                      </p:cBhvr>
                                      <p:to>
                                        <p:strVal val="visible"/>
                                      </p:to>
                                    </p:set>
                                    <p:anim calcmode="lin" valueType="num">
                                      <p:cBhvr additive="base">
                                        <p:cTn id="17" dur="1"/>
                                        <p:tgtEl>
                                          <p:spTgt spid="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267">
                                            <p:txEl>
                                              <p:pRg st="3" end="3"/>
                                            </p:txEl>
                                          </p:spTgt>
                                        </p:tgtEl>
                                        <p:attrNameLst>
                                          <p:attrName>style.visibility</p:attrName>
                                        </p:attrNameLst>
                                      </p:cBhvr>
                                      <p:to>
                                        <p:strVal val="visible"/>
                                      </p:to>
                                    </p:set>
                                    <p:anim calcmode="lin" valueType="num">
                                      <p:cBhvr additive="base">
                                        <p:cTn id="22" dur="1"/>
                                        <p:tgtEl>
                                          <p:spTgt spid="2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67">
                                            <p:txEl>
                                              <p:pRg st="4" end="4"/>
                                            </p:txEl>
                                          </p:spTgt>
                                        </p:tgtEl>
                                        <p:attrNameLst>
                                          <p:attrName>style.visibility</p:attrName>
                                        </p:attrNameLst>
                                      </p:cBhvr>
                                      <p:to>
                                        <p:strVal val="visible"/>
                                      </p:to>
                                    </p:set>
                                    <p:anim calcmode="lin" valueType="num">
                                      <p:cBhvr additive="base">
                                        <p:cTn id="27" dur="1"/>
                                        <p:tgtEl>
                                          <p:spTgt spid="2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67">
                                            <p:txEl>
                                              <p:pRg st="5" end="5"/>
                                            </p:txEl>
                                          </p:spTgt>
                                        </p:tgtEl>
                                        <p:attrNameLst>
                                          <p:attrName>style.visibility</p:attrName>
                                        </p:attrNameLst>
                                      </p:cBhvr>
                                      <p:to>
                                        <p:strVal val="visible"/>
                                      </p:to>
                                    </p:set>
                                    <p:anim calcmode="lin" valueType="num">
                                      <p:cBhvr additive="base">
                                        <p:cTn id="32" dur="1"/>
                                        <p:tgtEl>
                                          <p:spTgt spid="2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67">
                                            <p:txEl>
                                              <p:pRg st="6" end="6"/>
                                            </p:txEl>
                                          </p:spTgt>
                                        </p:tgtEl>
                                        <p:attrNameLst>
                                          <p:attrName>style.visibility</p:attrName>
                                        </p:attrNameLst>
                                      </p:cBhvr>
                                      <p:to>
                                        <p:strVal val="visible"/>
                                      </p:to>
                                    </p:set>
                                    <p:anim calcmode="lin" valueType="num">
                                      <p:cBhvr additive="base">
                                        <p:cTn id="37" dur="1"/>
                                        <p:tgtEl>
                                          <p:spTgt spid="267">
                                            <p:txEl>
                                              <p:pRg st="6" end="6"/>
                                            </p:txEl>
                                          </p:spTgt>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9"/>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2</a:t>
            </a:fld>
            <a:endParaRPr sz="2400"/>
          </a:p>
        </p:txBody>
      </p:sp>
      <p:sp>
        <p:nvSpPr>
          <p:cNvPr id="149" name="Google Shape;149;p39"/>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What Is a Network?</a:t>
            </a:r>
            <a:endParaRPr/>
          </a:p>
        </p:txBody>
      </p:sp>
      <p:sp>
        <p:nvSpPr>
          <p:cNvPr id="150" name="Google Shape;150;p39"/>
          <p:cNvSpPr txBox="1">
            <a:spLocks noGrp="1"/>
          </p:cNvSpPr>
          <p:nvPr>
            <p:ph type="body" idx="4294967295"/>
          </p:nvPr>
        </p:nvSpPr>
        <p:spPr>
          <a:xfrm>
            <a:off x="609601" y="1371600"/>
            <a:ext cx="7556500" cy="5105400"/>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sz="2667" dirty="0">
                <a:solidFill>
                  <a:schemeClr val="dk1"/>
                </a:solidFill>
                <a:latin typeface="Arial"/>
                <a:ea typeface="Arial"/>
                <a:cs typeface="Arial"/>
                <a:sym typeface="Arial"/>
              </a:rPr>
              <a:t>Network: </a:t>
            </a:r>
          </a:p>
          <a:p>
            <a:pPr marL="1066773" lvl="1" indent="-457189">
              <a:spcBef>
                <a:spcPts val="0"/>
              </a:spcBef>
              <a:buFont typeface="Arial"/>
              <a:buChar char="•"/>
            </a:pPr>
            <a:r>
              <a:rPr lang="en" sz="2667" dirty="0">
                <a:solidFill>
                  <a:schemeClr val="dk1"/>
                </a:solidFill>
                <a:latin typeface="Arial"/>
                <a:ea typeface="Arial"/>
                <a:cs typeface="Arial"/>
                <a:sym typeface="Arial"/>
              </a:rPr>
              <a:t>A connected system of objects or people</a:t>
            </a:r>
            <a:endParaRPr sz="2667" dirty="0"/>
          </a:p>
          <a:p>
            <a:pPr marL="457189" indent="-457189">
              <a:lnSpc>
                <a:spcPct val="100000"/>
              </a:lnSpc>
              <a:spcBef>
                <a:spcPts val="640"/>
              </a:spcBef>
              <a:buClr>
                <a:schemeClr val="dk1"/>
              </a:buClr>
              <a:buSzPts val="2400"/>
              <a:buFont typeface="Arial"/>
              <a:buChar char="•"/>
            </a:pPr>
            <a:r>
              <a:rPr lang="en" sz="2667" dirty="0">
                <a:solidFill>
                  <a:schemeClr val="dk1"/>
                </a:solidFill>
                <a:latin typeface="Arial"/>
                <a:ea typeface="Arial"/>
                <a:cs typeface="Arial"/>
                <a:sym typeface="Arial"/>
              </a:rPr>
              <a:t>Computer network: </a:t>
            </a:r>
          </a:p>
          <a:p>
            <a:pPr marL="1066773" lvl="1" indent="-457189">
              <a:buFont typeface="Arial"/>
              <a:buChar char="•"/>
            </a:pPr>
            <a:r>
              <a:rPr lang="en" sz="2667" dirty="0">
                <a:solidFill>
                  <a:schemeClr val="dk1"/>
                </a:solidFill>
                <a:latin typeface="Arial"/>
                <a:ea typeface="Arial"/>
                <a:cs typeface="Arial"/>
                <a:sym typeface="Arial"/>
              </a:rPr>
              <a:t>A collection of computers and other hardware devices connected together so users can share hardware, software, and data, and electronically communicate </a:t>
            </a:r>
            <a:endParaRPr sz="2667" dirty="0"/>
          </a:p>
          <a:p>
            <a:pPr marL="457189" indent="-457189">
              <a:lnSpc>
                <a:spcPct val="100000"/>
              </a:lnSpc>
              <a:spcBef>
                <a:spcPts val="640"/>
              </a:spcBef>
              <a:buClr>
                <a:schemeClr val="dk1"/>
              </a:buClr>
              <a:buSzPts val="2400"/>
              <a:buFont typeface="Arial"/>
              <a:buChar char="•"/>
            </a:pPr>
            <a:r>
              <a:rPr lang="en" sz="2667" dirty="0">
                <a:solidFill>
                  <a:schemeClr val="dk1"/>
                </a:solidFill>
                <a:latin typeface="Arial"/>
                <a:ea typeface="Arial"/>
                <a:cs typeface="Arial"/>
                <a:sym typeface="Arial"/>
              </a:rPr>
              <a:t>Computer networks converging with telephone and other communications networks</a:t>
            </a:r>
            <a:endParaRPr sz="2667" dirty="0"/>
          </a:p>
          <a:p>
            <a:pPr marL="457189" indent="-457189">
              <a:lnSpc>
                <a:spcPct val="100000"/>
              </a:lnSpc>
              <a:spcBef>
                <a:spcPts val="640"/>
              </a:spcBef>
              <a:buClr>
                <a:schemeClr val="dk1"/>
              </a:buClr>
              <a:buSzPts val="2400"/>
              <a:buFont typeface="Arial"/>
              <a:buChar char="•"/>
            </a:pPr>
            <a:endParaRPr sz="2667" dirty="0"/>
          </a:p>
        </p:txBody>
      </p:sp>
      <p:pic>
        <p:nvPicPr>
          <p:cNvPr id="151" name="Google Shape;151;p39"/>
          <p:cNvPicPr preferRelativeResize="0"/>
          <p:nvPr/>
        </p:nvPicPr>
        <p:blipFill rotWithShape="1">
          <a:blip r:embed="rId3">
            <a:alphaModFix/>
          </a:blip>
          <a:srcRect/>
          <a:stretch/>
        </p:blipFill>
        <p:spPr>
          <a:xfrm>
            <a:off x="7975601" y="1639888"/>
            <a:ext cx="3081337" cy="4198937"/>
          </a:xfrm>
          <a:prstGeom prst="rect">
            <a:avLst/>
          </a:prstGeom>
          <a:noFill/>
          <a:ln w="9525" cap="flat" cmpd="sng">
            <a:solidFill>
              <a:schemeClr val="dk1"/>
            </a:solidFill>
            <a:prstDash val="solid"/>
            <a:miter lim="800000"/>
            <a:headEnd type="none" w="sm" len="sm"/>
            <a:tailEnd type="none" w="sm" len="sm"/>
          </a:ln>
        </p:spPr>
      </p:pic>
      <p:pic>
        <p:nvPicPr>
          <p:cNvPr id="6"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7"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7737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72867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7"/>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Mesh Topology</a:t>
            </a:r>
            <a:endParaRPr/>
          </a:p>
        </p:txBody>
      </p:sp>
      <p:sp>
        <p:nvSpPr>
          <p:cNvPr id="273" name="Google Shape;273;p57"/>
          <p:cNvSpPr txBox="1">
            <a:spLocks noGrp="1"/>
          </p:cNvSpPr>
          <p:nvPr>
            <p:ph type="body" idx="1"/>
          </p:nvPr>
        </p:nvSpPr>
        <p:spPr>
          <a:xfrm>
            <a:off x="609600" y="1371600"/>
            <a:ext cx="63596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endParaRPr/>
          </a:p>
          <a:p>
            <a:pPr marL="0" indent="0">
              <a:spcBef>
                <a:spcPts val="480"/>
              </a:spcBef>
              <a:buNone/>
            </a:pPr>
            <a:r>
              <a:rPr lang="en"/>
              <a:t>It is a point to point connection to other nodes or devices. Traffic is carried only between two devices or nodes to which it is connected.</a:t>
            </a:r>
            <a:endParaRPr/>
          </a:p>
          <a:p>
            <a:pPr marL="0" indent="0">
              <a:spcBef>
                <a:spcPts val="480"/>
              </a:spcBef>
              <a:buNone/>
            </a:pPr>
            <a:endParaRPr/>
          </a:p>
          <a:p>
            <a:pPr marL="0" indent="0">
              <a:spcBef>
                <a:spcPts val="480"/>
              </a:spcBef>
              <a:buNone/>
            </a:pPr>
            <a:endParaRPr/>
          </a:p>
        </p:txBody>
      </p:sp>
      <p:pic>
        <p:nvPicPr>
          <p:cNvPr id="274" name="Google Shape;274;p57"/>
          <p:cNvPicPr preferRelativeResize="0"/>
          <p:nvPr/>
        </p:nvPicPr>
        <p:blipFill>
          <a:blip r:embed="rId3">
            <a:alphaModFix/>
          </a:blip>
          <a:stretch>
            <a:fillRect/>
          </a:stretch>
        </p:blipFill>
        <p:spPr>
          <a:xfrm>
            <a:off x="7117233" y="1371601"/>
            <a:ext cx="4904200" cy="4896167"/>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7626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1"/>
                                        <p:tgtEl>
                                          <p:spTgt spid="27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8"/>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buClr>
                <a:schemeClr val="dk1"/>
              </a:buClr>
              <a:buSzPts val="1100"/>
            </a:pPr>
            <a:r>
              <a:rPr lang="en"/>
              <a:t>Pros &amp; Cons of Mesh topology</a:t>
            </a:r>
            <a:endParaRPr/>
          </a:p>
        </p:txBody>
      </p:sp>
      <p:sp>
        <p:nvSpPr>
          <p:cNvPr id="280" name="Google Shape;280;p58"/>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Clr>
                <a:schemeClr val="dk1"/>
              </a:buClr>
              <a:buSzPts val="1100"/>
              <a:buNone/>
            </a:pPr>
            <a:r>
              <a:rPr lang="en" sz="3733" b="1" dirty="0"/>
              <a:t>Pros:</a:t>
            </a:r>
            <a:endParaRPr sz="3733" b="1" dirty="0"/>
          </a:p>
          <a:p>
            <a:pPr marL="609585" indent="-457189">
              <a:spcBef>
                <a:spcPts val="480"/>
              </a:spcBef>
              <a:buSzPts val="1800"/>
              <a:buChar char="➢"/>
            </a:pPr>
            <a:r>
              <a:rPr lang="en" sz="2667" dirty="0"/>
              <a:t>Each connection can carry its own data load.</a:t>
            </a:r>
            <a:endParaRPr sz="2667" dirty="0"/>
          </a:p>
          <a:p>
            <a:pPr marL="609585" indent="-457189">
              <a:spcBef>
                <a:spcPts val="0"/>
              </a:spcBef>
              <a:buSzPts val="1800"/>
              <a:buChar char="➢"/>
            </a:pPr>
            <a:r>
              <a:rPr lang="en" sz="2667" dirty="0"/>
              <a:t>Fault is diagnosed easily.</a:t>
            </a:r>
            <a:endParaRPr sz="2667" dirty="0"/>
          </a:p>
          <a:p>
            <a:pPr marL="0" indent="0">
              <a:spcBef>
                <a:spcPts val="480"/>
              </a:spcBef>
              <a:buClr>
                <a:schemeClr val="dk1"/>
              </a:buClr>
              <a:buSzPts val="1100"/>
              <a:buNone/>
            </a:pPr>
            <a:r>
              <a:rPr lang="en" sz="3733" b="1" dirty="0"/>
              <a:t>Cons:</a:t>
            </a:r>
            <a:endParaRPr sz="3733" b="1" dirty="0"/>
          </a:p>
          <a:p>
            <a:pPr marL="609585" indent="-457189">
              <a:spcBef>
                <a:spcPts val="480"/>
              </a:spcBef>
              <a:buSzPts val="1800"/>
              <a:buChar char="➢"/>
            </a:pPr>
            <a:r>
              <a:rPr lang="en" sz="2667" dirty="0"/>
              <a:t>Installation and configuration is difficult.</a:t>
            </a:r>
            <a:endParaRPr sz="2667" dirty="0"/>
          </a:p>
          <a:p>
            <a:pPr marL="609585" indent="-457189">
              <a:spcBef>
                <a:spcPts val="0"/>
              </a:spcBef>
              <a:buSzPts val="1800"/>
              <a:buChar char="➢"/>
            </a:pPr>
            <a:r>
              <a:rPr lang="en" sz="2667" dirty="0"/>
              <a:t>Cabling cost is more.</a:t>
            </a:r>
            <a:endParaRPr sz="2667" dirty="0"/>
          </a:p>
        </p:txBody>
      </p:sp>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5622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anim calcmode="lin" valueType="num">
                                      <p:cBhvr additive="base">
                                        <p:cTn id="7" dur="1"/>
                                        <p:tgtEl>
                                          <p:spTgt spid="2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80">
                                            <p:txEl>
                                              <p:pRg st="1" end="1"/>
                                            </p:txEl>
                                          </p:spTgt>
                                        </p:tgtEl>
                                        <p:attrNameLst>
                                          <p:attrName>style.visibility</p:attrName>
                                        </p:attrNameLst>
                                      </p:cBhvr>
                                      <p:to>
                                        <p:strVal val="visible"/>
                                      </p:to>
                                    </p:set>
                                    <p:anim calcmode="lin" valueType="num">
                                      <p:cBhvr additive="base">
                                        <p:cTn id="12" dur="1"/>
                                        <p:tgtEl>
                                          <p:spTgt spid="28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80">
                                            <p:txEl>
                                              <p:pRg st="2" end="2"/>
                                            </p:txEl>
                                          </p:spTgt>
                                        </p:tgtEl>
                                        <p:attrNameLst>
                                          <p:attrName>style.visibility</p:attrName>
                                        </p:attrNameLst>
                                      </p:cBhvr>
                                      <p:to>
                                        <p:strVal val="visible"/>
                                      </p:to>
                                    </p:set>
                                    <p:anim calcmode="lin" valueType="num">
                                      <p:cBhvr additive="base">
                                        <p:cTn id="17" dur="1"/>
                                        <p:tgtEl>
                                          <p:spTgt spid="28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280">
                                            <p:txEl>
                                              <p:pRg st="3" end="3"/>
                                            </p:txEl>
                                          </p:spTgt>
                                        </p:tgtEl>
                                        <p:attrNameLst>
                                          <p:attrName>style.visibility</p:attrName>
                                        </p:attrNameLst>
                                      </p:cBhvr>
                                      <p:to>
                                        <p:strVal val="visible"/>
                                      </p:to>
                                    </p:set>
                                    <p:anim calcmode="lin" valueType="num">
                                      <p:cBhvr additive="base">
                                        <p:cTn id="22" dur="1"/>
                                        <p:tgtEl>
                                          <p:spTgt spid="28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80">
                                            <p:txEl>
                                              <p:pRg st="4" end="4"/>
                                            </p:txEl>
                                          </p:spTgt>
                                        </p:tgtEl>
                                        <p:attrNameLst>
                                          <p:attrName>style.visibility</p:attrName>
                                        </p:attrNameLst>
                                      </p:cBhvr>
                                      <p:to>
                                        <p:strVal val="visible"/>
                                      </p:to>
                                    </p:set>
                                    <p:anim calcmode="lin" valueType="num">
                                      <p:cBhvr additive="base">
                                        <p:cTn id="27" dur="1"/>
                                        <p:tgtEl>
                                          <p:spTgt spid="28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80">
                                            <p:txEl>
                                              <p:pRg st="5" end="5"/>
                                            </p:txEl>
                                          </p:spTgt>
                                        </p:tgtEl>
                                        <p:attrNameLst>
                                          <p:attrName>style.visibility</p:attrName>
                                        </p:attrNameLst>
                                      </p:cBhvr>
                                      <p:to>
                                        <p:strVal val="visible"/>
                                      </p:to>
                                    </p:set>
                                    <p:anim calcmode="lin" valueType="num">
                                      <p:cBhvr additive="base">
                                        <p:cTn id="32" dur="1"/>
                                        <p:tgtEl>
                                          <p:spTgt spid="280">
                                            <p:txEl>
                                              <p:pRg st="5" end="5"/>
                                            </p:txEl>
                                          </p:spTgt>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9"/>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Hybrid Topology</a:t>
            </a:r>
            <a:endParaRPr/>
          </a:p>
        </p:txBody>
      </p:sp>
      <p:sp>
        <p:nvSpPr>
          <p:cNvPr id="286" name="Google Shape;286;p59"/>
          <p:cNvSpPr txBox="1">
            <a:spLocks noGrp="1"/>
          </p:cNvSpPr>
          <p:nvPr>
            <p:ph type="body" idx="1"/>
          </p:nvPr>
        </p:nvSpPr>
        <p:spPr>
          <a:xfrm>
            <a:off x="402000" y="1371600"/>
            <a:ext cx="56940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endParaRPr dirty="0"/>
          </a:p>
          <a:p>
            <a:pPr marL="0" indent="0">
              <a:spcBef>
                <a:spcPts val="480"/>
              </a:spcBef>
              <a:buNone/>
            </a:pPr>
            <a:r>
              <a:rPr lang="en" dirty="0"/>
              <a:t>It is a mixture of two or more topologies.Therefore it is called hybrid topology.Hybrid topology combines characteristics  of linear bus, star and ring topologies.  </a:t>
            </a:r>
            <a:endParaRPr dirty="0"/>
          </a:p>
        </p:txBody>
      </p:sp>
      <p:pic>
        <p:nvPicPr>
          <p:cNvPr id="287" name="Google Shape;287;p59"/>
          <p:cNvPicPr preferRelativeResize="0"/>
          <p:nvPr/>
        </p:nvPicPr>
        <p:blipFill>
          <a:blip r:embed="rId3">
            <a:alphaModFix/>
          </a:blip>
          <a:stretch>
            <a:fillRect/>
          </a:stretch>
        </p:blipFill>
        <p:spPr>
          <a:xfrm>
            <a:off x="6096001" y="1371600"/>
            <a:ext cx="6095999" cy="4691800"/>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24719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1"/>
                                        <p:tgtEl>
                                          <p:spTgt spid="287"/>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0"/>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Pros &amp; Cons of Hybrid Topology</a:t>
            </a:r>
            <a:endParaRPr/>
          </a:p>
        </p:txBody>
      </p:sp>
      <p:sp>
        <p:nvSpPr>
          <p:cNvPr id="293" name="Google Shape;293;p60"/>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Clr>
                <a:schemeClr val="dk1"/>
              </a:buClr>
              <a:buSzPts val="1100"/>
              <a:buNone/>
            </a:pPr>
            <a:r>
              <a:rPr lang="en" sz="3733" b="1" dirty="0"/>
              <a:t>Pros:</a:t>
            </a:r>
            <a:endParaRPr sz="3733" b="1" dirty="0"/>
          </a:p>
          <a:p>
            <a:pPr marL="609585" indent="-457189">
              <a:spcBef>
                <a:spcPts val="480"/>
              </a:spcBef>
              <a:buSzPts val="1800"/>
              <a:buChar char="➢"/>
            </a:pPr>
            <a:r>
              <a:rPr lang="en" sz="2667" dirty="0"/>
              <a:t>Scalable as error detecting and trouble shooting is easy.</a:t>
            </a:r>
            <a:endParaRPr sz="2667" dirty="0"/>
          </a:p>
          <a:p>
            <a:pPr marL="609585" indent="-457189">
              <a:spcBef>
                <a:spcPts val="0"/>
              </a:spcBef>
              <a:buSzPts val="1800"/>
              <a:buChar char="➢"/>
            </a:pPr>
            <a:r>
              <a:rPr lang="en" sz="2667" dirty="0"/>
              <a:t>Effective</a:t>
            </a:r>
            <a:endParaRPr sz="2667" dirty="0"/>
          </a:p>
          <a:p>
            <a:pPr marL="0" indent="0">
              <a:spcBef>
                <a:spcPts val="480"/>
              </a:spcBef>
              <a:buClr>
                <a:schemeClr val="dk1"/>
              </a:buClr>
              <a:buSzPts val="1100"/>
              <a:buNone/>
            </a:pPr>
            <a:r>
              <a:rPr lang="en" sz="3733" b="1" dirty="0"/>
              <a:t>Cons:</a:t>
            </a:r>
            <a:endParaRPr sz="3733" b="1" dirty="0"/>
          </a:p>
          <a:p>
            <a:pPr marL="609585" indent="-457189">
              <a:spcBef>
                <a:spcPts val="480"/>
              </a:spcBef>
              <a:buSzPts val="1800"/>
              <a:buChar char="➢"/>
            </a:pPr>
            <a:r>
              <a:rPr lang="en" sz="2667" dirty="0"/>
              <a:t>Complex in design.</a:t>
            </a:r>
            <a:endParaRPr sz="2667" dirty="0"/>
          </a:p>
          <a:p>
            <a:pPr marL="609585" indent="-457189">
              <a:spcBef>
                <a:spcPts val="0"/>
              </a:spcBef>
              <a:buSzPts val="1800"/>
              <a:buChar char="➢"/>
            </a:pPr>
            <a:r>
              <a:rPr lang="en" sz="2667" dirty="0"/>
              <a:t>Costly.</a:t>
            </a:r>
            <a:endParaRPr sz="2667" dirty="0"/>
          </a:p>
        </p:txBody>
      </p:sp>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74848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 calcmode="lin" valueType="num">
                                      <p:cBhvr additive="base">
                                        <p:cTn id="7" dur="1"/>
                                        <p:tgtEl>
                                          <p:spTgt spid="2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93">
                                            <p:txEl>
                                              <p:pRg st="1" end="1"/>
                                            </p:txEl>
                                          </p:spTgt>
                                        </p:tgtEl>
                                        <p:attrNameLst>
                                          <p:attrName>style.visibility</p:attrName>
                                        </p:attrNameLst>
                                      </p:cBhvr>
                                      <p:to>
                                        <p:strVal val="visible"/>
                                      </p:to>
                                    </p:set>
                                    <p:anim calcmode="lin" valueType="num">
                                      <p:cBhvr additive="base">
                                        <p:cTn id="12" dur="1"/>
                                        <p:tgtEl>
                                          <p:spTgt spid="2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93">
                                            <p:txEl>
                                              <p:pRg st="2" end="2"/>
                                            </p:txEl>
                                          </p:spTgt>
                                        </p:tgtEl>
                                        <p:attrNameLst>
                                          <p:attrName>style.visibility</p:attrName>
                                        </p:attrNameLst>
                                      </p:cBhvr>
                                      <p:to>
                                        <p:strVal val="visible"/>
                                      </p:to>
                                    </p:set>
                                    <p:anim calcmode="lin" valueType="num">
                                      <p:cBhvr additive="base">
                                        <p:cTn id="17" dur="1"/>
                                        <p:tgtEl>
                                          <p:spTgt spid="2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293">
                                            <p:txEl>
                                              <p:pRg st="3" end="3"/>
                                            </p:txEl>
                                          </p:spTgt>
                                        </p:tgtEl>
                                        <p:attrNameLst>
                                          <p:attrName>style.visibility</p:attrName>
                                        </p:attrNameLst>
                                      </p:cBhvr>
                                      <p:to>
                                        <p:strVal val="visible"/>
                                      </p:to>
                                    </p:set>
                                    <p:anim calcmode="lin" valueType="num">
                                      <p:cBhvr additive="base">
                                        <p:cTn id="22" dur="1"/>
                                        <p:tgtEl>
                                          <p:spTgt spid="29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93">
                                            <p:txEl>
                                              <p:pRg st="4" end="4"/>
                                            </p:txEl>
                                          </p:spTgt>
                                        </p:tgtEl>
                                        <p:attrNameLst>
                                          <p:attrName>style.visibility</p:attrName>
                                        </p:attrNameLst>
                                      </p:cBhvr>
                                      <p:to>
                                        <p:strVal val="visible"/>
                                      </p:to>
                                    </p:set>
                                    <p:anim calcmode="lin" valueType="num">
                                      <p:cBhvr additive="base">
                                        <p:cTn id="27" dur="1"/>
                                        <p:tgtEl>
                                          <p:spTgt spid="29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93">
                                            <p:txEl>
                                              <p:pRg st="5" end="5"/>
                                            </p:txEl>
                                          </p:spTgt>
                                        </p:tgtEl>
                                        <p:attrNameLst>
                                          <p:attrName>style.visibility</p:attrName>
                                        </p:attrNameLst>
                                      </p:cBhvr>
                                      <p:to>
                                        <p:strVal val="visible"/>
                                      </p:to>
                                    </p:set>
                                    <p:anim calcmode="lin" valueType="num">
                                      <p:cBhvr additive="base">
                                        <p:cTn id="32" dur="1"/>
                                        <p:tgtEl>
                                          <p:spTgt spid="293">
                                            <p:txEl>
                                              <p:pRg st="5" end="5"/>
                                            </p:txEl>
                                          </p:spTgt>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61"/>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24</a:t>
            </a:fld>
            <a:endParaRPr sz="2400"/>
          </a:p>
        </p:txBody>
      </p:sp>
      <p:sp>
        <p:nvSpPr>
          <p:cNvPr id="299" name="Google Shape;299;p61"/>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Network Architectures</a:t>
            </a:r>
            <a:endParaRPr/>
          </a:p>
        </p:txBody>
      </p:sp>
      <p:sp>
        <p:nvSpPr>
          <p:cNvPr id="300" name="Google Shape;300;p61"/>
          <p:cNvSpPr txBox="1">
            <a:spLocks noGrp="1"/>
          </p:cNvSpPr>
          <p:nvPr>
            <p:ph type="body" idx="4294967295"/>
          </p:nvPr>
        </p:nvSpPr>
        <p:spPr>
          <a:xfrm>
            <a:off x="129832" y="1371600"/>
            <a:ext cx="11918235" cy="5105600"/>
          </a:xfrm>
          <a:prstGeom prst="rect">
            <a:avLst/>
          </a:prstGeom>
          <a:noFill/>
          <a:ln>
            <a:noFill/>
          </a:ln>
        </p:spPr>
        <p:txBody>
          <a:bodyPr spcFirstLastPara="1" vert="horz" wrap="square" lIns="121900" tIns="60933" rIns="121900" bIns="60933" rtlCol="0" anchor="t" anchorCtr="0">
            <a:noAutofit/>
          </a:bodyPr>
          <a:lstStyle/>
          <a:p>
            <a:pPr marL="457189" indent="-457189">
              <a:spcBef>
                <a:spcPts val="0"/>
              </a:spcBef>
            </a:pPr>
            <a:r>
              <a:rPr lang="en" b="0" i="0" u="none" dirty="0">
                <a:solidFill>
                  <a:schemeClr val="dk1"/>
                </a:solidFill>
                <a:latin typeface="Arial"/>
                <a:ea typeface="Arial"/>
                <a:cs typeface="Arial"/>
                <a:sym typeface="Arial"/>
              </a:rPr>
              <a:t>The way networks are designed to communicate</a:t>
            </a:r>
            <a:endParaRPr dirty="0"/>
          </a:p>
          <a:p>
            <a:pPr marL="457189" indent="-457189">
              <a:lnSpc>
                <a:spcPct val="100000"/>
              </a:lnSpc>
              <a:spcBef>
                <a:spcPts val="320"/>
              </a:spcBef>
              <a:buClr>
                <a:schemeClr val="dk1"/>
              </a:buClr>
              <a:buSzPts val="2400"/>
              <a:buFont typeface="Arial"/>
              <a:buChar char="•"/>
            </a:pPr>
            <a:r>
              <a:rPr lang="en" sz="3200" dirty="0">
                <a:solidFill>
                  <a:schemeClr val="dk1"/>
                </a:solidFill>
                <a:latin typeface="Arial"/>
                <a:ea typeface="Arial"/>
                <a:cs typeface="Arial"/>
                <a:sym typeface="Arial"/>
              </a:rPr>
              <a:t>There are two types of Network Architectures:</a:t>
            </a:r>
          </a:p>
          <a:p>
            <a:pPr marL="1066773" lvl="1" indent="-457189">
              <a:spcBef>
                <a:spcPts val="320"/>
              </a:spcBef>
              <a:buFont typeface="Arial"/>
              <a:buChar char="•"/>
            </a:pPr>
            <a:r>
              <a:rPr lang="en" b="0" i="0" u="none" dirty="0">
                <a:solidFill>
                  <a:schemeClr val="dk1"/>
                </a:solidFill>
                <a:latin typeface="Arial"/>
                <a:ea typeface="Arial"/>
                <a:cs typeface="Arial"/>
                <a:sym typeface="Arial"/>
              </a:rPr>
              <a:t>Client-server network architecture</a:t>
            </a:r>
          </a:p>
          <a:p>
            <a:pPr marL="1066773" lvl="1" indent="-457189">
              <a:spcBef>
                <a:spcPts val="320"/>
              </a:spcBef>
              <a:buFont typeface="Arial"/>
              <a:buChar char="•"/>
            </a:pPr>
            <a:r>
              <a:rPr lang="en" dirty="0"/>
              <a:t>Peer to Peer network architecture</a:t>
            </a:r>
            <a:endParaRPr dirty="0"/>
          </a:p>
        </p:txBody>
      </p:sp>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4110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0">
                                            <p:txEl>
                                              <p:pRg st="3" end="3"/>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130E-3BB5-0976-AEC1-BDEB4113B462}"/>
              </a:ext>
            </a:extLst>
          </p:cNvPr>
          <p:cNvSpPr>
            <a:spLocks noGrp="1"/>
          </p:cNvSpPr>
          <p:nvPr>
            <p:ph type="title"/>
          </p:nvPr>
        </p:nvSpPr>
        <p:spPr/>
        <p:txBody>
          <a:bodyPr/>
          <a:lstStyle/>
          <a:p>
            <a:r>
              <a:rPr lang="en" b="0" i="0" u="none" dirty="0">
                <a:solidFill>
                  <a:schemeClr val="dk1"/>
                </a:solidFill>
                <a:latin typeface="Arial"/>
                <a:ea typeface="Arial"/>
                <a:cs typeface="Arial"/>
                <a:sym typeface="Arial"/>
              </a:rPr>
              <a:t>Client-server network architecture</a:t>
            </a:r>
            <a:endParaRPr lang="en-US" dirty="0"/>
          </a:p>
        </p:txBody>
      </p:sp>
      <p:sp>
        <p:nvSpPr>
          <p:cNvPr id="3" name="Text Placeholder 2">
            <a:extLst>
              <a:ext uri="{FF2B5EF4-FFF2-40B4-BE49-F238E27FC236}">
                <a16:creationId xmlns:a16="http://schemas.microsoft.com/office/drawing/2014/main" id="{DACC1953-A980-DE64-8E3B-C90C3F3ED114}"/>
              </a:ext>
            </a:extLst>
          </p:cNvPr>
          <p:cNvSpPr>
            <a:spLocks noGrp="1"/>
          </p:cNvSpPr>
          <p:nvPr>
            <p:ph type="body" idx="1"/>
          </p:nvPr>
        </p:nvSpPr>
        <p:spPr>
          <a:xfrm>
            <a:off x="308638" y="2202101"/>
            <a:ext cx="5245396" cy="5105400"/>
          </a:xfrm>
        </p:spPr>
        <p:txBody>
          <a:bodyPr/>
          <a:lstStyle/>
          <a:p>
            <a:r>
              <a:rPr lang="en-US" dirty="0"/>
              <a:t>Client: Computer or other device on the network </a:t>
            </a:r>
            <a:br>
              <a:rPr lang="en-US" dirty="0"/>
            </a:br>
            <a:r>
              <a:rPr lang="en-US" dirty="0"/>
              <a:t>that requests and utilizes network resources</a:t>
            </a:r>
          </a:p>
          <a:p>
            <a:r>
              <a:rPr lang="en-US" dirty="0"/>
              <a:t>Server: Computer dedicated to processing client requests</a:t>
            </a:r>
          </a:p>
          <a:p>
            <a:endParaRPr lang="en-US" dirty="0"/>
          </a:p>
        </p:txBody>
      </p:sp>
      <p:pic>
        <p:nvPicPr>
          <p:cNvPr id="4" name="Google Shape;301;p61" descr="fig 7-10.jpg">
            <a:extLst>
              <a:ext uri="{FF2B5EF4-FFF2-40B4-BE49-F238E27FC236}">
                <a16:creationId xmlns:a16="http://schemas.microsoft.com/office/drawing/2014/main" id="{240A279C-F890-1924-A3D2-278C28CEE6CC}"/>
              </a:ext>
            </a:extLst>
          </p:cNvPr>
          <p:cNvPicPr preferRelativeResize="0"/>
          <p:nvPr/>
        </p:nvPicPr>
        <p:blipFill rotWithShape="1">
          <a:blip r:embed="rId2">
            <a:alphaModFix/>
          </a:blip>
          <a:srcRect l="7153" t="74267" r="58504"/>
          <a:stretch/>
        </p:blipFill>
        <p:spPr>
          <a:xfrm>
            <a:off x="9641318" y="1149589"/>
            <a:ext cx="2429933" cy="1052512"/>
          </a:xfrm>
          <a:prstGeom prst="rect">
            <a:avLst/>
          </a:prstGeom>
          <a:noFill/>
          <a:ln w="9525" cap="flat" cmpd="sng">
            <a:solidFill>
              <a:schemeClr val="dk1"/>
            </a:solidFill>
            <a:prstDash val="solid"/>
            <a:miter lim="800000"/>
            <a:headEnd type="none" w="sm" len="sm"/>
            <a:tailEnd type="none" w="sm" len="sm"/>
          </a:ln>
        </p:spPr>
      </p:pic>
      <p:pic>
        <p:nvPicPr>
          <p:cNvPr id="5" name="Google Shape;302;p61" descr="fig 7-10.jpg">
            <a:extLst>
              <a:ext uri="{FF2B5EF4-FFF2-40B4-BE49-F238E27FC236}">
                <a16:creationId xmlns:a16="http://schemas.microsoft.com/office/drawing/2014/main" id="{AD533475-1D71-1E4B-6FAC-CEF323E8DDD6}"/>
              </a:ext>
            </a:extLst>
          </p:cNvPr>
          <p:cNvPicPr preferRelativeResize="0"/>
          <p:nvPr/>
        </p:nvPicPr>
        <p:blipFill rotWithShape="1">
          <a:blip r:embed="rId2">
            <a:alphaModFix/>
          </a:blip>
          <a:srcRect l="4617" t="3605" b="24874"/>
          <a:stretch/>
        </p:blipFill>
        <p:spPr>
          <a:xfrm>
            <a:off x="5554034" y="2282345"/>
            <a:ext cx="6517217" cy="2824163"/>
          </a:xfrm>
          <a:prstGeom prst="rect">
            <a:avLst/>
          </a:prstGeom>
          <a:noFill/>
          <a:ln w="9525" cap="flat" cmpd="sng">
            <a:solidFill>
              <a:schemeClr val="dk1"/>
            </a:solidFill>
            <a:prstDash val="solid"/>
            <a:miter lim="800000"/>
            <a:headEnd type="none" w="sm" len="sm"/>
            <a:tailEnd type="none" w="sm" len="sm"/>
          </a:ln>
        </p:spPr>
      </p:pic>
      <p:pic>
        <p:nvPicPr>
          <p:cNvPr id="6"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7"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57883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62"/>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26</a:t>
            </a:fld>
            <a:endParaRPr sz="2400"/>
          </a:p>
        </p:txBody>
      </p:sp>
      <p:sp>
        <p:nvSpPr>
          <p:cNvPr id="308" name="Google Shape;308;p62"/>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US" sz="3733" b="1" dirty="0">
                <a:solidFill>
                  <a:schemeClr val="dk1"/>
                </a:solidFill>
                <a:latin typeface="Arial"/>
                <a:ea typeface="Arial"/>
                <a:cs typeface="Arial"/>
                <a:sym typeface="Arial"/>
              </a:rPr>
              <a:t>Peer to Peer network architecture</a:t>
            </a:r>
          </a:p>
        </p:txBody>
      </p:sp>
      <p:sp>
        <p:nvSpPr>
          <p:cNvPr id="309" name="Google Shape;309;p62"/>
          <p:cNvSpPr txBox="1">
            <a:spLocks noGrp="1"/>
          </p:cNvSpPr>
          <p:nvPr>
            <p:ph type="body" idx="4294967295"/>
          </p:nvPr>
        </p:nvSpPr>
        <p:spPr>
          <a:xfrm>
            <a:off x="609600" y="1439864"/>
            <a:ext cx="10972800" cy="5037137"/>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sz="3200" dirty="0">
                <a:solidFill>
                  <a:schemeClr val="dk1"/>
                </a:solidFill>
                <a:latin typeface="Arial"/>
                <a:ea typeface="Arial"/>
                <a:cs typeface="Arial"/>
                <a:sym typeface="Arial"/>
              </a:rPr>
              <a:t>All computers at the same level</a:t>
            </a:r>
            <a:endParaRPr dirty="0"/>
          </a:p>
          <a:p>
            <a:pPr marL="990575" lvl="1" indent="-380990">
              <a:lnSpc>
                <a:spcPct val="100000"/>
              </a:lnSpc>
              <a:spcBef>
                <a:spcPts val="640"/>
              </a:spcBef>
              <a:buClr>
                <a:schemeClr val="dk1"/>
              </a:buClr>
              <a:buSzPts val="2400"/>
              <a:buFont typeface="Arial"/>
              <a:buChar char="–"/>
            </a:pPr>
            <a:r>
              <a:rPr lang="en" sz="3200" dirty="0">
                <a:solidFill>
                  <a:schemeClr val="dk1"/>
                </a:solidFill>
                <a:latin typeface="Arial"/>
                <a:ea typeface="Arial"/>
                <a:cs typeface="Arial"/>
                <a:sym typeface="Arial"/>
              </a:rPr>
              <a:t>Torrent / Shareit / Zapya</a:t>
            </a:r>
          </a:p>
          <a:p>
            <a:pPr marL="990575" lvl="1" indent="-380990">
              <a:lnSpc>
                <a:spcPct val="100000"/>
              </a:lnSpc>
              <a:spcBef>
                <a:spcPts val="640"/>
              </a:spcBef>
              <a:buClr>
                <a:schemeClr val="dk1"/>
              </a:buClr>
              <a:buSzPts val="2400"/>
              <a:buFont typeface="Arial"/>
              <a:buChar char="–"/>
            </a:pPr>
            <a:r>
              <a:rPr lang="en" sz="3200" dirty="0">
                <a:solidFill>
                  <a:schemeClr val="dk1"/>
                </a:solidFill>
                <a:latin typeface="Arial"/>
                <a:ea typeface="Arial"/>
                <a:cs typeface="Arial"/>
                <a:sym typeface="Arial"/>
              </a:rPr>
              <a:t>Internet P2P computing: Performed via the Internet</a:t>
            </a:r>
            <a:endParaRPr dirty="0"/>
          </a:p>
        </p:txBody>
      </p:sp>
      <p:pic>
        <p:nvPicPr>
          <p:cNvPr id="310" name="Google Shape;310;p62" descr="fig 7-11.jpg"/>
          <p:cNvPicPr preferRelativeResize="0"/>
          <p:nvPr/>
        </p:nvPicPr>
        <p:blipFill rotWithShape="1">
          <a:blip r:embed="rId3">
            <a:alphaModFix/>
          </a:blip>
          <a:srcRect l="7414" t="4399" r="57604" b="68174"/>
          <a:stretch/>
        </p:blipFill>
        <p:spPr>
          <a:xfrm>
            <a:off x="1515237" y="3976687"/>
            <a:ext cx="2336800" cy="1058863"/>
          </a:xfrm>
          <a:prstGeom prst="rect">
            <a:avLst/>
          </a:prstGeom>
          <a:noFill/>
          <a:ln w="9525" cap="flat" cmpd="sng">
            <a:solidFill>
              <a:schemeClr val="dk1"/>
            </a:solidFill>
            <a:prstDash val="solid"/>
            <a:miter lim="800000"/>
            <a:headEnd type="none" w="sm" len="sm"/>
            <a:tailEnd type="none" w="sm" len="sm"/>
          </a:ln>
        </p:spPr>
      </p:pic>
      <p:pic>
        <p:nvPicPr>
          <p:cNvPr id="311" name="Google Shape;311;p62" descr="fig 7-11.jpg"/>
          <p:cNvPicPr preferRelativeResize="0"/>
          <p:nvPr/>
        </p:nvPicPr>
        <p:blipFill rotWithShape="1">
          <a:blip r:embed="rId3">
            <a:alphaModFix/>
          </a:blip>
          <a:srcRect l="2914" t="31660"/>
          <a:stretch/>
        </p:blipFill>
        <p:spPr>
          <a:xfrm>
            <a:off x="4317705" y="3643312"/>
            <a:ext cx="6845300" cy="2784475"/>
          </a:xfrm>
          <a:prstGeom prst="rect">
            <a:avLst/>
          </a:prstGeom>
          <a:noFill/>
          <a:ln w="9525" cap="flat" cmpd="sng">
            <a:solidFill>
              <a:schemeClr val="dk1"/>
            </a:solidFill>
            <a:prstDash val="solid"/>
            <a:miter lim="800000"/>
            <a:headEnd type="none" w="sm" len="sm"/>
            <a:tailEnd type="none" w="sm" len="sm"/>
          </a:ln>
        </p:spPr>
      </p:pic>
      <p:pic>
        <p:nvPicPr>
          <p:cNvPr id="7"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8"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58812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9">
                                            <p:txEl>
                                              <p:pRg st="2" end="2"/>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5"/>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27</a:t>
            </a:fld>
            <a:endParaRPr sz="2400"/>
          </a:p>
        </p:txBody>
      </p:sp>
      <p:sp>
        <p:nvSpPr>
          <p:cNvPr id="97" name="Google Shape;97;p25"/>
          <p:cNvSpPr txBox="1">
            <a:spLocks noGrp="1"/>
          </p:cNvSpPr>
          <p:nvPr>
            <p:ph type="body" idx="4294967295"/>
          </p:nvPr>
        </p:nvSpPr>
        <p:spPr>
          <a:xfrm>
            <a:off x="609600" y="1371600"/>
            <a:ext cx="11062400" cy="5105200"/>
          </a:xfrm>
          <a:prstGeom prst="rect">
            <a:avLst/>
          </a:prstGeom>
          <a:noFill/>
          <a:ln>
            <a:noFill/>
          </a:ln>
        </p:spPr>
        <p:txBody>
          <a:bodyPr spcFirstLastPara="1" vert="horz" wrap="square" lIns="121900" tIns="60933" rIns="121900" bIns="60933" rtlCol="0" anchor="t" anchorCtr="0">
            <a:noAutofit/>
          </a:bodyPr>
          <a:lstStyle/>
          <a:p>
            <a:pPr marL="0" indent="0">
              <a:lnSpc>
                <a:spcPct val="150000"/>
              </a:lnSpc>
              <a:spcBef>
                <a:spcPts val="640"/>
              </a:spcBef>
              <a:buNone/>
            </a:pPr>
            <a:endParaRPr/>
          </a:p>
          <a:p>
            <a:pPr marL="609585" indent="0">
              <a:lnSpc>
                <a:spcPct val="100000"/>
              </a:lnSpc>
              <a:spcBef>
                <a:spcPts val="640"/>
              </a:spcBef>
              <a:buNone/>
            </a:pPr>
            <a:endParaRPr/>
          </a:p>
        </p:txBody>
      </p:sp>
      <p:sp>
        <p:nvSpPr>
          <p:cNvPr id="98" name="Google Shape;98;p25"/>
          <p:cNvSpPr txBox="1"/>
          <p:nvPr/>
        </p:nvSpPr>
        <p:spPr>
          <a:xfrm>
            <a:off x="2066000" y="91600"/>
            <a:ext cx="8060000" cy="820633"/>
          </a:xfrm>
          <a:prstGeom prst="rect">
            <a:avLst/>
          </a:prstGeom>
          <a:noFill/>
          <a:ln>
            <a:noFill/>
          </a:ln>
        </p:spPr>
        <p:txBody>
          <a:bodyPr spcFirstLastPara="1" wrap="square" lIns="121900" tIns="121900" rIns="121900" bIns="121900" anchor="t" anchorCtr="0">
            <a:spAutoFit/>
          </a:bodyPr>
          <a:lstStyle/>
          <a:p>
            <a:r>
              <a:rPr lang="en" sz="3733" b="1" dirty="0"/>
              <a:t>Client server vs Peer to Peer</a:t>
            </a:r>
            <a:endParaRPr sz="3733" b="1" dirty="0"/>
          </a:p>
        </p:txBody>
      </p:sp>
      <p:graphicFrame>
        <p:nvGraphicFramePr>
          <p:cNvPr id="99" name="Google Shape;99;p25"/>
          <p:cNvGraphicFramePr/>
          <p:nvPr>
            <p:extLst/>
          </p:nvPr>
        </p:nvGraphicFramePr>
        <p:xfrm>
          <a:off x="1270000" y="1587567"/>
          <a:ext cx="9652000" cy="4449920"/>
        </p:xfrm>
        <a:graphic>
          <a:graphicData uri="http://schemas.openxmlformats.org/drawingml/2006/table">
            <a:tbl>
              <a:tblPr>
                <a:tableStyleId>{35758FB7-9AC5-4552-8A53-C91805E547FA}</a:tableStyleId>
              </a:tblPr>
              <a:tblGrid>
                <a:gridCol w="4826000">
                  <a:extLst>
                    <a:ext uri="{9D8B030D-6E8A-4147-A177-3AD203B41FA5}">
                      <a16:colId xmlns:a16="http://schemas.microsoft.com/office/drawing/2014/main" val="20000"/>
                    </a:ext>
                  </a:extLst>
                </a:gridCol>
                <a:gridCol w="4826000">
                  <a:extLst>
                    <a:ext uri="{9D8B030D-6E8A-4147-A177-3AD203B41FA5}">
                      <a16:colId xmlns:a16="http://schemas.microsoft.com/office/drawing/2014/main" val="20001"/>
                    </a:ext>
                  </a:extLst>
                </a:gridCol>
              </a:tblGrid>
              <a:tr h="670520">
                <a:tc>
                  <a:txBody>
                    <a:bodyPr/>
                    <a:lstStyle/>
                    <a:p>
                      <a:pPr marL="0" lvl="0" indent="0" algn="l" rtl="0">
                        <a:spcBef>
                          <a:spcPts val="0"/>
                        </a:spcBef>
                        <a:spcAft>
                          <a:spcPts val="0"/>
                        </a:spcAft>
                        <a:buNone/>
                      </a:pPr>
                      <a:r>
                        <a:rPr lang="en" sz="2800" b="1"/>
                        <a:t>Client Server</a:t>
                      </a:r>
                      <a:endParaRPr sz="2800" b="1"/>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2800" b="1"/>
                        <a:t>Peer to peer </a:t>
                      </a:r>
                      <a:endParaRPr sz="2800" b="1"/>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95640">
                <a:tc>
                  <a:txBody>
                    <a:bodyPr/>
                    <a:lstStyle/>
                    <a:p>
                      <a:pPr marL="0" lvl="0" indent="0" algn="l" rtl="0">
                        <a:spcBef>
                          <a:spcPts val="0"/>
                        </a:spcBef>
                        <a:spcAft>
                          <a:spcPts val="0"/>
                        </a:spcAft>
                        <a:buNone/>
                      </a:pPr>
                      <a:r>
                        <a:rPr lang="en" sz="2500">
                          <a:solidFill>
                            <a:srgbClr val="273239"/>
                          </a:solidFill>
                        </a:rPr>
                        <a:t>Client-Server Network focuses on information sharing.</a:t>
                      </a:r>
                      <a:endParaRPr sz="270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2500">
                          <a:solidFill>
                            <a:srgbClr val="273239"/>
                          </a:solidFill>
                        </a:rPr>
                        <a:t>While Peer-to-Peer Network focuses on connectivity.</a:t>
                      </a:r>
                      <a:endParaRPr sz="270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71560">
                <a:tc>
                  <a:txBody>
                    <a:bodyPr/>
                    <a:lstStyle/>
                    <a:p>
                      <a:pPr marL="0" lvl="0" indent="0" algn="l" rtl="0">
                        <a:spcBef>
                          <a:spcPts val="0"/>
                        </a:spcBef>
                        <a:spcAft>
                          <a:spcPts val="0"/>
                        </a:spcAft>
                        <a:buNone/>
                      </a:pPr>
                      <a:r>
                        <a:rPr lang="en" sz="2500" dirty="0">
                          <a:solidFill>
                            <a:srgbClr val="273239"/>
                          </a:solidFill>
                        </a:rPr>
                        <a:t>Client-Server Network are more stable than Peer-to-Peer Network</a:t>
                      </a:r>
                      <a:endParaRPr sz="2500" dirty="0">
                        <a:solidFill>
                          <a:srgbClr val="273239"/>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2500">
                          <a:solidFill>
                            <a:srgbClr val="273239"/>
                          </a:solidFill>
                        </a:rPr>
                        <a:t>While Peer-to-Peer Network are less stable if number of peer is increase.</a:t>
                      </a:r>
                      <a:endParaRPr sz="2500">
                        <a:solidFill>
                          <a:srgbClr val="273239"/>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71560">
                <a:tc>
                  <a:txBody>
                    <a:bodyPr/>
                    <a:lstStyle/>
                    <a:p>
                      <a:pPr marL="0" lvl="0" indent="0" algn="l" rtl="0">
                        <a:spcBef>
                          <a:spcPts val="0"/>
                        </a:spcBef>
                        <a:spcAft>
                          <a:spcPts val="0"/>
                        </a:spcAft>
                        <a:buNone/>
                      </a:pPr>
                      <a:r>
                        <a:rPr lang="en" sz="2500">
                          <a:solidFill>
                            <a:srgbClr val="273239"/>
                          </a:solidFill>
                        </a:rPr>
                        <a:t>Doesn’t require extensive hardware to set up the</a:t>
                      </a:r>
                      <a:endParaRPr sz="2500">
                        <a:solidFill>
                          <a:srgbClr val="273239"/>
                        </a:solidFill>
                      </a:endParaRPr>
                    </a:p>
                    <a:p>
                      <a:pPr marL="0" lvl="0" indent="0" algn="l" rtl="0">
                        <a:spcBef>
                          <a:spcPts val="0"/>
                        </a:spcBef>
                        <a:spcAft>
                          <a:spcPts val="0"/>
                        </a:spcAft>
                        <a:buNone/>
                      </a:pPr>
                      <a:r>
                        <a:rPr lang="en" sz="2500">
                          <a:solidFill>
                            <a:srgbClr val="273239"/>
                          </a:solidFill>
                        </a:rPr>
                        <a:t>network. </a:t>
                      </a:r>
                      <a:endParaRPr sz="2500">
                        <a:solidFill>
                          <a:srgbClr val="273239"/>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2500" dirty="0">
                          <a:solidFill>
                            <a:srgbClr val="273239"/>
                          </a:solidFill>
                        </a:rPr>
                        <a:t>Expensive to implement</a:t>
                      </a:r>
                      <a:endParaRPr sz="2500" dirty="0">
                        <a:solidFill>
                          <a:srgbClr val="273239"/>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pic>
        <p:nvPicPr>
          <p:cNvPr id="6"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7"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80508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 calcmode="lin" valueType="num">
                                      <p:cBhvr additive="base">
                                        <p:cTn id="7" dur="1"/>
                                        <p:tgtEl>
                                          <p:spTgt spid="97">
                                            <p:txEl>
                                              <p:pRg st="0" end="0"/>
                                            </p:txEl>
                                          </p:spTgt>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64"/>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Types of Network</a:t>
            </a:r>
            <a:endParaRPr/>
          </a:p>
        </p:txBody>
      </p:sp>
      <p:sp>
        <p:nvSpPr>
          <p:cNvPr id="322" name="Google Shape;322;p64"/>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228589" indent="0">
              <a:buNone/>
            </a:pPr>
            <a:r>
              <a:rPr lang="en" sz="2667" dirty="0"/>
              <a:t>Broadly network can be classified into four types depending on the scalability of the network.</a:t>
            </a:r>
            <a:endParaRPr sz="2667" dirty="0"/>
          </a:p>
          <a:p>
            <a:pPr marL="0" indent="0">
              <a:spcBef>
                <a:spcPts val="480"/>
              </a:spcBef>
              <a:buNone/>
            </a:pPr>
            <a:endParaRPr sz="2667" dirty="0"/>
          </a:p>
          <a:p>
            <a:pPr marL="609585" indent="-474121">
              <a:spcBef>
                <a:spcPts val="480"/>
              </a:spcBef>
              <a:buSzPts val="2000"/>
              <a:buAutoNum type="arabicPeriod"/>
            </a:pPr>
            <a:r>
              <a:rPr lang="en" sz="2667" dirty="0"/>
              <a:t>LAN</a:t>
            </a:r>
            <a:endParaRPr sz="2667" dirty="0"/>
          </a:p>
          <a:p>
            <a:pPr marL="609585" indent="-474121">
              <a:spcBef>
                <a:spcPts val="0"/>
              </a:spcBef>
              <a:buSzPts val="2000"/>
              <a:buAutoNum type="arabicPeriod"/>
            </a:pPr>
            <a:r>
              <a:rPr lang="en" sz="2667" dirty="0"/>
              <a:t>MAN</a:t>
            </a:r>
            <a:endParaRPr sz="2667" dirty="0"/>
          </a:p>
          <a:p>
            <a:pPr marL="609585" indent="-474121">
              <a:spcBef>
                <a:spcPts val="0"/>
              </a:spcBef>
              <a:buSzPts val="2000"/>
              <a:buAutoNum type="arabicPeriod"/>
            </a:pPr>
            <a:r>
              <a:rPr lang="en" sz="2667" dirty="0"/>
              <a:t>WAN </a:t>
            </a:r>
            <a:endParaRPr sz="2667" dirty="0"/>
          </a:p>
          <a:p>
            <a:pPr marL="609585" indent="-474121">
              <a:spcBef>
                <a:spcPts val="0"/>
              </a:spcBef>
              <a:buSzPts val="2000"/>
              <a:buAutoNum type="arabicPeriod"/>
            </a:pPr>
            <a:r>
              <a:rPr lang="en" sz="2667" dirty="0"/>
              <a:t>PAN</a:t>
            </a:r>
            <a:endParaRPr sz="2667" dirty="0"/>
          </a:p>
          <a:p>
            <a:pPr marL="0" indent="0">
              <a:spcBef>
                <a:spcPts val="480"/>
              </a:spcBef>
              <a:buNone/>
            </a:pPr>
            <a:endParaRPr sz="2667" dirty="0"/>
          </a:p>
        </p:txBody>
      </p:sp>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60549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22">
                                            <p:txEl>
                                              <p:pRg st="0" end="0"/>
                                            </p:txEl>
                                          </p:spTgt>
                                        </p:tgtEl>
                                        <p:attrNameLst>
                                          <p:attrName>style.visibility</p:attrName>
                                        </p:attrNameLst>
                                      </p:cBhvr>
                                      <p:to>
                                        <p:strVal val="visible"/>
                                      </p:to>
                                    </p:set>
                                    <p:anim calcmode="lin" valueType="num">
                                      <p:cBhvr additive="base">
                                        <p:cTn id="7" dur="1"/>
                                        <p:tgtEl>
                                          <p:spTgt spid="3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22">
                                            <p:txEl>
                                              <p:pRg st="2" end="2"/>
                                            </p:txEl>
                                          </p:spTgt>
                                        </p:tgtEl>
                                        <p:attrNameLst>
                                          <p:attrName>style.visibility</p:attrName>
                                        </p:attrNameLst>
                                      </p:cBhvr>
                                      <p:to>
                                        <p:strVal val="visible"/>
                                      </p:to>
                                    </p:set>
                                    <p:anim calcmode="lin" valueType="num">
                                      <p:cBhvr additive="base">
                                        <p:cTn id="12" dur="1"/>
                                        <p:tgtEl>
                                          <p:spTgt spid="3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22">
                                            <p:txEl>
                                              <p:pRg st="3" end="3"/>
                                            </p:txEl>
                                          </p:spTgt>
                                        </p:tgtEl>
                                        <p:attrNameLst>
                                          <p:attrName>style.visibility</p:attrName>
                                        </p:attrNameLst>
                                      </p:cBhvr>
                                      <p:to>
                                        <p:strVal val="visible"/>
                                      </p:to>
                                    </p:set>
                                    <p:anim calcmode="lin" valueType="num">
                                      <p:cBhvr additive="base">
                                        <p:cTn id="17" dur="1"/>
                                        <p:tgtEl>
                                          <p:spTgt spid="3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322">
                                            <p:txEl>
                                              <p:pRg st="4" end="4"/>
                                            </p:txEl>
                                          </p:spTgt>
                                        </p:tgtEl>
                                        <p:attrNameLst>
                                          <p:attrName>style.visibility</p:attrName>
                                        </p:attrNameLst>
                                      </p:cBhvr>
                                      <p:to>
                                        <p:strVal val="visible"/>
                                      </p:to>
                                    </p:set>
                                    <p:anim calcmode="lin" valueType="num">
                                      <p:cBhvr additive="base">
                                        <p:cTn id="22" dur="1"/>
                                        <p:tgtEl>
                                          <p:spTgt spid="3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322">
                                            <p:txEl>
                                              <p:pRg st="5" end="5"/>
                                            </p:txEl>
                                          </p:spTgt>
                                        </p:tgtEl>
                                        <p:attrNameLst>
                                          <p:attrName>style.visibility</p:attrName>
                                        </p:attrNameLst>
                                      </p:cBhvr>
                                      <p:to>
                                        <p:strVal val="visible"/>
                                      </p:to>
                                    </p:set>
                                    <p:anim calcmode="lin" valueType="num">
                                      <p:cBhvr additive="base">
                                        <p:cTn id="27" dur="1"/>
                                        <p:tgtEl>
                                          <p:spTgt spid="322">
                                            <p:txEl>
                                              <p:pRg st="5" end="5"/>
                                            </p:txEl>
                                          </p:spTgt>
                                        </p:tgtEl>
                                        <p:attrNameLst>
                                          <p:attrName>ppt_y</p:attrName>
                                        </p:attrNameLst>
                                      </p:cBhvr>
                                      <p:tavLst>
                                        <p:tav tm="0">
                                          <p:val>
                                            <p:strVal val="#ppt_y-1"/>
                                          </p:val>
                                        </p:tav>
                                        <p:tav tm="100000">
                                          <p:val>
                                            <p:strVal val="#ppt_y"/>
                                          </p:val>
                                        </p:tav>
                                      </p:tavLst>
                                    </p:anim>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65"/>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LAN</a:t>
            </a:r>
            <a:endParaRPr/>
          </a:p>
        </p:txBody>
      </p:sp>
      <p:sp>
        <p:nvSpPr>
          <p:cNvPr id="328" name="Google Shape;328;p65"/>
          <p:cNvSpPr txBox="1">
            <a:spLocks noGrp="1"/>
          </p:cNvSpPr>
          <p:nvPr>
            <p:ph type="body" idx="1"/>
          </p:nvPr>
        </p:nvSpPr>
        <p:spPr>
          <a:xfrm>
            <a:off x="609601" y="1371600"/>
            <a:ext cx="5642344" cy="5105200"/>
          </a:xfrm>
          <a:prstGeom prst="rect">
            <a:avLst/>
          </a:prstGeom>
        </p:spPr>
        <p:txBody>
          <a:bodyPr spcFirstLastPara="1" vert="horz" wrap="square" lIns="121900" tIns="60933" rIns="121900" bIns="60933" rtlCol="0" anchor="t" anchorCtr="0">
            <a:noAutofit/>
          </a:bodyPr>
          <a:lstStyle/>
          <a:p>
            <a:pPr>
              <a:spcBef>
                <a:spcPts val="480"/>
              </a:spcBef>
              <a:buSzPts val="1800"/>
            </a:pPr>
            <a:r>
              <a:rPr lang="en" sz="2667" dirty="0"/>
              <a:t>LAN stands for Local area network.it covers the small area as name suggests,a local area.</a:t>
            </a:r>
            <a:endParaRPr sz="2667" dirty="0"/>
          </a:p>
          <a:p>
            <a:pPr>
              <a:spcBef>
                <a:spcPts val="0"/>
              </a:spcBef>
              <a:buSzPts val="1800"/>
            </a:pPr>
            <a:r>
              <a:rPr lang="en" sz="2667" dirty="0"/>
              <a:t>This usually include a local office and they are also pretty common in homes now.</a:t>
            </a:r>
            <a:endParaRPr sz="2667" dirty="0"/>
          </a:p>
          <a:p>
            <a:pPr>
              <a:spcBef>
                <a:spcPts val="0"/>
              </a:spcBef>
              <a:buSzPts val="1800"/>
            </a:pPr>
            <a:r>
              <a:rPr lang="en" sz="2667" dirty="0"/>
              <a:t>A local area network is a group of computers and associated devices that share a common communication line.</a:t>
            </a:r>
            <a:endParaRPr sz="2667" dirty="0"/>
          </a:p>
          <a:p>
            <a:pPr marL="0" indent="0">
              <a:spcBef>
                <a:spcPts val="480"/>
              </a:spcBef>
              <a:buNone/>
            </a:pPr>
            <a:endParaRPr sz="2667" dirty="0"/>
          </a:p>
          <a:p>
            <a:pPr marL="0" indent="0">
              <a:spcBef>
                <a:spcPts val="480"/>
              </a:spcBef>
              <a:buNone/>
            </a:pPr>
            <a:endParaRPr sz="2667" dirty="0"/>
          </a:p>
        </p:txBody>
      </p:sp>
      <p:pic>
        <p:nvPicPr>
          <p:cNvPr id="4" name="Google Shape;333;p66">
            <a:extLst>
              <a:ext uri="{FF2B5EF4-FFF2-40B4-BE49-F238E27FC236}">
                <a16:creationId xmlns:a16="http://schemas.microsoft.com/office/drawing/2014/main" id="{9F76EC62-5B2B-F9DA-CE72-5B938634E88A}"/>
              </a:ext>
            </a:extLst>
          </p:cNvPr>
          <p:cNvPicPr preferRelativeResize="0"/>
          <p:nvPr/>
        </p:nvPicPr>
        <p:blipFill rotWithShape="1">
          <a:blip r:embed="rId3">
            <a:alphaModFix/>
          </a:blip>
          <a:srcRect r="16611"/>
          <a:stretch/>
        </p:blipFill>
        <p:spPr>
          <a:xfrm>
            <a:off x="6701993" y="1814628"/>
            <a:ext cx="5334063" cy="3530009"/>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64252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anim calcmode="lin" valueType="num">
                                      <p:cBhvr additive="base">
                                        <p:cTn id="7" dur="1"/>
                                        <p:tgtEl>
                                          <p:spTgt spid="3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28">
                                            <p:txEl>
                                              <p:pRg st="1" end="1"/>
                                            </p:txEl>
                                          </p:spTgt>
                                        </p:tgtEl>
                                        <p:attrNameLst>
                                          <p:attrName>style.visibility</p:attrName>
                                        </p:attrNameLst>
                                      </p:cBhvr>
                                      <p:to>
                                        <p:strVal val="visible"/>
                                      </p:to>
                                    </p:set>
                                    <p:anim calcmode="lin" valueType="num">
                                      <p:cBhvr additive="base">
                                        <p:cTn id="12" dur="1"/>
                                        <p:tgtEl>
                                          <p:spTgt spid="3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28">
                                            <p:txEl>
                                              <p:pRg st="2" end="2"/>
                                            </p:txEl>
                                          </p:spTgt>
                                        </p:tgtEl>
                                        <p:attrNameLst>
                                          <p:attrName>style.visibility</p:attrName>
                                        </p:attrNameLst>
                                      </p:cBhvr>
                                      <p:to>
                                        <p:strVal val="visible"/>
                                      </p:to>
                                    </p:set>
                                    <p:anim calcmode="lin" valueType="num">
                                      <p:cBhvr additive="base">
                                        <p:cTn id="17" dur="1"/>
                                        <p:tgtEl>
                                          <p:spTgt spid="3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
                                        <p:tgtEl>
                                          <p:spTgt spid="4"/>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0"/>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3</a:t>
            </a:fld>
            <a:endParaRPr sz="2400"/>
          </a:p>
        </p:txBody>
      </p:sp>
      <p:sp>
        <p:nvSpPr>
          <p:cNvPr id="157" name="Google Shape;157;p40"/>
          <p:cNvSpPr txBox="1">
            <a:spLocks noGrp="1"/>
          </p:cNvSpPr>
          <p:nvPr>
            <p:ph type="title" idx="4294967295"/>
          </p:nvPr>
        </p:nvSpPr>
        <p:spPr>
          <a:xfrm>
            <a:off x="766233" y="152401"/>
            <a:ext cx="10513483" cy="684212"/>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Networking Applications</a:t>
            </a:r>
            <a:endParaRPr/>
          </a:p>
        </p:txBody>
      </p:sp>
      <p:sp>
        <p:nvSpPr>
          <p:cNvPr id="158" name="Google Shape;158;p40"/>
          <p:cNvSpPr txBox="1">
            <a:spLocks noGrp="1"/>
          </p:cNvSpPr>
          <p:nvPr>
            <p:ph type="body" idx="4294967295"/>
          </p:nvPr>
        </p:nvSpPr>
        <p:spPr>
          <a:xfrm>
            <a:off x="609600" y="1509713"/>
            <a:ext cx="10972800" cy="4967287"/>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sz="3200" dirty="0">
                <a:solidFill>
                  <a:schemeClr val="dk1"/>
                </a:solidFill>
                <a:latin typeface="Arial"/>
                <a:ea typeface="Arial"/>
                <a:cs typeface="Arial"/>
                <a:sym typeface="Arial"/>
              </a:rPr>
              <a:t>The Internet</a:t>
            </a:r>
            <a:endParaRPr dirty="0"/>
          </a:p>
          <a:p>
            <a:pPr marL="457189" indent="-457189">
              <a:lnSpc>
                <a:spcPct val="100000"/>
              </a:lnSpc>
              <a:spcBef>
                <a:spcPts val="640"/>
              </a:spcBef>
              <a:buClr>
                <a:schemeClr val="dk1"/>
              </a:buClr>
              <a:buSzPts val="2400"/>
              <a:buFont typeface="Arial"/>
              <a:buChar char="•"/>
            </a:pPr>
            <a:r>
              <a:rPr lang="en" sz="3200" dirty="0">
                <a:solidFill>
                  <a:schemeClr val="dk1"/>
                </a:solidFill>
                <a:latin typeface="Arial"/>
                <a:ea typeface="Arial"/>
                <a:cs typeface="Arial"/>
                <a:sym typeface="Arial"/>
              </a:rPr>
              <a:t>Telephone service </a:t>
            </a:r>
            <a:endParaRPr dirty="0"/>
          </a:p>
          <a:p>
            <a:pPr marL="990575" lvl="1" indent="-347125">
              <a:lnSpc>
                <a:spcPct val="100000"/>
              </a:lnSpc>
              <a:spcBef>
                <a:spcPts val="640"/>
              </a:spcBef>
              <a:buClr>
                <a:schemeClr val="dk1"/>
              </a:buClr>
              <a:buSzPts val="2000"/>
              <a:buFont typeface="Arial"/>
              <a:buChar char="–"/>
            </a:pPr>
            <a:r>
              <a:rPr lang="en" sz="2667" dirty="0">
                <a:solidFill>
                  <a:schemeClr val="dk1"/>
                </a:solidFill>
                <a:latin typeface="Arial"/>
                <a:ea typeface="Arial"/>
                <a:cs typeface="Arial"/>
                <a:sym typeface="Arial"/>
              </a:rPr>
              <a:t>Mobile phones (wireless phones)</a:t>
            </a:r>
            <a:endParaRPr sz="2667" dirty="0"/>
          </a:p>
          <a:p>
            <a:pPr marL="1523962" lvl="2" indent="-270927">
              <a:lnSpc>
                <a:spcPct val="100000"/>
              </a:lnSpc>
              <a:spcBef>
                <a:spcPts val="640"/>
              </a:spcBef>
              <a:buClr>
                <a:schemeClr val="dk1"/>
              </a:buClr>
              <a:buSzPts val="2000"/>
              <a:buFont typeface="Arial"/>
              <a:buChar char="•"/>
            </a:pPr>
            <a:r>
              <a:rPr lang="en" sz="2667" dirty="0">
                <a:solidFill>
                  <a:schemeClr val="dk1"/>
                </a:solidFill>
                <a:latin typeface="Arial"/>
                <a:ea typeface="Arial"/>
                <a:cs typeface="Arial"/>
                <a:sym typeface="Arial"/>
              </a:rPr>
              <a:t>Cellular (cell) phones - must be within range of cell tower to function</a:t>
            </a:r>
            <a:endParaRPr sz="2667" dirty="0"/>
          </a:p>
          <a:p>
            <a:pPr marL="1523962" lvl="2" indent="-270927">
              <a:lnSpc>
                <a:spcPct val="100000"/>
              </a:lnSpc>
              <a:spcBef>
                <a:spcPts val="640"/>
              </a:spcBef>
              <a:buClr>
                <a:schemeClr val="dk1"/>
              </a:buClr>
              <a:buSzPts val="2000"/>
              <a:buFont typeface="Arial"/>
              <a:buChar char="•"/>
            </a:pPr>
            <a:r>
              <a:rPr lang="en" sz="2667" dirty="0">
                <a:solidFill>
                  <a:schemeClr val="dk1"/>
                </a:solidFill>
                <a:latin typeface="Arial"/>
                <a:ea typeface="Arial"/>
                <a:cs typeface="Arial"/>
                <a:sym typeface="Arial"/>
              </a:rPr>
              <a:t>Satellite phones - used where cell service isn’t available</a:t>
            </a:r>
            <a:endParaRPr sz="2667" dirty="0"/>
          </a:p>
          <a:p>
            <a:pPr marL="1523962" lvl="2" indent="-270927">
              <a:lnSpc>
                <a:spcPct val="100000"/>
              </a:lnSpc>
              <a:spcBef>
                <a:spcPts val="640"/>
              </a:spcBef>
              <a:buClr>
                <a:schemeClr val="dk1"/>
              </a:buClr>
              <a:buSzPts val="2000"/>
              <a:buFont typeface="Arial"/>
              <a:buChar char="•"/>
            </a:pPr>
            <a:r>
              <a:rPr lang="en" sz="2667" dirty="0">
                <a:solidFill>
                  <a:schemeClr val="dk1"/>
                </a:solidFill>
                <a:latin typeface="Arial"/>
                <a:ea typeface="Arial"/>
                <a:cs typeface="Arial"/>
                <a:sym typeface="Arial"/>
              </a:rPr>
              <a:t>Dual-mode phones - allow users to make telephone calls on more than one network</a:t>
            </a:r>
            <a:endParaRPr sz="2667" dirty="0"/>
          </a:p>
          <a:p>
            <a:pPr marL="2133547" lvl="3" indent="-270927">
              <a:lnSpc>
                <a:spcPct val="100000"/>
              </a:lnSpc>
              <a:spcBef>
                <a:spcPts val="640"/>
              </a:spcBef>
              <a:buClr>
                <a:schemeClr val="dk1"/>
              </a:buClr>
              <a:buSzPts val="2000"/>
              <a:buFont typeface="Arial"/>
              <a:buChar char="–"/>
            </a:pPr>
            <a:r>
              <a:rPr lang="en" sz="2667" dirty="0">
                <a:solidFill>
                  <a:schemeClr val="dk1"/>
                </a:solidFill>
                <a:latin typeface="Arial"/>
                <a:ea typeface="Arial"/>
                <a:cs typeface="Arial"/>
                <a:sym typeface="Arial"/>
              </a:rPr>
              <a:t>Cellular / Wi-Fi dual-mode phones are most popular</a:t>
            </a:r>
            <a:endParaRPr sz="2667" dirty="0"/>
          </a:p>
        </p:txBody>
      </p:sp>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29420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8">
                                            <p:txEl>
                                              <p:pRg st="6" end="6"/>
                                            </p:txEl>
                                          </p:spTgt>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7"/>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MAN</a:t>
            </a:r>
            <a:endParaRPr/>
          </a:p>
        </p:txBody>
      </p:sp>
      <p:sp>
        <p:nvSpPr>
          <p:cNvPr id="340" name="Google Shape;340;p67"/>
          <p:cNvSpPr txBox="1">
            <a:spLocks noGrp="1"/>
          </p:cNvSpPr>
          <p:nvPr>
            <p:ph type="body" idx="1"/>
          </p:nvPr>
        </p:nvSpPr>
        <p:spPr>
          <a:xfrm>
            <a:off x="609601" y="1371600"/>
            <a:ext cx="5259572" cy="5105200"/>
          </a:xfrm>
          <a:prstGeom prst="rect">
            <a:avLst/>
          </a:prstGeom>
        </p:spPr>
        <p:txBody>
          <a:bodyPr spcFirstLastPara="1" vert="horz" wrap="square" lIns="121900" tIns="60933" rIns="121900" bIns="60933" rtlCol="0" anchor="t" anchorCtr="0">
            <a:noAutofit/>
          </a:bodyPr>
          <a:lstStyle/>
          <a:p>
            <a:pPr>
              <a:spcBef>
                <a:spcPts val="0"/>
              </a:spcBef>
              <a:buSzPts val="1800"/>
            </a:pPr>
            <a:r>
              <a:rPr lang="en" sz="2667" dirty="0"/>
              <a:t>MAN stands for Metropolitan Area Network.</a:t>
            </a:r>
            <a:endParaRPr sz="2667" dirty="0"/>
          </a:p>
          <a:p>
            <a:pPr>
              <a:spcBef>
                <a:spcPts val="0"/>
              </a:spcBef>
              <a:buSzPts val="1800"/>
            </a:pPr>
            <a:r>
              <a:rPr lang="en" sz="2667" dirty="0"/>
              <a:t>A MAN is a computer network that interconnects users with computer resources in a geographic area or region </a:t>
            </a:r>
          </a:p>
          <a:p>
            <a:pPr lvl="1">
              <a:spcBef>
                <a:spcPts val="0"/>
              </a:spcBef>
            </a:pPr>
            <a:r>
              <a:rPr lang="en" sz="2667" dirty="0"/>
              <a:t>larger than that covered even a large LAN </a:t>
            </a:r>
          </a:p>
          <a:p>
            <a:pPr lvl="1">
              <a:spcBef>
                <a:spcPts val="0"/>
              </a:spcBef>
            </a:pPr>
            <a:r>
              <a:rPr lang="en" sz="2667" dirty="0"/>
              <a:t>but smaller than the area covered by a WAN.</a:t>
            </a:r>
            <a:endParaRPr sz="2667" dirty="0"/>
          </a:p>
          <a:p>
            <a:pPr marL="0" indent="0">
              <a:spcBef>
                <a:spcPts val="0"/>
              </a:spcBef>
              <a:buNone/>
            </a:pPr>
            <a:endParaRPr sz="2667" dirty="0"/>
          </a:p>
        </p:txBody>
      </p:sp>
      <p:pic>
        <p:nvPicPr>
          <p:cNvPr id="4" name="Google Shape;345;p68">
            <a:extLst>
              <a:ext uri="{FF2B5EF4-FFF2-40B4-BE49-F238E27FC236}">
                <a16:creationId xmlns:a16="http://schemas.microsoft.com/office/drawing/2014/main" id="{E6E25E2F-D3ED-99CF-58F5-CD84FBB0ED7E}"/>
              </a:ext>
            </a:extLst>
          </p:cNvPr>
          <p:cNvPicPr preferRelativeResize="0"/>
          <p:nvPr/>
        </p:nvPicPr>
        <p:blipFill>
          <a:blip r:embed="rId3">
            <a:alphaModFix/>
          </a:blip>
          <a:stretch>
            <a:fillRect/>
          </a:stretch>
        </p:blipFill>
        <p:spPr>
          <a:xfrm>
            <a:off x="6096000" y="1729563"/>
            <a:ext cx="6096000" cy="4109604"/>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70382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 calcmode="lin" valueType="num">
                                      <p:cBhvr additive="base">
                                        <p:cTn id="7" dur="1"/>
                                        <p:tgtEl>
                                          <p:spTgt spid="3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40">
                                            <p:txEl>
                                              <p:pRg st="1" end="1"/>
                                            </p:txEl>
                                          </p:spTgt>
                                        </p:tgtEl>
                                        <p:attrNameLst>
                                          <p:attrName>style.visibility</p:attrName>
                                        </p:attrNameLst>
                                      </p:cBhvr>
                                      <p:to>
                                        <p:strVal val="visible"/>
                                      </p:to>
                                    </p:set>
                                    <p:anim calcmode="lin" valueType="num">
                                      <p:cBhvr additive="base">
                                        <p:cTn id="12" dur="1"/>
                                        <p:tgtEl>
                                          <p:spTgt spid="3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40">
                                            <p:txEl>
                                              <p:pRg st="2" end="2"/>
                                            </p:txEl>
                                          </p:spTgt>
                                        </p:tgtEl>
                                        <p:attrNameLst>
                                          <p:attrName>style.visibility</p:attrName>
                                        </p:attrNameLst>
                                      </p:cBhvr>
                                      <p:to>
                                        <p:strVal val="visible"/>
                                      </p:to>
                                    </p:set>
                                    <p:anim calcmode="lin" valueType="num">
                                      <p:cBhvr additive="base">
                                        <p:cTn id="17" dur="1"/>
                                        <p:tgtEl>
                                          <p:spTgt spid="34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340">
                                            <p:txEl>
                                              <p:pRg st="3" end="3"/>
                                            </p:txEl>
                                          </p:spTgt>
                                        </p:tgtEl>
                                        <p:attrNameLst>
                                          <p:attrName>style.visibility</p:attrName>
                                        </p:attrNameLst>
                                      </p:cBhvr>
                                      <p:to>
                                        <p:strVal val="visible"/>
                                      </p:to>
                                    </p:set>
                                    <p:anim calcmode="lin" valueType="num">
                                      <p:cBhvr additive="base">
                                        <p:cTn id="22" dur="1"/>
                                        <p:tgtEl>
                                          <p:spTgt spid="34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
                                        <p:tgtEl>
                                          <p:spTgt spid="4"/>
                                        </p:tgtEl>
                                        <p:attrNameLst>
                                          <p:attrName>ppt_y</p:attrName>
                                        </p:attrNameLst>
                                      </p:cBhvr>
                                      <p:tavLst>
                                        <p:tav tm="0">
                                          <p:val>
                                            <p:strVal val="#ppt_y-1"/>
                                          </p:val>
                                        </p:tav>
                                        <p:tav tm="100000">
                                          <p:val>
                                            <p:strVal val="#ppt_y"/>
                                          </p:val>
                                        </p:tav>
                                      </p:tavLst>
                                    </p:anim>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9"/>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WAN</a:t>
            </a:r>
            <a:endParaRPr/>
          </a:p>
        </p:txBody>
      </p:sp>
      <p:sp>
        <p:nvSpPr>
          <p:cNvPr id="352" name="Google Shape;352;p69"/>
          <p:cNvSpPr txBox="1">
            <a:spLocks noGrp="1"/>
          </p:cNvSpPr>
          <p:nvPr>
            <p:ph type="body" idx="1"/>
          </p:nvPr>
        </p:nvSpPr>
        <p:spPr>
          <a:xfrm>
            <a:off x="186236" y="1371600"/>
            <a:ext cx="5796353" cy="5105200"/>
          </a:xfrm>
          <a:prstGeom prst="rect">
            <a:avLst/>
          </a:prstGeom>
        </p:spPr>
        <p:txBody>
          <a:bodyPr spcFirstLastPara="1" vert="horz" wrap="square" lIns="121900" tIns="60933" rIns="121900" bIns="60933" rtlCol="0" anchor="t" anchorCtr="0">
            <a:noAutofit/>
          </a:bodyPr>
          <a:lstStyle/>
          <a:p>
            <a:pPr>
              <a:lnSpc>
                <a:spcPct val="150000"/>
              </a:lnSpc>
              <a:spcBef>
                <a:spcPts val="480"/>
              </a:spcBef>
              <a:buSzPts val="1800"/>
            </a:pPr>
            <a:r>
              <a:rPr lang="en" sz="2667" dirty="0"/>
              <a:t>WAN stands for wide area network.</a:t>
            </a:r>
            <a:endParaRPr sz="2667" dirty="0"/>
          </a:p>
          <a:p>
            <a:pPr>
              <a:lnSpc>
                <a:spcPct val="150000"/>
              </a:lnSpc>
              <a:spcBef>
                <a:spcPts val="0"/>
              </a:spcBef>
              <a:buSzPts val="1800"/>
            </a:pPr>
            <a:r>
              <a:rPr lang="en" sz="2667" dirty="0"/>
              <a:t>A WAN is a telecommunications network or computer network that extends over a large geographical distance/place.</a:t>
            </a:r>
            <a:endParaRPr sz="2667" dirty="0"/>
          </a:p>
          <a:p>
            <a:pPr marL="0" indent="0">
              <a:lnSpc>
                <a:spcPct val="150000"/>
              </a:lnSpc>
              <a:spcBef>
                <a:spcPts val="480"/>
              </a:spcBef>
              <a:buNone/>
            </a:pPr>
            <a:endParaRPr sz="2667" dirty="0"/>
          </a:p>
        </p:txBody>
      </p:sp>
      <p:pic>
        <p:nvPicPr>
          <p:cNvPr id="4" name="Google Shape;357;p70">
            <a:extLst>
              <a:ext uri="{FF2B5EF4-FFF2-40B4-BE49-F238E27FC236}">
                <a16:creationId xmlns:a16="http://schemas.microsoft.com/office/drawing/2014/main" id="{D4EF49A4-E0A4-1151-DA25-5458E4A1A69A}"/>
              </a:ext>
            </a:extLst>
          </p:cNvPr>
          <p:cNvPicPr preferRelativeResize="0"/>
          <p:nvPr/>
        </p:nvPicPr>
        <p:blipFill>
          <a:blip r:embed="rId3">
            <a:alphaModFix/>
          </a:blip>
          <a:stretch>
            <a:fillRect/>
          </a:stretch>
        </p:blipFill>
        <p:spPr>
          <a:xfrm>
            <a:off x="6209415" y="1715386"/>
            <a:ext cx="5796351" cy="3928140"/>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35010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anim calcmode="lin" valueType="num">
                                      <p:cBhvr additive="base">
                                        <p:cTn id="7" dur="1"/>
                                        <p:tgtEl>
                                          <p:spTgt spid="3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52">
                                            <p:txEl>
                                              <p:pRg st="1" end="1"/>
                                            </p:txEl>
                                          </p:spTgt>
                                        </p:tgtEl>
                                        <p:attrNameLst>
                                          <p:attrName>style.visibility</p:attrName>
                                        </p:attrNameLst>
                                      </p:cBhvr>
                                      <p:to>
                                        <p:strVal val="visible"/>
                                      </p:to>
                                    </p:set>
                                    <p:anim calcmode="lin" valueType="num">
                                      <p:cBhvr additive="base">
                                        <p:cTn id="12" dur="1"/>
                                        <p:tgtEl>
                                          <p:spTgt spid="35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
                                        <p:tgtEl>
                                          <p:spTgt spid="4"/>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71"/>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PAN</a:t>
            </a:r>
            <a:endParaRPr/>
          </a:p>
        </p:txBody>
      </p:sp>
      <p:sp>
        <p:nvSpPr>
          <p:cNvPr id="364" name="Google Shape;364;p71"/>
          <p:cNvSpPr txBox="1">
            <a:spLocks noGrp="1"/>
          </p:cNvSpPr>
          <p:nvPr>
            <p:ph type="body" idx="1"/>
          </p:nvPr>
        </p:nvSpPr>
        <p:spPr>
          <a:xfrm>
            <a:off x="609600" y="1371600"/>
            <a:ext cx="5798288" cy="5105200"/>
          </a:xfrm>
          <a:prstGeom prst="rect">
            <a:avLst/>
          </a:prstGeom>
        </p:spPr>
        <p:txBody>
          <a:bodyPr spcFirstLastPara="1" vert="horz" wrap="square" lIns="121900" tIns="60933" rIns="121900" bIns="60933" rtlCol="0" anchor="t" anchorCtr="0">
            <a:noAutofit/>
          </a:bodyPr>
          <a:lstStyle/>
          <a:p>
            <a:pPr marL="457189">
              <a:spcBef>
                <a:spcPts val="0"/>
              </a:spcBef>
            </a:pPr>
            <a:r>
              <a:rPr lang="en" sz="2667" dirty="0"/>
              <a:t>PAN stands for personal area network.</a:t>
            </a:r>
            <a:endParaRPr sz="2667" dirty="0"/>
          </a:p>
          <a:p>
            <a:pPr marL="457189">
              <a:spcBef>
                <a:spcPts val="0"/>
              </a:spcBef>
            </a:pPr>
            <a:r>
              <a:rPr lang="en" sz="2667" dirty="0"/>
              <a:t>A PAN refers to the interconnection of information technology devices or gadgets within the environment of individual user.</a:t>
            </a:r>
            <a:endParaRPr sz="2667" dirty="0"/>
          </a:p>
          <a:p>
            <a:pPr marL="457189">
              <a:spcBef>
                <a:spcPts val="0"/>
              </a:spcBef>
            </a:pPr>
            <a:r>
              <a:rPr lang="en" sz="2667" dirty="0"/>
              <a:t>These interconnected devices might include laptop computers,PDA,printers,pc or other wireable devices.</a:t>
            </a:r>
            <a:endParaRPr sz="2667" dirty="0"/>
          </a:p>
          <a:p>
            <a:pPr marL="0" indent="0">
              <a:spcBef>
                <a:spcPts val="0"/>
              </a:spcBef>
              <a:buNone/>
            </a:pPr>
            <a:endParaRPr sz="2667" dirty="0"/>
          </a:p>
          <a:p>
            <a:pPr marL="0" indent="0">
              <a:spcBef>
                <a:spcPts val="0"/>
              </a:spcBef>
              <a:buNone/>
            </a:pPr>
            <a:endParaRPr sz="2667" dirty="0"/>
          </a:p>
        </p:txBody>
      </p:sp>
      <p:pic>
        <p:nvPicPr>
          <p:cNvPr id="4" name="Google Shape;370;p72">
            <a:extLst>
              <a:ext uri="{FF2B5EF4-FFF2-40B4-BE49-F238E27FC236}">
                <a16:creationId xmlns:a16="http://schemas.microsoft.com/office/drawing/2014/main" id="{C130726D-0869-F6B2-A0FF-93F173E50C80}"/>
              </a:ext>
            </a:extLst>
          </p:cNvPr>
          <p:cNvPicPr preferRelativeResize="0"/>
          <p:nvPr/>
        </p:nvPicPr>
        <p:blipFill>
          <a:blip r:embed="rId3">
            <a:alphaModFix/>
          </a:blip>
          <a:stretch>
            <a:fillRect/>
          </a:stretch>
        </p:blipFill>
        <p:spPr>
          <a:xfrm>
            <a:off x="6629187" y="1814624"/>
            <a:ext cx="5449400" cy="3689408"/>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411161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 calcmode="lin" valueType="num">
                                      <p:cBhvr additive="base">
                                        <p:cTn id="7" dur="1"/>
                                        <p:tgtEl>
                                          <p:spTgt spid="36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64">
                                            <p:txEl>
                                              <p:pRg st="1" end="1"/>
                                            </p:txEl>
                                          </p:spTgt>
                                        </p:tgtEl>
                                        <p:attrNameLst>
                                          <p:attrName>style.visibility</p:attrName>
                                        </p:attrNameLst>
                                      </p:cBhvr>
                                      <p:to>
                                        <p:strVal val="visible"/>
                                      </p:to>
                                    </p:set>
                                    <p:anim calcmode="lin" valueType="num">
                                      <p:cBhvr additive="base">
                                        <p:cTn id="12" dur="1"/>
                                        <p:tgtEl>
                                          <p:spTgt spid="3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64">
                                            <p:txEl>
                                              <p:pRg st="2" end="2"/>
                                            </p:txEl>
                                          </p:spTgt>
                                        </p:tgtEl>
                                        <p:attrNameLst>
                                          <p:attrName>style.visibility</p:attrName>
                                        </p:attrNameLst>
                                      </p:cBhvr>
                                      <p:to>
                                        <p:strVal val="visible"/>
                                      </p:to>
                                    </p:set>
                                    <p:anim calcmode="lin" valueType="num">
                                      <p:cBhvr additive="base">
                                        <p:cTn id="17" dur="1"/>
                                        <p:tgtEl>
                                          <p:spTgt spid="36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
                                        <p:tgtEl>
                                          <p:spTgt spid="4"/>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73"/>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33</a:t>
            </a:fld>
            <a:endParaRPr sz="2400"/>
          </a:p>
        </p:txBody>
      </p:sp>
      <p:sp>
        <p:nvSpPr>
          <p:cNvPr id="376" name="Google Shape;376;p73"/>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Network Size and Coverage Area</a:t>
            </a:r>
            <a:endParaRPr/>
          </a:p>
        </p:txBody>
      </p:sp>
      <p:sp>
        <p:nvSpPr>
          <p:cNvPr id="377" name="Google Shape;377;p73"/>
          <p:cNvSpPr txBox="1">
            <a:spLocks noGrp="1"/>
          </p:cNvSpPr>
          <p:nvPr>
            <p:ph type="body" idx="4294967295"/>
          </p:nvPr>
        </p:nvSpPr>
        <p:spPr>
          <a:xfrm>
            <a:off x="609600" y="1371600"/>
            <a:ext cx="10972800" cy="5105400"/>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sz="3200">
                <a:solidFill>
                  <a:schemeClr val="dk1"/>
                </a:solidFill>
                <a:latin typeface="Arial"/>
                <a:ea typeface="Arial"/>
                <a:cs typeface="Arial"/>
                <a:sym typeface="Arial"/>
              </a:rPr>
              <a:t>Intranet: Private network set up by an organization for use by its employees</a:t>
            </a:r>
            <a:endParaRPr/>
          </a:p>
          <a:p>
            <a:pPr marL="457189" indent="-457189">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Extranet: Intranet that is at least partially accessible to authorized outsiders</a:t>
            </a:r>
            <a:endParaRPr/>
          </a:p>
          <a:p>
            <a:pPr marL="457189" indent="-457189">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Virtual private network (VPN): Secure path over the Internet that provides authorized users a secure means of accessing a private network via the Internet</a:t>
            </a:r>
            <a:endParaRPr/>
          </a:p>
          <a:p>
            <a:pPr marL="457189" indent="-253994">
              <a:spcBef>
                <a:spcPts val="960"/>
              </a:spcBef>
              <a:buClr>
                <a:schemeClr val="dk1"/>
              </a:buClr>
              <a:buSzPts val="2400"/>
              <a:buNone/>
            </a:pPr>
            <a:endParaRPr sz="3200">
              <a:solidFill>
                <a:schemeClr val="dk1"/>
              </a:solidFill>
              <a:latin typeface="Arial"/>
              <a:ea typeface="Arial"/>
              <a:cs typeface="Arial"/>
              <a:sym typeface="Arial"/>
            </a:endParaRPr>
          </a:p>
        </p:txBody>
      </p:sp>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51419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7">
                                            <p:txEl>
                                              <p:pRg st="2" end="2"/>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74"/>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34</a:t>
            </a:fld>
            <a:endParaRPr sz="2400"/>
          </a:p>
        </p:txBody>
      </p:sp>
      <p:sp>
        <p:nvSpPr>
          <p:cNvPr id="383" name="Google Shape;383;p74"/>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Data Transmission Characteristics</a:t>
            </a:r>
            <a:endParaRPr/>
          </a:p>
        </p:txBody>
      </p:sp>
      <p:sp>
        <p:nvSpPr>
          <p:cNvPr id="384" name="Google Shape;384;p74"/>
          <p:cNvSpPr txBox="1">
            <a:spLocks noGrp="1"/>
          </p:cNvSpPr>
          <p:nvPr>
            <p:ph type="body" idx="4294967295"/>
          </p:nvPr>
        </p:nvSpPr>
        <p:spPr>
          <a:xfrm>
            <a:off x="609600" y="1371600"/>
            <a:ext cx="10972800" cy="5105400"/>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sz="3200">
                <a:solidFill>
                  <a:schemeClr val="dk1"/>
                </a:solidFill>
                <a:latin typeface="Arial"/>
                <a:ea typeface="Arial"/>
                <a:cs typeface="Arial"/>
                <a:sym typeface="Arial"/>
              </a:rPr>
              <a:t>Transmission directions:</a:t>
            </a:r>
            <a:endParaRPr/>
          </a:p>
          <a:p>
            <a:pPr marL="990575" lvl="1" indent="-380990">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Simplex transmission </a:t>
            </a:r>
            <a:endParaRPr/>
          </a:p>
          <a:p>
            <a:pPr marL="1523962" lvl="2" indent="-304792">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Data travels in a single direction only</a:t>
            </a:r>
            <a:endParaRPr/>
          </a:p>
          <a:p>
            <a:pPr marL="990575" lvl="1" indent="-380990">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Half-duplex transmission</a:t>
            </a:r>
            <a:endParaRPr/>
          </a:p>
          <a:p>
            <a:pPr marL="1523962" lvl="2" indent="-304792">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Data travels in either direction but only one way at a time</a:t>
            </a:r>
            <a:endParaRPr/>
          </a:p>
          <a:p>
            <a:pPr marL="990575" lvl="1" indent="-380990">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Full-duplex transmission</a:t>
            </a:r>
            <a:endParaRPr/>
          </a:p>
          <a:p>
            <a:pPr marL="1523962" lvl="2" indent="-304792">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Data travels in both directions, both ways at the same time</a:t>
            </a:r>
            <a:endParaRPr/>
          </a:p>
        </p:txBody>
      </p:sp>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71507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4">
                                            <p:txEl>
                                              <p:pRg st="6" end="6"/>
                                            </p:txEl>
                                          </p:spTgt>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5"/>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Transmission directions</a:t>
            </a:r>
            <a:endParaRPr/>
          </a:p>
        </p:txBody>
      </p:sp>
      <p:pic>
        <p:nvPicPr>
          <p:cNvPr id="6" name="Google Shape;391;p75">
            <a:extLst>
              <a:ext uri="{FF2B5EF4-FFF2-40B4-BE49-F238E27FC236}">
                <a16:creationId xmlns:a16="http://schemas.microsoft.com/office/drawing/2014/main" id="{83513883-D44D-B6B2-FECB-12826549C2E1}"/>
              </a:ext>
            </a:extLst>
          </p:cNvPr>
          <p:cNvPicPr preferRelativeResize="0"/>
          <p:nvPr/>
        </p:nvPicPr>
        <p:blipFill>
          <a:blip r:embed="rId3">
            <a:alphaModFix/>
          </a:blip>
          <a:stretch>
            <a:fillRect/>
          </a:stretch>
        </p:blipFill>
        <p:spPr>
          <a:xfrm>
            <a:off x="2438400" y="1899685"/>
            <a:ext cx="7315200" cy="3979532"/>
          </a:xfrm>
          <a:prstGeom prst="rect">
            <a:avLst/>
          </a:prstGeom>
          <a:noFill/>
          <a:ln>
            <a:noFill/>
          </a:ln>
        </p:spPr>
      </p:pic>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4760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6"/>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36</a:t>
            </a:fld>
            <a:endParaRPr sz="2400"/>
          </a:p>
        </p:txBody>
      </p:sp>
      <p:sp>
        <p:nvSpPr>
          <p:cNvPr id="397" name="Google Shape;397;p76"/>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Data Transmission Characteristics</a:t>
            </a:r>
            <a:endParaRPr/>
          </a:p>
        </p:txBody>
      </p:sp>
      <p:sp>
        <p:nvSpPr>
          <p:cNvPr id="398" name="Google Shape;398;p76"/>
          <p:cNvSpPr txBox="1">
            <a:spLocks noGrp="1"/>
          </p:cNvSpPr>
          <p:nvPr>
            <p:ph type="body" idx="4294967295"/>
          </p:nvPr>
        </p:nvSpPr>
        <p:spPr>
          <a:xfrm>
            <a:off x="609600" y="1286536"/>
            <a:ext cx="10972800" cy="5105400"/>
          </a:xfrm>
          <a:prstGeom prst="rect">
            <a:avLst/>
          </a:prstGeom>
          <a:noFill/>
          <a:ln>
            <a:noFill/>
          </a:ln>
        </p:spPr>
        <p:txBody>
          <a:bodyPr spcFirstLastPara="1" vert="horz" wrap="square" lIns="121900" tIns="60933" rIns="121900" bIns="60933" rtlCol="0" anchor="t" anchorCtr="0">
            <a:noAutofit/>
          </a:bodyPr>
          <a:lstStyle/>
          <a:p>
            <a:pPr marL="457189" indent="-448722">
              <a:lnSpc>
                <a:spcPct val="100000"/>
              </a:lnSpc>
              <a:spcBef>
                <a:spcPts val="0"/>
              </a:spcBef>
              <a:buClr>
                <a:schemeClr val="dk1"/>
              </a:buClr>
              <a:buSzPts val="2300"/>
              <a:buFont typeface="Arial"/>
              <a:buChar char="•"/>
            </a:pPr>
            <a:r>
              <a:rPr lang="en" sz="2667" dirty="0">
                <a:solidFill>
                  <a:schemeClr val="dk1"/>
                </a:solidFill>
                <a:sym typeface="Arial"/>
              </a:rPr>
              <a:t>Type of connections:</a:t>
            </a:r>
            <a:endParaRPr sz="2667" dirty="0"/>
          </a:p>
          <a:p>
            <a:pPr marL="990575" lvl="1" indent="-372524">
              <a:lnSpc>
                <a:spcPct val="100000"/>
              </a:lnSpc>
              <a:spcBef>
                <a:spcPts val="640"/>
              </a:spcBef>
              <a:buClr>
                <a:schemeClr val="dk1"/>
              </a:buClr>
              <a:buSzPts val="2300"/>
              <a:buFont typeface="Arial"/>
              <a:buChar char="–"/>
            </a:pPr>
            <a:r>
              <a:rPr lang="en" sz="2667" dirty="0">
                <a:solidFill>
                  <a:schemeClr val="dk1"/>
                </a:solidFill>
                <a:sym typeface="Arial"/>
              </a:rPr>
              <a:t>Circuit-switched: </a:t>
            </a:r>
          </a:p>
          <a:p>
            <a:pPr marL="1600160" lvl="2" indent="-372524">
              <a:buSzPts val="2300"/>
              <a:buFont typeface="Arial"/>
              <a:buChar char="–"/>
            </a:pPr>
            <a:r>
              <a:rPr lang="en" sz="2667" dirty="0">
                <a:solidFill>
                  <a:schemeClr val="dk1"/>
                </a:solidFill>
                <a:sym typeface="Arial"/>
              </a:rPr>
              <a:t>Dedicated path over a network is established and all data follows that path</a:t>
            </a:r>
            <a:endParaRPr sz="2667" dirty="0"/>
          </a:p>
          <a:p>
            <a:pPr marL="990575" lvl="1" indent="-372524">
              <a:lnSpc>
                <a:spcPct val="100000"/>
              </a:lnSpc>
              <a:spcBef>
                <a:spcPts val="640"/>
              </a:spcBef>
              <a:buClr>
                <a:schemeClr val="dk1"/>
              </a:buClr>
              <a:buSzPts val="2300"/>
              <a:buFont typeface="Arial"/>
              <a:buChar char="–"/>
            </a:pPr>
            <a:r>
              <a:rPr lang="en" sz="2667" dirty="0">
                <a:solidFill>
                  <a:schemeClr val="dk1"/>
                </a:solidFill>
                <a:sym typeface="Arial"/>
              </a:rPr>
              <a:t>Packet-switched: </a:t>
            </a:r>
          </a:p>
          <a:p>
            <a:pPr marL="1600160" lvl="2" indent="-372524">
              <a:buSzPts val="2300"/>
              <a:buFont typeface="Arial"/>
              <a:buChar char="–"/>
            </a:pPr>
            <a:r>
              <a:rPr lang="en" sz="2667" dirty="0">
                <a:solidFill>
                  <a:schemeClr val="dk1"/>
                </a:solidFill>
                <a:sym typeface="Arial"/>
              </a:rPr>
              <a:t>Messages are separated into small units called packets and travel along the network separately</a:t>
            </a:r>
            <a:endParaRPr sz="2667" dirty="0"/>
          </a:p>
          <a:p>
            <a:pPr marL="1523962" lvl="2" indent="-296326">
              <a:lnSpc>
                <a:spcPct val="100000"/>
              </a:lnSpc>
              <a:spcBef>
                <a:spcPts val="640"/>
              </a:spcBef>
              <a:buClr>
                <a:schemeClr val="dk1"/>
              </a:buClr>
              <a:buSzPts val="2300"/>
              <a:buFont typeface="Arial"/>
              <a:buChar char="•"/>
            </a:pPr>
            <a:r>
              <a:rPr lang="en" sz="2667" dirty="0">
                <a:solidFill>
                  <a:schemeClr val="dk1"/>
                </a:solidFill>
                <a:sym typeface="Arial"/>
              </a:rPr>
              <a:t>Used to send data over the Internet</a:t>
            </a:r>
            <a:endParaRPr sz="2667" dirty="0"/>
          </a:p>
          <a:p>
            <a:pPr marL="990575" lvl="1" indent="-372524">
              <a:lnSpc>
                <a:spcPct val="100000"/>
              </a:lnSpc>
              <a:spcBef>
                <a:spcPts val="640"/>
              </a:spcBef>
              <a:buClr>
                <a:schemeClr val="dk1"/>
              </a:buClr>
              <a:buSzPts val="2300"/>
              <a:buFont typeface="Arial"/>
              <a:buChar char="–"/>
            </a:pPr>
            <a:r>
              <a:rPr lang="en" sz="2667" dirty="0">
                <a:solidFill>
                  <a:schemeClr val="dk1"/>
                </a:solidFill>
                <a:sym typeface="Arial"/>
              </a:rPr>
              <a:t>Broadcast: </a:t>
            </a:r>
          </a:p>
          <a:p>
            <a:pPr marL="1600160" lvl="2" indent="-372524">
              <a:buSzPts val="2300"/>
              <a:buFont typeface="Arial"/>
              <a:buChar char="–"/>
            </a:pPr>
            <a:r>
              <a:rPr lang="en" sz="2667" dirty="0">
                <a:solidFill>
                  <a:schemeClr val="dk1"/>
                </a:solidFill>
                <a:sym typeface="Arial"/>
              </a:rPr>
              <a:t>Data is sent out to all other nodes on the network</a:t>
            </a:r>
            <a:endParaRPr sz="2667" dirty="0"/>
          </a:p>
          <a:p>
            <a:pPr marL="1523962" lvl="2" indent="-296326">
              <a:lnSpc>
                <a:spcPct val="100000"/>
              </a:lnSpc>
              <a:spcBef>
                <a:spcPts val="640"/>
              </a:spcBef>
              <a:buClr>
                <a:schemeClr val="dk1"/>
              </a:buClr>
              <a:buSzPts val="2300"/>
              <a:buFont typeface="Arial"/>
              <a:buChar char="•"/>
            </a:pPr>
            <a:r>
              <a:rPr lang="en" sz="2667" dirty="0">
                <a:solidFill>
                  <a:schemeClr val="dk1"/>
                </a:solidFill>
                <a:sym typeface="Arial"/>
              </a:rPr>
              <a:t>Primarily used with LANs</a:t>
            </a:r>
            <a:endParaRPr sz="2667" dirty="0"/>
          </a:p>
        </p:txBody>
      </p:sp>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92203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8">
                                            <p:txEl>
                                              <p:pRg st="8" end="8"/>
                                            </p:txEl>
                                          </p:spTgt>
                                        </p:tgtEl>
                                        <p:attrNameLst>
                                          <p:attrName>style.visibility</p:attrName>
                                        </p:attrNameLst>
                                      </p:cBhvr>
                                      <p:to>
                                        <p:strVal val="visible"/>
                                      </p:to>
                                    </p:set>
                                  </p:childTnLst>
                                </p:cTn>
                              </p:par>
                              <p:par>
                                <p:cTn id="39" presetID="10"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77"/>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37</a:t>
            </a:fld>
            <a:endParaRPr sz="2400"/>
          </a:p>
        </p:txBody>
      </p:sp>
      <p:sp>
        <p:nvSpPr>
          <p:cNvPr id="404" name="Google Shape;404;p77"/>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Type of Connections</a:t>
            </a:r>
            <a:endParaRPr/>
          </a:p>
        </p:txBody>
      </p:sp>
      <p:pic>
        <p:nvPicPr>
          <p:cNvPr id="405" name="Google Shape;405;p77" descr="fig7-17"/>
          <p:cNvPicPr preferRelativeResize="0"/>
          <p:nvPr/>
        </p:nvPicPr>
        <p:blipFill rotWithShape="1">
          <a:blip r:embed="rId3">
            <a:alphaModFix/>
          </a:blip>
          <a:srcRect r="-172"/>
          <a:stretch/>
        </p:blipFill>
        <p:spPr>
          <a:xfrm>
            <a:off x="943168" y="1509467"/>
            <a:ext cx="10639233" cy="4407067"/>
          </a:xfrm>
          <a:prstGeom prst="rect">
            <a:avLst/>
          </a:prstGeom>
          <a:noFill/>
          <a:ln w="9525" cap="flat" cmpd="sng">
            <a:solidFill>
              <a:schemeClr val="dk1"/>
            </a:solidFill>
            <a:prstDash val="solid"/>
            <a:miter lim="800000"/>
            <a:headEnd type="none" w="sm" len="sm"/>
            <a:tailEnd type="none" w="sm" len="sm"/>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74997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8"/>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38</a:t>
            </a:fld>
            <a:endParaRPr sz="2400"/>
          </a:p>
        </p:txBody>
      </p:sp>
      <p:sp>
        <p:nvSpPr>
          <p:cNvPr id="411" name="Google Shape;411;p78"/>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dirty="0">
                <a:solidFill>
                  <a:schemeClr val="dk1"/>
                </a:solidFill>
                <a:latin typeface="Arial"/>
                <a:ea typeface="Arial"/>
                <a:cs typeface="Arial"/>
                <a:sym typeface="Arial"/>
              </a:rPr>
              <a:t>Networking Media: </a:t>
            </a:r>
            <a:r>
              <a:rPr lang="en-US" sz="3200" b="1" dirty="0">
                <a:solidFill>
                  <a:schemeClr val="dk1"/>
                </a:solidFill>
                <a:latin typeface="Arial"/>
                <a:ea typeface="Arial"/>
                <a:cs typeface="Arial"/>
                <a:sym typeface="Arial"/>
              </a:rPr>
              <a:t>Wired connections</a:t>
            </a:r>
            <a:endParaRPr dirty="0"/>
          </a:p>
        </p:txBody>
      </p:sp>
      <p:sp>
        <p:nvSpPr>
          <p:cNvPr id="412" name="Google Shape;412;p78"/>
          <p:cNvSpPr txBox="1">
            <a:spLocks noGrp="1"/>
          </p:cNvSpPr>
          <p:nvPr>
            <p:ph type="body" idx="4294967295"/>
          </p:nvPr>
        </p:nvSpPr>
        <p:spPr>
          <a:xfrm>
            <a:off x="768333" y="1376367"/>
            <a:ext cx="10513600" cy="5159200"/>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sz="3200" dirty="0">
                <a:solidFill>
                  <a:schemeClr val="dk1"/>
                </a:solidFill>
                <a:latin typeface="Arial"/>
                <a:ea typeface="Arial"/>
                <a:cs typeface="Arial"/>
                <a:sym typeface="Arial"/>
              </a:rPr>
              <a:t>The computer is physically cabled to the network</a:t>
            </a:r>
            <a:endParaRPr dirty="0"/>
          </a:p>
          <a:p>
            <a:pPr marL="990575" lvl="1" indent="-330192">
              <a:lnSpc>
                <a:spcPct val="100000"/>
              </a:lnSpc>
              <a:spcBef>
                <a:spcPts val="640"/>
              </a:spcBef>
              <a:buClr>
                <a:schemeClr val="dk1"/>
              </a:buClr>
              <a:buSzPts val="1800"/>
              <a:buFont typeface="Arial"/>
              <a:buChar char="–"/>
            </a:pPr>
            <a:r>
              <a:rPr lang="en" dirty="0">
                <a:solidFill>
                  <a:schemeClr val="dk1"/>
                </a:solidFill>
                <a:latin typeface="Arial"/>
                <a:ea typeface="Arial"/>
                <a:cs typeface="Arial"/>
                <a:sym typeface="Arial"/>
              </a:rPr>
              <a:t>Twisted-pair cable </a:t>
            </a:r>
            <a:endParaRPr dirty="0"/>
          </a:p>
          <a:p>
            <a:pPr marL="1523962" lvl="2" indent="-253994">
              <a:lnSpc>
                <a:spcPct val="100000"/>
              </a:lnSpc>
              <a:spcBef>
                <a:spcPts val="613"/>
              </a:spcBef>
              <a:buClr>
                <a:schemeClr val="dk1"/>
              </a:buClr>
              <a:buSzPts val="1600"/>
              <a:buFont typeface="Arial"/>
              <a:buChar char="•"/>
            </a:pPr>
            <a:r>
              <a:rPr lang="en" sz="2133" dirty="0">
                <a:solidFill>
                  <a:schemeClr val="dk1"/>
                </a:solidFill>
                <a:latin typeface="Arial"/>
                <a:ea typeface="Arial"/>
                <a:cs typeface="Arial"/>
                <a:sym typeface="Arial"/>
              </a:rPr>
              <a:t>Pairs of wires twisted together</a:t>
            </a:r>
            <a:endParaRPr sz="2400" dirty="0"/>
          </a:p>
          <a:p>
            <a:pPr marL="1523962" lvl="2" indent="-253994">
              <a:lnSpc>
                <a:spcPct val="100000"/>
              </a:lnSpc>
              <a:spcBef>
                <a:spcPts val="587"/>
              </a:spcBef>
              <a:buClr>
                <a:schemeClr val="dk1"/>
              </a:buClr>
              <a:buSzPts val="1600"/>
              <a:buFont typeface="Arial"/>
              <a:buChar char="•"/>
            </a:pPr>
            <a:r>
              <a:rPr lang="en" sz="2133" dirty="0">
                <a:solidFill>
                  <a:schemeClr val="dk1"/>
                </a:solidFill>
                <a:latin typeface="Arial"/>
                <a:ea typeface="Arial"/>
                <a:cs typeface="Arial"/>
                <a:sym typeface="Arial"/>
              </a:rPr>
              <a:t>Used for telephone and network connections</a:t>
            </a:r>
            <a:endParaRPr sz="2400" dirty="0"/>
          </a:p>
          <a:p>
            <a:pPr marL="990575" lvl="1" indent="-330192">
              <a:lnSpc>
                <a:spcPct val="100000"/>
              </a:lnSpc>
              <a:spcBef>
                <a:spcPts val="613"/>
              </a:spcBef>
              <a:buClr>
                <a:schemeClr val="dk1"/>
              </a:buClr>
              <a:buSzPts val="1800"/>
              <a:buFont typeface="Arial"/>
              <a:buChar char="–"/>
            </a:pPr>
            <a:r>
              <a:rPr lang="en" dirty="0">
                <a:solidFill>
                  <a:schemeClr val="dk1"/>
                </a:solidFill>
                <a:latin typeface="Arial"/>
                <a:ea typeface="Arial"/>
                <a:cs typeface="Arial"/>
                <a:sym typeface="Arial"/>
              </a:rPr>
              <a:t>Coaxial cable</a:t>
            </a:r>
            <a:endParaRPr dirty="0"/>
          </a:p>
          <a:p>
            <a:pPr marL="1523962" lvl="2" indent="-253994">
              <a:lnSpc>
                <a:spcPct val="100000"/>
              </a:lnSpc>
              <a:spcBef>
                <a:spcPts val="613"/>
              </a:spcBef>
              <a:buClr>
                <a:schemeClr val="dk1"/>
              </a:buClr>
              <a:buSzPts val="1600"/>
              <a:buFont typeface="Arial"/>
              <a:buChar char="•"/>
            </a:pPr>
            <a:r>
              <a:rPr lang="en" sz="2133" dirty="0">
                <a:solidFill>
                  <a:schemeClr val="dk1"/>
                </a:solidFill>
                <a:latin typeface="Arial"/>
                <a:ea typeface="Arial"/>
                <a:cs typeface="Arial"/>
                <a:sym typeface="Arial"/>
              </a:rPr>
              <a:t>Thick center wire</a:t>
            </a:r>
            <a:endParaRPr sz="2400" dirty="0"/>
          </a:p>
          <a:p>
            <a:pPr marL="1523962" lvl="2" indent="-253994">
              <a:lnSpc>
                <a:spcPct val="100000"/>
              </a:lnSpc>
              <a:spcBef>
                <a:spcPts val="587"/>
              </a:spcBef>
              <a:buClr>
                <a:schemeClr val="dk1"/>
              </a:buClr>
              <a:buSzPts val="1600"/>
              <a:buFont typeface="Arial"/>
              <a:buChar char="•"/>
            </a:pPr>
            <a:r>
              <a:rPr lang="en" sz="2133" dirty="0">
                <a:solidFill>
                  <a:schemeClr val="dk1"/>
                </a:solidFill>
                <a:latin typeface="Arial"/>
                <a:ea typeface="Arial"/>
                <a:cs typeface="Arial"/>
                <a:sym typeface="Arial"/>
              </a:rPr>
              <a:t>Used for computer networks, short-run telephone transmissions, cable television delivery</a:t>
            </a:r>
            <a:endParaRPr sz="2400" dirty="0"/>
          </a:p>
          <a:p>
            <a:pPr marL="990575" lvl="1" indent="-330192">
              <a:lnSpc>
                <a:spcPct val="100000"/>
              </a:lnSpc>
              <a:spcBef>
                <a:spcPts val="613"/>
              </a:spcBef>
              <a:buClr>
                <a:schemeClr val="dk1"/>
              </a:buClr>
              <a:buSzPts val="1800"/>
              <a:buFont typeface="Arial"/>
              <a:buChar char="–"/>
            </a:pPr>
            <a:r>
              <a:rPr lang="en" dirty="0">
                <a:solidFill>
                  <a:schemeClr val="dk1"/>
                </a:solidFill>
                <a:latin typeface="Arial"/>
                <a:ea typeface="Arial"/>
                <a:cs typeface="Arial"/>
                <a:sym typeface="Arial"/>
              </a:rPr>
              <a:t>Fiber-optic cable</a:t>
            </a:r>
            <a:endParaRPr dirty="0"/>
          </a:p>
          <a:p>
            <a:pPr marL="1523962" lvl="2" indent="-253994">
              <a:lnSpc>
                <a:spcPct val="100000"/>
              </a:lnSpc>
              <a:spcBef>
                <a:spcPts val="613"/>
              </a:spcBef>
              <a:buClr>
                <a:schemeClr val="dk1"/>
              </a:buClr>
              <a:buSzPts val="1600"/>
              <a:buFont typeface="Arial"/>
              <a:buChar char="•"/>
            </a:pPr>
            <a:r>
              <a:rPr lang="en" sz="2133" dirty="0">
                <a:solidFill>
                  <a:schemeClr val="dk1"/>
                </a:solidFill>
                <a:latin typeface="Arial"/>
                <a:ea typeface="Arial"/>
                <a:cs typeface="Arial"/>
                <a:sym typeface="Arial"/>
              </a:rPr>
              <a:t>Glass or fiber strands through which light can pass</a:t>
            </a:r>
            <a:endParaRPr sz="2400" dirty="0"/>
          </a:p>
          <a:p>
            <a:pPr marL="1523962" lvl="2" indent="-253994">
              <a:lnSpc>
                <a:spcPct val="100000"/>
              </a:lnSpc>
              <a:spcBef>
                <a:spcPts val="587"/>
              </a:spcBef>
              <a:buClr>
                <a:schemeClr val="dk1"/>
              </a:buClr>
              <a:buSzPts val="1600"/>
              <a:buFont typeface="Arial"/>
              <a:buChar char="•"/>
            </a:pPr>
            <a:r>
              <a:rPr lang="en" sz="2133" dirty="0">
                <a:solidFill>
                  <a:schemeClr val="dk1"/>
                </a:solidFill>
                <a:latin typeface="Arial"/>
                <a:ea typeface="Arial"/>
                <a:cs typeface="Arial"/>
                <a:sym typeface="Arial"/>
              </a:rPr>
              <a:t>Used for high-speed communications</a:t>
            </a:r>
            <a:endParaRPr sz="2400" dirty="0"/>
          </a:p>
        </p:txBody>
      </p:sp>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0546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79"/>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39</a:t>
            </a:fld>
            <a:endParaRPr sz="2400"/>
          </a:p>
        </p:txBody>
      </p:sp>
      <p:sp>
        <p:nvSpPr>
          <p:cNvPr id="418" name="Google Shape;418;p79"/>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Wired Networking Media</a:t>
            </a:r>
            <a:endParaRPr/>
          </a:p>
        </p:txBody>
      </p:sp>
      <p:pic>
        <p:nvPicPr>
          <p:cNvPr id="419" name="Google Shape;419;p79" descr="fig 7-18"/>
          <p:cNvPicPr preferRelativeResize="0"/>
          <p:nvPr/>
        </p:nvPicPr>
        <p:blipFill rotWithShape="1">
          <a:blip r:embed="rId3">
            <a:alphaModFix/>
          </a:blip>
          <a:srcRect l="5798" t="2351" r="9273" b="14732"/>
          <a:stretch/>
        </p:blipFill>
        <p:spPr>
          <a:xfrm>
            <a:off x="2103967" y="1384300"/>
            <a:ext cx="9499600" cy="4819651"/>
          </a:xfrm>
          <a:prstGeom prst="rect">
            <a:avLst/>
          </a:prstGeom>
          <a:noFill/>
          <a:ln w="9525" cap="flat" cmpd="sng">
            <a:solidFill>
              <a:schemeClr val="dk1"/>
            </a:solidFill>
            <a:prstDash val="solid"/>
            <a:miter lim="800000"/>
            <a:headEnd type="none" w="sm" len="sm"/>
            <a:tailEnd type="none" w="sm" len="sm"/>
          </a:ln>
        </p:spPr>
      </p:pic>
      <p:pic>
        <p:nvPicPr>
          <p:cNvPr id="420" name="Google Shape;420;p79" descr="fig 7-18"/>
          <p:cNvPicPr preferRelativeResize="0"/>
          <p:nvPr/>
        </p:nvPicPr>
        <p:blipFill rotWithShape="1">
          <a:blip r:embed="rId3">
            <a:alphaModFix/>
          </a:blip>
          <a:srcRect l="5798" t="85142" r="72804" b="5359"/>
          <a:stretch/>
        </p:blipFill>
        <p:spPr>
          <a:xfrm>
            <a:off x="33867" y="5656263"/>
            <a:ext cx="2402416" cy="554037"/>
          </a:xfrm>
          <a:prstGeom prst="rect">
            <a:avLst/>
          </a:prstGeom>
          <a:noFill/>
          <a:ln w="9525" cap="flat" cmpd="sng">
            <a:solidFill>
              <a:schemeClr val="dk1"/>
            </a:solidFill>
            <a:prstDash val="solid"/>
            <a:miter lim="800000"/>
            <a:headEnd type="none" w="sm" len="sm"/>
            <a:tailEnd type="none" w="sm" len="sm"/>
          </a:ln>
        </p:spPr>
      </p:pic>
      <p:pic>
        <p:nvPicPr>
          <p:cNvPr id="6"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7"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35201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1"/>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4</a:t>
            </a:fld>
            <a:endParaRPr sz="2400"/>
          </a:p>
        </p:txBody>
      </p:sp>
      <p:sp>
        <p:nvSpPr>
          <p:cNvPr id="164" name="Google Shape;164;p41"/>
          <p:cNvSpPr txBox="1">
            <a:spLocks noGrp="1"/>
          </p:cNvSpPr>
          <p:nvPr>
            <p:ph type="title" idx="4294967295"/>
          </p:nvPr>
        </p:nvSpPr>
        <p:spPr>
          <a:xfrm>
            <a:off x="958849" y="188913"/>
            <a:ext cx="10513483" cy="647700"/>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Mobile Phones</a:t>
            </a:r>
            <a:endParaRPr/>
          </a:p>
        </p:txBody>
      </p:sp>
      <p:pic>
        <p:nvPicPr>
          <p:cNvPr id="165" name="Google Shape;165;p41"/>
          <p:cNvPicPr preferRelativeResize="0"/>
          <p:nvPr/>
        </p:nvPicPr>
        <p:blipFill rotWithShape="1">
          <a:blip r:embed="rId3">
            <a:alphaModFix/>
          </a:blip>
          <a:srcRect/>
          <a:stretch/>
        </p:blipFill>
        <p:spPr>
          <a:xfrm>
            <a:off x="1422400" y="1384300"/>
            <a:ext cx="9059133" cy="4953000"/>
          </a:xfrm>
          <a:prstGeom prst="rect">
            <a:avLst/>
          </a:prstGeom>
          <a:noFill/>
          <a:ln w="9525" cap="flat" cmpd="sng">
            <a:solidFill>
              <a:schemeClr val="dk1"/>
            </a:solidFill>
            <a:prstDash val="solid"/>
            <a:miter lim="800000"/>
            <a:headEnd type="none" w="sm" len="sm"/>
            <a:tailEnd type="none" w="sm" len="sm"/>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58200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B63864-2DD9-104A-A0DA-4EC5D41CEB75}"/>
              </a:ext>
            </a:extLst>
          </p:cNvPr>
          <p:cNvSpPr>
            <a:spLocks noGrp="1"/>
          </p:cNvSpPr>
          <p:nvPr>
            <p:ph type="body" idx="1"/>
          </p:nvPr>
        </p:nvSpPr>
        <p:spPr>
          <a:xfrm>
            <a:off x="609600" y="1187295"/>
            <a:ext cx="10972800" cy="5105400"/>
          </a:xfrm>
        </p:spPr>
        <p:txBody>
          <a:bodyPr/>
          <a:lstStyle/>
          <a:p>
            <a:pPr eaLnBrk="1" hangingPunct="1"/>
            <a:r>
              <a:rPr lang="en-US" altLang="en-US" sz="2667" dirty="0"/>
              <a:t>Wireless connections: Use radio signals</a:t>
            </a:r>
          </a:p>
          <a:p>
            <a:pPr lvl="1" eaLnBrk="1" hangingPunct="1"/>
            <a:r>
              <a:rPr lang="en-US" altLang="en-US" sz="2667" dirty="0"/>
              <a:t>The electromagnetic spectrum is the range of common electromagnetic radiation (energy) that travels in waves </a:t>
            </a:r>
          </a:p>
          <a:p>
            <a:pPr lvl="1" eaLnBrk="1" hangingPunct="1"/>
            <a:r>
              <a:rPr lang="en-US" altLang="en-US" sz="2667" dirty="0"/>
              <a:t>Short-range (such as Bluetooth) can connect a wireless keyboard or mouse to a computer</a:t>
            </a:r>
          </a:p>
          <a:p>
            <a:pPr lvl="1" eaLnBrk="1" hangingPunct="1"/>
            <a:r>
              <a:rPr lang="en-US" altLang="en-US" sz="2667" dirty="0"/>
              <a:t>Medium-range (such as Wi-Fi) are used for wireless LANs and to connect portable computer users to the Internet at public hotspots</a:t>
            </a:r>
          </a:p>
          <a:p>
            <a:pPr lvl="1" eaLnBrk="1" hangingPunct="1"/>
            <a:r>
              <a:rPr lang="en-US" altLang="en-US" sz="2667" dirty="0"/>
              <a:t>Longer-range (WiMAX) can be used to provide Internet access to wide geographic areas</a:t>
            </a:r>
          </a:p>
          <a:p>
            <a:pPr eaLnBrk="1" hangingPunct="1"/>
            <a:r>
              <a:rPr lang="en-US" altLang="en-US" sz="2667" dirty="0"/>
              <a:t>Radio frequencies are assigned by the FCC and are measured in hertz (Hz)</a:t>
            </a:r>
          </a:p>
          <a:p>
            <a:endParaRPr lang="en-US" sz="2667" dirty="0"/>
          </a:p>
        </p:txBody>
      </p:sp>
      <p:sp>
        <p:nvSpPr>
          <p:cNvPr id="4" name="Google Shape;411;p78">
            <a:extLst>
              <a:ext uri="{FF2B5EF4-FFF2-40B4-BE49-F238E27FC236}">
                <a16:creationId xmlns:a16="http://schemas.microsoft.com/office/drawing/2014/main" id="{168571BD-1B6B-FD6E-B6A2-4B47F341AEEF}"/>
              </a:ext>
            </a:extLst>
          </p:cNvPr>
          <p:cNvSpPr txBox="1">
            <a:spLocks noGrp="1"/>
          </p:cNvSpPr>
          <p:nvPr>
            <p:ph type="title"/>
          </p:nvPr>
        </p:nvSpPr>
        <p:spPr>
          <a:xfrm>
            <a:off x="609600" y="275168"/>
            <a:ext cx="10972800" cy="71543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dirty="0">
                <a:solidFill>
                  <a:schemeClr val="dk1"/>
                </a:solidFill>
                <a:latin typeface="Arial"/>
                <a:ea typeface="Arial"/>
                <a:cs typeface="Arial"/>
                <a:sym typeface="Arial"/>
              </a:rPr>
              <a:t>Networking Media: </a:t>
            </a:r>
            <a:r>
              <a:rPr lang="en-US" sz="3200" b="1" dirty="0">
                <a:solidFill>
                  <a:schemeClr val="dk1"/>
                </a:solidFill>
                <a:latin typeface="Arial"/>
                <a:ea typeface="Arial"/>
                <a:cs typeface="Arial"/>
                <a:sym typeface="Arial"/>
              </a:rPr>
              <a:t>Wireless connections</a:t>
            </a:r>
            <a:endParaRPr dirty="0"/>
          </a:p>
        </p:txBody>
      </p:sp>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2"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3838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17C7-9A90-5431-3774-02D54FCDDFB9}"/>
              </a:ext>
            </a:extLst>
          </p:cNvPr>
          <p:cNvSpPr>
            <a:spLocks noGrp="1"/>
          </p:cNvSpPr>
          <p:nvPr>
            <p:ph type="title"/>
          </p:nvPr>
        </p:nvSpPr>
        <p:spPr/>
        <p:txBody>
          <a:bodyPr/>
          <a:lstStyle/>
          <a:p>
            <a:r>
              <a:rPr lang="en-US" sz="3733" dirty="0"/>
              <a:t>The Electromagnetic Spectrum</a:t>
            </a:r>
          </a:p>
        </p:txBody>
      </p:sp>
      <p:pic>
        <p:nvPicPr>
          <p:cNvPr id="4" name="Picture 2">
            <a:extLst>
              <a:ext uri="{FF2B5EF4-FFF2-40B4-BE49-F238E27FC236}">
                <a16:creationId xmlns:a16="http://schemas.microsoft.com/office/drawing/2014/main" id="{138A1373-4080-B6F0-99AC-DC5D0BFBA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029" y="1346792"/>
            <a:ext cx="4961087" cy="512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99AE1166-32E4-835D-D306-BDA37FE9A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768" y="3219970"/>
            <a:ext cx="1498601" cy="122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7"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6300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80"/>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42</a:t>
            </a:fld>
            <a:endParaRPr sz="2400"/>
          </a:p>
        </p:txBody>
      </p:sp>
      <p:sp>
        <p:nvSpPr>
          <p:cNvPr id="426" name="Google Shape;426;p80"/>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Networking Hardware</a:t>
            </a:r>
            <a:endParaRPr/>
          </a:p>
        </p:txBody>
      </p:sp>
      <p:sp>
        <p:nvSpPr>
          <p:cNvPr id="427" name="Google Shape;427;p80"/>
          <p:cNvSpPr txBox="1">
            <a:spLocks noGrp="1"/>
          </p:cNvSpPr>
          <p:nvPr>
            <p:ph type="body" idx="4294967295"/>
          </p:nvPr>
        </p:nvSpPr>
        <p:spPr>
          <a:xfrm>
            <a:off x="609600" y="1371600"/>
            <a:ext cx="10972800" cy="5105400"/>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sz="3200">
                <a:solidFill>
                  <a:schemeClr val="dk1"/>
                </a:solidFill>
                <a:latin typeface="Arial"/>
                <a:ea typeface="Arial"/>
                <a:cs typeface="Arial"/>
                <a:sym typeface="Arial"/>
              </a:rPr>
              <a:t>Networking hardware</a:t>
            </a:r>
            <a:endParaRPr/>
          </a:p>
          <a:p>
            <a:pPr marL="990575" lvl="1" indent="-338658">
              <a:lnSpc>
                <a:spcPct val="100000"/>
              </a:lnSpc>
              <a:spcBef>
                <a:spcPts val="640"/>
              </a:spcBef>
              <a:buClr>
                <a:schemeClr val="dk1"/>
              </a:buClr>
              <a:buSzPts val="1900"/>
              <a:buFont typeface="Arial"/>
              <a:buChar char="–"/>
            </a:pPr>
            <a:r>
              <a:rPr lang="en" sz="2533">
                <a:solidFill>
                  <a:schemeClr val="dk1"/>
                </a:solidFill>
                <a:latin typeface="Arial"/>
                <a:ea typeface="Arial"/>
                <a:cs typeface="Arial"/>
                <a:sym typeface="Arial"/>
              </a:rPr>
              <a:t>Network adapter: Used to connect a computer to a network or the Internet</a:t>
            </a:r>
            <a:endParaRPr sz="2533"/>
          </a:p>
          <a:p>
            <a:pPr marL="1523962" lvl="2" indent="-262460">
              <a:lnSpc>
                <a:spcPct val="100000"/>
              </a:lnSpc>
              <a:spcBef>
                <a:spcPts val="640"/>
              </a:spcBef>
              <a:buClr>
                <a:schemeClr val="dk1"/>
              </a:buClr>
              <a:buSzPts val="1900"/>
              <a:buFont typeface="Arial"/>
              <a:buChar char="•"/>
            </a:pPr>
            <a:r>
              <a:rPr lang="en" sz="2533">
                <a:solidFill>
                  <a:schemeClr val="dk1"/>
                </a:solidFill>
                <a:latin typeface="Arial"/>
                <a:ea typeface="Arial"/>
                <a:cs typeface="Arial"/>
                <a:sym typeface="Arial"/>
              </a:rPr>
              <a:t>Also called network interface card (NIC) when in the form of an expansion card</a:t>
            </a:r>
            <a:endParaRPr sz="2533"/>
          </a:p>
          <a:p>
            <a:pPr marL="1523962" lvl="2" indent="-262460">
              <a:lnSpc>
                <a:spcPct val="100000"/>
              </a:lnSpc>
              <a:spcBef>
                <a:spcPts val="640"/>
              </a:spcBef>
              <a:buClr>
                <a:schemeClr val="dk1"/>
              </a:buClr>
              <a:buSzPts val="1900"/>
              <a:buFont typeface="Arial"/>
              <a:buChar char="•"/>
            </a:pPr>
            <a:r>
              <a:rPr lang="en" sz="2533">
                <a:solidFill>
                  <a:schemeClr val="dk1"/>
                </a:solidFill>
                <a:latin typeface="Arial"/>
                <a:ea typeface="Arial"/>
                <a:cs typeface="Arial"/>
                <a:sym typeface="Arial"/>
              </a:rPr>
              <a:t>Available in a variety of formats</a:t>
            </a:r>
            <a:endParaRPr sz="2533"/>
          </a:p>
          <a:p>
            <a:pPr marL="2133547" lvl="3" indent="-262460">
              <a:lnSpc>
                <a:spcPct val="100000"/>
              </a:lnSpc>
              <a:spcBef>
                <a:spcPts val="640"/>
              </a:spcBef>
              <a:buClr>
                <a:schemeClr val="dk1"/>
              </a:buClr>
              <a:buSzPts val="1900"/>
              <a:buFont typeface="Arial"/>
              <a:buChar char="–"/>
            </a:pPr>
            <a:r>
              <a:rPr lang="en" sz="2533">
                <a:solidFill>
                  <a:schemeClr val="dk1"/>
                </a:solidFill>
                <a:latin typeface="Arial"/>
                <a:ea typeface="Arial"/>
                <a:cs typeface="Arial"/>
                <a:sym typeface="Arial"/>
              </a:rPr>
              <a:t>PCI and PCIe</a:t>
            </a:r>
            <a:endParaRPr sz="2533"/>
          </a:p>
          <a:p>
            <a:pPr marL="2133547" lvl="3" indent="-262460">
              <a:lnSpc>
                <a:spcPct val="100000"/>
              </a:lnSpc>
              <a:spcBef>
                <a:spcPts val="640"/>
              </a:spcBef>
              <a:buClr>
                <a:schemeClr val="dk1"/>
              </a:buClr>
              <a:buSzPts val="1900"/>
              <a:buFont typeface="Arial"/>
              <a:buChar char="–"/>
            </a:pPr>
            <a:r>
              <a:rPr lang="en" sz="2533">
                <a:solidFill>
                  <a:schemeClr val="dk1"/>
                </a:solidFill>
                <a:latin typeface="Arial"/>
                <a:ea typeface="Arial"/>
                <a:cs typeface="Arial"/>
                <a:sym typeface="Arial"/>
              </a:rPr>
              <a:t>USB</a:t>
            </a:r>
            <a:endParaRPr sz="2533"/>
          </a:p>
          <a:p>
            <a:pPr marL="2133547" lvl="3" indent="-262460">
              <a:lnSpc>
                <a:spcPct val="100000"/>
              </a:lnSpc>
              <a:spcBef>
                <a:spcPts val="640"/>
              </a:spcBef>
              <a:buClr>
                <a:schemeClr val="dk1"/>
              </a:buClr>
              <a:buSzPts val="1900"/>
              <a:buFont typeface="Arial"/>
              <a:buChar char="–"/>
            </a:pPr>
            <a:r>
              <a:rPr lang="en" sz="2533">
                <a:solidFill>
                  <a:schemeClr val="dk1"/>
                </a:solidFill>
                <a:latin typeface="Arial"/>
                <a:ea typeface="Arial"/>
                <a:cs typeface="Arial"/>
                <a:sym typeface="Arial"/>
              </a:rPr>
              <a:t>ExpressCard</a:t>
            </a:r>
            <a:endParaRPr sz="2533">
              <a:solidFill>
                <a:schemeClr val="dk1"/>
              </a:solidFill>
              <a:latin typeface="Arial"/>
              <a:ea typeface="Arial"/>
              <a:cs typeface="Arial"/>
              <a:sym typeface="Arial"/>
            </a:endParaRPr>
          </a:p>
          <a:p>
            <a:pPr marL="1523962" lvl="2" indent="-262460">
              <a:lnSpc>
                <a:spcPct val="100000"/>
              </a:lnSpc>
              <a:spcBef>
                <a:spcPts val="640"/>
              </a:spcBef>
              <a:buClr>
                <a:schemeClr val="dk1"/>
              </a:buClr>
              <a:buSzPts val="1900"/>
              <a:buFont typeface="Arial"/>
              <a:buChar char="•"/>
            </a:pPr>
            <a:r>
              <a:rPr lang="en" sz="2533">
                <a:solidFill>
                  <a:schemeClr val="dk1"/>
                </a:solidFill>
                <a:latin typeface="Arial"/>
                <a:ea typeface="Arial"/>
                <a:cs typeface="Arial"/>
                <a:sym typeface="Arial"/>
              </a:rPr>
              <a:t>Adapter must match the type of network being used (Ethernet, Wi-Fi, Bluetooth, etc.)</a:t>
            </a:r>
            <a:endParaRPr sz="2533"/>
          </a:p>
          <a:p>
            <a:pPr marL="1523962" lvl="2" indent="-262460">
              <a:lnSpc>
                <a:spcPct val="100000"/>
              </a:lnSpc>
              <a:spcBef>
                <a:spcPts val="640"/>
              </a:spcBef>
              <a:buClr>
                <a:schemeClr val="dk1"/>
              </a:buClr>
              <a:buSzPts val="1900"/>
              <a:buFont typeface="Arial"/>
              <a:buChar char="•"/>
            </a:pPr>
            <a:endParaRPr sz="2533"/>
          </a:p>
        </p:txBody>
      </p:sp>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16642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7">
                                            <p:txEl>
                                              <p:pRg st="7" end="7"/>
                                            </p:txEl>
                                          </p:spTgt>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81"/>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43</a:t>
            </a:fld>
            <a:endParaRPr sz="2400"/>
          </a:p>
        </p:txBody>
      </p:sp>
      <p:sp>
        <p:nvSpPr>
          <p:cNvPr id="433" name="Google Shape;433;p81"/>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Network Adapters</a:t>
            </a:r>
            <a:endParaRPr/>
          </a:p>
        </p:txBody>
      </p:sp>
      <p:pic>
        <p:nvPicPr>
          <p:cNvPr id="434" name="Google Shape;434;p81"/>
          <p:cNvPicPr preferRelativeResize="0"/>
          <p:nvPr/>
        </p:nvPicPr>
        <p:blipFill rotWithShape="1">
          <a:blip r:embed="rId3">
            <a:alphaModFix/>
          </a:blip>
          <a:srcRect/>
          <a:stretch/>
        </p:blipFill>
        <p:spPr>
          <a:xfrm>
            <a:off x="2782826" y="1372393"/>
            <a:ext cx="7488237" cy="4673600"/>
          </a:xfrm>
          <a:prstGeom prst="rect">
            <a:avLst/>
          </a:prstGeom>
          <a:noFill/>
          <a:ln w="9525" cap="flat" cmpd="sng">
            <a:solidFill>
              <a:schemeClr val="dk1"/>
            </a:solidFill>
            <a:prstDash val="solid"/>
            <a:miter lim="800000"/>
            <a:headEnd type="none" w="sm" len="sm"/>
            <a:tailEnd type="none" w="sm" len="sm"/>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7202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82"/>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Networking Devices</a:t>
            </a:r>
            <a:endParaRPr/>
          </a:p>
        </p:txBody>
      </p:sp>
      <p:sp>
        <p:nvSpPr>
          <p:cNvPr id="440" name="Google Shape;440;p82"/>
          <p:cNvSpPr txBox="1">
            <a:spLocks noGrp="1"/>
          </p:cNvSpPr>
          <p:nvPr>
            <p:ph type="body" idx="1"/>
          </p:nvPr>
        </p:nvSpPr>
        <p:spPr>
          <a:xfrm>
            <a:off x="609600" y="1478163"/>
            <a:ext cx="10972800" cy="5105200"/>
          </a:xfrm>
          <a:prstGeom prst="rect">
            <a:avLst/>
          </a:prstGeom>
        </p:spPr>
        <p:txBody>
          <a:bodyPr spcFirstLastPara="1" vert="horz" wrap="square" lIns="121900" tIns="60933" rIns="121900" bIns="60933" rtlCol="0" anchor="t" anchorCtr="0">
            <a:noAutofit/>
          </a:bodyPr>
          <a:lstStyle/>
          <a:p>
            <a:pPr marL="457189">
              <a:spcBef>
                <a:spcPts val="480"/>
              </a:spcBef>
            </a:pPr>
            <a:r>
              <a:rPr lang="en" sz="2667" dirty="0"/>
              <a:t>Networking devices are components used to connect computers or other electronic devices together so that they can share files or resources like printers or fax machines.</a:t>
            </a:r>
            <a:endParaRPr sz="2667" dirty="0"/>
          </a:p>
          <a:p>
            <a:pPr marL="457189">
              <a:spcBef>
                <a:spcPts val="480"/>
              </a:spcBef>
            </a:pPr>
            <a:r>
              <a:rPr lang="en" sz="2667" dirty="0"/>
              <a:t>Following are some networking devices:</a:t>
            </a:r>
            <a:endParaRPr sz="2667" dirty="0"/>
          </a:p>
          <a:p>
            <a:pPr lvl="1">
              <a:buFont typeface="Arial" panose="020B0604020202020204" pitchFamily="34" charset="0"/>
              <a:buChar char="•"/>
            </a:pPr>
            <a:r>
              <a:rPr lang="en" sz="2667" dirty="0"/>
              <a:t>Hub</a:t>
            </a:r>
            <a:endParaRPr sz="2667" dirty="0"/>
          </a:p>
          <a:p>
            <a:pPr lvl="1">
              <a:spcBef>
                <a:spcPts val="0"/>
              </a:spcBef>
            </a:pPr>
            <a:r>
              <a:rPr lang="en" sz="2667" dirty="0"/>
              <a:t>Switch</a:t>
            </a:r>
            <a:endParaRPr sz="2667" dirty="0"/>
          </a:p>
          <a:p>
            <a:pPr lvl="1">
              <a:spcBef>
                <a:spcPts val="0"/>
              </a:spcBef>
            </a:pPr>
            <a:r>
              <a:rPr lang="en" sz="2667" dirty="0"/>
              <a:t>Gateway</a:t>
            </a:r>
            <a:endParaRPr sz="2667" dirty="0"/>
          </a:p>
          <a:p>
            <a:pPr lvl="1">
              <a:spcBef>
                <a:spcPts val="0"/>
              </a:spcBef>
            </a:pPr>
            <a:r>
              <a:rPr lang="en" sz="2667" dirty="0"/>
              <a:t>Router</a:t>
            </a:r>
            <a:endParaRPr sz="2667" dirty="0"/>
          </a:p>
          <a:p>
            <a:pPr lvl="1">
              <a:spcBef>
                <a:spcPts val="0"/>
              </a:spcBef>
            </a:pPr>
            <a:r>
              <a:rPr lang="en" sz="2667" dirty="0"/>
              <a:t>Repeater</a:t>
            </a:r>
            <a:endParaRPr sz="2667" dirty="0"/>
          </a:p>
          <a:p>
            <a:pPr marL="0" indent="0">
              <a:spcBef>
                <a:spcPts val="480"/>
              </a:spcBef>
              <a:buNone/>
            </a:pPr>
            <a:endParaRPr sz="2667" dirty="0"/>
          </a:p>
        </p:txBody>
      </p:sp>
      <p:pic>
        <p:nvPicPr>
          <p:cNvPr id="4"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5"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42104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anim calcmode="lin" valueType="num">
                                      <p:cBhvr additive="base">
                                        <p:cTn id="7" dur="1"/>
                                        <p:tgtEl>
                                          <p:spTgt spid="4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440">
                                            <p:txEl>
                                              <p:pRg st="1" end="1"/>
                                            </p:txEl>
                                          </p:spTgt>
                                        </p:tgtEl>
                                        <p:attrNameLst>
                                          <p:attrName>style.visibility</p:attrName>
                                        </p:attrNameLst>
                                      </p:cBhvr>
                                      <p:to>
                                        <p:strVal val="visible"/>
                                      </p:to>
                                    </p:set>
                                    <p:anim calcmode="lin" valueType="num">
                                      <p:cBhvr additive="base">
                                        <p:cTn id="12" dur="1"/>
                                        <p:tgtEl>
                                          <p:spTgt spid="4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440">
                                            <p:txEl>
                                              <p:pRg st="2" end="2"/>
                                            </p:txEl>
                                          </p:spTgt>
                                        </p:tgtEl>
                                        <p:attrNameLst>
                                          <p:attrName>style.visibility</p:attrName>
                                        </p:attrNameLst>
                                      </p:cBhvr>
                                      <p:to>
                                        <p:strVal val="visible"/>
                                      </p:to>
                                    </p:set>
                                    <p:anim calcmode="lin" valueType="num">
                                      <p:cBhvr additive="base">
                                        <p:cTn id="17" dur="1"/>
                                        <p:tgtEl>
                                          <p:spTgt spid="44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440">
                                            <p:txEl>
                                              <p:pRg st="3" end="3"/>
                                            </p:txEl>
                                          </p:spTgt>
                                        </p:tgtEl>
                                        <p:attrNameLst>
                                          <p:attrName>style.visibility</p:attrName>
                                        </p:attrNameLst>
                                      </p:cBhvr>
                                      <p:to>
                                        <p:strVal val="visible"/>
                                      </p:to>
                                    </p:set>
                                    <p:anim calcmode="lin" valueType="num">
                                      <p:cBhvr additive="base">
                                        <p:cTn id="22" dur="1"/>
                                        <p:tgtEl>
                                          <p:spTgt spid="44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440">
                                            <p:txEl>
                                              <p:pRg st="4" end="4"/>
                                            </p:txEl>
                                          </p:spTgt>
                                        </p:tgtEl>
                                        <p:attrNameLst>
                                          <p:attrName>style.visibility</p:attrName>
                                        </p:attrNameLst>
                                      </p:cBhvr>
                                      <p:to>
                                        <p:strVal val="visible"/>
                                      </p:to>
                                    </p:set>
                                    <p:anim calcmode="lin" valueType="num">
                                      <p:cBhvr additive="base">
                                        <p:cTn id="27" dur="1"/>
                                        <p:tgtEl>
                                          <p:spTgt spid="44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440">
                                            <p:txEl>
                                              <p:pRg st="5" end="5"/>
                                            </p:txEl>
                                          </p:spTgt>
                                        </p:tgtEl>
                                        <p:attrNameLst>
                                          <p:attrName>style.visibility</p:attrName>
                                        </p:attrNameLst>
                                      </p:cBhvr>
                                      <p:to>
                                        <p:strVal val="visible"/>
                                      </p:to>
                                    </p:set>
                                    <p:anim calcmode="lin" valueType="num">
                                      <p:cBhvr additive="base">
                                        <p:cTn id="32" dur="1"/>
                                        <p:tgtEl>
                                          <p:spTgt spid="44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40">
                                            <p:txEl>
                                              <p:pRg st="6" end="6"/>
                                            </p:txEl>
                                          </p:spTgt>
                                        </p:tgtEl>
                                        <p:attrNameLst>
                                          <p:attrName>style.visibility</p:attrName>
                                        </p:attrNameLst>
                                      </p:cBhvr>
                                      <p:to>
                                        <p:strVal val="visible"/>
                                      </p:to>
                                    </p:set>
                                    <p:anim calcmode="lin" valueType="num">
                                      <p:cBhvr additive="base">
                                        <p:cTn id="37" dur="1"/>
                                        <p:tgtEl>
                                          <p:spTgt spid="440">
                                            <p:txEl>
                                              <p:pRg st="6" end="6"/>
                                            </p:txEl>
                                          </p:spTgt>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83"/>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HUB</a:t>
            </a:r>
            <a:endParaRPr/>
          </a:p>
        </p:txBody>
      </p:sp>
      <p:sp>
        <p:nvSpPr>
          <p:cNvPr id="446" name="Google Shape;446;p83"/>
          <p:cNvSpPr txBox="1">
            <a:spLocks noGrp="1"/>
          </p:cNvSpPr>
          <p:nvPr>
            <p:ph type="body" idx="1"/>
          </p:nvPr>
        </p:nvSpPr>
        <p:spPr>
          <a:xfrm>
            <a:off x="609599" y="1371600"/>
            <a:ext cx="6379535" cy="5105200"/>
          </a:xfrm>
          <a:prstGeom prst="rect">
            <a:avLst/>
          </a:prstGeom>
          <a:noFill/>
        </p:spPr>
        <p:txBody>
          <a:bodyPr spcFirstLastPara="1" vert="horz" wrap="square" lIns="121900" tIns="60933" rIns="121900" bIns="60933" rtlCol="0" anchor="t" anchorCtr="0">
            <a:noAutofit/>
          </a:bodyPr>
          <a:lstStyle/>
          <a:p>
            <a:pPr marL="457189"/>
            <a:r>
              <a:rPr lang="en" sz="2667" dirty="0">
                <a:solidFill>
                  <a:srgbClr val="273239"/>
                </a:solidFill>
              </a:rPr>
              <a:t>A repeater operates at the physical layer. </a:t>
            </a:r>
          </a:p>
          <a:p>
            <a:pPr marL="457189"/>
            <a:r>
              <a:rPr lang="en" sz="2667" dirty="0">
                <a:solidFill>
                  <a:srgbClr val="273239"/>
                </a:solidFill>
              </a:rPr>
              <a:t>Its job is to regenerate the signal over the same network before the signal becomes too weak or corrupted so as to extend the length to which the signal can be transmitted over the same network.</a:t>
            </a:r>
            <a:endParaRPr sz="4267" dirty="0"/>
          </a:p>
        </p:txBody>
      </p:sp>
      <p:pic>
        <p:nvPicPr>
          <p:cNvPr id="447" name="Google Shape;447;p83" descr="preencoded.png"/>
          <p:cNvPicPr preferRelativeResize="0"/>
          <p:nvPr/>
        </p:nvPicPr>
        <p:blipFill rotWithShape="1">
          <a:blip r:embed="rId3">
            <a:alphaModFix/>
          </a:blip>
          <a:srcRect/>
          <a:stretch/>
        </p:blipFill>
        <p:spPr>
          <a:xfrm>
            <a:off x="7142808" y="1782727"/>
            <a:ext cx="4439592" cy="3618613"/>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96008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84"/>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 Switch</a:t>
            </a:r>
            <a:endParaRPr/>
          </a:p>
        </p:txBody>
      </p:sp>
      <p:sp>
        <p:nvSpPr>
          <p:cNvPr id="453" name="Google Shape;453;p84"/>
          <p:cNvSpPr txBox="1">
            <a:spLocks noGrp="1"/>
          </p:cNvSpPr>
          <p:nvPr>
            <p:ph type="body" idx="1"/>
          </p:nvPr>
        </p:nvSpPr>
        <p:spPr>
          <a:xfrm>
            <a:off x="609600" y="1371600"/>
            <a:ext cx="109728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r>
              <a:rPr lang="en" sz="2933">
                <a:solidFill>
                  <a:srgbClr val="273239"/>
                </a:solidFill>
              </a:rPr>
              <a:t>A switch is a multiport bridge with a buffer and a design that can boost its efficiency(a large number of ports imply less traffic) and performance. A switch is a data link layer device.</a:t>
            </a:r>
            <a:endParaRPr sz="4400"/>
          </a:p>
        </p:txBody>
      </p:sp>
      <p:pic>
        <p:nvPicPr>
          <p:cNvPr id="454" name="Google Shape;454;p84" descr="preencoded.png"/>
          <p:cNvPicPr preferRelativeResize="0"/>
          <p:nvPr/>
        </p:nvPicPr>
        <p:blipFill rotWithShape="1">
          <a:blip r:embed="rId3">
            <a:alphaModFix/>
          </a:blip>
          <a:srcRect/>
          <a:stretch/>
        </p:blipFill>
        <p:spPr>
          <a:xfrm>
            <a:off x="2401157" y="2989521"/>
            <a:ext cx="6317543" cy="3047801"/>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9389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85"/>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Gateway</a:t>
            </a:r>
            <a:endParaRPr/>
          </a:p>
        </p:txBody>
      </p:sp>
      <p:sp>
        <p:nvSpPr>
          <p:cNvPr id="460" name="Google Shape;460;p85"/>
          <p:cNvSpPr txBox="1">
            <a:spLocks noGrp="1"/>
          </p:cNvSpPr>
          <p:nvPr>
            <p:ph type="body" idx="1"/>
          </p:nvPr>
        </p:nvSpPr>
        <p:spPr>
          <a:xfrm>
            <a:off x="609600" y="1371600"/>
            <a:ext cx="52692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r>
              <a:rPr lang="en">
                <a:solidFill>
                  <a:srgbClr val="273239"/>
                </a:solidFill>
              </a:rPr>
              <a:t>A gateway, as the name suggests, is a passage to connect two networks together that may work upon different networking models.</a:t>
            </a:r>
            <a:endParaRPr sz="4667"/>
          </a:p>
        </p:txBody>
      </p:sp>
      <p:pic>
        <p:nvPicPr>
          <p:cNvPr id="461" name="Google Shape;461;p85" descr="preencoded.png"/>
          <p:cNvPicPr preferRelativeResize="0"/>
          <p:nvPr/>
        </p:nvPicPr>
        <p:blipFill rotWithShape="1">
          <a:blip r:embed="rId3">
            <a:alphaModFix/>
          </a:blip>
          <a:srcRect/>
          <a:stretch/>
        </p:blipFill>
        <p:spPr>
          <a:xfrm>
            <a:off x="6587402" y="1531088"/>
            <a:ext cx="4385399" cy="4043269"/>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69815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86"/>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Router</a:t>
            </a:r>
            <a:endParaRPr/>
          </a:p>
        </p:txBody>
      </p:sp>
      <p:sp>
        <p:nvSpPr>
          <p:cNvPr id="467" name="Google Shape;467;p86"/>
          <p:cNvSpPr txBox="1">
            <a:spLocks noGrp="1"/>
          </p:cNvSpPr>
          <p:nvPr>
            <p:ph type="body" idx="1"/>
          </p:nvPr>
        </p:nvSpPr>
        <p:spPr>
          <a:xfrm>
            <a:off x="609600" y="1371600"/>
            <a:ext cx="5486400" cy="5105200"/>
          </a:xfrm>
          <a:prstGeom prst="rect">
            <a:avLst/>
          </a:prstGeom>
        </p:spPr>
        <p:txBody>
          <a:bodyPr spcFirstLastPara="1" vert="horz" wrap="square" lIns="121900" tIns="60933" rIns="121900" bIns="60933" rtlCol="0" anchor="t" anchorCtr="0">
            <a:noAutofit/>
          </a:bodyPr>
          <a:lstStyle/>
          <a:p>
            <a:pPr marL="0" indent="0">
              <a:spcBef>
                <a:spcPts val="480"/>
              </a:spcBef>
              <a:buNone/>
            </a:pPr>
            <a:r>
              <a:rPr lang="en">
                <a:solidFill>
                  <a:srgbClr val="273239"/>
                </a:solidFill>
              </a:rPr>
              <a:t> A router is a device like a switch that routes data packets based on their IP addresses. The router is mainly a Network Layer device.</a:t>
            </a:r>
            <a:r>
              <a:rPr lang="en" sz="1733">
                <a:solidFill>
                  <a:srgbClr val="273239"/>
                </a:solidFill>
                <a:highlight>
                  <a:srgbClr val="FFFFFF"/>
                </a:highlight>
              </a:rPr>
              <a:t> </a:t>
            </a:r>
            <a:endParaRPr/>
          </a:p>
        </p:txBody>
      </p:sp>
      <p:pic>
        <p:nvPicPr>
          <p:cNvPr id="468" name="Google Shape;468;p86" descr="preencoded.png"/>
          <p:cNvPicPr preferRelativeResize="0"/>
          <p:nvPr/>
        </p:nvPicPr>
        <p:blipFill rotWithShape="1">
          <a:blip r:embed="rId3">
            <a:alphaModFix/>
          </a:blip>
          <a:srcRect/>
          <a:stretch/>
        </p:blipFill>
        <p:spPr>
          <a:xfrm>
            <a:off x="6564593" y="1608986"/>
            <a:ext cx="4422385" cy="3868847"/>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92368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7"/>
          <p:cNvSpPr txBox="1">
            <a:spLocks noGrp="1"/>
          </p:cNvSpPr>
          <p:nvPr>
            <p:ph type="title"/>
          </p:nvPr>
        </p:nvSpPr>
        <p:spPr>
          <a:xfrm>
            <a:off x="609600" y="274637"/>
            <a:ext cx="10972800" cy="716000"/>
          </a:xfrm>
          <a:prstGeom prst="rect">
            <a:avLst/>
          </a:prstGeom>
        </p:spPr>
        <p:txBody>
          <a:bodyPr spcFirstLastPara="1" vert="horz" wrap="square" lIns="121900" tIns="60933" rIns="121900" bIns="60933" rtlCol="0" anchor="ctr" anchorCtr="0">
            <a:noAutofit/>
          </a:bodyPr>
          <a:lstStyle/>
          <a:p>
            <a:pPr algn="ctr">
              <a:spcBef>
                <a:spcPts val="0"/>
              </a:spcBef>
            </a:pPr>
            <a:r>
              <a:rPr lang="en"/>
              <a:t>Repeater</a:t>
            </a:r>
            <a:endParaRPr/>
          </a:p>
        </p:txBody>
      </p:sp>
      <p:sp>
        <p:nvSpPr>
          <p:cNvPr id="474" name="Google Shape;474;p87"/>
          <p:cNvSpPr txBox="1">
            <a:spLocks noGrp="1"/>
          </p:cNvSpPr>
          <p:nvPr>
            <p:ph type="body" idx="1"/>
          </p:nvPr>
        </p:nvSpPr>
        <p:spPr>
          <a:xfrm>
            <a:off x="277700" y="1371600"/>
            <a:ext cx="6081600" cy="5105200"/>
          </a:xfrm>
          <a:prstGeom prst="rect">
            <a:avLst/>
          </a:prstGeom>
        </p:spPr>
        <p:txBody>
          <a:bodyPr spcFirstLastPara="1" vert="horz" wrap="square" lIns="121900" tIns="60933" rIns="121900" bIns="60933" rtlCol="0" anchor="t" anchorCtr="0">
            <a:noAutofit/>
          </a:bodyPr>
          <a:lstStyle/>
          <a:p>
            <a:pPr marL="457189"/>
            <a:r>
              <a:rPr lang="en" dirty="0">
                <a:solidFill>
                  <a:srgbClr val="273239"/>
                </a:solidFill>
              </a:rPr>
              <a:t>A repeater operates at the physical layer. </a:t>
            </a:r>
          </a:p>
          <a:p>
            <a:pPr marL="457189"/>
            <a:r>
              <a:rPr lang="en" dirty="0">
                <a:solidFill>
                  <a:srgbClr val="273239"/>
                </a:solidFill>
              </a:rPr>
              <a:t>Its job is to regenerate the signal over the same network before the signal becomes too weak or corrupted so as to extend the length to which the signal can be transmitted over the same network.</a:t>
            </a:r>
            <a:endParaRPr sz="4667" dirty="0"/>
          </a:p>
        </p:txBody>
      </p:sp>
      <p:pic>
        <p:nvPicPr>
          <p:cNvPr id="475" name="Google Shape;475;p87" descr="preencoded.png"/>
          <p:cNvPicPr preferRelativeResize="0"/>
          <p:nvPr/>
        </p:nvPicPr>
        <p:blipFill rotWithShape="1">
          <a:blip r:embed="rId3">
            <a:alphaModFix/>
          </a:blip>
          <a:srcRect/>
          <a:stretch/>
        </p:blipFill>
        <p:spPr>
          <a:xfrm>
            <a:off x="7453445" y="1910317"/>
            <a:ext cx="4128955" cy="3674664"/>
          </a:xfrm>
          <a:prstGeom prst="rect">
            <a:avLst/>
          </a:prstGeom>
          <a:noFill/>
          <a:ln>
            <a:noFill/>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56166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75"/>
                                        </p:tgtEl>
                                        <p:attrNameLst>
                                          <p:attrName>style.visibility</p:attrName>
                                        </p:attrNameLst>
                                      </p:cBhvr>
                                      <p:to>
                                        <p:strVal val="visible"/>
                                      </p:to>
                                    </p:set>
                                    <p:anim calcmode="lin" valueType="num">
                                      <p:cBhvr additive="base">
                                        <p:cTn id="7" dur="1"/>
                                        <p:tgtEl>
                                          <p:spTgt spid="475"/>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2"/>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5</a:t>
            </a:fld>
            <a:endParaRPr sz="2400"/>
          </a:p>
        </p:txBody>
      </p:sp>
      <p:sp>
        <p:nvSpPr>
          <p:cNvPr id="171" name="Google Shape;171;p42"/>
          <p:cNvSpPr txBox="1">
            <a:spLocks noGrp="1"/>
          </p:cNvSpPr>
          <p:nvPr>
            <p:ph type="title" idx="4294967295"/>
          </p:nvPr>
        </p:nvSpPr>
        <p:spPr>
          <a:xfrm>
            <a:off x="863600" y="152400"/>
            <a:ext cx="10513483" cy="611187"/>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Networking Applications</a:t>
            </a:r>
            <a:endParaRPr/>
          </a:p>
        </p:txBody>
      </p:sp>
      <p:sp>
        <p:nvSpPr>
          <p:cNvPr id="172" name="Google Shape;172;p42"/>
          <p:cNvSpPr txBox="1">
            <a:spLocks noGrp="1"/>
          </p:cNvSpPr>
          <p:nvPr>
            <p:ph type="body" idx="4294967295"/>
          </p:nvPr>
        </p:nvSpPr>
        <p:spPr>
          <a:xfrm>
            <a:off x="609600" y="1439864"/>
            <a:ext cx="10972800" cy="5037137"/>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b="0" i="0" u="none" strike="noStrike" cap="none" dirty="0">
                <a:solidFill>
                  <a:schemeClr val="dk1"/>
                </a:solidFill>
                <a:sym typeface="Arial"/>
              </a:rPr>
              <a:t>Television and radio broadcasting</a:t>
            </a:r>
            <a:endParaRPr dirty="0"/>
          </a:p>
          <a:p>
            <a:pPr marL="457189" indent="-457189">
              <a:lnSpc>
                <a:spcPct val="100000"/>
              </a:lnSpc>
              <a:spcBef>
                <a:spcPts val="640"/>
              </a:spcBef>
              <a:buClr>
                <a:schemeClr val="dk1"/>
              </a:buClr>
              <a:buSzPts val="2400"/>
              <a:buFont typeface="Arial"/>
              <a:buChar char="•"/>
            </a:pPr>
            <a:r>
              <a:rPr lang="en" b="0" i="0" u="none" strike="noStrike" cap="none" dirty="0">
                <a:solidFill>
                  <a:schemeClr val="dk1"/>
                </a:solidFill>
                <a:sym typeface="Arial"/>
              </a:rPr>
              <a:t>Global positioning system (GPS): Uses satellites and a receiver to determine the exact geographic location of the receiver</a:t>
            </a:r>
            <a:endParaRPr dirty="0"/>
          </a:p>
          <a:p>
            <a:pPr marL="990575" lvl="1" indent="-355591">
              <a:lnSpc>
                <a:spcPct val="100000"/>
              </a:lnSpc>
              <a:spcBef>
                <a:spcPts val="640"/>
              </a:spcBef>
              <a:buClr>
                <a:schemeClr val="dk1"/>
              </a:buClr>
              <a:buSzPts val="2100"/>
              <a:buFont typeface="Arial"/>
              <a:buChar char="–"/>
            </a:pPr>
            <a:r>
              <a:rPr lang="en" b="0" i="0" u="none" strike="noStrike" cap="none" dirty="0">
                <a:solidFill>
                  <a:schemeClr val="dk1"/>
                </a:solidFill>
                <a:sym typeface="Arial"/>
              </a:rPr>
              <a:t>Commonly used by individuals to determine their exact location</a:t>
            </a:r>
            <a:endParaRPr dirty="0"/>
          </a:p>
          <a:p>
            <a:pPr marL="990575" lvl="1" indent="-355591">
              <a:lnSpc>
                <a:spcPct val="100000"/>
              </a:lnSpc>
              <a:spcBef>
                <a:spcPts val="640"/>
              </a:spcBef>
              <a:buClr>
                <a:schemeClr val="dk1"/>
              </a:buClr>
              <a:buSzPts val="2100"/>
              <a:buFont typeface="Arial"/>
              <a:buChar char="–"/>
            </a:pPr>
            <a:r>
              <a:rPr lang="en" b="0" i="0" u="none" strike="noStrike" cap="none" dirty="0">
                <a:solidFill>
                  <a:schemeClr val="dk1"/>
                </a:solidFill>
                <a:sym typeface="Arial"/>
              </a:rPr>
              <a:t>Used on the job by surveyors, farmers, and fishermen</a:t>
            </a:r>
            <a:endParaRPr dirty="0"/>
          </a:p>
          <a:p>
            <a:pPr marL="990575" lvl="1" indent="-355591">
              <a:lnSpc>
                <a:spcPct val="100000"/>
              </a:lnSpc>
              <a:spcBef>
                <a:spcPts val="640"/>
              </a:spcBef>
              <a:buClr>
                <a:schemeClr val="dk1"/>
              </a:buClr>
              <a:buSzPts val="2100"/>
              <a:buFont typeface="Arial"/>
              <a:buChar char="–"/>
            </a:pPr>
            <a:r>
              <a:rPr lang="en" b="0" i="0" u="none" strike="noStrike" cap="none" dirty="0">
                <a:solidFill>
                  <a:schemeClr val="dk1"/>
                </a:solidFill>
                <a:sym typeface="Arial"/>
              </a:rPr>
              <a:t>Used to guide vehicles and equipment</a:t>
            </a:r>
            <a:endParaRPr dirty="0"/>
          </a:p>
          <a:p>
            <a:pPr marL="990575" lvl="1" indent="-355591">
              <a:lnSpc>
                <a:spcPct val="100000"/>
              </a:lnSpc>
              <a:spcBef>
                <a:spcPts val="640"/>
              </a:spcBef>
              <a:buClr>
                <a:schemeClr val="dk1"/>
              </a:buClr>
              <a:buSzPts val="2100"/>
              <a:buFont typeface="Arial"/>
              <a:buChar char="–"/>
            </a:pPr>
            <a:r>
              <a:rPr lang="en" b="0" i="0" u="none" strike="noStrike" cap="none" dirty="0">
                <a:solidFill>
                  <a:schemeClr val="dk1"/>
                </a:solidFill>
                <a:sym typeface="Arial"/>
              </a:rPr>
              <a:t>Used by the military to guide munitions</a:t>
            </a:r>
            <a:endParaRPr dirty="0"/>
          </a:p>
        </p:txBody>
      </p:sp>
      <p:pic>
        <p:nvPicPr>
          <p:cNvPr id="7"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217435" y="133619"/>
            <a:ext cx="890485" cy="833297"/>
          </a:xfrm>
          <a:prstGeom prst="rect">
            <a:avLst/>
          </a:prstGeom>
        </p:spPr>
      </p:pic>
      <p:pic>
        <p:nvPicPr>
          <p:cNvPr id="8"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88652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DC6A29-FE4B-BD84-E0C0-F2B680AD316A}"/>
              </a:ext>
            </a:extLst>
          </p:cNvPr>
          <p:cNvSpPr/>
          <p:nvPr/>
        </p:nvSpPr>
        <p:spPr>
          <a:xfrm>
            <a:off x="1994175" y="2251468"/>
            <a:ext cx="8582025" cy="21773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8000" b="1" kern="1200" dirty="0">
                <a:ln w="12700">
                  <a:solidFill>
                    <a:schemeClr val="accent1"/>
                  </a:solidFill>
                  <a:prstDash val="solid"/>
                </a:ln>
                <a:solidFill>
                  <a:schemeClr val="tx1"/>
                </a:solidFill>
                <a:effectLst>
                  <a:outerShdw dist="38100" dir="2640000" algn="bl" rotWithShape="0">
                    <a:schemeClr val="accent1"/>
                  </a:outerShdw>
                </a:effectLst>
                <a:latin typeface="+mj-lt"/>
                <a:ea typeface="+mj-ea"/>
                <a:cs typeface="+mj-cs"/>
              </a:rPr>
              <a:t>Any Question?</a:t>
            </a:r>
            <a:endParaRPr lang="en-US" sz="8000" b="1" kern="1200" cap="none" spc="0" dirty="0">
              <a:ln w="12700">
                <a:solidFill>
                  <a:schemeClr val="accent1"/>
                </a:solidFill>
                <a:prstDash val="solid"/>
              </a:ln>
              <a:solidFill>
                <a:schemeClr val="tx1"/>
              </a:solidFill>
              <a:effectLst>
                <a:outerShdw dist="38100" dir="2640000" algn="bl" rotWithShape="0">
                  <a:schemeClr val="accent1"/>
                </a:outerShdw>
              </a:effectLst>
              <a:latin typeface="+mj-lt"/>
              <a:ea typeface="+mj-ea"/>
              <a:cs typeface="+mj-cs"/>
            </a:endParaRPr>
          </a:p>
        </p:txBody>
      </p:sp>
      <p:sp>
        <p:nvSpPr>
          <p:cNvPr id="6"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
        <p:nvSpPr>
          <p:cNvPr id="7" name="Slide Number Placeholder 6">
            <a:extLst>
              <a:ext uri="{FF2B5EF4-FFF2-40B4-BE49-F238E27FC236}">
                <a16:creationId xmlns:a16="http://schemas.microsoft.com/office/drawing/2014/main" id="{1A70B259-25AF-5D1E-D587-6188F36D2CD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B618960-8005-486C-9A75-10CB2AAC16F9}" type="slidenum">
              <a:rPr lang="en-US">
                <a:solidFill>
                  <a:schemeClr val="tx1">
                    <a:lumMod val="50000"/>
                    <a:lumOff val="50000"/>
                  </a:schemeClr>
                </a:solidFill>
              </a:rPr>
              <a:pPr>
                <a:spcAft>
                  <a:spcPts val="600"/>
                </a:spcAft>
              </a:pPr>
              <a:t>50</a:t>
            </a:fld>
            <a:endParaRPr lang="en-US">
              <a:solidFill>
                <a:schemeClr val="tx1">
                  <a:lumMod val="50000"/>
                  <a:lumOff val="50000"/>
                </a:schemeClr>
              </a:solidFill>
            </a:endParaRPr>
          </a:p>
        </p:txBody>
      </p:sp>
      <p:pic>
        <p:nvPicPr>
          <p:cNvPr id="8" name="Picture 2" descr="Air University Fall 2020 Merit List Result.pk">
            <a:extLst>
              <a:ext uri="{FF2B5EF4-FFF2-40B4-BE49-F238E27FC236}">
                <a16:creationId xmlns:a16="http://schemas.microsoft.com/office/drawing/2014/main" id="{82F99906-632D-7079-C7F3-9F34E0ECD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83" y="184225"/>
            <a:ext cx="1079017" cy="833297"/>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3.png">
            <a:extLst>
              <a:ext uri="{FF2B5EF4-FFF2-40B4-BE49-F238E27FC236}">
                <a16:creationId xmlns:a16="http://schemas.microsoft.com/office/drawing/2014/main" id="{5A9B2D3E-3A7D-78EE-6545-DDD581339AF0}"/>
              </a:ext>
            </a:extLst>
          </p:cNvPr>
          <p:cNvPicPr>
            <a:picLocks noChangeAspect="1"/>
          </p:cNvPicPr>
          <p:nvPr/>
        </p:nvPicPr>
        <p:blipFill>
          <a:blip r:embed="rId3" cstate="print"/>
          <a:stretch>
            <a:fillRect/>
          </a:stretch>
        </p:blipFill>
        <p:spPr>
          <a:xfrm>
            <a:off x="11087100" y="184225"/>
            <a:ext cx="890485" cy="833297"/>
          </a:xfrm>
          <a:prstGeom prst="rect">
            <a:avLst/>
          </a:prstGeom>
        </p:spPr>
      </p:pic>
    </p:spTree>
    <p:extLst>
      <p:ext uri="{BB962C8B-B14F-4D97-AF65-F5344CB8AC3E}">
        <p14:creationId xmlns:p14="http://schemas.microsoft.com/office/powerpoint/2010/main" val="297354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3"/>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ctr"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GPS</a:t>
            </a:r>
            <a:endParaRPr/>
          </a:p>
        </p:txBody>
      </p:sp>
      <p:sp>
        <p:nvSpPr>
          <p:cNvPr id="178" name="Google Shape;178;p43"/>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6</a:t>
            </a:fld>
            <a:endParaRPr sz="2400"/>
          </a:p>
        </p:txBody>
      </p:sp>
      <p:pic>
        <p:nvPicPr>
          <p:cNvPr id="179" name="Google Shape;179;p43"/>
          <p:cNvPicPr preferRelativeResize="0"/>
          <p:nvPr/>
        </p:nvPicPr>
        <p:blipFill rotWithShape="1">
          <a:blip r:embed="rId3">
            <a:alphaModFix/>
          </a:blip>
          <a:srcRect/>
          <a:stretch/>
        </p:blipFill>
        <p:spPr>
          <a:xfrm>
            <a:off x="1130300" y="1639900"/>
            <a:ext cx="10201533" cy="4443400"/>
          </a:xfrm>
          <a:prstGeom prst="rect">
            <a:avLst/>
          </a:prstGeom>
          <a:noFill/>
          <a:ln w="9525" cap="flat" cmpd="sng">
            <a:solidFill>
              <a:schemeClr val="dk1"/>
            </a:solidFill>
            <a:prstDash val="solid"/>
            <a:miter lim="800000"/>
            <a:headEnd type="none" w="sm" len="sm"/>
            <a:tailEnd type="none" w="sm" len="sm"/>
          </a:ln>
        </p:spPr>
      </p:pic>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28049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88181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4"/>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7</a:t>
            </a:fld>
            <a:endParaRPr sz="2400"/>
          </a:p>
        </p:txBody>
      </p:sp>
      <p:sp>
        <p:nvSpPr>
          <p:cNvPr id="185" name="Google Shape;185;p44"/>
          <p:cNvSpPr txBox="1">
            <a:spLocks noGrp="1"/>
          </p:cNvSpPr>
          <p:nvPr>
            <p:ph type="title" idx="4294967295"/>
          </p:nvPr>
        </p:nvSpPr>
        <p:spPr>
          <a:xfrm>
            <a:off x="958849" y="188912"/>
            <a:ext cx="10513483" cy="720725"/>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Networking Applications</a:t>
            </a:r>
            <a:endParaRPr/>
          </a:p>
        </p:txBody>
      </p:sp>
      <p:sp>
        <p:nvSpPr>
          <p:cNvPr id="186" name="Google Shape;186;p44"/>
          <p:cNvSpPr txBox="1">
            <a:spLocks noGrp="1"/>
          </p:cNvSpPr>
          <p:nvPr>
            <p:ph type="body" idx="4294967295"/>
          </p:nvPr>
        </p:nvSpPr>
        <p:spPr>
          <a:xfrm>
            <a:off x="643467" y="1493838"/>
            <a:ext cx="10972800" cy="5072063"/>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sz="3200">
                <a:solidFill>
                  <a:schemeClr val="dk1"/>
                </a:solidFill>
                <a:latin typeface="Arial"/>
                <a:ea typeface="Arial"/>
                <a:cs typeface="Arial"/>
                <a:sym typeface="Arial"/>
              </a:rPr>
              <a:t>Monitoring systems: Monitor status or location of individuals, vehicles, assets, etc.</a:t>
            </a:r>
            <a:endParaRPr/>
          </a:p>
          <a:p>
            <a:pPr marL="990575" lvl="1" indent="-380990">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RFID-based systems</a:t>
            </a:r>
            <a:endParaRPr/>
          </a:p>
          <a:p>
            <a:pPr marL="1523962" lvl="2" indent="-304792">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Monitor the status of objects</a:t>
            </a:r>
            <a:endParaRPr/>
          </a:p>
          <a:p>
            <a:pPr marL="990575" lvl="1" indent="-380990">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GPS-based monitoring systems</a:t>
            </a:r>
            <a:endParaRPr/>
          </a:p>
          <a:p>
            <a:pPr marL="1523962" lvl="2" indent="-304792">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Monitor the physical location of objects</a:t>
            </a:r>
            <a:endParaRPr sz="3200">
              <a:solidFill>
                <a:schemeClr val="dk1"/>
              </a:solidFill>
              <a:latin typeface="Arial"/>
              <a:ea typeface="Arial"/>
              <a:cs typeface="Arial"/>
              <a:sym typeface="Arial"/>
            </a:endParaRPr>
          </a:p>
          <a:p>
            <a:pPr marL="990575" lvl="1" indent="-380990">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Electronic medical monitors and other types of home health monitoring</a:t>
            </a:r>
            <a:endParaRPr/>
          </a:p>
          <a:p>
            <a:pPr marL="990575" lvl="1" indent="-380990">
              <a:lnSpc>
                <a:spcPct val="100000"/>
              </a:lnSpc>
              <a:spcBef>
                <a:spcPts val="640"/>
              </a:spcBef>
              <a:buClr>
                <a:schemeClr val="dk1"/>
              </a:buClr>
              <a:buSzPts val="2400"/>
              <a:buFont typeface="Arial"/>
              <a:buChar char="–"/>
            </a:pPr>
            <a:r>
              <a:rPr lang="en" sz="3200">
                <a:solidFill>
                  <a:schemeClr val="dk1"/>
                </a:solidFill>
                <a:latin typeface="Arial"/>
                <a:ea typeface="Arial"/>
                <a:cs typeface="Arial"/>
                <a:sym typeface="Arial"/>
              </a:rPr>
              <a:t>Sensor networks</a:t>
            </a:r>
            <a:endParaRPr/>
          </a:p>
        </p:txBody>
      </p:sp>
      <p:pic>
        <p:nvPicPr>
          <p:cNvPr id="5" name="image3.png">
            <a:extLst>
              <a:ext uri="{FF2B5EF4-FFF2-40B4-BE49-F238E27FC236}">
                <a16:creationId xmlns:a16="http://schemas.microsoft.com/office/drawing/2014/main" id="{06A63B3F-F6C3-8949-45BB-073CC12E396F}"/>
              </a:ext>
            </a:extLst>
          </p:cNvPr>
          <p:cNvPicPr>
            <a:picLocks noChangeAspect="1"/>
          </p:cNvPicPr>
          <p:nvPr/>
        </p:nvPicPr>
        <p:blipFill>
          <a:blip r:embed="rId3" cstate="print"/>
          <a:stretch>
            <a:fillRect/>
          </a:stretch>
        </p:blipFill>
        <p:spPr>
          <a:xfrm>
            <a:off x="11301515" y="133619"/>
            <a:ext cx="890485" cy="833297"/>
          </a:xfrm>
          <a:prstGeom prst="rect">
            <a:avLst/>
          </a:prstGeom>
        </p:spPr>
      </p:pic>
      <p:pic>
        <p:nvPicPr>
          <p:cNvPr id="6"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249678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xEl>
                                              <p:pRg st="6" end="6"/>
                                            </p:txEl>
                                          </p:spTgt>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5"/>
          <p:cNvSpPr txBox="1">
            <a:spLocks noGrp="1"/>
          </p:cNvSpPr>
          <p:nvPr>
            <p:ph type="title" idx="4294967295"/>
          </p:nvPr>
        </p:nvSpPr>
        <p:spPr>
          <a:xfrm>
            <a:off x="609600" y="274637"/>
            <a:ext cx="10972800" cy="715963"/>
          </a:xfrm>
          <a:prstGeom prst="rect">
            <a:avLst/>
          </a:prstGeom>
          <a:noFill/>
          <a:ln>
            <a:noFill/>
          </a:ln>
        </p:spPr>
        <p:txBody>
          <a:bodyPr spcFirstLastPara="1" vert="horz" wrap="square" lIns="121900" tIns="60933" rIns="121900" bIns="60933" rtlCol="0" anchor="ctr"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Monitoring Systems</a:t>
            </a:r>
            <a:endParaRPr/>
          </a:p>
        </p:txBody>
      </p:sp>
      <p:pic>
        <p:nvPicPr>
          <p:cNvPr id="192" name="Google Shape;192;p45" descr="fig7-4.jpg"/>
          <p:cNvPicPr preferRelativeResize="0">
            <a:picLocks noGrp="1"/>
          </p:cNvPicPr>
          <p:nvPr>
            <p:ph type="body" idx="4294967295"/>
          </p:nvPr>
        </p:nvPicPr>
        <p:blipFill rotWithShape="1">
          <a:blip r:embed="rId3">
            <a:alphaModFix/>
          </a:blip>
          <a:srcRect r="32405" b="4713"/>
          <a:stretch/>
        </p:blipFill>
        <p:spPr>
          <a:xfrm>
            <a:off x="383116" y="1509712"/>
            <a:ext cx="6754283" cy="4438651"/>
          </a:xfrm>
          <a:prstGeom prst="rect">
            <a:avLst/>
          </a:prstGeom>
          <a:noFill/>
          <a:ln w="9525" cap="flat" cmpd="sng">
            <a:solidFill>
              <a:schemeClr val="dk1"/>
            </a:solidFill>
            <a:prstDash val="solid"/>
            <a:miter lim="800000"/>
            <a:headEnd type="none" w="sm" len="sm"/>
            <a:tailEnd type="none" w="sm" len="sm"/>
          </a:ln>
        </p:spPr>
      </p:pic>
      <p:sp>
        <p:nvSpPr>
          <p:cNvPr id="193" name="Google Shape;193;p45"/>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8</a:t>
            </a:fld>
            <a:endParaRPr sz="2400"/>
          </a:p>
        </p:txBody>
      </p:sp>
      <p:pic>
        <p:nvPicPr>
          <p:cNvPr id="194" name="Google Shape;194;p45"/>
          <p:cNvPicPr preferRelativeResize="0"/>
          <p:nvPr/>
        </p:nvPicPr>
        <p:blipFill rotWithShape="1">
          <a:blip r:embed="rId4">
            <a:alphaModFix/>
          </a:blip>
          <a:srcRect/>
          <a:stretch/>
        </p:blipFill>
        <p:spPr>
          <a:xfrm>
            <a:off x="7945968" y="2771776"/>
            <a:ext cx="2903537" cy="3154361"/>
          </a:xfrm>
          <a:prstGeom prst="rect">
            <a:avLst/>
          </a:prstGeom>
          <a:noFill/>
          <a:ln w="9525" cap="flat" cmpd="sng">
            <a:solidFill>
              <a:schemeClr val="dk1"/>
            </a:solidFill>
            <a:prstDash val="solid"/>
            <a:miter lim="800000"/>
            <a:headEnd type="none" w="sm" len="sm"/>
            <a:tailEnd type="none" w="sm" len="sm"/>
          </a:ln>
        </p:spPr>
      </p:pic>
      <p:pic>
        <p:nvPicPr>
          <p:cNvPr id="6" name="image3.png">
            <a:extLst>
              <a:ext uri="{FF2B5EF4-FFF2-40B4-BE49-F238E27FC236}">
                <a16:creationId xmlns:a16="http://schemas.microsoft.com/office/drawing/2014/main" id="{06A63B3F-F6C3-8949-45BB-073CC12E396F}"/>
              </a:ext>
            </a:extLst>
          </p:cNvPr>
          <p:cNvPicPr>
            <a:picLocks noChangeAspect="1"/>
          </p:cNvPicPr>
          <p:nvPr/>
        </p:nvPicPr>
        <p:blipFill>
          <a:blip r:embed="rId5" cstate="print"/>
          <a:stretch>
            <a:fillRect/>
          </a:stretch>
        </p:blipFill>
        <p:spPr>
          <a:xfrm>
            <a:off x="11301515" y="133619"/>
            <a:ext cx="890485" cy="833297"/>
          </a:xfrm>
          <a:prstGeom prst="rect">
            <a:avLst/>
          </a:prstGeom>
        </p:spPr>
      </p:pic>
      <p:pic>
        <p:nvPicPr>
          <p:cNvPr id="7"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A76BE68A-F346-7E6C-0E90-23E5548F5E9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lumMod val="50000"/>
                    <a:lumOff val="50000"/>
                  </a:schemeClr>
                </a:solidFill>
                <a:latin typeface="+mn-lt"/>
                <a:ea typeface="+mn-ea"/>
                <a:cs typeface="+mn-cs"/>
              </a:rPr>
              <a:t>M. Junaid Nazar (junaid.nazar@mail.au.edu.pk) </a:t>
            </a:r>
            <a:br>
              <a:rPr lang="en-US" sz="900" kern="1200" dirty="0">
                <a:solidFill>
                  <a:schemeClr val="tx1">
                    <a:lumMod val="50000"/>
                    <a:lumOff val="50000"/>
                  </a:schemeClr>
                </a:solidFill>
                <a:latin typeface="+mn-lt"/>
                <a:ea typeface="+mn-ea"/>
                <a:cs typeface="+mn-cs"/>
              </a:rPr>
            </a:br>
            <a:r>
              <a:rPr lang="en-US" sz="900" kern="1200" dirty="0">
                <a:solidFill>
                  <a:schemeClr val="tx1">
                    <a:lumMod val="50000"/>
                    <a:lumOff val="50000"/>
                  </a:schemeClr>
                </a:solidFill>
                <a:latin typeface="+mn-lt"/>
                <a:ea typeface="+mn-ea"/>
                <a:cs typeface="+mn-cs"/>
              </a:rPr>
              <a:t>Asim Ali Fayyaz (asim.fayyaz@mail.cu.edu.pk)</a:t>
            </a:r>
          </a:p>
        </p:txBody>
      </p:sp>
    </p:spTree>
    <p:extLst>
      <p:ext uri="{BB962C8B-B14F-4D97-AF65-F5344CB8AC3E}">
        <p14:creationId xmlns:p14="http://schemas.microsoft.com/office/powerpoint/2010/main" val="150474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6"/>
          <p:cNvSpPr txBox="1"/>
          <p:nvPr/>
        </p:nvSpPr>
        <p:spPr>
          <a:xfrm>
            <a:off x="9508067" y="6427787"/>
            <a:ext cx="2540000" cy="457200"/>
          </a:xfrm>
          <a:prstGeom prst="rect">
            <a:avLst/>
          </a:prstGeom>
          <a:noFill/>
          <a:ln>
            <a:noFill/>
          </a:ln>
        </p:spPr>
        <p:txBody>
          <a:bodyPr spcFirstLastPara="1" wrap="square" lIns="121900" tIns="60933" rIns="121900" bIns="60933" anchor="b" anchorCtr="0">
            <a:noAutofit/>
          </a:bodyPr>
          <a:lstStyle/>
          <a:p>
            <a:pPr algn="r">
              <a:buClr>
                <a:schemeClr val="lt1"/>
              </a:buClr>
              <a:buSzPts val="1200"/>
            </a:pPr>
            <a:fld id="{00000000-1234-1234-1234-123412341234}" type="slidenum">
              <a:rPr lang="en" sz="1600">
                <a:solidFill>
                  <a:schemeClr val="lt1"/>
                </a:solidFill>
                <a:latin typeface="Arial"/>
                <a:ea typeface="Arial"/>
                <a:cs typeface="Arial"/>
                <a:sym typeface="Arial"/>
              </a:rPr>
              <a:pPr algn="r">
                <a:buClr>
                  <a:schemeClr val="lt1"/>
                </a:buClr>
                <a:buSzPts val="1200"/>
              </a:pPr>
              <a:t>9</a:t>
            </a:fld>
            <a:endParaRPr sz="2400"/>
          </a:p>
        </p:txBody>
      </p:sp>
      <p:sp>
        <p:nvSpPr>
          <p:cNvPr id="200" name="Google Shape;200;p46"/>
          <p:cNvSpPr txBox="1">
            <a:spLocks noGrp="1"/>
          </p:cNvSpPr>
          <p:nvPr>
            <p:ph type="title" idx="4294967295"/>
          </p:nvPr>
        </p:nvSpPr>
        <p:spPr>
          <a:xfrm>
            <a:off x="958849" y="1"/>
            <a:ext cx="10513483" cy="800100"/>
          </a:xfrm>
          <a:prstGeom prst="rect">
            <a:avLst/>
          </a:prstGeom>
          <a:noFill/>
          <a:ln>
            <a:noFill/>
          </a:ln>
        </p:spPr>
        <p:txBody>
          <a:bodyPr spcFirstLastPara="1" vert="horz" wrap="square" lIns="121900" tIns="60933" rIns="121900" bIns="60933" rtlCol="0" anchor="b" anchorCtr="0">
            <a:noAutofit/>
          </a:bodyPr>
          <a:lstStyle/>
          <a:p>
            <a:pPr algn="ctr">
              <a:lnSpc>
                <a:spcPct val="100000"/>
              </a:lnSpc>
              <a:spcBef>
                <a:spcPts val="0"/>
              </a:spcBef>
              <a:buClr>
                <a:schemeClr val="dk1"/>
              </a:buClr>
              <a:buSzPts val="2800"/>
            </a:pPr>
            <a:r>
              <a:rPr lang="en" sz="3733" b="1">
                <a:solidFill>
                  <a:schemeClr val="dk1"/>
                </a:solidFill>
                <a:latin typeface="Arial"/>
                <a:ea typeface="Arial"/>
                <a:cs typeface="Arial"/>
                <a:sym typeface="Arial"/>
              </a:rPr>
              <a:t>Networking Applications</a:t>
            </a:r>
            <a:endParaRPr/>
          </a:p>
        </p:txBody>
      </p:sp>
      <p:sp>
        <p:nvSpPr>
          <p:cNvPr id="201" name="Google Shape;201;p46"/>
          <p:cNvSpPr txBox="1">
            <a:spLocks noGrp="1"/>
          </p:cNvSpPr>
          <p:nvPr>
            <p:ph type="body" idx="4294967295"/>
          </p:nvPr>
        </p:nvSpPr>
        <p:spPr>
          <a:xfrm>
            <a:off x="609600" y="1404938"/>
            <a:ext cx="10972800" cy="5072063"/>
          </a:xfrm>
          <a:prstGeom prst="rect">
            <a:avLst/>
          </a:prstGeom>
          <a:noFill/>
          <a:ln>
            <a:noFill/>
          </a:ln>
        </p:spPr>
        <p:txBody>
          <a:bodyPr spcFirstLastPara="1" vert="horz" wrap="square" lIns="121900" tIns="60933" rIns="121900" bIns="60933" rtlCol="0" anchor="t" anchorCtr="0">
            <a:noAutofit/>
          </a:bodyPr>
          <a:lstStyle/>
          <a:p>
            <a:pPr marL="457189" indent="-457189">
              <a:lnSpc>
                <a:spcPct val="100000"/>
              </a:lnSpc>
              <a:spcBef>
                <a:spcPts val="0"/>
              </a:spcBef>
              <a:buClr>
                <a:schemeClr val="dk1"/>
              </a:buClr>
              <a:buSzPts val="2400"/>
              <a:buFont typeface="Arial"/>
              <a:buChar char="•"/>
            </a:pPr>
            <a:r>
              <a:rPr lang="en" sz="2667" dirty="0">
                <a:solidFill>
                  <a:schemeClr val="dk1"/>
                </a:solidFill>
                <a:latin typeface="Arial"/>
                <a:ea typeface="Arial"/>
                <a:cs typeface="Arial"/>
                <a:sym typeface="Arial"/>
              </a:rPr>
              <a:t>Videoconferencing: Use of computers, video cameras, microphones, and networking technologies to conduct face to face meetings over a network.</a:t>
            </a:r>
            <a:endParaRPr sz="2667" dirty="0"/>
          </a:p>
          <a:p>
            <a:pPr marL="990575" lvl="1" indent="-380990">
              <a:lnSpc>
                <a:spcPct val="100000"/>
              </a:lnSpc>
              <a:spcBef>
                <a:spcPts val="640"/>
              </a:spcBef>
              <a:buClr>
                <a:schemeClr val="dk1"/>
              </a:buClr>
              <a:buSzPts val="2400"/>
              <a:buFont typeface="Arial"/>
              <a:buChar char="–"/>
            </a:pPr>
            <a:r>
              <a:rPr lang="en" sz="2667" dirty="0">
                <a:solidFill>
                  <a:schemeClr val="dk1"/>
                </a:solidFill>
                <a:latin typeface="Arial"/>
                <a:ea typeface="Arial"/>
                <a:cs typeface="Arial"/>
                <a:sym typeface="Arial"/>
              </a:rPr>
              <a:t>Online conferencing </a:t>
            </a:r>
            <a:br>
              <a:rPr lang="en" sz="2667" dirty="0">
                <a:solidFill>
                  <a:schemeClr val="dk1"/>
                </a:solidFill>
                <a:latin typeface="Arial"/>
                <a:ea typeface="Arial"/>
                <a:cs typeface="Arial"/>
                <a:sym typeface="Arial"/>
              </a:rPr>
            </a:br>
            <a:r>
              <a:rPr lang="en" sz="2667" dirty="0">
                <a:solidFill>
                  <a:schemeClr val="dk1"/>
                </a:solidFill>
                <a:latin typeface="Arial"/>
                <a:ea typeface="Arial"/>
                <a:cs typeface="Arial"/>
                <a:sym typeface="Arial"/>
              </a:rPr>
              <a:t>(via the Internet)</a:t>
            </a:r>
            <a:endParaRPr sz="2667" dirty="0"/>
          </a:p>
          <a:p>
            <a:pPr marL="990575" lvl="1" indent="-380990">
              <a:lnSpc>
                <a:spcPct val="100000"/>
              </a:lnSpc>
              <a:spcBef>
                <a:spcPts val="640"/>
              </a:spcBef>
              <a:buClr>
                <a:schemeClr val="dk1"/>
              </a:buClr>
              <a:buSzPts val="2400"/>
              <a:buFont typeface="Arial"/>
              <a:buChar char="–"/>
            </a:pPr>
            <a:r>
              <a:rPr lang="en" sz="2667" dirty="0">
                <a:solidFill>
                  <a:schemeClr val="dk1"/>
                </a:solidFill>
                <a:latin typeface="Arial"/>
                <a:ea typeface="Arial"/>
                <a:cs typeface="Arial"/>
                <a:sym typeface="Arial"/>
              </a:rPr>
              <a:t>Telepresence </a:t>
            </a:r>
            <a:br>
              <a:rPr lang="en" sz="2667" dirty="0">
                <a:solidFill>
                  <a:schemeClr val="dk1"/>
                </a:solidFill>
                <a:latin typeface="Arial"/>
                <a:ea typeface="Arial"/>
                <a:cs typeface="Arial"/>
                <a:sym typeface="Arial"/>
              </a:rPr>
            </a:br>
            <a:r>
              <a:rPr lang="en" sz="2667" dirty="0">
                <a:solidFill>
                  <a:schemeClr val="dk1"/>
                </a:solidFill>
                <a:latin typeface="Arial"/>
                <a:ea typeface="Arial"/>
                <a:cs typeface="Arial"/>
                <a:sym typeface="Arial"/>
              </a:rPr>
              <a:t>videoconferencing</a:t>
            </a:r>
            <a:endParaRPr sz="2667" dirty="0"/>
          </a:p>
          <a:p>
            <a:pPr marL="457189" indent="-457189">
              <a:lnSpc>
                <a:spcPct val="100000"/>
              </a:lnSpc>
              <a:spcBef>
                <a:spcPts val="640"/>
              </a:spcBef>
              <a:buClr>
                <a:schemeClr val="dk1"/>
              </a:buClr>
              <a:buSzPts val="2400"/>
              <a:buFont typeface="Arial"/>
              <a:buChar char="•"/>
            </a:pPr>
            <a:r>
              <a:rPr lang="en" sz="2667" dirty="0">
                <a:solidFill>
                  <a:schemeClr val="dk1"/>
                </a:solidFill>
                <a:latin typeface="Arial"/>
                <a:ea typeface="Arial"/>
                <a:cs typeface="Arial"/>
                <a:sym typeface="Arial"/>
              </a:rPr>
              <a:t>Collaborative computing </a:t>
            </a:r>
            <a:br>
              <a:rPr lang="en" sz="2667" dirty="0">
                <a:solidFill>
                  <a:schemeClr val="dk1"/>
                </a:solidFill>
                <a:latin typeface="Arial"/>
                <a:ea typeface="Arial"/>
                <a:cs typeface="Arial"/>
                <a:sym typeface="Arial"/>
              </a:rPr>
            </a:br>
            <a:r>
              <a:rPr lang="en" sz="2667" dirty="0">
                <a:solidFill>
                  <a:schemeClr val="dk1"/>
                </a:solidFill>
                <a:latin typeface="Arial"/>
                <a:ea typeface="Arial"/>
                <a:cs typeface="Arial"/>
                <a:sym typeface="Arial"/>
              </a:rPr>
              <a:t>(workgroup computing)</a:t>
            </a:r>
            <a:endParaRPr sz="2667" dirty="0"/>
          </a:p>
          <a:p>
            <a:pPr marL="457189" indent="-457189">
              <a:lnSpc>
                <a:spcPct val="100000"/>
              </a:lnSpc>
              <a:spcBef>
                <a:spcPts val="640"/>
              </a:spcBef>
              <a:buClr>
                <a:schemeClr val="dk1"/>
              </a:buClr>
              <a:buSzPts val="2400"/>
              <a:buFont typeface="Arial"/>
              <a:buChar char="•"/>
            </a:pPr>
            <a:r>
              <a:rPr lang="en" sz="2667" dirty="0">
                <a:solidFill>
                  <a:schemeClr val="dk1"/>
                </a:solidFill>
                <a:latin typeface="Arial"/>
                <a:ea typeface="Arial"/>
                <a:cs typeface="Arial"/>
                <a:sym typeface="Arial"/>
              </a:rPr>
              <a:t>Telecommuting</a:t>
            </a:r>
            <a:endParaRPr sz="2667" dirty="0"/>
          </a:p>
          <a:p>
            <a:pPr marL="457189" indent="-253994">
              <a:spcBef>
                <a:spcPts val="960"/>
              </a:spcBef>
              <a:buClr>
                <a:schemeClr val="dk1"/>
              </a:buClr>
              <a:buSzPts val="2400"/>
              <a:buNone/>
            </a:pPr>
            <a:endParaRPr sz="2667" dirty="0">
              <a:solidFill>
                <a:schemeClr val="dk1"/>
              </a:solidFill>
              <a:latin typeface="Arial"/>
              <a:ea typeface="Arial"/>
              <a:cs typeface="Arial"/>
              <a:sym typeface="Arial"/>
            </a:endParaRPr>
          </a:p>
        </p:txBody>
      </p:sp>
      <p:pic>
        <p:nvPicPr>
          <p:cNvPr id="202" name="Google Shape;202;p46" descr="C:\Data\Course\_uc12\PowerPoint_Presentations\Figures\Figures_Ch07\Fig07-07.bmp"/>
          <p:cNvPicPr preferRelativeResize="0"/>
          <p:nvPr/>
        </p:nvPicPr>
        <p:blipFill rotWithShape="1">
          <a:blip r:embed="rId3">
            <a:alphaModFix/>
          </a:blip>
          <a:srcRect/>
          <a:stretch/>
        </p:blipFill>
        <p:spPr>
          <a:xfrm>
            <a:off x="6527801" y="2781301"/>
            <a:ext cx="3611561" cy="3578225"/>
          </a:xfrm>
          <a:prstGeom prst="rect">
            <a:avLst/>
          </a:prstGeom>
          <a:noFill/>
          <a:ln w="9525" cap="flat" cmpd="sng">
            <a:solidFill>
              <a:schemeClr val="dk1"/>
            </a:solidFill>
            <a:prstDash val="solid"/>
            <a:miter lim="800000"/>
            <a:headEnd type="none" w="sm" len="sm"/>
            <a:tailEnd type="none" w="sm" len="sm"/>
          </a:ln>
        </p:spPr>
      </p:pic>
      <p:pic>
        <p:nvPicPr>
          <p:cNvPr id="6" name="image3.png">
            <a:extLst>
              <a:ext uri="{FF2B5EF4-FFF2-40B4-BE49-F238E27FC236}">
                <a16:creationId xmlns:a16="http://schemas.microsoft.com/office/drawing/2014/main" id="{06A63B3F-F6C3-8949-45BB-073CC12E396F}"/>
              </a:ext>
            </a:extLst>
          </p:cNvPr>
          <p:cNvPicPr>
            <a:picLocks noChangeAspect="1"/>
          </p:cNvPicPr>
          <p:nvPr/>
        </p:nvPicPr>
        <p:blipFill>
          <a:blip r:embed="rId4" cstate="print"/>
          <a:stretch>
            <a:fillRect/>
          </a:stretch>
        </p:blipFill>
        <p:spPr>
          <a:xfrm>
            <a:off x="11301515" y="133619"/>
            <a:ext cx="890485" cy="833297"/>
          </a:xfrm>
          <a:prstGeom prst="rect">
            <a:avLst/>
          </a:prstGeom>
        </p:spPr>
      </p:pic>
      <p:pic>
        <p:nvPicPr>
          <p:cNvPr id="7" name="Picture 2" descr="Air University Fall 2020 Merit List Result.pk">
            <a:extLst>
              <a:ext uri="{FF2B5EF4-FFF2-40B4-BE49-F238E27FC236}">
                <a16:creationId xmlns:a16="http://schemas.microsoft.com/office/drawing/2014/main" id="{676CC13D-B4B1-99E1-B80F-4EA19177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 y="133620"/>
            <a:ext cx="1079017" cy="83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3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2335</Words>
  <Application>Microsoft Office PowerPoint</Application>
  <PresentationFormat>Widescreen</PresentationFormat>
  <Paragraphs>304</Paragraphs>
  <Slides>50</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Gill Sans MT</vt:lpstr>
      <vt:lpstr>Office Theme</vt:lpstr>
      <vt:lpstr>Applications of Information &amp; Communication Technology CS181</vt:lpstr>
      <vt:lpstr>What Is a Network?</vt:lpstr>
      <vt:lpstr>Networking Applications</vt:lpstr>
      <vt:lpstr>Mobile Phones</vt:lpstr>
      <vt:lpstr>Networking Applications</vt:lpstr>
      <vt:lpstr>GPS</vt:lpstr>
      <vt:lpstr>Networking Applications</vt:lpstr>
      <vt:lpstr>Monitoring Systems</vt:lpstr>
      <vt:lpstr>Networking Applications</vt:lpstr>
      <vt:lpstr>What is Network Topology?</vt:lpstr>
      <vt:lpstr>Types of Topology</vt:lpstr>
      <vt:lpstr>Bus topology</vt:lpstr>
      <vt:lpstr>Pros &amp; Cons of Bus topology</vt:lpstr>
      <vt:lpstr>Star Topology</vt:lpstr>
      <vt:lpstr>Pros &amp; Cons of Star topology</vt:lpstr>
      <vt:lpstr>Ring Topology</vt:lpstr>
      <vt:lpstr>Pros &amp; Cons of Ring topology</vt:lpstr>
      <vt:lpstr>Tree Topology</vt:lpstr>
      <vt:lpstr> Pros &amp; Cons of Tree topology </vt:lpstr>
      <vt:lpstr>Mesh Topology</vt:lpstr>
      <vt:lpstr>Pros &amp; Cons of Mesh topology</vt:lpstr>
      <vt:lpstr>Hybrid Topology</vt:lpstr>
      <vt:lpstr>Pros &amp; Cons of Hybrid Topology</vt:lpstr>
      <vt:lpstr>Network Architectures</vt:lpstr>
      <vt:lpstr>Client-server network architecture</vt:lpstr>
      <vt:lpstr>Peer to Peer network architecture</vt:lpstr>
      <vt:lpstr>PowerPoint Presentation</vt:lpstr>
      <vt:lpstr>Types of Network</vt:lpstr>
      <vt:lpstr>LAN</vt:lpstr>
      <vt:lpstr>MAN</vt:lpstr>
      <vt:lpstr>WAN</vt:lpstr>
      <vt:lpstr>PAN</vt:lpstr>
      <vt:lpstr>Network Size and Coverage Area</vt:lpstr>
      <vt:lpstr>Data Transmission Characteristics</vt:lpstr>
      <vt:lpstr>Transmission directions</vt:lpstr>
      <vt:lpstr>Data Transmission Characteristics</vt:lpstr>
      <vt:lpstr>Type of Connections</vt:lpstr>
      <vt:lpstr>Networking Media: Wired connections</vt:lpstr>
      <vt:lpstr>Wired Networking Media</vt:lpstr>
      <vt:lpstr>Networking Media: Wireless connections</vt:lpstr>
      <vt:lpstr>The Electromagnetic Spectrum</vt:lpstr>
      <vt:lpstr>Networking Hardware</vt:lpstr>
      <vt:lpstr>Network Adapters</vt:lpstr>
      <vt:lpstr>Networking Devices</vt:lpstr>
      <vt:lpstr>HUB</vt:lpstr>
      <vt:lpstr> Switch</vt:lpstr>
      <vt:lpstr>Gateway</vt:lpstr>
      <vt:lpstr>Router</vt:lpstr>
      <vt:lpstr>Repeater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 Junaid Nazar</dc:creator>
  <cp:lastModifiedBy>AU</cp:lastModifiedBy>
  <cp:revision>56</cp:revision>
  <dcterms:created xsi:type="dcterms:W3CDTF">2023-09-09T10:40:00Z</dcterms:created>
  <dcterms:modified xsi:type="dcterms:W3CDTF">2023-10-09T10:43:06Z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93B28A28003A4C1F8EF8407298BC7AAB_11</vt:lpwstr>
  </property>
  <property fmtid="{D5CDD505-2E9C-101B-9397-08002B2CF9AE}" pid="3" name="KSOProductBuildVer">
    <vt:lpwstr>1033-12.2.0.13201</vt:lpwstr>
  </property>
</Properties>
</file>