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893DD7-E60F-4D6A-BA5F-5BA46DB942E6}">
          <p14:sldIdLst>
            <p14:sldId id="256"/>
            <p14:sldId id="257"/>
            <p14:sldId id="258"/>
            <p14:sldId id="259"/>
          </p14:sldIdLst>
        </p14:section>
        <p14:section name="Untitled Section" id="{454054DC-6C21-4AA9-A25D-D73A17E91614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01E9D"/>
    <a:srgbClr val="5399A6"/>
    <a:srgbClr val="5A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.com/what-is-cr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771" y="86110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ACCOUNTING CRM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329" y="5131480"/>
            <a:ext cx="5181600" cy="120831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Created by  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keval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vaghasiya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2" y="404326"/>
            <a:ext cx="4198776" cy="85530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E6E6E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A59F4-9D4A-024A-CBB6-BD67DB16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355" y="1735494"/>
            <a:ext cx="9905999" cy="5113175"/>
          </a:xfrm>
        </p:spPr>
        <p:txBody>
          <a:bodyPr/>
          <a:lstStyle/>
          <a:p>
            <a:pPr algn="just"/>
            <a:r>
              <a:rPr lang="en-US" dirty="0"/>
              <a:t> Accounting CRM project aims to revolutionize financial management by    providing a user-friendly platform that integrates essential accounting functions into a single system.</a:t>
            </a:r>
          </a:p>
          <a:p>
            <a:pPr algn="just"/>
            <a:r>
              <a:rPr lang="en-US" dirty="0"/>
              <a:t>Built with the needs of businesses in mind, it offers robust features and functionalities to handle critical aspects of accounting and financial management.</a:t>
            </a:r>
          </a:p>
          <a:p>
            <a:pPr algn="just"/>
            <a:r>
              <a:rPr lang="en-US" dirty="0"/>
              <a:t>CRM empowers businesses to optimize resource allocation, enhance productivity, and achieve greater financial transparency and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645" y="0"/>
            <a:ext cx="4130383" cy="14785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829" y="1599868"/>
            <a:ext cx="5529976" cy="4312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Order Management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Vendor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Expense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General Expenses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Payroll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Profit &amp; Loss Analysis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146" y="44484"/>
            <a:ext cx="9905998" cy="147857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Tools &amp; technology</a:t>
            </a:r>
            <a:endParaRPr lang="en-U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DE42C29-98BC-696A-6767-B0AE5B560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95507"/>
              </p:ext>
            </p:extLst>
          </p:nvPr>
        </p:nvGraphicFramePr>
        <p:xfrm>
          <a:off x="1617276" y="1523054"/>
          <a:ext cx="9514146" cy="4846320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{21E4AEA4-8DFA-4A89-87EB-49C32662AFE0}</a:tableStyleId>
              </a:tblPr>
              <a:tblGrid>
                <a:gridCol w="3198541">
                  <a:extLst>
                    <a:ext uri="{9D8B030D-6E8A-4147-A177-3AD203B41FA5}">
                      <a16:colId xmlns:a16="http://schemas.microsoft.com/office/drawing/2014/main" val="734737021"/>
                    </a:ext>
                  </a:extLst>
                </a:gridCol>
                <a:gridCol w="6315605">
                  <a:extLst>
                    <a:ext uri="{9D8B030D-6E8A-4147-A177-3AD203B41FA5}">
                      <a16:colId xmlns:a16="http://schemas.microsoft.com/office/drawing/2014/main" val="3322657513"/>
                    </a:ext>
                  </a:extLst>
                </a:gridCol>
              </a:tblGrid>
              <a:tr h="879525"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50800" dist="50800" dir="5400000" algn="ctr" rotWithShape="0">
                            <a:schemeClr val="accent2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FORNT END</a:t>
                      </a:r>
                    </a:p>
                    <a:p>
                      <a:endParaRPr lang="en-US" dirty="0">
                        <a:effectLst>
                          <a:outerShdw blurRad="50800" dist="50800" dir="5400000" algn="ctr" rotWithShape="0">
                            <a:schemeClr val="accent2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HTML, CSS, BOOTSRAP, JAVASCRIPT</a:t>
                      </a:r>
                      <a:endParaRPr lang="en-IN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65118"/>
                  </a:ext>
                </a:extLst>
              </a:tr>
              <a:tr h="879525">
                <a:tc>
                  <a:txBody>
                    <a:bodyPr/>
                    <a:lstStyle/>
                    <a:p>
                      <a:endParaRPr lang="en-US" dirty="0">
                        <a:effectLst>
                          <a:outerShdw blurRad="50800" dist="50800" dir="5400000" algn="ctr" rotWithShape="0">
                            <a:schemeClr val="accent2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BACK END</a:t>
                      </a:r>
                    </a:p>
                    <a:p>
                      <a:endParaRPr lang="en-IN" dirty="0">
                        <a:effectLst>
                          <a:outerShdw blurRad="50800" dist="50800" dir="5400000" algn="ctr" rotWithShape="0">
                            <a:schemeClr val="accent2"/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PHP, JQUERY , AJAX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471823"/>
                  </a:ext>
                </a:extLst>
              </a:tr>
              <a:tr h="114338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DATABASE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MYSQL </a:t>
                      </a:r>
                      <a:endParaRPr lang="en-IN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8582247"/>
                  </a:ext>
                </a:extLst>
              </a:tr>
              <a:tr h="87952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FRAMEWORK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LARAVEL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57770"/>
                  </a:ext>
                </a:extLst>
              </a:tr>
              <a:tr h="87952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EDITOR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VSCODE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3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56" y="385253"/>
            <a:ext cx="4615575" cy="7997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DICTONARY</a:t>
            </a:r>
            <a:endParaRPr lang="en-U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C5E83D-D1D6-8342-98A7-FB407E3FD4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3721493"/>
              </p:ext>
            </p:extLst>
          </p:nvPr>
        </p:nvGraphicFramePr>
        <p:xfrm>
          <a:off x="1141413" y="2249488"/>
          <a:ext cx="8609076" cy="3708400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64669">
                  <a:extLst>
                    <a:ext uri="{9D8B030D-6E8A-4147-A177-3AD203B41FA5}">
                      <a16:colId xmlns:a16="http://schemas.microsoft.com/office/drawing/2014/main" val="3119061202"/>
                    </a:ext>
                  </a:extLst>
                </a:gridCol>
                <a:gridCol w="3872204">
                  <a:extLst>
                    <a:ext uri="{9D8B030D-6E8A-4147-A177-3AD203B41FA5}">
                      <a16:colId xmlns:a16="http://schemas.microsoft.com/office/drawing/2014/main" val="148611142"/>
                    </a:ext>
                  </a:extLst>
                </a:gridCol>
                <a:gridCol w="3872203">
                  <a:extLst>
                    <a:ext uri="{9D8B030D-6E8A-4147-A177-3AD203B41FA5}">
                      <a16:colId xmlns:a16="http://schemas.microsoft.com/office/drawing/2014/main" val="2098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SR NO.</a:t>
                      </a:r>
                      <a:endParaRPr lang="en-IN" dirty="0">
                        <a:effectLst>
                          <a:outerShdw blurRad="50800" dist="50800" dir="5400000" algn="ctr" rotWithShape="0">
                            <a:schemeClr val="accent2"/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T</a:t>
                      </a: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ABLE 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D</a:t>
                      </a:r>
                      <a:r>
                        <a:rPr lang="en-IN" dirty="0">
                          <a:effectLst>
                            <a:outerShdw blurRad="50800" dist="50800" dir="5400000" algn="ctr" rotWithShape="0">
                              <a:schemeClr val="accent2"/>
                            </a:outerShdw>
                          </a:effectLst>
                        </a:rPr>
                        <a:t>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6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Order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To store data of Order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Vendor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To store data of Vendor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37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Expense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To store data of Expense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Selery</a:t>
                      </a:r>
                      <a:r>
                        <a:rPr lang="en-US" dirty="0"/>
                        <a:t>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To store data all </a:t>
                      </a:r>
                      <a:r>
                        <a:rPr lang="en-US" dirty="0" err="1"/>
                        <a:t>Emoplyee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Salery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0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To store product data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4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to store a client Information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1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Bills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To store a all client Bill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22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All State Data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Table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All City Data</a:t>
                      </a:r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384" y="361065"/>
            <a:ext cx="4167434" cy="10682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6726"/>
            <a:ext cx="9905999" cy="3541714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With its comprehensive suite of features,  Accounting CRM is poised to transform the way businesses handle their financial operations.</a:t>
            </a:r>
          </a:p>
          <a:p>
            <a:pPr marL="457200" lvl="1" indent="0" algn="just">
              <a:buNone/>
            </a:pPr>
            <a:endPara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By centralizing data, automating processes, and providing real-time insights, the project enables organizations to streamline accounting processes, optimize resource allocation, and achieve greater financial transparency and control.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470" y="219022"/>
            <a:ext cx="4131923" cy="112150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8598"/>
            <a:ext cx="9905999" cy="3802603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eference Book:  </a:t>
            </a:r>
          </a:p>
          <a:p>
            <a:pPr marL="457200" lvl="1" indent="0">
              <a:buNone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Laudon, K. C., &amp; Laudon, J. P. (2020). Management Information Systems: Managing the Digital Firm. Pearson.</a:t>
            </a:r>
          </a:p>
          <a:p>
            <a:pPr marL="457200" lvl="1" indent="0">
              <a:buNone/>
            </a:pPr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Website:  </a:t>
            </a:r>
            <a:r>
              <a:rPr lang="en-US" sz="2000" b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https://www.salesforce.com/what-is-crm/</a:t>
            </a:r>
            <a:endParaRPr lang="en-US" sz="2000" b="1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Salesforce’s website offers an overview of CRM systems, their benefits, and          applications, providing context for the importance of CRM solutions.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964" y="2888680"/>
            <a:ext cx="5108468" cy="69789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5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113</TotalTime>
  <Words>348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Rockwell</vt:lpstr>
      <vt:lpstr>Segoe UI Black</vt:lpstr>
      <vt:lpstr>Tahoma</vt:lpstr>
      <vt:lpstr>Tw Cen MT</vt:lpstr>
      <vt:lpstr>Wingdings</vt:lpstr>
      <vt:lpstr>Circuit</vt:lpstr>
      <vt:lpstr>ACCOUNTING CRM</vt:lpstr>
      <vt:lpstr>Introduction</vt:lpstr>
      <vt:lpstr>Key Features</vt:lpstr>
      <vt:lpstr>Tools &amp; technology</vt:lpstr>
      <vt:lpstr>DATA DICTONARY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&lt;ACCOUNTING CRM&gt;</dc:title>
  <dc:creator>Keval Vaghasiya</dc:creator>
  <cp:lastModifiedBy>Keval Vaghasiya</cp:lastModifiedBy>
  <cp:revision>6</cp:revision>
  <dcterms:created xsi:type="dcterms:W3CDTF">2024-05-14T13:52:36Z</dcterms:created>
  <dcterms:modified xsi:type="dcterms:W3CDTF">2024-05-15T04:55:45Z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