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56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/>
  </p:normalViewPr>
  <p:slideViewPr>
    <p:cSldViewPr>
      <p:cViewPr>
        <p:scale>
          <a:sx n="75" d="100"/>
          <a:sy n="75" d="100"/>
        </p:scale>
        <p:origin x="-3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B4D28-1508-4F83-A071-71B76104AB3B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AD404-5995-48C4-88E8-A82751BF0B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8951F-2EED-408E-B553-A1ADD0D4825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CEEBD-9138-4FC0-904A-7CE6A3F90B8F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51596" y="447610"/>
            <a:ext cx="8915400" cy="6616700"/>
            <a:chOff x="685800" y="533400"/>
            <a:chExt cx="6749103" cy="5555225"/>
          </a:xfrm>
        </p:grpSpPr>
        <p:sp>
          <p:nvSpPr>
            <p:cNvPr id="3075" name="TextBox 3"/>
            <p:cNvSpPr txBox="1">
              <a:spLocks noChangeArrowheads="1"/>
            </p:cNvSpPr>
            <p:nvPr/>
          </p:nvSpPr>
          <p:spPr bwMode="auto">
            <a:xfrm>
              <a:off x="908613" y="2260707"/>
              <a:ext cx="2667000" cy="490953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200" dirty="0" smtClean="0">
                  <a:latin typeface="Algerian" pitchFamily="82" charset="0"/>
                </a:rPr>
                <a:t>Lecture-1</a:t>
              </a:r>
              <a:endParaRPr lang="en-US" sz="3200" dirty="0">
                <a:latin typeface="Algerian" pitchFamily="8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56691" y="609372"/>
              <a:ext cx="3353857" cy="1007768"/>
            </a:xfrm>
            <a:prstGeom prst="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 smtClean="0">
                  <a:latin typeface="Algerian" pitchFamily="82" charset="0"/>
                </a:rPr>
                <a:t>Digital LOGIC </a:t>
              </a:r>
              <a:r>
                <a:rPr lang="en-US" sz="3600" dirty="0">
                  <a:latin typeface="Algerian" pitchFamily="82" charset="0"/>
                </a:rPr>
                <a:t>DESIGN</a:t>
              </a:r>
            </a:p>
          </p:txBody>
        </p:sp>
        <p:sp>
          <p:nvSpPr>
            <p:cNvPr id="3077" name="TextBox 5"/>
            <p:cNvSpPr txBox="1">
              <a:spLocks noChangeArrowheads="1"/>
            </p:cNvSpPr>
            <p:nvPr/>
          </p:nvSpPr>
          <p:spPr bwMode="auto">
            <a:xfrm>
              <a:off x="4250813" y="2196732"/>
              <a:ext cx="2885974" cy="594311"/>
            </a:xfrm>
            <a:prstGeom prst="rect">
              <a:avLst/>
            </a:prstGeom>
            <a:gradFill rotWithShape="0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4000" dirty="0" smtClean="0">
                  <a:latin typeface="Algerian" pitchFamily="82" charset="0"/>
                </a:rPr>
                <a:t>UNIT-vi</a:t>
              </a:r>
              <a:endParaRPr lang="en-US" sz="4000" dirty="0">
                <a:latin typeface="Algerian" pitchFamily="82" charset="0"/>
              </a:endParaRPr>
            </a:p>
          </p:txBody>
        </p:sp>
        <p:sp>
          <p:nvSpPr>
            <p:cNvPr id="3078" name="TextBox 6"/>
            <p:cNvSpPr txBox="1">
              <a:spLocks noChangeArrowheads="1"/>
            </p:cNvSpPr>
            <p:nvPr/>
          </p:nvSpPr>
          <p:spPr bwMode="auto">
            <a:xfrm>
              <a:off x="1435700" y="3352800"/>
              <a:ext cx="5364672" cy="542644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 smtClean="0">
                  <a:latin typeface="Algerian" pitchFamily="82" charset="0"/>
                </a:rPr>
                <a:t>PROGRAMABLE LOGIC DEVICES</a:t>
              </a:r>
              <a:endParaRPr lang="en-US" sz="3600" dirty="0">
                <a:latin typeface="Algerian" pitchFamily="82" charset="0"/>
              </a:endParaRPr>
            </a:p>
          </p:txBody>
        </p:sp>
        <p:pic>
          <p:nvPicPr>
            <p:cNvPr id="3079" name="Picture 7" descr="snist autonomous logo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533400"/>
              <a:ext cx="289560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0" name="TextBox 8"/>
            <p:cNvSpPr txBox="1">
              <a:spLocks noChangeArrowheads="1"/>
            </p:cNvSpPr>
            <p:nvPr/>
          </p:nvSpPr>
          <p:spPr bwMode="auto">
            <a:xfrm>
              <a:off x="1435700" y="4495799"/>
              <a:ext cx="5999203" cy="904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rgbClr val="7030A0"/>
                  </a:solidFill>
                  <a:latin typeface="Algerian" pitchFamily="82" charset="0"/>
                </a:rPr>
                <a:t>Archana</a:t>
              </a:r>
              <a:r>
                <a:rPr lang="en-US" sz="3200" dirty="0" smtClean="0">
                  <a:solidFill>
                    <a:srgbClr val="7030A0"/>
                  </a:solidFill>
                  <a:latin typeface="Algerian" pitchFamily="82" charset="0"/>
                </a:rPr>
                <a:t> P</a:t>
              </a:r>
              <a:endParaRPr lang="en-US" sz="3200" dirty="0">
                <a:solidFill>
                  <a:srgbClr val="7030A0"/>
                </a:solidFill>
                <a:latin typeface="Algerian" pitchFamily="82" charset="0"/>
              </a:endParaRPr>
            </a:p>
            <a:p>
              <a:pPr algn="ctr"/>
              <a:endParaRPr lang="en-US" sz="3200" dirty="0">
                <a:solidFill>
                  <a:srgbClr val="7030A0"/>
                </a:solidFill>
                <a:latin typeface="Algerian" pitchFamily="82" charset="0"/>
              </a:endParaRPr>
            </a:p>
          </p:txBody>
        </p:sp>
        <p:sp>
          <p:nvSpPr>
            <p:cNvPr id="3081" name="TextBox 9"/>
            <p:cNvSpPr txBox="1">
              <a:spLocks noChangeArrowheads="1"/>
            </p:cNvSpPr>
            <p:nvPr/>
          </p:nvSpPr>
          <p:spPr bwMode="auto">
            <a:xfrm>
              <a:off x="2412604" y="5029200"/>
              <a:ext cx="4278924" cy="105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BE(ECE), 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MTECH(ECE)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Dept of ECE</a:t>
              </a:r>
              <a:endParaRPr lang="en-US" sz="2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685800"/>
            <a:ext cx="8991600" cy="129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 1: implement given functions using PAL W= ABC’ +A’B’CD’               X= A+BCD,Y= A’B+CD+B’D’ , Z= ABC’+A’B’CD’+ AC’D’+ A’B’C’D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Programmable Array Logic (PAL)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6106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81000"/>
            <a:ext cx="4995863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629400" y="1066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W= ABC’ +A’B’CD’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362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X= A+BCD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3581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Y= A’B+CD+B’D’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5181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Z= ABC’+A’B’CD’+ AC’D’+ A’B’C’D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ASM CHART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 special flow  chart that specifically to define digital hardware algorithms is called ASM chart.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 hardware algorithm is a step by step procedure to implement the desire task</a:t>
            </a:r>
          </a:p>
          <a:p>
            <a:pPr>
              <a:buFont typeface="Arial" charset="0"/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    What is the Difference between conventional flow chart and ASM chart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conventional flow chart describes the sequence of procedural steps and decision paths for an algorithm with out concern for their time relationship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An ASM chart describes the sequence of events as well as the timing relationship b/n the states of sequential controller and the events that occur while going from one state to the next.</a:t>
            </a:r>
            <a:endParaRPr lang="en-US" sz="3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Components of ASM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3809999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State box</a:t>
            </a:r>
            <a:r>
              <a:rPr lang="en-US" dirty="0" smtClean="0"/>
              <a:t>:</a:t>
            </a:r>
          </a:p>
          <a:p>
            <a:pPr marL="914400" lvl="1" indent="-514350">
              <a:buFont typeface="Wingdings" pitchFamily="2" charset="2"/>
              <a:buChar char="v"/>
            </a:pPr>
            <a:r>
              <a:rPr lang="en-US" dirty="0" smtClean="0"/>
              <a:t>A state of a clocked sequential circuit is represented by a rectangle called state box.</a:t>
            </a:r>
          </a:p>
          <a:p>
            <a:pPr marL="914400" lvl="1" indent="-514350">
              <a:buFont typeface="Wingdings" pitchFamily="2" charset="2"/>
              <a:buChar char="v"/>
            </a:pPr>
            <a:r>
              <a:rPr lang="en-US" dirty="0" smtClean="0"/>
              <a:t>The name of the state is written to the left of the box.</a:t>
            </a:r>
          </a:p>
          <a:p>
            <a:pPr marL="914400" lvl="1" indent="-514350">
              <a:buFont typeface="Wingdings" pitchFamily="2" charset="2"/>
              <a:buChar char="v"/>
            </a:pPr>
            <a:r>
              <a:rPr lang="en-US" dirty="0" smtClean="0"/>
              <a:t>The binary code assigned to the state is indicated outside on the top right side of the box.</a:t>
            </a:r>
          </a:p>
          <a:p>
            <a:pPr marL="914400" lvl="1" indent="-514350">
              <a:buFont typeface="Wingdings" pitchFamily="2" charset="2"/>
              <a:buChar char="v"/>
            </a:pPr>
            <a:r>
              <a:rPr lang="en-US" dirty="0" smtClean="0"/>
              <a:t>A list of unconditional outputs is written in the box.</a:t>
            </a:r>
          </a:p>
          <a:p>
            <a:pPr marL="914400" lvl="1" indent="-514350">
              <a:buFont typeface="Wingdings" pitchFamily="2" charset="2"/>
              <a:buChar char="v"/>
            </a:pPr>
            <a:endParaRPr lang="en-US" dirty="0" smtClean="0"/>
          </a:p>
          <a:p>
            <a:pPr marL="914400" lvl="1" indent="-514350">
              <a:buFont typeface="Wingdings" pitchFamily="2" charset="2"/>
              <a:buChar char="v"/>
            </a:pPr>
            <a:endParaRPr lang="en-US" dirty="0" smtClean="0"/>
          </a:p>
          <a:p>
            <a:pPr marL="914400" lvl="1" indent="-514350"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114800"/>
            <a:ext cx="58578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Components of ASM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1"/>
            <a:ext cx="8229600" cy="327659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en-US" b="1" dirty="0" smtClean="0"/>
              <a:t>2. Decision box</a:t>
            </a:r>
            <a:r>
              <a:rPr lang="en-US" dirty="0" smtClean="0"/>
              <a:t>:</a:t>
            </a:r>
          </a:p>
          <a:p>
            <a:pPr marL="914400" lvl="1" indent="-514350">
              <a:buFont typeface="Wingdings" pitchFamily="2" charset="2"/>
              <a:buChar char="v"/>
            </a:pPr>
            <a:r>
              <a:rPr lang="en-US" dirty="0" smtClean="0"/>
              <a:t>The decision box is represented by a diamond shape with one input path and two output paths.</a:t>
            </a:r>
          </a:p>
          <a:p>
            <a:pPr marL="914400" lvl="1" indent="-514350">
              <a:buFont typeface="Wingdings" pitchFamily="2" charset="2"/>
              <a:buChar char="v"/>
            </a:pPr>
            <a:r>
              <a:rPr lang="en-US" dirty="0" smtClean="0"/>
              <a:t>The outputs are true and false paths.</a:t>
            </a:r>
          </a:p>
          <a:p>
            <a:pPr marL="914400" lvl="1" indent="-514350">
              <a:buFont typeface="Wingdings" pitchFamily="2" charset="2"/>
              <a:buChar char="v"/>
            </a:pPr>
            <a:r>
              <a:rPr lang="en-US" dirty="0" smtClean="0"/>
              <a:t>The decision box describes the effect of an input on the control subsystem.</a:t>
            </a:r>
          </a:p>
          <a:p>
            <a:pPr marL="914400" lvl="1" indent="-514350">
              <a:buFont typeface="Wingdings" pitchFamily="2" charset="2"/>
              <a:buChar char="v"/>
            </a:pPr>
            <a:r>
              <a:rPr lang="en-US" dirty="0" smtClean="0"/>
              <a:t>A Boolean variable or input or expression written inside the diamond indicates a condition which is evaluated to determine which branch to take..</a:t>
            </a:r>
          </a:p>
          <a:p>
            <a:pPr marL="914400" lvl="1" indent="-514350">
              <a:buFont typeface="Wingdings" pitchFamily="2" charset="2"/>
              <a:buChar char="v"/>
            </a:pPr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657600"/>
            <a:ext cx="6210300" cy="311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Components of ASM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1"/>
            <a:ext cx="8229600" cy="3276599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/>
              <a:t>3.Conditional output box</a:t>
            </a:r>
            <a:r>
              <a:rPr lang="en-US" dirty="0" smtClean="0"/>
              <a:t>:</a:t>
            </a:r>
          </a:p>
          <a:p>
            <a:pPr marL="914400" lvl="1" indent="-514350">
              <a:buFont typeface="Wingdings" pitchFamily="2" charset="2"/>
              <a:buChar char="v"/>
            </a:pPr>
            <a:r>
              <a:rPr lang="en-US" dirty="0" smtClean="0"/>
              <a:t>The conditional output box is represented by a n oval with one input path and one output path.</a:t>
            </a:r>
          </a:p>
          <a:p>
            <a:pPr marL="914400" lvl="1" indent="-514350">
              <a:buFont typeface="Wingdings" pitchFamily="2" charset="2"/>
              <a:buChar char="v"/>
            </a:pPr>
            <a:r>
              <a:rPr lang="en-US" dirty="0" smtClean="0"/>
              <a:t>The outputs that depend on both the state of the system and the inputs are indicated inside the box.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7050" y="3352800"/>
            <a:ext cx="3009900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Salient Features of ASM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1"/>
            <a:ext cx="9144000" cy="6248399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en-US" dirty="0" smtClean="0"/>
              <a:t>ASM chart describes the sequence of events as well as the timing relationship between the states.</a:t>
            </a:r>
          </a:p>
          <a:p>
            <a:pPr marL="514350" indent="-514350"/>
            <a:r>
              <a:rPr lang="en-US" dirty="0" smtClean="0"/>
              <a:t>ASM chart contains one or more interconnected blocks. </a:t>
            </a:r>
          </a:p>
          <a:p>
            <a:pPr marL="514350" indent="-514350"/>
            <a:r>
              <a:rPr lang="en-US" dirty="0" smtClean="0"/>
              <a:t>Each ASM block contains exactly one state box together with the decision boxes and conditional output boxes associated with that state.</a:t>
            </a:r>
          </a:p>
          <a:p>
            <a:pPr marL="514350" indent="-514350"/>
            <a:r>
              <a:rPr lang="en-US" dirty="0" smtClean="0"/>
              <a:t>Every block in an ASM chart specifies the operations that are to be performed during one common clock pulse.</a:t>
            </a:r>
          </a:p>
          <a:p>
            <a:pPr marL="514350" indent="-514350"/>
            <a:r>
              <a:rPr lang="en-US" dirty="0" smtClean="0"/>
              <a:t>ASM chart block has exactly one entrance path and one or more exit paths represented by the structure of the decision boxes.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ASM chart for MOD-6 counter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1905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762000"/>
            <a:ext cx="3276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Binary Multiplier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228600" y="685801"/>
            <a:ext cx="8763000" cy="32765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Multiplication Operation Steps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400" dirty="0" smtClean="0"/>
              <a:t>Bit 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of multiplier operand is checked.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400" dirty="0" smtClean="0"/>
              <a:t>If 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bit is one then multiplicand and partial product are added and all bits of C, </a:t>
            </a:r>
            <a:r>
              <a:rPr lang="en-US" sz="2400" dirty="0" err="1" smtClean="0"/>
              <a:t>Aand</a:t>
            </a:r>
            <a:r>
              <a:rPr lang="en-US" sz="2400" dirty="0" smtClean="0"/>
              <a:t> Q registers are shifted to the right one bit.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400" dirty="0" smtClean="0"/>
              <a:t>If 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bit is 0 then only shift operation is carried out.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400" dirty="0" smtClean="0"/>
              <a:t>Steps 1 and 2 are repeated n times to get the desired result in the A and Q registers.</a:t>
            </a:r>
          </a:p>
          <a:p>
            <a:pPr lvl="1"/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576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" y="847725"/>
            <a:ext cx="9134475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Example Multiplication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72600" cy="914400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Review of 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Unit-5	: Sequential Circuits-II</a:t>
            </a:r>
            <a:endParaRPr lang="en-US" sz="3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153628" cy="5867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sequential circuit model. 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Asynchronous counters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Design of simple synchronous sequential circuits such as counters. 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Design of modulo-N counter, Ring counter, twisted ring counter. 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Shift registers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Applications: Design of 1010 sequence detector</a:t>
            </a:r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609600"/>
            <a:ext cx="6629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Flow Chart for Multiplier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ASM Chart for Multiplier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638" y="533400"/>
            <a:ext cx="6562725" cy="632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ASM Chart for Weighing Machine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763000" cy="16001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want to design a sequential machine which will calculate the weight of a given binary number.</a:t>
            </a:r>
          </a:p>
          <a:p>
            <a:r>
              <a:rPr lang="en-US" sz="2000" dirty="0" smtClean="0"/>
              <a:t>The weight of a binary number is defined as the number of 1s present in its binary representation.</a:t>
            </a:r>
          </a:p>
          <a:p>
            <a:pPr lvl="1"/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28800"/>
            <a:ext cx="6172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86868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8001000" cy="294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657600"/>
            <a:ext cx="7467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9445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Unit-6:  Programmable Logic Devices</a:t>
            </a:r>
            <a:br>
              <a:rPr lang="en-US" sz="40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Basic PLD’s-ROM, PROM, PLA, and PLD</a:t>
            </a:r>
          </a:p>
          <a:p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Realization of Switching functions using PLDs.</a:t>
            </a:r>
          </a:p>
          <a:p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Algorithmic State Machines: State machines and state diagrams. </a:t>
            </a:r>
          </a:p>
          <a:p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Applications: Design of a Weighing machine and Binary multiplier.  </a:t>
            </a:r>
          </a:p>
          <a:p>
            <a:pPr>
              <a:buFont typeface="Arial" charset="0"/>
              <a:buNone/>
            </a:pP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Programmable Logic Devices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91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Programmable Logic Device (PLD) is an integrated circuit with internal logic gates that are connected through electronic fuses.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gates in a PLD are divided into an AND array and an OR array that are connected together to provide an AND-OR sum of product implementation.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initial state of a PLD has all the fuses intact.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Programming the device involves the blowing of internal fuses to achieve a desired logic function.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pPr algn="ctr" eaLnBrk="1" hangingPunct="1"/>
            <a:r>
              <a:rPr lang="en-US" sz="3600" u="sng" dirty="0" smtClean="0"/>
              <a:t>ROM vs. PLA/PAL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782888" y="2517775"/>
            <a:ext cx="36036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>
                <a:solidFill>
                  <a:srgbClr val="000000"/>
                </a:solidFill>
                <a:latin typeface="TimesTen" charset="0"/>
              </a:rPr>
              <a:t>(a) Programmable read-only memory (PROM)</a:t>
            </a:r>
            <a:endParaRPr lang="en-US" sz="3200" b="0"/>
          </a:p>
        </p:txBody>
      </p:sp>
      <p:sp>
        <p:nvSpPr>
          <p:cNvPr id="23557" name="Freeform 5"/>
          <p:cNvSpPr>
            <a:spLocks/>
          </p:cNvSpPr>
          <p:nvPr/>
        </p:nvSpPr>
        <p:spPr bwMode="auto">
          <a:xfrm>
            <a:off x="2593975" y="1524000"/>
            <a:ext cx="1651000" cy="889000"/>
          </a:xfrm>
          <a:custGeom>
            <a:avLst/>
            <a:gdLst>
              <a:gd name="T0" fmla="*/ 0 w 1040"/>
              <a:gd name="T1" fmla="*/ 0 h 560"/>
              <a:gd name="T2" fmla="*/ 1651000 w 1040"/>
              <a:gd name="T3" fmla="*/ 0 h 560"/>
              <a:gd name="T4" fmla="*/ 1651000 w 1040"/>
              <a:gd name="T5" fmla="*/ 889000 h 560"/>
              <a:gd name="T6" fmla="*/ 0 w 1040"/>
              <a:gd name="T7" fmla="*/ 889000 h 560"/>
              <a:gd name="T8" fmla="*/ 0 w 1040"/>
              <a:gd name="T9" fmla="*/ 0 h 560"/>
              <a:gd name="T10" fmla="*/ 0 w 1040"/>
              <a:gd name="T11" fmla="*/ 0 h 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0"/>
              <a:gd name="T19" fmla="*/ 0 h 560"/>
              <a:gd name="T20" fmla="*/ 1040 w 1040"/>
              <a:gd name="T21" fmla="*/ 560 h 5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0" h="560">
                <a:moveTo>
                  <a:pt x="0" y="0"/>
                </a:moveTo>
                <a:lnTo>
                  <a:pt x="1040" y="0"/>
                </a:lnTo>
                <a:lnTo>
                  <a:pt x="1040" y="560"/>
                </a:lnTo>
                <a:lnTo>
                  <a:pt x="0" y="56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23950" y="1905000"/>
            <a:ext cx="1463675" cy="82550"/>
            <a:chOff x="714" y="1102"/>
            <a:chExt cx="922" cy="52"/>
          </a:xfrm>
        </p:grpSpPr>
        <p:sp>
          <p:nvSpPr>
            <p:cNvPr id="23617" name="Line 7"/>
            <p:cNvSpPr>
              <a:spLocks noChangeShapeType="1"/>
            </p:cNvSpPr>
            <p:nvPr/>
          </p:nvSpPr>
          <p:spPr bwMode="auto">
            <a:xfrm>
              <a:off x="714" y="1128"/>
              <a:ext cx="85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8" name="Freeform 8"/>
            <p:cNvSpPr>
              <a:spLocks/>
            </p:cNvSpPr>
            <p:nvPr/>
          </p:nvSpPr>
          <p:spPr bwMode="auto">
            <a:xfrm>
              <a:off x="1550" y="1102"/>
              <a:ext cx="86" cy="52"/>
            </a:xfrm>
            <a:custGeom>
              <a:avLst/>
              <a:gdLst>
                <a:gd name="T0" fmla="*/ 16 w 43"/>
                <a:gd name="T1" fmla="*/ 26 h 26"/>
                <a:gd name="T2" fmla="*/ 0 w 43"/>
                <a:gd name="T3" fmla="*/ 0 h 26"/>
                <a:gd name="T4" fmla="*/ 2 w 43"/>
                <a:gd name="T5" fmla="*/ 0 h 26"/>
                <a:gd name="T6" fmla="*/ 42 w 43"/>
                <a:gd name="T7" fmla="*/ 16 h 26"/>
                <a:gd name="T8" fmla="*/ 86 w 43"/>
                <a:gd name="T9" fmla="*/ 26 h 26"/>
                <a:gd name="T10" fmla="*/ 42 w 43"/>
                <a:gd name="T11" fmla="*/ 34 h 26"/>
                <a:gd name="T12" fmla="*/ 2 w 43"/>
                <a:gd name="T13" fmla="*/ 52 h 26"/>
                <a:gd name="T14" fmla="*/ 0 w 43"/>
                <a:gd name="T15" fmla="*/ 50 h 26"/>
                <a:gd name="T16" fmla="*/ 16 w 43"/>
                <a:gd name="T17" fmla="*/ 26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6" y="11"/>
                    <a:pt x="43" y="13"/>
                  </a:cubicBezTo>
                  <a:cubicBezTo>
                    <a:pt x="36" y="14"/>
                    <a:pt x="28" y="16"/>
                    <a:pt x="21" y="1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244975" y="1905000"/>
            <a:ext cx="1520825" cy="82550"/>
            <a:chOff x="2674" y="1102"/>
            <a:chExt cx="958" cy="52"/>
          </a:xfrm>
        </p:grpSpPr>
        <p:sp>
          <p:nvSpPr>
            <p:cNvPr id="23615" name="Line 10"/>
            <p:cNvSpPr>
              <a:spLocks noChangeShapeType="1"/>
            </p:cNvSpPr>
            <p:nvPr/>
          </p:nvSpPr>
          <p:spPr bwMode="auto">
            <a:xfrm>
              <a:off x="2674" y="1128"/>
              <a:ext cx="88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6" name="Freeform 11"/>
            <p:cNvSpPr>
              <a:spLocks/>
            </p:cNvSpPr>
            <p:nvPr/>
          </p:nvSpPr>
          <p:spPr bwMode="auto">
            <a:xfrm>
              <a:off x="3546" y="1102"/>
              <a:ext cx="86" cy="52"/>
            </a:xfrm>
            <a:custGeom>
              <a:avLst/>
              <a:gdLst>
                <a:gd name="T0" fmla="*/ 16 w 43"/>
                <a:gd name="T1" fmla="*/ 26 h 26"/>
                <a:gd name="T2" fmla="*/ 0 w 43"/>
                <a:gd name="T3" fmla="*/ 0 h 26"/>
                <a:gd name="T4" fmla="*/ 2 w 43"/>
                <a:gd name="T5" fmla="*/ 0 h 26"/>
                <a:gd name="T6" fmla="*/ 42 w 43"/>
                <a:gd name="T7" fmla="*/ 16 h 26"/>
                <a:gd name="T8" fmla="*/ 86 w 43"/>
                <a:gd name="T9" fmla="*/ 26 h 26"/>
                <a:gd name="T10" fmla="*/ 42 w 43"/>
                <a:gd name="T11" fmla="*/ 34 h 26"/>
                <a:gd name="T12" fmla="*/ 2 w 43"/>
                <a:gd name="T13" fmla="*/ 52 h 26"/>
                <a:gd name="T14" fmla="*/ 0 w 43"/>
                <a:gd name="T15" fmla="*/ 50 h 26"/>
                <a:gd name="T16" fmla="*/ 16 w 43"/>
                <a:gd name="T17" fmla="*/ 26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6" y="11"/>
                    <a:pt x="43" y="13"/>
                  </a:cubicBezTo>
                  <a:cubicBezTo>
                    <a:pt x="36" y="14"/>
                    <a:pt x="28" y="16"/>
                    <a:pt x="21" y="1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413625" y="1905000"/>
            <a:ext cx="476250" cy="82550"/>
            <a:chOff x="4670" y="1102"/>
            <a:chExt cx="300" cy="52"/>
          </a:xfrm>
        </p:grpSpPr>
        <p:sp>
          <p:nvSpPr>
            <p:cNvPr id="23613" name="Line 13"/>
            <p:cNvSpPr>
              <a:spLocks noChangeShapeType="1"/>
            </p:cNvSpPr>
            <p:nvPr/>
          </p:nvSpPr>
          <p:spPr bwMode="auto">
            <a:xfrm>
              <a:off x="4670" y="1128"/>
              <a:ext cx="2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4" name="Freeform 14"/>
            <p:cNvSpPr>
              <a:spLocks/>
            </p:cNvSpPr>
            <p:nvPr/>
          </p:nvSpPr>
          <p:spPr bwMode="auto">
            <a:xfrm>
              <a:off x="4884" y="1102"/>
              <a:ext cx="86" cy="52"/>
            </a:xfrm>
            <a:custGeom>
              <a:avLst/>
              <a:gdLst>
                <a:gd name="T0" fmla="*/ 16 w 43"/>
                <a:gd name="T1" fmla="*/ 26 h 26"/>
                <a:gd name="T2" fmla="*/ 0 w 43"/>
                <a:gd name="T3" fmla="*/ 0 h 26"/>
                <a:gd name="T4" fmla="*/ 2 w 43"/>
                <a:gd name="T5" fmla="*/ 0 h 26"/>
                <a:gd name="T6" fmla="*/ 42 w 43"/>
                <a:gd name="T7" fmla="*/ 16 h 26"/>
                <a:gd name="T8" fmla="*/ 86 w 43"/>
                <a:gd name="T9" fmla="*/ 26 h 26"/>
                <a:gd name="T10" fmla="*/ 42 w 43"/>
                <a:gd name="T11" fmla="*/ 34 h 26"/>
                <a:gd name="T12" fmla="*/ 2 w 43"/>
                <a:gd name="T13" fmla="*/ 52 h 26"/>
                <a:gd name="T14" fmla="*/ 0 w 43"/>
                <a:gd name="T15" fmla="*/ 50 h 26"/>
                <a:gd name="T16" fmla="*/ 16 w 43"/>
                <a:gd name="T17" fmla="*/ 26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5" y="11"/>
                    <a:pt x="43" y="13"/>
                  </a:cubicBezTo>
                  <a:cubicBezTo>
                    <a:pt x="35" y="14"/>
                    <a:pt x="28" y="16"/>
                    <a:pt x="21" y="1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1" name="Rectangle 15"/>
          <p:cNvSpPr>
            <a:spLocks noChangeArrowheads="1"/>
          </p:cNvSpPr>
          <p:nvPr/>
        </p:nvSpPr>
        <p:spPr bwMode="auto">
          <a:xfrm>
            <a:off x="593725" y="1838325"/>
            <a:ext cx="4826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>
                <a:solidFill>
                  <a:srgbClr val="000000"/>
                </a:solidFill>
                <a:latin typeface="TimesTen" charset="0"/>
              </a:rPr>
              <a:t>Inputs</a:t>
            </a:r>
            <a:endParaRPr lang="en-US" sz="3200" b="0"/>
          </a:p>
        </p:txBody>
      </p:sp>
      <p:sp>
        <p:nvSpPr>
          <p:cNvPr id="23562" name="Rectangle 16"/>
          <p:cNvSpPr>
            <a:spLocks noChangeArrowheads="1"/>
          </p:cNvSpPr>
          <p:nvPr/>
        </p:nvSpPr>
        <p:spPr bwMode="auto">
          <a:xfrm>
            <a:off x="3205163" y="1662113"/>
            <a:ext cx="4333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>
                <a:solidFill>
                  <a:srgbClr val="000000"/>
                </a:solidFill>
                <a:latin typeface="TimesTen" charset="0"/>
              </a:rPr>
              <a:t>Fixed</a:t>
            </a:r>
            <a:endParaRPr lang="en-US" sz="3200" b="0"/>
          </a:p>
        </p:txBody>
      </p:sp>
      <p:sp>
        <p:nvSpPr>
          <p:cNvPr id="23563" name="Rectangle 17"/>
          <p:cNvSpPr>
            <a:spLocks noChangeArrowheads="1"/>
          </p:cNvSpPr>
          <p:nvPr/>
        </p:nvSpPr>
        <p:spPr bwMode="auto">
          <a:xfrm>
            <a:off x="2976563" y="1862138"/>
            <a:ext cx="8286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>
                <a:solidFill>
                  <a:srgbClr val="000000"/>
                </a:solidFill>
                <a:latin typeface="TimesTen" charset="0"/>
              </a:rPr>
              <a:t>AND array</a:t>
            </a:r>
            <a:endParaRPr lang="en-US" sz="3200" b="0"/>
          </a:p>
        </p:txBody>
      </p:sp>
      <p:sp>
        <p:nvSpPr>
          <p:cNvPr id="23564" name="Rectangle 18"/>
          <p:cNvSpPr>
            <a:spLocks noChangeArrowheads="1"/>
          </p:cNvSpPr>
          <p:nvPr/>
        </p:nvSpPr>
        <p:spPr bwMode="auto">
          <a:xfrm>
            <a:off x="3038475" y="2062163"/>
            <a:ext cx="7572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 dirty="0">
                <a:solidFill>
                  <a:srgbClr val="000000"/>
                </a:solidFill>
                <a:latin typeface="TimesTen" charset="0"/>
              </a:rPr>
              <a:t>(decoder)</a:t>
            </a:r>
            <a:endParaRPr lang="en-US" sz="3200" b="0" dirty="0"/>
          </a:p>
        </p:txBody>
      </p:sp>
      <p:sp>
        <p:nvSpPr>
          <p:cNvPr id="23565" name="Freeform 19"/>
          <p:cNvSpPr>
            <a:spLocks/>
          </p:cNvSpPr>
          <p:nvPr/>
        </p:nvSpPr>
        <p:spPr bwMode="auto">
          <a:xfrm>
            <a:off x="5762625" y="1524000"/>
            <a:ext cx="1651000" cy="889000"/>
          </a:xfrm>
          <a:custGeom>
            <a:avLst/>
            <a:gdLst>
              <a:gd name="T0" fmla="*/ 0 w 1040"/>
              <a:gd name="T1" fmla="*/ 0 h 560"/>
              <a:gd name="T2" fmla="*/ 1651000 w 1040"/>
              <a:gd name="T3" fmla="*/ 0 h 560"/>
              <a:gd name="T4" fmla="*/ 1651000 w 1040"/>
              <a:gd name="T5" fmla="*/ 889000 h 560"/>
              <a:gd name="T6" fmla="*/ 0 w 1040"/>
              <a:gd name="T7" fmla="*/ 889000 h 560"/>
              <a:gd name="T8" fmla="*/ 0 w 1040"/>
              <a:gd name="T9" fmla="*/ 0 h 560"/>
              <a:gd name="T10" fmla="*/ 0 w 1040"/>
              <a:gd name="T11" fmla="*/ 0 h 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0"/>
              <a:gd name="T19" fmla="*/ 0 h 560"/>
              <a:gd name="T20" fmla="*/ 1040 w 1040"/>
              <a:gd name="T21" fmla="*/ 560 h 5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0" h="560">
                <a:moveTo>
                  <a:pt x="0" y="0"/>
                </a:moveTo>
                <a:lnTo>
                  <a:pt x="1040" y="0"/>
                </a:lnTo>
                <a:lnTo>
                  <a:pt x="1040" y="560"/>
                </a:lnTo>
                <a:lnTo>
                  <a:pt x="0" y="56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6" name="Rectangle 20"/>
          <p:cNvSpPr>
            <a:spLocks noChangeArrowheads="1"/>
          </p:cNvSpPr>
          <p:nvPr/>
        </p:nvSpPr>
        <p:spPr bwMode="auto">
          <a:xfrm>
            <a:off x="6015038" y="1762125"/>
            <a:ext cx="11620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>
                <a:solidFill>
                  <a:srgbClr val="000000"/>
                </a:solidFill>
                <a:latin typeface="TimesTen" charset="0"/>
              </a:rPr>
              <a:t>Programmable</a:t>
            </a:r>
            <a:endParaRPr lang="en-US" sz="3200" b="0"/>
          </a:p>
        </p:txBody>
      </p:sp>
      <p:sp>
        <p:nvSpPr>
          <p:cNvPr id="23567" name="Rectangle 21"/>
          <p:cNvSpPr>
            <a:spLocks noChangeArrowheads="1"/>
          </p:cNvSpPr>
          <p:nvPr/>
        </p:nvSpPr>
        <p:spPr bwMode="auto">
          <a:xfrm>
            <a:off x="6219825" y="1962150"/>
            <a:ext cx="7191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>
                <a:solidFill>
                  <a:srgbClr val="000000"/>
                </a:solidFill>
                <a:latin typeface="TimesTen" charset="0"/>
              </a:rPr>
              <a:t>OR array</a:t>
            </a:r>
            <a:endParaRPr lang="en-US" sz="3200" b="0"/>
          </a:p>
        </p:txBody>
      </p:sp>
      <p:sp>
        <p:nvSpPr>
          <p:cNvPr id="23568" name="Rectangle 22"/>
          <p:cNvSpPr>
            <a:spLocks noChangeArrowheads="1"/>
          </p:cNvSpPr>
          <p:nvPr/>
        </p:nvSpPr>
        <p:spPr bwMode="auto">
          <a:xfrm>
            <a:off x="7920038" y="1838325"/>
            <a:ext cx="6207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>
                <a:solidFill>
                  <a:srgbClr val="000000"/>
                </a:solidFill>
                <a:latin typeface="TimesTen" charset="0"/>
              </a:rPr>
              <a:t>Outputs</a:t>
            </a:r>
            <a:endParaRPr lang="en-US" sz="3200" b="0"/>
          </a:p>
        </p:txBody>
      </p:sp>
      <p:sp>
        <p:nvSpPr>
          <p:cNvPr id="23569" name="Rectangle 23"/>
          <p:cNvSpPr>
            <a:spLocks noChangeArrowheads="1"/>
          </p:cNvSpPr>
          <p:nvPr/>
        </p:nvSpPr>
        <p:spPr bwMode="auto">
          <a:xfrm>
            <a:off x="4376738" y="1689100"/>
            <a:ext cx="1193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0">
                <a:solidFill>
                  <a:schemeClr val="accent2"/>
                </a:solidFill>
                <a:latin typeface="TimesTen" charset="0"/>
              </a:rPr>
              <a:t>Programmable</a:t>
            </a:r>
            <a:endParaRPr lang="en-US" sz="3600" b="0">
              <a:solidFill>
                <a:schemeClr val="accent2"/>
              </a:solidFill>
            </a:endParaRPr>
          </a:p>
        </p:txBody>
      </p:sp>
      <p:sp>
        <p:nvSpPr>
          <p:cNvPr id="23570" name="Rectangle 24"/>
          <p:cNvSpPr>
            <a:spLocks noChangeArrowheads="1"/>
          </p:cNvSpPr>
          <p:nvPr/>
        </p:nvSpPr>
        <p:spPr bwMode="auto">
          <a:xfrm>
            <a:off x="4465638" y="1957388"/>
            <a:ext cx="1017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0">
                <a:solidFill>
                  <a:schemeClr val="accent2"/>
                </a:solidFill>
                <a:latin typeface="TimesTen" charset="0"/>
              </a:rPr>
              <a:t>Connections</a:t>
            </a:r>
            <a:endParaRPr lang="en-US" sz="3600" b="0">
              <a:solidFill>
                <a:schemeClr val="accent2"/>
              </a:solidFill>
            </a:endParaRPr>
          </a:p>
        </p:txBody>
      </p:sp>
      <p:sp>
        <p:nvSpPr>
          <p:cNvPr id="23571" name="Rectangle 25"/>
          <p:cNvSpPr>
            <a:spLocks noChangeArrowheads="1"/>
          </p:cNvSpPr>
          <p:nvPr/>
        </p:nvSpPr>
        <p:spPr bwMode="auto">
          <a:xfrm>
            <a:off x="2782888" y="4313238"/>
            <a:ext cx="33591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>
                <a:solidFill>
                  <a:srgbClr val="000000"/>
                </a:solidFill>
                <a:latin typeface="TimesTen" charset="0"/>
              </a:rPr>
              <a:t>(b) Programmable array logic (PAL) device</a:t>
            </a:r>
            <a:endParaRPr lang="en-US" sz="3200" b="0"/>
          </a:p>
        </p:txBody>
      </p:sp>
      <p:sp>
        <p:nvSpPr>
          <p:cNvPr id="23572" name="Freeform 26"/>
          <p:cNvSpPr>
            <a:spLocks/>
          </p:cNvSpPr>
          <p:nvPr/>
        </p:nvSpPr>
        <p:spPr bwMode="auto">
          <a:xfrm>
            <a:off x="5762625" y="3317875"/>
            <a:ext cx="1651000" cy="889000"/>
          </a:xfrm>
          <a:custGeom>
            <a:avLst/>
            <a:gdLst>
              <a:gd name="T0" fmla="*/ 0 w 1040"/>
              <a:gd name="T1" fmla="*/ 0 h 560"/>
              <a:gd name="T2" fmla="*/ 1651000 w 1040"/>
              <a:gd name="T3" fmla="*/ 0 h 560"/>
              <a:gd name="T4" fmla="*/ 1651000 w 1040"/>
              <a:gd name="T5" fmla="*/ 889000 h 560"/>
              <a:gd name="T6" fmla="*/ 0 w 1040"/>
              <a:gd name="T7" fmla="*/ 889000 h 560"/>
              <a:gd name="T8" fmla="*/ 0 w 1040"/>
              <a:gd name="T9" fmla="*/ 0 h 560"/>
              <a:gd name="T10" fmla="*/ 0 w 1040"/>
              <a:gd name="T11" fmla="*/ 0 h 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0"/>
              <a:gd name="T19" fmla="*/ 0 h 560"/>
              <a:gd name="T20" fmla="*/ 1040 w 1040"/>
              <a:gd name="T21" fmla="*/ 560 h 5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0" h="560">
                <a:moveTo>
                  <a:pt x="0" y="0"/>
                </a:moveTo>
                <a:lnTo>
                  <a:pt x="1040" y="0"/>
                </a:lnTo>
                <a:lnTo>
                  <a:pt x="1040" y="560"/>
                </a:lnTo>
                <a:lnTo>
                  <a:pt x="0" y="56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3" name="Rectangle 27"/>
          <p:cNvSpPr>
            <a:spLocks noChangeArrowheads="1"/>
          </p:cNvSpPr>
          <p:nvPr/>
        </p:nvSpPr>
        <p:spPr bwMode="auto">
          <a:xfrm>
            <a:off x="593725" y="3614738"/>
            <a:ext cx="4826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>
                <a:solidFill>
                  <a:srgbClr val="000000"/>
                </a:solidFill>
                <a:latin typeface="TimesTen" charset="0"/>
              </a:rPr>
              <a:t>Inputs</a:t>
            </a:r>
            <a:endParaRPr lang="en-US" sz="3200" b="0"/>
          </a:p>
        </p:txBody>
      </p:sp>
      <p:sp>
        <p:nvSpPr>
          <p:cNvPr id="23574" name="Freeform 28"/>
          <p:cNvSpPr>
            <a:spLocks/>
          </p:cNvSpPr>
          <p:nvPr/>
        </p:nvSpPr>
        <p:spPr bwMode="auto">
          <a:xfrm>
            <a:off x="2593975" y="3317875"/>
            <a:ext cx="1651000" cy="889000"/>
          </a:xfrm>
          <a:custGeom>
            <a:avLst/>
            <a:gdLst>
              <a:gd name="T0" fmla="*/ 0 w 1040"/>
              <a:gd name="T1" fmla="*/ 0 h 560"/>
              <a:gd name="T2" fmla="*/ 1651000 w 1040"/>
              <a:gd name="T3" fmla="*/ 0 h 560"/>
              <a:gd name="T4" fmla="*/ 1651000 w 1040"/>
              <a:gd name="T5" fmla="*/ 889000 h 560"/>
              <a:gd name="T6" fmla="*/ 0 w 1040"/>
              <a:gd name="T7" fmla="*/ 889000 h 560"/>
              <a:gd name="T8" fmla="*/ 0 w 1040"/>
              <a:gd name="T9" fmla="*/ 0 h 560"/>
              <a:gd name="T10" fmla="*/ 0 w 1040"/>
              <a:gd name="T11" fmla="*/ 0 h 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0"/>
              <a:gd name="T19" fmla="*/ 0 h 560"/>
              <a:gd name="T20" fmla="*/ 1040 w 1040"/>
              <a:gd name="T21" fmla="*/ 560 h 5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0" h="560">
                <a:moveTo>
                  <a:pt x="0" y="0"/>
                </a:moveTo>
                <a:lnTo>
                  <a:pt x="1040" y="0"/>
                </a:lnTo>
                <a:lnTo>
                  <a:pt x="1040" y="560"/>
                </a:lnTo>
                <a:lnTo>
                  <a:pt x="0" y="56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5" name="Rectangle 29"/>
          <p:cNvSpPr>
            <a:spLocks noChangeArrowheads="1"/>
          </p:cNvSpPr>
          <p:nvPr/>
        </p:nvSpPr>
        <p:spPr bwMode="auto">
          <a:xfrm>
            <a:off x="2846388" y="3556000"/>
            <a:ext cx="11620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 dirty="0">
                <a:solidFill>
                  <a:srgbClr val="000000"/>
                </a:solidFill>
                <a:latin typeface="TimesTen" charset="0"/>
              </a:rPr>
              <a:t>Programmable</a:t>
            </a:r>
            <a:endParaRPr lang="en-US" sz="3200" b="0" dirty="0"/>
          </a:p>
        </p:txBody>
      </p:sp>
      <p:sp>
        <p:nvSpPr>
          <p:cNvPr id="23576" name="Rectangle 30"/>
          <p:cNvSpPr>
            <a:spLocks noChangeArrowheads="1"/>
          </p:cNvSpPr>
          <p:nvPr/>
        </p:nvSpPr>
        <p:spPr bwMode="auto">
          <a:xfrm>
            <a:off x="2976563" y="3756025"/>
            <a:ext cx="8286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>
                <a:solidFill>
                  <a:srgbClr val="000000"/>
                </a:solidFill>
                <a:latin typeface="TimesTen" charset="0"/>
              </a:rPr>
              <a:t>AND array</a:t>
            </a:r>
            <a:endParaRPr lang="en-US" sz="3200" b="0"/>
          </a:p>
        </p:txBody>
      </p:sp>
      <p:sp>
        <p:nvSpPr>
          <p:cNvPr id="23577" name="Rectangle 31"/>
          <p:cNvSpPr>
            <a:spLocks noChangeArrowheads="1"/>
          </p:cNvSpPr>
          <p:nvPr/>
        </p:nvSpPr>
        <p:spPr bwMode="auto">
          <a:xfrm>
            <a:off x="6373813" y="3556000"/>
            <a:ext cx="4333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>
                <a:solidFill>
                  <a:srgbClr val="000000"/>
                </a:solidFill>
                <a:latin typeface="TimesTen" charset="0"/>
              </a:rPr>
              <a:t>Fixed</a:t>
            </a:r>
            <a:endParaRPr lang="en-US" sz="3200" b="0"/>
          </a:p>
        </p:txBody>
      </p:sp>
      <p:sp>
        <p:nvSpPr>
          <p:cNvPr id="23578" name="Rectangle 32"/>
          <p:cNvSpPr>
            <a:spLocks noChangeArrowheads="1"/>
          </p:cNvSpPr>
          <p:nvPr/>
        </p:nvSpPr>
        <p:spPr bwMode="auto">
          <a:xfrm>
            <a:off x="6219825" y="3756025"/>
            <a:ext cx="7191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>
                <a:solidFill>
                  <a:srgbClr val="000000"/>
                </a:solidFill>
                <a:latin typeface="TimesTen" charset="0"/>
              </a:rPr>
              <a:t>OR array</a:t>
            </a:r>
            <a:endParaRPr lang="en-US" sz="3200" b="0"/>
          </a:p>
        </p:txBody>
      </p:sp>
      <p:sp>
        <p:nvSpPr>
          <p:cNvPr id="23579" name="Rectangle 33"/>
          <p:cNvSpPr>
            <a:spLocks noChangeArrowheads="1"/>
          </p:cNvSpPr>
          <p:nvPr/>
        </p:nvSpPr>
        <p:spPr bwMode="auto">
          <a:xfrm>
            <a:off x="7920038" y="3630613"/>
            <a:ext cx="6207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>
                <a:solidFill>
                  <a:srgbClr val="000000"/>
                </a:solidFill>
                <a:latin typeface="TimesTen" charset="0"/>
              </a:rPr>
              <a:t>Outputs</a:t>
            </a:r>
            <a:endParaRPr lang="en-US" sz="3200" b="0"/>
          </a:p>
        </p:txBody>
      </p:sp>
      <p:sp>
        <p:nvSpPr>
          <p:cNvPr id="23580" name="Rectangle 34"/>
          <p:cNvSpPr>
            <a:spLocks noChangeArrowheads="1"/>
          </p:cNvSpPr>
          <p:nvPr/>
        </p:nvSpPr>
        <p:spPr bwMode="auto">
          <a:xfrm>
            <a:off x="1243013" y="3482975"/>
            <a:ext cx="1193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600" b="0">
                <a:solidFill>
                  <a:schemeClr val="accent2"/>
                </a:solidFill>
                <a:latin typeface="TimesTen" charset="0"/>
              </a:rPr>
              <a:t>Programmable</a:t>
            </a:r>
            <a:endParaRPr lang="en-US" sz="3600" b="0">
              <a:solidFill>
                <a:schemeClr val="accent2"/>
              </a:solidFill>
            </a:endParaRPr>
          </a:p>
        </p:txBody>
      </p:sp>
      <p:sp>
        <p:nvSpPr>
          <p:cNvPr id="23581" name="Rectangle 35"/>
          <p:cNvSpPr>
            <a:spLocks noChangeArrowheads="1"/>
          </p:cNvSpPr>
          <p:nvPr/>
        </p:nvSpPr>
        <p:spPr bwMode="auto">
          <a:xfrm>
            <a:off x="1330325" y="3746500"/>
            <a:ext cx="1017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600" b="0">
                <a:solidFill>
                  <a:schemeClr val="accent2"/>
                </a:solidFill>
                <a:latin typeface="TimesTen" charset="0"/>
              </a:rPr>
              <a:t>Connections</a:t>
            </a:r>
            <a:endParaRPr lang="en-US" sz="3600" b="0">
              <a:solidFill>
                <a:schemeClr val="accent2"/>
              </a:solidFill>
            </a:endParaRPr>
          </a:p>
        </p:txBody>
      </p:sp>
      <p:sp>
        <p:nvSpPr>
          <p:cNvPr id="23582" name="Rectangle 36"/>
          <p:cNvSpPr>
            <a:spLocks noChangeArrowheads="1"/>
          </p:cNvSpPr>
          <p:nvPr/>
        </p:nvSpPr>
        <p:spPr bwMode="auto">
          <a:xfrm>
            <a:off x="2782888" y="6113463"/>
            <a:ext cx="33496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>
                <a:solidFill>
                  <a:srgbClr val="000000"/>
                </a:solidFill>
                <a:latin typeface="TimesTen" charset="0"/>
              </a:rPr>
              <a:t>(c) Programmable logic array (PLA) device</a:t>
            </a:r>
            <a:endParaRPr lang="en-US" sz="3200" b="0"/>
          </a:p>
        </p:txBody>
      </p:sp>
      <p:sp>
        <p:nvSpPr>
          <p:cNvPr id="23583" name="Freeform 37"/>
          <p:cNvSpPr>
            <a:spLocks/>
          </p:cNvSpPr>
          <p:nvPr/>
        </p:nvSpPr>
        <p:spPr bwMode="auto">
          <a:xfrm>
            <a:off x="2593975" y="5111750"/>
            <a:ext cx="1651000" cy="889000"/>
          </a:xfrm>
          <a:custGeom>
            <a:avLst/>
            <a:gdLst>
              <a:gd name="T0" fmla="*/ 0 w 1040"/>
              <a:gd name="T1" fmla="*/ 0 h 560"/>
              <a:gd name="T2" fmla="*/ 1651000 w 1040"/>
              <a:gd name="T3" fmla="*/ 0 h 560"/>
              <a:gd name="T4" fmla="*/ 1651000 w 1040"/>
              <a:gd name="T5" fmla="*/ 889000 h 560"/>
              <a:gd name="T6" fmla="*/ 0 w 1040"/>
              <a:gd name="T7" fmla="*/ 889000 h 560"/>
              <a:gd name="T8" fmla="*/ 0 w 1040"/>
              <a:gd name="T9" fmla="*/ 0 h 560"/>
              <a:gd name="T10" fmla="*/ 0 w 1040"/>
              <a:gd name="T11" fmla="*/ 0 h 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0"/>
              <a:gd name="T19" fmla="*/ 0 h 560"/>
              <a:gd name="T20" fmla="*/ 1040 w 1040"/>
              <a:gd name="T21" fmla="*/ 560 h 5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0" h="560">
                <a:moveTo>
                  <a:pt x="0" y="0"/>
                </a:moveTo>
                <a:lnTo>
                  <a:pt x="1040" y="0"/>
                </a:lnTo>
                <a:lnTo>
                  <a:pt x="1040" y="560"/>
                </a:lnTo>
                <a:lnTo>
                  <a:pt x="0" y="56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146175" y="5492750"/>
            <a:ext cx="1450975" cy="82550"/>
            <a:chOff x="722" y="3362"/>
            <a:chExt cx="914" cy="52"/>
          </a:xfrm>
        </p:grpSpPr>
        <p:sp>
          <p:nvSpPr>
            <p:cNvPr id="23611" name="Line 39"/>
            <p:cNvSpPr>
              <a:spLocks noChangeShapeType="1"/>
            </p:cNvSpPr>
            <p:nvPr/>
          </p:nvSpPr>
          <p:spPr bwMode="auto">
            <a:xfrm>
              <a:off x="722" y="3388"/>
              <a:ext cx="85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2" name="Freeform 40"/>
            <p:cNvSpPr>
              <a:spLocks/>
            </p:cNvSpPr>
            <p:nvPr/>
          </p:nvSpPr>
          <p:spPr bwMode="auto">
            <a:xfrm>
              <a:off x="1550" y="3362"/>
              <a:ext cx="86" cy="52"/>
            </a:xfrm>
            <a:custGeom>
              <a:avLst/>
              <a:gdLst>
                <a:gd name="T0" fmla="*/ 16 w 43"/>
                <a:gd name="T1" fmla="*/ 26 h 26"/>
                <a:gd name="T2" fmla="*/ 0 w 43"/>
                <a:gd name="T3" fmla="*/ 2 h 26"/>
                <a:gd name="T4" fmla="*/ 2 w 43"/>
                <a:gd name="T5" fmla="*/ 0 h 26"/>
                <a:gd name="T6" fmla="*/ 42 w 43"/>
                <a:gd name="T7" fmla="*/ 16 h 26"/>
                <a:gd name="T8" fmla="*/ 86 w 43"/>
                <a:gd name="T9" fmla="*/ 26 h 26"/>
                <a:gd name="T10" fmla="*/ 42 w 43"/>
                <a:gd name="T11" fmla="*/ 36 h 26"/>
                <a:gd name="T12" fmla="*/ 2 w 43"/>
                <a:gd name="T13" fmla="*/ 52 h 26"/>
                <a:gd name="T14" fmla="*/ 0 w 43"/>
                <a:gd name="T15" fmla="*/ 52 h 26"/>
                <a:gd name="T16" fmla="*/ 16 w 43"/>
                <a:gd name="T17" fmla="*/ 26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6" y="12"/>
                    <a:pt x="43" y="13"/>
                  </a:cubicBezTo>
                  <a:cubicBezTo>
                    <a:pt x="36" y="15"/>
                    <a:pt x="28" y="16"/>
                    <a:pt x="21" y="1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7413625" y="5492750"/>
            <a:ext cx="476250" cy="82550"/>
            <a:chOff x="4670" y="3362"/>
            <a:chExt cx="300" cy="52"/>
          </a:xfrm>
        </p:grpSpPr>
        <p:sp>
          <p:nvSpPr>
            <p:cNvPr id="23609" name="Line 42"/>
            <p:cNvSpPr>
              <a:spLocks noChangeShapeType="1"/>
            </p:cNvSpPr>
            <p:nvPr/>
          </p:nvSpPr>
          <p:spPr bwMode="auto">
            <a:xfrm>
              <a:off x="4670" y="3388"/>
              <a:ext cx="2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0" name="Freeform 43"/>
            <p:cNvSpPr>
              <a:spLocks/>
            </p:cNvSpPr>
            <p:nvPr/>
          </p:nvSpPr>
          <p:spPr bwMode="auto">
            <a:xfrm>
              <a:off x="4884" y="3362"/>
              <a:ext cx="86" cy="52"/>
            </a:xfrm>
            <a:custGeom>
              <a:avLst/>
              <a:gdLst>
                <a:gd name="T0" fmla="*/ 16 w 43"/>
                <a:gd name="T1" fmla="*/ 26 h 26"/>
                <a:gd name="T2" fmla="*/ 0 w 43"/>
                <a:gd name="T3" fmla="*/ 2 h 26"/>
                <a:gd name="T4" fmla="*/ 2 w 43"/>
                <a:gd name="T5" fmla="*/ 0 h 26"/>
                <a:gd name="T6" fmla="*/ 42 w 43"/>
                <a:gd name="T7" fmla="*/ 16 h 26"/>
                <a:gd name="T8" fmla="*/ 86 w 43"/>
                <a:gd name="T9" fmla="*/ 26 h 26"/>
                <a:gd name="T10" fmla="*/ 42 w 43"/>
                <a:gd name="T11" fmla="*/ 36 h 26"/>
                <a:gd name="T12" fmla="*/ 2 w 43"/>
                <a:gd name="T13" fmla="*/ 52 h 26"/>
                <a:gd name="T14" fmla="*/ 0 w 43"/>
                <a:gd name="T15" fmla="*/ 52 h 26"/>
                <a:gd name="T16" fmla="*/ 16 w 43"/>
                <a:gd name="T17" fmla="*/ 26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5" y="12"/>
                    <a:pt x="43" y="13"/>
                  </a:cubicBezTo>
                  <a:cubicBezTo>
                    <a:pt x="35" y="15"/>
                    <a:pt x="28" y="16"/>
                    <a:pt x="21" y="1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86" name="Rectangle 44"/>
          <p:cNvSpPr>
            <a:spLocks noChangeArrowheads="1"/>
          </p:cNvSpPr>
          <p:nvPr/>
        </p:nvSpPr>
        <p:spPr bwMode="auto">
          <a:xfrm>
            <a:off x="593725" y="5427663"/>
            <a:ext cx="4826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>
                <a:solidFill>
                  <a:srgbClr val="000000"/>
                </a:solidFill>
                <a:latin typeface="TimesTen" charset="0"/>
              </a:rPr>
              <a:t>Inputs</a:t>
            </a:r>
            <a:endParaRPr lang="en-US" sz="3200" b="0"/>
          </a:p>
        </p:txBody>
      </p:sp>
      <p:sp>
        <p:nvSpPr>
          <p:cNvPr id="23587" name="Freeform 45"/>
          <p:cNvSpPr>
            <a:spLocks/>
          </p:cNvSpPr>
          <p:nvPr/>
        </p:nvSpPr>
        <p:spPr bwMode="auto">
          <a:xfrm>
            <a:off x="5762625" y="5111750"/>
            <a:ext cx="1651000" cy="889000"/>
          </a:xfrm>
          <a:custGeom>
            <a:avLst/>
            <a:gdLst>
              <a:gd name="T0" fmla="*/ 0 w 1040"/>
              <a:gd name="T1" fmla="*/ 0 h 560"/>
              <a:gd name="T2" fmla="*/ 1651000 w 1040"/>
              <a:gd name="T3" fmla="*/ 0 h 560"/>
              <a:gd name="T4" fmla="*/ 1651000 w 1040"/>
              <a:gd name="T5" fmla="*/ 889000 h 560"/>
              <a:gd name="T6" fmla="*/ 0 w 1040"/>
              <a:gd name="T7" fmla="*/ 889000 h 560"/>
              <a:gd name="T8" fmla="*/ 0 w 1040"/>
              <a:gd name="T9" fmla="*/ 0 h 560"/>
              <a:gd name="T10" fmla="*/ 0 w 1040"/>
              <a:gd name="T11" fmla="*/ 0 h 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0"/>
              <a:gd name="T19" fmla="*/ 0 h 560"/>
              <a:gd name="T20" fmla="*/ 1040 w 1040"/>
              <a:gd name="T21" fmla="*/ 560 h 5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0" h="560">
                <a:moveTo>
                  <a:pt x="0" y="0"/>
                </a:moveTo>
                <a:lnTo>
                  <a:pt x="1040" y="0"/>
                </a:lnTo>
                <a:lnTo>
                  <a:pt x="1040" y="560"/>
                </a:lnTo>
                <a:lnTo>
                  <a:pt x="0" y="56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8" name="Rectangle 46"/>
          <p:cNvSpPr>
            <a:spLocks noChangeArrowheads="1"/>
          </p:cNvSpPr>
          <p:nvPr/>
        </p:nvSpPr>
        <p:spPr bwMode="auto">
          <a:xfrm>
            <a:off x="6015038" y="5351463"/>
            <a:ext cx="11620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>
                <a:solidFill>
                  <a:srgbClr val="000000"/>
                </a:solidFill>
                <a:latin typeface="TimesTen" charset="0"/>
              </a:rPr>
              <a:t>Programmable</a:t>
            </a:r>
            <a:endParaRPr lang="en-US" sz="3200" b="0"/>
          </a:p>
        </p:txBody>
      </p:sp>
      <p:sp>
        <p:nvSpPr>
          <p:cNvPr id="23589" name="Rectangle 47"/>
          <p:cNvSpPr>
            <a:spLocks noChangeArrowheads="1"/>
          </p:cNvSpPr>
          <p:nvPr/>
        </p:nvSpPr>
        <p:spPr bwMode="auto">
          <a:xfrm>
            <a:off x="6219825" y="5551488"/>
            <a:ext cx="7191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>
                <a:solidFill>
                  <a:srgbClr val="000000"/>
                </a:solidFill>
                <a:latin typeface="TimesTen" charset="0"/>
              </a:rPr>
              <a:t>OR array</a:t>
            </a:r>
            <a:endParaRPr lang="en-US" sz="3200" b="0"/>
          </a:p>
        </p:txBody>
      </p:sp>
      <p:sp>
        <p:nvSpPr>
          <p:cNvPr id="23590" name="Rectangle 48"/>
          <p:cNvSpPr>
            <a:spLocks noChangeArrowheads="1"/>
          </p:cNvSpPr>
          <p:nvPr/>
        </p:nvSpPr>
        <p:spPr bwMode="auto">
          <a:xfrm>
            <a:off x="7920038" y="5422900"/>
            <a:ext cx="6207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>
                <a:solidFill>
                  <a:srgbClr val="000000"/>
                </a:solidFill>
                <a:latin typeface="TimesTen" charset="0"/>
              </a:rPr>
              <a:t>Outputs</a:t>
            </a:r>
            <a:endParaRPr lang="en-US" sz="3200" b="0"/>
          </a:p>
        </p:txBody>
      </p:sp>
      <p:sp>
        <p:nvSpPr>
          <p:cNvPr id="23591" name="Rectangle 49"/>
          <p:cNvSpPr>
            <a:spLocks noChangeArrowheads="1"/>
          </p:cNvSpPr>
          <p:nvPr/>
        </p:nvSpPr>
        <p:spPr bwMode="auto">
          <a:xfrm>
            <a:off x="1231900" y="5281613"/>
            <a:ext cx="1193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0">
                <a:solidFill>
                  <a:schemeClr val="accent2"/>
                </a:solidFill>
                <a:latin typeface="TimesTen" charset="0"/>
              </a:rPr>
              <a:t>Programmable</a:t>
            </a:r>
            <a:endParaRPr lang="en-US" sz="3600" b="0">
              <a:solidFill>
                <a:schemeClr val="accent2"/>
              </a:solidFill>
            </a:endParaRPr>
          </a:p>
        </p:txBody>
      </p:sp>
      <p:sp>
        <p:nvSpPr>
          <p:cNvPr id="23592" name="Rectangle 50"/>
          <p:cNvSpPr>
            <a:spLocks noChangeArrowheads="1"/>
          </p:cNvSpPr>
          <p:nvPr/>
        </p:nvSpPr>
        <p:spPr bwMode="auto">
          <a:xfrm>
            <a:off x="1320800" y="5540375"/>
            <a:ext cx="1017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0">
                <a:solidFill>
                  <a:schemeClr val="accent2"/>
                </a:solidFill>
                <a:latin typeface="TimesTen" charset="0"/>
              </a:rPr>
              <a:t>Connections</a:t>
            </a:r>
            <a:endParaRPr lang="en-US" sz="3600" b="0">
              <a:solidFill>
                <a:schemeClr val="accent2"/>
              </a:solidFill>
            </a:endParaRPr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4257675" y="5492750"/>
            <a:ext cx="1495425" cy="82550"/>
            <a:chOff x="2682" y="3362"/>
            <a:chExt cx="942" cy="52"/>
          </a:xfrm>
        </p:grpSpPr>
        <p:sp>
          <p:nvSpPr>
            <p:cNvPr id="23607" name="Line 52"/>
            <p:cNvSpPr>
              <a:spLocks noChangeShapeType="1"/>
            </p:cNvSpPr>
            <p:nvPr/>
          </p:nvSpPr>
          <p:spPr bwMode="auto">
            <a:xfrm>
              <a:off x="2682" y="3388"/>
              <a:ext cx="88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8" name="Freeform 53"/>
            <p:cNvSpPr>
              <a:spLocks/>
            </p:cNvSpPr>
            <p:nvPr/>
          </p:nvSpPr>
          <p:spPr bwMode="auto">
            <a:xfrm>
              <a:off x="3538" y="3362"/>
              <a:ext cx="86" cy="52"/>
            </a:xfrm>
            <a:custGeom>
              <a:avLst/>
              <a:gdLst>
                <a:gd name="T0" fmla="*/ 16 w 43"/>
                <a:gd name="T1" fmla="*/ 26 h 26"/>
                <a:gd name="T2" fmla="*/ 0 w 43"/>
                <a:gd name="T3" fmla="*/ 2 h 26"/>
                <a:gd name="T4" fmla="*/ 2 w 43"/>
                <a:gd name="T5" fmla="*/ 0 h 26"/>
                <a:gd name="T6" fmla="*/ 42 w 43"/>
                <a:gd name="T7" fmla="*/ 16 h 26"/>
                <a:gd name="T8" fmla="*/ 86 w 43"/>
                <a:gd name="T9" fmla="*/ 26 h 26"/>
                <a:gd name="T10" fmla="*/ 42 w 43"/>
                <a:gd name="T11" fmla="*/ 36 h 26"/>
                <a:gd name="T12" fmla="*/ 2 w 43"/>
                <a:gd name="T13" fmla="*/ 52 h 26"/>
                <a:gd name="T14" fmla="*/ 0 w 43"/>
                <a:gd name="T15" fmla="*/ 52 h 26"/>
                <a:gd name="T16" fmla="*/ 16 w 43"/>
                <a:gd name="T17" fmla="*/ 26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6" y="12"/>
                    <a:pt x="43" y="13"/>
                  </a:cubicBezTo>
                  <a:cubicBezTo>
                    <a:pt x="36" y="15"/>
                    <a:pt x="28" y="16"/>
                    <a:pt x="21" y="1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94" name="Rectangle 54"/>
          <p:cNvSpPr>
            <a:spLocks noChangeArrowheads="1"/>
          </p:cNvSpPr>
          <p:nvPr/>
        </p:nvSpPr>
        <p:spPr bwMode="auto">
          <a:xfrm>
            <a:off x="4387850" y="5281613"/>
            <a:ext cx="1193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0">
                <a:solidFill>
                  <a:schemeClr val="accent2"/>
                </a:solidFill>
                <a:latin typeface="TimesTen" charset="0"/>
              </a:rPr>
              <a:t>Programmable</a:t>
            </a:r>
            <a:endParaRPr lang="en-US" sz="3600" b="0">
              <a:solidFill>
                <a:schemeClr val="accent2"/>
              </a:solidFill>
            </a:endParaRPr>
          </a:p>
        </p:txBody>
      </p:sp>
      <p:sp>
        <p:nvSpPr>
          <p:cNvPr id="23595" name="Rectangle 55"/>
          <p:cNvSpPr>
            <a:spLocks noChangeArrowheads="1"/>
          </p:cNvSpPr>
          <p:nvPr/>
        </p:nvSpPr>
        <p:spPr bwMode="auto">
          <a:xfrm>
            <a:off x="4476750" y="5540375"/>
            <a:ext cx="1017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0">
                <a:solidFill>
                  <a:schemeClr val="accent2"/>
                </a:solidFill>
                <a:latin typeface="TimesTen" charset="0"/>
              </a:rPr>
              <a:t>Connections</a:t>
            </a:r>
            <a:endParaRPr lang="en-US" sz="3600" b="0">
              <a:solidFill>
                <a:schemeClr val="accent2"/>
              </a:solidFill>
            </a:endParaRPr>
          </a:p>
        </p:txBody>
      </p:sp>
      <p:sp>
        <p:nvSpPr>
          <p:cNvPr id="23596" name="Rectangle 56"/>
          <p:cNvSpPr>
            <a:spLocks noChangeArrowheads="1"/>
          </p:cNvSpPr>
          <p:nvPr/>
        </p:nvSpPr>
        <p:spPr bwMode="auto">
          <a:xfrm>
            <a:off x="2846388" y="5351463"/>
            <a:ext cx="11620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>
                <a:solidFill>
                  <a:srgbClr val="000000"/>
                </a:solidFill>
                <a:latin typeface="TimesTen" charset="0"/>
              </a:rPr>
              <a:t>Programmable</a:t>
            </a:r>
            <a:endParaRPr lang="en-US" sz="3200" b="0"/>
          </a:p>
        </p:txBody>
      </p:sp>
      <p:sp>
        <p:nvSpPr>
          <p:cNvPr id="23597" name="Rectangle 57"/>
          <p:cNvSpPr>
            <a:spLocks noChangeArrowheads="1"/>
          </p:cNvSpPr>
          <p:nvPr/>
        </p:nvSpPr>
        <p:spPr bwMode="auto">
          <a:xfrm>
            <a:off x="2976563" y="5551488"/>
            <a:ext cx="8286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>
                <a:solidFill>
                  <a:srgbClr val="000000"/>
                </a:solidFill>
                <a:latin typeface="TimesTen" charset="0"/>
              </a:rPr>
              <a:t>AND array</a:t>
            </a:r>
            <a:endParaRPr lang="en-US" sz="3200" b="0"/>
          </a:p>
        </p:txBody>
      </p: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1123950" y="3705225"/>
            <a:ext cx="1463675" cy="82550"/>
            <a:chOff x="714" y="1102"/>
            <a:chExt cx="922" cy="52"/>
          </a:xfrm>
        </p:grpSpPr>
        <p:sp>
          <p:nvSpPr>
            <p:cNvPr id="23605" name="Line 59"/>
            <p:cNvSpPr>
              <a:spLocks noChangeShapeType="1"/>
            </p:cNvSpPr>
            <p:nvPr/>
          </p:nvSpPr>
          <p:spPr bwMode="auto">
            <a:xfrm>
              <a:off x="714" y="1128"/>
              <a:ext cx="85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6" name="Freeform 60"/>
            <p:cNvSpPr>
              <a:spLocks/>
            </p:cNvSpPr>
            <p:nvPr/>
          </p:nvSpPr>
          <p:spPr bwMode="auto">
            <a:xfrm>
              <a:off x="1550" y="1102"/>
              <a:ext cx="86" cy="52"/>
            </a:xfrm>
            <a:custGeom>
              <a:avLst/>
              <a:gdLst>
                <a:gd name="T0" fmla="*/ 16 w 43"/>
                <a:gd name="T1" fmla="*/ 26 h 26"/>
                <a:gd name="T2" fmla="*/ 0 w 43"/>
                <a:gd name="T3" fmla="*/ 0 h 26"/>
                <a:gd name="T4" fmla="*/ 2 w 43"/>
                <a:gd name="T5" fmla="*/ 0 h 26"/>
                <a:gd name="T6" fmla="*/ 42 w 43"/>
                <a:gd name="T7" fmla="*/ 16 h 26"/>
                <a:gd name="T8" fmla="*/ 86 w 43"/>
                <a:gd name="T9" fmla="*/ 26 h 26"/>
                <a:gd name="T10" fmla="*/ 42 w 43"/>
                <a:gd name="T11" fmla="*/ 34 h 26"/>
                <a:gd name="T12" fmla="*/ 2 w 43"/>
                <a:gd name="T13" fmla="*/ 52 h 26"/>
                <a:gd name="T14" fmla="*/ 0 w 43"/>
                <a:gd name="T15" fmla="*/ 50 h 26"/>
                <a:gd name="T16" fmla="*/ 16 w 43"/>
                <a:gd name="T17" fmla="*/ 26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6" y="11"/>
                    <a:pt x="43" y="13"/>
                  </a:cubicBezTo>
                  <a:cubicBezTo>
                    <a:pt x="36" y="14"/>
                    <a:pt x="28" y="16"/>
                    <a:pt x="21" y="1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4225925" y="3705225"/>
            <a:ext cx="1520825" cy="82550"/>
            <a:chOff x="2674" y="1102"/>
            <a:chExt cx="958" cy="52"/>
          </a:xfrm>
        </p:grpSpPr>
        <p:sp>
          <p:nvSpPr>
            <p:cNvPr id="23603" name="Line 62"/>
            <p:cNvSpPr>
              <a:spLocks noChangeShapeType="1"/>
            </p:cNvSpPr>
            <p:nvPr/>
          </p:nvSpPr>
          <p:spPr bwMode="auto">
            <a:xfrm>
              <a:off x="2674" y="1128"/>
              <a:ext cx="88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4" name="Freeform 63"/>
            <p:cNvSpPr>
              <a:spLocks/>
            </p:cNvSpPr>
            <p:nvPr/>
          </p:nvSpPr>
          <p:spPr bwMode="auto">
            <a:xfrm>
              <a:off x="3546" y="1102"/>
              <a:ext cx="86" cy="52"/>
            </a:xfrm>
            <a:custGeom>
              <a:avLst/>
              <a:gdLst>
                <a:gd name="T0" fmla="*/ 16 w 43"/>
                <a:gd name="T1" fmla="*/ 26 h 26"/>
                <a:gd name="T2" fmla="*/ 0 w 43"/>
                <a:gd name="T3" fmla="*/ 0 h 26"/>
                <a:gd name="T4" fmla="*/ 2 w 43"/>
                <a:gd name="T5" fmla="*/ 0 h 26"/>
                <a:gd name="T6" fmla="*/ 42 w 43"/>
                <a:gd name="T7" fmla="*/ 16 h 26"/>
                <a:gd name="T8" fmla="*/ 86 w 43"/>
                <a:gd name="T9" fmla="*/ 26 h 26"/>
                <a:gd name="T10" fmla="*/ 42 w 43"/>
                <a:gd name="T11" fmla="*/ 34 h 26"/>
                <a:gd name="T12" fmla="*/ 2 w 43"/>
                <a:gd name="T13" fmla="*/ 52 h 26"/>
                <a:gd name="T14" fmla="*/ 0 w 43"/>
                <a:gd name="T15" fmla="*/ 50 h 26"/>
                <a:gd name="T16" fmla="*/ 16 w 43"/>
                <a:gd name="T17" fmla="*/ 26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6" y="11"/>
                    <a:pt x="43" y="13"/>
                  </a:cubicBezTo>
                  <a:cubicBezTo>
                    <a:pt x="36" y="14"/>
                    <a:pt x="28" y="16"/>
                    <a:pt x="21" y="1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4"/>
          <p:cNvGrpSpPr>
            <a:grpSpLocks/>
          </p:cNvGrpSpPr>
          <p:nvPr/>
        </p:nvGrpSpPr>
        <p:grpSpPr bwMode="auto">
          <a:xfrm>
            <a:off x="7394575" y="3705225"/>
            <a:ext cx="476250" cy="82550"/>
            <a:chOff x="4670" y="1102"/>
            <a:chExt cx="300" cy="52"/>
          </a:xfrm>
        </p:grpSpPr>
        <p:sp>
          <p:nvSpPr>
            <p:cNvPr id="23601" name="Line 65"/>
            <p:cNvSpPr>
              <a:spLocks noChangeShapeType="1"/>
            </p:cNvSpPr>
            <p:nvPr/>
          </p:nvSpPr>
          <p:spPr bwMode="auto">
            <a:xfrm>
              <a:off x="4670" y="1128"/>
              <a:ext cx="2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2" name="Freeform 66"/>
            <p:cNvSpPr>
              <a:spLocks/>
            </p:cNvSpPr>
            <p:nvPr/>
          </p:nvSpPr>
          <p:spPr bwMode="auto">
            <a:xfrm>
              <a:off x="4884" y="1102"/>
              <a:ext cx="86" cy="52"/>
            </a:xfrm>
            <a:custGeom>
              <a:avLst/>
              <a:gdLst>
                <a:gd name="T0" fmla="*/ 16 w 43"/>
                <a:gd name="T1" fmla="*/ 26 h 26"/>
                <a:gd name="T2" fmla="*/ 0 w 43"/>
                <a:gd name="T3" fmla="*/ 0 h 26"/>
                <a:gd name="T4" fmla="*/ 2 w 43"/>
                <a:gd name="T5" fmla="*/ 0 h 26"/>
                <a:gd name="T6" fmla="*/ 42 w 43"/>
                <a:gd name="T7" fmla="*/ 16 h 26"/>
                <a:gd name="T8" fmla="*/ 86 w 43"/>
                <a:gd name="T9" fmla="*/ 26 h 26"/>
                <a:gd name="T10" fmla="*/ 42 w 43"/>
                <a:gd name="T11" fmla="*/ 34 h 26"/>
                <a:gd name="T12" fmla="*/ 2 w 43"/>
                <a:gd name="T13" fmla="*/ 52 h 26"/>
                <a:gd name="T14" fmla="*/ 0 w 43"/>
                <a:gd name="T15" fmla="*/ 50 h 26"/>
                <a:gd name="T16" fmla="*/ 16 w 43"/>
                <a:gd name="T17" fmla="*/ 26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5" y="11"/>
                    <a:pt x="43" y="13"/>
                  </a:cubicBezTo>
                  <a:cubicBezTo>
                    <a:pt x="35" y="14"/>
                    <a:pt x="28" y="16"/>
                    <a:pt x="21" y="1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838200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>Read Only Memory(ROM)</a:t>
            </a:r>
          </a:p>
        </p:txBody>
      </p:sp>
      <p:sp>
        <p:nvSpPr>
          <p:cNvPr id="22533" name="Rectangle 58"/>
          <p:cNvSpPr>
            <a:spLocks noChangeArrowheads="1"/>
          </p:cNvSpPr>
          <p:nvPr/>
        </p:nvSpPr>
        <p:spPr bwMode="auto">
          <a:xfrm>
            <a:off x="0" y="838200"/>
            <a:ext cx="9144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Given a 2</a:t>
            </a:r>
            <a:r>
              <a:rPr lang="en-US" sz="2800" baseline="50000" dirty="0" smtClean="0"/>
              <a:t>k</a:t>
            </a:r>
            <a:r>
              <a:rPr lang="en-US" sz="2800" dirty="0" smtClean="0"/>
              <a:t>x n ROM, we can implement any combinational circuit with </a:t>
            </a:r>
            <a:r>
              <a:rPr lang="en-US" sz="2800" u="sng" dirty="0" smtClean="0"/>
              <a:t>at most</a:t>
            </a:r>
            <a:r>
              <a:rPr lang="en-US" sz="2800" dirty="0" smtClean="0"/>
              <a:t> k inputs and </a:t>
            </a:r>
            <a:r>
              <a:rPr lang="en-US" sz="2800" u="sng" dirty="0" smtClean="0"/>
              <a:t>at most</a:t>
            </a:r>
            <a:r>
              <a:rPr lang="en-US" sz="2800" dirty="0" smtClean="0"/>
              <a:t> n outputs.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k-to-2</a:t>
            </a:r>
            <a:r>
              <a:rPr lang="en-US" sz="2800" baseline="50000" dirty="0" smtClean="0"/>
              <a:t>k </a:t>
            </a:r>
            <a:r>
              <a:rPr lang="en-US" sz="2800" dirty="0" smtClean="0"/>
              <a:t>decoder will generate all 2</a:t>
            </a:r>
            <a:r>
              <a:rPr lang="en-US" sz="2800" baseline="50000" dirty="0" smtClean="0"/>
              <a:t>k </a:t>
            </a:r>
            <a:r>
              <a:rPr lang="en-US" sz="2800" dirty="0" smtClean="0"/>
              <a:t>possible minterms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Each of the OR gate  implements  SOP expression</a:t>
            </a:r>
            <a:r>
              <a:rPr lang="en-US" sz="2800" baseline="50000" dirty="0" smtClean="0"/>
              <a:t>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sym typeface="Symbol" pitchFamily="18" charset="2"/>
              </a:rPr>
              <a:t>AND gate array is fixed and OR gate array is programmable.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b="0" dirty="0" smtClean="0">
              <a:latin typeface="Arial" pitchFamily="34" charset="0"/>
              <a:cs typeface="Zar" pitchFamily="2" charset="-78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b="0" dirty="0" smtClean="0">
              <a:latin typeface="Arial" pitchFamily="34" charset="0"/>
              <a:cs typeface="Zar" pitchFamily="2" charset="-78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b="0" dirty="0">
              <a:latin typeface="Arial" pitchFamily="34" charset="0"/>
              <a:cs typeface="Zar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5450" y="3276600"/>
            <a:ext cx="35623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352800"/>
            <a:ext cx="56388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TextBox 58"/>
          <p:cNvSpPr txBox="1"/>
          <p:nvPr/>
        </p:nvSpPr>
        <p:spPr>
          <a:xfrm>
            <a:off x="1981200" y="60198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F0 = ∑ (1,5,7)    F1= ∑ (1,4)   F2= ∑ (0,7)  F3= ∑ (2,5,7)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Programmable Logic Array(PLA)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28956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ym typeface="Symbol" pitchFamily="18" charset="2"/>
              </a:rPr>
              <a:t>AND gate array is programmable and OR gate array is also programmable</a:t>
            </a:r>
            <a:endParaRPr lang="en-US" sz="2400" dirty="0" smtClean="0"/>
          </a:p>
          <a:p>
            <a:pPr algn="just"/>
            <a:r>
              <a:rPr lang="en-US" sz="2400" dirty="0" smtClean="0"/>
              <a:t>The PLA does not provide full decoding of the input variables and does not generate all the minterms. Generates minterms as per the problem requirement.</a:t>
            </a:r>
          </a:p>
          <a:p>
            <a:pPr algn="just"/>
            <a:r>
              <a:rPr lang="en-US" sz="2400" dirty="0" smtClean="0"/>
              <a:t>Product terms are generated by programmable AND array.</a:t>
            </a:r>
          </a:p>
          <a:p>
            <a:pPr algn="just"/>
            <a:r>
              <a:rPr lang="en-US" sz="2400" dirty="0" smtClean="0"/>
              <a:t>Sum Of Products is generated by programmable OR array.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81400"/>
            <a:ext cx="9144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1096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 1: Implement the given functions using PLA</a:t>
            </a:r>
            <a:br>
              <a:rPr lang="en-US" sz="3200" dirty="0" smtClean="0"/>
            </a:br>
            <a:r>
              <a:rPr lang="en-US" sz="3200" dirty="0" smtClean="0"/>
              <a:t>F1 = AB’ +AC+A’BC’      F2= AC+BC</a:t>
            </a:r>
            <a:endParaRPr lang="en-US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85800" y="988828"/>
            <a:ext cx="409231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988828"/>
            <a:ext cx="5943600" cy="586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Programmable Array Logic (PAL)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1" y="762000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PAL is a programmable logic device with programmable AND array and fixed OR array.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1" y="1447800"/>
            <a:ext cx="5562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995</Words>
  <Application>Microsoft Office PowerPoint</Application>
  <PresentationFormat>On-screen Show (4:3)</PresentationFormat>
  <Paragraphs>123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Review of  Unit-5 : Sequential Circuits-II</vt:lpstr>
      <vt:lpstr> Unit-6:  Programmable Logic Devices </vt:lpstr>
      <vt:lpstr>Programmable Logic Devices </vt:lpstr>
      <vt:lpstr>ROM vs. PLA/PAL</vt:lpstr>
      <vt:lpstr>Read Only Memory(ROM)</vt:lpstr>
      <vt:lpstr>Programmable Logic Array(PLA)</vt:lpstr>
      <vt:lpstr>EX 1: Implement the given functions using PLA F1 = AB’ +AC+A’BC’      F2= AC+BC</vt:lpstr>
      <vt:lpstr>Programmable Array Logic (PAL)</vt:lpstr>
      <vt:lpstr>EX 1: implement given functions using PAL W= ABC’ +A’B’CD’               X= A+BCD,Y= A’B+CD+B’D’ , Z= ABC’+A’B’CD’+ AC’D’+ A’B’C’D</vt:lpstr>
      <vt:lpstr>PowerPoint Presentation</vt:lpstr>
      <vt:lpstr>ASM CHART </vt:lpstr>
      <vt:lpstr>Components of ASM Chart</vt:lpstr>
      <vt:lpstr>Components of ASM Chart</vt:lpstr>
      <vt:lpstr>Components of ASM Chart</vt:lpstr>
      <vt:lpstr>Salient Features of ASM Chart</vt:lpstr>
      <vt:lpstr>Example ASM chart for MOD-6 counter</vt:lpstr>
      <vt:lpstr>Binary Multiplier</vt:lpstr>
      <vt:lpstr>Example Multiplication Operation</vt:lpstr>
      <vt:lpstr>Flow Chart for Multiplier</vt:lpstr>
      <vt:lpstr>ASM Chart for Multiplier</vt:lpstr>
      <vt:lpstr>ASM Chart for Weighing Machine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Ramakrishna</dc:creator>
  <cp:lastModifiedBy>ADMIN</cp:lastModifiedBy>
  <cp:revision>63</cp:revision>
  <dcterms:created xsi:type="dcterms:W3CDTF">2006-08-16T00:00:00Z</dcterms:created>
  <dcterms:modified xsi:type="dcterms:W3CDTF">2023-07-18T09:15:18Z</dcterms:modified>
</cp:coreProperties>
</file>