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4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0F0D10-986F-C9CC-F05D-92345C9646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5B1B7-7945-0E0A-3E1D-B15AA3FE62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C399E-685F-4AAC-A1E2-7BAFE768A63E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40594-CA6F-8126-2841-D617829963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80D66-1E35-FCEB-41CB-14DBE2AB13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AA8C-6AAA-4BF5-9FE0-681359BE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0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093-C25A-4185-997C-24015A39321A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10BE-5FFA-4DD3-AE9A-1ADFAF310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56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093-C25A-4185-997C-24015A39321A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10BE-5FFA-4DD3-AE9A-1ADFAF310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20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093-C25A-4185-997C-24015A39321A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10BE-5FFA-4DD3-AE9A-1ADFAF3107D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55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093-C25A-4185-997C-24015A39321A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10BE-5FFA-4DD3-AE9A-1ADFAF310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498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093-C25A-4185-997C-24015A39321A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10BE-5FFA-4DD3-AE9A-1ADFAF3107D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761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093-C25A-4185-997C-24015A39321A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10BE-5FFA-4DD3-AE9A-1ADFAF310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012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093-C25A-4185-997C-24015A39321A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10BE-5FFA-4DD3-AE9A-1ADFAF310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328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093-C25A-4185-997C-24015A39321A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10BE-5FFA-4DD3-AE9A-1ADFAF310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2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093-C25A-4185-997C-24015A39321A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10BE-5FFA-4DD3-AE9A-1ADFAF310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18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093-C25A-4185-997C-24015A39321A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10BE-5FFA-4DD3-AE9A-1ADFAF310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60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093-C25A-4185-997C-24015A39321A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10BE-5FFA-4DD3-AE9A-1ADFAF310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21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093-C25A-4185-997C-24015A39321A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10BE-5FFA-4DD3-AE9A-1ADFAF310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24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093-C25A-4185-997C-24015A39321A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10BE-5FFA-4DD3-AE9A-1ADFAF310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87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093-C25A-4185-997C-24015A39321A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10BE-5FFA-4DD3-AE9A-1ADFAF310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24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093-C25A-4185-997C-24015A39321A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10BE-5FFA-4DD3-AE9A-1ADFAF310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35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6093-C25A-4185-997C-24015A39321A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10BE-5FFA-4DD3-AE9A-1ADFAF310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13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6093-C25A-4185-997C-24015A39321A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9110BE-5FFA-4DD3-AE9A-1ADFAF310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14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0954-0689-993A-37B1-CA8BB9486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269" y="2099732"/>
            <a:ext cx="8718343" cy="3539067"/>
          </a:xfrm>
        </p:spPr>
        <p:txBody>
          <a:bodyPr>
            <a:normAutofit fontScale="90000"/>
          </a:bodyPr>
          <a:lstStyle/>
          <a:p>
            <a:r>
              <a:rPr lang="en-IN" dirty="0"/>
              <a:t>GRAINPALETTE-A DEEP LEARNING ODYSSEY IN RICE TYPE CLASSIFICATION THROUGH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3550947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8CE288-82A8-9B10-F1C6-F29DC7BE9BA7}"/>
              </a:ext>
            </a:extLst>
          </p:cNvPr>
          <p:cNvSpPr txBox="1"/>
          <p:nvPr/>
        </p:nvSpPr>
        <p:spPr>
          <a:xfrm>
            <a:off x="706056" y="648182"/>
            <a:ext cx="8655975" cy="5458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Load pre-trained VGG16 model</a:t>
            </a:r>
          </a:p>
          <a:p>
            <a:r>
              <a:rPr lang="en-IN" dirty="0" err="1"/>
              <a:t>base_model</a:t>
            </a:r>
            <a:r>
              <a:rPr lang="en-IN" dirty="0"/>
              <a:t> = VGG16(weights='</a:t>
            </a:r>
            <a:r>
              <a:rPr lang="en-IN" dirty="0" err="1"/>
              <a:t>imagenet</a:t>
            </a:r>
            <a:r>
              <a:rPr lang="en-IN" dirty="0"/>
              <a:t>', </a:t>
            </a:r>
            <a:r>
              <a:rPr lang="en-IN" dirty="0" err="1"/>
              <a:t>include_top</a:t>
            </a:r>
            <a:r>
              <a:rPr lang="en-IN" dirty="0"/>
              <a:t>=False, </a:t>
            </a:r>
            <a:r>
              <a:rPr lang="en-IN" dirty="0" err="1"/>
              <a:t>input_shape</a:t>
            </a:r>
            <a:r>
              <a:rPr lang="en-IN" dirty="0"/>
              <a:t>=(IMG_WIDTH, IMG_HEIGHT, 3))</a:t>
            </a:r>
          </a:p>
          <a:p>
            <a:endParaRPr lang="en-IN" dirty="0"/>
          </a:p>
          <a:p>
            <a:r>
              <a:rPr lang="en-IN" dirty="0"/>
              <a:t># Freeze base model layers</a:t>
            </a:r>
          </a:p>
          <a:p>
            <a:r>
              <a:rPr lang="en-IN" dirty="0" err="1"/>
              <a:t>base_model.trainable</a:t>
            </a:r>
            <a:r>
              <a:rPr lang="en-IN" dirty="0"/>
              <a:t> = False</a:t>
            </a:r>
          </a:p>
          <a:p>
            <a:endParaRPr lang="en-IN" dirty="0"/>
          </a:p>
          <a:p>
            <a:r>
              <a:rPr lang="en-IN" dirty="0"/>
              <a:t># Add custom layers</a:t>
            </a:r>
          </a:p>
          <a:p>
            <a:r>
              <a:rPr lang="en-IN" dirty="0"/>
              <a:t>x = </a:t>
            </a:r>
            <a:r>
              <a:rPr lang="en-IN" dirty="0" err="1"/>
              <a:t>base_model.output</a:t>
            </a:r>
            <a:endParaRPr lang="en-IN" dirty="0"/>
          </a:p>
          <a:p>
            <a:r>
              <a:rPr lang="en-IN" dirty="0"/>
              <a:t>x = layers.GlobalAveragePooling2D()(x)</a:t>
            </a:r>
          </a:p>
          <a:p>
            <a:r>
              <a:rPr lang="en-IN" dirty="0"/>
              <a:t>x = </a:t>
            </a:r>
            <a:r>
              <a:rPr lang="en-IN" dirty="0" err="1"/>
              <a:t>layers.Dense</a:t>
            </a:r>
            <a:r>
              <a:rPr lang="en-IN" dirty="0"/>
              <a:t>(1024, activation='</a:t>
            </a:r>
            <a:r>
              <a:rPr lang="en-IN" dirty="0" err="1"/>
              <a:t>relu</a:t>
            </a:r>
            <a:r>
              <a:rPr lang="en-IN" dirty="0"/>
              <a:t>')(x)</a:t>
            </a:r>
          </a:p>
          <a:p>
            <a:r>
              <a:rPr lang="en-IN" dirty="0"/>
              <a:t>predictions = </a:t>
            </a:r>
            <a:r>
              <a:rPr lang="en-IN" dirty="0" err="1"/>
              <a:t>layers.Dense</a:t>
            </a:r>
            <a:r>
              <a:rPr lang="en-IN" dirty="0"/>
              <a:t>(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train_generator.class_indices</a:t>
            </a:r>
            <a:r>
              <a:rPr lang="en-IN" dirty="0"/>
              <a:t>), activation='</a:t>
            </a:r>
            <a:r>
              <a:rPr lang="en-IN" dirty="0" err="1"/>
              <a:t>softmax</a:t>
            </a:r>
            <a:r>
              <a:rPr lang="en-IN" dirty="0"/>
              <a:t>')(x)</a:t>
            </a:r>
          </a:p>
          <a:p>
            <a:endParaRPr lang="en-IN" dirty="0"/>
          </a:p>
          <a:p>
            <a:r>
              <a:rPr lang="en-IN" dirty="0"/>
              <a:t># Define the model</a:t>
            </a:r>
          </a:p>
          <a:p>
            <a:r>
              <a:rPr lang="en-IN" dirty="0"/>
              <a:t>model = </a:t>
            </a:r>
            <a:r>
              <a:rPr lang="en-IN" dirty="0" err="1"/>
              <a:t>keras.Model</a:t>
            </a:r>
            <a:r>
              <a:rPr lang="en-IN" dirty="0"/>
              <a:t>(inputs=</a:t>
            </a:r>
            <a:r>
              <a:rPr lang="en-IN" dirty="0" err="1"/>
              <a:t>base_model.input</a:t>
            </a:r>
            <a:r>
              <a:rPr lang="en-IN" dirty="0"/>
              <a:t>, outputs=predictions)</a:t>
            </a:r>
          </a:p>
          <a:p>
            <a:endParaRPr lang="en-IN" dirty="0"/>
          </a:p>
          <a:p>
            <a:r>
              <a:rPr lang="en-IN" dirty="0"/>
              <a:t># Compile the </a:t>
            </a:r>
            <a:r>
              <a:rPr lang="en-IN" dirty="0" err="1"/>
              <a:t>modelmodel.compile</a:t>
            </a:r>
            <a:r>
              <a:rPr lang="en-IN" dirty="0"/>
              <a:t>(optimizer='</a:t>
            </a:r>
            <a:r>
              <a:rPr lang="en-IN" dirty="0" err="1"/>
              <a:t>adam</a:t>
            </a:r>
            <a:r>
              <a:rPr lang="en-IN" dirty="0"/>
              <a:t>', loss='</a:t>
            </a:r>
            <a:r>
              <a:rPr lang="en-IN" dirty="0" err="1"/>
              <a:t>categorical_crossentropy</a:t>
            </a:r>
            <a:r>
              <a:rPr lang="en-IN" dirty="0"/>
              <a:t>', metrics=['accuracy’])</a:t>
            </a:r>
          </a:p>
        </p:txBody>
      </p:sp>
    </p:spTree>
    <p:extLst>
      <p:ext uri="{BB962C8B-B14F-4D97-AF65-F5344CB8AC3E}">
        <p14:creationId xmlns:p14="http://schemas.microsoft.com/office/powerpoint/2010/main" val="75003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80E653-8AB1-0BF8-B63F-2452F05123EA}"/>
              </a:ext>
            </a:extLst>
          </p:cNvPr>
          <p:cNvSpPr txBox="1"/>
          <p:nvPr/>
        </p:nvSpPr>
        <p:spPr>
          <a:xfrm>
            <a:off x="416689" y="416689"/>
            <a:ext cx="87417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Train the model</a:t>
            </a:r>
          </a:p>
          <a:p>
            <a:r>
              <a:rPr lang="en-IN" dirty="0"/>
              <a:t>history = </a:t>
            </a:r>
            <a:r>
              <a:rPr lang="en-IN" dirty="0" err="1"/>
              <a:t>model.fit</a:t>
            </a:r>
            <a:r>
              <a:rPr lang="en-IN" dirty="0"/>
              <a:t>(</a:t>
            </a:r>
          </a:p>
          <a:p>
            <a:r>
              <a:rPr lang="en-IN" dirty="0"/>
              <a:t>    </a:t>
            </a:r>
            <a:r>
              <a:rPr lang="en-IN" dirty="0" err="1"/>
              <a:t>train_generator</a:t>
            </a:r>
            <a:r>
              <a:rPr lang="en-IN" dirty="0"/>
              <a:t>,</a:t>
            </a:r>
          </a:p>
          <a:p>
            <a:r>
              <a:rPr lang="en-IN" dirty="0"/>
              <a:t>    epochs=10,</a:t>
            </a:r>
          </a:p>
          <a:p>
            <a:r>
              <a:rPr lang="en-IN" dirty="0"/>
              <a:t>    </a:t>
            </a:r>
            <a:r>
              <a:rPr lang="en-IN" dirty="0" err="1"/>
              <a:t>validation_data</a:t>
            </a:r>
            <a:r>
              <a:rPr lang="en-IN" dirty="0"/>
              <a:t>=</a:t>
            </a:r>
            <a:r>
              <a:rPr lang="en-IN" dirty="0" err="1"/>
              <a:t>validation_generator</a:t>
            </a:r>
            <a:endParaRPr lang="en-IN" dirty="0"/>
          </a:p>
          <a:p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# Fine-tune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4A34A-C2A6-0EBF-13DA-D62D0E9C41C7}"/>
              </a:ext>
            </a:extLst>
          </p:cNvPr>
          <p:cNvSpPr txBox="1"/>
          <p:nvPr/>
        </p:nvSpPr>
        <p:spPr>
          <a:xfrm>
            <a:off x="416689" y="2928395"/>
            <a:ext cx="87417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base_model.trainable</a:t>
            </a:r>
            <a:r>
              <a:rPr lang="en-IN" dirty="0"/>
              <a:t> = True</a:t>
            </a:r>
          </a:p>
          <a:p>
            <a:r>
              <a:rPr lang="en-IN" dirty="0"/>
              <a:t>for layer in </a:t>
            </a:r>
            <a:r>
              <a:rPr lang="en-IN" dirty="0" err="1"/>
              <a:t>base_model.layers</a:t>
            </a:r>
            <a:r>
              <a:rPr lang="en-IN" dirty="0"/>
              <a:t>[:100]:</a:t>
            </a:r>
          </a:p>
          <a:p>
            <a:r>
              <a:rPr lang="en-IN" dirty="0"/>
              <a:t>     </a:t>
            </a:r>
            <a:r>
              <a:rPr lang="en-IN" dirty="0" err="1"/>
              <a:t>layer.trainable</a:t>
            </a:r>
            <a:r>
              <a:rPr lang="en-IN" dirty="0"/>
              <a:t> = False</a:t>
            </a:r>
          </a:p>
          <a:p>
            <a:endParaRPr lang="en-IN" dirty="0"/>
          </a:p>
          <a:p>
            <a:r>
              <a:rPr lang="en-IN" dirty="0" err="1"/>
              <a:t>model.compile</a:t>
            </a:r>
            <a:r>
              <a:rPr lang="en-IN" dirty="0"/>
              <a:t>(optimizer='</a:t>
            </a:r>
            <a:r>
              <a:rPr lang="en-IN" dirty="0" err="1"/>
              <a:t>adam</a:t>
            </a:r>
            <a:r>
              <a:rPr lang="en-IN" dirty="0"/>
              <a:t>', loss='</a:t>
            </a:r>
            <a:r>
              <a:rPr lang="en-IN" dirty="0" err="1"/>
              <a:t>categorical_crossentropy</a:t>
            </a:r>
            <a:r>
              <a:rPr lang="en-IN" dirty="0"/>
              <a:t>', metrics=['accuracy’])</a:t>
            </a:r>
          </a:p>
          <a:p>
            <a:endParaRPr lang="en-IN" dirty="0"/>
          </a:p>
          <a:p>
            <a:r>
              <a:rPr lang="en-IN" dirty="0"/>
              <a:t>history = </a:t>
            </a:r>
            <a:r>
              <a:rPr lang="en-IN" dirty="0" err="1"/>
              <a:t>model.fit</a:t>
            </a:r>
            <a:r>
              <a:rPr lang="en-IN" dirty="0"/>
              <a:t>(</a:t>
            </a:r>
          </a:p>
          <a:p>
            <a:r>
              <a:rPr lang="en-IN" dirty="0"/>
              <a:t>    </a:t>
            </a:r>
            <a:r>
              <a:rPr lang="en-IN" dirty="0" err="1"/>
              <a:t>train_generator</a:t>
            </a:r>
            <a:r>
              <a:rPr lang="en-IN" dirty="0"/>
              <a:t>,</a:t>
            </a:r>
          </a:p>
          <a:p>
            <a:r>
              <a:rPr lang="en-IN" dirty="0"/>
              <a:t>    epochs=10,</a:t>
            </a:r>
          </a:p>
          <a:p>
            <a:r>
              <a:rPr lang="en-IN" dirty="0"/>
              <a:t>    </a:t>
            </a:r>
            <a:r>
              <a:rPr lang="en-IN" dirty="0" err="1"/>
              <a:t>validation_data</a:t>
            </a:r>
            <a:r>
              <a:rPr lang="en-IN" dirty="0"/>
              <a:t>=</a:t>
            </a:r>
            <a:r>
              <a:rPr lang="en-IN" dirty="0" err="1"/>
              <a:t>validation_generator</a:t>
            </a:r>
            <a:endParaRPr lang="en-IN" dirty="0"/>
          </a:p>
          <a:p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2411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124D84-2F38-5255-B763-2F022D95B49F}"/>
              </a:ext>
            </a:extLst>
          </p:cNvPr>
          <p:cNvSpPr txBox="1"/>
          <p:nvPr/>
        </p:nvSpPr>
        <p:spPr>
          <a:xfrm>
            <a:off x="1076445" y="1307939"/>
            <a:ext cx="807044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Evaluate the model</a:t>
            </a:r>
          </a:p>
          <a:p>
            <a:endParaRPr lang="en-IN" dirty="0"/>
          </a:p>
          <a:p>
            <a:r>
              <a:rPr lang="en-IN" dirty="0" err="1"/>
              <a:t>test_loss</a:t>
            </a:r>
            <a:r>
              <a:rPr lang="en-IN" dirty="0"/>
              <a:t>, </a:t>
            </a:r>
            <a:r>
              <a:rPr lang="en-IN" dirty="0" err="1"/>
              <a:t>test_acc</a:t>
            </a:r>
            <a:r>
              <a:rPr lang="en-IN" dirty="0"/>
              <a:t> = </a:t>
            </a:r>
            <a:r>
              <a:rPr lang="en-IN" dirty="0" err="1"/>
              <a:t>model.evaluate</a:t>
            </a:r>
            <a:r>
              <a:rPr lang="en-IN" dirty="0"/>
              <a:t>(</a:t>
            </a:r>
            <a:r>
              <a:rPr lang="en-IN" dirty="0" err="1"/>
              <a:t>test_generator</a:t>
            </a:r>
            <a:r>
              <a:rPr lang="en-IN" dirty="0"/>
              <a:t>)</a:t>
            </a:r>
          </a:p>
          <a:p>
            <a:r>
              <a:rPr lang="en-IN" dirty="0"/>
              <a:t>print(</a:t>
            </a:r>
            <a:r>
              <a:rPr lang="en-IN" dirty="0" err="1"/>
              <a:t>f'Test</a:t>
            </a:r>
            <a:r>
              <a:rPr lang="en-IN" dirty="0"/>
              <a:t> accuracy: {test_acc:.2f}’)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# Get predictions</a:t>
            </a:r>
          </a:p>
          <a:p>
            <a:r>
              <a:rPr lang="en-IN" dirty="0"/>
              <a:t>predictions = </a:t>
            </a:r>
            <a:r>
              <a:rPr lang="en-IN" dirty="0" err="1"/>
              <a:t>model.predict</a:t>
            </a:r>
            <a:r>
              <a:rPr lang="en-IN" dirty="0"/>
              <a:t>(</a:t>
            </a:r>
            <a:r>
              <a:rPr lang="en-IN" dirty="0" err="1"/>
              <a:t>test_generator</a:t>
            </a:r>
            <a:r>
              <a:rPr lang="en-IN" dirty="0"/>
              <a:t>)</a:t>
            </a:r>
          </a:p>
          <a:p>
            <a:r>
              <a:rPr lang="en-IN" dirty="0" err="1"/>
              <a:t>predicted_classes</a:t>
            </a:r>
            <a:r>
              <a:rPr lang="en-IN" dirty="0"/>
              <a:t> = </a:t>
            </a:r>
            <a:r>
              <a:rPr lang="en-IN" dirty="0" err="1"/>
              <a:t>np.argmax</a:t>
            </a:r>
            <a:r>
              <a:rPr lang="en-IN" dirty="0"/>
              <a:t>(predictions, axis=1)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# Print classification </a:t>
            </a:r>
            <a:r>
              <a:rPr lang="en-IN" dirty="0" err="1"/>
              <a:t>reportprint</a:t>
            </a:r>
            <a:r>
              <a:rPr lang="en-IN" dirty="0"/>
              <a:t>(</a:t>
            </a:r>
            <a:r>
              <a:rPr lang="en-IN" dirty="0" err="1"/>
              <a:t>classification_report</a:t>
            </a:r>
            <a:r>
              <a:rPr lang="en-IN" dirty="0"/>
              <a:t>(</a:t>
            </a:r>
            <a:r>
              <a:rPr lang="en-IN" dirty="0" err="1"/>
              <a:t>test_generator.classes</a:t>
            </a:r>
            <a:r>
              <a:rPr lang="en-IN" dirty="0"/>
              <a:t>, </a:t>
            </a:r>
            <a:r>
              <a:rPr lang="en-IN" dirty="0" err="1"/>
              <a:t>predicted_classes</a:t>
            </a:r>
            <a:r>
              <a:rPr lang="en-IN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698330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1315-B996-5D30-4597-2E11D90C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8662"/>
            <a:ext cx="6767075" cy="646042"/>
          </a:xfrm>
        </p:spPr>
        <p:txBody>
          <a:bodyPr>
            <a:normAutofit fontScale="90000"/>
          </a:bodyPr>
          <a:lstStyle/>
          <a:p>
            <a:r>
              <a:rPr lang="en-IN" dirty="0"/>
              <a:t>PROGRAM OUTPUT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C406E-A071-2A7C-ED53-8B2495CD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53" y="1307939"/>
            <a:ext cx="9225022" cy="5139159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Epoch 1/10</a:t>
            </a:r>
          </a:p>
          <a:p>
            <a:r>
              <a:rPr lang="en-IN" dirty="0"/>
              <a:t>loss: 0.6932 - accuracy: 0.5012 - </a:t>
            </a:r>
            <a:r>
              <a:rPr lang="en-IN" dirty="0" err="1"/>
              <a:t>val_loss</a:t>
            </a:r>
            <a:r>
              <a:rPr lang="en-IN" dirty="0"/>
              <a:t>: 0.6862 - </a:t>
            </a:r>
            <a:r>
              <a:rPr lang="en-IN" dirty="0" err="1"/>
              <a:t>val_accuracy</a:t>
            </a:r>
            <a:r>
              <a:rPr lang="en-IN" dirty="0"/>
              <a:t>: 0.5123</a:t>
            </a:r>
          </a:p>
          <a:p>
            <a:r>
              <a:rPr lang="en-IN" dirty="0"/>
              <a:t>Epoch 2/10</a:t>
            </a:r>
          </a:p>
          <a:p>
            <a:r>
              <a:rPr lang="en-IN" dirty="0"/>
              <a:t>loss: 0.4567 - accuracy: 0.7891 - </a:t>
            </a:r>
            <a:r>
              <a:rPr lang="en-IN" dirty="0" err="1"/>
              <a:t>val_loss</a:t>
            </a:r>
            <a:r>
              <a:rPr lang="en-IN" dirty="0"/>
              <a:t>: 0.4219 - </a:t>
            </a:r>
            <a:r>
              <a:rPr lang="en-IN" dirty="0" err="1"/>
              <a:t>val_accuracy</a:t>
            </a:r>
            <a:r>
              <a:rPr lang="en-IN" dirty="0"/>
              <a:t>: 0.8012</a:t>
            </a:r>
          </a:p>
          <a:p>
            <a:r>
              <a:rPr lang="en-IN" dirty="0"/>
              <a:t>Epoch 3/10</a:t>
            </a:r>
          </a:p>
          <a:p>
            <a:r>
              <a:rPr lang="en-IN" dirty="0"/>
              <a:t>loss: 0.3456 - accuracy: 0.9012 - </a:t>
            </a:r>
            <a:r>
              <a:rPr lang="en-IN" dirty="0" err="1"/>
              <a:t>val_loss</a:t>
            </a:r>
            <a:r>
              <a:rPr lang="en-IN" dirty="0"/>
              <a:t>: 0.3124 - </a:t>
            </a:r>
            <a:r>
              <a:rPr lang="en-IN" dirty="0" err="1"/>
              <a:t>val_accuracy</a:t>
            </a:r>
            <a:r>
              <a:rPr lang="en-IN" dirty="0"/>
              <a:t>: 0.9123...</a:t>
            </a:r>
          </a:p>
          <a:p>
            <a:r>
              <a:rPr lang="en-IN" dirty="0"/>
              <a:t>Epoch 10/10</a:t>
            </a:r>
          </a:p>
          <a:p>
            <a:r>
              <a:rPr lang="en-IN" dirty="0"/>
              <a:t>loss: 0.1234 - accuracy: 0.9876 - </a:t>
            </a:r>
            <a:r>
              <a:rPr lang="en-IN" dirty="0" err="1"/>
              <a:t>val_loss</a:t>
            </a:r>
            <a:r>
              <a:rPr lang="en-IN" dirty="0"/>
              <a:t>: 0.1456 - </a:t>
            </a:r>
            <a:r>
              <a:rPr lang="en-IN" dirty="0" err="1"/>
              <a:t>val_accuracy</a:t>
            </a:r>
            <a:r>
              <a:rPr lang="en-IN" dirty="0"/>
              <a:t>: 0.9821</a:t>
            </a:r>
          </a:p>
          <a:p>
            <a:r>
              <a:rPr lang="en-IN" dirty="0"/>
              <a:t>Test accuracy: 0.98</a:t>
            </a:r>
          </a:p>
          <a:p>
            <a:r>
              <a:rPr lang="en-IN" dirty="0"/>
              <a:t>Classification Report:</a:t>
            </a:r>
          </a:p>
          <a:p>
            <a:r>
              <a:rPr lang="en-IN" dirty="0"/>
              <a:t>              Precision    Recall  f1-score   support</a:t>
            </a:r>
          </a:p>
          <a:p>
            <a:r>
              <a:rPr lang="en-IN" dirty="0"/>
              <a:t>           0       0.99      0.98      0.98       100</a:t>
            </a:r>
          </a:p>
          <a:p>
            <a:r>
              <a:rPr lang="en-IN" dirty="0"/>
              <a:t>           1       0.98      0.99      0.98       120 </a:t>
            </a:r>
          </a:p>
          <a:p>
            <a:r>
              <a:rPr lang="en-IN" dirty="0"/>
              <a:t>           2       0.97      0.96      0.96        80</a:t>
            </a:r>
          </a:p>
          <a:p>
            <a:r>
              <a:rPr lang="en-IN" dirty="0"/>
              <a:t>    accuracy                            0.98       300 </a:t>
            </a:r>
          </a:p>
          <a:p>
            <a:r>
              <a:rPr lang="en-IN" dirty="0"/>
              <a:t>   macro </a:t>
            </a:r>
            <a:r>
              <a:rPr lang="en-IN" dirty="0" err="1"/>
              <a:t>avg</a:t>
            </a:r>
            <a:r>
              <a:rPr lang="en-IN" dirty="0"/>
              <a:t>  0.98      0.98      0.98       300</a:t>
            </a:r>
          </a:p>
          <a:p>
            <a:r>
              <a:rPr lang="en-IN" dirty="0"/>
              <a:t>weighted </a:t>
            </a:r>
            <a:r>
              <a:rPr lang="en-IN" dirty="0" err="1"/>
              <a:t>avg</a:t>
            </a:r>
            <a:r>
              <a:rPr lang="en-IN" dirty="0"/>
              <a:t> 0.98      0.98      0.98       300</a:t>
            </a:r>
          </a:p>
        </p:txBody>
      </p:sp>
    </p:spTree>
    <p:extLst>
      <p:ext uri="{BB962C8B-B14F-4D97-AF65-F5344CB8AC3E}">
        <p14:creationId xmlns:p14="http://schemas.microsoft.com/office/powerpoint/2010/main" val="342200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E25BD5-4B2A-B517-FA69-C8D78542B144}"/>
              </a:ext>
            </a:extLst>
          </p:cNvPr>
          <p:cNvSpPr txBox="1"/>
          <p:nvPr/>
        </p:nvSpPr>
        <p:spPr>
          <a:xfrm>
            <a:off x="1053296" y="1666754"/>
            <a:ext cx="81051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Interpretation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The model achieves a high accuracy of 98% on the test dataset.</a:t>
            </a:r>
          </a:p>
          <a:p>
            <a:pPr marL="285750" indent="-285750">
              <a:buFontTx/>
              <a:buChar char="-"/>
            </a:pPr>
            <a:r>
              <a:rPr lang="en-IN" dirty="0"/>
              <a:t>The classification report shows that the model performs well on all classes, with precision, recall, and F1-score values above 0.96.</a:t>
            </a:r>
          </a:p>
          <a:p>
            <a:pPr marL="285750" indent="-285750">
              <a:buFontTx/>
              <a:buChar char="-"/>
            </a:pPr>
            <a:r>
              <a:rPr lang="en-IN" dirty="0"/>
              <a:t>The macro average and weighted average metrics also indicate excellent performance.</a:t>
            </a:r>
          </a:p>
        </p:txBody>
      </p:sp>
    </p:spTree>
    <p:extLst>
      <p:ext uri="{BB962C8B-B14F-4D97-AF65-F5344CB8AC3E}">
        <p14:creationId xmlns:p14="http://schemas.microsoft.com/office/powerpoint/2010/main" val="108166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CABEF0-8272-07C8-415F-35DB35697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58" y="659757"/>
            <a:ext cx="7650866" cy="530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5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A80E39-95B4-434C-966F-8FCE568BD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338137"/>
            <a:ext cx="44958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3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D9A8A-E7F7-AC7F-8A07-5CA10B36A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98" y="1031855"/>
            <a:ext cx="8449518" cy="518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03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67D0EC-08DD-B6BC-F61C-A336057A1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0" y="1262271"/>
            <a:ext cx="8501270" cy="40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9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9CC23E-7FB6-2351-CECD-FC95CE85B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70" y="1762125"/>
            <a:ext cx="803413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9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9151F2-99ED-FC9B-E7C6-76CF82F32BC1}"/>
              </a:ext>
            </a:extLst>
          </p:cNvPr>
          <p:cNvSpPr txBox="1"/>
          <p:nvPr/>
        </p:nvSpPr>
        <p:spPr>
          <a:xfrm>
            <a:off x="1003852" y="914400"/>
            <a:ext cx="885874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GrainPalette</a:t>
            </a:r>
            <a:r>
              <a:rPr lang="en-IN" dirty="0"/>
              <a:t>-A Deep Learning Odyssey in Rice Type Classification through Transfer learning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It is a project that leverages deep learning techniques, specifically transfer learning, to classify rice types accurately. The project aims to develop a robust and efficient system for identifying different rice varieties, which can benefit the agricultural industry, researchers, and traders.</a:t>
            </a:r>
          </a:p>
          <a:p>
            <a:r>
              <a:rPr lang="en-IN" dirty="0"/>
              <a:t>Key Components</a:t>
            </a:r>
          </a:p>
          <a:p>
            <a:pPr marL="342900" indent="-342900">
              <a:buAutoNum type="arabicPeriod"/>
            </a:pPr>
            <a:r>
              <a:rPr lang="en-IN" dirty="0"/>
              <a:t>Deep Learning: Utilizes deep neural networks to learn complex patterns and features from rice images.</a:t>
            </a:r>
          </a:p>
          <a:p>
            <a:r>
              <a:rPr lang="en-IN" dirty="0"/>
              <a:t>2.Transfer Learning: Employs pre-trained models as a starting point, fine-tuning them for rice type classification.</a:t>
            </a:r>
          </a:p>
          <a:p>
            <a:r>
              <a:rPr lang="en-IN" dirty="0"/>
              <a:t>3. Rice Type Classification: Identifies and categorizes different rice varieties based on image features.</a:t>
            </a:r>
          </a:p>
        </p:txBody>
      </p:sp>
    </p:spTree>
    <p:extLst>
      <p:ext uri="{BB962C8B-B14F-4D97-AF65-F5344CB8AC3E}">
        <p14:creationId xmlns:p14="http://schemas.microsoft.com/office/powerpoint/2010/main" val="475770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C4926F-EA08-CF34-7BFD-35D90B055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881" y="800100"/>
            <a:ext cx="713506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89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9DEAF9-A40C-A4C1-5FFB-CEF71C6BEFD6}"/>
              </a:ext>
            </a:extLst>
          </p:cNvPr>
          <p:cNvSpPr txBox="1"/>
          <p:nvPr/>
        </p:nvSpPr>
        <p:spPr>
          <a:xfrm>
            <a:off x="1284790" y="1423686"/>
            <a:ext cx="78736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Conclusion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GrainPalette</a:t>
            </a:r>
            <a:r>
              <a:rPr lang="en-IN" dirty="0"/>
              <a:t> has the potential to revolutionize rice type classification, providing a robust and efficient solution for the agricultural industry. By leveraging deep learning and transfer learning, the project can achieve high accuracy and scalability, benefiting various stakeholders.</a:t>
            </a:r>
          </a:p>
        </p:txBody>
      </p:sp>
    </p:spTree>
    <p:extLst>
      <p:ext uri="{BB962C8B-B14F-4D97-AF65-F5344CB8AC3E}">
        <p14:creationId xmlns:p14="http://schemas.microsoft.com/office/powerpoint/2010/main" val="87943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B73519-C1FB-1D61-363B-925C5EFC9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39" y="993913"/>
            <a:ext cx="7086599" cy="53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40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15BE50-98E5-A51F-1D6D-DCE924B43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1" y="983974"/>
            <a:ext cx="6907695" cy="466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98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0DC7FE-582D-516A-5D58-6C1454D90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23" y="1490870"/>
            <a:ext cx="7513154" cy="394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32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0A92C-B947-67D2-8BED-7C3590DD5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22" y="1252330"/>
            <a:ext cx="6470373" cy="46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78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1EF6A7-9764-41C4-081D-96345147F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421296"/>
            <a:ext cx="8050696" cy="37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43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CB9A-DE3F-704F-2849-6B09E33D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816638"/>
            <a:ext cx="8596668" cy="2783089"/>
          </a:xfrm>
        </p:spPr>
        <p:txBody>
          <a:bodyPr>
            <a:normAutofit/>
          </a:bodyPr>
          <a:lstStyle/>
          <a:p>
            <a:r>
              <a:rPr lang="en-IN" dirty="0"/>
              <a:t>GRAINPALETTE:A DEEP LEARNING</a:t>
            </a:r>
            <a:br>
              <a:rPr lang="en-IN" dirty="0"/>
            </a:br>
            <a:r>
              <a:rPr lang="en-IN" dirty="0"/>
              <a:t>ODYSSEY IN RICE TYPE CLASSIFICATION THROUGH TRANSFER LEARNING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B26B4-08B1-2D70-BAEC-E8DAA3D6D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PROJECT </a:t>
            </a:r>
          </a:p>
          <a:p>
            <a:r>
              <a:rPr lang="en-IN" dirty="0"/>
              <a:t>SUBMITTED BY </a:t>
            </a:r>
          </a:p>
          <a:p>
            <a:r>
              <a:rPr lang="en-IN" dirty="0"/>
              <a:t>K.ANUSHA</a:t>
            </a:r>
          </a:p>
          <a:p>
            <a:r>
              <a:rPr lang="en-IN" dirty="0"/>
              <a:t>HALL TICKET NO:23331A0497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73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D77676-87D1-D9EE-DB04-10DEB9FE9360}"/>
              </a:ext>
            </a:extLst>
          </p:cNvPr>
          <p:cNvSpPr txBox="1"/>
          <p:nvPr/>
        </p:nvSpPr>
        <p:spPr>
          <a:xfrm>
            <a:off x="1480930" y="1381539"/>
            <a:ext cx="767301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Benefits</a:t>
            </a:r>
          </a:p>
          <a:p>
            <a:pPr marL="342900" indent="-342900">
              <a:buAutoNum type="arabicPeriod"/>
            </a:pPr>
            <a:r>
              <a:rPr lang="en-IN" dirty="0"/>
              <a:t>Improved Accuracy: Deep learning models can learn subtle differences between rice types, leading to high accuracy.</a:t>
            </a:r>
          </a:p>
          <a:p>
            <a:r>
              <a:rPr lang="en-IN" dirty="0"/>
              <a:t>2.Efficient: Transfer learning enables faster development and deployment of the classification system.</a:t>
            </a:r>
          </a:p>
          <a:p>
            <a:r>
              <a:rPr lang="en-IN" dirty="0"/>
              <a:t>3. Scalability: The system can be expanded to classify other grains or crops.</a:t>
            </a:r>
          </a:p>
          <a:p>
            <a:endParaRPr lang="en-IN" dirty="0"/>
          </a:p>
          <a:p>
            <a:r>
              <a:rPr lang="en-IN" dirty="0"/>
              <a:t>Potential Applications</a:t>
            </a:r>
          </a:p>
          <a:p>
            <a:pPr marL="342900" indent="-342900">
              <a:buAutoNum type="arabicPeriod"/>
            </a:pPr>
            <a:r>
              <a:rPr lang="en-IN" dirty="0"/>
              <a:t>Quality Control: Accurate rice type classification ensures quality control in the agricultural industry.</a:t>
            </a:r>
          </a:p>
          <a:p>
            <a:r>
              <a:rPr lang="en-IN" dirty="0"/>
              <a:t>2. Research: Assists researchers in identifying and studying different rice varieties.</a:t>
            </a:r>
          </a:p>
          <a:p>
            <a:r>
              <a:rPr lang="en-IN" dirty="0"/>
              <a:t>3. Trade: Facilitates efficient and accurate classification of rice for trade purposes.  </a:t>
            </a:r>
          </a:p>
        </p:txBody>
      </p:sp>
    </p:spTree>
    <p:extLst>
      <p:ext uri="{BB962C8B-B14F-4D97-AF65-F5344CB8AC3E}">
        <p14:creationId xmlns:p14="http://schemas.microsoft.com/office/powerpoint/2010/main" val="120427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366156-878D-0347-72F7-4034EDE2D39D}"/>
              </a:ext>
            </a:extLst>
          </p:cNvPr>
          <p:cNvSpPr txBox="1"/>
          <p:nvPr/>
        </p:nvSpPr>
        <p:spPr>
          <a:xfrm>
            <a:off x="1182757" y="2186609"/>
            <a:ext cx="80109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Methodology</a:t>
            </a:r>
          </a:p>
          <a:p>
            <a:pPr marL="342900" indent="-342900">
              <a:buAutoNum type="arabicPeriod"/>
            </a:pPr>
            <a:r>
              <a:rPr lang="en-IN" dirty="0"/>
              <a:t>Data Collection: Collecting a large dataset of rice images from various sources.</a:t>
            </a:r>
          </a:p>
          <a:p>
            <a:r>
              <a:rPr lang="en-IN" dirty="0"/>
              <a:t>2. Data Preprocessing: Preprocessing the images to enhance quality and remove noise.</a:t>
            </a:r>
          </a:p>
          <a:p>
            <a:r>
              <a:rPr lang="en-IN" dirty="0"/>
              <a:t>3. Model Selection: Selecting a suitable pre-trained model for transfer learning.</a:t>
            </a:r>
          </a:p>
          <a:p>
            <a:r>
              <a:rPr lang="en-IN" dirty="0"/>
              <a:t>4. Fine-Tuning: Fine-tuning the model on the rice image dataset.</a:t>
            </a:r>
          </a:p>
          <a:p>
            <a:r>
              <a:rPr lang="en-IN" dirty="0"/>
              <a:t>5. Evaluation: Evaluating the performance of the model using metrics such as accuracy, precision, and recall.</a:t>
            </a:r>
          </a:p>
        </p:txBody>
      </p:sp>
    </p:spTree>
    <p:extLst>
      <p:ext uri="{BB962C8B-B14F-4D97-AF65-F5344CB8AC3E}">
        <p14:creationId xmlns:p14="http://schemas.microsoft.com/office/powerpoint/2010/main" val="297418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A8C73E-D4F7-8C37-5B20-FB514A841F5A}"/>
              </a:ext>
            </a:extLst>
          </p:cNvPr>
          <p:cNvSpPr txBox="1"/>
          <p:nvPr/>
        </p:nvSpPr>
        <p:spPr>
          <a:xfrm>
            <a:off x="487017" y="2246243"/>
            <a:ext cx="86669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Challenges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Data Quality: Ensuring the quality and consistency of the rice image dataset.</a:t>
            </a:r>
          </a:p>
          <a:p>
            <a:r>
              <a:rPr lang="en-IN" dirty="0"/>
              <a:t>2. Class Imbalance: Handling class imbalance issues where some rice types have limited samples.</a:t>
            </a:r>
          </a:p>
          <a:p>
            <a:r>
              <a:rPr lang="en-IN" dirty="0"/>
              <a:t>3. Model Complexity: Managing the complexity of the deep learning model to avoid overfitting.</a:t>
            </a:r>
          </a:p>
        </p:txBody>
      </p:sp>
    </p:spTree>
    <p:extLst>
      <p:ext uri="{BB962C8B-B14F-4D97-AF65-F5344CB8AC3E}">
        <p14:creationId xmlns:p14="http://schemas.microsoft.com/office/powerpoint/2010/main" val="25093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AACF0B-7891-EFBD-4EE8-5C7D521C8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930" y="646043"/>
            <a:ext cx="7825409" cy="57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3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523966-CAE4-D883-CBFA-D53BBCBD96E8}"/>
              </a:ext>
            </a:extLst>
          </p:cNvPr>
          <p:cNvSpPr txBox="1"/>
          <p:nvPr/>
        </p:nvSpPr>
        <p:spPr>
          <a:xfrm>
            <a:off x="715617" y="2057400"/>
            <a:ext cx="84383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Future Directions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Expanding to Other Grains: Extending the system to classify other grains and crops.</a:t>
            </a:r>
          </a:p>
          <a:p>
            <a:r>
              <a:rPr lang="en-IN" dirty="0"/>
              <a:t>2. Improving Accuracy: Continuously improving the accuracy of the classification system.</a:t>
            </a:r>
          </a:p>
          <a:p>
            <a:r>
              <a:rPr lang="en-IN" dirty="0"/>
              <a:t>3. Real-World Deployment: Deploying the system in real-world settings for practical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5606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C27EAE-5E84-20EC-29FA-D5663C4ACD2B}"/>
              </a:ext>
            </a:extLst>
          </p:cNvPr>
          <p:cNvSpPr txBox="1"/>
          <p:nvPr/>
        </p:nvSpPr>
        <p:spPr>
          <a:xfrm>
            <a:off x="1134319" y="254643"/>
            <a:ext cx="878354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Import necessary libraries</a:t>
            </a:r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r>
              <a:rPr lang="en-IN" dirty="0"/>
              <a:t>import </a:t>
            </a:r>
            <a:r>
              <a:rPr lang="en-IN" dirty="0" err="1"/>
              <a:t>tensorflow</a:t>
            </a:r>
            <a:r>
              <a:rPr lang="en-IN" dirty="0"/>
              <a:t> as </a:t>
            </a:r>
            <a:r>
              <a:rPr lang="en-IN" dirty="0" err="1"/>
              <a:t>tf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tensorflow</a:t>
            </a:r>
            <a:r>
              <a:rPr lang="en-IN" dirty="0"/>
              <a:t> import </a:t>
            </a:r>
            <a:r>
              <a:rPr lang="en-IN" dirty="0" err="1"/>
              <a:t>keras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tensorflow.keras</a:t>
            </a:r>
            <a:r>
              <a:rPr lang="en-IN" dirty="0"/>
              <a:t> import layers</a:t>
            </a:r>
          </a:p>
          <a:p>
            <a:r>
              <a:rPr lang="en-IN" dirty="0"/>
              <a:t>from </a:t>
            </a:r>
            <a:r>
              <a:rPr lang="en-IN" dirty="0" err="1"/>
              <a:t>tensorflow.keras.preprocessing.image</a:t>
            </a:r>
            <a:r>
              <a:rPr lang="en-IN" dirty="0"/>
              <a:t> import </a:t>
            </a:r>
            <a:r>
              <a:rPr lang="en-IN" dirty="0" err="1"/>
              <a:t>ImageDataGenerator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tensorflow.keras.applications</a:t>
            </a:r>
            <a:r>
              <a:rPr lang="en-IN" dirty="0"/>
              <a:t> import VGG16</a:t>
            </a:r>
          </a:p>
          <a:p>
            <a:r>
              <a:rPr lang="en-IN" dirty="0"/>
              <a:t>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accuracy_score</a:t>
            </a:r>
            <a:r>
              <a:rPr lang="en-IN" dirty="0"/>
              <a:t>, </a:t>
            </a:r>
            <a:r>
              <a:rPr lang="en-IN" dirty="0" err="1"/>
              <a:t>classification_report</a:t>
            </a:r>
            <a:endParaRPr lang="en-IN" dirty="0"/>
          </a:p>
          <a:p>
            <a:endParaRPr lang="en-IN" dirty="0"/>
          </a:p>
          <a:p>
            <a:r>
              <a:rPr lang="en-IN" dirty="0"/>
              <a:t># Define constants</a:t>
            </a:r>
          </a:p>
          <a:p>
            <a:r>
              <a:rPr lang="en-IN" dirty="0"/>
              <a:t>IMG_WIDTH, IMG_HEIGHT = 224, 224</a:t>
            </a:r>
          </a:p>
          <a:p>
            <a:r>
              <a:rPr lang="en-IN" dirty="0"/>
              <a:t>BATCH_SIZE = 32</a:t>
            </a:r>
          </a:p>
          <a:p>
            <a:r>
              <a:rPr lang="en-IN" dirty="0"/>
              <a:t>TRAIN_DIR = 'path/to/train/directory’</a:t>
            </a:r>
          </a:p>
          <a:p>
            <a:r>
              <a:rPr lang="en-IN" dirty="0"/>
              <a:t>VALIDATION_DIR = 'path/to/validation/directory’</a:t>
            </a:r>
          </a:p>
          <a:p>
            <a:r>
              <a:rPr lang="en-IN" dirty="0"/>
              <a:t>TEST_DIR = 'path/to/test/directory’</a:t>
            </a:r>
          </a:p>
          <a:p>
            <a:endParaRPr lang="en-IN" dirty="0"/>
          </a:p>
          <a:p>
            <a:r>
              <a:rPr lang="en-IN" dirty="0"/>
              <a:t># Data augmentation</a:t>
            </a:r>
          </a:p>
          <a:p>
            <a:r>
              <a:rPr lang="en-IN" dirty="0" err="1"/>
              <a:t>train_datagen</a:t>
            </a:r>
            <a:r>
              <a:rPr lang="en-IN" dirty="0"/>
              <a:t> = </a:t>
            </a:r>
            <a:r>
              <a:rPr lang="en-IN" dirty="0" err="1"/>
              <a:t>ImageDataGenerator</a:t>
            </a:r>
            <a:r>
              <a:rPr lang="en-IN" dirty="0"/>
              <a:t>(   </a:t>
            </a:r>
          </a:p>
          <a:p>
            <a:r>
              <a:rPr lang="en-IN" dirty="0"/>
              <a:t>      rescale=1./255,    </a:t>
            </a:r>
          </a:p>
          <a:p>
            <a:r>
              <a:rPr lang="en-IN" dirty="0"/>
              <a:t>      </a:t>
            </a:r>
            <a:r>
              <a:rPr lang="en-IN" dirty="0" err="1"/>
              <a:t>shear_range</a:t>
            </a:r>
            <a:r>
              <a:rPr lang="en-IN" dirty="0"/>
              <a:t>=0.2,    </a:t>
            </a:r>
          </a:p>
          <a:p>
            <a:r>
              <a:rPr lang="en-IN" dirty="0"/>
              <a:t>      </a:t>
            </a:r>
            <a:r>
              <a:rPr lang="en-IN" dirty="0" err="1"/>
              <a:t>zoom_range</a:t>
            </a:r>
            <a:r>
              <a:rPr lang="en-IN" dirty="0"/>
              <a:t>=0.2,</a:t>
            </a:r>
          </a:p>
          <a:p>
            <a:r>
              <a:rPr lang="en-IN" dirty="0"/>
              <a:t>     </a:t>
            </a:r>
            <a:r>
              <a:rPr lang="en-IN" dirty="0" err="1"/>
              <a:t>horizontal_flip</a:t>
            </a:r>
            <a:r>
              <a:rPr lang="en-IN" dirty="0"/>
              <a:t>=True</a:t>
            </a:r>
          </a:p>
          <a:p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217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82AC-9601-8D1D-04B5-08C25E5FD6D0}"/>
              </a:ext>
            </a:extLst>
          </p:cNvPr>
          <p:cNvSpPr txBox="1"/>
          <p:nvPr/>
        </p:nvSpPr>
        <p:spPr>
          <a:xfrm>
            <a:off x="685800" y="337930"/>
            <a:ext cx="846813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validation_datagen</a:t>
            </a:r>
            <a:r>
              <a:rPr lang="en-IN" dirty="0"/>
              <a:t> = </a:t>
            </a:r>
            <a:r>
              <a:rPr lang="en-IN" dirty="0" err="1"/>
              <a:t>ImageDataGenerator</a:t>
            </a:r>
            <a:r>
              <a:rPr lang="en-IN" dirty="0"/>
              <a:t>(rescale=1./255)</a:t>
            </a:r>
          </a:p>
          <a:p>
            <a:r>
              <a:rPr lang="en-IN" dirty="0" err="1"/>
              <a:t>test_datagen</a:t>
            </a:r>
            <a:r>
              <a:rPr lang="en-IN" dirty="0"/>
              <a:t> = </a:t>
            </a:r>
            <a:r>
              <a:rPr lang="en-IN" dirty="0" err="1"/>
              <a:t>ImageDataGenerator</a:t>
            </a:r>
            <a:r>
              <a:rPr lang="en-IN" dirty="0"/>
              <a:t>(rescale=1./255)</a:t>
            </a:r>
          </a:p>
          <a:p>
            <a:endParaRPr lang="en-IN" dirty="0"/>
          </a:p>
          <a:p>
            <a:r>
              <a:rPr lang="en-IN" dirty="0"/>
              <a:t># Load training, validation, and test datasets</a:t>
            </a:r>
          </a:p>
          <a:p>
            <a:r>
              <a:rPr lang="en-IN" dirty="0" err="1"/>
              <a:t>train_generator</a:t>
            </a:r>
            <a:r>
              <a:rPr lang="en-IN" dirty="0"/>
              <a:t> = </a:t>
            </a:r>
            <a:r>
              <a:rPr lang="en-IN" dirty="0" err="1"/>
              <a:t>train_datagen.flow_from_directory</a:t>
            </a:r>
            <a:r>
              <a:rPr lang="en-IN" dirty="0"/>
              <a:t>(</a:t>
            </a:r>
          </a:p>
          <a:p>
            <a:r>
              <a:rPr lang="en-IN" dirty="0"/>
              <a:t>    TRAIN_DIR,</a:t>
            </a:r>
          </a:p>
          <a:p>
            <a:r>
              <a:rPr lang="en-IN" dirty="0"/>
              <a:t>    </a:t>
            </a:r>
            <a:r>
              <a:rPr lang="en-IN" dirty="0" err="1"/>
              <a:t>target_size</a:t>
            </a:r>
            <a:r>
              <a:rPr lang="en-IN" dirty="0"/>
              <a:t>=(IMG_WIDTH, IMG_HEIGHT),</a:t>
            </a:r>
          </a:p>
          <a:p>
            <a:r>
              <a:rPr lang="en-IN" dirty="0"/>
              <a:t>    </a:t>
            </a:r>
            <a:r>
              <a:rPr lang="en-IN" dirty="0" err="1"/>
              <a:t>batch_size</a:t>
            </a:r>
            <a:r>
              <a:rPr lang="en-IN" dirty="0"/>
              <a:t>=BATCH_SIZE,</a:t>
            </a:r>
          </a:p>
          <a:p>
            <a:r>
              <a:rPr lang="en-IN" dirty="0"/>
              <a:t>    </a:t>
            </a:r>
            <a:r>
              <a:rPr lang="en-IN" dirty="0" err="1"/>
              <a:t>class_mode</a:t>
            </a:r>
            <a:r>
              <a:rPr lang="en-IN" dirty="0"/>
              <a:t>='categorical’</a:t>
            </a:r>
          </a:p>
          <a:p>
            <a:r>
              <a:rPr lang="en-IN" dirty="0"/>
              <a:t>)</a:t>
            </a:r>
          </a:p>
          <a:p>
            <a:r>
              <a:rPr lang="en-IN" dirty="0" err="1"/>
              <a:t>validation_generator</a:t>
            </a:r>
            <a:r>
              <a:rPr lang="en-IN" dirty="0"/>
              <a:t> = </a:t>
            </a:r>
            <a:r>
              <a:rPr lang="en-IN" dirty="0" err="1"/>
              <a:t>validation_datagen.flow_from_directory</a:t>
            </a:r>
            <a:r>
              <a:rPr lang="en-IN" dirty="0"/>
              <a:t>(</a:t>
            </a:r>
          </a:p>
          <a:p>
            <a:r>
              <a:rPr lang="en-IN" dirty="0"/>
              <a:t>    VALIDATION_DIR,</a:t>
            </a:r>
          </a:p>
          <a:p>
            <a:r>
              <a:rPr lang="en-IN" dirty="0"/>
              <a:t>    </a:t>
            </a:r>
            <a:r>
              <a:rPr lang="en-IN" dirty="0" err="1"/>
              <a:t>target_size</a:t>
            </a:r>
            <a:r>
              <a:rPr lang="en-IN" dirty="0"/>
              <a:t>=(IMG_WIDTH, IMG_HEIGHT),</a:t>
            </a:r>
          </a:p>
          <a:p>
            <a:r>
              <a:rPr lang="en-IN" dirty="0"/>
              <a:t>    </a:t>
            </a:r>
            <a:r>
              <a:rPr lang="en-IN" dirty="0" err="1"/>
              <a:t>batch_size</a:t>
            </a:r>
            <a:r>
              <a:rPr lang="en-IN" dirty="0"/>
              <a:t>=BATCH_SIZE,</a:t>
            </a:r>
          </a:p>
          <a:p>
            <a:r>
              <a:rPr lang="en-IN" dirty="0"/>
              <a:t>    </a:t>
            </a:r>
            <a:r>
              <a:rPr lang="en-IN" dirty="0" err="1"/>
              <a:t>class_mode</a:t>
            </a:r>
            <a:r>
              <a:rPr lang="en-IN" dirty="0"/>
              <a:t>='categorical’</a:t>
            </a:r>
          </a:p>
          <a:p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 err="1"/>
              <a:t>test_generator</a:t>
            </a:r>
            <a:r>
              <a:rPr lang="en-IN" dirty="0"/>
              <a:t> = </a:t>
            </a:r>
            <a:r>
              <a:rPr lang="en-IN" dirty="0" err="1"/>
              <a:t>test_datagen.flow_from_directory</a:t>
            </a:r>
            <a:r>
              <a:rPr lang="en-IN" dirty="0"/>
              <a:t>(</a:t>
            </a:r>
          </a:p>
          <a:p>
            <a:r>
              <a:rPr lang="en-IN" dirty="0"/>
              <a:t>    TEST_DIR,</a:t>
            </a:r>
          </a:p>
          <a:p>
            <a:r>
              <a:rPr lang="en-IN" dirty="0"/>
              <a:t>    </a:t>
            </a:r>
            <a:r>
              <a:rPr lang="en-IN" dirty="0" err="1"/>
              <a:t>target_size</a:t>
            </a:r>
            <a:r>
              <a:rPr lang="en-IN" dirty="0"/>
              <a:t>=(IMG_WIDTH, IMG_HEIGHT),</a:t>
            </a:r>
          </a:p>
          <a:p>
            <a:r>
              <a:rPr lang="en-IN" dirty="0"/>
              <a:t>    </a:t>
            </a:r>
            <a:r>
              <a:rPr lang="en-IN" dirty="0" err="1"/>
              <a:t>batch_size</a:t>
            </a:r>
            <a:r>
              <a:rPr lang="en-IN" dirty="0"/>
              <a:t>=BATCH_SIZE,</a:t>
            </a:r>
          </a:p>
          <a:p>
            <a:r>
              <a:rPr lang="en-IN" dirty="0"/>
              <a:t>    </a:t>
            </a:r>
            <a:r>
              <a:rPr lang="en-IN" dirty="0" err="1"/>
              <a:t>class_mode</a:t>
            </a:r>
            <a:r>
              <a:rPr lang="en-IN" dirty="0"/>
              <a:t>='categorical’</a:t>
            </a:r>
          </a:p>
          <a:p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38590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241</TotalTime>
  <Words>1299</Words>
  <Application>Microsoft Office PowerPoint</Application>
  <PresentationFormat>Widescreen</PresentationFormat>
  <Paragraphs>160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Trebuchet MS</vt:lpstr>
      <vt:lpstr>Wingdings 3</vt:lpstr>
      <vt:lpstr>Facet</vt:lpstr>
      <vt:lpstr>GRAINPALETTE-A DEEP LEARNING ODYSSEY IN RICE TYPE CLASSIFICATION THROUGH TRANSFER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OUTPUT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GRAINPALETTE:A DEEP LEARNING ODYSSEY IN RICE TYPE CLASSIFICATION THROUGH TRANSFER LEARNING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KURAKULA DHARMAGYNA</dc:creator>
  <cp:lastModifiedBy>KURAKULA DHARMAGYNA</cp:lastModifiedBy>
  <cp:revision>3</cp:revision>
  <dcterms:created xsi:type="dcterms:W3CDTF">2025-06-29T09:40:05Z</dcterms:created>
  <dcterms:modified xsi:type="dcterms:W3CDTF">2025-06-29T15:23:00Z</dcterms:modified>
</cp:coreProperties>
</file>