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281" r:id="rId4"/>
    <p:sldId id="282" r:id="rId6"/>
    <p:sldId id="301" r:id="rId7"/>
    <p:sldId id="302" r:id="rId8"/>
    <p:sldId id="284" r:id="rId9"/>
    <p:sldId id="283" r:id="rId10"/>
    <p:sldId id="285" r:id="rId11"/>
    <p:sldId id="286" r:id="rId12"/>
    <p:sldId id="287" r:id="rId13"/>
    <p:sldId id="288" r:id="rId14"/>
    <p:sldId id="289" r:id="rId15"/>
    <p:sldId id="290" r:id="rId16"/>
    <p:sldId id="291" r:id="rId17"/>
    <p:sldId id="292" r:id="rId18"/>
    <p:sldId id="293" r:id="rId19"/>
    <p:sldId id="259" r:id="rId20"/>
    <p:sldId id="303" r:id="rId21"/>
    <p:sldId id="304" r:id="rId22"/>
    <p:sldId id="305" r:id="rId23"/>
    <p:sldId id="306" r:id="rId24"/>
    <p:sldId id="307" r:id="rId25"/>
    <p:sldId id="308" r:id="rId26"/>
    <p:sldId id="260" r:id="rId27"/>
    <p:sldId id="309" r:id="rId28"/>
    <p:sldId id="261" r:id="rId29"/>
    <p:sldId id="262" r:id="rId30"/>
    <p:sldId id="263" r:id="rId31"/>
    <p:sldId id="346" r:id="rId32"/>
    <p:sldId id="264" r:id="rId33"/>
    <p:sldId id="265" r:id="rId34"/>
    <p:sldId id="266" r:id="rId35"/>
    <p:sldId id="359" r:id="rId36"/>
    <p:sldId id="267" r:id="rId37"/>
    <p:sldId id="355" r:id="rId38"/>
    <p:sldId id="356" r:id="rId39"/>
    <p:sldId id="268" r:id="rId40"/>
    <p:sldId id="358" r:id="rId41"/>
    <p:sldId id="357" r:id="rId42"/>
    <p:sldId id="269" r:id="rId43"/>
    <p:sldId id="270" r:id="rId44"/>
    <p:sldId id="271" r:id="rId45"/>
    <p:sldId id="272" r:id="rId46"/>
    <p:sldId id="273" r:id="rId47"/>
    <p:sldId id="274" r:id="rId48"/>
    <p:sldId id="275" r:id="rId49"/>
    <p:sldId id="299" r:id="rId50"/>
    <p:sldId id="347" r:id="rId51"/>
    <p:sldId id="348" r:id="rId52"/>
    <p:sldId id="349" r:id="rId53"/>
    <p:sldId id="353" r:id="rId54"/>
    <p:sldId id="276" r:id="rId55"/>
    <p:sldId id="513" r:id="rId56"/>
    <p:sldId id="300" r:id="rId57"/>
    <p:sldId id="277" r:id="rId58"/>
    <p:sldId id="278" r:id="rId59"/>
    <p:sldId id="279" r:id="rId60"/>
    <p:sldId id="280" r:id="rId61"/>
    <p:sldId id="520" r:id="rId62"/>
    <p:sldId id="521" r:id="rId63"/>
    <p:sldId id="522" r:id="rId64"/>
    <p:sldId id="523"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4682"/>
  </p:normalViewPr>
  <p:slideViewPr>
    <p:cSldViewPr snapToGrid="0" snapToObjects="1">
      <p:cViewPr varScale="1">
        <p:scale>
          <a:sx n="69" d="100"/>
          <a:sy n="69" d="100"/>
        </p:scale>
        <p:origin x="5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2E85D-3220-430F-AAF3-B353C34597F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AFD3D-0CD6-4CB8-A378-3734B85C80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30723"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50179"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52227"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54275"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35843"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33795"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37891"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39939"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41987"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44035"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46083"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48131"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9996E2-2DFE-BF4E-98C5-376FBBAC79CC}"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F160C64-E7F5-7F41-9505-987B8D9A74CE}"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199996E2-2DFE-BF4E-98C5-376FBBAC79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60C64-E7F5-7F41-9505-987B8D9A74C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99996E2-2DFE-BF4E-98C5-376FBBAC79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60C64-E7F5-7F41-9505-987B8D9A74CE}"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99996E2-2DFE-BF4E-98C5-376FBBAC79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60C64-E7F5-7F41-9505-987B8D9A74CE}"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99996E2-2DFE-BF4E-98C5-376FBBAC79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60C64-E7F5-7F41-9505-987B8D9A74C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99996E2-2DFE-BF4E-98C5-376FBBAC79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60C64-E7F5-7F41-9505-987B8D9A74CE}"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99996E2-2DFE-BF4E-98C5-376FBBAC79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60C64-E7F5-7F41-9505-987B8D9A74CE}"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9996E2-2DFE-BF4E-98C5-376FBBAC79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60C64-E7F5-7F41-9505-987B8D9A74CE}"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9996E2-2DFE-BF4E-98C5-376FBBAC79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60C64-E7F5-7F41-9505-987B8D9A74CE}"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9996E2-2DFE-BF4E-98C5-376FBBAC79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60C64-E7F5-7F41-9505-987B8D9A74C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199996E2-2DFE-BF4E-98C5-376FBBAC79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60C64-E7F5-7F41-9505-987B8D9A74CE}"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9996E2-2DFE-BF4E-98C5-376FBBAC79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60C64-E7F5-7F41-9505-987B8D9A74C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99996E2-2DFE-BF4E-98C5-376FBBAC79C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160C64-E7F5-7F41-9505-987B8D9A74CE}"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99996E2-2DFE-BF4E-98C5-376FBBAC79C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160C64-E7F5-7F41-9505-987B8D9A74C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996E2-2DFE-BF4E-98C5-376FBBAC79C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160C64-E7F5-7F41-9505-987B8D9A74C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199996E2-2DFE-BF4E-98C5-376FBBAC79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60C64-E7F5-7F41-9505-987B8D9A74CE}"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199996E2-2DFE-BF4E-98C5-376FBBAC79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60C64-E7F5-7F41-9505-987B8D9A74C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9996E2-2DFE-BF4E-98C5-376FBBAC79CC}"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160C64-E7F5-7F41-9505-987B8D9A74C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3.jpeg"/><Relationship Id="rId7" Type="http://schemas.openxmlformats.org/officeDocument/2006/relationships/image" Target="../media/image12.png"/><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image" Target="../media/image10.wmf"/><Relationship Id="rId3" Type="http://schemas.openxmlformats.org/officeDocument/2006/relationships/image" Target="../media/image9.emf"/><Relationship Id="rId2" Type="http://schemas.openxmlformats.org/officeDocument/2006/relationships/oleObject" Target="../embeddings/oleObject1.bin"/><Relationship Id="rId10" Type="http://schemas.openxmlformats.org/officeDocument/2006/relationships/vmlDrawing" Target="../drawings/vmlDrawing1.vml"/><Relationship Id="rId1" Type="http://schemas.openxmlformats.org/officeDocument/2006/relationships/image" Target="../media/image8.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hyperlink" Target="&#20998;&#24067;&#24335;&#35745;&#31639;&#35270;&#39057;.flv" TargetMode="Externa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04533"/>
            <a:ext cx="9144000" cy="1105430"/>
          </a:xfrm>
        </p:spPr>
        <p:txBody>
          <a:bodyPr>
            <a:normAutofit/>
          </a:bodyPr>
          <a:lstStyle/>
          <a:p>
            <a:r>
              <a:rPr lang="zh-CN" altLang="en-US" sz="5400" dirty="0" smtClean="0">
                <a:latin typeface="微软雅黑" panose="020B0503020204020204" charset="-122"/>
                <a:ea typeface="微软雅黑" panose="020B0503020204020204" charset="-122"/>
                <a:cs typeface="微软雅黑" panose="020B0503020204020204" charset="-122"/>
              </a:rPr>
              <a:t>云</a:t>
            </a:r>
            <a:r>
              <a:rPr lang="zh-CN" altLang="en-US" sz="5400" dirty="0">
                <a:latin typeface="微软雅黑" panose="020B0503020204020204" charset="-122"/>
                <a:ea typeface="微软雅黑" panose="020B0503020204020204" charset="-122"/>
                <a:cs typeface="微软雅黑" panose="020B0503020204020204" charset="-122"/>
              </a:rPr>
              <a:t>计算基础 </a:t>
            </a:r>
            <a:endParaRPr lang="en-US" sz="5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a:spLocks noChangeArrowheads="1"/>
          </p:cNvSpPr>
          <p:nvPr/>
        </p:nvSpPr>
        <p:spPr bwMode="auto">
          <a:xfrm>
            <a:off x="953656" y="614074"/>
            <a:ext cx="4049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rPr>
              <a:t>雾计算基本概念</a:t>
            </a:r>
            <a:endPar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sp>
        <p:nvSpPr>
          <p:cNvPr id="40963" name="文本框 14"/>
          <p:cNvSpPr txBox="1"/>
          <p:nvPr/>
        </p:nvSpPr>
        <p:spPr>
          <a:xfrm>
            <a:off x="2743346" y="1260187"/>
            <a:ext cx="8654327" cy="2862322"/>
          </a:xfrm>
          <a:prstGeom prst="rect">
            <a:avLst/>
          </a:prstGeom>
          <a:noFill/>
          <a:ln w="9525">
            <a:noFill/>
          </a:ln>
        </p:spPr>
        <p:txBody>
          <a:bodyPr wrap="square">
            <a:spAutoFit/>
          </a:bodyPr>
          <a:lstStyle/>
          <a:p>
            <a:pPr eaLnBrk="1" hangingPunct="1">
              <a:lnSpc>
                <a:spcPct val="150000"/>
              </a:lnSpc>
            </a:pPr>
            <a:r>
              <a:rPr lang="zh-CN" altLang="en-US" sz="2000" b="1" dirty="0">
                <a:solidFill>
                  <a:srgbClr val="7030A0"/>
                </a:solidFill>
                <a:latin typeface="宋体" panose="02010600030101010101" pitchFamily="2" charset="-122"/>
                <a:ea typeface="宋体" panose="02010600030101010101" pitchFamily="2" charset="-122"/>
              </a:rPr>
              <a:t>雾计算是个很形象的名称，提出它的 Ginny Nichols 提了一个有趣的说法“雾是接近地面的云”。</a:t>
            </a:r>
            <a:endParaRPr lang="zh-CN" altLang="en-US" sz="2000" b="1" dirty="0">
              <a:solidFill>
                <a:srgbClr val="7030A0"/>
              </a:solidFill>
              <a:latin typeface="宋体" panose="02010600030101010101" pitchFamily="2" charset="-122"/>
              <a:ea typeface="宋体" panose="02010600030101010101" pitchFamily="2" charset="-122"/>
            </a:endParaRPr>
          </a:p>
          <a:p>
            <a:pPr eaLnBrk="1" hangingPunct="1">
              <a:lnSpc>
                <a:spcPct val="150000"/>
              </a:lnSpc>
            </a:pPr>
            <a:r>
              <a:rPr lang="zh-CN" altLang="en-US" sz="2000" b="1" dirty="0">
                <a:solidFill>
                  <a:srgbClr val="7030A0"/>
                </a:solidFill>
                <a:latin typeface="宋体" panose="02010600030101010101" pitchFamily="2" charset="-122"/>
                <a:ea typeface="宋体" panose="02010600030101010101" pitchFamily="2" charset="-122"/>
              </a:rPr>
              <a:t>这句话有两层含义：</a:t>
            </a:r>
            <a:endParaRPr lang="zh-CN" altLang="en-US" sz="2000" b="1" dirty="0">
              <a:solidFill>
                <a:srgbClr val="7030A0"/>
              </a:solidFill>
              <a:latin typeface="宋体" panose="02010600030101010101" pitchFamily="2" charset="-122"/>
              <a:ea typeface="宋体" panose="02010600030101010101" pitchFamily="2" charset="-122"/>
            </a:endParaRPr>
          </a:p>
          <a:p>
            <a:pPr eaLnBrk="1" hangingPunct="1">
              <a:lnSpc>
                <a:spcPct val="150000"/>
              </a:lnSpc>
            </a:pPr>
            <a:r>
              <a:rPr lang="en-US" altLang="zh-CN" sz="2000" b="1" dirty="0">
                <a:solidFill>
                  <a:srgbClr val="7030A0"/>
                </a:solidFill>
                <a:latin typeface="宋体" panose="02010600030101010101" pitchFamily="2" charset="-122"/>
                <a:ea typeface="宋体" panose="02010600030101010101" pitchFamily="2" charset="-122"/>
              </a:rPr>
              <a:t>1</a:t>
            </a:r>
            <a:r>
              <a:rPr lang="zh-CN" altLang="en-US" sz="2000" b="1" dirty="0">
                <a:solidFill>
                  <a:srgbClr val="7030A0"/>
                </a:solidFill>
                <a:latin typeface="宋体" panose="02010600030101010101" pitchFamily="2" charset="-122"/>
                <a:ea typeface="宋体" panose="02010600030101010101" pitchFamily="2" charset="-122"/>
              </a:rPr>
              <a:t>）雾计算和云计算有很多相似。例如：它们都基于虚拟化技术，从共享的资源池中为多用户提供资源。</a:t>
            </a:r>
            <a:endParaRPr lang="zh-CN" altLang="en-US" sz="2000" b="1" dirty="0">
              <a:solidFill>
                <a:srgbClr val="7030A0"/>
              </a:solidFill>
              <a:latin typeface="宋体" panose="02010600030101010101" pitchFamily="2" charset="-122"/>
              <a:ea typeface="宋体" panose="02010600030101010101" pitchFamily="2" charset="-122"/>
            </a:endParaRPr>
          </a:p>
          <a:p>
            <a:pPr eaLnBrk="1" hangingPunct="1">
              <a:lnSpc>
                <a:spcPct val="150000"/>
              </a:lnSpc>
            </a:pPr>
            <a:r>
              <a:rPr lang="en-US" altLang="zh-CN" sz="2000" b="1" dirty="0">
                <a:solidFill>
                  <a:srgbClr val="7030A0"/>
                </a:solidFill>
                <a:latin typeface="宋体" panose="02010600030101010101" pitchFamily="2" charset="-122"/>
                <a:ea typeface="宋体" panose="02010600030101010101" pitchFamily="2" charset="-122"/>
              </a:rPr>
              <a:t>2</a:t>
            </a:r>
            <a:r>
              <a:rPr lang="zh-CN" altLang="en-US" sz="2000" b="1" dirty="0">
                <a:solidFill>
                  <a:srgbClr val="7030A0"/>
                </a:solidFill>
                <a:latin typeface="宋体" panose="02010600030101010101" pitchFamily="2" charset="-122"/>
                <a:ea typeface="宋体" panose="02010600030101010101" pitchFamily="2" charset="-122"/>
              </a:rPr>
              <a:t>）</a:t>
            </a:r>
            <a:r>
              <a:rPr lang="en-US" altLang="zh-CN" sz="2000" b="1" dirty="0">
                <a:solidFill>
                  <a:srgbClr val="7030A0"/>
                </a:solidFill>
                <a:latin typeface="宋体" panose="02010600030101010101" pitchFamily="2" charset="-122"/>
                <a:ea typeface="宋体" panose="02010600030101010101" pitchFamily="2" charset="-122"/>
              </a:rPr>
              <a:t>“</a:t>
            </a:r>
            <a:r>
              <a:rPr lang="zh-CN" altLang="en-US" sz="2000" b="1" dirty="0">
                <a:solidFill>
                  <a:srgbClr val="7030A0"/>
                </a:solidFill>
                <a:latin typeface="宋体" panose="02010600030101010101" pitchFamily="2" charset="-122"/>
                <a:ea typeface="宋体" panose="02010600030101010101" pitchFamily="2" charset="-122"/>
              </a:rPr>
              <a:t>接近地面</a:t>
            </a:r>
            <a:r>
              <a:rPr lang="en-US" altLang="zh-CN" sz="2000" b="1" dirty="0">
                <a:solidFill>
                  <a:srgbClr val="7030A0"/>
                </a:solidFill>
                <a:latin typeface="宋体" panose="02010600030101010101" pitchFamily="2" charset="-122"/>
                <a:ea typeface="宋体" panose="02010600030101010101" pitchFamily="2" charset="-122"/>
              </a:rPr>
              <a:t>”</a:t>
            </a:r>
            <a:r>
              <a:rPr lang="zh-CN" altLang="en-US" sz="2000" b="1" dirty="0">
                <a:solidFill>
                  <a:srgbClr val="7030A0"/>
                </a:solidFill>
                <a:latin typeface="宋体" panose="02010600030101010101" pitchFamily="2" charset="-122"/>
                <a:ea typeface="宋体" panose="02010600030101010101" pitchFamily="2" charset="-122"/>
              </a:rPr>
              <a:t>。这也指出了雾和云的一个不同</a:t>
            </a:r>
            <a:r>
              <a:rPr lang="en-US" altLang="zh-CN" sz="2000" b="1" dirty="0">
                <a:solidFill>
                  <a:srgbClr val="7030A0"/>
                </a:solidFill>
                <a:latin typeface="宋体" panose="02010600030101010101" pitchFamily="2" charset="-122"/>
                <a:ea typeface="宋体" panose="02010600030101010101" pitchFamily="2" charset="-122"/>
              </a:rPr>
              <a:t>——</a:t>
            </a:r>
            <a:r>
              <a:rPr lang="zh-CN" altLang="en-US" sz="2000" b="1" dirty="0">
                <a:solidFill>
                  <a:srgbClr val="7030A0"/>
                </a:solidFill>
                <a:latin typeface="宋体" panose="02010600030101010101" pitchFamily="2" charset="-122"/>
                <a:ea typeface="宋体" panose="02010600030101010101" pitchFamily="2" charset="-122"/>
              </a:rPr>
              <a:t>网络拓扑中的位置。</a:t>
            </a:r>
            <a:endParaRPr lang="zh-CN" altLang="en-US" sz="2000" b="1" dirty="0">
              <a:solidFill>
                <a:srgbClr val="7030A0"/>
              </a:solidFill>
              <a:latin typeface="Arial" panose="020B0604020202020204" pitchFamily="34" charset="0"/>
              <a:ea typeface="宋体" panose="02010600030101010101" pitchFamily="2" charset="-122"/>
            </a:endParaRPr>
          </a:p>
        </p:txBody>
      </p:sp>
      <p:sp>
        <p:nvSpPr>
          <p:cNvPr id="40964" name="矩形 17"/>
          <p:cNvSpPr/>
          <p:nvPr/>
        </p:nvSpPr>
        <p:spPr>
          <a:xfrm>
            <a:off x="848591" y="1331769"/>
            <a:ext cx="1347788" cy="368300"/>
          </a:xfrm>
          <a:prstGeom prst="rect">
            <a:avLst/>
          </a:prstGeom>
          <a:solidFill>
            <a:schemeClr val="accent1"/>
          </a:solidFill>
          <a:ln w="9525">
            <a:noFill/>
          </a:ln>
        </p:spPr>
        <p:txBody>
          <a:bodyPr wrap="none">
            <a:spAutoFit/>
          </a:bodyPr>
          <a:lstStyle/>
          <a:p>
            <a:pPr eaLnBrk="1" hangingPunct="1"/>
            <a:r>
              <a:rPr lang="zh-CN" altLang="en-US" b="1" dirty="0">
                <a:solidFill>
                  <a:schemeClr val="bg1"/>
                </a:solidFill>
                <a:latin typeface="Arial" panose="020B0604020202020204" pitchFamily="34" charset="0"/>
                <a:ea typeface="宋体" panose="02010600030101010101" pitchFamily="2" charset="-122"/>
              </a:rPr>
              <a:t>雾的概念：</a:t>
            </a:r>
            <a:endParaRPr lang="zh-CN" altLang="en-US" b="1" dirty="0">
              <a:solidFill>
                <a:schemeClr val="bg1"/>
              </a:solidFill>
              <a:latin typeface="Arial" panose="020B0604020202020204" pitchFamily="34" charset="0"/>
              <a:ea typeface="宋体" panose="02010600030101010101" pitchFamily="2" charset="-122"/>
            </a:endParaRPr>
          </a:p>
        </p:txBody>
      </p:sp>
      <p:sp>
        <p:nvSpPr>
          <p:cNvPr id="40965" name="矩形 18"/>
          <p:cNvSpPr/>
          <p:nvPr/>
        </p:nvSpPr>
        <p:spPr>
          <a:xfrm>
            <a:off x="848591" y="4257157"/>
            <a:ext cx="2509838" cy="369887"/>
          </a:xfrm>
          <a:prstGeom prst="rect">
            <a:avLst/>
          </a:prstGeom>
          <a:solidFill>
            <a:schemeClr val="accent1"/>
          </a:solidFill>
          <a:ln w="9525">
            <a:noFill/>
          </a:ln>
        </p:spPr>
        <p:txBody>
          <a:bodyPr wrap="none">
            <a:spAutoFit/>
          </a:bodyPr>
          <a:lstStyle/>
          <a:p>
            <a:pPr eaLnBrk="1" hangingPunct="1"/>
            <a:r>
              <a:rPr lang="zh-CN" altLang="en-US" b="1" dirty="0">
                <a:solidFill>
                  <a:schemeClr val="bg1"/>
                </a:solidFill>
                <a:latin typeface="Arial" panose="020B0604020202020204" pitchFamily="34" charset="0"/>
                <a:ea typeface="宋体" panose="02010600030101010101" pitchFamily="2" charset="-122"/>
              </a:rPr>
              <a:t>雾节点所使用的设备：</a:t>
            </a:r>
            <a:endParaRPr lang="zh-CN" altLang="en-US" b="1" dirty="0">
              <a:solidFill>
                <a:schemeClr val="bg1"/>
              </a:solidFill>
              <a:latin typeface="Arial" panose="020B0604020202020204" pitchFamily="34" charset="0"/>
              <a:ea typeface="宋体" panose="02010600030101010101" pitchFamily="2" charset="-122"/>
            </a:endParaRPr>
          </a:p>
        </p:txBody>
      </p:sp>
      <p:sp>
        <p:nvSpPr>
          <p:cNvPr id="40966" name="文本框 20"/>
          <p:cNvSpPr txBox="1"/>
          <p:nvPr/>
        </p:nvSpPr>
        <p:spPr>
          <a:xfrm>
            <a:off x="1522485" y="4852813"/>
            <a:ext cx="9764351" cy="1015663"/>
          </a:xfrm>
          <a:prstGeom prst="rect">
            <a:avLst/>
          </a:prstGeom>
          <a:noFill/>
          <a:ln w="9525">
            <a:noFill/>
          </a:ln>
        </p:spPr>
        <p:txBody>
          <a:bodyPr wrap="square">
            <a:spAutoFit/>
          </a:bodyPr>
          <a:lstStyle/>
          <a:p>
            <a:pPr eaLnBrk="1" hangingPunct="1">
              <a:lnSpc>
                <a:spcPct val="150000"/>
              </a:lnSpc>
            </a:pPr>
            <a:r>
              <a:rPr lang="en-US" altLang="zh-CN" sz="2000" b="1" dirty="0">
                <a:solidFill>
                  <a:srgbClr val="7030A0"/>
                </a:solidFill>
                <a:latin typeface="宋体" panose="02010600030101010101" pitchFamily="2" charset="-122"/>
                <a:ea typeface="宋体" panose="02010600030101010101" pitchFamily="2" charset="-122"/>
                <a:sym typeface="+mn-ea"/>
              </a:rPr>
              <a:t>    </a:t>
            </a:r>
            <a:r>
              <a:rPr lang="zh-CN" altLang="en-US" sz="2000" b="1" dirty="0">
                <a:solidFill>
                  <a:srgbClr val="7030A0"/>
                </a:solidFill>
                <a:latin typeface="宋体" panose="02010600030101010101" pitchFamily="2" charset="-122"/>
                <a:ea typeface="宋体" panose="02010600030101010101" pitchFamily="2" charset="-122"/>
                <a:sym typeface="+mn-ea"/>
              </a:rPr>
              <a:t>雾主要使用边缘网络中的设备。这些设备可以是传统网络设备（早已部署在网络中的路由器，交换机，网关等等），也可以是专门部署的本地服务器。</a:t>
            </a:r>
            <a:endParaRPr lang="zh-CN" altLang="en-US" sz="2000" dirty="0">
              <a:solidFill>
                <a:srgbClr val="7030A0"/>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a:spLocks noChangeArrowheads="1"/>
          </p:cNvSpPr>
          <p:nvPr/>
        </p:nvSpPr>
        <p:spPr bwMode="auto">
          <a:xfrm>
            <a:off x="1905001" y="587376"/>
            <a:ext cx="4049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rPr>
              <a:t>雾计算基本原理</a:t>
            </a:r>
            <a:endPar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pic>
        <p:nvPicPr>
          <p:cNvPr id="43011" name="图片 1"/>
          <p:cNvPicPr>
            <a:picLocks noChangeAspect="1"/>
          </p:cNvPicPr>
          <p:nvPr/>
        </p:nvPicPr>
        <p:blipFill>
          <a:blip r:embed="rId1"/>
          <a:stretch>
            <a:fillRect/>
          </a:stretch>
        </p:blipFill>
        <p:spPr>
          <a:xfrm>
            <a:off x="3124201" y="1524001"/>
            <a:ext cx="6626225" cy="4119563"/>
          </a:xfrm>
          <a:prstGeom prst="rect">
            <a:avLst/>
          </a:prstGeom>
          <a:noFill/>
          <a:ln w="9525">
            <a:noFill/>
          </a:ln>
        </p:spPr>
      </p:pic>
      <p:sp>
        <p:nvSpPr>
          <p:cNvPr id="43012" name="文本框 2"/>
          <p:cNvSpPr txBox="1"/>
          <p:nvPr/>
        </p:nvSpPr>
        <p:spPr>
          <a:xfrm>
            <a:off x="5265738" y="5900739"/>
            <a:ext cx="2582862" cy="369887"/>
          </a:xfrm>
          <a:prstGeom prst="rect">
            <a:avLst/>
          </a:prstGeom>
          <a:noFill/>
          <a:ln w="9525">
            <a:noFill/>
          </a:ln>
        </p:spPr>
        <p:txBody>
          <a:bodyPr>
            <a:spAutoFit/>
          </a:bodyPr>
          <a:lstStyle/>
          <a:p>
            <a:pPr eaLnBrk="1" hangingPunct="1"/>
            <a:r>
              <a:rPr lang="zh-CN" altLang="en-US" b="1" dirty="0">
                <a:solidFill>
                  <a:srgbClr val="7030A0"/>
                </a:solidFill>
                <a:latin typeface="Arial" panose="020B0604020202020204" pitchFamily="34" charset="0"/>
                <a:ea typeface="宋体" panose="02010600030101010101" pitchFamily="2" charset="-122"/>
              </a:rPr>
              <a:t>雾计算概念示意图</a:t>
            </a:r>
            <a:endParaRPr lang="zh-CN" altLang="en-US" b="1" dirty="0">
              <a:solidFill>
                <a:srgbClr val="7030A0"/>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10"/>
          <p:cNvSpPr txBox="1"/>
          <p:nvPr/>
        </p:nvSpPr>
        <p:spPr>
          <a:xfrm>
            <a:off x="905167" y="723900"/>
            <a:ext cx="4049713" cy="522288"/>
          </a:xfrm>
          <a:prstGeom prst="rect">
            <a:avLst/>
          </a:prstGeom>
          <a:noFill/>
          <a:ln w="9525">
            <a:noFill/>
          </a:ln>
        </p:spPr>
        <p:txBody>
          <a:bodyPr>
            <a:spAutoFit/>
          </a:bodyPr>
          <a:lstStyle/>
          <a:p>
            <a:pPr eaLnBrk="1" hangingPunct="1"/>
            <a:r>
              <a:rPr lang="zh-CN" altLang="en-US" sz="2800" b="1" dirty="0">
                <a:latin typeface="微软雅黑" panose="020B0503020204020204" charset="-122"/>
                <a:ea typeface="微软雅黑" panose="020B0503020204020204" charset="-122"/>
              </a:rPr>
              <a:t>雾计算实例</a:t>
            </a:r>
            <a:endParaRPr lang="zh-CN" altLang="en-US" sz="2800" b="1" dirty="0">
              <a:latin typeface="微软雅黑" panose="020B0503020204020204" charset="-122"/>
              <a:ea typeface="微软雅黑" panose="020B0503020204020204" charset="-122"/>
            </a:endParaRPr>
          </a:p>
        </p:txBody>
      </p:sp>
      <p:pic>
        <p:nvPicPr>
          <p:cNvPr id="45059" name="图片 1"/>
          <p:cNvPicPr>
            <a:picLocks noChangeAspect="1"/>
          </p:cNvPicPr>
          <p:nvPr/>
        </p:nvPicPr>
        <p:blipFill>
          <a:blip r:embed="rId1"/>
          <a:stretch>
            <a:fillRect/>
          </a:stretch>
        </p:blipFill>
        <p:spPr>
          <a:xfrm>
            <a:off x="3324659" y="723900"/>
            <a:ext cx="5819775" cy="3475037"/>
          </a:xfrm>
          <a:prstGeom prst="rect">
            <a:avLst/>
          </a:prstGeom>
          <a:noFill/>
          <a:ln w="9525">
            <a:noFill/>
          </a:ln>
        </p:spPr>
      </p:pic>
      <p:sp>
        <p:nvSpPr>
          <p:cNvPr id="45060" name="文本框 2"/>
          <p:cNvSpPr txBox="1"/>
          <p:nvPr/>
        </p:nvSpPr>
        <p:spPr>
          <a:xfrm>
            <a:off x="5375276" y="1528763"/>
            <a:ext cx="1863725" cy="368300"/>
          </a:xfrm>
          <a:prstGeom prst="rect">
            <a:avLst/>
          </a:prstGeom>
          <a:noFill/>
          <a:ln w="9525">
            <a:noFill/>
          </a:ln>
        </p:spPr>
        <p:txBody>
          <a:bodyPr>
            <a:spAutoFit/>
          </a:bodyPr>
          <a:lstStyle/>
          <a:p>
            <a:pPr eaLnBrk="1" hangingPunct="1"/>
            <a:r>
              <a:rPr lang="zh-CN" altLang="en-US" b="1" dirty="0">
                <a:latin typeface="Arial" panose="020B0604020202020204" pitchFamily="34" charset="0"/>
                <a:ea typeface="宋体" panose="02010600030101010101" pitchFamily="2" charset="-122"/>
              </a:rPr>
              <a:t>智能交通灯系统</a:t>
            </a:r>
            <a:endParaRPr lang="zh-CN" altLang="en-US" b="1" dirty="0">
              <a:latin typeface="Arial" panose="020B0604020202020204" pitchFamily="34" charset="0"/>
              <a:ea typeface="宋体" panose="02010600030101010101" pitchFamily="2" charset="-122"/>
            </a:endParaRPr>
          </a:p>
        </p:txBody>
      </p:sp>
      <p:sp>
        <p:nvSpPr>
          <p:cNvPr id="45061" name="文本框 7"/>
          <p:cNvSpPr txBox="1"/>
          <p:nvPr/>
        </p:nvSpPr>
        <p:spPr>
          <a:xfrm>
            <a:off x="674255" y="3973576"/>
            <a:ext cx="10760363" cy="2708434"/>
          </a:xfrm>
          <a:prstGeom prst="rect">
            <a:avLst/>
          </a:prstGeom>
          <a:noFill/>
          <a:ln w="9525">
            <a:noFill/>
          </a:ln>
        </p:spPr>
        <p:txBody>
          <a:bodyPr wrap="square">
            <a:spAutoFit/>
          </a:bodyPr>
          <a:lstStyle/>
          <a:p>
            <a:pPr eaLnBrk="1" hangingPunct="1">
              <a:lnSpc>
                <a:spcPct val="150000"/>
              </a:lnSpc>
            </a:pPr>
            <a:r>
              <a:rPr lang="zh-CN" altLang="zh-CN" sz="2000" b="1" dirty="0">
                <a:latin typeface="宋体" panose="02010600030101010101" pitchFamily="2" charset="-122"/>
                <a:ea typeface="宋体" panose="02010600030101010101" pitchFamily="2" charset="-122"/>
              </a:rPr>
              <a:t>雾计算的引入将为智能交通灯系统带来更多的可能性。如：</a:t>
            </a:r>
            <a:endParaRPr lang="zh-CN" altLang="zh-CN" sz="2000" b="1" dirty="0">
              <a:latin typeface="宋体" panose="02010600030101010101" pitchFamily="2" charset="-122"/>
              <a:ea typeface="宋体" panose="02010600030101010101" pitchFamily="2" charset="-122"/>
            </a:endParaRPr>
          </a:p>
          <a:p>
            <a:pPr eaLnBrk="1" hangingPunct="1">
              <a:lnSpc>
                <a:spcPct val="150000"/>
              </a:lnSpc>
              <a:buFont typeface="Wingdings" panose="05000000000000000000" pitchFamily="2" charset="2"/>
              <a:buChar char=""/>
            </a:pPr>
            <a:r>
              <a:rPr lang="zh-CN" altLang="zh-CN" sz="2000" b="1" dirty="0">
                <a:latin typeface="宋体" panose="02010600030101010101" pitchFamily="2" charset="-122"/>
                <a:ea typeface="宋体" panose="02010600030101010101" pitchFamily="2" charset="-122"/>
              </a:rPr>
              <a:t>监控过程中，相邻帧间画面只有部分变化，非常适于在雾节点处缓存若干帧画面，压缩后再传向中心机房，这样从雾节点到机房的网络带宽将得到很大缓解。</a:t>
            </a:r>
            <a:endParaRPr lang="zh-CN" altLang="zh-CN" sz="2000" b="1" dirty="0">
              <a:latin typeface="宋体" panose="02010600030101010101" pitchFamily="2" charset="-122"/>
              <a:ea typeface="宋体" panose="02010600030101010101" pitchFamily="2" charset="-122"/>
            </a:endParaRPr>
          </a:p>
          <a:p>
            <a:pPr eaLnBrk="1" hangingPunct="1">
              <a:lnSpc>
                <a:spcPct val="150000"/>
              </a:lnSpc>
              <a:buFont typeface="Wingdings" panose="05000000000000000000" pitchFamily="2" charset="2"/>
              <a:buChar char=""/>
            </a:pPr>
            <a:r>
              <a:rPr lang="zh-CN" altLang="zh-CN" sz="2000" b="1" dirty="0">
                <a:latin typeface="宋体" panose="02010600030101010101" pitchFamily="2" charset="-122"/>
                <a:ea typeface="宋体" panose="02010600030101010101" pitchFamily="2" charset="-122"/>
              </a:rPr>
              <a:t>在雾节点处，可判断监控画面中是否有救护车头灯闪烁，做出实时决策发送给对应交通灯，协助救护车通过。</a:t>
            </a:r>
            <a:endParaRPr lang="zh-CN" altLang="zh-CN" sz="2000" b="1" dirty="0">
              <a:latin typeface="宋体" panose="02010600030101010101" pitchFamily="2" charset="-122"/>
              <a:ea typeface="宋体" panose="02010600030101010101" pitchFamily="2" charset="-122"/>
            </a:endParaRPr>
          </a:p>
          <a:p>
            <a:pPr eaLnBrk="1" hangingPunct="1"/>
            <a:r>
              <a:rPr lang="zh-CN" altLang="en-US" sz="2000" b="1" dirty="0">
                <a:latin typeface="Arial" panose="020B0604020202020204" pitchFamily="34" charset="0"/>
                <a:ea typeface="宋体" panose="02010600030101010101" pitchFamily="2" charset="-122"/>
              </a:rPr>
              <a:t>      </a:t>
            </a:r>
            <a:endParaRPr lang="zh-CN" altLang="en-US" sz="2000" b="1"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a:spLocks noChangeArrowheads="1"/>
          </p:cNvSpPr>
          <p:nvPr/>
        </p:nvSpPr>
        <p:spPr bwMode="auto">
          <a:xfrm>
            <a:off x="1905001" y="587376"/>
            <a:ext cx="4049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rPr>
              <a:t>边缘计算基本概念</a:t>
            </a:r>
            <a:endPar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sp>
        <p:nvSpPr>
          <p:cNvPr id="47107" name="文本框 14"/>
          <p:cNvSpPr txBox="1"/>
          <p:nvPr/>
        </p:nvSpPr>
        <p:spPr>
          <a:xfrm>
            <a:off x="2290764" y="2003425"/>
            <a:ext cx="8700509" cy="2308324"/>
          </a:xfrm>
          <a:prstGeom prst="rect">
            <a:avLst/>
          </a:prstGeom>
          <a:noFill/>
          <a:ln w="9525">
            <a:noFill/>
          </a:ln>
        </p:spPr>
        <p:txBody>
          <a:bodyPr wrap="square">
            <a:spAutoFit/>
          </a:bodyPr>
          <a:lstStyle/>
          <a:p>
            <a:pPr eaLnBrk="1" hangingPunct="1">
              <a:lnSpc>
                <a:spcPct val="150000"/>
              </a:lnSpc>
            </a:pPr>
            <a:r>
              <a:rPr lang="zh-CN" altLang="en-US" sz="2400" b="1" dirty="0">
                <a:latin typeface="宋体" panose="02010600030101010101" pitchFamily="2" charset="-122"/>
                <a:ea typeface="宋体" panose="02010600030101010101" pitchFamily="2" charset="-122"/>
              </a:rPr>
              <a:t>边缘计算(</a:t>
            </a:r>
            <a:r>
              <a:rPr lang="zh-CN" altLang="en-US" sz="2400" b="1" dirty="0">
                <a:latin typeface="Microsoft JhengHei" panose="020B0604030504040204" pitchFamily="34" charset="-120"/>
                <a:ea typeface="Microsoft JhengHei" panose="020B0604030504040204" pitchFamily="34" charset="-120"/>
              </a:rPr>
              <a:t>Edge </a:t>
            </a:r>
            <a:r>
              <a:rPr lang="en-US" altLang="zh-CN" sz="2400" b="1" dirty="0">
                <a:latin typeface="Microsoft JhengHei" panose="020B0604030504040204" pitchFamily="34" charset="-120"/>
                <a:ea typeface="Microsoft JhengHei" panose="020B0604030504040204" pitchFamily="34" charset="-120"/>
              </a:rPr>
              <a:t>C</a:t>
            </a:r>
            <a:r>
              <a:rPr lang="zh-CN" altLang="en-US" sz="2400" b="1" dirty="0">
                <a:latin typeface="Microsoft JhengHei" panose="020B0604030504040204" pitchFamily="34" charset="-120"/>
                <a:ea typeface="Microsoft JhengHei" panose="020B0604030504040204" pitchFamily="34" charset="-120"/>
              </a:rPr>
              <a:t>omputing</a:t>
            </a:r>
            <a:r>
              <a:rPr lang="zh-CN" altLang="en-US" sz="2400" b="1" dirty="0">
                <a:latin typeface="宋体" panose="02010600030101010101" pitchFamily="2" charset="-122"/>
                <a:ea typeface="宋体" panose="02010600030101010101" pitchFamily="2" charset="-122"/>
              </a:rPr>
              <a:t>)指的是接近于事物，数据和行动源头处的计算</a:t>
            </a:r>
            <a:endParaRPr lang="zh-CN" altLang="en-US" sz="2400" b="1" dirty="0">
              <a:latin typeface="宋体" panose="02010600030101010101" pitchFamily="2" charset="-122"/>
              <a:ea typeface="宋体" panose="02010600030101010101" pitchFamily="2" charset="-122"/>
            </a:endParaRPr>
          </a:p>
          <a:p>
            <a:pPr eaLnBrk="1" hangingPunct="1">
              <a:lnSpc>
                <a:spcPct val="150000"/>
              </a:lnSpc>
            </a:pPr>
            <a:endParaRPr lang="zh-CN" altLang="en-US" sz="2400" b="1" dirty="0">
              <a:latin typeface="宋体" panose="02010600030101010101" pitchFamily="2" charset="-122"/>
              <a:ea typeface="宋体" panose="02010600030101010101" pitchFamily="2" charset="-122"/>
            </a:endParaRPr>
          </a:p>
          <a:p>
            <a:pPr eaLnBrk="1" hangingPunct="1">
              <a:lnSpc>
                <a:spcPct val="150000"/>
              </a:lnSpc>
            </a:pPr>
            <a:r>
              <a:rPr lang="zh-CN" altLang="en-US" sz="2400" b="1" dirty="0">
                <a:latin typeface="宋体" panose="02010600030101010101" pitchFamily="2" charset="-122"/>
                <a:ea typeface="宋体" panose="02010600030101010101" pitchFamily="2" charset="-122"/>
              </a:rPr>
              <a:t>也被称为：邻近计算或者接近计算(</a:t>
            </a:r>
            <a:r>
              <a:rPr lang="zh-CN" altLang="en-US" sz="2400" b="1" dirty="0">
                <a:latin typeface="Microsoft JhengHei" panose="020B0604030504040204" pitchFamily="34" charset="-120"/>
                <a:ea typeface="Microsoft JhengHei" panose="020B0604030504040204" pitchFamily="34" charset="-120"/>
              </a:rPr>
              <a:t>Proximity Computing</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
        <p:nvSpPr>
          <p:cNvPr id="47108" name="矩形 17"/>
          <p:cNvSpPr/>
          <p:nvPr/>
        </p:nvSpPr>
        <p:spPr>
          <a:xfrm>
            <a:off x="2044700" y="1552575"/>
            <a:ext cx="2044700" cy="368300"/>
          </a:xfrm>
          <a:prstGeom prst="rect">
            <a:avLst/>
          </a:prstGeom>
          <a:solidFill>
            <a:schemeClr val="accent1"/>
          </a:solidFill>
          <a:ln w="9525">
            <a:noFill/>
          </a:ln>
        </p:spPr>
        <p:txBody>
          <a:bodyPr wrap="none">
            <a:spAutoFit/>
          </a:bodyPr>
          <a:lstStyle/>
          <a:p>
            <a:pPr eaLnBrk="1" hangingPunct="1"/>
            <a:r>
              <a:rPr lang="zh-CN" altLang="en-US" b="1" dirty="0">
                <a:solidFill>
                  <a:schemeClr val="bg1"/>
                </a:solidFill>
                <a:latin typeface="Arial" panose="020B0604020202020204" pitchFamily="34" charset="0"/>
                <a:ea typeface="宋体" panose="02010600030101010101" pitchFamily="2" charset="-122"/>
              </a:rPr>
              <a:t>边缘计算的概念：</a:t>
            </a:r>
            <a:endParaRPr lang="zh-CN" altLang="en-US" b="1" dirty="0">
              <a:solidFill>
                <a:schemeClr val="bg1"/>
              </a:solidFill>
              <a:latin typeface="Arial" panose="020B0604020202020204" pitchFamily="34" charset="0"/>
              <a:ea typeface="宋体" panose="02010600030101010101" pitchFamily="2" charset="-122"/>
            </a:endParaRPr>
          </a:p>
        </p:txBody>
      </p:sp>
      <p:sp>
        <p:nvSpPr>
          <p:cNvPr id="47109" name="矩形 18"/>
          <p:cNvSpPr/>
          <p:nvPr/>
        </p:nvSpPr>
        <p:spPr>
          <a:xfrm>
            <a:off x="1953925" y="3260727"/>
            <a:ext cx="1347788" cy="368300"/>
          </a:xfrm>
          <a:prstGeom prst="rect">
            <a:avLst/>
          </a:prstGeom>
          <a:solidFill>
            <a:schemeClr val="accent1"/>
          </a:solidFill>
          <a:ln w="9525">
            <a:noFill/>
          </a:ln>
        </p:spPr>
        <p:txBody>
          <a:bodyPr wrap="none">
            <a:spAutoFit/>
          </a:bodyPr>
          <a:lstStyle/>
          <a:p>
            <a:pPr eaLnBrk="1" hangingPunct="1"/>
            <a:r>
              <a:rPr lang="zh-CN" altLang="en-US" b="1" dirty="0">
                <a:solidFill>
                  <a:schemeClr val="bg1"/>
                </a:solidFill>
                <a:latin typeface="Arial" panose="020B0604020202020204" pitchFamily="34" charset="0"/>
                <a:ea typeface="宋体" panose="02010600030101010101" pitchFamily="2" charset="-122"/>
              </a:rPr>
              <a:t>边缘网络：</a:t>
            </a:r>
            <a:endParaRPr lang="zh-CN" altLang="en-US" b="1" dirty="0">
              <a:solidFill>
                <a:schemeClr val="bg1"/>
              </a:solidFill>
              <a:latin typeface="Arial" panose="020B0604020202020204" pitchFamily="34" charset="0"/>
              <a:ea typeface="宋体" panose="02010600030101010101" pitchFamily="2" charset="-122"/>
            </a:endParaRPr>
          </a:p>
        </p:txBody>
      </p:sp>
      <p:sp>
        <p:nvSpPr>
          <p:cNvPr id="47110" name="文本框 20"/>
          <p:cNvSpPr txBox="1"/>
          <p:nvPr/>
        </p:nvSpPr>
        <p:spPr>
          <a:xfrm>
            <a:off x="2290763" y="4132263"/>
            <a:ext cx="7334250" cy="1130300"/>
          </a:xfrm>
          <a:prstGeom prst="rect">
            <a:avLst/>
          </a:prstGeom>
          <a:noFill/>
          <a:ln w="9525">
            <a:noFill/>
          </a:ln>
        </p:spPr>
        <p:txBody>
          <a:bodyPr>
            <a:spAutoFit/>
          </a:bodyPr>
          <a:lstStyle/>
          <a:p>
            <a:pPr eaLnBrk="1" hangingPunct="1">
              <a:lnSpc>
                <a:spcPct val="150000"/>
              </a:lnSpc>
            </a:pPr>
            <a:r>
              <a:rPr lang="en-US" altLang="zh-CN" sz="1500" b="1" dirty="0">
                <a:solidFill>
                  <a:schemeClr val="bg1"/>
                </a:solidFill>
                <a:latin typeface="宋体" panose="02010600030101010101" pitchFamily="2" charset="-122"/>
                <a:ea typeface="宋体" panose="02010600030101010101" pitchFamily="2" charset="-122"/>
                <a:sym typeface="+mn-ea"/>
              </a:rPr>
              <a:t>    </a:t>
            </a:r>
            <a:r>
              <a:rPr lang="zh-CN" altLang="en-US" sz="1500" b="1" dirty="0">
                <a:solidFill>
                  <a:schemeClr val="bg1"/>
                </a:solidFill>
                <a:latin typeface="宋体" panose="02010600030101010101" pitchFamily="2" charset="-122"/>
                <a:ea typeface="宋体" panose="02010600030101010101" pitchFamily="2" charset="-122"/>
                <a:sym typeface="+mn-ea"/>
              </a:rPr>
              <a:t>边缘计算让数据在边缘网络处处理。</a:t>
            </a:r>
            <a:endParaRPr lang="zh-CN" altLang="en-US" sz="1500" b="1" dirty="0">
              <a:solidFill>
                <a:schemeClr val="bg1"/>
              </a:solidFill>
              <a:latin typeface="宋体" panose="02010600030101010101" pitchFamily="2" charset="-122"/>
              <a:ea typeface="宋体" panose="02010600030101010101" pitchFamily="2" charset="-122"/>
              <a:sym typeface="+mn-ea"/>
            </a:endParaRPr>
          </a:p>
          <a:p>
            <a:pPr eaLnBrk="1" hangingPunct="1">
              <a:lnSpc>
                <a:spcPct val="150000"/>
              </a:lnSpc>
            </a:pPr>
            <a:r>
              <a:rPr lang="zh-CN" altLang="en-US" sz="1500" b="1" dirty="0">
                <a:solidFill>
                  <a:schemeClr val="bg1"/>
                </a:solidFill>
                <a:latin typeface="宋体" panose="02010600030101010101" pitchFamily="2" charset="-122"/>
                <a:ea typeface="宋体" panose="02010600030101010101" pitchFamily="2" charset="-122"/>
                <a:sym typeface="+mn-ea"/>
              </a:rPr>
              <a:t>    边缘网络基本上由终端设备（例如移动手机、智能物品等等）、边缘设备（例如边界路由器、机顶盒、网桥、基站、无线接入点等等）、边缘服务器等构成。</a:t>
            </a:r>
            <a:endParaRPr lang="zh-CN" altLang="en-US" sz="1500" b="1" dirty="0">
              <a:solidFill>
                <a:schemeClr val="bg1"/>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a:spLocks noChangeArrowheads="1"/>
          </p:cNvSpPr>
          <p:nvPr/>
        </p:nvSpPr>
        <p:spPr bwMode="auto">
          <a:xfrm>
            <a:off x="1905001" y="587376"/>
            <a:ext cx="4049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rPr>
              <a:t>边缘计算基本原理</a:t>
            </a:r>
            <a:endPar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sp>
        <p:nvSpPr>
          <p:cNvPr id="49155" name="矩形 17"/>
          <p:cNvSpPr/>
          <p:nvPr/>
        </p:nvSpPr>
        <p:spPr>
          <a:xfrm>
            <a:off x="1905001" y="1354139"/>
            <a:ext cx="3646488" cy="369887"/>
          </a:xfrm>
          <a:prstGeom prst="rect">
            <a:avLst/>
          </a:prstGeom>
          <a:solidFill>
            <a:schemeClr val="accent1"/>
          </a:solidFill>
          <a:ln w="9525">
            <a:noFill/>
          </a:ln>
        </p:spPr>
        <p:txBody>
          <a:bodyPr wrap="none">
            <a:spAutoFit/>
          </a:bodyPr>
          <a:lstStyle/>
          <a:p>
            <a:pPr eaLnBrk="1" hangingPunct="1"/>
            <a:r>
              <a:rPr lang="zh-CN" altLang="en-US" b="1" dirty="0">
                <a:solidFill>
                  <a:schemeClr val="bg1"/>
                </a:solidFill>
                <a:latin typeface="Arial" panose="020B0604020202020204" pitchFamily="34" charset="0"/>
                <a:ea typeface="宋体" panose="02010600030101010101" pitchFamily="2" charset="-122"/>
              </a:rPr>
              <a:t>云计算、雾计算、边缘计算关系：</a:t>
            </a:r>
            <a:endParaRPr lang="zh-CN" altLang="en-US" b="1" dirty="0">
              <a:solidFill>
                <a:schemeClr val="bg1"/>
              </a:solidFill>
              <a:latin typeface="Arial" panose="020B0604020202020204" pitchFamily="34" charset="0"/>
              <a:ea typeface="宋体" panose="02010600030101010101" pitchFamily="2" charset="-122"/>
            </a:endParaRPr>
          </a:p>
        </p:txBody>
      </p:sp>
      <p:pic>
        <p:nvPicPr>
          <p:cNvPr id="49156" name="图片 4"/>
          <p:cNvPicPr>
            <a:picLocks noChangeAspect="1"/>
          </p:cNvPicPr>
          <p:nvPr/>
        </p:nvPicPr>
        <p:blipFill>
          <a:blip r:embed="rId1"/>
          <a:stretch>
            <a:fillRect/>
          </a:stretch>
        </p:blipFill>
        <p:spPr>
          <a:xfrm>
            <a:off x="6651627" y="1233489"/>
            <a:ext cx="5057775" cy="4594225"/>
          </a:xfrm>
          <a:prstGeom prst="rect">
            <a:avLst/>
          </a:prstGeom>
          <a:noFill/>
          <a:ln w="9525">
            <a:noFill/>
          </a:ln>
        </p:spPr>
      </p:pic>
      <p:sp>
        <p:nvSpPr>
          <p:cNvPr id="49157" name="文本框 5"/>
          <p:cNvSpPr txBox="1"/>
          <p:nvPr/>
        </p:nvSpPr>
        <p:spPr>
          <a:xfrm>
            <a:off x="777300" y="1903474"/>
            <a:ext cx="5874327" cy="4044890"/>
          </a:xfrm>
          <a:prstGeom prst="rect">
            <a:avLst/>
          </a:prstGeom>
          <a:noFill/>
          <a:ln w="9525">
            <a:noFill/>
          </a:ln>
        </p:spPr>
        <p:txBody>
          <a:bodyPr wrap="square">
            <a:spAutoFit/>
          </a:bodyPr>
          <a:lstStyle/>
          <a:p>
            <a:pPr marL="342900" indent="-342900">
              <a:lnSpc>
                <a:spcPct val="130000"/>
              </a:lnSpc>
              <a:buFont typeface="Wingdings" panose="05000000000000000000" pitchFamily="2" charset="2"/>
              <a:buChar char="u"/>
            </a:pPr>
            <a:r>
              <a:rPr lang="en-US" altLang="zh-CN" sz="2000" b="1" dirty="0">
                <a:latin typeface="宋体" panose="02010600030101010101" pitchFamily="2" charset="-122"/>
                <a:ea typeface="宋体" panose="02010600030101010101" pitchFamily="2" charset="-122"/>
              </a:rPr>
              <a:t>雾计算也可以进行边缘计算。除了边缘网络，雾计算也可以拓展到核心网络</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边缘和核心网络（例如核心路由器、区域服务器、广域网路开关等等）的组件都可以作为雾计算基础设施</a:t>
            </a:r>
            <a:r>
              <a:rPr lang="zh-CN" altLang="en-US" sz="2000" b="1" dirty="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a:p>
            <a:pPr marL="342900" indent="-342900">
              <a:lnSpc>
                <a:spcPct val="130000"/>
              </a:lnSpc>
              <a:buFont typeface="Wingdings" panose="05000000000000000000" pitchFamily="2" charset="2"/>
              <a:buChar char="u"/>
            </a:pPr>
            <a:r>
              <a:rPr lang="zh-CN" altLang="en-US" sz="2000" b="1" dirty="0">
                <a:latin typeface="宋体" panose="02010600030101010101" pitchFamily="2" charset="-122"/>
                <a:ea typeface="宋体" panose="02010600030101010101" pitchFamily="2" charset="-122"/>
              </a:rPr>
              <a:t>边缘计算依赖于不构成网络的单独节点，需要通过云实现孤岛中节点的对等流量传输。雾计算用几个层次形成网络，节点之间具有广泛的对等互连能力。</a:t>
            </a:r>
            <a:endParaRPr lang="zh-CN" altLang="en-US" sz="2000" b="1" dirty="0">
              <a:latin typeface="宋体" panose="02010600030101010101" pitchFamily="2" charset="-122"/>
              <a:ea typeface="宋体" panose="02010600030101010101" pitchFamily="2" charset="-122"/>
            </a:endParaRPr>
          </a:p>
          <a:p>
            <a:pPr marL="342900" indent="-342900">
              <a:lnSpc>
                <a:spcPct val="130000"/>
              </a:lnSpc>
              <a:buFont typeface="Wingdings" panose="05000000000000000000" pitchFamily="2" charset="2"/>
              <a:buChar char="u"/>
            </a:pPr>
            <a:r>
              <a:rPr lang="zh-CN" altLang="en-US" sz="2000" b="1" dirty="0">
                <a:latin typeface="宋体" panose="02010600030101010101" pitchFamily="2" charset="-122"/>
                <a:ea typeface="宋体" panose="02010600030101010101" pitchFamily="2" charset="-122"/>
              </a:rPr>
              <a:t>雾计算以及边缘计算都不是用来代替云计算，它们共</a:t>
            </a:r>
            <a:r>
              <a:rPr lang="zh-CN" altLang="en-US" sz="2000" b="1" dirty="0">
                <a:latin typeface="宋体" panose="02010600030101010101" pitchFamily="2" charset="-122"/>
                <a:ea typeface="宋体" panose="02010600030101010101" pitchFamily="2" charset="-122"/>
                <a:sym typeface="+mn-ea"/>
              </a:rPr>
              <a:t>同形成一个彼此受益的计算模型。</a:t>
            </a:r>
            <a:endParaRPr lang="zh-CN" altLang="en-US" sz="2000" b="1" dirty="0">
              <a:latin typeface="Verdana" panose="020B060403050404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10"/>
          <p:cNvSpPr txBox="1"/>
          <p:nvPr/>
        </p:nvSpPr>
        <p:spPr>
          <a:xfrm>
            <a:off x="2025651" y="647700"/>
            <a:ext cx="4049713" cy="522288"/>
          </a:xfrm>
          <a:prstGeom prst="rect">
            <a:avLst/>
          </a:prstGeom>
          <a:noFill/>
          <a:ln w="9525">
            <a:noFill/>
          </a:ln>
        </p:spPr>
        <p:txBody>
          <a:bodyPr>
            <a:spAutoFit/>
          </a:bodyPr>
          <a:lstStyle/>
          <a:p>
            <a:pPr eaLnBrk="1" hangingPunct="1"/>
            <a:r>
              <a:rPr lang="zh-CN" altLang="en-US" sz="2800" b="1" dirty="0">
                <a:solidFill>
                  <a:srgbClr val="7030A0"/>
                </a:solidFill>
                <a:latin typeface="微软雅黑" panose="020B0503020204020204" charset="-122"/>
                <a:ea typeface="微软雅黑" panose="020B0503020204020204" charset="-122"/>
              </a:rPr>
              <a:t>边缘计算实例</a:t>
            </a:r>
            <a:endParaRPr lang="zh-CN" altLang="en-US" sz="2800" b="1" dirty="0">
              <a:solidFill>
                <a:srgbClr val="7030A0"/>
              </a:solidFill>
              <a:latin typeface="微软雅黑" panose="020B0503020204020204" charset="-122"/>
              <a:ea typeface="微软雅黑" panose="020B0503020204020204" charset="-122"/>
            </a:endParaRPr>
          </a:p>
        </p:txBody>
      </p:sp>
      <p:sp>
        <p:nvSpPr>
          <p:cNvPr id="51203" name="文本框 2"/>
          <p:cNvSpPr txBox="1"/>
          <p:nvPr/>
        </p:nvSpPr>
        <p:spPr>
          <a:xfrm>
            <a:off x="5375276" y="1528763"/>
            <a:ext cx="1863725" cy="368300"/>
          </a:xfrm>
          <a:prstGeom prst="rect">
            <a:avLst/>
          </a:prstGeom>
          <a:noFill/>
          <a:ln w="9525">
            <a:noFill/>
          </a:ln>
        </p:spPr>
        <p:txBody>
          <a:bodyPr>
            <a:spAutoFit/>
          </a:bodyPr>
          <a:lstStyle/>
          <a:p>
            <a:pPr eaLnBrk="1" hangingPunct="1"/>
            <a:r>
              <a:rPr lang="zh-CN" altLang="en-US" b="1" dirty="0">
                <a:latin typeface="Arial" panose="020B0604020202020204" pitchFamily="34" charset="0"/>
                <a:ea typeface="宋体" panose="02010600030101010101" pitchFamily="2" charset="-122"/>
              </a:rPr>
              <a:t>智能交通灯系统</a:t>
            </a:r>
            <a:endParaRPr lang="zh-CN" altLang="en-US" b="1" dirty="0">
              <a:latin typeface="Arial" panose="020B0604020202020204" pitchFamily="34" charset="0"/>
              <a:ea typeface="宋体" panose="02010600030101010101" pitchFamily="2" charset="-122"/>
            </a:endParaRPr>
          </a:p>
        </p:txBody>
      </p:sp>
      <p:pic>
        <p:nvPicPr>
          <p:cNvPr id="51204" name="图片 4"/>
          <p:cNvPicPr>
            <a:picLocks noChangeAspect="1"/>
          </p:cNvPicPr>
          <p:nvPr/>
        </p:nvPicPr>
        <p:blipFill>
          <a:blip r:embed="rId1"/>
          <a:stretch>
            <a:fillRect/>
          </a:stretch>
        </p:blipFill>
        <p:spPr>
          <a:xfrm>
            <a:off x="3333751" y="1306513"/>
            <a:ext cx="5483225" cy="3427412"/>
          </a:xfrm>
          <a:prstGeom prst="rect">
            <a:avLst/>
          </a:prstGeom>
          <a:noFill/>
          <a:ln w="9525">
            <a:noFill/>
          </a:ln>
        </p:spPr>
      </p:pic>
      <p:sp>
        <p:nvSpPr>
          <p:cNvPr id="51205" name="文本框 10"/>
          <p:cNvSpPr txBox="1"/>
          <p:nvPr/>
        </p:nvSpPr>
        <p:spPr>
          <a:xfrm>
            <a:off x="1839913" y="4868863"/>
            <a:ext cx="8640762" cy="1708150"/>
          </a:xfrm>
          <a:prstGeom prst="rect">
            <a:avLst/>
          </a:prstGeom>
          <a:noFill/>
          <a:ln w="9525">
            <a:noFill/>
          </a:ln>
        </p:spPr>
        <p:txBody>
          <a:bodyPr>
            <a:spAutoFit/>
          </a:bodyPr>
          <a:lstStyle/>
          <a:p>
            <a:pPr marL="342900" indent="-342900">
              <a:lnSpc>
                <a:spcPct val="150000"/>
              </a:lnSpc>
              <a:buFont typeface="Wingdings" panose="05000000000000000000" pitchFamily="2" charset="2"/>
              <a:buChar char="u"/>
            </a:pPr>
            <a:r>
              <a:rPr lang="zh-CN" altLang="zh-CN" sz="1400" b="1" dirty="0">
                <a:solidFill>
                  <a:schemeClr val="bg1"/>
                </a:solidFill>
                <a:latin typeface="宋体" panose="02010600030101010101" pitchFamily="2" charset="-122"/>
                <a:ea typeface="宋体" panose="02010600030101010101" pitchFamily="2" charset="-122"/>
              </a:rPr>
              <a:t>无人驾驶汽车走向规模化应用必须存储和运算海量的数据。无人驾驶汽车要在高速行驶过程中，通过无线网络与云端进行大量超低时延、超大流量的数据交互，现有网络根本没有能力支撑。</a:t>
            </a:r>
            <a:endParaRPr lang="zh-CN" altLang="zh-CN" sz="1400" b="1" dirty="0">
              <a:solidFill>
                <a:schemeClr val="bg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u"/>
            </a:pPr>
            <a:r>
              <a:rPr lang="zh-CN" altLang="zh-CN" sz="1400" b="1" dirty="0">
                <a:solidFill>
                  <a:schemeClr val="bg1"/>
                </a:solidFill>
                <a:latin typeface="宋体" panose="02010600030101010101" pitchFamily="2" charset="-122"/>
                <a:ea typeface="宋体" panose="02010600030101010101" pitchFamily="2" charset="-122"/>
              </a:rPr>
              <a:t>依靠移动边缘计算，数据可以就近存储于车辆附近位置甚至车身上。在车辆高速度运动过程中，位置信息变化十分迅速，被置于车身上的最末端的移动边缘计算服务器能够精确地实时感知车辆位置的变动，并将分析所得结果以极低延迟(通常是毫秒级)传送给临近区域内其他联网车辆，以便车辆做出决策。</a:t>
            </a:r>
            <a:r>
              <a:rPr lang="zh-CN" altLang="en-US" sz="1400" b="1" dirty="0">
                <a:solidFill>
                  <a:schemeClr val="bg1"/>
                </a:solidFill>
                <a:latin typeface="Arial" panose="020B0604020202020204" pitchFamily="34" charset="0"/>
                <a:ea typeface="宋体" panose="02010600030101010101" pitchFamily="2" charset="-122"/>
              </a:rPr>
              <a:t>  </a:t>
            </a:r>
            <a:endParaRPr lang="zh-CN" altLang="en-US" sz="1400" b="1" dirty="0">
              <a:solidFill>
                <a:schemeClr val="bg1"/>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a:spLocks noChangeArrowheads="1"/>
          </p:cNvSpPr>
          <p:nvPr/>
        </p:nvSpPr>
        <p:spPr bwMode="auto">
          <a:xfrm>
            <a:off x="861292" y="587376"/>
            <a:ext cx="4049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rPr>
              <a:t>大数据计算概念</a:t>
            </a:r>
            <a:endPar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sp>
        <p:nvSpPr>
          <p:cNvPr id="53251" name="文本框 14"/>
          <p:cNvSpPr txBox="1"/>
          <p:nvPr/>
        </p:nvSpPr>
        <p:spPr>
          <a:xfrm>
            <a:off x="1080655" y="1265238"/>
            <a:ext cx="10298545" cy="1938992"/>
          </a:xfrm>
          <a:prstGeom prst="rect">
            <a:avLst/>
          </a:prstGeom>
          <a:noFill/>
          <a:ln w="9525">
            <a:noFill/>
          </a:ln>
        </p:spPr>
        <p:txBody>
          <a:bodyPr wrap="square">
            <a:spAutoFit/>
          </a:bodyPr>
          <a:lstStyle/>
          <a:p>
            <a:pPr eaLnBrk="1" hangingPunct="1">
              <a:lnSpc>
                <a:spcPct val="150000"/>
              </a:lnSpc>
            </a:pPr>
            <a:r>
              <a:rPr lang="zh-CN" altLang="en-US" sz="2000" b="1" dirty="0">
                <a:latin typeface="宋体" panose="02010600030101010101" pitchFamily="2" charset="-122"/>
                <a:ea typeface="宋体" panose="02010600030101010101" pitchFamily="2" charset="-122"/>
              </a:rPr>
              <a:t>随着互联网与计算机系统需要处理的数量越来越大，大数据计算成为一种非常重要的数据分析处理模式。大数据计算一般是指利用分布式计算技术对海量数据进行在线或离线的实时性或批处理分析计算。当前大数据计算的主要模式有：基于</a:t>
            </a:r>
            <a:r>
              <a:rPr lang="en-US" altLang="zh-CN" sz="2000" b="1" dirty="0">
                <a:latin typeface="宋体" panose="02010600030101010101" pitchFamily="2" charset="-122"/>
                <a:ea typeface="宋体" panose="02010600030101010101" pitchFamily="2" charset="-122"/>
              </a:rPr>
              <a:t>MapReduce</a:t>
            </a:r>
            <a:r>
              <a:rPr lang="zh-CN" altLang="en-US" sz="2000" b="1" dirty="0">
                <a:latin typeface="宋体" panose="02010600030101010101" pitchFamily="2" charset="-122"/>
                <a:ea typeface="宋体" panose="02010600030101010101" pitchFamily="2" charset="-122"/>
              </a:rPr>
              <a:t>的批处理计算、流式计算、基于</a:t>
            </a:r>
            <a:r>
              <a:rPr lang="en-US" altLang="zh-CN" sz="2000" b="1" dirty="0">
                <a:latin typeface="宋体" panose="02010600030101010101" pitchFamily="2" charset="-122"/>
                <a:ea typeface="宋体" panose="02010600030101010101" pitchFamily="2" charset="-122"/>
              </a:rPr>
              <a:t>Spark</a:t>
            </a:r>
            <a:r>
              <a:rPr lang="zh-CN" altLang="en-US" sz="2000" b="1" dirty="0">
                <a:latin typeface="宋体" panose="02010600030101010101" pitchFamily="2" charset="-122"/>
                <a:ea typeface="宋体" panose="02010600030101010101" pitchFamily="2" charset="-122"/>
              </a:rPr>
              <a:t>的内存计算。</a:t>
            </a:r>
            <a:endParaRPr lang="zh-CN" altLang="en-US" sz="2000" b="1" dirty="0">
              <a:latin typeface="宋体" panose="02010600030101010101" pitchFamily="2" charset="-122"/>
              <a:ea typeface="宋体" panose="02010600030101010101" pitchFamily="2" charset="-122"/>
            </a:endParaRPr>
          </a:p>
        </p:txBody>
      </p:sp>
      <p:pic>
        <p:nvPicPr>
          <p:cNvPr id="53252" name="Picture 2"/>
          <p:cNvPicPr>
            <a:picLocks noChangeAspect="1"/>
          </p:cNvPicPr>
          <p:nvPr/>
        </p:nvPicPr>
        <p:blipFill>
          <a:blip r:embed="rId1"/>
          <a:stretch>
            <a:fillRect/>
          </a:stretch>
        </p:blipFill>
        <p:spPr>
          <a:xfrm>
            <a:off x="4993409" y="2809587"/>
            <a:ext cx="5835650" cy="32448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492642"/>
            <a:ext cx="9601196" cy="1303867"/>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云计算的基本概念</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73480" y="1796509"/>
            <a:ext cx="10180320" cy="4333358"/>
          </a:xfrm>
        </p:spPr>
        <p:txBody>
          <a:bodyPr>
            <a:normAutofit fontScale="92500" lnSpcReduction="10000"/>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zh-CN" dirty="0">
                <a:latin typeface="微软雅黑" panose="020B0503020204020204" charset="-122"/>
                <a:ea typeface="微软雅黑" panose="020B0503020204020204" charset="-122"/>
                <a:cs typeface="微软雅黑" panose="020B0503020204020204" charset="-122"/>
              </a:rPr>
              <a:t>计算的组成可以分为六个部分，它们由下至上分别是</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基础</a:t>
            </a:r>
            <a:r>
              <a:rPr lang="zh-CN" altLang="zh-CN" dirty="0">
                <a:latin typeface="微软雅黑" panose="020B0503020204020204" charset="-122"/>
                <a:ea typeface="微软雅黑" panose="020B0503020204020204" charset="-122"/>
                <a:cs typeface="微软雅黑" panose="020B0503020204020204" charset="-122"/>
              </a:rPr>
              <a:t>设施（</a:t>
            </a:r>
            <a:r>
              <a:rPr lang="en-US" altLang="zh-CN" dirty="0">
                <a:latin typeface="微软雅黑" panose="020B0503020204020204" charset="-122"/>
                <a:ea typeface="微软雅黑" panose="020B0503020204020204" charset="-122"/>
                <a:cs typeface="微软雅黑" panose="020B0503020204020204" charset="-122"/>
              </a:rPr>
              <a:t>Infrastructure</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存储（</a:t>
            </a:r>
            <a:r>
              <a:rPr lang="en-US" altLang="zh-CN" dirty="0" smtClean="0">
                <a:latin typeface="微软雅黑" panose="020B0503020204020204" charset="-122"/>
                <a:ea typeface="微软雅黑" panose="020B0503020204020204" charset="-122"/>
                <a:cs typeface="微软雅黑" panose="020B0503020204020204" charset="-122"/>
              </a:rPr>
              <a:t>Storage</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平台</a:t>
            </a: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Platform</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应用</a:t>
            </a: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Application</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服务</a:t>
            </a: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Services</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客户端</a:t>
            </a: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Clients</a:t>
            </a:r>
            <a:r>
              <a:rPr lang="zh-CN" altLang="zh-CN"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492642"/>
            <a:ext cx="9601196" cy="1303867"/>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1. </a:t>
            </a:r>
            <a:r>
              <a:rPr lang="zh-CN" altLang="zh-CN" dirty="0" smtClean="0">
                <a:latin typeface="微软雅黑" panose="020B0503020204020204" charset="-122"/>
                <a:ea typeface="微软雅黑" panose="020B0503020204020204" charset="-122"/>
                <a:cs typeface="微软雅黑" panose="020B0503020204020204" charset="-122"/>
              </a:rPr>
              <a:t>基础</a:t>
            </a:r>
            <a:r>
              <a:rPr lang="zh-CN" altLang="zh-CN" dirty="0">
                <a:latin typeface="微软雅黑" panose="020B0503020204020204" charset="-122"/>
                <a:ea typeface="微软雅黑" panose="020B0503020204020204" charset="-122"/>
                <a:cs typeface="微软雅黑" panose="020B0503020204020204" charset="-122"/>
              </a:rPr>
              <a:t>设施（</a:t>
            </a:r>
            <a:r>
              <a:rPr lang="en-US" altLang="zh-CN" dirty="0">
                <a:latin typeface="微软雅黑" panose="020B0503020204020204" charset="-122"/>
                <a:ea typeface="微软雅黑" panose="020B0503020204020204" charset="-122"/>
                <a:cs typeface="微软雅黑" panose="020B0503020204020204" charset="-122"/>
              </a:rPr>
              <a:t>Infrastructure</a:t>
            </a:r>
            <a:r>
              <a:rPr lang="zh-CN"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73480" y="1796509"/>
            <a:ext cx="10180320" cy="4333358"/>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en-US" dirty="0" smtClean="0">
                <a:latin typeface="微软雅黑" panose="020B0503020204020204" charset="-122"/>
                <a:ea typeface="微软雅黑" panose="020B0503020204020204" charset="-122"/>
                <a:cs typeface="微软雅黑" panose="020B0503020204020204" charset="-122"/>
              </a:rPr>
              <a:t>基础设施（</a:t>
            </a:r>
            <a:r>
              <a:rPr lang="en-US" altLang="zh-CN" dirty="0" err="1" smtClean="0">
                <a:latin typeface="微软雅黑" panose="020B0503020204020204" charset="-122"/>
                <a:ea typeface="微软雅黑" panose="020B0503020204020204" charset="-122"/>
                <a:cs typeface="微软雅黑" panose="020B0503020204020204" charset="-122"/>
              </a:rPr>
              <a:t>Iaas</a:t>
            </a: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是经过虚拟化的硬件资源和相关管理功能的集合，对内通过虚拟化技术对物理资源进行抽象，对外提供动态、灵活的资源服务。</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如：</a:t>
            </a:r>
            <a:r>
              <a:rPr lang="en-US" altLang="zh-CN" dirty="0" smtClean="0">
                <a:latin typeface="微软雅黑" panose="020B0503020204020204" charset="-122"/>
                <a:ea typeface="微软雅黑" panose="020B0503020204020204" charset="-122"/>
                <a:cs typeface="微软雅黑" panose="020B0503020204020204" charset="-122"/>
              </a:rPr>
              <a:t>S</a:t>
            </a:r>
            <a:r>
              <a:rPr lang="en-US" altLang="zh-CN" dirty="0" smtClean="0">
                <a:latin typeface="微软雅黑" panose="020B0503020204020204" charset="-122"/>
                <a:ea typeface="微软雅黑" panose="020B0503020204020204" charset="-122"/>
                <a:cs typeface="微软雅黑" panose="020B0503020204020204" charset="-122"/>
              </a:rPr>
              <a:t>un</a:t>
            </a:r>
            <a:r>
              <a:rPr lang="zh-CN" altLang="en-US" dirty="0" smtClean="0">
                <a:latin typeface="微软雅黑" panose="020B0503020204020204" charset="-122"/>
                <a:ea typeface="微软雅黑" panose="020B0503020204020204" charset="-122"/>
                <a:cs typeface="微软雅黑" panose="020B0503020204020204" charset="-122"/>
              </a:rPr>
              <a:t>公司</a:t>
            </a:r>
            <a:r>
              <a:rPr lang="en-US" altLang="zh-CN" dirty="0" smtClean="0">
                <a:latin typeface="微软雅黑" panose="020B0503020204020204" charset="-122"/>
                <a:ea typeface="微软雅黑" panose="020B0503020204020204" charset="-122"/>
                <a:cs typeface="微软雅黑" panose="020B0503020204020204" charset="-122"/>
              </a:rPr>
              <a:t>Sun</a:t>
            </a:r>
            <a:r>
              <a:rPr lang="zh-CN" altLang="en-US" dirty="0" smtClean="0">
                <a:latin typeface="微软雅黑" panose="020B0503020204020204" charset="-122"/>
                <a:ea typeface="微软雅黑" panose="020B0503020204020204" charset="-122"/>
                <a:cs typeface="微软雅黑" panose="020B0503020204020204" charset="-122"/>
              </a:rPr>
              <a:t>网格</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Amazon</a:t>
            </a:r>
            <a:r>
              <a:rPr lang="zh-CN" altLang="en-US" dirty="0" smtClean="0">
                <a:latin typeface="微软雅黑" panose="020B0503020204020204" charset="-122"/>
                <a:ea typeface="微软雅黑" panose="020B0503020204020204" charset="-122"/>
                <a:cs typeface="微软雅黑" panose="020B0503020204020204" charset="-122"/>
              </a:rPr>
              <a:t>的弹性计算云</a:t>
            </a:r>
            <a:r>
              <a:rPr lang="en-US" altLang="zh-CN" dirty="0" smtClean="0">
                <a:latin typeface="微软雅黑" panose="020B0503020204020204" charset="-122"/>
                <a:ea typeface="微软雅黑" panose="020B0503020204020204" charset="-122"/>
                <a:cs typeface="微软雅黑" panose="020B0503020204020204" charset="-122"/>
              </a:rPr>
              <a:t>EC2</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492642"/>
            <a:ext cx="9601196" cy="1303867"/>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2. </a:t>
            </a:r>
            <a:r>
              <a:rPr lang="zh-CN" altLang="en-US" dirty="0" smtClean="0">
                <a:latin typeface="微软雅黑" panose="020B0503020204020204" charset="-122"/>
                <a:ea typeface="微软雅黑" panose="020B0503020204020204" charset="-122"/>
                <a:cs typeface="微软雅黑" panose="020B0503020204020204" charset="-122"/>
              </a:rPr>
              <a:t>存储</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73480" y="1796509"/>
            <a:ext cx="10180320" cy="4333358"/>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en-US" dirty="0" smtClean="0">
                <a:latin typeface="微软雅黑" panose="020B0503020204020204" charset="-122"/>
                <a:ea typeface="微软雅黑" panose="020B0503020204020204" charset="-122"/>
                <a:cs typeface="微软雅黑" panose="020B0503020204020204" charset="-122"/>
              </a:rPr>
              <a:t>存储，提供数据存储，作为一项服务，包括类似数据库的服务，以使用的存储量为存储费用结算基础。</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全球网络存储工业协会（</a:t>
            </a:r>
            <a:r>
              <a:rPr lang="en-US" altLang="zh-CN" dirty="0" smtClean="0">
                <a:latin typeface="微软雅黑" panose="020B0503020204020204" charset="-122"/>
                <a:ea typeface="微软雅黑" panose="020B0503020204020204" charset="-122"/>
                <a:cs typeface="微软雅黑" panose="020B0503020204020204" charset="-122"/>
              </a:rPr>
              <a:t>SINA)</a:t>
            </a:r>
            <a:r>
              <a:rPr lang="zh-CN" altLang="en-US" dirty="0" smtClean="0">
                <a:latin typeface="微软雅黑" panose="020B0503020204020204" charset="-122"/>
                <a:ea typeface="微软雅黑" panose="020B0503020204020204" charset="-122"/>
                <a:cs typeface="微软雅黑" panose="020B0503020204020204" charset="-122"/>
              </a:rPr>
              <a:t>为云存储建立了标准</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如：</a:t>
            </a:r>
            <a:r>
              <a:rPr lang="en-US" altLang="zh-CN" dirty="0" smtClean="0">
                <a:latin typeface="微软雅黑" panose="020B0503020204020204" charset="-122"/>
                <a:ea typeface="微软雅黑" panose="020B0503020204020204" charset="-122"/>
                <a:cs typeface="微软雅黑" panose="020B0503020204020204" charset="-122"/>
              </a:rPr>
              <a:t>Amazon</a:t>
            </a:r>
            <a:r>
              <a:rPr lang="zh-CN" altLang="en-US" dirty="0" smtClean="0">
                <a:latin typeface="微软雅黑" panose="020B0503020204020204" charset="-122"/>
                <a:ea typeface="微软雅黑" panose="020B0503020204020204" charset="-122"/>
                <a:cs typeface="微软雅黑" panose="020B0503020204020204" charset="-122"/>
              </a:rPr>
              <a:t>的简单存储服务</a:t>
            </a:r>
            <a:r>
              <a:rPr lang="en-US" altLang="zh-CN" dirty="0" smtClean="0">
                <a:latin typeface="微软雅黑" panose="020B0503020204020204" charset="-122"/>
                <a:ea typeface="微软雅黑" panose="020B0503020204020204" charset="-122"/>
                <a:cs typeface="微软雅黑" panose="020B0503020204020204" charset="-122"/>
              </a:rPr>
              <a:t>S3</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Google</a:t>
            </a:r>
            <a:r>
              <a:rPr lang="zh-CN" altLang="en-US" dirty="0" smtClean="0">
                <a:latin typeface="微软雅黑" panose="020B0503020204020204" charset="-122"/>
                <a:ea typeface="微软雅黑" panose="020B0503020204020204" charset="-122"/>
                <a:cs typeface="微软雅黑" panose="020B0503020204020204" charset="-122"/>
              </a:rPr>
              <a:t>应用程序引擎的</a:t>
            </a:r>
            <a:r>
              <a:rPr lang="en-US" altLang="zh-CN" dirty="0" err="1" smtClean="0">
                <a:latin typeface="微软雅黑" panose="020B0503020204020204" charset="-122"/>
                <a:ea typeface="微软雅黑" panose="020B0503020204020204" charset="-122"/>
                <a:cs typeface="微软雅黑" panose="020B0503020204020204" charset="-122"/>
              </a:rPr>
              <a:t>BigTable</a:t>
            </a:r>
            <a:r>
              <a:rPr lang="zh-CN" altLang="en-US" dirty="0" smtClean="0">
                <a:latin typeface="微软雅黑" panose="020B0503020204020204" charset="-122"/>
                <a:ea typeface="微软雅黑" panose="020B0503020204020204" charset="-122"/>
                <a:cs typeface="微软雅黑" panose="020B0503020204020204" charset="-122"/>
              </a:rPr>
              <a:t>数据存储</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920876" y="620714"/>
            <a:ext cx="8639175" cy="595313"/>
          </a:xfrm>
          <a:prstGeom prst="rect">
            <a:avLst/>
          </a:prstGeom>
        </p:spPr>
        <p:txBody>
          <a:bodyPr/>
          <a:lstStyle/>
          <a:p>
            <a:pPr>
              <a:defRPr/>
            </a:pPr>
            <a:r>
              <a:rPr lang="zh-CN" altLang="en-US" sz="4400" b="1" kern="0" dirty="0">
                <a:latin typeface="黑体" panose="02010609060101010101" pitchFamily="49" charset="-122"/>
                <a:ea typeface="黑体" panose="02010609060101010101" pitchFamily="49" charset="-122"/>
                <a:cs typeface="Arial" panose="020B0604020202020204" pitchFamily="34" charset="0"/>
              </a:rPr>
              <a:t>云计算概念提出</a:t>
            </a:r>
            <a:endParaRPr lang="en-US" altLang="zh-CN" sz="4400" b="1" kern="0" dirty="0">
              <a:latin typeface="黑体" panose="02010609060101010101" pitchFamily="49" charset="-122"/>
              <a:ea typeface="黑体" panose="02010609060101010101" pitchFamily="49" charset="-122"/>
              <a:cs typeface="Arial" panose="020B0604020202020204" pitchFamily="34" charset="0"/>
            </a:endParaRPr>
          </a:p>
        </p:txBody>
      </p:sp>
      <p:sp>
        <p:nvSpPr>
          <p:cNvPr id="29699" name="TextBox 2"/>
          <p:cNvSpPr txBox="1"/>
          <p:nvPr/>
        </p:nvSpPr>
        <p:spPr>
          <a:xfrm>
            <a:off x="1158586" y="2090593"/>
            <a:ext cx="5081877" cy="2985433"/>
          </a:xfrm>
          <a:prstGeom prst="rect">
            <a:avLst/>
          </a:prstGeom>
          <a:noFill/>
          <a:ln w="9525">
            <a:noFill/>
          </a:ln>
        </p:spPr>
        <p:txBody>
          <a:bodyPr wrap="square">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ts val="600"/>
              </a:spcBef>
              <a:spcAft>
                <a:spcPts val="600"/>
              </a:spcAft>
              <a:buFont typeface="Wingdings" panose="05000000000000000000" pitchFamily="2" charset="2"/>
              <a:buChar char="l"/>
            </a:pPr>
            <a:r>
              <a:rPr lang="zh-CN" altLang="en-US" sz="2800" dirty="0">
                <a:solidFill>
                  <a:schemeClr val="tx1"/>
                </a:solidFill>
                <a:latin typeface="黑体" panose="02010609060101010101" pitchFamily="49" charset="-122"/>
                <a:ea typeface="黑体" panose="02010609060101010101" pitchFamily="49" charset="-122"/>
              </a:rPr>
              <a:t>提出者：</a:t>
            </a:r>
            <a:r>
              <a:rPr lang="en-US" altLang="zh-CN" sz="2800" dirty="0">
                <a:solidFill>
                  <a:schemeClr val="tx1"/>
                </a:solidFill>
                <a:latin typeface="黑体" panose="02010609060101010101" pitchFamily="49" charset="-122"/>
                <a:ea typeface="黑体" panose="02010609060101010101" pitchFamily="49" charset="-122"/>
              </a:rPr>
              <a:t>Google</a:t>
            </a:r>
            <a:r>
              <a:rPr lang="zh-CN" altLang="en-US" sz="2800" dirty="0">
                <a:solidFill>
                  <a:schemeClr val="tx1"/>
                </a:solidFill>
                <a:latin typeface="黑体" panose="02010609060101010101" pitchFamily="49" charset="-122"/>
                <a:ea typeface="黑体" panose="02010609060101010101" pitchFamily="49" charset="-122"/>
              </a:rPr>
              <a:t>工程师，比希利亚，</a:t>
            </a:r>
            <a:r>
              <a:rPr lang="en-US" altLang="zh-CN" sz="2800" dirty="0">
                <a:solidFill>
                  <a:schemeClr val="tx1"/>
                </a:solidFill>
                <a:latin typeface="黑体" panose="02010609060101010101" pitchFamily="49" charset="-122"/>
                <a:ea typeface="黑体" panose="02010609060101010101" pitchFamily="49" charset="-122"/>
              </a:rPr>
              <a:t>27</a:t>
            </a:r>
            <a:r>
              <a:rPr lang="zh-CN" altLang="en-US" sz="2800" dirty="0" smtClean="0">
                <a:solidFill>
                  <a:schemeClr val="tx1"/>
                </a:solidFill>
                <a:latin typeface="黑体" panose="02010609060101010101" pitchFamily="49" charset="-122"/>
                <a:ea typeface="黑体" panose="02010609060101010101" pitchFamily="49" charset="-122"/>
              </a:rPr>
              <a:t>岁</a:t>
            </a:r>
            <a:endParaRPr lang="zh-CN" altLang="en-US" sz="2800" dirty="0">
              <a:solidFill>
                <a:schemeClr val="tx1"/>
              </a:solidFill>
              <a:latin typeface="黑体" panose="02010609060101010101" pitchFamily="49" charset="-122"/>
              <a:ea typeface="黑体" panose="02010609060101010101" pitchFamily="49" charset="-122"/>
            </a:endParaRPr>
          </a:p>
          <a:p>
            <a:pPr marL="0" indent="0" defTabSz="914400" eaLnBrk="1" hangingPunct="1">
              <a:lnSpc>
                <a:spcPct val="100000"/>
              </a:lnSpc>
              <a:spcBef>
                <a:spcPts val="600"/>
              </a:spcBef>
              <a:spcAft>
                <a:spcPts val="600"/>
              </a:spcAft>
              <a:buFont typeface="Wingdings" panose="05000000000000000000" pitchFamily="2" charset="2"/>
              <a:buChar char="l"/>
            </a:pPr>
            <a:r>
              <a:rPr lang="zh-CN" altLang="en-US" sz="2800" dirty="0">
                <a:solidFill>
                  <a:schemeClr val="tx1"/>
                </a:solidFill>
                <a:latin typeface="黑体" panose="02010609060101010101" pitchFamily="49" charset="-122"/>
                <a:ea typeface="黑体" panose="02010609060101010101" pitchFamily="49" charset="-122"/>
              </a:rPr>
              <a:t>出发点：推广</a:t>
            </a:r>
            <a:r>
              <a:rPr lang="en-US" altLang="zh-CN" sz="2800" dirty="0">
                <a:solidFill>
                  <a:schemeClr val="tx1"/>
                </a:solidFill>
                <a:latin typeface="黑体" panose="02010609060101010101" pitchFamily="49" charset="-122"/>
                <a:ea typeface="黑体" panose="02010609060101010101" pitchFamily="49" charset="-122"/>
              </a:rPr>
              <a:t>Google</a:t>
            </a:r>
            <a:r>
              <a:rPr lang="zh-CN" altLang="en-US" sz="2800" dirty="0">
                <a:solidFill>
                  <a:schemeClr val="tx1"/>
                </a:solidFill>
                <a:latin typeface="黑体" panose="02010609060101010101" pitchFamily="49" charset="-122"/>
                <a:ea typeface="黑体" panose="02010609060101010101" pitchFamily="49" charset="-122"/>
              </a:rPr>
              <a:t>超级强大的计算资源，招贤纳士 </a:t>
            </a:r>
            <a:endParaRPr lang="zh-CN" altLang="en-US" sz="2800" dirty="0">
              <a:solidFill>
                <a:schemeClr val="tx1"/>
              </a:solidFill>
              <a:latin typeface="黑体" panose="02010609060101010101" pitchFamily="49" charset="-122"/>
              <a:ea typeface="黑体" panose="02010609060101010101" pitchFamily="49" charset="-122"/>
            </a:endParaRPr>
          </a:p>
          <a:p>
            <a:pPr marL="0" indent="0" defTabSz="914400" eaLnBrk="1" hangingPunct="1">
              <a:lnSpc>
                <a:spcPct val="100000"/>
              </a:lnSpc>
              <a:spcBef>
                <a:spcPts val="600"/>
              </a:spcBef>
              <a:spcAft>
                <a:spcPts val="600"/>
              </a:spcAft>
              <a:buFont typeface="Wingdings" panose="05000000000000000000" pitchFamily="2" charset="2"/>
              <a:buChar char="l"/>
            </a:pPr>
            <a:r>
              <a:rPr lang="zh-CN" altLang="en-US" sz="2800" dirty="0">
                <a:solidFill>
                  <a:schemeClr val="tx1"/>
                </a:solidFill>
                <a:latin typeface="黑体" panose="02010609060101010101" pitchFamily="49" charset="-122"/>
                <a:ea typeface="黑体" panose="02010609060101010101" pitchFamily="49" charset="-122"/>
              </a:rPr>
              <a:t>结果：蜂拥而至，名噪一时，被视为“云”的起源</a:t>
            </a:r>
            <a:endParaRPr lang="zh-CN" altLang="en-US" sz="2800" dirty="0">
              <a:solidFill>
                <a:schemeClr val="tx1"/>
              </a:solidFill>
              <a:latin typeface="黑体" panose="02010609060101010101" pitchFamily="49" charset="-122"/>
              <a:ea typeface="黑体" panose="02010609060101010101" pitchFamily="49" charset="-122"/>
            </a:endParaRPr>
          </a:p>
        </p:txBody>
      </p:sp>
      <p:pic>
        <p:nvPicPr>
          <p:cNvPr id="29700" name="Picture 2"/>
          <p:cNvPicPr>
            <a:picLocks noChangeAspect="1"/>
          </p:cNvPicPr>
          <p:nvPr/>
        </p:nvPicPr>
        <p:blipFill>
          <a:blip r:embed="rId1"/>
          <a:stretch>
            <a:fillRect/>
          </a:stretch>
        </p:blipFill>
        <p:spPr>
          <a:xfrm>
            <a:off x="7024689" y="1643063"/>
            <a:ext cx="3133725" cy="4316412"/>
          </a:xfrm>
          <a:prstGeom prst="rect">
            <a:avLst/>
          </a:prstGeom>
          <a:noFill/>
          <a:ln w="9525">
            <a:noFill/>
          </a:ln>
        </p:spPr>
      </p:pic>
      <p:sp>
        <p:nvSpPr>
          <p:cNvPr id="29701" name="日期占位符 4"/>
          <p:cNvSpPr txBox="1">
            <a:spLocks noGrp="1"/>
          </p:cNvSpPr>
          <p:nvPr/>
        </p:nvSpPr>
        <p:spPr>
          <a:xfrm>
            <a:off x="1774825" y="6427788"/>
            <a:ext cx="2133600" cy="457200"/>
          </a:xfrm>
          <a:prstGeom prst="rect">
            <a:avLst/>
          </a:prstGeom>
          <a:noFill/>
          <a:ln w="9525">
            <a:noFill/>
          </a:ln>
        </p:spPr>
        <p:txBody>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fld id="{BB962C8B-B14F-4D97-AF65-F5344CB8AC3E}" type="datetime11">
              <a:rPr lang="zh-CN" altLang="en-US" sz="1000" dirty="0">
                <a:solidFill>
                  <a:schemeClr val="tx1"/>
                </a:solidFill>
                <a:ea typeface="宋体" panose="02010600030101010101" pitchFamily="2" charset="-122"/>
              </a:rPr>
            </a:fld>
            <a:endParaRPr lang="zh-CN" altLang="en-US" sz="1000" dirty="0">
              <a:solidFill>
                <a:schemeClr val="tx1"/>
              </a:solidFill>
              <a:ea typeface="宋体" panose="02010600030101010101" pitchFamily="2" charset="-122"/>
            </a:endParaRPr>
          </a:p>
        </p:txBody>
      </p:sp>
      <p:sp>
        <p:nvSpPr>
          <p:cNvPr id="29702" name="灯片编号占位符 3"/>
          <p:cNvSpPr txBox="1">
            <a:spLocks noGrp="1"/>
          </p:cNvSpPr>
          <p:nvPr>
            <p:ph type="sldNum" sz="quarter" idx="12"/>
          </p:nvPr>
        </p:nvSpPr>
        <p:spPr>
          <a:xfrm>
            <a:off x="9120188" y="6480175"/>
            <a:ext cx="1403350" cy="477838"/>
          </a:xfrm>
          <a:prstGeom prst="rect">
            <a:avLst/>
          </a:prstGeom>
          <a:noFill/>
          <a:ln w="9525">
            <a:noFill/>
          </a:ln>
        </p:spPr>
        <p:txBody>
          <a:bodyPr/>
          <a:lstStyle/>
          <a:p>
            <a:pPr>
              <a:spcBef>
                <a:spcPct val="0"/>
              </a:spcBef>
            </a:pPr>
            <a:r>
              <a:rPr lang="zh-CN" altLang="en-US" sz="1800" dirty="0">
                <a:solidFill>
                  <a:schemeClr val="tx1"/>
                </a:solidFill>
                <a:ea typeface="宋体" panose="02010600030101010101" pitchFamily="2" charset="-122"/>
              </a:rPr>
              <a:t>-  </a:t>
            </a:r>
            <a:fld id="{9A0DB2DC-4C9A-4742-B13C-FB6460FD3503}" type="slidenum">
              <a:rPr lang="zh-CN" altLang="en-US" sz="1800" dirty="0">
                <a:solidFill>
                  <a:schemeClr val="tx1"/>
                </a:solidFill>
                <a:ea typeface="宋体" panose="02010600030101010101" pitchFamily="2" charset="-122"/>
              </a:rPr>
            </a:fld>
            <a:r>
              <a:rPr lang="en-US" altLang="zh-CN" sz="1800" dirty="0">
                <a:solidFill>
                  <a:schemeClr val="tx1"/>
                </a:solidFill>
                <a:ea typeface="宋体" panose="02010600030101010101" pitchFamily="2" charset="-122"/>
              </a:rPr>
              <a:t> -</a:t>
            </a:r>
            <a:endParaRPr lang="en-US" altLang="zh-CN" sz="1800" dirty="0">
              <a:solidFill>
                <a:schemeClr val="tx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492642"/>
            <a:ext cx="9601196" cy="1303867"/>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3. </a:t>
            </a:r>
            <a:r>
              <a:rPr lang="zh-CN" altLang="en-US" dirty="0" smtClean="0">
                <a:latin typeface="微软雅黑" panose="020B0503020204020204" charset="-122"/>
                <a:ea typeface="微软雅黑" panose="020B0503020204020204" charset="-122"/>
                <a:cs typeface="微软雅黑" panose="020B0503020204020204" charset="-122"/>
              </a:rPr>
              <a:t>平台</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73480" y="1796509"/>
            <a:ext cx="10180320" cy="4333358"/>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en-US" dirty="0" smtClean="0">
                <a:latin typeface="微软雅黑" panose="020B0503020204020204" charset="-122"/>
                <a:ea typeface="微软雅黑" panose="020B0503020204020204" charset="-122"/>
                <a:cs typeface="微软雅黑" panose="020B0503020204020204" charset="-122"/>
              </a:rPr>
              <a:t>平台（</a:t>
            </a:r>
            <a:r>
              <a:rPr lang="en-US" altLang="zh-CN" dirty="0" err="1">
                <a:latin typeface="微软雅黑" panose="020B0503020204020204" charset="-122"/>
                <a:ea typeface="微软雅黑" panose="020B0503020204020204" charset="-122"/>
                <a:cs typeface="微软雅黑" panose="020B0503020204020204" charset="-122"/>
              </a:rPr>
              <a:t>P</a:t>
            </a:r>
            <a:r>
              <a:rPr lang="en-US" altLang="zh-CN" dirty="0" err="1" smtClean="0">
                <a:latin typeface="微软雅黑" panose="020B0503020204020204" charset="-122"/>
                <a:ea typeface="微软雅黑" panose="020B0503020204020204" charset="-122"/>
                <a:cs typeface="微软雅黑" panose="020B0503020204020204" charset="-122"/>
              </a:rPr>
              <a:t>aas</a:t>
            </a: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直接提供计算平台和解决方案作为服务，以方便应用程序部署，从而为用户节省购买和管理底层硬件和软件的成本。</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如：</a:t>
            </a:r>
            <a:r>
              <a:rPr lang="en-US" altLang="zh-CN" dirty="0" smtClean="0">
                <a:latin typeface="微软雅黑" panose="020B0503020204020204" charset="-122"/>
                <a:ea typeface="微软雅黑" panose="020B0503020204020204" charset="-122"/>
                <a:cs typeface="微软雅黑" panose="020B0503020204020204" charset="-122"/>
              </a:rPr>
              <a:t>Google</a:t>
            </a:r>
            <a:r>
              <a:rPr lang="zh-CN" altLang="en-US" dirty="0" smtClean="0">
                <a:latin typeface="微软雅黑" panose="020B0503020204020204" charset="-122"/>
                <a:ea typeface="微软雅黑" panose="020B0503020204020204" charset="-122"/>
                <a:cs typeface="微软雅黑" panose="020B0503020204020204" charset="-122"/>
              </a:rPr>
              <a:t>公司</a:t>
            </a:r>
            <a:r>
              <a:rPr lang="en-US" altLang="zh-CN" dirty="0" smtClean="0">
                <a:latin typeface="微软雅黑" panose="020B0503020204020204" charset="-122"/>
                <a:ea typeface="微软雅黑" panose="020B0503020204020204" charset="-122"/>
                <a:cs typeface="微软雅黑" panose="020B0503020204020204" charset="-122"/>
              </a:rPr>
              <a:t>Google</a:t>
            </a:r>
            <a:r>
              <a:rPr lang="zh-CN" altLang="en-US" dirty="0" smtClean="0">
                <a:latin typeface="微软雅黑" panose="020B0503020204020204" charset="-122"/>
                <a:ea typeface="微软雅黑" panose="020B0503020204020204" charset="-122"/>
                <a:cs typeface="微软雅黑" panose="020B0503020204020204" charset="-122"/>
              </a:rPr>
              <a:t>应用程序引擎（</a:t>
            </a:r>
            <a:r>
              <a:rPr lang="en-US" altLang="zh-CN" dirty="0" smtClean="0">
                <a:latin typeface="微软雅黑" panose="020B0503020204020204" charset="-122"/>
                <a:ea typeface="微软雅黑" panose="020B0503020204020204" charset="-122"/>
                <a:cs typeface="微软雅黑" panose="020B0503020204020204" charset="-122"/>
              </a:rPr>
              <a:t>Google App Engine)</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492642"/>
            <a:ext cx="9601196" cy="1303867"/>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4. </a:t>
            </a:r>
            <a:r>
              <a:rPr lang="zh-CN" altLang="en-US" dirty="0" smtClean="0">
                <a:latin typeface="微软雅黑" panose="020B0503020204020204" charset="-122"/>
                <a:ea typeface="微软雅黑" panose="020B0503020204020204" charset="-122"/>
                <a:cs typeface="微软雅黑" panose="020B0503020204020204" charset="-122"/>
              </a:rPr>
              <a:t>云应用</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73480" y="1796509"/>
            <a:ext cx="10180320" cy="4333358"/>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en-US" dirty="0" smtClean="0">
                <a:latin typeface="微软雅黑" panose="020B0503020204020204" charset="-122"/>
                <a:ea typeface="微软雅黑" panose="020B0503020204020204" charset="-122"/>
                <a:cs typeface="微软雅黑" panose="020B0503020204020204" charset="-122"/>
              </a:rPr>
              <a:t>应用利用云软件架构，往往不需要用户在自己计算机上安装和运行该应用程序，从而减轻软件维护、操作和售后支持的负担。</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如：</a:t>
            </a:r>
            <a:r>
              <a:rPr lang="en-US" altLang="zh-CN" dirty="0" smtClean="0">
                <a:latin typeface="微软雅黑" panose="020B0503020204020204" charset="-122"/>
                <a:ea typeface="微软雅黑" panose="020B0503020204020204" charset="-122"/>
                <a:cs typeface="微软雅黑" panose="020B0503020204020204" charset="-122"/>
              </a:rPr>
              <a:t>Facebook</a:t>
            </a:r>
            <a:r>
              <a:rPr lang="zh-CN" altLang="en-US" dirty="0" smtClean="0">
                <a:latin typeface="微软雅黑" panose="020B0503020204020204" charset="-122"/>
                <a:ea typeface="微软雅黑" panose="020B0503020204020204" charset="-122"/>
                <a:cs typeface="微软雅黑" panose="020B0503020204020204" charset="-122"/>
              </a:rPr>
              <a:t>的网络应用程序</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Google</a:t>
            </a:r>
            <a:r>
              <a:rPr lang="zh-CN" altLang="en-US" dirty="0" smtClean="0">
                <a:latin typeface="微软雅黑" panose="020B0503020204020204" charset="-122"/>
                <a:ea typeface="微软雅黑" panose="020B0503020204020204" charset="-122"/>
                <a:cs typeface="微软雅黑" panose="020B0503020204020204" charset="-122"/>
              </a:rPr>
              <a:t>的企业应用套件（</a:t>
            </a:r>
            <a:r>
              <a:rPr lang="en-US" altLang="zh-CN" dirty="0" smtClean="0">
                <a:latin typeface="微软雅黑" panose="020B0503020204020204" charset="-122"/>
                <a:ea typeface="微软雅黑" panose="020B0503020204020204" charset="-122"/>
                <a:cs typeface="微软雅黑" panose="020B0503020204020204" charset="-122"/>
              </a:rPr>
              <a:t>Google Apps</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492642"/>
            <a:ext cx="9601196" cy="1303867"/>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5. </a:t>
            </a:r>
            <a:r>
              <a:rPr lang="zh-CN" altLang="en-US" dirty="0" smtClean="0">
                <a:latin typeface="微软雅黑" panose="020B0503020204020204" charset="-122"/>
                <a:ea typeface="微软雅黑" panose="020B0503020204020204" charset="-122"/>
                <a:cs typeface="微软雅黑" panose="020B0503020204020204" charset="-122"/>
              </a:rPr>
              <a:t>服务</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73480" y="1796509"/>
            <a:ext cx="10180320" cy="4333358"/>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en-US" dirty="0" smtClean="0">
                <a:latin typeface="微软雅黑" panose="020B0503020204020204" charset="-122"/>
                <a:ea typeface="微软雅黑" panose="020B0503020204020204" charset="-122"/>
                <a:cs typeface="微软雅黑" panose="020B0503020204020204" charset="-122"/>
              </a:rPr>
              <a:t>服务是指包括产品、服务、解决方案都实时地在互联网上进行交付和使用。</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具体应用如：</a:t>
            </a:r>
            <a:r>
              <a:rPr lang="en-US" altLang="zh-CN" dirty="0" smtClean="0">
                <a:latin typeface="微软雅黑" panose="020B0503020204020204" charset="-122"/>
                <a:ea typeface="微软雅黑" panose="020B0503020204020204" charset="-122"/>
                <a:cs typeface="微软雅黑" panose="020B0503020204020204" charset="-122"/>
              </a:rPr>
              <a:t>Amazon</a:t>
            </a:r>
            <a:r>
              <a:rPr lang="zh-CN" altLang="en-US" dirty="0" smtClean="0">
                <a:latin typeface="微软雅黑" panose="020B0503020204020204" charset="-122"/>
                <a:ea typeface="微软雅黑" panose="020B0503020204020204" charset="-122"/>
                <a:cs typeface="微软雅黑" panose="020B0503020204020204" charset="-122"/>
              </a:rPr>
              <a:t>的简单排列服务</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贝宝在线支付系统</a:t>
            </a:r>
            <a:r>
              <a:rPr lang="en-US" altLang="zh-CN" dirty="0" smtClean="0">
                <a:latin typeface="微软雅黑" panose="020B0503020204020204" charset="-122"/>
                <a:ea typeface="微软雅黑" panose="020B0503020204020204" charset="-122"/>
                <a:cs typeface="微软雅黑" panose="020B0503020204020204" charset="-122"/>
              </a:rPr>
              <a:t>PayPal</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Google</a:t>
            </a:r>
            <a:r>
              <a:rPr lang="zh-CN" altLang="en-US" dirty="0" smtClean="0">
                <a:latin typeface="微软雅黑" panose="020B0503020204020204" charset="-122"/>
                <a:ea typeface="微软雅黑" panose="020B0503020204020204" charset="-122"/>
                <a:cs typeface="微软雅黑" panose="020B0503020204020204" charset="-122"/>
              </a:rPr>
              <a:t>地图</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492642"/>
            <a:ext cx="9601196" cy="1303867"/>
          </a:xfrm>
        </p:spPr>
        <p:txBody>
          <a:bodyPr>
            <a:normAutofit/>
          </a:bodyPr>
          <a:lstStyle/>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6. </a:t>
            </a:r>
            <a:r>
              <a:rPr lang="zh-CN" altLang="en-US" dirty="0" smtClean="0">
                <a:latin typeface="微软雅黑" panose="020B0503020204020204" charset="-122"/>
                <a:ea typeface="微软雅黑" panose="020B0503020204020204" charset="-122"/>
                <a:cs typeface="微软雅黑" panose="020B0503020204020204" charset="-122"/>
              </a:rPr>
              <a:t>云客户端</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73480" y="1796509"/>
            <a:ext cx="10180320" cy="4333358"/>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en-US" dirty="0" smtClean="0">
                <a:latin typeface="微软雅黑" panose="020B0503020204020204" charset="-122"/>
                <a:ea typeface="微软雅黑" panose="020B0503020204020204" charset="-122"/>
                <a:cs typeface="微软雅黑" panose="020B0503020204020204" charset="-122"/>
              </a:rPr>
              <a:t>客户端包括专为提供云</a:t>
            </a:r>
            <a:r>
              <a:rPr lang="zh-CN" altLang="en-US" dirty="0" smtClean="0">
                <a:latin typeface="微软雅黑" panose="020B0503020204020204" charset="-122"/>
                <a:ea typeface="微软雅黑" panose="020B0503020204020204" charset="-122"/>
                <a:cs typeface="微软雅黑" panose="020B0503020204020204" charset="-122"/>
              </a:rPr>
              <a:t>服务的计算机硬件和计算机软件终端。</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如： </a:t>
            </a:r>
            <a:r>
              <a:rPr lang="en-US" altLang="zh-CN" dirty="0" smtClean="0">
                <a:latin typeface="微软雅黑" panose="020B0503020204020204" charset="-122"/>
                <a:ea typeface="微软雅黑" panose="020B0503020204020204" charset="-122"/>
                <a:cs typeface="微软雅黑" panose="020B0503020204020204" charset="-122"/>
              </a:rPr>
              <a:t>iPhone</a:t>
            </a:r>
            <a:r>
              <a:rPr lang="zh-CN" altLang="en-US" dirty="0" smtClean="0">
                <a:latin typeface="微软雅黑" panose="020B0503020204020204" charset="-122"/>
                <a:ea typeface="微软雅黑" panose="020B0503020204020204" charset="-122"/>
                <a:cs typeface="微软雅黑" panose="020B0503020204020204" charset="-122"/>
              </a:rPr>
              <a:t>苹果</a:t>
            </a:r>
            <a:r>
              <a:rPr lang="zh-CN" altLang="en-US" dirty="0">
                <a:latin typeface="微软雅黑" panose="020B0503020204020204" charset="-122"/>
                <a:ea typeface="微软雅黑" panose="020B0503020204020204" charset="-122"/>
                <a:cs typeface="微软雅黑" panose="020B0503020204020204" charset="-122"/>
              </a:rPr>
              <a:t>手机</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Google</a:t>
            </a:r>
            <a:r>
              <a:rPr lang="zh-CN" altLang="en-US" dirty="0" smtClean="0">
                <a:latin typeface="微软雅黑" panose="020B0503020204020204" charset="-122"/>
                <a:ea typeface="微软雅黑" panose="020B0503020204020204" charset="-122"/>
                <a:cs typeface="微软雅黑" panose="020B0503020204020204" charset="-122"/>
              </a:rPr>
              <a:t>浏览器</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534" y="450747"/>
            <a:ext cx="10515600" cy="1230272"/>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云计算的关键技术</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1681019"/>
            <a:ext cx="10725727" cy="4341090"/>
          </a:xfrm>
        </p:spPr>
        <p:txBody>
          <a:bodyPr>
            <a:noAutofit/>
          </a:bodyPr>
          <a:lstStyle/>
          <a:p>
            <a:pPr marL="0" indent="0">
              <a:lnSpc>
                <a:spcPct val="150000"/>
              </a:lnSpc>
              <a:buNone/>
            </a:pP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1</a:t>
            </a:r>
            <a:r>
              <a:rPr lang="zh-CN" altLang="en-US" sz="2400" dirty="0" smtClean="0">
                <a:latin typeface="微软雅黑" panose="020B0503020204020204" charset="-122"/>
                <a:ea typeface="微软雅黑" panose="020B0503020204020204" charset="-122"/>
                <a:cs typeface="微软雅黑" panose="020B0503020204020204" charset="-122"/>
              </a:rPr>
              <a:t>、分布式海量数据</a:t>
            </a:r>
            <a:r>
              <a:rPr lang="zh-CN" altLang="en-US" sz="2400" dirty="0" smtClean="0">
                <a:latin typeface="微软雅黑" panose="020B0503020204020204" charset="-122"/>
                <a:ea typeface="微软雅黑" panose="020B0503020204020204" charset="-122"/>
                <a:cs typeface="微软雅黑" panose="020B0503020204020204" charset="-122"/>
              </a:rPr>
              <a:t>存储</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2</a:t>
            </a:r>
            <a:r>
              <a:rPr lang="zh-CN" altLang="en-US" dirty="0" smtClean="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虚拟化</a:t>
            </a:r>
            <a:r>
              <a:rPr lang="zh-CN" altLang="en-US" dirty="0" smtClean="0">
                <a:latin typeface="微软雅黑" panose="020B0503020204020204" charset="-122"/>
                <a:ea typeface="微软雅黑" panose="020B0503020204020204" charset="-122"/>
                <a:cs typeface="微软雅黑" panose="020B0503020204020204" charset="-122"/>
              </a:rPr>
              <a:t>技术</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sz="2400" dirty="0" smtClean="0">
                <a:latin typeface="微软雅黑" panose="020B0503020204020204" charset="-122"/>
                <a:ea typeface="微软雅黑" panose="020B0503020204020204" charset="-122"/>
                <a:cs typeface="微软雅黑" panose="020B0503020204020204" charset="-122"/>
              </a:rPr>
              <a:t>  3</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云平台</a:t>
            </a:r>
            <a:r>
              <a:rPr lang="zh-CN" altLang="en-US" dirty="0" smtClean="0">
                <a:latin typeface="微软雅黑" panose="020B0503020204020204" charset="-122"/>
                <a:ea typeface="微软雅黑" panose="020B0503020204020204" charset="-122"/>
                <a:cs typeface="微软雅黑" panose="020B0503020204020204" charset="-122"/>
              </a:rPr>
              <a:t>技术</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sz="2400" dirty="0" smtClean="0">
                <a:latin typeface="微软雅黑" panose="020B0503020204020204" charset="-122"/>
                <a:ea typeface="微软雅黑" panose="020B0503020204020204" charset="-122"/>
                <a:cs typeface="微软雅黑" panose="020B0503020204020204" charset="-122"/>
              </a:rPr>
              <a:t>  4</a:t>
            </a:r>
            <a:r>
              <a:rPr lang="zh-CN" altLang="en-US" sz="2400" dirty="0" smtClean="0">
                <a:latin typeface="微软雅黑" panose="020B0503020204020204" charset="-122"/>
                <a:ea typeface="微软雅黑" panose="020B0503020204020204" charset="-122"/>
                <a:cs typeface="微软雅黑" panose="020B0503020204020204" charset="-122"/>
              </a:rPr>
              <a:t>、并行编程技术</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5</a:t>
            </a:r>
            <a:r>
              <a:rPr lang="zh-CN" altLang="en-US" dirty="0" smtClean="0">
                <a:latin typeface="微软雅黑" panose="020B0503020204020204" charset="-122"/>
                <a:ea typeface="微软雅黑" panose="020B0503020204020204" charset="-122"/>
                <a:cs typeface="微软雅黑" panose="020B0503020204020204" charset="-122"/>
              </a:rPr>
              <a:t>、数据管理技术</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 </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sz="2400" dirty="0" smtClean="0">
                <a:latin typeface="微软雅黑" panose="020B0503020204020204" charset="-122"/>
                <a:ea typeface="微软雅黑" panose="020B0503020204020204" charset="-122"/>
                <a:cs typeface="微软雅黑" panose="020B0503020204020204" charset="-122"/>
              </a:rPr>
              <a:t>     </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5490" y="819785"/>
            <a:ext cx="10725785" cy="2590165"/>
          </a:xfrm>
        </p:spPr>
        <p:txBody>
          <a:bodyPr>
            <a:noAutofit/>
          </a:bodyPr>
          <a:lstStyle/>
          <a:p>
            <a:pPr marL="0" indent="0">
              <a:lnSpc>
                <a:spcPct val="150000"/>
              </a:lnSpc>
              <a:buNone/>
            </a:pPr>
            <a:r>
              <a:rPr lang="en-US" altLang="zh-CN" sz="2800" b="1" dirty="0">
                <a:latin typeface="微软雅黑" panose="020B0503020204020204" charset="-122"/>
                <a:ea typeface="微软雅黑" panose="020B0503020204020204" charset="-122"/>
                <a:cs typeface="微软雅黑" panose="020B0503020204020204" charset="-122"/>
              </a:rPr>
              <a:t> </a:t>
            </a:r>
            <a:r>
              <a:rPr lang="en-US" altLang="zh-CN" sz="2800" b="1" dirty="0" smtClean="0">
                <a:latin typeface="微软雅黑" panose="020B0503020204020204" charset="-122"/>
                <a:ea typeface="微软雅黑" panose="020B0503020204020204" charset="-122"/>
                <a:cs typeface="微软雅黑" panose="020B0503020204020204" charset="-122"/>
              </a:rPr>
              <a:t>  1</a:t>
            </a:r>
            <a:r>
              <a:rPr lang="zh-CN" altLang="en-US" sz="2800" b="1" dirty="0" smtClean="0">
                <a:latin typeface="微软雅黑" panose="020B0503020204020204" charset="-122"/>
                <a:ea typeface="微软雅黑" panose="020B0503020204020204" charset="-122"/>
                <a:cs typeface="微软雅黑" panose="020B0503020204020204" charset="-122"/>
              </a:rPr>
              <a:t>、分布式海量数据存储</a:t>
            </a:r>
            <a:r>
              <a:rPr lang="en-US" altLang="zh-CN" sz="2800" b="1" dirty="0" smtClean="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     </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zh-CN" sz="2400" dirty="0" smtClean="0">
                <a:latin typeface="微软雅黑" panose="020B0503020204020204" charset="-122"/>
                <a:ea typeface="微软雅黑" panose="020B0503020204020204" charset="-122"/>
                <a:cs typeface="微软雅黑" panose="020B0503020204020204" charset="-122"/>
              </a:rPr>
              <a:t>以</a:t>
            </a:r>
            <a:r>
              <a:rPr lang="zh-CN" altLang="zh-CN" sz="2400" dirty="0">
                <a:latin typeface="微软雅黑" panose="020B0503020204020204" charset="-122"/>
                <a:ea typeface="微软雅黑" panose="020B0503020204020204" charset="-122"/>
                <a:cs typeface="微软雅黑" panose="020B0503020204020204" charset="-122"/>
              </a:rPr>
              <a:t>移动通信运营商为例，随着移动业务和用户规模的不断扩大，每天都产生海量的业务、计费以及网管数据，然而庞大的数据量使得传统的数据库存储已经无法满足存储和分析需求</a:t>
            </a:r>
            <a:r>
              <a:rPr lang="zh-CN"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045729" y="3327065"/>
            <a:ext cx="5031509" cy="1938020"/>
          </a:xfrm>
          <a:prstGeom prst="rect">
            <a:avLst/>
          </a:prstGeom>
          <a:noFill/>
        </p:spPr>
        <p:txBody>
          <a:bodyPr wrap="square" rtlCol="0">
            <a:spAutoFit/>
          </a:bodyPr>
          <a:lstStyle/>
          <a:p>
            <a:pPr lvl="0">
              <a:lnSpc>
                <a:spcPct val="150000"/>
              </a:lnSpc>
              <a:buFont typeface="Wingdings" panose="05000000000000000000" pitchFamily="2" charset="2"/>
              <a:buChar char="l"/>
            </a:pPr>
            <a:r>
              <a:rPr lang="en-US" altLang="zh-CN" sz="2000" dirty="0">
                <a:latin typeface="微软雅黑" panose="020B0503020204020204" charset="-122"/>
                <a:ea typeface="微软雅黑" panose="020B0503020204020204" charset="-122"/>
                <a:cs typeface="微软雅黑" panose="020B0503020204020204" charset="-122"/>
              </a:rPr>
              <a:t>  </a:t>
            </a:r>
            <a:r>
              <a:rPr lang="zh-CN" altLang="zh-CN" sz="2000" dirty="0">
                <a:latin typeface="微软雅黑" panose="020B0503020204020204" charset="-122"/>
                <a:ea typeface="微软雅黑" panose="020B0503020204020204" charset="-122"/>
                <a:cs typeface="微软雅黑" panose="020B0503020204020204" charset="-122"/>
              </a:rPr>
              <a:t>数据库容量有限</a:t>
            </a:r>
            <a:endParaRPr lang="zh-CN" altLang="zh-CN" sz="2000"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并行取数困难</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sz="2000" dirty="0">
                <a:latin typeface="微软雅黑" panose="020B0503020204020204" charset="-122"/>
                <a:ea typeface="微软雅黑" panose="020B0503020204020204" charset="-122"/>
                <a:cs typeface="微软雅黑" panose="020B0503020204020204" charset="-122"/>
              </a:rPr>
              <a:t>  JDBC</a:t>
            </a:r>
            <a:r>
              <a:rPr lang="zh-CN" altLang="en-US" sz="2000" dirty="0">
                <a:latin typeface="微软雅黑" panose="020B0503020204020204" charset="-122"/>
                <a:ea typeface="微软雅黑" panose="020B0503020204020204" charset="-122"/>
                <a:cs typeface="微软雅黑" panose="020B0503020204020204" charset="-122"/>
              </a:rPr>
              <a:t>访问效率太低</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数据库并发访问数太多</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6" name="内容占位符 2"/>
          <p:cNvSpPr txBox="1"/>
          <p:nvPr/>
        </p:nvSpPr>
        <p:spPr>
          <a:xfrm>
            <a:off x="692150" y="5146040"/>
            <a:ext cx="10779125" cy="112966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9pPr>
          </a:lstStyle>
          <a:p>
            <a:pPr marL="0" indent="0">
              <a:lnSpc>
                <a:spcPct val="150000"/>
              </a:lnSpc>
              <a:buNone/>
            </a:pPr>
            <a:r>
              <a:rPr lang="en-US" altLang="zh-CN" sz="2400" dirty="0">
                <a:latin typeface="微软雅黑" panose="020B0503020204020204" charset="-122"/>
                <a:ea typeface="微软雅黑" panose="020B0503020204020204" charset="-122"/>
                <a:cs typeface="微软雅黑" panose="020B0503020204020204" charset="-122"/>
              </a:rPr>
              <a:t>       </a:t>
            </a:r>
            <a:r>
              <a:rPr lang="zh-CN" altLang="zh-CN" sz="2400" dirty="0" smtClean="0">
                <a:latin typeface="微软雅黑" panose="020B0503020204020204" charset="-122"/>
                <a:ea typeface="微软雅黑" panose="020B0503020204020204" charset="-122"/>
                <a:cs typeface="微软雅黑" panose="020B0503020204020204" charset="-122"/>
              </a:rPr>
              <a:t>理想</a:t>
            </a:r>
            <a:r>
              <a:rPr lang="zh-CN" altLang="zh-CN" sz="2400" dirty="0">
                <a:latin typeface="微软雅黑" panose="020B0503020204020204" charset="-122"/>
                <a:ea typeface="微软雅黑" panose="020B0503020204020204" charset="-122"/>
                <a:cs typeface="微软雅黑" panose="020B0503020204020204" charset="-122"/>
              </a:rPr>
              <a:t>的解决方案是把大数据存储到分布式文件系统中</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altLang="zh-CN" sz="2400" dirty="0" smtClean="0">
                <a:latin typeface="微软雅黑" panose="020B0503020204020204" charset="-122"/>
                <a:ea typeface="微软雅黑" panose="020B0503020204020204" charset="-122"/>
                <a:cs typeface="微软雅黑" panose="020B0503020204020204" charset="-122"/>
              </a:rPr>
              <a:t>云</a:t>
            </a:r>
            <a:r>
              <a:rPr lang="zh-CN" altLang="zh-CN" sz="2400" dirty="0">
                <a:latin typeface="微软雅黑" panose="020B0503020204020204" charset="-122"/>
                <a:ea typeface="微软雅黑" panose="020B0503020204020204" charset="-122"/>
                <a:cs typeface="微软雅黑" panose="020B0503020204020204" charset="-122"/>
              </a:rPr>
              <a:t>计算系统中广泛使用的数据存储系统是</a:t>
            </a:r>
            <a:r>
              <a:rPr lang="en-US" altLang="zh-CN" sz="2400" dirty="0">
                <a:latin typeface="微软雅黑" panose="020B0503020204020204" charset="-122"/>
                <a:ea typeface="微软雅黑" panose="020B0503020204020204" charset="-122"/>
                <a:cs typeface="微软雅黑" panose="020B0503020204020204" charset="-122"/>
              </a:rPr>
              <a:t>GFS</a:t>
            </a:r>
            <a:r>
              <a:rPr lang="zh-CN" altLang="zh-CN" sz="2400" dirty="0">
                <a:latin typeface="微软雅黑" panose="020B0503020204020204" charset="-122"/>
                <a:ea typeface="微软雅黑" panose="020B0503020204020204" charset="-122"/>
                <a:cs typeface="微软雅黑" panose="020B0503020204020204" charset="-122"/>
              </a:rPr>
              <a:t>和</a:t>
            </a:r>
            <a:r>
              <a:rPr lang="en-US" altLang="zh-CN" sz="2400" dirty="0">
                <a:latin typeface="微软雅黑" panose="020B0503020204020204" charset="-122"/>
                <a:ea typeface="微软雅黑" panose="020B0503020204020204" charset="-122"/>
                <a:cs typeface="微软雅黑" panose="020B0503020204020204" charset="-122"/>
              </a:rPr>
              <a:t>HDFS</a:t>
            </a:r>
            <a:r>
              <a:rPr lang="zh-CN" altLang="zh-CN" sz="2400" dirty="0">
                <a:latin typeface="微软雅黑" panose="020B0503020204020204" charset="-122"/>
                <a:ea typeface="微软雅黑" panose="020B0503020204020204" charset="-122"/>
                <a:cs typeface="微软雅黑" panose="020B0503020204020204" charset="-122"/>
              </a:rPr>
              <a:t>。</a:t>
            </a:r>
            <a:endParaRPr lang="zh-CN"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51331"/>
            <a:ext cx="10515600" cy="1102431"/>
          </a:xfrm>
        </p:spPr>
        <p:txBody>
          <a:bodyPr>
            <a:normAutofit/>
          </a:bodyPr>
          <a:lstStyle/>
          <a:p>
            <a:pPr algn="l"/>
            <a:r>
              <a:rPr lang="en-US" altLang="zh-CN" sz="4000" b="1" dirty="0">
                <a:latin typeface="微软雅黑" panose="020B0503020204020204" charset="-122"/>
                <a:ea typeface="微软雅黑" panose="020B0503020204020204" charset="-122"/>
                <a:cs typeface="微软雅黑" panose="020B0503020204020204" charset="-122"/>
              </a:rPr>
              <a:t>2</a:t>
            </a:r>
            <a:r>
              <a:rPr lang="zh-CN" altLang="en-US" sz="4000" b="1" dirty="0">
                <a:latin typeface="微软雅黑" panose="020B0503020204020204" charset="-122"/>
                <a:ea typeface="微软雅黑" panose="020B0503020204020204" charset="-122"/>
                <a:cs typeface="微软雅黑" panose="020B0503020204020204" charset="-122"/>
              </a:rPr>
              <a:t>、虚拟化技术</a:t>
            </a:r>
            <a:endParaRPr lang="zh-CN" altLang="en-US" sz="4000"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1525270"/>
            <a:ext cx="10800080" cy="4321810"/>
          </a:xfrm>
        </p:spPr>
        <p:txBody>
          <a:bodyPr>
            <a:normAutofit lnSpcReduction="20000"/>
          </a:bodyPr>
          <a:lstStyle/>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虚拟化</a:t>
            </a:r>
            <a:r>
              <a:rPr lang="zh-CN" altLang="en-US" dirty="0">
                <a:latin typeface="微软雅黑" panose="020B0503020204020204" charset="-122"/>
                <a:ea typeface="微软雅黑" panose="020B0503020204020204" charset="-122"/>
                <a:cs typeface="微软雅黑" panose="020B0503020204020204" charset="-122"/>
              </a:rPr>
              <a:t>技术是云计算系统的核心组成部分之一，是将各种计算及存储资源充分整合和高效利用的关键技术。  </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资源分享：通过虚拟机封装用户各自的运行环境，有效实现多用户分享资源</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rPr>
              <a:t>  资源定制：利用虚拟化技术，配置私有服务器，指定所需</a:t>
            </a:r>
            <a:r>
              <a:rPr lang="en-US" altLang="zh-CN" dirty="0" smtClean="0">
                <a:latin typeface="微软雅黑" panose="020B0503020204020204" charset="-122"/>
                <a:ea typeface="微软雅黑" panose="020B0503020204020204" charset="-122"/>
                <a:cs typeface="微软雅黑" panose="020B0503020204020204" charset="-122"/>
              </a:rPr>
              <a:t>CPU</a:t>
            </a:r>
            <a:r>
              <a:rPr lang="zh-CN" altLang="en-US" dirty="0" smtClean="0">
                <a:latin typeface="微软雅黑" panose="020B0503020204020204" charset="-122"/>
                <a:ea typeface="微软雅黑" panose="020B0503020204020204" charset="-122"/>
                <a:cs typeface="微软雅黑" panose="020B0503020204020204" charset="-122"/>
              </a:rPr>
              <a:t>数目、内存容量、磁盘空间等，实现资源的按需分配。</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rPr>
              <a:t>  细粒度资源管理：将物理服务器拆分成若干虚拟机，提高服务器资源利用率</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基于</a:t>
            </a:r>
            <a:r>
              <a:rPr lang="zh-CN" altLang="zh-CN" dirty="0">
                <a:latin typeface="微软雅黑" panose="020B0503020204020204" charset="-122"/>
                <a:ea typeface="微软雅黑" panose="020B0503020204020204" charset="-122"/>
                <a:cs typeface="微软雅黑" panose="020B0503020204020204" charset="-122"/>
              </a:rPr>
              <a:t>以上特点，虚拟化技术成为实现云计算资源池化和按需服务的基础。</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16585"/>
            <a:ext cx="9601200" cy="763905"/>
          </a:xfrm>
        </p:spPr>
        <p:txBody>
          <a:bodyPr>
            <a:normAutofit/>
          </a:bodyPr>
          <a:lstStyle/>
          <a:p>
            <a:pPr algn="l"/>
            <a:r>
              <a:rPr lang="en-US" altLang="zh-CN" sz="4000" b="1" dirty="0">
                <a:latin typeface="微软雅黑" panose="020B0503020204020204" charset="-122"/>
                <a:ea typeface="微软雅黑" panose="020B0503020204020204" charset="-122"/>
                <a:cs typeface="微软雅黑" panose="020B0503020204020204" charset="-122"/>
              </a:rPr>
              <a:t>3</a:t>
            </a:r>
            <a:r>
              <a:rPr lang="zh-CN" altLang="en-US" sz="4000" b="1" dirty="0">
                <a:latin typeface="微软雅黑" panose="020B0503020204020204" charset="-122"/>
                <a:ea typeface="微软雅黑" panose="020B0503020204020204" charset="-122"/>
                <a:cs typeface="微软雅黑" panose="020B0503020204020204" charset="-122"/>
              </a:rPr>
              <a:t>、云平台技术</a:t>
            </a:r>
            <a:endParaRPr lang="zh-CN" altLang="en-US" sz="4000"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664210" y="1380490"/>
            <a:ext cx="10980420" cy="2482215"/>
          </a:xfrm>
        </p:spPr>
        <p:txBody>
          <a:bodyPr>
            <a:no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云计算资源规模庞大，服务器数量众多，分布在不同地点，同时运行着成千上万种应用，如何有效地管理这些服务器，保证整个系统提供不间断服务，必须依赖于云平台技术</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云平台</a:t>
            </a:r>
            <a:r>
              <a:rPr lang="zh-CN" altLang="zh-CN" dirty="0">
                <a:latin typeface="微软雅黑" panose="020B0503020204020204" charset="-122"/>
                <a:ea typeface="微软雅黑" panose="020B0503020204020204" charset="-122"/>
                <a:cs typeface="微软雅黑" panose="020B0503020204020204" charset="-122"/>
              </a:rPr>
              <a:t>技术能够使大量的服务器协同工作，方便地进行业务部署，快速发现和恢复系统故障，通过自动化、智能化的手段实现大规模系统的可靠运营。</a:t>
            </a:r>
            <a:endParaRPr lang="zh-CN"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云计算平台的主要特点是用户不必关心云平台底层的实现。</a:t>
            </a:r>
            <a:endParaRPr lang="zh-CN"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5155" y="605155"/>
            <a:ext cx="9601200" cy="732790"/>
          </a:xfrm>
        </p:spPr>
        <p:txBody>
          <a:bodyPr/>
          <a:lstStyle/>
          <a:p>
            <a:pPr algn="l"/>
            <a:r>
              <a:rPr lang="en-US" altLang="zh-CN" sz="3600" b="1" dirty="0">
                <a:latin typeface="微软雅黑" panose="020B0503020204020204" charset="-122"/>
                <a:ea typeface="微软雅黑" panose="020B0503020204020204" charset="-122"/>
                <a:cs typeface="微软雅黑" panose="020B0503020204020204" charset="-122"/>
              </a:rPr>
              <a:t>4</a:t>
            </a:r>
            <a:r>
              <a:rPr lang="zh-CN" altLang="en-US" sz="3600" b="1" dirty="0">
                <a:latin typeface="微软雅黑" panose="020B0503020204020204" charset="-122"/>
                <a:ea typeface="微软雅黑" panose="020B0503020204020204" charset="-122"/>
                <a:cs typeface="微软雅黑" panose="020B0503020204020204" charset="-122"/>
              </a:rPr>
              <a:t>、并行编程技术</a:t>
            </a:r>
            <a:endParaRPr lang="zh-CN" altLang="en-US" sz="3600"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82320" y="605155"/>
            <a:ext cx="10808970" cy="2689225"/>
          </a:xfrm>
        </p:spPr>
        <p:txBody>
          <a:bodyPr>
            <a:no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数据并行</a:t>
            </a:r>
            <a:endParaRPr lang="zh-CN"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Font typeface="Wingdings" panose="05000000000000000000" pitchFamily="2" charset="2"/>
              <a:buNone/>
            </a:pPr>
            <a:r>
              <a:rPr lang="zh-CN" altLang="en-US" dirty="0" smtClean="0">
                <a:latin typeface="微软雅黑" panose="020B0503020204020204" charset="-122"/>
                <a:ea typeface="微软雅黑" panose="020B0503020204020204" charset="-122"/>
                <a:cs typeface="微软雅黑" panose="020B0503020204020204" charset="-122"/>
              </a:rPr>
              <a:t>数据并行编程模型给编程者提供一个全局的地址空间，语言本身提供并行执行的语义。如：大型数组</a:t>
            </a:r>
            <a:r>
              <a:rPr lang="en-US" altLang="zh-CN" dirty="0" smtClean="0">
                <a:latin typeface="微软雅黑" panose="020B0503020204020204" charset="-122"/>
                <a:ea typeface="微软雅黑" panose="020B0503020204020204" charset="-122"/>
                <a:cs typeface="微软雅黑" panose="020B0503020204020204" charset="-122"/>
              </a:rPr>
              <a:t>B</a:t>
            </a:r>
            <a:r>
              <a:rPr lang="zh-CN" altLang="en-US" dirty="0" smtClean="0">
                <a:latin typeface="微软雅黑" panose="020B0503020204020204" charset="-122"/>
                <a:ea typeface="微软雅黑" panose="020B0503020204020204" charset="-122"/>
                <a:cs typeface="微软雅黑" panose="020B0503020204020204" charset="-122"/>
              </a:rPr>
              <a:t>和</a:t>
            </a:r>
            <a:r>
              <a:rPr lang="en-US" altLang="zh-CN" dirty="0" smtClean="0">
                <a:latin typeface="微软雅黑" panose="020B0503020204020204" charset="-122"/>
                <a:ea typeface="微软雅黑" panose="020B0503020204020204" charset="-122"/>
                <a:cs typeface="微软雅黑" panose="020B0503020204020204" charset="-122"/>
              </a:rPr>
              <a:t>C</a:t>
            </a:r>
            <a:r>
              <a:rPr lang="zh-CN" altLang="en-US" dirty="0" smtClean="0">
                <a:latin typeface="微软雅黑" panose="020B0503020204020204" charset="-122"/>
                <a:ea typeface="微软雅黑" panose="020B0503020204020204" charset="-122"/>
                <a:cs typeface="微软雅黑" panose="020B0503020204020204" charset="-122"/>
              </a:rPr>
              <a:t>相加，赋给</a:t>
            </a:r>
            <a:r>
              <a:rPr lang="en-US" altLang="zh-CN" dirty="0" smtClean="0">
                <a:latin typeface="微软雅黑" panose="020B0503020204020204" charset="-122"/>
                <a:ea typeface="微软雅黑" panose="020B0503020204020204" charset="-122"/>
                <a:cs typeface="微软雅黑" panose="020B0503020204020204" charset="-122"/>
              </a:rPr>
              <a:t>A</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消息</a:t>
            </a:r>
            <a:r>
              <a:rPr lang="zh-CN" altLang="zh-CN" dirty="0">
                <a:latin typeface="微软雅黑" panose="020B0503020204020204" charset="-122"/>
                <a:ea typeface="微软雅黑" panose="020B0503020204020204" charset="-122"/>
                <a:cs typeface="微软雅黑" panose="020B0503020204020204" charset="-122"/>
              </a:rPr>
              <a:t>传递</a:t>
            </a:r>
            <a:endParaRPr lang="zh-CN"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消息传递是各个并行执行的部分之间通过传递消息来交换数据、协调步伐、控制执行，消息传递一般是面向分布式内存的。消息传递为编程者提供了灵活的控制手段和并行的方法</a:t>
            </a:r>
            <a:endParaRPr lang="zh-CN" altLang="en-US"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5155" y="605155"/>
            <a:ext cx="9601200" cy="732790"/>
          </a:xfrm>
        </p:spPr>
        <p:txBody>
          <a:bodyPr/>
          <a:lstStyle/>
          <a:p>
            <a:pPr algn="l"/>
            <a:r>
              <a:rPr lang="en-US" altLang="zh-CN" sz="3600" b="1" dirty="0">
                <a:latin typeface="微软雅黑" panose="020B0503020204020204" charset="-122"/>
                <a:ea typeface="微软雅黑" panose="020B0503020204020204" charset="-122"/>
                <a:cs typeface="微软雅黑" panose="020B0503020204020204" charset="-122"/>
              </a:rPr>
              <a:t>4</a:t>
            </a:r>
            <a:r>
              <a:rPr lang="zh-CN" altLang="en-US" sz="3600" b="1" dirty="0">
                <a:latin typeface="微软雅黑" panose="020B0503020204020204" charset="-122"/>
                <a:ea typeface="微软雅黑" panose="020B0503020204020204" charset="-122"/>
                <a:cs typeface="微软雅黑" panose="020B0503020204020204" charset="-122"/>
              </a:rPr>
              <a:t>、并行编程技术</a:t>
            </a:r>
            <a:endParaRPr lang="zh-CN" altLang="en-US" sz="3600"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82320" y="605155"/>
            <a:ext cx="10808970" cy="5426710"/>
          </a:xfrm>
        </p:spPr>
        <p:txBody>
          <a:bodyPr>
            <a:no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云计算采用并行编程模式。在并行编程模式下，并发处理、容错、数据分布、负载均衡等细节都被抽象到一个函数库中，通过统一接口，用户的计算任务被自动并发和分布执行</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482" y="611504"/>
            <a:ext cx="10515600" cy="569387"/>
          </a:xfrm>
        </p:spPr>
        <p:txBody>
          <a:bodyPr vert="horz" wrap="square" lIns="0" tIns="0" rIns="0" bIns="0" numCol="1" rtlCol="0" anchor="t" anchorCtr="0" compatLnSpc="1">
            <a:spAutoFit/>
          </a:bodyPr>
          <a:lstStyle/>
          <a:p>
            <a:pPr algn="ctr" defTabSz="913130" eaLnBrk="0" fontAlgn="base" hangingPunct="0">
              <a:spcAft>
                <a:spcPct val="0"/>
              </a:spcAft>
              <a:defRPr/>
            </a:pPr>
            <a:r>
              <a:rPr lang="zh-CN" altLang="en-US" sz="3700" b="1" spc="-125" dirty="0">
                <a:solidFill>
                  <a:schemeClr val="tx1"/>
                </a:solidFill>
                <a:ea typeface="宋体" panose="02010600030101010101" pitchFamily="2" charset="-122"/>
              </a:rPr>
              <a:t>云计算分类</a:t>
            </a:r>
            <a:endParaRPr lang="zh-CN" altLang="en-US" sz="3700" b="1" spc="-125" dirty="0">
              <a:solidFill>
                <a:schemeClr val="tx1"/>
              </a:solidFill>
              <a:ea typeface="宋体" panose="02010600030101010101" pitchFamily="2" charset="-122"/>
            </a:endParaRPr>
          </a:p>
        </p:txBody>
      </p:sp>
      <p:grpSp>
        <p:nvGrpSpPr>
          <p:cNvPr id="31747" name="组合 56"/>
          <p:cNvGrpSpPr/>
          <p:nvPr/>
        </p:nvGrpSpPr>
        <p:grpSpPr>
          <a:xfrm>
            <a:off x="7839076" y="3922713"/>
            <a:ext cx="1997075" cy="715962"/>
            <a:chOff x="6289687" y="4314827"/>
            <a:chExt cx="1997089" cy="727075"/>
          </a:xfrm>
        </p:grpSpPr>
        <p:sp>
          <p:nvSpPr>
            <p:cNvPr id="5" name="AutoShape 5"/>
            <p:cNvSpPr>
              <a:spLocks noChangeArrowheads="1"/>
            </p:cNvSpPr>
            <p:nvPr/>
          </p:nvSpPr>
          <p:spPr bwMode="gray">
            <a:xfrm>
              <a:off x="6289687" y="4314827"/>
              <a:ext cx="1997089" cy="543291"/>
            </a:xfrm>
            <a:prstGeom prst="roundRect">
              <a:avLst>
                <a:gd name="adj" fmla="val 11921"/>
              </a:avLst>
            </a:prstGeom>
            <a:gradFill rotWithShape="1">
              <a:gsLst>
                <a:gs pos="0">
                  <a:schemeClr val="hlink">
                    <a:gamma/>
                    <a:tint val="80000"/>
                    <a:invGamma/>
                  </a:schemeClr>
                </a:gs>
                <a:gs pos="100000">
                  <a:schemeClr val="hlink"/>
                </a:gs>
              </a:gsLst>
              <a:lin ang="5400000" scaled="1"/>
            </a:gradFill>
            <a:ln w="25400">
              <a:solidFill>
                <a:srgbClr val="FEFFFF"/>
              </a:solidFill>
              <a:round/>
            </a:ln>
            <a:effectLst>
              <a:outerShdw dist="53882" dir="2700000" algn="ctr" rotWithShape="0">
                <a:srgbClr val="000000">
                  <a:alpha val="50000"/>
                </a:srgbClr>
              </a:outerShdw>
            </a:effectLst>
          </p:spPr>
          <p:txBody>
            <a:bodyPr wrap="none" anchor="ctr"/>
            <a:lstStyle/>
            <a:p>
              <a:pPr fontAlgn="base">
                <a:spcBef>
                  <a:spcPct val="0"/>
                </a:spcBef>
                <a:spcAft>
                  <a:spcPct val="0"/>
                </a:spcAft>
                <a:defRPr/>
              </a:pPr>
              <a:endParaRPr lang="zh-CN" altLang="en-US" b="1">
                <a:latin typeface="Arial" panose="020B0604020202020204" pitchFamily="34" charset="0"/>
                <a:ea typeface="楷体" panose="02010609060101010101" pitchFamily="49" charset="-122"/>
                <a:cs typeface="Times New Roman" panose="02020603050405020304" pitchFamily="18" charset="0"/>
              </a:endParaRPr>
            </a:p>
          </p:txBody>
        </p:sp>
        <p:pic>
          <p:nvPicPr>
            <p:cNvPr id="31799" name="Picture 6" descr="Picture4"/>
            <p:cNvPicPr>
              <a:picLocks noChangeAspect="1"/>
            </p:cNvPicPr>
            <p:nvPr/>
          </p:nvPicPr>
          <p:blipFill>
            <a:blip r:embed="rId1"/>
            <a:stretch>
              <a:fillRect/>
            </a:stretch>
          </p:blipFill>
          <p:spPr>
            <a:xfrm>
              <a:off x="6350012" y="4368802"/>
              <a:ext cx="793750" cy="673100"/>
            </a:xfrm>
            <a:prstGeom prst="rect">
              <a:avLst/>
            </a:prstGeom>
            <a:noFill/>
            <a:ln w="9525">
              <a:noFill/>
            </a:ln>
          </p:spPr>
        </p:pic>
        <p:sp>
          <p:nvSpPr>
            <p:cNvPr id="31800" name="Rectangle 39"/>
            <p:cNvSpPr/>
            <p:nvPr/>
          </p:nvSpPr>
          <p:spPr>
            <a:xfrm>
              <a:off x="6421451" y="4394391"/>
              <a:ext cx="1722450" cy="431325"/>
            </a:xfrm>
            <a:prstGeom prst="rect">
              <a:avLst/>
            </a:prstGeom>
            <a:noFill/>
            <a:ln w="9525">
              <a:noFill/>
            </a:ln>
          </p:spPr>
          <p:txBody>
            <a:bodyPr>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algn="ctr" defTabSz="914400" eaLnBrk="1" hangingPunct="1">
                <a:lnSpc>
                  <a:spcPct val="120000"/>
                </a:lnSpc>
                <a:spcBef>
                  <a:spcPct val="0"/>
                </a:spcBef>
                <a:buNone/>
              </a:pPr>
              <a:r>
                <a:rPr lang="zh-CN" altLang="en-US" sz="1800" b="1" dirty="0">
                  <a:solidFill>
                    <a:schemeClr val="tx1"/>
                  </a:solidFill>
                  <a:ea typeface="楷体" panose="02010609060101010101" pitchFamily="49" charset="-122"/>
                </a:rPr>
                <a:t>私有云</a:t>
              </a:r>
              <a:endParaRPr lang="en-US" altLang="zh-CN" sz="1800" b="1" dirty="0">
                <a:solidFill>
                  <a:schemeClr val="tx1"/>
                </a:solidFill>
                <a:ea typeface="楷体" panose="02010609060101010101" pitchFamily="49" charset="-122"/>
              </a:endParaRPr>
            </a:p>
          </p:txBody>
        </p:sp>
      </p:grpSp>
      <p:grpSp>
        <p:nvGrpSpPr>
          <p:cNvPr id="31748" name="组合 55"/>
          <p:cNvGrpSpPr/>
          <p:nvPr/>
        </p:nvGrpSpPr>
        <p:grpSpPr>
          <a:xfrm>
            <a:off x="7839075" y="2422525"/>
            <a:ext cx="2000250" cy="712788"/>
            <a:chOff x="6286512" y="2987677"/>
            <a:chExt cx="1928826" cy="723900"/>
          </a:xfrm>
        </p:grpSpPr>
        <p:sp>
          <p:nvSpPr>
            <p:cNvPr id="9" name="AutoShape 3"/>
            <p:cNvSpPr>
              <a:spLocks noChangeArrowheads="1"/>
            </p:cNvSpPr>
            <p:nvPr/>
          </p:nvSpPr>
          <p:spPr bwMode="gray">
            <a:xfrm>
              <a:off x="6286512" y="2987677"/>
              <a:ext cx="1928826" cy="583634"/>
            </a:xfrm>
            <a:prstGeom prst="roundRect">
              <a:avLst>
                <a:gd name="adj" fmla="val 11921"/>
              </a:avLst>
            </a:prstGeom>
            <a:gradFill rotWithShape="1">
              <a:gsLst>
                <a:gs pos="0">
                  <a:schemeClr val="accent1">
                    <a:gamma/>
                    <a:tint val="76078"/>
                    <a:invGamma/>
                  </a:schemeClr>
                </a:gs>
                <a:gs pos="100000">
                  <a:schemeClr val="accent1"/>
                </a:gs>
              </a:gsLst>
              <a:lin ang="5400000" scaled="1"/>
            </a:gradFill>
            <a:ln w="25400">
              <a:solidFill>
                <a:srgbClr val="FEFFFF"/>
              </a:solidFill>
              <a:round/>
            </a:ln>
            <a:effectLst>
              <a:outerShdw dist="53882" dir="2700000" algn="ctr" rotWithShape="0">
                <a:srgbClr val="000000">
                  <a:alpha val="50000"/>
                </a:srgbClr>
              </a:outerShdw>
            </a:effectLst>
          </p:spPr>
          <p:txBody>
            <a:bodyPr wrap="none" anchor="ctr"/>
            <a:lstStyle/>
            <a:p>
              <a:pPr fontAlgn="base">
                <a:spcBef>
                  <a:spcPct val="0"/>
                </a:spcBef>
                <a:spcAft>
                  <a:spcPct val="0"/>
                </a:spcAft>
                <a:defRPr/>
              </a:pPr>
              <a:endParaRPr lang="zh-CN" altLang="en-US" b="1">
                <a:latin typeface="Arial" panose="020B0604020202020204" pitchFamily="34" charset="0"/>
                <a:ea typeface="楷体" panose="02010609060101010101" pitchFamily="49" charset="-122"/>
                <a:cs typeface="Times New Roman" panose="02020603050405020304" pitchFamily="18" charset="0"/>
              </a:endParaRPr>
            </a:p>
          </p:txBody>
        </p:sp>
        <p:pic>
          <p:nvPicPr>
            <p:cNvPr id="31796" name="Picture 4" descr="Picture4"/>
            <p:cNvPicPr>
              <a:picLocks noChangeAspect="1"/>
            </p:cNvPicPr>
            <p:nvPr/>
          </p:nvPicPr>
          <p:blipFill>
            <a:blip r:embed="rId1"/>
            <a:stretch>
              <a:fillRect/>
            </a:stretch>
          </p:blipFill>
          <p:spPr>
            <a:xfrm>
              <a:off x="6353187" y="3038477"/>
              <a:ext cx="792163" cy="673100"/>
            </a:xfrm>
            <a:prstGeom prst="rect">
              <a:avLst/>
            </a:prstGeom>
            <a:noFill/>
            <a:ln w="9525">
              <a:noFill/>
            </a:ln>
          </p:spPr>
        </p:pic>
        <p:sp>
          <p:nvSpPr>
            <p:cNvPr id="31797" name="Rectangle 40"/>
            <p:cNvSpPr/>
            <p:nvPr/>
          </p:nvSpPr>
          <p:spPr>
            <a:xfrm>
              <a:off x="6332192" y="3059145"/>
              <a:ext cx="1865326" cy="431353"/>
            </a:xfrm>
            <a:prstGeom prst="rect">
              <a:avLst/>
            </a:prstGeom>
            <a:noFill/>
            <a:ln w="9525">
              <a:noFill/>
            </a:ln>
          </p:spPr>
          <p:txBody>
            <a:bodyPr>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algn="ctr" defTabSz="914400" eaLnBrk="1" hangingPunct="1">
                <a:lnSpc>
                  <a:spcPct val="120000"/>
                </a:lnSpc>
                <a:spcBef>
                  <a:spcPct val="0"/>
                </a:spcBef>
                <a:buNone/>
              </a:pPr>
              <a:r>
                <a:rPr lang="zh-CN" altLang="en-US" sz="1800" b="1" dirty="0">
                  <a:solidFill>
                    <a:schemeClr val="tx1"/>
                  </a:solidFill>
                  <a:ea typeface="楷体" panose="02010609060101010101" pitchFamily="49" charset="-122"/>
                </a:rPr>
                <a:t>公有云</a:t>
              </a:r>
              <a:endParaRPr lang="en-US" altLang="zh-CN" sz="1800" b="1" dirty="0">
                <a:solidFill>
                  <a:schemeClr val="tx1"/>
                </a:solidFill>
                <a:ea typeface="楷体" panose="02010609060101010101" pitchFamily="49" charset="-122"/>
              </a:endParaRPr>
            </a:p>
          </p:txBody>
        </p:sp>
      </p:grpSp>
      <p:grpSp>
        <p:nvGrpSpPr>
          <p:cNvPr id="31749" name="组合 57"/>
          <p:cNvGrpSpPr/>
          <p:nvPr/>
        </p:nvGrpSpPr>
        <p:grpSpPr>
          <a:xfrm>
            <a:off x="7839075" y="5340350"/>
            <a:ext cx="2000250" cy="642938"/>
            <a:chOff x="6292862" y="5645152"/>
            <a:chExt cx="1851038" cy="720725"/>
          </a:xfrm>
        </p:grpSpPr>
        <p:sp>
          <p:nvSpPr>
            <p:cNvPr id="13" name="AutoShape 7"/>
            <p:cNvSpPr>
              <a:spLocks noChangeArrowheads="1"/>
            </p:cNvSpPr>
            <p:nvPr/>
          </p:nvSpPr>
          <p:spPr bwMode="gray">
            <a:xfrm>
              <a:off x="6292862" y="5645152"/>
              <a:ext cx="1851038" cy="569461"/>
            </a:xfrm>
            <a:prstGeom prst="roundRect">
              <a:avLst>
                <a:gd name="adj" fmla="val 11921"/>
              </a:avLst>
            </a:prstGeom>
            <a:gradFill rotWithShape="1">
              <a:gsLst>
                <a:gs pos="0">
                  <a:schemeClr val="folHlink">
                    <a:gamma/>
                    <a:tint val="80000"/>
                    <a:invGamma/>
                  </a:schemeClr>
                </a:gs>
                <a:gs pos="100000">
                  <a:schemeClr val="folHlink"/>
                </a:gs>
              </a:gsLst>
              <a:lin ang="5400000" scaled="1"/>
            </a:gradFill>
            <a:ln w="25400">
              <a:solidFill>
                <a:srgbClr val="FEFFFF"/>
              </a:solidFill>
              <a:round/>
            </a:ln>
            <a:effectLst>
              <a:outerShdw dist="53882" dir="2700000" algn="ctr" rotWithShape="0">
                <a:srgbClr val="000000">
                  <a:alpha val="50000"/>
                </a:srgbClr>
              </a:outerShdw>
            </a:effectLst>
          </p:spPr>
          <p:txBody>
            <a:bodyPr wrap="none" anchor="ctr"/>
            <a:lstStyle/>
            <a:p>
              <a:pPr fontAlgn="base">
                <a:spcBef>
                  <a:spcPct val="0"/>
                </a:spcBef>
                <a:spcAft>
                  <a:spcPct val="0"/>
                </a:spcAft>
                <a:defRPr/>
              </a:pPr>
              <a:endParaRPr lang="zh-CN" altLang="en-US" b="1">
                <a:latin typeface="Arial" panose="020B0604020202020204" pitchFamily="34" charset="0"/>
                <a:ea typeface="楷体" panose="02010609060101010101" pitchFamily="49" charset="-122"/>
                <a:cs typeface="Times New Roman" panose="02020603050405020304" pitchFamily="18" charset="0"/>
              </a:endParaRPr>
            </a:p>
          </p:txBody>
        </p:sp>
        <p:pic>
          <p:nvPicPr>
            <p:cNvPr id="31793" name="Picture 8" descr="Picture4"/>
            <p:cNvPicPr>
              <a:picLocks noChangeAspect="1"/>
            </p:cNvPicPr>
            <p:nvPr/>
          </p:nvPicPr>
          <p:blipFill>
            <a:blip r:embed="rId1"/>
            <a:stretch>
              <a:fillRect/>
            </a:stretch>
          </p:blipFill>
          <p:spPr>
            <a:xfrm>
              <a:off x="6348425" y="5692777"/>
              <a:ext cx="792162" cy="673100"/>
            </a:xfrm>
            <a:prstGeom prst="rect">
              <a:avLst/>
            </a:prstGeom>
            <a:noFill/>
            <a:ln w="9525">
              <a:noFill/>
            </a:ln>
          </p:spPr>
        </p:pic>
        <p:sp>
          <p:nvSpPr>
            <p:cNvPr id="31794" name="Rectangle 41"/>
            <p:cNvSpPr/>
            <p:nvPr/>
          </p:nvSpPr>
          <p:spPr>
            <a:xfrm>
              <a:off x="6421451" y="5681994"/>
              <a:ext cx="1651012" cy="476119"/>
            </a:xfrm>
            <a:prstGeom prst="rect">
              <a:avLst/>
            </a:prstGeom>
            <a:noFill/>
            <a:ln w="9525">
              <a:noFill/>
            </a:ln>
          </p:spPr>
          <p:txBody>
            <a:bodyPr>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algn="ctr" defTabSz="914400" eaLnBrk="1" hangingPunct="1">
                <a:lnSpc>
                  <a:spcPct val="120000"/>
                </a:lnSpc>
                <a:spcBef>
                  <a:spcPct val="0"/>
                </a:spcBef>
                <a:buNone/>
              </a:pPr>
              <a:r>
                <a:rPr lang="zh-CN" altLang="en-US" sz="1800" b="1" dirty="0">
                  <a:solidFill>
                    <a:schemeClr val="tx1"/>
                  </a:solidFill>
                  <a:ea typeface="楷体" panose="02010609060101010101" pitchFamily="49" charset="-122"/>
                </a:rPr>
                <a:t>混合云</a:t>
              </a:r>
              <a:endParaRPr lang="en-US" altLang="zh-CN" sz="1800" b="1" dirty="0">
                <a:solidFill>
                  <a:schemeClr val="tx1"/>
                </a:solidFill>
                <a:ea typeface="楷体" panose="02010609060101010101" pitchFamily="49" charset="-122"/>
              </a:endParaRPr>
            </a:p>
          </p:txBody>
        </p:sp>
      </p:grpSp>
      <p:grpSp>
        <p:nvGrpSpPr>
          <p:cNvPr id="31750" name="组合 17"/>
          <p:cNvGrpSpPr/>
          <p:nvPr/>
        </p:nvGrpSpPr>
        <p:grpSpPr>
          <a:xfrm>
            <a:off x="2111375" y="2274888"/>
            <a:ext cx="2286000" cy="1960562"/>
            <a:chOff x="285750" y="1516063"/>
            <a:chExt cx="2286000" cy="1960562"/>
          </a:xfrm>
        </p:grpSpPr>
        <p:graphicFrame>
          <p:nvGraphicFramePr>
            <p:cNvPr id="31773" name="Object 2"/>
            <p:cNvGraphicFramePr>
              <a:graphicFrameLocks noChangeAspect="1"/>
            </p:cNvGraphicFramePr>
            <p:nvPr/>
          </p:nvGraphicFramePr>
          <p:xfrm>
            <a:off x="1123950" y="2354263"/>
            <a:ext cx="338138" cy="609600"/>
          </p:xfrm>
          <a:graphic>
            <a:graphicData uri="http://schemas.openxmlformats.org/presentationml/2006/ole">
              <mc:AlternateContent xmlns:mc="http://schemas.openxmlformats.org/markup-compatibility/2006">
                <mc:Choice xmlns:v="urn:schemas-microsoft-com:vml" Requires="v">
                  <p:oleObj spid="_x0000_s1038" name="" r:id="rId2" imgW="1115060" imgH="2009775" progId="">
                    <p:embed/>
                  </p:oleObj>
                </mc:Choice>
                <mc:Fallback>
                  <p:oleObj name="" r:id="rId2" imgW="1115060" imgH="2009775" progId="">
                    <p:embed/>
                    <p:pic>
                      <p:nvPicPr>
                        <p:cNvPr id="0" name="Object 2"/>
                        <p:cNvPicPr/>
                        <p:nvPr/>
                      </p:nvPicPr>
                      <p:blipFill>
                        <a:blip r:embed="rId3"/>
                        <a:stretch>
                          <a:fillRect/>
                        </a:stretch>
                      </p:blipFill>
                      <p:spPr>
                        <a:xfrm>
                          <a:off x="1123950" y="2354263"/>
                          <a:ext cx="338138" cy="609600"/>
                        </a:xfrm>
                        <a:prstGeom prst="rect">
                          <a:avLst/>
                        </a:prstGeom>
                        <a:noFill/>
                        <a:ln w="38100">
                          <a:noFill/>
                          <a:miter/>
                        </a:ln>
                      </p:spPr>
                    </p:pic>
                  </p:oleObj>
                </mc:Fallback>
              </mc:AlternateContent>
            </a:graphicData>
          </a:graphic>
        </p:graphicFrame>
        <p:pic>
          <p:nvPicPr>
            <p:cNvPr id="31774" name="Picture 5"/>
            <p:cNvPicPr/>
            <p:nvPr/>
          </p:nvPicPr>
          <p:blipFill>
            <a:blip r:embed="rId4"/>
            <a:stretch>
              <a:fillRect/>
            </a:stretch>
          </p:blipFill>
          <p:spPr>
            <a:xfrm>
              <a:off x="742950" y="2811463"/>
              <a:ext cx="228600" cy="665162"/>
            </a:xfrm>
            <a:prstGeom prst="rect">
              <a:avLst/>
            </a:prstGeom>
            <a:noFill/>
            <a:ln w="9525">
              <a:noFill/>
            </a:ln>
          </p:spPr>
        </p:pic>
        <p:sp>
          <p:nvSpPr>
            <p:cNvPr id="19" name="AutoShape 6"/>
            <p:cNvSpPr>
              <a:spLocks noChangeArrowheads="1"/>
            </p:cNvSpPr>
            <p:nvPr/>
          </p:nvSpPr>
          <p:spPr bwMode="auto">
            <a:xfrm>
              <a:off x="1657350" y="2354263"/>
              <a:ext cx="381000" cy="609600"/>
            </a:xfrm>
            <a:prstGeom prst="can">
              <a:avLst>
                <a:gd name="adj" fmla="val 80000"/>
              </a:avLst>
            </a:prstGeom>
            <a:gradFill rotWithShape="0">
              <a:gsLst>
                <a:gs pos="0">
                  <a:schemeClr val="bg2"/>
                </a:gs>
                <a:gs pos="50000">
                  <a:schemeClr val="folHlink"/>
                </a:gs>
                <a:gs pos="100000">
                  <a:schemeClr val="bg2"/>
                </a:gs>
              </a:gsLst>
              <a:lin ang="0" scaled="1"/>
            </a:gradFill>
            <a:ln w="9525">
              <a:solidFill>
                <a:srgbClr val="CC9900"/>
              </a:solidFill>
              <a:round/>
            </a:ln>
            <a:effectLst/>
          </p:spPr>
          <p:txBody>
            <a:bodyPr wrap="none" anchor="ctr"/>
            <a:lstStyle/>
            <a:p>
              <a:pPr fontAlgn="base">
                <a:spcBef>
                  <a:spcPct val="0"/>
                </a:spcBef>
                <a:spcAft>
                  <a:spcPct val="0"/>
                </a:spcAft>
                <a:defRPr/>
              </a:pPr>
              <a:endParaRPr lang="zh-CN" altLang="en-US" b="1">
                <a:latin typeface="Arial" panose="020B0604020202020204" pitchFamily="34" charset="0"/>
                <a:ea typeface="楷体" panose="02010609060101010101" pitchFamily="49" charset="-122"/>
                <a:cs typeface="Times New Roman" panose="02020603050405020304" pitchFamily="18" charset="0"/>
              </a:endParaRPr>
            </a:p>
          </p:txBody>
        </p:sp>
        <p:graphicFrame>
          <p:nvGraphicFramePr>
            <p:cNvPr id="31776" name="Object 3"/>
            <p:cNvGraphicFramePr>
              <a:graphicFrameLocks noChangeAspect="1"/>
            </p:cNvGraphicFramePr>
            <p:nvPr/>
          </p:nvGraphicFramePr>
          <p:xfrm>
            <a:off x="1733550" y="3040063"/>
            <a:ext cx="609600" cy="401637"/>
          </p:xfrm>
          <a:graphic>
            <a:graphicData uri="http://schemas.openxmlformats.org/presentationml/2006/ole">
              <mc:AlternateContent xmlns:mc="http://schemas.openxmlformats.org/markup-compatibility/2006">
                <mc:Choice xmlns:v="urn:schemas-microsoft-com:vml" Requires="v">
                  <p:oleObj spid="_x0000_s1039" name="" r:id="rId5" imgW="3134995" imgH="2070100" progId="">
                    <p:embed/>
                  </p:oleObj>
                </mc:Choice>
                <mc:Fallback>
                  <p:oleObj name="" r:id="rId5" imgW="3134995" imgH="2070100" progId="">
                    <p:embed/>
                    <p:pic>
                      <p:nvPicPr>
                        <p:cNvPr id="0" name="Object 3"/>
                        <p:cNvPicPr/>
                        <p:nvPr/>
                      </p:nvPicPr>
                      <p:blipFill>
                        <a:blip r:embed="rId6"/>
                        <a:stretch>
                          <a:fillRect/>
                        </a:stretch>
                      </p:blipFill>
                      <p:spPr>
                        <a:xfrm>
                          <a:off x="1733550" y="3040063"/>
                          <a:ext cx="609600" cy="401637"/>
                        </a:xfrm>
                        <a:prstGeom prst="rect">
                          <a:avLst/>
                        </a:prstGeom>
                        <a:noFill/>
                        <a:ln w="38100">
                          <a:noFill/>
                          <a:miter/>
                        </a:ln>
                      </p:spPr>
                    </p:pic>
                  </p:oleObj>
                </mc:Fallback>
              </mc:AlternateContent>
            </a:graphicData>
          </a:graphic>
        </p:graphicFrame>
        <p:pic>
          <p:nvPicPr>
            <p:cNvPr id="31777" name="Picture 8"/>
            <p:cNvPicPr>
              <a:picLocks noChangeAspect="1"/>
            </p:cNvPicPr>
            <p:nvPr/>
          </p:nvPicPr>
          <p:blipFill>
            <a:blip r:embed="rId7"/>
            <a:stretch>
              <a:fillRect/>
            </a:stretch>
          </p:blipFill>
          <p:spPr>
            <a:xfrm>
              <a:off x="1200150" y="2963863"/>
              <a:ext cx="438150" cy="495300"/>
            </a:xfrm>
            <a:prstGeom prst="rect">
              <a:avLst/>
            </a:prstGeom>
            <a:noFill/>
            <a:ln w="9525">
              <a:noFill/>
            </a:ln>
          </p:spPr>
        </p:pic>
        <p:grpSp>
          <p:nvGrpSpPr>
            <p:cNvPr id="31778" name="Group 9"/>
            <p:cNvGrpSpPr/>
            <p:nvPr/>
          </p:nvGrpSpPr>
          <p:grpSpPr>
            <a:xfrm>
              <a:off x="361950" y="1897063"/>
              <a:ext cx="2133600" cy="371475"/>
              <a:chOff x="3600" y="240"/>
              <a:chExt cx="927" cy="701"/>
            </a:xfrm>
          </p:grpSpPr>
          <p:sp>
            <p:nvSpPr>
              <p:cNvPr id="31787" name="Rectangle 10"/>
              <p:cNvSpPr/>
              <p:nvPr/>
            </p:nvSpPr>
            <p:spPr>
              <a:xfrm>
                <a:off x="3612" y="244"/>
                <a:ext cx="915" cy="697"/>
              </a:xfrm>
              <a:prstGeom prst="rect">
                <a:avLst/>
              </a:prstGeom>
              <a:gradFill rotWithShape="0">
                <a:gsLst>
                  <a:gs pos="0">
                    <a:srgbClr val="DDDDDD"/>
                  </a:gs>
                  <a:gs pos="100000">
                    <a:srgbClr val="DEDEDE"/>
                  </a:gs>
                </a:gsLst>
                <a:lin ang="5400000" scaled="1"/>
                <a:tileRect/>
              </a:gradFill>
              <a:ln w="9525">
                <a:noFill/>
              </a:ln>
            </p:spPr>
            <p:txBody>
              <a:bodyPr anchor="ctr" anchorCtr="0">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endParaRPr lang="zh-CN" altLang="en-US" sz="1800" b="1" dirty="0">
                  <a:solidFill>
                    <a:schemeClr val="tx1"/>
                  </a:solidFill>
                  <a:ea typeface="楷体" panose="02010609060101010101" pitchFamily="49" charset="-122"/>
                </a:endParaRPr>
              </a:p>
            </p:txBody>
          </p:sp>
          <p:sp>
            <p:nvSpPr>
              <p:cNvPr id="31788" name="Rectangle 11"/>
              <p:cNvSpPr/>
              <p:nvPr/>
            </p:nvSpPr>
            <p:spPr>
              <a:xfrm>
                <a:off x="3600" y="240"/>
                <a:ext cx="96" cy="573"/>
              </a:xfrm>
              <a:prstGeom prst="rect">
                <a:avLst/>
              </a:prstGeom>
              <a:gradFill rotWithShape="0">
                <a:gsLst>
                  <a:gs pos="0">
                    <a:srgbClr val="F8F8F8"/>
                  </a:gs>
                  <a:gs pos="100000">
                    <a:srgbClr val="DDDDDD"/>
                  </a:gs>
                </a:gsLst>
                <a:lin ang="0" scaled="1"/>
                <a:tileRect/>
              </a:gradFill>
              <a:ln w="9525">
                <a:noFill/>
              </a:ln>
            </p:spPr>
            <p:txBody>
              <a:bodyPr wrap="none" anchor="ctr" anchorCtr="0"/>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endParaRPr lang="zh-CN" altLang="en-US" sz="1800" b="1" dirty="0">
                  <a:solidFill>
                    <a:schemeClr val="tx1"/>
                  </a:solidFill>
                  <a:ea typeface="楷体" panose="02010609060101010101" pitchFamily="49" charset="-122"/>
                </a:endParaRPr>
              </a:p>
            </p:txBody>
          </p:sp>
          <p:sp>
            <p:nvSpPr>
              <p:cNvPr id="31789" name="Rectangle 12"/>
              <p:cNvSpPr/>
              <p:nvPr/>
            </p:nvSpPr>
            <p:spPr>
              <a:xfrm>
                <a:off x="4464" y="240"/>
                <a:ext cx="63" cy="573"/>
              </a:xfrm>
              <a:prstGeom prst="rect">
                <a:avLst/>
              </a:prstGeom>
              <a:gradFill rotWithShape="0">
                <a:gsLst>
                  <a:gs pos="0">
                    <a:srgbClr val="DDDDDD"/>
                  </a:gs>
                  <a:gs pos="100000">
                    <a:srgbClr val="666666"/>
                  </a:gs>
                </a:gsLst>
                <a:lin ang="0" scaled="1"/>
                <a:tileRect/>
              </a:gradFill>
              <a:ln w="9525">
                <a:noFill/>
              </a:ln>
            </p:spPr>
            <p:txBody>
              <a:bodyPr wrap="none" anchor="ctr" anchorCtr="0"/>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endParaRPr lang="zh-CN" altLang="en-US" sz="1800" b="1" dirty="0">
                  <a:solidFill>
                    <a:schemeClr val="tx1"/>
                  </a:solidFill>
                  <a:ea typeface="楷体" panose="02010609060101010101" pitchFamily="49" charset="-122"/>
                </a:endParaRPr>
              </a:p>
            </p:txBody>
          </p:sp>
          <p:sp>
            <p:nvSpPr>
              <p:cNvPr id="31790" name="AutoShape 13"/>
              <p:cNvSpPr/>
              <p:nvPr/>
            </p:nvSpPr>
            <p:spPr>
              <a:xfrm>
                <a:off x="3600" y="240"/>
                <a:ext cx="927" cy="48"/>
              </a:xfrm>
              <a:custGeom>
                <a:avLst/>
                <a:gdLst>
                  <a:gd name="txL" fmla="*/ 2423 w 21600"/>
                  <a:gd name="txT" fmla="*/ 2250 h 21600"/>
                  <a:gd name="txR" fmla="*/ 19177 w 21600"/>
                  <a:gd name="txB" fmla="*/ 19350 h 21600"/>
                </a:gdLst>
                <a:ahLst/>
                <a:cxnLst>
                  <a:cxn ang="0">
                    <a:pos x="0" y="0"/>
                  </a:cxn>
                  <a:cxn ang="0">
                    <a:pos x="0" y="0"/>
                  </a:cxn>
                  <a:cxn ang="0">
                    <a:pos x="0" y="0"/>
                  </a:cxn>
                  <a:cxn ang="0">
                    <a:pos x="0" y="0"/>
                  </a:cxn>
                </a:cxnLst>
                <a:rect l="txL" t="txT" r="txR" b="txB"/>
                <a:pathLst>
                  <a:path w="21600" h="21600">
                    <a:moveTo>
                      <a:pt x="0" y="0"/>
                    </a:moveTo>
                    <a:lnTo>
                      <a:pt x="1228" y="21600"/>
                    </a:lnTo>
                    <a:lnTo>
                      <a:pt x="20372" y="21600"/>
                    </a:lnTo>
                    <a:lnTo>
                      <a:pt x="21600" y="0"/>
                    </a:lnTo>
                    <a:lnTo>
                      <a:pt x="0" y="0"/>
                    </a:lnTo>
                    <a:close/>
                  </a:path>
                </a:pathLst>
              </a:custGeom>
              <a:gradFill rotWithShape="0">
                <a:gsLst>
                  <a:gs pos="0">
                    <a:srgbClr val="FBFBFB">
                      <a:alpha val="100000"/>
                    </a:srgbClr>
                  </a:gs>
                  <a:gs pos="100000">
                    <a:srgbClr val="DDDDDD">
                      <a:alpha val="100000"/>
                    </a:srgbClr>
                  </a:gs>
                </a:gsLst>
                <a:lin ang="5400000" scaled="1"/>
                <a:tileRect/>
              </a:gradFill>
              <a:ln w="9525">
                <a:noFill/>
              </a:ln>
            </p:spPr>
            <p:txBody>
              <a:bodyPr/>
              <a:lstStyle/>
              <a:p>
                <a:endParaRPr lang="zh-CN" altLang="en-US" b="1"/>
              </a:p>
            </p:txBody>
          </p:sp>
          <p:sp>
            <p:nvSpPr>
              <p:cNvPr id="31791" name="AutoShape 14"/>
              <p:cNvSpPr/>
              <p:nvPr/>
            </p:nvSpPr>
            <p:spPr>
              <a:xfrm flipV="1">
                <a:off x="3600" y="768"/>
                <a:ext cx="922" cy="48"/>
              </a:xfrm>
              <a:custGeom>
                <a:avLst/>
                <a:gdLst>
                  <a:gd name="txL" fmla="*/ 2226 w 21600"/>
                  <a:gd name="txT" fmla="*/ 2250 h 21600"/>
                  <a:gd name="txR" fmla="*/ 19374 w 21600"/>
                  <a:gd name="txB" fmla="*/ 19350 h 21600"/>
                </a:gdLst>
                <a:ahLst/>
                <a:cxnLst>
                  <a:cxn ang="0">
                    <a:pos x="0" y="0"/>
                  </a:cxn>
                  <a:cxn ang="0">
                    <a:pos x="0" y="0"/>
                  </a:cxn>
                  <a:cxn ang="0">
                    <a:pos x="0" y="0"/>
                  </a:cxn>
                  <a:cxn ang="0">
                    <a:pos x="0" y="0"/>
                  </a:cxn>
                </a:cxnLst>
                <a:rect l="txL" t="txT" r="txR" b="txB"/>
                <a:pathLst>
                  <a:path w="21600" h="21600">
                    <a:moveTo>
                      <a:pt x="0" y="0"/>
                    </a:moveTo>
                    <a:lnTo>
                      <a:pt x="867" y="21600"/>
                    </a:lnTo>
                    <a:lnTo>
                      <a:pt x="20733" y="21600"/>
                    </a:lnTo>
                    <a:lnTo>
                      <a:pt x="21600" y="0"/>
                    </a:lnTo>
                    <a:lnTo>
                      <a:pt x="0" y="0"/>
                    </a:lnTo>
                    <a:close/>
                  </a:path>
                </a:pathLst>
              </a:custGeom>
              <a:gradFill rotWithShape="0">
                <a:gsLst>
                  <a:gs pos="0">
                    <a:srgbClr val="DDDDDD">
                      <a:alpha val="100000"/>
                    </a:srgbClr>
                  </a:gs>
                  <a:gs pos="100000">
                    <a:srgbClr val="5E5E5E">
                      <a:alpha val="100000"/>
                    </a:srgbClr>
                  </a:gs>
                </a:gsLst>
                <a:lin ang="5400000" scaled="1"/>
                <a:tileRect/>
              </a:gradFill>
              <a:ln w="9525">
                <a:noFill/>
              </a:ln>
            </p:spPr>
            <p:txBody>
              <a:bodyPr/>
              <a:lstStyle/>
              <a:p>
                <a:endParaRPr lang="zh-CN" altLang="en-US" b="1"/>
              </a:p>
            </p:txBody>
          </p:sp>
        </p:grpSp>
        <p:sp>
          <p:nvSpPr>
            <p:cNvPr id="31779" name="Text Box 15"/>
            <p:cNvSpPr txBox="1"/>
            <p:nvPr/>
          </p:nvSpPr>
          <p:spPr>
            <a:xfrm>
              <a:off x="285750" y="1897063"/>
              <a:ext cx="2286000" cy="304800"/>
            </a:xfrm>
            <a:prstGeom prst="rect">
              <a:avLst/>
            </a:prstGeom>
            <a:noFill/>
            <a:ln w="9525">
              <a:noFill/>
            </a:ln>
          </p:spPr>
          <p:txBody>
            <a:bodyPr>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zh-CN" altLang="en-US" sz="1400" b="1" dirty="0">
                  <a:solidFill>
                    <a:schemeClr val="tx1"/>
                  </a:solidFill>
                  <a:latin typeface="Times New Roman" panose="02020603050405020304" pitchFamily="18" charset="0"/>
                  <a:ea typeface="楷体" panose="02010609060101010101" pitchFamily="49" charset="-122"/>
                </a:rPr>
                <a:t>操作系统</a:t>
              </a:r>
              <a:r>
                <a:rPr lang="en-US" altLang="zh-CN" sz="1400" b="1" dirty="0">
                  <a:solidFill>
                    <a:schemeClr val="tx1"/>
                  </a:solidFill>
                  <a:latin typeface="Times New Roman" panose="02020603050405020304" pitchFamily="18" charset="0"/>
                  <a:ea typeface="楷体" panose="02010609060101010101" pitchFamily="49" charset="-122"/>
                </a:rPr>
                <a:t>+</a:t>
              </a:r>
              <a:r>
                <a:rPr lang="zh-CN" altLang="en-US" sz="1400" b="1" dirty="0">
                  <a:solidFill>
                    <a:schemeClr val="tx1"/>
                  </a:solidFill>
                  <a:latin typeface="Times New Roman" panose="02020603050405020304" pitchFamily="18" charset="0"/>
                  <a:ea typeface="楷体" panose="02010609060101010101" pitchFamily="49" charset="-122"/>
                </a:rPr>
                <a:t>应用服务引擎</a:t>
              </a:r>
              <a:endParaRPr lang="zh-CN" altLang="en-US" sz="1400" b="1" dirty="0">
                <a:solidFill>
                  <a:schemeClr val="tx1"/>
                </a:solidFill>
                <a:latin typeface="Times New Roman" panose="02020603050405020304" pitchFamily="18" charset="0"/>
                <a:ea typeface="楷体" panose="02010609060101010101" pitchFamily="49" charset="-122"/>
              </a:endParaRPr>
            </a:p>
          </p:txBody>
        </p:sp>
        <p:grpSp>
          <p:nvGrpSpPr>
            <p:cNvPr id="31780" name="Group 16"/>
            <p:cNvGrpSpPr/>
            <p:nvPr/>
          </p:nvGrpSpPr>
          <p:grpSpPr>
            <a:xfrm>
              <a:off x="361950" y="1516063"/>
              <a:ext cx="2133600" cy="315912"/>
              <a:chOff x="3501" y="912"/>
              <a:chExt cx="877" cy="583"/>
            </a:xfrm>
          </p:grpSpPr>
          <p:sp>
            <p:nvSpPr>
              <p:cNvPr id="31782" name="Rectangle 17"/>
              <p:cNvSpPr/>
              <p:nvPr/>
            </p:nvSpPr>
            <p:spPr>
              <a:xfrm>
                <a:off x="3504" y="917"/>
                <a:ext cx="864" cy="573"/>
              </a:xfrm>
              <a:prstGeom prst="rect">
                <a:avLst/>
              </a:prstGeom>
              <a:solidFill>
                <a:srgbClr val="D6DBFE"/>
              </a:solidFill>
              <a:ln w="9525">
                <a:noFill/>
              </a:ln>
            </p:spPr>
            <p:txBody>
              <a:bodyPr anchor="ctr" anchorCtr="0"/>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endParaRPr lang="zh-CN" altLang="en-US" sz="1800" b="1" dirty="0">
                  <a:solidFill>
                    <a:schemeClr val="tx1"/>
                  </a:solidFill>
                  <a:ea typeface="楷体" panose="02010609060101010101" pitchFamily="49" charset="-122"/>
                </a:endParaRPr>
              </a:p>
            </p:txBody>
          </p:sp>
          <p:sp>
            <p:nvSpPr>
              <p:cNvPr id="31783" name="Rectangle 18"/>
              <p:cNvSpPr/>
              <p:nvPr/>
            </p:nvSpPr>
            <p:spPr>
              <a:xfrm>
                <a:off x="3504" y="912"/>
                <a:ext cx="47" cy="581"/>
              </a:xfrm>
              <a:prstGeom prst="rect">
                <a:avLst/>
              </a:prstGeom>
              <a:gradFill rotWithShape="0">
                <a:gsLst>
                  <a:gs pos="0">
                    <a:schemeClr val="bg1"/>
                  </a:gs>
                  <a:gs pos="100000">
                    <a:srgbClr val="D6DBFE"/>
                  </a:gs>
                </a:gsLst>
                <a:lin ang="0" scaled="1"/>
                <a:tileRect/>
              </a:gradFill>
              <a:ln w="9525">
                <a:noFill/>
              </a:ln>
            </p:spPr>
            <p:txBody>
              <a:bodyPr anchor="ctr" anchorCtr="0"/>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endParaRPr lang="zh-CN" altLang="en-US" sz="1800" b="1" dirty="0">
                  <a:solidFill>
                    <a:schemeClr val="tx1"/>
                  </a:solidFill>
                  <a:ea typeface="楷体" panose="02010609060101010101" pitchFamily="49" charset="-122"/>
                </a:endParaRPr>
              </a:p>
            </p:txBody>
          </p:sp>
          <p:sp>
            <p:nvSpPr>
              <p:cNvPr id="28" name="Rectangle 19"/>
              <p:cNvSpPr>
                <a:spLocks noChangeArrowheads="1"/>
              </p:cNvSpPr>
              <p:nvPr/>
            </p:nvSpPr>
            <p:spPr bwMode="auto">
              <a:xfrm>
                <a:off x="4326" y="912"/>
                <a:ext cx="47" cy="580"/>
              </a:xfrm>
              <a:prstGeom prst="rect">
                <a:avLst/>
              </a:prstGeom>
              <a:gradFill rotWithShape="0">
                <a:gsLst>
                  <a:gs pos="0">
                    <a:schemeClr val="hlink"/>
                  </a:gs>
                  <a:gs pos="100000">
                    <a:schemeClr val="hlink">
                      <a:gamma/>
                      <a:shade val="46275"/>
                      <a:invGamma/>
                    </a:schemeClr>
                  </a:gs>
                </a:gsLst>
                <a:lin ang="0" scaled="1"/>
              </a:gradFill>
              <a:ln w="9525">
                <a:noFill/>
                <a:miter lim="800000"/>
              </a:ln>
              <a:effectLst/>
            </p:spPr>
            <p:txBody>
              <a:bodyPr anchor="ctr"/>
              <a:lstStyle/>
              <a:p>
                <a:pPr fontAlgn="base">
                  <a:spcBef>
                    <a:spcPct val="0"/>
                  </a:spcBef>
                  <a:spcAft>
                    <a:spcPct val="0"/>
                  </a:spcAft>
                  <a:defRPr/>
                </a:pPr>
                <a:endParaRPr lang="zh-CN" altLang="en-US" b="1">
                  <a:latin typeface="Arial" panose="020B0604020202020204" pitchFamily="34" charset="0"/>
                  <a:ea typeface="楷体" panose="02010609060101010101" pitchFamily="49" charset="-122"/>
                  <a:cs typeface="Times New Roman" panose="02020603050405020304" pitchFamily="18" charset="0"/>
                </a:endParaRPr>
              </a:p>
            </p:txBody>
          </p:sp>
          <p:sp>
            <p:nvSpPr>
              <p:cNvPr id="31785" name="AutoShape 20"/>
              <p:cNvSpPr/>
              <p:nvPr/>
            </p:nvSpPr>
            <p:spPr>
              <a:xfrm>
                <a:off x="3505" y="912"/>
                <a:ext cx="869" cy="48"/>
              </a:xfrm>
              <a:custGeom>
                <a:avLst/>
                <a:gdLst>
                  <a:gd name="txL" fmla="*/ 2187 w 21600"/>
                  <a:gd name="txT" fmla="*/ 2250 h 21600"/>
                  <a:gd name="txR" fmla="*/ 19413 w 21600"/>
                  <a:gd name="txB" fmla="*/ 19350 h 21600"/>
                </a:gdLst>
                <a:ahLst/>
                <a:cxnLst>
                  <a:cxn ang="0">
                    <a:pos x="0" y="0"/>
                  </a:cxn>
                  <a:cxn ang="0">
                    <a:pos x="0" y="0"/>
                  </a:cxn>
                  <a:cxn ang="0">
                    <a:pos x="0" y="0"/>
                  </a:cxn>
                  <a:cxn ang="0">
                    <a:pos x="0" y="0"/>
                  </a:cxn>
                </a:cxnLst>
                <a:rect l="txL" t="txT" r="txR" b="txB"/>
                <a:pathLst>
                  <a:path w="21600" h="21600">
                    <a:moveTo>
                      <a:pt x="0" y="0"/>
                    </a:moveTo>
                    <a:lnTo>
                      <a:pt x="795" y="21600"/>
                    </a:lnTo>
                    <a:lnTo>
                      <a:pt x="20805" y="21600"/>
                    </a:lnTo>
                    <a:lnTo>
                      <a:pt x="21600" y="0"/>
                    </a:lnTo>
                    <a:lnTo>
                      <a:pt x="0" y="0"/>
                    </a:lnTo>
                    <a:close/>
                  </a:path>
                </a:pathLst>
              </a:custGeom>
              <a:gradFill rotWithShape="0">
                <a:gsLst>
                  <a:gs pos="0">
                    <a:schemeClr val="bg1">
                      <a:alpha val="100000"/>
                    </a:schemeClr>
                  </a:gs>
                  <a:gs pos="100000">
                    <a:srgbClr val="D6DBFE">
                      <a:alpha val="100000"/>
                    </a:srgbClr>
                  </a:gs>
                </a:gsLst>
                <a:lin ang="5400000" scaled="1"/>
                <a:tileRect/>
              </a:gradFill>
              <a:ln w="9525">
                <a:noFill/>
              </a:ln>
            </p:spPr>
            <p:txBody>
              <a:bodyPr/>
              <a:lstStyle/>
              <a:p>
                <a:endParaRPr lang="zh-CN" altLang="en-US" b="1"/>
              </a:p>
            </p:txBody>
          </p:sp>
          <p:sp>
            <p:nvSpPr>
              <p:cNvPr id="30" name="AutoShape 21"/>
              <p:cNvSpPr>
                <a:spLocks noChangeArrowheads="1"/>
              </p:cNvSpPr>
              <p:nvPr/>
            </p:nvSpPr>
            <p:spPr bwMode="auto">
              <a:xfrm flipV="1">
                <a:off x="3501" y="1448"/>
                <a:ext cx="877" cy="47"/>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hlink"/>
                  </a:gs>
                  <a:gs pos="100000">
                    <a:schemeClr val="hlink">
                      <a:gamma/>
                      <a:shade val="36078"/>
                      <a:invGamma/>
                    </a:schemeClr>
                  </a:gs>
                </a:gsLst>
                <a:lin ang="5400000" scaled="1"/>
              </a:gradFill>
              <a:ln w="9525">
                <a:noFill/>
                <a:miter lim="800000"/>
              </a:ln>
              <a:effectLst/>
            </p:spPr>
            <p:txBody>
              <a:bodyPr anchor="ctr"/>
              <a:lstStyle/>
              <a:p>
                <a:pPr fontAlgn="base">
                  <a:spcBef>
                    <a:spcPct val="0"/>
                  </a:spcBef>
                  <a:spcAft>
                    <a:spcPct val="0"/>
                  </a:spcAft>
                  <a:defRPr/>
                </a:pPr>
                <a:endParaRPr lang="zh-CN" altLang="en-US" b="1">
                  <a:latin typeface="Arial" panose="020B0604020202020204" pitchFamily="34" charset="0"/>
                  <a:ea typeface="楷体" panose="02010609060101010101" pitchFamily="49" charset="-122"/>
                  <a:cs typeface="Times New Roman" panose="02020603050405020304" pitchFamily="18" charset="0"/>
                </a:endParaRPr>
              </a:p>
            </p:txBody>
          </p:sp>
        </p:grpSp>
        <p:sp>
          <p:nvSpPr>
            <p:cNvPr id="31781" name="Text Box 22"/>
            <p:cNvSpPr txBox="1"/>
            <p:nvPr/>
          </p:nvSpPr>
          <p:spPr>
            <a:xfrm>
              <a:off x="285750" y="1516063"/>
              <a:ext cx="2286000" cy="304800"/>
            </a:xfrm>
            <a:prstGeom prst="rect">
              <a:avLst/>
            </a:prstGeom>
            <a:noFill/>
            <a:ln w="9525">
              <a:noFill/>
            </a:ln>
          </p:spPr>
          <p:txBody>
            <a:bodyPr>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zh-CN" altLang="en-US" sz="1400" b="1" dirty="0">
                  <a:solidFill>
                    <a:schemeClr val="tx1"/>
                  </a:solidFill>
                  <a:latin typeface="Times New Roman" panose="02020603050405020304" pitchFamily="18" charset="0"/>
                  <a:ea typeface="楷体" panose="02010609060101010101" pitchFamily="49" charset="-122"/>
                </a:rPr>
                <a:t>应用系统</a:t>
              </a:r>
              <a:endParaRPr lang="zh-CN" altLang="en-US" sz="1400" b="1" dirty="0">
                <a:solidFill>
                  <a:schemeClr val="tx1"/>
                </a:solidFill>
                <a:latin typeface="Times New Roman" panose="02020603050405020304" pitchFamily="18" charset="0"/>
                <a:ea typeface="楷体" panose="02010609060101010101" pitchFamily="49" charset="-122"/>
              </a:endParaRPr>
            </a:p>
          </p:txBody>
        </p:sp>
      </p:grpSp>
      <p:grpSp>
        <p:nvGrpSpPr>
          <p:cNvPr id="31751" name="组合 37"/>
          <p:cNvGrpSpPr/>
          <p:nvPr/>
        </p:nvGrpSpPr>
        <p:grpSpPr>
          <a:xfrm>
            <a:off x="4254500" y="3203575"/>
            <a:ext cx="731838" cy="1219200"/>
            <a:chOff x="2800350" y="2430463"/>
            <a:chExt cx="732119" cy="1219200"/>
          </a:xfrm>
        </p:grpSpPr>
        <p:sp>
          <p:nvSpPr>
            <p:cNvPr id="31770" name="AutoShape 23"/>
            <p:cNvSpPr/>
            <p:nvPr/>
          </p:nvSpPr>
          <p:spPr>
            <a:xfrm>
              <a:off x="2800350" y="2430463"/>
              <a:ext cx="228600" cy="1219200"/>
            </a:xfrm>
            <a:prstGeom prst="rightBrace">
              <a:avLst>
                <a:gd name="adj1" fmla="val 44444"/>
                <a:gd name="adj2" fmla="val 50000"/>
              </a:avLst>
            </a:prstGeom>
            <a:noFill/>
            <a:ln w="9525" cap="flat" cmpd="sng">
              <a:solidFill>
                <a:schemeClr val="tx1"/>
              </a:solidFill>
              <a:prstDash val="solid"/>
              <a:headEnd type="none" w="med" len="med"/>
              <a:tailEnd type="none" w="med" len="med"/>
            </a:ln>
          </p:spPr>
          <p:txBody>
            <a:bodyPr wrap="none" anchor="ctr" anchorCtr="0"/>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endParaRPr lang="zh-CN" altLang="en-US" sz="1800" b="1" dirty="0">
                <a:solidFill>
                  <a:schemeClr val="tx1"/>
                </a:solidFill>
                <a:ea typeface="楷体" panose="02010609060101010101" pitchFamily="49" charset="-122"/>
              </a:endParaRPr>
            </a:p>
          </p:txBody>
        </p:sp>
        <p:sp>
          <p:nvSpPr>
            <p:cNvPr id="31771" name="Text Box 25"/>
            <p:cNvSpPr txBox="1"/>
            <p:nvPr/>
          </p:nvSpPr>
          <p:spPr>
            <a:xfrm>
              <a:off x="3009686" y="2617788"/>
              <a:ext cx="400264" cy="797654"/>
            </a:xfrm>
            <a:prstGeom prst="rect">
              <a:avLst/>
            </a:prstGeom>
            <a:noFill/>
            <a:ln w="9525">
              <a:noFill/>
            </a:ln>
          </p:spPr>
          <p:txBody>
            <a:bodyPr vert="eaVert" wrap="none">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zh-CN" altLang="en-US" sz="1400" b="1" dirty="0">
                  <a:solidFill>
                    <a:schemeClr val="tx1"/>
                  </a:solidFill>
                  <a:latin typeface="Times New Roman" panose="02020603050405020304" pitchFamily="18" charset="0"/>
                  <a:ea typeface="楷体" panose="02010609060101010101" pitchFamily="49" charset="-122"/>
                </a:rPr>
                <a:t>基础设施</a:t>
              </a:r>
              <a:endParaRPr lang="zh-CN" altLang="en-US" sz="1400" b="1" dirty="0">
                <a:solidFill>
                  <a:schemeClr val="tx1"/>
                </a:solidFill>
                <a:latin typeface="Times New Roman" panose="02020603050405020304" pitchFamily="18" charset="0"/>
                <a:ea typeface="楷体" panose="02010609060101010101" pitchFamily="49" charset="-122"/>
              </a:endParaRPr>
            </a:p>
          </p:txBody>
        </p:sp>
        <p:sp>
          <p:nvSpPr>
            <p:cNvPr id="31772" name="Text Box 29"/>
            <p:cNvSpPr txBox="1"/>
            <p:nvPr/>
          </p:nvSpPr>
          <p:spPr>
            <a:xfrm>
              <a:off x="2879725" y="3338513"/>
              <a:ext cx="652744" cy="307777"/>
            </a:xfrm>
            <a:prstGeom prst="rect">
              <a:avLst/>
            </a:prstGeom>
            <a:noFill/>
            <a:ln w="9525">
              <a:noFill/>
            </a:ln>
          </p:spPr>
          <p:txBody>
            <a:bodyPr wrap="none">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en-US" altLang="zh-CN" sz="1400" b="1" dirty="0">
                  <a:solidFill>
                    <a:schemeClr val="tx1"/>
                  </a:solidFill>
                  <a:latin typeface="Times New Roman" panose="02020603050405020304" pitchFamily="18" charset="0"/>
                  <a:ea typeface="楷体" panose="02010609060101010101" pitchFamily="49" charset="-122"/>
                </a:rPr>
                <a:t>(IaaS)</a:t>
              </a:r>
              <a:endParaRPr lang="en-US" altLang="zh-CN" sz="1400" b="1" dirty="0">
                <a:solidFill>
                  <a:schemeClr val="tx1"/>
                </a:solidFill>
                <a:latin typeface="Times New Roman" panose="02020603050405020304" pitchFamily="18" charset="0"/>
                <a:ea typeface="楷体" panose="02010609060101010101" pitchFamily="49" charset="-122"/>
              </a:endParaRPr>
            </a:p>
          </p:txBody>
        </p:sp>
      </p:grpSp>
      <p:grpSp>
        <p:nvGrpSpPr>
          <p:cNvPr id="31752" name="组合 41"/>
          <p:cNvGrpSpPr/>
          <p:nvPr/>
        </p:nvGrpSpPr>
        <p:grpSpPr>
          <a:xfrm>
            <a:off x="4897438" y="2632075"/>
            <a:ext cx="766762" cy="1752600"/>
            <a:chOff x="3530600" y="1897063"/>
            <a:chExt cx="767415" cy="1752600"/>
          </a:xfrm>
        </p:grpSpPr>
        <p:sp>
          <p:nvSpPr>
            <p:cNvPr id="31767" name="AutoShape 24"/>
            <p:cNvSpPr/>
            <p:nvPr/>
          </p:nvSpPr>
          <p:spPr>
            <a:xfrm>
              <a:off x="3530600" y="1897063"/>
              <a:ext cx="228600" cy="1752600"/>
            </a:xfrm>
            <a:prstGeom prst="rightBrace">
              <a:avLst>
                <a:gd name="adj1" fmla="val 63888"/>
                <a:gd name="adj2" fmla="val 50000"/>
              </a:avLst>
            </a:prstGeom>
            <a:noFill/>
            <a:ln w="9525" cap="flat" cmpd="sng">
              <a:solidFill>
                <a:schemeClr val="tx1"/>
              </a:solidFill>
              <a:prstDash val="solid"/>
              <a:headEnd type="none" w="med" len="med"/>
              <a:tailEnd type="none" w="med" len="med"/>
            </a:ln>
          </p:spPr>
          <p:txBody>
            <a:bodyPr wrap="none" anchor="ctr" anchorCtr="0"/>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endParaRPr lang="zh-CN" altLang="en-US" sz="1800" b="1" dirty="0">
                <a:solidFill>
                  <a:schemeClr val="tx1"/>
                </a:solidFill>
                <a:ea typeface="楷体" panose="02010609060101010101" pitchFamily="49" charset="-122"/>
              </a:endParaRPr>
            </a:p>
          </p:txBody>
        </p:sp>
        <p:sp>
          <p:nvSpPr>
            <p:cNvPr id="31768" name="Text Box 26"/>
            <p:cNvSpPr txBox="1"/>
            <p:nvPr/>
          </p:nvSpPr>
          <p:spPr>
            <a:xfrm>
              <a:off x="3771500" y="2465388"/>
              <a:ext cx="400451" cy="797654"/>
            </a:xfrm>
            <a:prstGeom prst="rect">
              <a:avLst/>
            </a:prstGeom>
            <a:noFill/>
            <a:ln w="9525">
              <a:noFill/>
            </a:ln>
          </p:spPr>
          <p:txBody>
            <a:bodyPr vert="eaVert" wrap="none">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zh-CN" altLang="en-US" sz="1400" b="1" dirty="0">
                  <a:solidFill>
                    <a:schemeClr val="tx1"/>
                  </a:solidFill>
                  <a:latin typeface="Times New Roman" panose="02020603050405020304" pitchFamily="18" charset="0"/>
                  <a:ea typeface="楷体" panose="02010609060101010101" pitchFamily="49" charset="-122"/>
                </a:rPr>
                <a:t>应用平台</a:t>
              </a:r>
              <a:endParaRPr lang="zh-CN" altLang="en-US" sz="1400" b="1" dirty="0">
                <a:solidFill>
                  <a:schemeClr val="tx1"/>
                </a:solidFill>
                <a:latin typeface="Times New Roman" panose="02020603050405020304" pitchFamily="18" charset="0"/>
                <a:ea typeface="楷体" panose="02010609060101010101" pitchFamily="49" charset="-122"/>
              </a:endParaRPr>
            </a:p>
          </p:txBody>
        </p:sp>
        <p:sp>
          <p:nvSpPr>
            <p:cNvPr id="31769" name="Text Box 30"/>
            <p:cNvSpPr txBox="1"/>
            <p:nvPr/>
          </p:nvSpPr>
          <p:spPr>
            <a:xfrm>
              <a:off x="3606800" y="3338513"/>
              <a:ext cx="691215" cy="307777"/>
            </a:xfrm>
            <a:prstGeom prst="rect">
              <a:avLst/>
            </a:prstGeom>
            <a:noFill/>
            <a:ln w="9525">
              <a:noFill/>
            </a:ln>
          </p:spPr>
          <p:txBody>
            <a:bodyPr wrap="none">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en-US" altLang="zh-CN" sz="1400" b="1" dirty="0">
                  <a:solidFill>
                    <a:schemeClr val="tx1"/>
                  </a:solidFill>
                  <a:latin typeface="Times New Roman" panose="02020603050405020304" pitchFamily="18" charset="0"/>
                  <a:ea typeface="楷体" panose="02010609060101010101" pitchFamily="49" charset="-122"/>
                </a:rPr>
                <a:t>(PaaS)</a:t>
              </a:r>
              <a:endParaRPr lang="en-US" altLang="zh-CN" sz="1400" b="1" dirty="0">
                <a:solidFill>
                  <a:schemeClr val="tx1"/>
                </a:solidFill>
                <a:latin typeface="Times New Roman" panose="02020603050405020304" pitchFamily="18" charset="0"/>
                <a:ea typeface="楷体" panose="02010609060101010101" pitchFamily="49" charset="-122"/>
              </a:endParaRPr>
            </a:p>
          </p:txBody>
        </p:sp>
      </p:grpSp>
      <p:grpSp>
        <p:nvGrpSpPr>
          <p:cNvPr id="31753" name="组合 45"/>
          <p:cNvGrpSpPr/>
          <p:nvPr/>
        </p:nvGrpSpPr>
        <p:grpSpPr>
          <a:xfrm>
            <a:off x="5573714" y="2290763"/>
            <a:ext cx="833437" cy="2133600"/>
            <a:chOff x="4171950" y="1516063"/>
            <a:chExt cx="833997" cy="2133600"/>
          </a:xfrm>
        </p:grpSpPr>
        <p:sp>
          <p:nvSpPr>
            <p:cNvPr id="31764" name="AutoShape 27"/>
            <p:cNvSpPr/>
            <p:nvPr/>
          </p:nvSpPr>
          <p:spPr>
            <a:xfrm>
              <a:off x="4171950" y="1516063"/>
              <a:ext cx="228600" cy="2133600"/>
            </a:xfrm>
            <a:prstGeom prst="rightBrace">
              <a:avLst>
                <a:gd name="adj1" fmla="val 77777"/>
                <a:gd name="adj2" fmla="val 50000"/>
              </a:avLst>
            </a:prstGeom>
            <a:noFill/>
            <a:ln w="9525" cap="flat" cmpd="sng">
              <a:solidFill>
                <a:schemeClr val="tx1"/>
              </a:solidFill>
              <a:prstDash val="solid"/>
              <a:headEnd type="none" w="med" len="med"/>
              <a:tailEnd type="none" w="med" len="med"/>
            </a:ln>
          </p:spPr>
          <p:txBody>
            <a:bodyPr wrap="none" anchor="ctr" anchorCtr="0"/>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endParaRPr lang="zh-CN" altLang="en-US" sz="1800" b="1" dirty="0">
                <a:solidFill>
                  <a:schemeClr val="tx1"/>
                </a:solidFill>
                <a:ea typeface="楷体" panose="02010609060101010101" pitchFamily="49" charset="-122"/>
              </a:endParaRPr>
            </a:p>
          </p:txBody>
        </p:sp>
        <p:sp>
          <p:nvSpPr>
            <p:cNvPr id="31765" name="Text Box 28"/>
            <p:cNvSpPr txBox="1"/>
            <p:nvPr/>
          </p:nvSpPr>
          <p:spPr>
            <a:xfrm>
              <a:off x="4304971" y="2219336"/>
              <a:ext cx="400379" cy="797654"/>
            </a:xfrm>
            <a:prstGeom prst="rect">
              <a:avLst/>
            </a:prstGeom>
            <a:noFill/>
            <a:ln w="9525">
              <a:noFill/>
            </a:ln>
          </p:spPr>
          <p:txBody>
            <a:bodyPr vert="eaVert" wrap="none">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zh-CN" altLang="en-US" sz="1400" b="1" dirty="0">
                  <a:solidFill>
                    <a:schemeClr val="tx1"/>
                  </a:solidFill>
                  <a:latin typeface="Times New Roman" panose="02020603050405020304" pitchFamily="18" charset="0"/>
                  <a:ea typeface="楷体" panose="02010609060101010101" pitchFamily="49" charset="-122"/>
                </a:rPr>
                <a:t>应用软件</a:t>
              </a:r>
              <a:endParaRPr lang="zh-CN" altLang="en-US" sz="2400" b="1" dirty="0">
                <a:solidFill>
                  <a:schemeClr val="tx1"/>
                </a:solidFill>
                <a:latin typeface="Times New Roman" panose="02020603050405020304" pitchFamily="18" charset="0"/>
                <a:ea typeface="楷体" panose="02010609060101010101" pitchFamily="49" charset="-122"/>
              </a:endParaRPr>
            </a:p>
          </p:txBody>
        </p:sp>
        <p:sp>
          <p:nvSpPr>
            <p:cNvPr id="31766" name="Text Box 31"/>
            <p:cNvSpPr txBox="1"/>
            <p:nvPr/>
          </p:nvSpPr>
          <p:spPr>
            <a:xfrm>
              <a:off x="4324350" y="3338513"/>
              <a:ext cx="681597" cy="307777"/>
            </a:xfrm>
            <a:prstGeom prst="rect">
              <a:avLst/>
            </a:prstGeom>
            <a:noFill/>
            <a:ln w="9525">
              <a:noFill/>
            </a:ln>
          </p:spPr>
          <p:txBody>
            <a:bodyPr wrap="none">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en-US" altLang="zh-CN" sz="1400" b="1" dirty="0">
                  <a:solidFill>
                    <a:schemeClr val="tx1"/>
                  </a:solidFill>
                  <a:latin typeface="Times New Roman" panose="02020603050405020304" pitchFamily="18" charset="0"/>
                  <a:ea typeface="楷体" panose="02010609060101010101" pitchFamily="49" charset="-122"/>
                </a:rPr>
                <a:t>(SaaS)</a:t>
              </a:r>
              <a:endParaRPr lang="en-US" altLang="zh-CN" sz="1400" b="1" dirty="0">
                <a:solidFill>
                  <a:schemeClr val="tx1"/>
                </a:solidFill>
                <a:latin typeface="Times New Roman" panose="02020603050405020304" pitchFamily="18" charset="0"/>
                <a:ea typeface="楷体" panose="02010609060101010101" pitchFamily="49" charset="-122"/>
              </a:endParaRPr>
            </a:p>
          </p:txBody>
        </p:sp>
      </p:grpSp>
      <p:sp>
        <p:nvSpPr>
          <p:cNvPr id="48" name="Text Box 37"/>
          <p:cNvSpPr txBox="1">
            <a:spLocks noChangeArrowheads="1"/>
          </p:cNvSpPr>
          <p:nvPr/>
        </p:nvSpPr>
        <p:spPr bwMode="auto">
          <a:xfrm>
            <a:off x="1639817" y="4637088"/>
            <a:ext cx="2306709" cy="1869743"/>
          </a:xfrm>
          <a:prstGeom prst="rect">
            <a:avLst/>
          </a:prstGeom>
          <a:ln>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fontAlgn="base">
              <a:spcBef>
                <a:spcPct val="50000"/>
              </a:spcBef>
              <a:spcAft>
                <a:spcPct val="0"/>
              </a:spcAft>
              <a:defRPr/>
            </a:pP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Infrastructure as a Service</a:t>
            </a:r>
            <a:endPar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fontAlgn="base">
              <a:spcBef>
                <a:spcPct val="50000"/>
              </a:spcBef>
              <a:spcAft>
                <a:spcPct val="0"/>
              </a:spcAft>
              <a:defRPr/>
            </a:pP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以服务的形式提供虚拟硬件资源，如虚拟主机</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存储</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网络</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数据库管理等资源。</a:t>
            </a:r>
            <a:endPar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fontAlgn="base">
              <a:spcBef>
                <a:spcPct val="50000"/>
              </a:spcBef>
              <a:spcAft>
                <a:spcPct val="0"/>
              </a:spcAft>
              <a:defRPr/>
            </a:pP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用于无需购买服务器、网络设备、存储设备，只需通过互联网租赁即可搭建自己的应用系统</a:t>
            </a:r>
            <a:endPar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fontAlgn="base">
              <a:spcBef>
                <a:spcPct val="50000"/>
              </a:spcBef>
              <a:spcAft>
                <a:spcPct val="0"/>
              </a:spcAft>
              <a:defRPr/>
            </a:pP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典型应用：</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Amazon Web</a:t>
            </a: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Service (AWS)</a:t>
            </a:r>
            <a:endPar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Text Box 38"/>
          <p:cNvSpPr txBox="1">
            <a:spLocks noChangeArrowheads="1"/>
          </p:cNvSpPr>
          <p:nvPr/>
        </p:nvSpPr>
        <p:spPr bwMode="auto">
          <a:xfrm>
            <a:off x="4005264" y="4637088"/>
            <a:ext cx="1643063" cy="2038350"/>
          </a:xfrm>
          <a:prstGeom prst="rect">
            <a:avLst/>
          </a:prstGeom>
          <a:ln>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a:spAutoFit/>
          </a:bodyPr>
          <a:lstStyle/>
          <a:p>
            <a:pPr fontAlgn="base">
              <a:spcBef>
                <a:spcPct val="50000"/>
              </a:spcBef>
              <a:spcAft>
                <a:spcPct val="0"/>
              </a:spcAft>
              <a:defRPr/>
            </a:pP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Platform as a Service</a:t>
            </a:r>
            <a:endPar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fontAlgn="base">
              <a:spcBef>
                <a:spcPct val="50000"/>
              </a:spcBef>
              <a:spcAft>
                <a:spcPct val="0"/>
              </a:spcAft>
              <a:defRPr/>
            </a:pP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提供应用服务引擎，如互联网应用编程接口</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运行平台等。</a:t>
            </a:r>
            <a:endPar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fontAlgn="base">
              <a:spcBef>
                <a:spcPct val="50000"/>
              </a:spcBef>
              <a:spcAft>
                <a:spcPct val="0"/>
              </a:spcAft>
              <a:defRPr/>
            </a:pP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用户基于该应用服务引擎，可以构建该类应用。</a:t>
            </a:r>
            <a:endPar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fontAlgn="base">
              <a:spcBef>
                <a:spcPct val="50000"/>
              </a:spcBef>
              <a:spcAft>
                <a:spcPct val="0"/>
              </a:spcAft>
              <a:defRPr/>
            </a:pP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典型应用：</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Google </a:t>
            </a:r>
            <a:r>
              <a:rPr lang="en-US" altLang="zh-CN" sz="11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AppEngine</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Force.com, Microsoft Azure</a:t>
            </a: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服务平台</a:t>
            </a:r>
            <a:endPar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Text Box 44"/>
          <p:cNvSpPr txBox="1">
            <a:spLocks noChangeArrowheads="1"/>
          </p:cNvSpPr>
          <p:nvPr/>
        </p:nvSpPr>
        <p:spPr bwMode="auto">
          <a:xfrm>
            <a:off x="5707063" y="4637088"/>
            <a:ext cx="1714500" cy="2032000"/>
          </a:xfrm>
          <a:prstGeom prst="rect">
            <a:avLst/>
          </a:prstGeom>
          <a:ln>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a:lstStyle/>
          <a:p>
            <a:pPr fontAlgn="base">
              <a:spcBef>
                <a:spcPct val="50000"/>
              </a:spcBef>
              <a:spcAft>
                <a:spcPct val="0"/>
              </a:spcAft>
              <a:defRPr/>
            </a:pP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Software as a Service</a:t>
            </a:r>
            <a:endPar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fontAlgn="base">
              <a:spcBef>
                <a:spcPct val="50000"/>
              </a:spcBef>
              <a:spcAft>
                <a:spcPct val="0"/>
              </a:spcAft>
              <a:defRPr/>
            </a:pP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用户通过</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Internet (</a:t>
            </a: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如浏览器</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来使用软件。用户不必购买软件，只需按需租用软件</a:t>
            </a:r>
            <a:endPar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fontAlgn="base">
              <a:spcBef>
                <a:spcPct val="50000"/>
              </a:spcBef>
              <a:spcAft>
                <a:spcPct val="0"/>
              </a:spcAft>
              <a:defRPr/>
            </a:pPr>
            <a:r>
              <a:rPr lang="zh-CN" altLang="en-US"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典型应用：</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Google Doc, Salesforce.com, Oracle CRM </a:t>
            </a:r>
            <a:r>
              <a:rPr lang="en-US" altLang="zh-CN" sz="11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OnDemand</a:t>
            </a:r>
            <a:r>
              <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Office Live Workspace</a:t>
            </a:r>
            <a:endParaRPr lang="en-US" altLang="zh-CN" sz="11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内容占位符 2"/>
          <p:cNvSpPr txBox="1"/>
          <p:nvPr/>
        </p:nvSpPr>
        <p:spPr bwMode="auto">
          <a:xfrm>
            <a:off x="7585075" y="3090863"/>
            <a:ext cx="3206752" cy="928688"/>
          </a:xfrm>
          <a:prstGeom prst="rect">
            <a:avLst/>
          </a:prstGeom>
          <a:noFill/>
          <a:ln w="9525">
            <a:noFill/>
            <a:miter lim="800000"/>
          </a:ln>
        </p:spPr>
        <p:txBody>
          <a:bodyPr/>
          <a:lstStyle/>
          <a:p>
            <a:pPr marL="285750" indent="-285750">
              <a:spcBef>
                <a:spcPct val="20000"/>
              </a:spcBef>
              <a:buBlip>
                <a:blip r:embed="rId8"/>
              </a:buBlip>
              <a:defRPr/>
            </a:pPr>
            <a:r>
              <a:rPr lang="zh-CN" altLang="en-US" sz="1200" b="1" kern="0" dirty="0">
                <a:latin typeface="Arial" panose="020B0604020202020204" pitchFamily="34" charset="0"/>
                <a:ea typeface="楷体" panose="02010609060101010101" pitchFamily="49" charset="-122"/>
                <a:cs typeface="Times New Roman" panose="02020603050405020304" pitchFamily="18" charset="0"/>
              </a:rPr>
              <a:t>面向外部用户需求，通过开放网络提供云计算服务</a:t>
            </a:r>
            <a:endParaRPr lang="en-US" altLang="zh-CN" sz="1200" b="1" kern="0" dirty="0">
              <a:latin typeface="Arial" panose="020B0604020202020204" pitchFamily="34" charset="0"/>
              <a:ea typeface="楷体" panose="02010609060101010101" pitchFamily="49" charset="-122"/>
              <a:cs typeface="Times New Roman" panose="02020603050405020304" pitchFamily="18" charset="0"/>
            </a:endParaRPr>
          </a:p>
          <a:p>
            <a:pPr marL="285750" indent="-285750">
              <a:spcBef>
                <a:spcPct val="20000"/>
              </a:spcBef>
              <a:buBlip>
                <a:blip r:embed="rId8"/>
              </a:buBlip>
              <a:defRPr/>
            </a:pPr>
            <a:r>
              <a:rPr lang="en-US" altLang="zh-CN" sz="1200" b="1" kern="0" dirty="0">
                <a:latin typeface="Arial" panose="020B0604020202020204" pitchFamily="34" charset="0"/>
                <a:ea typeface="楷体" panose="02010609060101010101" pitchFamily="49" charset="-122"/>
                <a:cs typeface="Times New Roman" panose="02020603050405020304" pitchFamily="18" charset="0"/>
              </a:rPr>
              <a:t>IDC</a:t>
            </a:r>
            <a:r>
              <a:rPr lang="zh-CN" altLang="en-US" sz="1200" b="1" kern="0" dirty="0">
                <a:latin typeface="Arial" panose="020B0604020202020204" pitchFamily="34" charset="0"/>
                <a:ea typeface="楷体" panose="02010609060101010101" pitchFamily="49" charset="-122"/>
                <a:cs typeface="Times New Roman" panose="02020603050405020304" pitchFamily="18" charset="0"/>
              </a:rPr>
              <a:t>，</a:t>
            </a:r>
            <a:r>
              <a:rPr lang="en-US" altLang="zh-CN" sz="1200" b="1" kern="0" dirty="0" err="1">
                <a:latin typeface="Arial" panose="020B0604020202020204" pitchFamily="34" charset="0"/>
                <a:ea typeface="楷体" panose="02010609060101010101" pitchFamily="49" charset="-122"/>
                <a:cs typeface="Times New Roman" panose="02020603050405020304" pitchFamily="18" charset="0"/>
              </a:rPr>
              <a:t>GoogleApp</a:t>
            </a:r>
            <a:r>
              <a:rPr lang="zh-CN" altLang="en-US" sz="1200" b="1" kern="0" dirty="0">
                <a:latin typeface="Arial" panose="020B0604020202020204" pitchFamily="34" charset="0"/>
                <a:ea typeface="楷体" panose="02010609060101010101" pitchFamily="49" charset="-122"/>
                <a:cs typeface="Times New Roman" panose="02020603050405020304" pitchFamily="18" charset="0"/>
              </a:rPr>
              <a:t>，</a:t>
            </a:r>
            <a:r>
              <a:rPr lang="en-US" altLang="zh-CN" sz="1200" b="1" kern="0" dirty="0" err="1">
                <a:latin typeface="Arial" panose="020B0604020202020204" pitchFamily="34" charset="0"/>
                <a:ea typeface="楷体" panose="02010609060101010101" pitchFamily="49" charset="-122"/>
                <a:cs typeface="Times New Roman" panose="02020603050405020304" pitchFamily="18" charset="0"/>
              </a:rPr>
              <a:t>Saleforce</a:t>
            </a:r>
            <a:r>
              <a:rPr lang="zh-CN" altLang="en-US" sz="1200" b="1" kern="0" dirty="0">
                <a:latin typeface="Arial" panose="020B0604020202020204" pitchFamily="34" charset="0"/>
                <a:ea typeface="楷体" panose="02010609060101010101" pitchFamily="49" charset="-122"/>
                <a:cs typeface="Times New Roman" panose="02020603050405020304" pitchFamily="18" charset="0"/>
              </a:rPr>
              <a:t>在线</a:t>
            </a:r>
            <a:r>
              <a:rPr lang="en-US" altLang="zh-CN" sz="1200" b="1" kern="0" dirty="0">
                <a:latin typeface="Arial" panose="020B0604020202020204" pitchFamily="34" charset="0"/>
                <a:ea typeface="楷体" panose="02010609060101010101" pitchFamily="49" charset="-122"/>
                <a:cs typeface="Times New Roman" panose="02020603050405020304" pitchFamily="18" charset="0"/>
              </a:rPr>
              <a:t>CRM</a:t>
            </a:r>
            <a:endParaRPr lang="en-US" altLang="zh-CN" sz="1200" b="1" kern="0" dirty="0">
              <a:latin typeface="Arial" panose="020B0604020202020204" pitchFamily="34" charset="0"/>
              <a:ea typeface="楷体" panose="02010609060101010101" pitchFamily="49" charset="-122"/>
              <a:cs typeface="Times New Roman" panose="02020603050405020304" pitchFamily="18" charset="0"/>
            </a:endParaRPr>
          </a:p>
        </p:txBody>
      </p:sp>
      <p:cxnSp>
        <p:nvCxnSpPr>
          <p:cNvPr id="52" name="直接连接符 51"/>
          <p:cNvCxnSpPr/>
          <p:nvPr/>
        </p:nvCxnSpPr>
        <p:spPr>
          <a:xfrm rot="16200000" flipH="1">
            <a:off x="5113339" y="4243389"/>
            <a:ext cx="4962525" cy="34925"/>
          </a:xfrm>
          <a:prstGeom prst="line">
            <a:avLst/>
          </a:prstGeom>
          <a:ln>
            <a:prstDash val="sysDash"/>
          </a:ln>
        </p:spPr>
        <p:style>
          <a:lnRef idx="1">
            <a:schemeClr val="accent4"/>
          </a:lnRef>
          <a:fillRef idx="0">
            <a:schemeClr val="accent4"/>
          </a:fillRef>
          <a:effectRef idx="0">
            <a:schemeClr val="accent4"/>
          </a:effectRef>
          <a:fontRef idx="minor">
            <a:schemeClr val="tx1"/>
          </a:fontRef>
        </p:style>
      </p:cxnSp>
      <p:cxnSp>
        <p:nvCxnSpPr>
          <p:cNvPr id="53" name="直接连接符 52"/>
          <p:cNvCxnSpPr>
            <a:stCxn id="55" idx="6"/>
            <a:endCxn id="54" idx="0"/>
          </p:cNvCxnSpPr>
          <p:nvPr/>
        </p:nvCxnSpPr>
        <p:spPr>
          <a:xfrm rot="10800000">
            <a:off x="6754813" y="1739900"/>
            <a:ext cx="1428750" cy="0"/>
          </a:xfrm>
          <a:prstGeom prst="line">
            <a:avLst/>
          </a:prstGeom>
          <a:ln>
            <a:prstDash val="sysDash"/>
          </a:ln>
        </p:spPr>
        <p:style>
          <a:lnRef idx="1">
            <a:schemeClr val="accent4"/>
          </a:lnRef>
          <a:fillRef idx="0">
            <a:schemeClr val="accent4"/>
          </a:fillRef>
          <a:effectRef idx="0">
            <a:schemeClr val="accent4"/>
          </a:effectRef>
          <a:fontRef idx="minor">
            <a:schemeClr val="tx1"/>
          </a:fontRef>
        </p:style>
      </p:cxnSp>
      <p:sp>
        <p:nvSpPr>
          <p:cNvPr id="54" name="十角星 53"/>
          <p:cNvSpPr/>
          <p:nvPr/>
        </p:nvSpPr>
        <p:spPr>
          <a:xfrm>
            <a:off x="5111751" y="1493839"/>
            <a:ext cx="1643063" cy="714375"/>
          </a:xfrm>
          <a:prstGeom prst="star10">
            <a:avLst/>
          </a:prstGeom>
        </p:spPr>
        <p:style>
          <a:lnRef idx="1">
            <a:schemeClr val="accent4"/>
          </a:lnRef>
          <a:fillRef idx="2">
            <a:schemeClr val="accent4"/>
          </a:fillRef>
          <a:effectRef idx="1">
            <a:schemeClr val="accent4"/>
          </a:effectRef>
          <a:fontRef idx="minor">
            <a:schemeClr val="dk1"/>
          </a:fontRef>
        </p:style>
        <p:txBody>
          <a:bodyPr anchor="ctr"/>
          <a:lstStyle/>
          <a:p>
            <a:pPr fontAlgn="base">
              <a:spcBef>
                <a:spcPct val="0"/>
              </a:spcBef>
              <a:spcAft>
                <a:spcPct val="0"/>
              </a:spcAft>
              <a:defRPr/>
            </a:pPr>
            <a:r>
              <a:rPr lang="zh-CN" altLang="en-US" sz="16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按提供的服务类型</a:t>
            </a:r>
            <a:endParaRPr lang="zh-CN" altLang="en-US" sz="16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5" name="十角星 54"/>
          <p:cNvSpPr/>
          <p:nvPr/>
        </p:nvSpPr>
        <p:spPr>
          <a:xfrm>
            <a:off x="8183564" y="1493839"/>
            <a:ext cx="1643063" cy="714375"/>
          </a:xfrm>
          <a:prstGeom prst="star10">
            <a:avLst/>
          </a:prstGeom>
        </p:spPr>
        <p:style>
          <a:lnRef idx="1">
            <a:schemeClr val="accent4"/>
          </a:lnRef>
          <a:fillRef idx="2">
            <a:schemeClr val="accent4"/>
          </a:fillRef>
          <a:effectRef idx="1">
            <a:schemeClr val="accent4"/>
          </a:effectRef>
          <a:fontRef idx="minor">
            <a:schemeClr val="dk1"/>
          </a:fontRef>
        </p:style>
        <p:txBody>
          <a:bodyPr anchor="ctr"/>
          <a:lstStyle/>
          <a:p>
            <a:pPr fontAlgn="base">
              <a:spcBef>
                <a:spcPct val="0"/>
              </a:spcBef>
              <a:spcAft>
                <a:spcPct val="0"/>
              </a:spcAft>
              <a:defRPr/>
            </a:pPr>
            <a:r>
              <a:rPr lang="zh-CN" altLang="en-US" sz="16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按云服务的对象</a:t>
            </a:r>
            <a:endParaRPr lang="zh-CN" altLang="en-US" sz="16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62" name="内容占位符 2"/>
          <p:cNvSpPr txBox="1"/>
          <p:nvPr/>
        </p:nvSpPr>
        <p:spPr>
          <a:xfrm>
            <a:off x="7612064" y="4554538"/>
            <a:ext cx="3440111" cy="785812"/>
          </a:xfrm>
          <a:prstGeom prst="rect">
            <a:avLst/>
          </a:prstGeom>
          <a:noFill/>
          <a:ln w="9525">
            <a:noFill/>
          </a:ln>
        </p:spPr>
        <p:txBody>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285750" indent="-285750" defTabSz="914400">
              <a:lnSpc>
                <a:spcPct val="100000"/>
              </a:lnSpc>
              <a:buBlip>
                <a:blip r:embed="rId8"/>
              </a:buBlip>
            </a:pPr>
            <a:r>
              <a:rPr lang="zh-CN" altLang="en-US" sz="1200" b="1" dirty="0">
                <a:solidFill>
                  <a:schemeClr val="tx1"/>
                </a:solidFill>
                <a:latin typeface="Verdana" panose="020B0604030504040204" pitchFamily="34" charset="0"/>
                <a:ea typeface="楷体" panose="02010609060101010101" pitchFamily="49" charset="-122"/>
              </a:rPr>
              <a:t>大型企业按照云计算的架构搭建平台，面向企业内部需求提供云计算服务</a:t>
            </a:r>
            <a:endParaRPr lang="en-US" altLang="zh-CN" sz="1200" b="1" dirty="0">
              <a:solidFill>
                <a:schemeClr val="tx1"/>
              </a:solidFill>
              <a:latin typeface="Verdana" panose="020B0604030504040204" pitchFamily="34" charset="0"/>
              <a:ea typeface="楷体" panose="02010609060101010101" pitchFamily="49" charset="-122"/>
            </a:endParaRPr>
          </a:p>
          <a:p>
            <a:pPr marL="285750" indent="-285750" defTabSz="914400">
              <a:lnSpc>
                <a:spcPct val="100000"/>
              </a:lnSpc>
              <a:buBlip>
                <a:blip r:embed="rId8"/>
              </a:buBlip>
            </a:pPr>
            <a:r>
              <a:rPr lang="zh-CN" altLang="en-US" sz="1200" b="1" dirty="0">
                <a:solidFill>
                  <a:schemeClr val="tx1"/>
                </a:solidFill>
                <a:latin typeface="Verdana" panose="020B0604030504040204" pitchFamily="34" charset="0"/>
                <a:ea typeface="楷体" panose="02010609060101010101" pitchFamily="49" charset="-122"/>
              </a:rPr>
              <a:t>企业内部数据中心等</a:t>
            </a:r>
            <a:endParaRPr lang="zh-CN" altLang="en-US" sz="1200" b="1" dirty="0">
              <a:solidFill>
                <a:schemeClr val="tx1"/>
              </a:solidFill>
              <a:latin typeface="Verdana" panose="020B0604030504040204" pitchFamily="34" charset="0"/>
              <a:ea typeface="楷体" panose="02010609060101010101" pitchFamily="49" charset="-122"/>
            </a:endParaRPr>
          </a:p>
        </p:txBody>
      </p:sp>
      <p:sp>
        <p:nvSpPr>
          <p:cNvPr id="31763" name="内容占位符 2"/>
          <p:cNvSpPr txBox="1"/>
          <p:nvPr/>
        </p:nvSpPr>
        <p:spPr>
          <a:xfrm>
            <a:off x="7612064" y="5889626"/>
            <a:ext cx="3508518" cy="785813"/>
          </a:xfrm>
          <a:prstGeom prst="rect">
            <a:avLst/>
          </a:prstGeom>
          <a:noFill/>
          <a:ln w="9525">
            <a:noFill/>
          </a:ln>
        </p:spPr>
        <p:txBody>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285750" indent="-285750" defTabSz="914400">
              <a:lnSpc>
                <a:spcPct val="100000"/>
              </a:lnSpc>
              <a:buBlip>
                <a:blip r:embed="rId8"/>
              </a:buBlip>
            </a:pPr>
            <a:r>
              <a:rPr lang="zh-CN" altLang="en-US" sz="1200" b="1" dirty="0">
                <a:solidFill>
                  <a:schemeClr val="tx1"/>
                </a:solidFill>
                <a:latin typeface="Verdana" panose="020B0604030504040204" pitchFamily="34" charset="0"/>
                <a:ea typeface="楷体" panose="02010609060101010101" pitchFamily="49" charset="-122"/>
              </a:rPr>
              <a:t>兼顾以上两种情况的云计算服务</a:t>
            </a:r>
            <a:endParaRPr lang="en-US" altLang="zh-CN" sz="1200" b="1" dirty="0">
              <a:solidFill>
                <a:schemeClr val="tx1"/>
              </a:solidFill>
              <a:latin typeface="Verdana" panose="020B0604030504040204" pitchFamily="34" charset="0"/>
              <a:ea typeface="楷体" panose="02010609060101010101" pitchFamily="49" charset="-122"/>
            </a:endParaRPr>
          </a:p>
          <a:p>
            <a:pPr marL="285750" indent="-285750" defTabSz="914400">
              <a:lnSpc>
                <a:spcPct val="100000"/>
              </a:lnSpc>
              <a:buBlip>
                <a:blip r:embed="rId8"/>
              </a:buBlip>
            </a:pPr>
            <a:r>
              <a:rPr lang="en-US" altLang="zh-CN" sz="1200" b="1" dirty="0">
                <a:solidFill>
                  <a:schemeClr val="tx1"/>
                </a:solidFill>
                <a:latin typeface="Verdana" panose="020B0604030504040204" pitchFamily="34" charset="0"/>
                <a:ea typeface="楷体" panose="02010609060101010101" pitchFamily="49" charset="-122"/>
              </a:rPr>
              <a:t>Amazon Web Server</a:t>
            </a:r>
            <a:r>
              <a:rPr lang="zh-CN" altLang="en-US" sz="1200" b="1" dirty="0">
                <a:solidFill>
                  <a:schemeClr val="tx1"/>
                </a:solidFill>
                <a:latin typeface="Verdana" panose="020B0604030504040204" pitchFamily="34" charset="0"/>
                <a:ea typeface="楷体" panose="02010609060101010101" pitchFamily="49" charset="-122"/>
              </a:rPr>
              <a:t>等既为企业内部又为外部用户提供云计算服务</a:t>
            </a:r>
            <a:endParaRPr lang="zh-CN" altLang="en-US" sz="1200" b="1" dirty="0">
              <a:solidFill>
                <a:schemeClr val="tx1"/>
              </a:solidFill>
              <a:latin typeface="Verdana" panose="020B0604030504040204" pitchFamily="34" charset="0"/>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8335" y="637540"/>
            <a:ext cx="9601200" cy="700405"/>
          </a:xfrm>
        </p:spPr>
        <p:txBody>
          <a:bodyPr>
            <a:normAutofit fontScale="90000"/>
          </a:bodyPr>
          <a:lstStyle/>
          <a:p>
            <a:pPr algn="l"/>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、数据管理技术</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74065" y="637540"/>
            <a:ext cx="10828655" cy="5632450"/>
          </a:xfrm>
        </p:spPr>
        <p:txBody>
          <a:bodyPr>
            <a:normAutofit lnSpcReduction="10000"/>
          </a:bodyPr>
          <a:lstStyle/>
          <a:p>
            <a:pPr>
              <a:lnSpc>
                <a:spcPct val="150000"/>
              </a:lnSpc>
            </a:pP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如何</a:t>
            </a:r>
            <a:r>
              <a:rPr lang="zh-CN" altLang="zh-CN" dirty="0" smtClean="0">
                <a:latin typeface="微软雅黑" panose="020B0503020204020204" charset="-122"/>
                <a:ea typeface="微软雅黑" panose="020B0503020204020204" charset="-122"/>
                <a:cs typeface="微软雅黑" panose="020B0503020204020204" charset="-122"/>
              </a:rPr>
              <a:t>高效地管理大数据集</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如何</a:t>
            </a:r>
            <a:r>
              <a:rPr lang="zh-CN" altLang="zh-CN" dirty="0">
                <a:latin typeface="微软雅黑" panose="020B0503020204020204" charset="-122"/>
                <a:ea typeface="微软雅黑" panose="020B0503020204020204" charset="-122"/>
                <a:cs typeface="微软雅黑" panose="020B0503020204020204" charset="-122"/>
              </a:rPr>
              <a:t>在规模巨大的数据中找到特定的</a:t>
            </a:r>
            <a:r>
              <a:rPr lang="zh-CN" altLang="zh-CN" dirty="0" smtClean="0">
                <a:latin typeface="微软雅黑" panose="020B0503020204020204" charset="-122"/>
                <a:ea typeface="微软雅黑" panose="020B0503020204020204" charset="-122"/>
                <a:cs typeface="微软雅黑" panose="020B0503020204020204" charset="-122"/>
              </a:rPr>
              <a:t>数据</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应用于云计算的数据管理技术最常见的是</a:t>
            </a:r>
            <a:r>
              <a:rPr lang="en-US" altLang="zh-CN" dirty="0" smtClean="0">
                <a:latin typeface="微软雅黑" panose="020B0503020204020204" charset="-122"/>
                <a:ea typeface="微软雅黑" panose="020B0503020204020204" charset="-122"/>
                <a:cs typeface="微软雅黑" panose="020B0503020204020204" charset="-122"/>
              </a:rPr>
              <a:t>Google</a:t>
            </a:r>
            <a:r>
              <a:rPr lang="zh-CN" altLang="zh-CN" dirty="0">
                <a:latin typeface="微软雅黑" panose="020B0503020204020204" charset="-122"/>
                <a:ea typeface="微软雅黑" panose="020B0503020204020204" charset="-122"/>
                <a:cs typeface="微软雅黑" panose="020B0503020204020204" charset="-122"/>
              </a:rPr>
              <a:t>的</a:t>
            </a:r>
            <a:r>
              <a:rPr lang="en-US" altLang="zh-CN" dirty="0">
                <a:latin typeface="微软雅黑" panose="020B0503020204020204" charset="-122"/>
                <a:ea typeface="微软雅黑" panose="020B0503020204020204" charset="-122"/>
                <a:cs typeface="微软雅黑" panose="020B0503020204020204" charset="-122"/>
              </a:rPr>
              <a:t>BigTable</a:t>
            </a:r>
            <a:r>
              <a:rPr lang="zh-CN" altLang="zh-CN" dirty="0">
                <a:latin typeface="微软雅黑" panose="020B0503020204020204" charset="-122"/>
                <a:ea typeface="微软雅黑" panose="020B0503020204020204" charset="-122"/>
                <a:cs typeface="微软雅黑" panose="020B0503020204020204" charset="-122"/>
              </a:rPr>
              <a:t>数据管理技术，采用列存储方式管理数据</a:t>
            </a:r>
            <a:endParaRPr lang="zh-CN" altLang="zh-CN"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sym typeface="+mn-ea"/>
              </a:rPr>
              <a:t>BigTable</a:t>
            </a:r>
            <a:r>
              <a:rPr lang="zh-CN" altLang="en-US" dirty="0">
                <a:latin typeface="微软雅黑" panose="020B0503020204020204" charset="-122"/>
                <a:ea typeface="微软雅黑" panose="020B0503020204020204" charset="-122"/>
                <a:cs typeface="微软雅黑" panose="020B0503020204020204" charset="-122"/>
                <a:sym typeface="+mn-ea"/>
              </a:rPr>
              <a:t>技术是建立在</a:t>
            </a:r>
            <a:r>
              <a:rPr lang="en-US" altLang="zh-CN" dirty="0">
                <a:latin typeface="微软雅黑" panose="020B0503020204020204" charset="-122"/>
                <a:ea typeface="微软雅黑" panose="020B0503020204020204" charset="-122"/>
                <a:cs typeface="微软雅黑" panose="020B0503020204020204" charset="-122"/>
                <a:sym typeface="+mn-ea"/>
              </a:rPr>
              <a:t>GFS</a:t>
            </a:r>
            <a:r>
              <a:rPr lang="zh-CN" altLang="en-US" dirty="0">
                <a:latin typeface="微软雅黑" panose="020B0503020204020204" charset="-122"/>
                <a:ea typeface="微软雅黑" panose="020B0503020204020204" charset="-122"/>
                <a:cs typeface="微软雅黑" panose="020B0503020204020204" charset="-122"/>
                <a:sym typeface="+mn-ea"/>
              </a:rPr>
              <a:t>和</a:t>
            </a:r>
            <a:r>
              <a:rPr lang="en-US" altLang="zh-CN" dirty="0">
                <a:latin typeface="微软雅黑" panose="020B0503020204020204" charset="-122"/>
                <a:ea typeface="微软雅黑" panose="020B0503020204020204" charset="-122"/>
                <a:cs typeface="微软雅黑" panose="020B0503020204020204" charset="-122"/>
                <a:sym typeface="+mn-ea"/>
              </a:rPr>
              <a:t>MapReduce</a:t>
            </a:r>
            <a:r>
              <a:rPr lang="zh-CN" altLang="en-US" dirty="0">
                <a:latin typeface="微软雅黑" panose="020B0503020204020204" charset="-122"/>
                <a:ea typeface="微软雅黑" panose="020B0503020204020204" charset="-122"/>
                <a:cs typeface="微软雅黑" panose="020B0503020204020204" charset="-122"/>
                <a:sym typeface="+mn-ea"/>
              </a:rPr>
              <a:t>之上的大型分布式数据库，规模可超过</a:t>
            </a:r>
            <a:r>
              <a:rPr lang="en-US" altLang="zh-CN" dirty="0">
                <a:latin typeface="微软雅黑" panose="020B0503020204020204" charset="-122"/>
                <a:ea typeface="微软雅黑" panose="020B0503020204020204" charset="-122"/>
                <a:cs typeface="微软雅黑" panose="020B0503020204020204" charset="-122"/>
                <a:sym typeface="+mn-ea"/>
              </a:rPr>
              <a:t>1PB</a:t>
            </a:r>
            <a:endParaRPr lang="en-US" altLang="zh-CN" dirty="0">
              <a:latin typeface="微软雅黑" panose="020B0503020204020204" charset="-122"/>
              <a:ea typeface="微软雅黑" panose="020B0503020204020204" charset="-122"/>
              <a:cs typeface="微软雅黑" panose="020B0503020204020204" charset="-122"/>
              <a:sym typeface="+mn-ea"/>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sym typeface="+mn-ea"/>
              </a:rPr>
              <a:t>Google Earth</a:t>
            </a:r>
            <a:endParaRPr lang="en-US" altLang="zh-CN" dirty="0" smtClean="0">
              <a:latin typeface="微软雅黑" panose="020B0503020204020204" charset="-122"/>
              <a:ea typeface="微软雅黑" panose="020B0503020204020204" charset="-122"/>
              <a:cs typeface="微软雅黑" panose="020B0503020204020204" charset="-122"/>
              <a:sym typeface="+mn-ea"/>
            </a:endParaRPr>
          </a:p>
          <a:p>
            <a:pPr>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sym typeface="+mn-ea"/>
              </a:rPr>
              <a:t>基于</a:t>
            </a:r>
            <a:r>
              <a:rPr lang="en-US" altLang="zh-CN" dirty="0" smtClean="0">
                <a:latin typeface="微软雅黑" panose="020B0503020204020204" charset="-122"/>
                <a:ea typeface="微软雅黑" panose="020B0503020204020204" charset="-122"/>
                <a:cs typeface="微软雅黑" panose="020B0503020204020204" charset="-122"/>
                <a:sym typeface="+mn-ea"/>
              </a:rPr>
              <a:t>BigTable</a:t>
            </a:r>
            <a:r>
              <a:rPr lang="zh-CN" altLang="en-US" dirty="0" smtClean="0">
                <a:latin typeface="微软雅黑" panose="020B0503020204020204" charset="-122"/>
                <a:ea typeface="微软雅黑" panose="020B0503020204020204" charset="-122"/>
                <a:cs typeface="微软雅黑" panose="020B0503020204020204" charset="-122"/>
                <a:sym typeface="+mn-ea"/>
              </a:rPr>
              <a:t>模型实现的</a:t>
            </a:r>
            <a:r>
              <a:rPr lang="en-US" altLang="zh-CN" dirty="0" smtClean="0">
                <a:latin typeface="微软雅黑" panose="020B0503020204020204" charset="-122"/>
                <a:ea typeface="微软雅黑" panose="020B0503020204020204" charset="-122"/>
                <a:cs typeface="微软雅黑" panose="020B0503020204020204" charset="-122"/>
                <a:sym typeface="+mn-ea"/>
              </a:rPr>
              <a:t>HBase</a:t>
            </a:r>
            <a:r>
              <a:rPr lang="zh-CN" altLang="en-US" dirty="0" smtClean="0">
                <a:latin typeface="微软雅黑" panose="020B0503020204020204" charset="-122"/>
                <a:ea typeface="微软雅黑" panose="020B0503020204020204" charset="-122"/>
                <a:cs typeface="微软雅黑" panose="020B0503020204020204" charset="-122"/>
                <a:sym typeface="+mn-ea"/>
              </a:rPr>
              <a:t>应用得越来越多</a:t>
            </a:r>
            <a:endParaRPr lang="zh-CN" altLang="en-US" dirty="0" smtClean="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555242"/>
            <a:ext cx="9601196" cy="1303867"/>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云交付模型</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698782" y="1819086"/>
            <a:ext cx="7543800" cy="4522409"/>
          </a:xfrm>
        </p:spPr>
        <p:txBody>
          <a:bodyPr/>
          <a:lstStyle/>
          <a:p>
            <a:pPr marL="0" indent="0">
              <a:buNone/>
            </a:pPr>
            <a:r>
              <a:rPr lang="en-US" altLang="zh-CN" dirty="0" smtClean="0">
                <a:latin typeface="Times New Roman" panose="02020603050405020304" pitchFamily="18" charset="0"/>
                <a:cs typeface="Times New Roman" panose="02020603050405020304" pitchFamily="18" charset="0"/>
              </a:rPr>
              <a:t>      </a:t>
            </a:r>
            <a:endParaRPr lang="zh-CN" altLang="zh-CN"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l"/>
            </a:pPr>
            <a:r>
              <a:rPr lang="zh-CN" altLang="en-US"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 软件即服务</a:t>
            </a:r>
            <a:r>
              <a:rPr lang="zh-CN" altLang="zh-CN" dirty="0" smtClean="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SaaS</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平台即服务</a:t>
            </a:r>
            <a:r>
              <a:rPr lang="zh-CN" altLang="zh-CN" dirty="0" smtClean="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PaaS</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基础</a:t>
            </a:r>
            <a:r>
              <a:rPr lang="zh-CN" altLang="zh-CN" dirty="0">
                <a:latin typeface="微软雅黑" panose="020B0503020204020204" charset="-122"/>
                <a:ea typeface="微软雅黑" panose="020B0503020204020204" charset="-122"/>
                <a:cs typeface="微软雅黑" panose="020B0503020204020204" charset="-122"/>
              </a:rPr>
              <a:t>设施即服务</a:t>
            </a:r>
            <a:r>
              <a:rPr lang="zh-CN" altLang="zh-CN" dirty="0" smtClean="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IaaS</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容器</a:t>
            </a:r>
            <a:r>
              <a:rPr lang="zh-CN" altLang="zh-CN" dirty="0">
                <a:latin typeface="微软雅黑" panose="020B0503020204020204" charset="-122"/>
                <a:ea typeface="微软雅黑" panose="020B0503020204020204" charset="-122"/>
                <a:cs typeface="微软雅黑" panose="020B0503020204020204" charset="-122"/>
              </a:rPr>
              <a:t>即</a:t>
            </a:r>
            <a:r>
              <a:rPr lang="zh-CN" altLang="zh-CN" dirty="0" smtClean="0">
                <a:latin typeface="微软雅黑" panose="020B0503020204020204" charset="-122"/>
                <a:ea typeface="微软雅黑" panose="020B0503020204020204" charset="-122"/>
                <a:cs typeface="微软雅黑" panose="020B0503020204020204" charset="-122"/>
              </a:rPr>
              <a:t>服务（</a:t>
            </a: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CaaS</a:t>
            </a:r>
            <a:r>
              <a:rPr lang="en-US" altLang="zh-CN" dirty="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5189961" y="1662545"/>
            <a:ext cx="6105242" cy="4571999"/>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22" y="581891"/>
            <a:ext cx="10515600" cy="849153"/>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、软件即服务（</a:t>
            </a:r>
            <a:r>
              <a:rPr lang="en-US" altLang="zh-CN" dirty="0">
                <a:latin typeface="微软雅黑" panose="020B0503020204020204" charset="-122"/>
                <a:ea typeface="微软雅黑" panose="020B0503020204020204" charset="-122"/>
                <a:cs typeface="微软雅黑" panose="020B0503020204020204" charset="-122"/>
              </a:rPr>
              <a:t>SaaS</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49020" y="1431290"/>
            <a:ext cx="10607675" cy="4777740"/>
          </a:xfrm>
        </p:spPr>
        <p:txBody>
          <a:bodyPr>
            <a:noAutofit/>
          </a:bodyPr>
          <a:lstStyle/>
          <a:p>
            <a:pPr marL="0" indent="0">
              <a:lnSpc>
                <a:spcPct val="150000"/>
              </a:lnSpc>
              <a:buNone/>
            </a:pP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dirty="0" smtClean="0">
                <a:latin typeface="微软雅黑" panose="020B0503020204020204" charset="-122"/>
                <a:ea typeface="微软雅黑" panose="020B0503020204020204" charset="-122"/>
                <a:cs typeface="微软雅黑" panose="020B0503020204020204" charset="-122"/>
              </a:rPr>
              <a:t>    SaaS</a:t>
            </a:r>
            <a:r>
              <a:rPr lang="zh-CN" altLang="zh-CN" sz="2000" dirty="0">
                <a:latin typeface="微软雅黑" panose="020B0503020204020204" charset="-122"/>
                <a:ea typeface="微软雅黑" panose="020B0503020204020204" charset="-122"/>
                <a:cs typeface="微软雅黑" panose="020B0503020204020204" charset="-122"/>
              </a:rPr>
              <a:t>是</a:t>
            </a:r>
            <a:r>
              <a:rPr lang="en-US" altLang="zh-CN" sz="2000" dirty="0">
                <a:latin typeface="微软雅黑" panose="020B0503020204020204" charset="-122"/>
                <a:ea typeface="微软雅黑" panose="020B0503020204020204" charset="-122"/>
                <a:cs typeface="微软雅黑" panose="020B0503020204020204" charset="-122"/>
              </a:rPr>
              <a:t>Software as a Service</a:t>
            </a:r>
            <a:r>
              <a:rPr lang="zh-CN" altLang="zh-CN" sz="2000" dirty="0">
                <a:latin typeface="微软雅黑" panose="020B0503020204020204" charset="-122"/>
                <a:ea typeface="微软雅黑" panose="020B0503020204020204" charset="-122"/>
                <a:cs typeface="微软雅黑" panose="020B0503020204020204" charset="-122"/>
              </a:rPr>
              <a:t>（软件即服务）的简称，它是一种通过</a:t>
            </a:r>
            <a:r>
              <a:rPr lang="en-US" altLang="zh-CN" sz="2000" dirty="0">
                <a:latin typeface="微软雅黑" panose="020B0503020204020204" charset="-122"/>
                <a:ea typeface="微软雅黑" panose="020B0503020204020204" charset="-122"/>
                <a:cs typeface="微软雅黑" panose="020B0503020204020204" charset="-122"/>
              </a:rPr>
              <a:t>Internet</a:t>
            </a:r>
            <a:r>
              <a:rPr lang="zh-CN" altLang="zh-CN" sz="2000" dirty="0">
                <a:latin typeface="微软雅黑" panose="020B0503020204020204" charset="-122"/>
                <a:ea typeface="微软雅黑" panose="020B0503020204020204" charset="-122"/>
                <a:cs typeface="微软雅黑" panose="020B0503020204020204" charset="-122"/>
              </a:rPr>
              <a:t>提供软件的模式，用户无需购买软件，而是向提供商租用基于</a:t>
            </a:r>
            <a:r>
              <a:rPr lang="en-US" altLang="zh-CN" sz="2000" dirty="0">
                <a:latin typeface="微软雅黑" panose="020B0503020204020204" charset="-122"/>
                <a:ea typeface="微软雅黑" panose="020B0503020204020204" charset="-122"/>
                <a:cs typeface="微软雅黑" panose="020B0503020204020204" charset="-122"/>
              </a:rPr>
              <a:t>Web</a:t>
            </a:r>
            <a:r>
              <a:rPr lang="zh-CN" altLang="zh-CN" sz="2000" dirty="0">
                <a:latin typeface="微软雅黑" panose="020B0503020204020204" charset="-122"/>
                <a:ea typeface="微软雅黑" panose="020B0503020204020204" charset="-122"/>
                <a:cs typeface="微软雅黑" panose="020B0503020204020204" charset="-122"/>
              </a:rPr>
              <a:t>的</a:t>
            </a:r>
            <a:r>
              <a:rPr lang="zh-CN" altLang="zh-CN" sz="2000" dirty="0" smtClean="0">
                <a:latin typeface="微软雅黑" panose="020B0503020204020204" charset="-122"/>
                <a:ea typeface="微软雅黑" panose="020B0503020204020204" charset="-122"/>
                <a:cs typeface="微软雅黑" panose="020B0503020204020204" charset="-122"/>
              </a:rPr>
              <a:t>软件。</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zh-CN" sz="2000" dirty="0" smtClean="0">
                <a:latin typeface="微软雅黑" panose="020B0503020204020204" charset="-122"/>
                <a:ea typeface="微软雅黑" panose="020B0503020204020204" charset="-122"/>
                <a:cs typeface="微软雅黑" panose="020B0503020204020204" charset="-122"/>
              </a:rPr>
              <a:t>随时随地访问</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zh-CN" sz="2000" dirty="0" smtClean="0">
                <a:latin typeface="微软雅黑" panose="020B0503020204020204" charset="-122"/>
                <a:ea typeface="微软雅黑" panose="020B0503020204020204" charset="-122"/>
                <a:cs typeface="微软雅黑" panose="020B0503020204020204" charset="-122"/>
              </a:rPr>
              <a:t>支持</a:t>
            </a:r>
            <a:r>
              <a:rPr lang="zh-CN" altLang="zh-CN" sz="2000" dirty="0">
                <a:latin typeface="微软雅黑" panose="020B0503020204020204" charset="-122"/>
                <a:ea typeface="微软雅黑" panose="020B0503020204020204" charset="-122"/>
                <a:cs typeface="微软雅黑" panose="020B0503020204020204" charset="-122"/>
              </a:rPr>
              <a:t>公开</a:t>
            </a:r>
            <a:r>
              <a:rPr lang="zh-CN" altLang="zh-CN" sz="2000" dirty="0" smtClean="0">
                <a:latin typeface="微软雅黑" panose="020B0503020204020204" charset="-122"/>
                <a:ea typeface="微软雅黑" panose="020B0503020204020204" charset="-122"/>
                <a:cs typeface="微软雅黑" panose="020B0503020204020204" charset="-122"/>
              </a:rPr>
              <a:t>协议</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zh-CN" sz="2000" dirty="0" smtClean="0">
                <a:latin typeface="微软雅黑" panose="020B0503020204020204" charset="-122"/>
                <a:ea typeface="微软雅黑" panose="020B0503020204020204" charset="-122"/>
                <a:cs typeface="微软雅黑" panose="020B0503020204020204" charset="-122"/>
              </a:rPr>
              <a:t>安全保障</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zh-CN" sz="2000" dirty="0" smtClean="0">
                <a:latin typeface="微软雅黑" panose="020B0503020204020204" charset="-122"/>
                <a:ea typeface="微软雅黑" panose="020B0503020204020204" charset="-122"/>
                <a:cs typeface="微软雅黑" panose="020B0503020204020204" charset="-122"/>
              </a:rPr>
              <a:t>多用户</a:t>
            </a:r>
            <a:r>
              <a:rPr lang="zh-CN" altLang="en-US" sz="2000" dirty="0" smtClean="0">
                <a:latin typeface="微软雅黑" panose="020B0503020204020204" charset="-122"/>
                <a:ea typeface="微软雅黑" panose="020B0503020204020204" charset="-122"/>
                <a:cs typeface="微软雅黑" panose="020B0503020204020204" charset="-122"/>
              </a:rPr>
              <a:t>机制</a:t>
            </a:r>
            <a:endParaRPr lang="zh-CN" altLang="en-US" sz="2000"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2000" dirty="0" smtClean="0">
                <a:latin typeface="微软雅黑" panose="020B0503020204020204" charset="-122"/>
                <a:ea typeface="微软雅黑" panose="020B0503020204020204" charset="-122"/>
                <a:cs typeface="微软雅黑" panose="020B0503020204020204" charset="-122"/>
              </a:rPr>
              <a:t>用户消费的服务完全是从网页进入的，如</a:t>
            </a:r>
            <a:r>
              <a:rPr lang="en-US" altLang="zh-CN" sz="2000" dirty="0" smtClean="0">
                <a:latin typeface="微软雅黑" panose="020B0503020204020204" charset="-122"/>
                <a:ea typeface="微软雅黑" panose="020B0503020204020204" charset="-122"/>
                <a:cs typeface="微软雅黑" panose="020B0503020204020204" charset="-122"/>
              </a:rPr>
              <a:t>Netflix</a:t>
            </a: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MOG</a:t>
            </a: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Google Apps</a:t>
            </a: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Box.net</a:t>
            </a:r>
            <a:endParaRPr lang="en-US" altLang="zh-CN" sz="20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sz="2000" dirty="0" smtClean="0">
                <a:latin typeface="微软雅黑" panose="020B0503020204020204" charset="-122"/>
                <a:ea typeface="微软雅黑" panose="020B0503020204020204" charset="-122"/>
                <a:cs typeface="微软雅黑" panose="020B0503020204020204" charset="-122"/>
              </a:rPr>
              <a:t>    SaaS</a:t>
            </a:r>
            <a:r>
              <a:rPr lang="zh-CN" altLang="zh-CN" sz="2000" dirty="0">
                <a:latin typeface="微软雅黑" panose="020B0503020204020204" charset="-122"/>
                <a:ea typeface="微软雅黑" panose="020B0503020204020204" charset="-122"/>
                <a:cs typeface="微软雅黑" panose="020B0503020204020204" charset="-122"/>
              </a:rPr>
              <a:t>应用包括</a:t>
            </a:r>
            <a:r>
              <a:rPr lang="en-US" altLang="zh-CN" sz="2000" dirty="0">
                <a:latin typeface="微软雅黑" panose="020B0503020204020204" charset="-122"/>
                <a:ea typeface="微软雅黑" panose="020B0503020204020204" charset="-122"/>
                <a:cs typeface="微软雅黑" panose="020B0503020204020204" charset="-122"/>
              </a:rPr>
              <a:t>Citrix</a:t>
            </a:r>
            <a:r>
              <a:rPr lang="zh-CN" altLang="zh-CN" sz="2000" dirty="0">
                <a:latin typeface="微软雅黑" panose="020B0503020204020204" charset="-122"/>
                <a:ea typeface="微软雅黑" panose="020B0503020204020204" charset="-122"/>
                <a:cs typeface="微软雅黑" panose="020B0503020204020204" charset="-122"/>
              </a:rPr>
              <a:t>公司的</a:t>
            </a:r>
            <a:r>
              <a:rPr lang="en-US" altLang="zh-CN" sz="2000" dirty="0">
                <a:latin typeface="微软雅黑" panose="020B0503020204020204" charset="-122"/>
                <a:ea typeface="微软雅黑" panose="020B0503020204020204" charset="-122"/>
                <a:cs typeface="微软雅黑" panose="020B0503020204020204" charset="-122"/>
              </a:rPr>
              <a:t>GoToMeeting</a:t>
            </a:r>
            <a:r>
              <a:rPr lang="zh-CN" altLang="zh-CN"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Cisco</a:t>
            </a:r>
            <a:r>
              <a:rPr lang="zh-CN" altLang="zh-CN" sz="2000" dirty="0">
                <a:latin typeface="微软雅黑" panose="020B0503020204020204" charset="-122"/>
                <a:ea typeface="微软雅黑" panose="020B0503020204020204" charset="-122"/>
                <a:cs typeface="微软雅黑" panose="020B0503020204020204" charset="-122"/>
              </a:rPr>
              <a:t>公司的</a:t>
            </a:r>
            <a:r>
              <a:rPr lang="en-US" altLang="zh-CN" sz="2000" dirty="0" smtClean="0">
                <a:latin typeface="微软雅黑" panose="020B0503020204020204" charset="-122"/>
                <a:ea typeface="微软雅黑" panose="020B0503020204020204" charset="-122"/>
                <a:cs typeface="微软雅黑" panose="020B0503020204020204" charset="-122"/>
              </a:rPr>
              <a:t>WebEx</a:t>
            </a:r>
            <a:r>
              <a:rPr lang="zh-CN" altLang="en-US" sz="2000" dirty="0" smtClean="0">
                <a:latin typeface="微软雅黑" panose="020B0503020204020204" charset="-122"/>
                <a:ea typeface="微软雅黑" panose="020B0503020204020204" charset="-122"/>
                <a:cs typeface="微软雅黑" panose="020B0503020204020204" charset="-122"/>
              </a:rPr>
              <a:t>等等。</a:t>
            </a:r>
            <a:endParaRPr lang="zh-CN" altLang="en-US" sz="20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5"/>
          <p:cNvSpPr txBox="1">
            <a:spLocks noChangeArrowheads="1"/>
          </p:cNvSpPr>
          <p:nvPr/>
        </p:nvSpPr>
        <p:spPr bwMode="auto">
          <a:xfrm>
            <a:off x="1135380" y="959485"/>
            <a:ext cx="9783445" cy="5262245"/>
          </a:xfrm>
          <a:prstGeom prst="rect">
            <a:avLst/>
          </a:prstGeom>
          <a:noFill/>
          <a:ln w="9525" algn="ctr">
            <a:noFill/>
            <a:miter lim="800000"/>
          </a:ln>
          <a:effectLst>
            <a:prstShdw prst="shdw18" dist="17961" dir="13500000">
              <a:schemeClr val="accent1">
                <a:gamma/>
                <a:shade val="60000"/>
                <a:invGamma/>
              </a:schemeClr>
            </a:prstShdw>
          </a:effectLst>
        </p:spPr>
        <p:txBody>
          <a:bodyPr wrap="square">
            <a:spAutoFit/>
          </a:bodyPr>
          <a:p>
            <a:pPr marL="285750" marR="0" indent="-285750" algn="just" defTabSz="914400" eaLnBrk="1" hangingPunct="1">
              <a:spcBef>
                <a:spcPct val="50000"/>
              </a:spcBef>
              <a:buClr>
                <a:schemeClr val="bg1"/>
              </a:buClr>
              <a:buSzTx/>
              <a:buFont typeface="Wingdings" panose="05000000000000000000" pitchFamily="2" charset="2"/>
              <a:buChar char="n"/>
              <a:defRPr/>
            </a:pPr>
            <a:r>
              <a:rPr kumimoji="0" lang="zh-CN" altLang="en-US" sz="2400" kern="1200" cap="none" spc="0" normalizeH="0" baseline="0" noProof="0" dirty="0">
                <a:solidFill>
                  <a:srgbClr val="FF0000"/>
                </a:solidFill>
                <a:latin typeface="Arial" panose="020B0604020202020204" pitchFamily="34" charset="0"/>
                <a:ea typeface="黑体" panose="02010609060101010101" pitchFamily="49" charset="-122"/>
                <a:cs typeface="Arial" panose="020B0604020202020204" pitchFamily="34" charset="0"/>
              </a:rPr>
              <a:t>多租户技术：</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云计算要求硬件资源和软件资源能够更好地被共享，具有良好的伸缩性，任何一个用户都能够按照自己的需求进行客户化配置而不影响其他用户的使用。多租户技术就是云计算环境中能够满足上述需求的关键技术。</a:t>
            </a:r>
            <a:endPar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L="285750" marR="0" indent="-285750" algn="just" defTabSz="914400" eaLnBrk="1" hangingPunct="1">
              <a:spcBef>
                <a:spcPct val="50000"/>
              </a:spcBef>
              <a:buClr>
                <a:schemeClr val="bg1"/>
              </a:buClr>
              <a:buSzTx/>
              <a:buFont typeface="Wingdings" panose="05000000000000000000" pitchFamily="2" charset="2"/>
              <a:buChar char="n"/>
              <a:defRPr/>
            </a:pP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SaaS </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层部署在</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PaaS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和</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IaaS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平台之上，同时用户可以在</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PaaS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平台上开发并部署</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服务，</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面向的是云计算终端用户，提供基于互联网的软件应用服务。随着网络技术的成熟与标准化，</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SaaS </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应用近年来发展迅速。典型的</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SaaS </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应用包括</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Google Apps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Salesforce</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等。</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marL="285750" marR="0" indent="-285750" algn="just" defTabSz="914400" eaLnBrk="1" hangingPunct="1">
              <a:spcBef>
                <a:spcPct val="50000"/>
              </a:spcBef>
              <a:buClrTx/>
              <a:buSzTx/>
              <a:buFont typeface="Wingdings" panose="05000000000000000000" pitchFamily="2" charset="2"/>
              <a:buChar char="n"/>
              <a:defRPr/>
            </a:pP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Google Apps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包括</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Google Docs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Gmail</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等大量</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应用，</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Google Apps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将我们常用的一些传统的桌面应用程序（如文字处理软件、电子邮件服务、照片管理、通讯录、日程表等）迁移到互联网，并托管这些应用程序。用户通过网络浏览器便可随时随地使用</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Google Apps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提供的应用服务，而不需要下载、安装或维护任何硬件或软件。</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7889" y="618836"/>
            <a:ext cx="10515600" cy="868651"/>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、平台即服务（</a:t>
            </a:r>
            <a:r>
              <a:rPr lang="en-US" altLang="zh-CN" dirty="0">
                <a:latin typeface="微软雅黑" panose="020B0503020204020204" charset="-122"/>
                <a:ea typeface="微软雅黑" panose="020B0503020204020204" charset="-122"/>
                <a:cs typeface="微软雅黑" panose="020B0503020204020204" charset="-122"/>
              </a:rPr>
              <a:t>PaaS</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1431290"/>
            <a:ext cx="10671175" cy="4879340"/>
          </a:xfrm>
        </p:spPr>
        <p:txBody>
          <a:bodyPr>
            <a:normAutofit fontScale="92500"/>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PaaS</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Platform as a Service</a:t>
            </a:r>
            <a:r>
              <a:rPr lang="zh-CN" altLang="en-US" dirty="0" smtClean="0">
                <a:latin typeface="微软雅黑" panose="020B0503020204020204" charset="-122"/>
                <a:ea typeface="微软雅黑" panose="020B0503020204020204" charset="-122"/>
                <a:cs typeface="微软雅黑" panose="020B0503020204020204" charset="-122"/>
              </a:rPr>
              <a:t>）：是将</a:t>
            </a:r>
            <a:r>
              <a:rPr lang="zh-CN" altLang="en-US" dirty="0">
                <a:latin typeface="微软雅黑" panose="020B0503020204020204" charset="-122"/>
                <a:ea typeface="微软雅黑" panose="020B0503020204020204" charset="-122"/>
                <a:cs typeface="微软雅黑" panose="020B0503020204020204" charset="-122"/>
              </a:rPr>
              <a:t>服务器平台或者开发环境作为服务进行</a:t>
            </a:r>
            <a:r>
              <a:rPr lang="zh-CN" altLang="en-US" dirty="0" smtClean="0">
                <a:latin typeface="微软雅黑" panose="020B0503020204020204" charset="-122"/>
                <a:ea typeface="微软雅黑" panose="020B0503020204020204" charset="-122"/>
                <a:cs typeface="微软雅黑" panose="020B0503020204020204" charset="-122"/>
              </a:rPr>
              <a:t>提供。开发简单、部署简单、维护简单。</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有</a:t>
            </a:r>
            <a:r>
              <a:rPr lang="zh-CN" altLang="zh-CN" dirty="0">
                <a:latin typeface="微软雅黑" panose="020B0503020204020204" charset="-122"/>
                <a:ea typeface="微软雅黑" panose="020B0503020204020204" charset="-122"/>
                <a:cs typeface="微软雅黑" panose="020B0503020204020204" charset="-122"/>
              </a:rPr>
              <a:t>好的开发环境</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丰富</a:t>
            </a:r>
            <a:r>
              <a:rPr lang="zh-CN" altLang="zh-CN" dirty="0">
                <a:latin typeface="微软雅黑" panose="020B0503020204020204" charset="-122"/>
                <a:ea typeface="微软雅黑" panose="020B0503020204020204" charset="-122"/>
                <a:cs typeface="微软雅黑" panose="020B0503020204020204" charset="-122"/>
              </a:rPr>
              <a:t>的服务</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自动</a:t>
            </a:r>
            <a:r>
              <a:rPr lang="zh-CN" altLang="zh-CN" dirty="0">
                <a:latin typeface="微软雅黑" panose="020B0503020204020204" charset="-122"/>
                <a:ea typeface="微软雅黑" panose="020B0503020204020204" charset="-122"/>
                <a:cs typeface="微软雅黑" panose="020B0503020204020204" charset="-122"/>
              </a:rPr>
              <a:t>的资源调度</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精细</a:t>
            </a:r>
            <a:r>
              <a:rPr lang="zh-CN" altLang="zh-CN" dirty="0">
                <a:latin typeface="微软雅黑" panose="020B0503020204020204" charset="-122"/>
                <a:ea typeface="微软雅黑" panose="020B0503020204020204" charset="-122"/>
                <a:cs typeface="微软雅黑" panose="020B0503020204020204" charset="-122"/>
              </a:rPr>
              <a:t>的管理和监控</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PaaS</a:t>
            </a:r>
            <a:r>
              <a:rPr lang="zh-CN" altLang="zh-CN" dirty="0">
                <a:latin typeface="微软雅黑" panose="020B0503020204020204" charset="-122"/>
                <a:ea typeface="微软雅黑" panose="020B0503020204020204" charset="-122"/>
                <a:cs typeface="微软雅黑" panose="020B0503020204020204" charset="-122"/>
              </a:rPr>
              <a:t>应用</a:t>
            </a:r>
            <a:r>
              <a:rPr lang="zh-CN" altLang="zh-CN" dirty="0" smtClean="0">
                <a:latin typeface="微软雅黑" panose="020B0503020204020204" charset="-122"/>
                <a:ea typeface="微软雅黑" panose="020B0503020204020204" charset="-122"/>
                <a:cs typeface="微软雅黑" panose="020B0503020204020204" charset="-122"/>
              </a:rPr>
              <a:t>包括</a:t>
            </a:r>
            <a:r>
              <a:rPr lang="en-US" altLang="zh-CN" dirty="0">
                <a:latin typeface="微软雅黑" panose="020B0503020204020204" charset="-122"/>
                <a:ea typeface="微软雅黑" panose="020B0503020204020204" charset="-122"/>
                <a:cs typeface="微软雅黑" panose="020B0503020204020204" charset="-122"/>
              </a:rPr>
              <a:t>Google App Engine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Microsoft </a:t>
            </a:r>
            <a:r>
              <a:rPr lang="en-US" altLang="zh-CN" dirty="0" smtClean="0">
                <a:latin typeface="微软雅黑" panose="020B0503020204020204" charset="-122"/>
                <a:ea typeface="微软雅黑" panose="020B0503020204020204" charset="-122"/>
                <a:cs typeface="微软雅黑" panose="020B0503020204020204" charset="-122"/>
              </a:rPr>
              <a:t>Azure</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smtClean="0">
                <a:latin typeface="微软雅黑" panose="020B0503020204020204" charset="-122"/>
                <a:ea typeface="微软雅黑" panose="020B0503020204020204" charset="-122"/>
                <a:cs typeface="微软雅黑" panose="020B0503020204020204" charset="-122"/>
              </a:rPr>
              <a:t>Force.com</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err="1" smtClean="0">
                <a:latin typeface="微软雅黑" panose="020B0503020204020204" charset="-122"/>
                <a:ea typeface="微软雅黑" panose="020B0503020204020204" charset="-122"/>
                <a:cs typeface="微软雅黑" panose="020B0503020204020204" charset="-122"/>
              </a:rPr>
              <a:t>Heroku</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smtClean="0">
                <a:latin typeface="微软雅黑" panose="020B0503020204020204" charset="-122"/>
                <a:ea typeface="微软雅黑" panose="020B0503020204020204" charset="-122"/>
                <a:cs typeface="微软雅黑" panose="020B0503020204020204" charset="-122"/>
              </a:rPr>
              <a:t>Engine Yard</a:t>
            </a:r>
            <a:r>
              <a:rPr lang="zh-CN" altLang="en-US" dirty="0" smtClean="0">
                <a:latin typeface="微软雅黑" panose="020B0503020204020204" charset="-122"/>
                <a:ea typeface="微软雅黑" panose="020B0503020204020204" charset="-122"/>
                <a:cs typeface="微软雅黑" panose="020B0503020204020204" charset="-122"/>
              </a:rPr>
              <a:t>等等。</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9157" name="Picture 2"/>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a:xfrm>
            <a:off x="3126740" y="3241675"/>
            <a:ext cx="6477000" cy="2897188"/>
          </a:xfrm>
          <a:prstGeom prst="rect">
            <a:avLst/>
          </a:prstGeom>
          <a:noFill/>
          <a:ln w="9525">
            <a:noFill/>
          </a:ln>
        </p:spPr>
      </p:pic>
      <p:sp>
        <p:nvSpPr>
          <p:cNvPr id="9" name="Text Box 5"/>
          <p:cNvSpPr txBox="1">
            <a:spLocks noChangeArrowheads="1"/>
          </p:cNvSpPr>
          <p:nvPr/>
        </p:nvSpPr>
        <p:spPr bwMode="auto">
          <a:xfrm>
            <a:off x="898525" y="829310"/>
            <a:ext cx="10333990" cy="2306955"/>
          </a:xfrm>
          <a:prstGeom prst="rect">
            <a:avLst/>
          </a:prstGeom>
          <a:noFill/>
          <a:ln w="9525" algn="ctr">
            <a:noFill/>
            <a:miter lim="800000"/>
          </a:ln>
          <a:effectLst>
            <a:prstShdw prst="shdw18" dist="17961" dir="13500000">
              <a:schemeClr val="accent1">
                <a:gamma/>
                <a:shade val="60000"/>
                <a:invGamma/>
              </a:schemeClr>
            </a:prstShdw>
          </a:effectLst>
        </p:spPr>
        <p:txBody>
          <a:bodyPr wrap="square">
            <a:spAutoFit/>
          </a:bodyPr>
          <a:p>
            <a:pPr marR="0" indent="521970" algn="just" defTabSz="914400" eaLnBrk="1" hangingPunct="1">
              <a:spcBef>
                <a:spcPct val="50000"/>
              </a:spcBef>
              <a:buClrTx/>
              <a:buSzTx/>
              <a:buFontTx/>
              <a:buNone/>
              <a:defRPr/>
            </a:pP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PaaS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既要为</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层提供可靠的分布式编程框架，又要为</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IaaS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层提供资源调度，数据管理，屏蔽底层系统的复杂性等，同时</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PaaS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又将自己的软件研发平台作为一种服务开放给用户。例如：软件的个性化定制开发。</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PaaS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层需要具备存储与处理海量数据的能力，用于支撑</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SaaS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层提供的各种应用。因此， </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PaaS</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的关键技术包括并行编程模型、海量数据库、资源调度与监控、超大型分布式文件系统等分布式并行计算平台技术。</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5"/>
          <p:cNvSpPr txBox="1">
            <a:spLocks noChangeArrowheads="1"/>
          </p:cNvSpPr>
          <p:nvPr/>
        </p:nvSpPr>
        <p:spPr bwMode="auto">
          <a:xfrm>
            <a:off x="1286510" y="775970"/>
            <a:ext cx="10021570" cy="1198880"/>
          </a:xfrm>
          <a:prstGeom prst="rect">
            <a:avLst/>
          </a:prstGeom>
          <a:noFill/>
          <a:ln w="9525" algn="ctr">
            <a:noFill/>
            <a:miter lim="800000"/>
          </a:ln>
          <a:effectLst>
            <a:prstShdw prst="shdw18" dist="17961" dir="13500000">
              <a:schemeClr val="accent1">
                <a:gamma/>
                <a:shade val="60000"/>
                <a:invGamma/>
              </a:schemeClr>
            </a:prstShdw>
          </a:effectLst>
        </p:spPr>
        <p:txBody>
          <a:bodyPr wrap="square">
            <a:spAutoFit/>
          </a:bodyPr>
          <a:p>
            <a:pPr marR="0" indent="521970" algn="just" defTabSz="914400" eaLnBrk="1" hangingPunct="1">
              <a:spcBef>
                <a:spcPct val="50000"/>
              </a:spcBef>
              <a:buClrTx/>
              <a:buSzTx/>
              <a:buFontTx/>
              <a:buNone/>
              <a:defRPr/>
            </a:pP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一些大型电子商务企业，为支持搜索引擎和邮件服务等需要海量数据处理能力的应用，开发了分布式并行技术的平台，在技术和经验有一定积累后，逐步将平台能力作为软件开发和交付的环境进行开放。</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pic>
        <p:nvPicPr>
          <p:cNvPr id="47109" name="Picture 1"/>
          <p:cNvPicPr>
            <a:picLocks noChangeAspect="1"/>
          </p:cNvPicPr>
          <p:nvPr/>
        </p:nvPicPr>
        <p:blipFill>
          <a:blip r:embed="rId1"/>
          <a:stretch>
            <a:fillRect/>
          </a:stretch>
        </p:blipFill>
        <p:spPr>
          <a:xfrm>
            <a:off x="4277360" y="2236470"/>
            <a:ext cx="6758305" cy="3783965"/>
          </a:xfrm>
          <a:prstGeom prst="rect">
            <a:avLst/>
          </a:prstGeom>
          <a:noFill/>
          <a:ln w="9525">
            <a:noFill/>
          </a:ln>
        </p:spPr>
      </p:pic>
      <p:sp>
        <p:nvSpPr>
          <p:cNvPr id="47110" name="矩形 1"/>
          <p:cNvSpPr/>
          <p:nvPr/>
        </p:nvSpPr>
        <p:spPr>
          <a:xfrm>
            <a:off x="1286510" y="2236470"/>
            <a:ext cx="2686685" cy="3784600"/>
          </a:xfrm>
          <a:prstGeom prst="rect">
            <a:avLst/>
          </a:prstGeom>
          <a:noFill/>
          <a:ln w="9525">
            <a:noFill/>
          </a:ln>
        </p:spPr>
        <p:txBody>
          <a:bodyPr wrap="square">
            <a:spAutoFit/>
          </a:bodyPr>
          <a:p>
            <a:pPr indent="520700" algn="just"/>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App Engine </a:t>
            </a:r>
            <a:r>
              <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是基于</a:t>
            </a: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Google</a:t>
            </a:r>
            <a:r>
              <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数据中心的开发、托管</a:t>
            </a: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Web</a:t>
            </a:r>
            <a:r>
              <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应用程序的平台。通过该平台，程序开发者可以构建规模可扩展的</a:t>
            </a: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Web</a:t>
            </a:r>
            <a:r>
              <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应用程序，而不用考虑底硬件基础设施的管理。</a:t>
            </a:r>
            <a:endPar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4266" y="544945"/>
            <a:ext cx="10515600" cy="886098"/>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、基础设施即服务（</a:t>
            </a:r>
            <a:r>
              <a:rPr lang="en-US" altLang="zh-CN" dirty="0" err="1">
                <a:latin typeface="微软雅黑" panose="020B0503020204020204" charset="-122"/>
                <a:ea typeface="微软雅黑" panose="020B0503020204020204" charset="-122"/>
                <a:cs typeface="微软雅黑" panose="020B0503020204020204" charset="-122"/>
              </a:rPr>
              <a:t>IaaS</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58425" y="1431043"/>
            <a:ext cx="10251441" cy="4821975"/>
          </a:xfrm>
        </p:spPr>
        <p:txBody>
          <a:bodyPr>
            <a:noAutofit/>
          </a:bodyPr>
          <a:lstStyle/>
          <a:p>
            <a:pPr marL="0" indent="0">
              <a:lnSpc>
                <a:spcPct val="150000"/>
              </a:lnSpc>
              <a:buNone/>
            </a:pP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   IaaS </a:t>
            </a:r>
            <a:r>
              <a:rPr lang="en-US" altLang="zh-CN" sz="2400" dirty="0">
                <a:latin typeface="微软雅黑" panose="020B0503020204020204" charset="-122"/>
                <a:ea typeface="微软雅黑" panose="020B0503020204020204" charset="-122"/>
                <a:cs typeface="微软雅黑" panose="020B0503020204020204" charset="-122"/>
              </a:rPr>
              <a:t>(Infrastructure as a Service</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：服务提供商将多台服务器组成的“云端”服务（包括内存、</a:t>
            </a:r>
            <a:r>
              <a:rPr lang="en-US" altLang="zh-CN" sz="2400" dirty="0">
                <a:latin typeface="微软雅黑" panose="020B0503020204020204" charset="-122"/>
                <a:ea typeface="微软雅黑" panose="020B0503020204020204" charset="-122"/>
                <a:cs typeface="微软雅黑" panose="020B0503020204020204" charset="-122"/>
              </a:rPr>
              <a:t>I/O</a:t>
            </a:r>
            <a:r>
              <a:rPr lang="zh-CN" altLang="en-US" sz="2400" dirty="0">
                <a:latin typeface="微软雅黑" panose="020B0503020204020204" charset="-122"/>
                <a:ea typeface="微软雅黑" panose="020B0503020204020204" charset="-122"/>
                <a:cs typeface="微软雅黑" panose="020B0503020204020204" charset="-122"/>
              </a:rPr>
              <a:t>设备、存储和计算能力等等）作为计量服务提供给</a:t>
            </a:r>
            <a:r>
              <a:rPr lang="zh-CN" altLang="en-US" sz="2400" dirty="0" smtClean="0">
                <a:latin typeface="微软雅黑" panose="020B0503020204020204" charset="-122"/>
                <a:ea typeface="微软雅黑" panose="020B0503020204020204" charset="-122"/>
                <a:cs typeface="微软雅黑" panose="020B0503020204020204" charset="-122"/>
              </a:rPr>
              <a:t>用户。</a:t>
            </a:r>
            <a:endParaRPr lang="en-US" altLang="zh-CN" sz="2400" dirty="0" smtClean="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资源抽象</a:t>
            </a:r>
            <a:endParaRPr lang="en-US" altLang="zh-CN" dirty="0" smtClean="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负载管理</a:t>
            </a:r>
            <a:endParaRPr lang="en-US" altLang="zh-CN" dirty="0" smtClean="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数据管理</a:t>
            </a:r>
            <a:endParaRPr lang="en-US" altLang="zh-CN"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资源部署</a:t>
            </a:r>
            <a:endParaRPr lang="en-US" altLang="zh-CN"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l"/>
            </a:pPr>
            <a:r>
              <a:rPr lang="zh-CN" altLang="en-US" dirty="0">
                <a:latin typeface="微软雅黑" panose="020B0503020204020204" charset="-122"/>
                <a:ea typeface="微软雅黑" panose="020B0503020204020204" charset="-122"/>
                <a:cs typeface="微软雅黑" panose="020B0503020204020204" charset="-122"/>
              </a:rPr>
              <a:t>  安全管理</a:t>
            </a:r>
            <a:endParaRPr lang="en-US" altLang="zh-CN"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l"/>
            </a:pPr>
            <a:r>
              <a:rPr lang="zh-CN" altLang="en-US" dirty="0">
                <a:latin typeface="微软雅黑" panose="020B0503020204020204" charset="-122"/>
                <a:ea typeface="微软雅黑" panose="020B0503020204020204" charset="-122"/>
                <a:cs typeface="微软雅黑" panose="020B0503020204020204" charset="-122"/>
              </a:rPr>
              <a:t>  计费管理</a:t>
            </a:r>
            <a:endParaRPr lang="zh-CN" altLang="en-US"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l"/>
            </a:pPr>
            <a:r>
              <a:rPr lang="zh-CN" altLang="en-US" dirty="0">
                <a:latin typeface="微软雅黑" panose="020B0503020204020204" charset="-122"/>
                <a:ea typeface="微软雅黑" panose="020B0503020204020204" charset="-122"/>
                <a:cs typeface="微软雅黑" panose="020B0503020204020204" charset="-122"/>
              </a:rPr>
              <a:t>大的</a:t>
            </a:r>
            <a:r>
              <a:rPr lang="en-US" altLang="zh-CN" dirty="0">
                <a:latin typeface="微软雅黑" panose="020B0503020204020204" charset="-122"/>
                <a:ea typeface="微软雅黑" panose="020B0503020204020204" charset="-122"/>
                <a:cs typeface="微软雅黑" panose="020B0503020204020204" charset="-122"/>
              </a:rPr>
              <a:t>IaaS</a:t>
            </a:r>
            <a:r>
              <a:rPr lang="zh-CN" altLang="en-US" dirty="0">
                <a:latin typeface="微软雅黑" panose="020B0503020204020204" charset="-122"/>
                <a:ea typeface="微软雅黑" panose="020B0503020204020204" charset="-122"/>
                <a:cs typeface="微软雅黑" panose="020B0503020204020204" charset="-122"/>
              </a:rPr>
              <a:t>公司包括：</a:t>
            </a:r>
            <a:r>
              <a:rPr lang="en-US" altLang="zh-CN" dirty="0">
                <a:latin typeface="微软雅黑" panose="020B0503020204020204" charset="-122"/>
                <a:ea typeface="微软雅黑" panose="020B0503020204020204" charset="-122"/>
                <a:cs typeface="微软雅黑" panose="020B0503020204020204" charset="-122"/>
              </a:rPr>
              <a:t>Amazon</a:t>
            </a:r>
            <a:r>
              <a:rPr lang="zh-CN" altLang="en-US" dirty="0">
                <a:latin typeface="微软雅黑" panose="020B0503020204020204" charset="-122"/>
                <a:ea typeface="微软雅黑" panose="020B0503020204020204" charset="-122"/>
                <a:cs typeface="微软雅黑" panose="020B0503020204020204" charset="-122"/>
              </a:rPr>
              <a:t>、微软、</a:t>
            </a:r>
            <a:r>
              <a:rPr lang="en-US" altLang="zh-CN" dirty="0">
                <a:latin typeface="微软雅黑" panose="020B0503020204020204" charset="-122"/>
                <a:ea typeface="微软雅黑" panose="020B0503020204020204" charset="-122"/>
                <a:cs typeface="微软雅黑" panose="020B0503020204020204" charset="-122"/>
              </a:rPr>
              <a:t>VMware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Rackspace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Red Hat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5"/>
          <p:cNvSpPr txBox="1">
            <a:spLocks noChangeArrowheads="1"/>
          </p:cNvSpPr>
          <p:nvPr/>
        </p:nvSpPr>
        <p:spPr bwMode="auto">
          <a:xfrm>
            <a:off x="2320608" y="1045528"/>
            <a:ext cx="8512175" cy="1630363"/>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p>
            <a:pPr marR="0" indent="521970" algn="just" defTabSz="914400" eaLnBrk="1" hangingPunct="1">
              <a:spcBef>
                <a:spcPct val="50000"/>
              </a:spcBef>
              <a:buClrTx/>
              <a:buSzTx/>
              <a:buFontTx/>
              <a:buNone/>
              <a:defRPr/>
            </a:pPr>
            <a:r>
              <a:rPr kumimoji="0" lang="en-US" altLang="zh-CN"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IaaS</a:t>
            </a: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是云计算的基础，为上层云计算服务提供必要的硬件资源，同时在虚拟化技术的支持下，</a:t>
            </a:r>
            <a:r>
              <a:rPr kumimoji="0" lang="en-US" altLang="zh-CN"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IaaS</a:t>
            </a: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层可以实现硬件资源的按需配置，创建虚拟的计算、存储中心，使得其能够把计算单元、存储器、</a:t>
            </a:r>
            <a:r>
              <a:rPr kumimoji="0" lang="en-US" altLang="zh-CN"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I/O</a:t>
            </a:r>
            <a:r>
              <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设备、带宽等计算机基础设施，集中起来成为一个虚拟的资源池来对外提供服务（如硬件服务器租用）。</a:t>
            </a:r>
            <a:endParaRPr kumimoji="0" lang="zh-CN" altLang="en-US" sz="20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pic>
        <p:nvPicPr>
          <p:cNvPr id="43013" name="Picture 1"/>
          <p:cNvPicPr>
            <a:picLocks noChangeAspect="1"/>
          </p:cNvPicPr>
          <p:nvPr/>
        </p:nvPicPr>
        <p:blipFill>
          <a:blip r:embed="rId1">
            <a:clrChange>
              <a:clrFrom>
                <a:srgbClr val="FFFFFF"/>
              </a:clrFrom>
              <a:clrTo>
                <a:srgbClr val="FFFFFF">
                  <a:alpha val="0"/>
                </a:srgbClr>
              </a:clrTo>
            </a:clrChange>
          </a:blip>
          <a:stretch>
            <a:fillRect/>
          </a:stretch>
        </p:blipFill>
        <p:spPr>
          <a:xfrm>
            <a:off x="2633345" y="2675890"/>
            <a:ext cx="7920038" cy="291465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5"/>
          <p:cNvSpPr txBox="1">
            <a:spLocks noChangeArrowheads="1"/>
          </p:cNvSpPr>
          <p:nvPr/>
        </p:nvSpPr>
        <p:spPr bwMode="auto">
          <a:xfrm>
            <a:off x="1664653" y="1139190"/>
            <a:ext cx="3109913" cy="4154488"/>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p>
            <a:pPr marR="0" indent="521970" algn="just" defTabSz="914400" eaLnBrk="1" hangingPunct="1">
              <a:spcBef>
                <a:spcPct val="50000"/>
              </a:spcBef>
              <a:buClrTx/>
              <a:buSzTx/>
              <a:buFontTx/>
              <a:buNone/>
              <a:defRPr/>
            </a:pP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Amazon</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的云计算平台弹性计算云</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EC2</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kumimoji="0" lang="en-US" altLang="zh-CN"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elastic compute cloud</a:t>
            </a:r>
            <a:r>
              <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rPr>
              <a:t>）可以为用户或开发人员提供一个虚拟的集群环境，既满足了小规模软件开发人员对集群系统的需求，减小维护的负担，又有效解决了设备闲置的问题。</a:t>
            </a:r>
            <a:endParaRPr kumimoji="0" lang="zh-CN" altLang="en-US" sz="2400" kern="1200" cap="none" spc="0" normalizeH="0" baseline="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pic>
        <p:nvPicPr>
          <p:cNvPr id="45061" name="Picture 1"/>
          <p:cNvPicPr>
            <a:picLocks noChangeAspect="1"/>
          </p:cNvPicPr>
          <p:nvPr/>
        </p:nvPicPr>
        <p:blipFill>
          <a:blip r:embed="rId1"/>
          <a:stretch>
            <a:fillRect/>
          </a:stretch>
        </p:blipFill>
        <p:spPr>
          <a:xfrm>
            <a:off x="5128578" y="1139190"/>
            <a:ext cx="5483225" cy="39624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295402" y="544946"/>
            <a:ext cx="9601196" cy="2567708"/>
          </a:xfrm>
          <a:prstGeom prst="rect">
            <a:avLst/>
          </a:prstGeom>
          <a:effectLst/>
        </p:spPr>
        <p:txBody>
          <a:bodyPr vert="horz" lIns="91440" tIns="45720" rIns="91440" bIns="45720" rtlCol="0" anchor="ctr">
            <a:normAutofit fontScale="5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70000"/>
              </a:lnSpc>
            </a:pPr>
            <a:r>
              <a:rPr lang="en-US" altLang="zh-CN" dirty="0">
                <a:latin typeface="黑体" panose="02010609060101010101" pitchFamily="49" charset="-122"/>
                <a:ea typeface="黑体" panose="02010609060101010101" pitchFamily="49" charset="-122"/>
              </a:rPr>
              <a:t>Azure</a:t>
            </a:r>
            <a:r>
              <a:rPr lang="zh-CN" altLang="en-US" dirty="0">
                <a:latin typeface="黑体" panose="02010609060101010101" pitchFamily="49" charset="-122"/>
                <a:ea typeface="黑体" panose="02010609060101010101" pitchFamily="49" charset="-122"/>
              </a:rPr>
              <a:t>相当于一个大型的云操作系统，</a:t>
            </a:r>
            <a:r>
              <a:rPr lang="en-US" altLang="zh-CN" dirty="0">
                <a:latin typeface="黑体" panose="02010609060101010101" pitchFamily="49" charset="-122"/>
                <a:ea typeface="黑体" panose="02010609060101010101" pitchFamily="49" charset="-122"/>
              </a:rPr>
              <a:t>Azure</a:t>
            </a:r>
            <a:r>
              <a:rPr lang="zh-CN" altLang="en-US" dirty="0">
                <a:latin typeface="黑体" panose="02010609060101010101" pitchFamily="49" charset="-122"/>
                <a:ea typeface="黑体" panose="02010609060101010101" pitchFamily="49" charset="-122"/>
              </a:rPr>
              <a:t>既提供了基础设施服务如虚拟机，硬盘，又提供了托管服务，你可以把自己开发的网站托管在上面发布后就可以访问了。可以类比于我们手头的个人电脑操作系统，你可以在上面安装软件，存储东西，或是充当网络服务器。</a:t>
            </a:r>
            <a:endParaRPr lang="zh-CN" altLang="en-US"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37709" y="3402060"/>
            <a:ext cx="3725030" cy="18811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6448" y="647257"/>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、基本云交付模型的比较</a:t>
            </a:r>
            <a:endParaRPr lang="zh-CN" altLang="en-US" dirty="0">
              <a:latin typeface="微软雅黑" panose="020B0503020204020204" charset="-122"/>
              <a:ea typeface="微软雅黑" panose="020B0503020204020204" charset="-122"/>
              <a:cs typeface="微软雅黑" panose="020B0503020204020204" charset="-122"/>
            </a:endParaRPr>
          </a:p>
        </p:txBody>
      </p:sp>
      <p:graphicFrame>
        <p:nvGraphicFramePr>
          <p:cNvPr id="4" name="表格 3"/>
          <p:cNvGraphicFramePr>
            <a:graphicFrameLocks noGrp="1"/>
          </p:cNvGraphicFramePr>
          <p:nvPr>
            <p:custDataLst>
              <p:tags r:id="rId1"/>
            </p:custDataLst>
          </p:nvPr>
        </p:nvGraphicFramePr>
        <p:xfrm>
          <a:off x="1515332" y="1951124"/>
          <a:ext cx="9412312" cy="4009408"/>
        </p:xfrm>
        <a:graphic>
          <a:graphicData uri="http://schemas.openxmlformats.org/drawingml/2006/table">
            <a:tbl>
              <a:tblPr firstRow="1" firstCol="1" bandRow="1">
                <a:tableStyleId>{BC89EF96-8CEA-46FF-86C4-4CE0E7609802}</a:tableStyleId>
              </a:tblPr>
              <a:tblGrid>
                <a:gridCol w="1547984"/>
                <a:gridCol w="1346965"/>
                <a:gridCol w="1495805"/>
                <a:gridCol w="1496861"/>
                <a:gridCol w="1345909"/>
                <a:gridCol w="2178788"/>
              </a:tblGrid>
              <a:tr h="675690">
                <a:tc>
                  <a:txBody>
                    <a:bodyPr/>
                    <a:lstStyle/>
                    <a:p>
                      <a:pPr algn="ctr">
                        <a:spcAft>
                          <a:spcPts val="0"/>
                        </a:spcAft>
                      </a:pPr>
                      <a:r>
                        <a:rPr lang="zh-CN" sz="1600" kern="100" dirty="0">
                          <a:effectLst/>
                          <a:latin typeface="微软雅黑" panose="020B0503020204020204" charset="-122"/>
                          <a:ea typeface="微软雅黑" panose="020B0503020204020204" charset="-122"/>
                          <a:cs typeface="微软雅黑" panose="020B0503020204020204" charset="-122"/>
                        </a:rPr>
                        <a:t>云交付模型</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dirty="0">
                          <a:effectLst/>
                          <a:latin typeface="微软雅黑" panose="020B0503020204020204" charset="-122"/>
                          <a:ea typeface="微软雅黑" panose="020B0503020204020204" charset="-122"/>
                          <a:cs typeface="微软雅黑" panose="020B0503020204020204" charset="-122"/>
                        </a:rPr>
                        <a:t>服务对象</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a:effectLst/>
                          <a:latin typeface="微软雅黑" panose="020B0503020204020204" charset="-122"/>
                          <a:ea typeface="微软雅黑" panose="020B0503020204020204" charset="-122"/>
                          <a:cs typeface="微软雅黑" panose="020B0503020204020204" charset="-122"/>
                        </a:rPr>
                        <a:t>使用方式</a:t>
                      </a:r>
                      <a:endParaRPr lang="zh-CN" sz="1600" kern="10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a:effectLst/>
                          <a:latin typeface="微软雅黑" panose="020B0503020204020204" charset="-122"/>
                          <a:ea typeface="微软雅黑" panose="020B0503020204020204" charset="-122"/>
                          <a:cs typeface="微软雅黑" panose="020B0503020204020204" charset="-122"/>
                        </a:rPr>
                        <a:t>关键技术</a:t>
                      </a:r>
                      <a:endParaRPr lang="zh-CN" sz="1600" kern="10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a:effectLst/>
                          <a:latin typeface="微软雅黑" panose="020B0503020204020204" charset="-122"/>
                          <a:ea typeface="微软雅黑" panose="020B0503020204020204" charset="-122"/>
                          <a:cs typeface="微软雅黑" panose="020B0503020204020204" charset="-122"/>
                        </a:rPr>
                        <a:t>用户的控制等级</a:t>
                      </a:r>
                      <a:endParaRPr lang="zh-CN" sz="1600" kern="10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dirty="0">
                          <a:effectLst/>
                          <a:latin typeface="微软雅黑" panose="020B0503020204020204" charset="-122"/>
                          <a:ea typeface="微软雅黑" panose="020B0503020204020204" charset="-122"/>
                          <a:cs typeface="微软雅黑" panose="020B0503020204020204" charset="-122"/>
                        </a:rPr>
                        <a:t>系统实例</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r>
              <a:tr h="1143470">
                <a:tc>
                  <a:txBody>
                    <a:bodyPr/>
                    <a:lstStyle/>
                    <a:p>
                      <a:pPr algn="ctr">
                        <a:spcAft>
                          <a:spcPts val="0"/>
                        </a:spcAft>
                      </a:pPr>
                      <a:r>
                        <a:rPr lang="en-US" sz="1600" kern="100" dirty="0" err="1">
                          <a:effectLst/>
                          <a:latin typeface="微软雅黑" panose="020B0503020204020204" charset="-122"/>
                          <a:ea typeface="微软雅黑" panose="020B0503020204020204" charset="-122"/>
                          <a:cs typeface="微软雅黑" panose="020B0503020204020204" charset="-122"/>
                        </a:rPr>
                        <a:t>IaaS</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a:effectLst/>
                          <a:latin typeface="微软雅黑" panose="020B0503020204020204" charset="-122"/>
                          <a:ea typeface="微软雅黑" panose="020B0503020204020204" charset="-122"/>
                          <a:cs typeface="微软雅黑" panose="020B0503020204020204" charset="-122"/>
                        </a:rPr>
                        <a:t>需要硬件资源的用户</a:t>
                      </a:r>
                      <a:endParaRPr lang="zh-CN" sz="1600" kern="10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dirty="0">
                          <a:effectLst/>
                          <a:latin typeface="微软雅黑" panose="020B0503020204020204" charset="-122"/>
                          <a:ea typeface="微软雅黑" panose="020B0503020204020204" charset="-122"/>
                          <a:cs typeface="微软雅黑" panose="020B0503020204020204" charset="-122"/>
                        </a:rPr>
                        <a:t>使用者上传数据、程序代码、环境配置</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dirty="0">
                          <a:effectLst/>
                          <a:latin typeface="微软雅黑" panose="020B0503020204020204" charset="-122"/>
                          <a:ea typeface="微软雅黑" panose="020B0503020204020204" charset="-122"/>
                          <a:cs typeface="微软雅黑" panose="020B0503020204020204" charset="-122"/>
                        </a:rPr>
                        <a:t>虚拟化</a:t>
                      </a:r>
                      <a:r>
                        <a:rPr lang="zh-CN" sz="1600" kern="100" dirty="0" smtClean="0">
                          <a:effectLst/>
                          <a:latin typeface="微软雅黑" panose="020B0503020204020204" charset="-122"/>
                          <a:ea typeface="微软雅黑" panose="020B0503020204020204" charset="-122"/>
                          <a:cs typeface="微软雅黑" panose="020B0503020204020204" charset="-122"/>
                        </a:rPr>
                        <a:t>技术、分布式</a:t>
                      </a:r>
                      <a:r>
                        <a:rPr lang="zh-CN" sz="1600" kern="100" dirty="0">
                          <a:effectLst/>
                          <a:latin typeface="微软雅黑" panose="020B0503020204020204" charset="-122"/>
                          <a:ea typeface="微软雅黑" panose="020B0503020204020204" charset="-122"/>
                          <a:cs typeface="微软雅黑" panose="020B0503020204020204" charset="-122"/>
                        </a:rPr>
                        <a:t>海量数据存储等</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dirty="0">
                          <a:effectLst/>
                          <a:latin typeface="微软雅黑" panose="020B0503020204020204" charset="-122"/>
                          <a:ea typeface="微软雅黑" panose="020B0503020204020204" charset="-122"/>
                          <a:cs typeface="微软雅黑" panose="020B0503020204020204" charset="-122"/>
                        </a:rPr>
                        <a:t>使用和配置</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en-US" sz="1600" kern="100">
                          <a:effectLst/>
                          <a:latin typeface="微软雅黑" panose="020B0503020204020204" charset="-122"/>
                          <a:ea typeface="微软雅黑" panose="020B0503020204020204" charset="-122"/>
                          <a:cs typeface="微软雅黑" panose="020B0503020204020204" charset="-122"/>
                        </a:rPr>
                        <a:t>Amazon EC2</a:t>
                      </a:r>
                      <a:r>
                        <a:rPr lang="zh-CN" sz="1600" kern="100">
                          <a:effectLst/>
                          <a:latin typeface="微软雅黑" panose="020B0503020204020204" charset="-122"/>
                          <a:ea typeface="微软雅黑" panose="020B0503020204020204" charset="-122"/>
                          <a:cs typeface="微软雅黑" panose="020B0503020204020204" charset="-122"/>
                        </a:rPr>
                        <a:t>、</a:t>
                      </a:r>
                      <a:r>
                        <a:rPr lang="en-US" sz="1600" kern="100">
                          <a:effectLst/>
                          <a:latin typeface="微软雅黑" panose="020B0503020204020204" charset="-122"/>
                          <a:ea typeface="微软雅黑" panose="020B0503020204020204" charset="-122"/>
                          <a:cs typeface="微软雅黑" panose="020B0503020204020204" charset="-122"/>
                        </a:rPr>
                        <a:t>Eucalyptus</a:t>
                      </a:r>
                      <a:r>
                        <a:rPr lang="zh-CN" sz="1600" kern="100">
                          <a:effectLst/>
                          <a:latin typeface="微软雅黑" panose="020B0503020204020204" charset="-122"/>
                          <a:ea typeface="微软雅黑" panose="020B0503020204020204" charset="-122"/>
                          <a:cs typeface="微软雅黑" panose="020B0503020204020204" charset="-122"/>
                        </a:rPr>
                        <a:t>等</a:t>
                      </a:r>
                      <a:endParaRPr lang="zh-CN" sz="1600" kern="10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r>
              <a:tr h="1046778">
                <a:tc>
                  <a:txBody>
                    <a:bodyPr/>
                    <a:lstStyle/>
                    <a:p>
                      <a:pPr algn="ctr">
                        <a:spcAft>
                          <a:spcPts val="0"/>
                        </a:spcAft>
                      </a:pPr>
                      <a:r>
                        <a:rPr lang="en-US" sz="1600" kern="100" dirty="0">
                          <a:effectLst/>
                          <a:latin typeface="微软雅黑" panose="020B0503020204020204" charset="-122"/>
                          <a:ea typeface="微软雅黑" panose="020B0503020204020204" charset="-122"/>
                          <a:cs typeface="微软雅黑" panose="020B0503020204020204" charset="-122"/>
                        </a:rPr>
                        <a:t>PaaS</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a:effectLst/>
                          <a:latin typeface="微软雅黑" panose="020B0503020204020204" charset="-122"/>
                          <a:ea typeface="微软雅黑" panose="020B0503020204020204" charset="-122"/>
                          <a:cs typeface="微软雅黑" panose="020B0503020204020204" charset="-122"/>
                        </a:rPr>
                        <a:t>程序开发者</a:t>
                      </a:r>
                      <a:endParaRPr lang="zh-CN" sz="1600" kern="10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a:effectLst/>
                          <a:latin typeface="微软雅黑" panose="020B0503020204020204" charset="-122"/>
                          <a:ea typeface="微软雅黑" panose="020B0503020204020204" charset="-122"/>
                          <a:cs typeface="微软雅黑" panose="020B0503020204020204" charset="-122"/>
                        </a:rPr>
                        <a:t>使用者上传数据、程序代码</a:t>
                      </a:r>
                      <a:endParaRPr lang="zh-CN" sz="1600" kern="10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dirty="0">
                          <a:effectLst/>
                          <a:latin typeface="微软雅黑" panose="020B0503020204020204" charset="-122"/>
                          <a:ea typeface="微软雅黑" panose="020B0503020204020204" charset="-122"/>
                          <a:cs typeface="微软雅黑" panose="020B0503020204020204" charset="-122"/>
                        </a:rPr>
                        <a:t>云平台技术、数据管理技术等</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dirty="0">
                          <a:effectLst/>
                          <a:latin typeface="微软雅黑" panose="020B0503020204020204" charset="-122"/>
                          <a:ea typeface="微软雅黑" panose="020B0503020204020204" charset="-122"/>
                          <a:cs typeface="微软雅黑" panose="020B0503020204020204" charset="-122"/>
                        </a:rPr>
                        <a:t>有限的管理</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en-US" sz="1600" kern="100" dirty="0">
                          <a:effectLst/>
                          <a:latin typeface="微软雅黑" panose="020B0503020204020204" charset="-122"/>
                          <a:ea typeface="微软雅黑" panose="020B0503020204020204" charset="-122"/>
                          <a:cs typeface="微软雅黑" panose="020B0503020204020204" charset="-122"/>
                        </a:rPr>
                        <a:t>Google App Engine</a:t>
                      </a:r>
                      <a:r>
                        <a:rPr lang="zh-CN" sz="1600" kern="100" dirty="0">
                          <a:effectLst/>
                          <a:latin typeface="微软雅黑" panose="020B0503020204020204" charset="-122"/>
                          <a:ea typeface="微软雅黑" panose="020B0503020204020204" charset="-122"/>
                          <a:cs typeface="微软雅黑" panose="020B0503020204020204" charset="-122"/>
                        </a:rPr>
                        <a:t>、</a:t>
                      </a:r>
                      <a:r>
                        <a:rPr lang="en-US" sz="1600" kern="100" dirty="0">
                          <a:effectLst/>
                          <a:latin typeface="微软雅黑" panose="020B0503020204020204" charset="-122"/>
                          <a:ea typeface="微软雅黑" panose="020B0503020204020204" charset="-122"/>
                          <a:cs typeface="微软雅黑" panose="020B0503020204020204" charset="-122"/>
                        </a:rPr>
                        <a:t>Microsoft Azure</a:t>
                      </a:r>
                      <a:r>
                        <a:rPr lang="zh-CN" sz="1600" kern="100" dirty="0">
                          <a:effectLst/>
                          <a:latin typeface="微软雅黑" panose="020B0503020204020204" charset="-122"/>
                          <a:ea typeface="微软雅黑" panose="020B0503020204020204" charset="-122"/>
                          <a:cs typeface="微软雅黑" panose="020B0503020204020204" charset="-122"/>
                        </a:rPr>
                        <a:t>、</a:t>
                      </a:r>
                      <a:r>
                        <a:rPr lang="en-US" sz="1600" kern="100" dirty="0">
                          <a:effectLst/>
                          <a:latin typeface="微软雅黑" panose="020B0503020204020204" charset="-122"/>
                          <a:ea typeface="微软雅黑" panose="020B0503020204020204" charset="-122"/>
                          <a:cs typeface="微软雅黑" panose="020B0503020204020204" charset="-122"/>
                        </a:rPr>
                        <a:t>Hadoop</a:t>
                      </a:r>
                      <a:r>
                        <a:rPr lang="zh-CN" sz="1600" kern="100" dirty="0">
                          <a:effectLst/>
                          <a:latin typeface="微软雅黑" panose="020B0503020204020204" charset="-122"/>
                          <a:ea typeface="微软雅黑" panose="020B0503020204020204" charset="-122"/>
                          <a:cs typeface="微软雅黑" panose="020B0503020204020204" charset="-122"/>
                        </a:rPr>
                        <a:t>等</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r>
              <a:tr h="1143470">
                <a:tc>
                  <a:txBody>
                    <a:bodyPr/>
                    <a:lstStyle/>
                    <a:p>
                      <a:pPr algn="ctr">
                        <a:spcAft>
                          <a:spcPts val="0"/>
                        </a:spcAft>
                      </a:pPr>
                      <a:r>
                        <a:rPr lang="en-US" sz="1600" kern="100" dirty="0">
                          <a:effectLst/>
                          <a:latin typeface="微软雅黑" panose="020B0503020204020204" charset="-122"/>
                          <a:ea typeface="微软雅黑" panose="020B0503020204020204" charset="-122"/>
                          <a:cs typeface="微软雅黑" panose="020B0503020204020204" charset="-122"/>
                        </a:rPr>
                        <a:t>SaaS</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a:effectLst/>
                          <a:latin typeface="微软雅黑" panose="020B0503020204020204" charset="-122"/>
                          <a:ea typeface="微软雅黑" panose="020B0503020204020204" charset="-122"/>
                          <a:cs typeface="微软雅黑" panose="020B0503020204020204" charset="-122"/>
                        </a:rPr>
                        <a:t>企业和需要软件应用的用户</a:t>
                      </a:r>
                      <a:endParaRPr lang="zh-CN" sz="1600" kern="10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a:effectLst/>
                          <a:latin typeface="微软雅黑" panose="020B0503020204020204" charset="-122"/>
                          <a:ea typeface="微软雅黑" panose="020B0503020204020204" charset="-122"/>
                          <a:cs typeface="微软雅黑" panose="020B0503020204020204" charset="-122"/>
                        </a:rPr>
                        <a:t>使用者上传数据</a:t>
                      </a:r>
                      <a:endParaRPr lang="zh-CN" sz="1600" kern="10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en-US" sz="1600" kern="100" dirty="0">
                          <a:effectLst/>
                          <a:latin typeface="微软雅黑" panose="020B0503020204020204" charset="-122"/>
                          <a:ea typeface="微软雅黑" panose="020B0503020204020204" charset="-122"/>
                          <a:cs typeface="微软雅黑" panose="020B0503020204020204" charset="-122"/>
                        </a:rPr>
                        <a:t>Web</a:t>
                      </a:r>
                      <a:r>
                        <a:rPr lang="zh-CN" sz="1600" kern="100" dirty="0">
                          <a:effectLst/>
                          <a:latin typeface="微软雅黑" panose="020B0503020204020204" charset="-122"/>
                          <a:ea typeface="微软雅黑" panose="020B0503020204020204" charset="-122"/>
                          <a:cs typeface="微软雅黑" panose="020B0503020204020204" charset="-122"/>
                        </a:rPr>
                        <a:t>服务技术、互联网应用开发技术等</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zh-CN" sz="1600" kern="100">
                          <a:effectLst/>
                          <a:latin typeface="微软雅黑" panose="020B0503020204020204" charset="-122"/>
                          <a:ea typeface="微软雅黑" panose="020B0503020204020204" charset="-122"/>
                          <a:cs typeface="微软雅黑" panose="020B0503020204020204" charset="-122"/>
                        </a:rPr>
                        <a:t>完全的管理</a:t>
                      </a:r>
                      <a:endParaRPr lang="zh-CN" sz="1600" kern="10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c>
                  <a:txBody>
                    <a:bodyPr/>
                    <a:lstStyle/>
                    <a:p>
                      <a:pPr algn="ctr">
                        <a:spcAft>
                          <a:spcPts val="0"/>
                        </a:spcAft>
                      </a:pPr>
                      <a:r>
                        <a:rPr lang="en-US" sz="1600" kern="100" dirty="0">
                          <a:effectLst/>
                          <a:latin typeface="微软雅黑" panose="020B0503020204020204" charset="-122"/>
                          <a:ea typeface="微软雅黑" panose="020B0503020204020204" charset="-122"/>
                          <a:cs typeface="微软雅黑" panose="020B0503020204020204" charset="-122"/>
                        </a:rPr>
                        <a:t>Google Apps</a:t>
                      </a:r>
                      <a:r>
                        <a:rPr lang="zh-CN" sz="1600" kern="100" dirty="0">
                          <a:effectLst/>
                          <a:latin typeface="微软雅黑" panose="020B0503020204020204" charset="-122"/>
                          <a:ea typeface="微软雅黑" panose="020B0503020204020204" charset="-122"/>
                          <a:cs typeface="微软雅黑" panose="020B0503020204020204" charset="-122"/>
                        </a:rPr>
                        <a:t>、</a:t>
                      </a:r>
                      <a:r>
                        <a:rPr lang="en-US" sz="1600" kern="100" dirty="0">
                          <a:effectLst/>
                          <a:latin typeface="微软雅黑" panose="020B0503020204020204" charset="-122"/>
                          <a:ea typeface="微软雅黑" panose="020B0503020204020204" charset="-122"/>
                          <a:cs typeface="微软雅黑" panose="020B0503020204020204" charset="-122"/>
                        </a:rPr>
                        <a:t>Salesforce CRM</a:t>
                      </a:r>
                      <a:r>
                        <a:rPr lang="zh-CN" sz="1600" kern="100" dirty="0">
                          <a:effectLst/>
                          <a:latin typeface="微软雅黑" panose="020B0503020204020204" charset="-122"/>
                          <a:ea typeface="微软雅黑" panose="020B0503020204020204" charset="-122"/>
                          <a:cs typeface="微软雅黑" panose="020B0503020204020204" charset="-122"/>
                        </a:rPr>
                        <a:t>等</a:t>
                      </a:r>
                      <a:endParaRPr lang="zh-CN" sz="1600" kern="100" dirty="0">
                        <a:effectLst/>
                        <a:latin typeface="微软雅黑" panose="020B0503020204020204" charset="-122"/>
                        <a:ea typeface="微软雅黑" panose="020B0503020204020204" charset="-122"/>
                        <a:cs typeface="微软雅黑" panose="020B0503020204020204"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441"/>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5</a:t>
            </a:r>
            <a:r>
              <a:rPr lang="zh-CN" altLang="en-US" dirty="0">
                <a:latin typeface="微软雅黑" panose="020B0503020204020204" charset="-122"/>
                <a:ea typeface="微软雅黑" panose="020B0503020204020204" charset="-122"/>
                <a:cs typeface="微软雅黑" panose="020B0503020204020204" charset="-122"/>
              </a:rPr>
              <a:t>、容器即服务（</a:t>
            </a:r>
            <a:r>
              <a:rPr lang="en-US" altLang="zh-CN" dirty="0" err="1">
                <a:latin typeface="微软雅黑" panose="020B0503020204020204" charset="-122"/>
                <a:ea typeface="微软雅黑" panose="020B0503020204020204" charset="-122"/>
                <a:cs typeface="微软雅黑" panose="020B0503020204020204" charset="-122"/>
              </a:rPr>
              <a:t>CaaS</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15670" y="1804670"/>
            <a:ext cx="10488930" cy="4289425"/>
          </a:xfrm>
        </p:spPr>
        <p:txBody>
          <a:bodyPr>
            <a:normAutofit/>
          </a:bodyPr>
          <a:lstStyle/>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en-US" altLang="zh-CN" dirty="0" err="1" smtClean="0">
                <a:latin typeface="微软雅黑" panose="020B0503020204020204" charset="-122"/>
                <a:ea typeface="微软雅黑" panose="020B0503020204020204" charset="-122"/>
                <a:cs typeface="微软雅黑" panose="020B0503020204020204" charset="-122"/>
              </a:rPr>
              <a:t>CaaS</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Container as a Service </a:t>
            </a:r>
            <a:r>
              <a:rPr lang="zh-CN" altLang="en-US" dirty="0" smtClean="0">
                <a:latin typeface="微软雅黑" panose="020B0503020204020204" charset="-122"/>
                <a:ea typeface="微软雅黑" panose="020B0503020204020204" charset="-122"/>
                <a:cs typeface="微软雅黑" panose="020B0503020204020204" charset="-122"/>
              </a:rPr>
              <a:t>）也</a:t>
            </a:r>
            <a:r>
              <a:rPr lang="zh-CN" altLang="en-US" dirty="0">
                <a:latin typeface="微软雅黑" panose="020B0503020204020204" charset="-122"/>
                <a:ea typeface="微软雅黑" panose="020B0503020204020204" charset="-122"/>
                <a:cs typeface="微软雅黑" panose="020B0503020204020204" charset="-122"/>
              </a:rPr>
              <a:t>称为容器云，是以容器为资源分割和调度的基本单位，封装整个软件运行时环境，为开发者和系统管理员提供用于构建、发布和运行分布式应用的平台。</a:t>
            </a: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en-US" altLang="zh-CN" b="1" dirty="0" smtClean="0">
                <a:latin typeface="微软雅黑" panose="020B0503020204020204" charset="-122"/>
                <a:ea typeface="微软雅黑" panose="020B0503020204020204" charset="-122"/>
                <a:cs typeface="微软雅黑" panose="020B0503020204020204" charset="-122"/>
              </a:rPr>
              <a:t>  </a:t>
            </a:r>
            <a:r>
              <a:rPr lang="en-US" altLang="zh-CN" b="1" dirty="0" err="1" smtClean="0">
                <a:latin typeface="微软雅黑" panose="020B0503020204020204" charset="-122"/>
                <a:ea typeface="微软雅黑" panose="020B0503020204020204" charset="-122"/>
                <a:cs typeface="微软雅黑" panose="020B0503020204020204" charset="-122"/>
              </a:rPr>
              <a:t>CaaS</a:t>
            </a:r>
            <a:r>
              <a:rPr lang="zh-CN" altLang="zh-CN" b="1" dirty="0" smtClean="0">
                <a:latin typeface="微软雅黑" panose="020B0503020204020204" charset="-122"/>
                <a:ea typeface="微软雅黑" panose="020B0503020204020204" charset="-122"/>
                <a:cs typeface="微软雅黑" panose="020B0503020204020204" charset="-122"/>
              </a:rPr>
              <a:t>与</a:t>
            </a:r>
            <a:r>
              <a:rPr lang="zh-CN" altLang="en-US" b="1" dirty="0" smtClean="0">
                <a:latin typeface="微软雅黑" panose="020B0503020204020204" charset="-122"/>
                <a:ea typeface="微软雅黑" panose="020B0503020204020204" charset="-122"/>
                <a:cs typeface="微软雅黑" panose="020B0503020204020204" charset="-122"/>
              </a:rPr>
              <a:t>基本交付模型</a:t>
            </a:r>
            <a:r>
              <a:rPr lang="en-US" altLang="zh-CN" b="1" dirty="0" err="1" smtClean="0">
                <a:latin typeface="微软雅黑" panose="020B0503020204020204" charset="-122"/>
                <a:ea typeface="微软雅黑" panose="020B0503020204020204" charset="-122"/>
                <a:cs typeface="微软雅黑" panose="020B0503020204020204" charset="-122"/>
              </a:rPr>
              <a:t>IaaS</a:t>
            </a:r>
            <a:r>
              <a:rPr lang="zh-CN" altLang="zh-CN" b="1" dirty="0" smtClean="0">
                <a:latin typeface="微软雅黑" panose="020B0503020204020204" charset="-122"/>
                <a:ea typeface="微软雅黑" panose="020B0503020204020204" charset="-122"/>
                <a:cs typeface="微软雅黑" panose="020B0503020204020204" charset="-122"/>
              </a:rPr>
              <a:t>和</a:t>
            </a:r>
            <a:r>
              <a:rPr lang="en-US" altLang="zh-CN" b="1" dirty="0" smtClean="0">
                <a:latin typeface="微软雅黑" panose="020B0503020204020204" charset="-122"/>
                <a:ea typeface="微软雅黑" panose="020B0503020204020204" charset="-122"/>
                <a:cs typeface="微软雅黑" panose="020B0503020204020204" charset="-122"/>
              </a:rPr>
              <a:t>PaaS</a:t>
            </a:r>
            <a:r>
              <a:rPr lang="zh-CN" altLang="zh-CN" b="1" dirty="0" smtClean="0">
                <a:latin typeface="微软雅黑" panose="020B0503020204020204" charset="-122"/>
                <a:ea typeface="微软雅黑" panose="020B0503020204020204" charset="-122"/>
                <a:cs typeface="微软雅黑" panose="020B0503020204020204" charset="-122"/>
              </a:rPr>
              <a:t>的关系</a:t>
            </a:r>
            <a:endParaRPr lang="zh-CN" altLang="zh-CN" b="1"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rPr>
              <a:t>介于</a:t>
            </a:r>
            <a:r>
              <a:rPr lang="en-US" altLang="zh-CN" dirty="0" smtClean="0">
                <a:latin typeface="微软雅黑" panose="020B0503020204020204" charset="-122"/>
                <a:ea typeface="微软雅黑" panose="020B0503020204020204" charset="-122"/>
                <a:cs typeface="微软雅黑" panose="020B0503020204020204" charset="-122"/>
              </a:rPr>
              <a:t>IaaS</a:t>
            </a:r>
            <a:r>
              <a:rPr lang="zh-CN" altLang="en-US" dirty="0" smtClean="0">
                <a:latin typeface="微软雅黑" panose="020B0503020204020204" charset="-122"/>
                <a:ea typeface="微软雅黑" panose="020B0503020204020204" charset="-122"/>
                <a:cs typeface="微软雅黑" panose="020B0503020204020204" charset="-122"/>
              </a:rPr>
              <a:t>和</a:t>
            </a:r>
            <a:r>
              <a:rPr lang="en-US" altLang="zh-CN" dirty="0" smtClean="0">
                <a:latin typeface="微软雅黑" panose="020B0503020204020204" charset="-122"/>
                <a:ea typeface="微软雅黑" panose="020B0503020204020204" charset="-122"/>
                <a:cs typeface="微软雅黑" panose="020B0503020204020204" charset="-122"/>
              </a:rPr>
              <a:t>PaaS</a:t>
            </a:r>
            <a:r>
              <a:rPr lang="zh-CN" altLang="en-US" dirty="0" smtClean="0">
                <a:latin typeface="微软雅黑" panose="020B0503020204020204" charset="-122"/>
                <a:ea typeface="微软雅黑" panose="020B0503020204020204" charset="-122"/>
                <a:cs typeface="微软雅黑" panose="020B0503020204020204" charset="-122"/>
              </a:rPr>
              <a:t>之间，既能屏蔽底层的</a:t>
            </a:r>
            <a:r>
              <a:rPr lang="en-US" altLang="zh-CN" dirty="0" smtClean="0">
                <a:latin typeface="微软雅黑" panose="020B0503020204020204" charset="-122"/>
                <a:ea typeface="微软雅黑" panose="020B0503020204020204" charset="-122"/>
                <a:cs typeface="微软雅黑" panose="020B0503020204020204" charset="-122"/>
              </a:rPr>
              <a:t>IaaS</a:t>
            </a:r>
            <a:r>
              <a:rPr lang="zh-CN" altLang="en-US" dirty="0" smtClean="0">
                <a:latin typeface="微软雅黑" panose="020B0503020204020204" charset="-122"/>
                <a:ea typeface="微软雅黑" panose="020B0503020204020204" charset="-122"/>
                <a:cs typeface="微软雅黑" panose="020B0503020204020204" charset="-122"/>
              </a:rPr>
              <a:t>，又能支撑上层应用平台</a:t>
            </a:r>
            <a:r>
              <a:rPr lang="en-US" altLang="zh-CN" dirty="0" smtClean="0">
                <a:latin typeface="微软雅黑" panose="020B0503020204020204" charset="-122"/>
                <a:ea typeface="微软雅黑" panose="020B0503020204020204" charset="-122"/>
                <a:cs typeface="微软雅黑" panose="020B0503020204020204" charset="-122"/>
              </a:rPr>
              <a:t>PaaS</a:t>
            </a:r>
            <a:r>
              <a:rPr lang="zh-CN" altLang="en-US" dirty="0" smtClean="0">
                <a:latin typeface="微软雅黑" panose="020B0503020204020204" charset="-122"/>
                <a:ea typeface="微软雅黑" panose="020B0503020204020204" charset="-122"/>
                <a:cs typeface="微软雅黑" panose="020B0503020204020204" charset="-122"/>
              </a:rPr>
              <a:t>的作用</a:t>
            </a:r>
            <a:endParaRPr lang="zh-CN" altLang="en-US"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CaaS</a:t>
            </a:r>
            <a:r>
              <a:rPr lang="zh-CN" altLang="en-US" dirty="0" smtClean="0">
                <a:latin typeface="微软雅黑" panose="020B0503020204020204" charset="-122"/>
                <a:ea typeface="微软雅黑" panose="020B0503020204020204" charset="-122"/>
                <a:cs typeface="微软雅黑" panose="020B0503020204020204" charset="-122"/>
              </a:rPr>
              <a:t>解决了</a:t>
            </a:r>
            <a:r>
              <a:rPr lang="en-US" altLang="zh-CN" dirty="0" smtClean="0">
                <a:latin typeface="微软雅黑" panose="020B0503020204020204" charset="-122"/>
                <a:ea typeface="微软雅黑" panose="020B0503020204020204" charset="-122"/>
                <a:cs typeface="微软雅黑" panose="020B0503020204020204" charset="-122"/>
              </a:rPr>
              <a:t>IaaS</a:t>
            </a:r>
            <a:r>
              <a:rPr lang="zh-CN" altLang="en-US" dirty="0" smtClean="0">
                <a:latin typeface="微软雅黑" panose="020B0503020204020204" charset="-122"/>
                <a:ea typeface="微软雅黑" panose="020B0503020204020204" charset="-122"/>
                <a:cs typeface="微软雅黑" panose="020B0503020204020204" charset="-122"/>
              </a:rPr>
              <a:t>和</a:t>
            </a:r>
            <a:r>
              <a:rPr lang="en-US" altLang="zh-CN" dirty="0" smtClean="0">
                <a:latin typeface="微软雅黑" panose="020B0503020204020204" charset="-122"/>
                <a:ea typeface="微软雅黑" panose="020B0503020204020204" charset="-122"/>
                <a:cs typeface="微软雅黑" panose="020B0503020204020204" charset="-122"/>
              </a:rPr>
              <a:t>PaaS</a:t>
            </a:r>
            <a:r>
              <a:rPr lang="zh-CN" altLang="en-US" dirty="0" smtClean="0">
                <a:latin typeface="微软雅黑" panose="020B0503020204020204" charset="-122"/>
                <a:ea typeface="微软雅黑" panose="020B0503020204020204" charset="-122"/>
                <a:cs typeface="微软雅黑" panose="020B0503020204020204" charset="-122"/>
              </a:rPr>
              <a:t>的一些核心问题。</a:t>
            </a:r>
            <a:endParaRPr lang="zh-CN" altLang="en-US"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1511" y="616819"/>
            <a:ext cx="9601196" cy="1303867"/>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5</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云部署模式</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346960" y="1920686"/>
            <a:ext cx="7543800" cy="4522409"/>
          </a:xfrm>
        </p:spPr>
        <p:txBody>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endParaRPr lang="zh-CN"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rPr>
              <a:t>  公有云</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私有云</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混合云</a:t>
            </a: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p:txBody>
      </p:sp>
      <p:pic>
        <p:nvPicPr>
          <p:cNvPr id="5" name="图片 4"/>
          <p:cNvPicPr/>
          <p:nvPr/>
        </p:nvPicPr>
        <p:blipFill>
          <a:blip r:embed="rId1" cstate="print"/>
          <a:stretch>
            <a:fillRect/>
          </a:stretch>
        </p:blipFill>
        <p:spPr>
          <a:xfrm>
            <a:off x="5200618" y="1985341"/>
            <a:ext cx="6010275" cy="3735047"/>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278899"/>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、公有云</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94080" y="1507490"/>
            <a:ext cx="10512425" cy="4705350"/>
          </a:xfrm>
        </p:spPr>
        <p:txBody>
          <a:bodyPr>
            <a:noAutofit/>
          </a:bodyPr>
          <a:lstStyle/>
          <a:p>
            <a:pPr marL="0" indent="0">
              <a:lnSpc>
                <a:spcPct val="150000"/>
              </a:lnSpc>
              <a:buNone/>
            </a:pP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公有云</a:t>
            </a:r>
            <a:r>
              <a:rPr lang="zh-CN" altLang="en-US" sz="2000" dirty="0">
                <a:latin typeface="微软雅黑" panose="020B0503020204020204" charset="-122"/>
                <a:ea typeface="微软雅黑" panose="020B0503020204020204" charset="-122"/>
                <a:cs typeface="微软雅黑" panose="020B0503020204020204" charset="-122"/>
              </a:rPr>
              <a:t>，是指为外部客户提供服务的云，它所有的服务是供别人使用，而不是自己</a:t>
            </a:r>
            <a:r>
              <a:rPr lang="zh-CN" altLang="en-US" sz="2000" dirty="0" smtClean="0">
                <a:latin typeface="微软雅黑" panose="020B0503020204020204" charset="-122"/>
                <a:ea typeface="微软雅黑" panose="020B0503020204020204" charset="-122"/>
                <a:cs typeface="微软雅黑" panose="020B0503020204020204" charset="-122"/>
              </a:rPr>
              <a:t>用</a:t>
            </a:r>
            <a:r>
              <a:rPr lang="zh-CN" altLang="zh-CN"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zh-CN" sz="2000" dirty="0" smtClean="0">
                <a:latin typeface="微软雅黑" panose="020B0503020204020204" charset="-122"/>
                <a:ea typeface="微软雅黑" panose="020B0503020204020204" charset="-122"/>
                <a:cs typeface="微软雅黑" panose="020B0503020204020204" charset="-122"/>
              </a:rPr>
              <a:t>在此</a:t>
            </a:r>
            <a:r>
              <a:rPr lang="zh-CN" altLang="zh-CN" sz="2000" dirty="0">
                <a:latin typeface="微软雅黑" panose="020B0503020204020204" charset="-122"/>
                <a:ea typeface="微软雅黑" panose="020B0503020204020204" charset="-122"/>
                <a:cs typeface="微软雅黑" panose="020B0503020204020204" charset="-122"/>
              </a:rPr>
              <a:t>种模式下，应用程序、资源、存储和其他服务，都由云服务供应商来提供给用户，这些服务多半都是免费的，也有部分按需按使用量来付费，这种模式只能使用互联网来访问和使用</a:t>
            </a:r>
            <a:r>
              <a:rPr lang="zh-CN" altLang="zh-CN"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sz="2000" dirty="0" smtClean="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问题：</a:t>
            </a:r>
            <a:endParaRPr lang="en-US" altLang="zh-CN" sz="20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zh-CN" altLang="en-US" sz="1800" dirty="0" smtClean="0">
                <a:latin typeface="微软雅黑" panose="020B0503020204020204" charset="-122"/>
                <a:ea typeface="微软雅黑" panose="020B0503020204020204" charset="-122"/>
                <a:cs typeface="微软雅黑" panose="020B0503020204020204" charset="-122"/>
              </a:rPr>
              <a:t>  安全性：公有云充分发挥云计算系统的规模经济效益，也同时增加了安全风险</a:t>
            </a:r>
            <a:endParaRPr lang="en-US" altLang="zh-CN" sz="18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zh-CN" altLang="en-US" sz="1800" dirty="0" smtClean="0">
                <a:latin typeface="微软雅黑" panose="020B0503020204020204" charset="-122"/>
                <a:ea typeface="微软雅黑" panose="020B0503020204020204" charset="-122"/>
                <a:cs typeface="微软雅黑" panose="020B0503020204020204" charset="-122"/>
              </a:rPr>
              <a:t>  可用性</a:t>
            </a:r>
            <a:endParaRPr lang="zh-CN" altLang="en-US" sz="1800" dirty="0" smtClean="0">
              <a:latin typeface="微软雅黑" panose="020B0503020204020204" charset="-122"/>
              <a:ea typeface="微软雅黑" panose="020B0503020204020204" charset="-122"/>
              <a:cs typeface="微软雅黑" panose="020B0503020204020204" charset="-122"/>
            </a:endParaRPr>
          </a:p>
          <a:p>
            <a:pPr marL="457200" lvl="1" indent="0">
              <a:lnSpc>
                <a:spcPct val="150000"/>
              </a:lnSpc>
              <a:buFont typeface="Wingdings" panose="05000000000000000000" pitchFamily="2" charset="2"/>
              <a:buNone/>
            </a:pPr>
            <a:r>
              <a:rPr lang="zh-CN" altLang="en-US" sz="1800" dirty="0" smtClean="0">
                <a:latin typeface="微软雅黑" panose="020B0503020204020204" charset="-122"/>
                <a:ea typeface="微软雅黑" panose="020B0503020204020204" charset="-122"/>
                <a:cs typeface="微软雅黑" panose="020B0503020204020204" charset="-122"/>
              </a:rPr>
              <a:t>典型的公有云有</a:t>
            </a:r>
            <a:r>
              <a:rPr lang="en-US" altLang="zh-CN" sz="1800" dirty="0" smtClean="0">
                <a:latin typeface="微软雅黑" panose="020B0503020204020204" charset="-122"/>
                <a:ea typeface="微软雅黑" panose="020B0503020204020204" charset="-122"/>
                <a:cs typeface="微软雅黑" panose="020B0503020204020204" charset="-122"/>
              </a:rPr>
              <a:t>Microsoft</a:t>
            </a:r>
            <a:r>
              <a:rPr lang="zh-CN" altLang="en-US" sz="1800" dirty="0" smtClean="0">
                <a:latin typeface="微软雅黑" panose="020B0503020204020204" charset="-122"/>
                <a:ea typeface="微软雅黑" panose="020B0503020204020204" charset="-122"/>
                <a:cs typeface="微软雅黑" panose="020B0503020204020204" charset="-122"/>
              </a:rPr>
              <a:t>的</a:t>
            </a:r>
            <a:r>
              <a:rPr lang="en-US" altLang="zh-CN" sz="1800" dirty="0" smtClean="0">
                <a:latin typeface="微软雅黑" panose="020B0503020204020204" charset="-122"/>
                <a:ea typeface="微软雅黑" panose="020B0503020204020204" charset="-122"/>
                <a:cs typeface="微软雅黑" panose="020B0503020204020204" charset="-122"/>
              </a:rPr>
              <a:t> Windows Azure Platform</a:t>
            </a:r>
            <a:r>
              <a:rPr lang="zh-CN" altLang="en-US" sz="1800" dirty="0" smtClean="0">
                <a:latin typeface="微软雅黑" panose="020B0503020204020204" charset="-122"/>
                <a:ea typeface="微软雅黑" panose="020B0503020204020204" charset="-122"/>
                <a:cs typeface="微软雅黑" panose="020B0503020204020204" charset="-122"/>
              </a:rPr>
              <a:t>、亚马逊的</a:t>
            </a:r>
            <a:r>
              <a:rPr lang="en-US" altLang="zh-CN" sz="1800" dirty="0" smtClean="0">
                <a:latin typeface="微软雅黑" panose="020B0503020204020204" charset="-122"/>
                <a:ea typeface="微软雅黑" panose="020B0503020204020204" charset="-122"/>
                <a:cs typeface="微软雅黑" panose="020B0503020204020204" charset="-122"/>
              </a:rPr>
              <a:t>AWS</a:t>
            </a:r>
            <a:r>
              <a:rPr lang="zh-CN" altLang="en-US" sz="1800" dirty="0" smtClean="0">
                <a:latin typeface="微软雅黑" panose="020B0503020204020204" charset="-122"/>
                <a:ea typeface="微软雅黑" panose="020B0503020204020204" charset="-122"/>
                <a:cs typeface="微软雅黑" panose="020B0503020204020204" charset="-122"/>
              </a:rPr>
              <a:t>、</a:t>
            </a:r>
            <a:r>
              <a:rPr lang="en-US" altLang="zh-CN" sz="1800" dirty="0" smtClean="0">
                <a:latin typeface="微软雅黑" panose="020B0503020204020204" charset="-122"/>
                <a:ea typeface="微软雅黑" panose="020B0503020204020204" charset="-122"/>
                <a:cs typeface="微软雅黑" panose="020B0503020204020204" charset="-122"/>
              </a:rPr>
              <a:t>Salesforce.com</a:t>
            </a:r>
            <a:r>
              <a:rPr lang="zh-CN" altLang="en-US" sz="1800" dirty="0" smtClean="0">
                <a:latin typeface="微软雅黑" panose="020B0503020204020204" charset="-122"/>
                <a:ea typeface="微软雅黑" panose="020B0503020204020204" charset="-122"/>
                <a:cs typeface="微软雅黑" panose="020B0503020204020204" charset="-122"/>
              </a:rPr>
              <a:t>以及阿里云等</a:t>
            </a:r>
            <a:endParaRPr lang="en-US" altLang="zh-CN" sz="18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en-US" altLang="zh-CN" sz="18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503931"/>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、私有云</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26159" y="1807798"/>
            <a:ext cx="10014373" cy="2448114"/>
          </a:xfrm>
        </p:spPr>
        <p:txBody>
          <a:bodyPr>
            <a:normAutofit lnSpcReduction="10000"/>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私有云</a:t>
            </a:r>
            <a:r>
              <a:rPr lang="zh-CN" altLang="zh-CN" dirty="0">
                <a:latin typeface="微软雅黑" panose="020B0503020204020204" charset="-122"/>
                <a:ea typeface="微软雅黑" panose="020B0503020204020204" charset="-122"/>
                <a:cs typeface="微软雅黑" panose="020B0503020204020204" charset="-122"/>
              </a:rPr>
              <a:t>，是指企业自己使用的云，它所有的服务不是供别人使用，而是供自己内部人员或分支机构使用。</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rPr>
              <a:t>  优点是安全性、可用性相比公有云好一些；</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rPr>
              <a:t>  缺点是成本较大。</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528444"/>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、混合云</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1792605"/>
            <a:ext cx="10689590" cy="3626485"/>
          </a:xfrm>
        </p:spPr>
        <p:txBody>
          <a:bodyPr>
            <a:noAutofit/>
          </a:bodyPr>
          <a:lstStyle/>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混合云</a:t>
            </a:r>
            <a:r>
              <a:rPr lang="zh-CN" altLang="en-US" dirty="0">
                <a:latin typeface="微软雅黑" panose="020B0503020204020204" charset="-122"/>
                <a:ea typeface="微软雅黑" panose="020B0503020204020204" charset="-122"/>
                <a:cs typeface="微软雅黑" panose="020B0503020204020204" charset="-122"/>
              </a:rPr>
              <a:t>，是指供自己和客户共同使用的云，它所提供的服务既可以供别人使用，也可以供自己使用</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混合云</a:t>
            </a:r>
            <a:r>
              <a:rPr lang="zh-CN" altLang="zh-CN" dirty="0">
                <a:latin typeface="微软雅黑" panose="020B0503020204020204" charset="-122"/>
                <a:ea typeface="微软雅黑" panose="020B0503020204020204" charset="-122"/>
                <a:cs typeface="微软雅黑" panose="020B0503020204020204" charset="-122"/>
              </a:rPr>
              <a:t>是两种或两种以上的云计算模式的混合体，如公有云和私有云混合。</a:t>
            </a:r>
            <a:endParaRPr lang="en-US" altLang="zh-CN"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zh-CN" altLang="en-US" sz="2800" dirty="0">
                <a:latin typeface="微软雅黑" panose="020B0503020204020204" charset="-122"/>
                <a:ea typeface="微软雅黑" panose="020B0503020204020204" charset="-122"/>
                <a:cs typeface="微软雅黑" panose="020B0503020204020204" charset="-122"/>
              </a:rPr>
              <a:t> </a:t>
            </a:r>
            <a:r>
              <a:rPr lang="zh-CN" altLang="en-US" sz="2800" dirty="0" smtClean="0">
                <a:latin typeface="微软雅黑" panose="020B0503020204020204" charset="-122"/>
                <a:ea typeface="微软雅黑" panose="020B0503020204020204" charset="-122"/>
                <a:cs typeface="微软雅黑" panose="020B0503020204020204" charset="-122"/>
              </a:rPr>
              <a:t> 相比较</a:t>
            </a:r>
            <a:r>
              <a:rPr lang="zh-CN" altLang="en-US" sz="2800" dirty="0">
                <a:latin typeface="微软雅黑" panose="020B0503020204020204" charset="-122"/>
                <a:ea typeface="微软雅黑" panose="020B0503020204020204" charset="-122"/>
                <a:cs typeface="微软雅黑" panose="020B0503020204020204" charset="-122"/>
              </a:rPr>
              <a:t>而言，混合云的部署方式对提供者的要求较高</a:t>
            </a:r>
            <a:r>
              <a:rPr lang="zh-CN" altLang="en-US" sz="2800" dirty="0" smtClean="0">
                <a:latin typeface="微软雅黑" panose="020B0503020204020204" charset="-122"/>
                <a:ea typeface="微软雅黑" panose="020B0503020204020204" charset="-122"/>
                <a:cs typeface="微软雅黑" panose="020B0503020204020204" charset="-122"/>
              </a:rPr>
              <a:t>。</a:t>
            </a:r>
            <a:endParaRPr lang="en-US" altLang="zh-CN" sz="28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6970" y="409575"/>
            <a:ext cx="9601200" cy="1044575"/>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6</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云计算的优势与挑战</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346960" y="1920687"/>
            <a:ext cx="7543800" cy="2660550"/>
          </a:xfrm>
        </p:spPr>
        <p:txBody>
          <a:bodyPr>
            <a:normAutofit/>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、云计算的优势</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smtClean="0">
                <a:latin typeface="微软雅黑" panose="020B0503020204020204" charset="-122"/>
                <a:ea typeface="微软雅黑" panose="020B0503020204020204" charset="-122"/>
                <a:cs typeface="微软雅黑" panose="020B0503020204020204" charset="-122"/>
              </a:rPr>
              <a:t>、云</a:t>
            </a:r>
            <a:r>
              <a:rPr lang="zh-CN" altLang="en-US" dirty="0">
                <a:latin typeface="微软雅黑" panose="020B0503020204020204" charset="-122"/>
                <a:ea typeface="微软雅黑" panose="020B0503020204020204" charset="-122"/>
                <a:cs typeface="微软雅黑" panose="020B0503020204020204" charset="-122"/>
              </a:rPr>
              <a:t>计算所面临的</a:t>
            </a:r>
            <a:r>
              <a:rPr lang="zh-CN" altLang="en-US" dirty="0" smtClean="0">
                <a:latin typeface="微软雅黑" panose="020B0503020204020204" charset="-122"/>
                <a:ea typeface="微软雅黑" panose="020B0503020204020204" charset="-122"/>
                <a:cs typeface="微软雅黑" panose="020B0503020204020204" charset="-122"/>
              </a:rPr>
              <a:t>挑战</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6970" y="409575"/>
            <a:ext cx="9601200" cy="1078865"/>
          </a:xfrm>
        </p:spPr>
        <p:txBody>
          <a:bodyPr>
            <a:normAutofit/>
          </a:bodyPr>
          <a:lstStyle/>
          <a:p>
            <a:r>
              <a:rPr lang="en-US" altLang="zh-CN" dirty="0">
                <a:latin typeface="黑体" panose="02010609060101010101" pitchFamily="49" charset="-122"/>
                <a:ea typeface="黑体" panose="02010609060101010101" pitchFamily="49" charset="-122"/>
                <a:cs typeface="Times New Roman" panose="02020603050405020304" pitchFamily="18" charset="0"/>
              </a:rPr>
              <a:t>1</a:t>
            </a:r>
            <a:r>
              <a:rPr lang="zh-CN" altLang="en-US" dirty="0">
                <a:latin typeface="黑体" panose="02010609060101010101" pitchFamily="49" charset="-122"/>
                <a:ea typeface="黑体" panose="02010609060101010101" pitchFamily="49" charset="-122"/>
                <a:cs typeface="Times New Roman" panose="02020603050405020304" pitchFamily="18" charset="0"/>
              </a:rPr>
              <a:t>、云计算的优势</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64260" y="1371584"/>
            <a:ext cx="7543800" cy="4522409"/>
          </a:xfrm>
        </p:spPr>
        <p:txBody>
          <a:bodyPr>
            <a:normAutofit/>
          </a:bodyPr>
          <a:lstStyle/>
          <a:p>
            <a:pPr marL="0" indent="0">
              <a:buNone/>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  超大规模</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虚拟化</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高可靠性</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Times New Roman" panose="02020603050405020304" pitchFamily="18" charset="0"/>
              </a:rPr>
              <a:t> </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通用性</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Times New Roman" panose="02020603050405020304" pitchFamily="18" charset="0"/>
              </a:rPr>
              <a:t> </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高扩展性</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Times New Roman" panose="02020603050405020304" pitchFamily="18" charset="0"/>
              </a:rPr>
              <a:t> </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按需服务</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Times New Roman" panose="02020603050405020304" pitchFamily="18" charset="0"/>
              </a:rPr>
              <a:t> </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极其廉价</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5355" y="519430"/>
            <a:ext cx="10680700" cy="5837555"/>
          </a:xfrm>
        </p:spPr>
        <p:txBody>
          <a:bodyPr>
            <a:normAutofit/>
          </a:bodyPr>
          <a:lstStyle/>
          <a:p>
            <a:pPr marL="0" indent="0">
              <a:buNone/>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buFont typeface="Wingdings" panose="05000000000000000000" pitchFamily="2" charset="2"/>
              <a:buNone/>
            </a:pPr>
            <a:r>
              <a:rPr lang="zh-CN" altLang="en-US" sz="3100" b="1" dirty="0" smtClean="0">
                <a:latin typeface="黑体" panose="02010609060101010101" pitchFamily="49" charset="-122"/>
                <a:ea typeface="黑体" panose="02010609060101010101" pitchFamily="49" charset="-122"/>
                <a:cs typeface="Times New Roman" panose="02020603050405020304" pitchFamily="18" charset="0"/>
              </a:rPr>
              <a:t>超大规模：</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endParaRPr>
          </a:p>
          <a:p>
            <a:pPr>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rPr>
              <a:t>云计算机的规模较大，</a:t>
            </a:r>
            <a:r>
              <a:rPr lang="en-US" altLang="zh-CN" dirty="0" smtClean="0">
                <a:latin typeface="黑体" panose="02010609060101010101" pitchFamily="49" charset="-122"/>
                <a:ea typeface="黑体" panose="02010609060101010101" pitchFamily="49" charset="-122"/>
                <a:cs typeface="Times New Roman" panose="02020603050405020304" pitchFamily="18" charset="0"/>
                <a:sym typeface="+mn-ea"/>
              </a:rPr>
              <a:t>Google</a:t>
            </a:r>
            <a:r>
              <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rPr>
              <a:t>云拥有一百多万台服务器，</a:t>
            </a:r>
            <a:r>
              <a:rPr lang="en-US" altLang="zh-CN" dirty="0" smtClean="0">
                <a:latin typeface="黑体" panose="02010609060101010101" pitchFamily="49" charset="-122"/>
                <a:ea typeface="黑体" panose="02010609060101010101" pitchFamily="49" charset="-122"/>
                <a:cs typeface="Times New Roman" panose="02020603050405020304" pitchFamily="18" charset="0"/>
                <a:sym typeface="+mn-ea"/>
              </a:rPr>
              <a:t>Amazon</a:t>
            </a:r>
            <a:r>
              <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dirty="0" smtClean="0">
                <a:latin typeface="黑体" panose="02010609060101010101" pitchFamily="49" charset="-122"/>
                <a:ea typeface="黑体" panose="02010609060101010101" pitchFamily="49" charset="-122"/>
                <a:cs typeface="Times New Roman" panose="02020603050405020304" pitchFamily="18" charset="0"/>
                <a:sym typeface="+mn-ea"/>
              </a:rPr>
              <a:t>IBM</a:t>
            </a:r>
            <a:r>
              <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rPr>
              <a:t>、微软、</a:t>
            </a:r>
            <a:r>
              <a:rPr lang="en-US" altLang="zh-CN" dirty="0" smtClean="0">
                <a:latin typeface="黑体" panose="02010609060101010101" pitchFamily="49" charset="-122"/>
                <a:ea typeface="黑体" panose="02010609060101010101" pitchFamily="49" charset="-122"/>
                <a:cs typeface="Times New Roman" panose="02020603050405020304" pitchFamily="18" charset="0"/>
                <a:sym typeface="+mn-ea"/>
              </a:rPr>
              <a:t>Yahoo</a:t>
            </a:r>
            <a:r>
              <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rPr>
              <a:t>等的云计算均有几十万台服务器。</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endParaRPr>
          </a:p>
          <a:p>
            <a:pPr>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rPr>
              <a:t>企业私有云一般也有数百上千台服务器</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endParaRPr>
          </a:p>
          <a:p>
            <a:pPr>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rPr>
              <a:t>云能赋予用户超强的计算能力。</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buFont typeface="Wingdings" panose="05000000000000000000" pitchFamily="2" charset="2"/>
              <a:buNone/>
            </a:pP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5355" y="207010"/>
            <a:ext cx="10680700" cy="6149975"/>
          </a:xfrm>
        </p:spPr>
        <p:txBody>
          <a:bodyPr>
            <a:normAutofit/>
          </a:bodyPr>
          <a:lstStyle/>
          <a:p>
            <a:pPr marL="0" indent="0">
              <a:buNone/>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buFont typeface="Wingdings" panose="05000000000000000000" pitchFamily="2" charset="2"/>
              <a:buNone/>
            </a:pPr>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虚拟化</a:t>
            </a:r>
            <a:endParaRPr lang="en-US" altLang="zh-CN" sz="2800" b="1"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云计算支持用户在任意位置、使用任意终端获取应用服务</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所请求的资源来自云，而不是固定的、有形的实体</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应用在云中运行，用户无须知道应用运行的具体位置</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用户只需一台笔记本或一部手机，就可通过网络服务来实现我们需要的一切，包括超级计算这样的任务</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buFont typeface="Wingdings" panose="05000000000000000000" pitchFamily="2" charset="2"/>
              <a:buNone/>
            </a:pP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cstate="print"/>
          <a:stretch>
            <a:fillRect/>
          </a:stretch>
        </p:blipFill>
        <p:spPr>
          <a:xfrm>
            <a:off x="7335278" y="3350327"/>
            <a:ext cx="3916922" cy="2552700"/>
          </a:xfrm>
          <a:prstGeom prst="rect">
            <a:avLst/>
          </a:prstGeom>
        </p:spPr>
      </p:pic>
      <p:sp>
        <p:nvSpPr>
          <p:cNvPr id="2" name="标题 1"/>
          <p:cNvSpPr>
            <a:spLocks noGrp="1"/>
          </p:cNvSpPr>
          <p:nvPr>
            <p:ph type="title"/>
          </p:nvPr>
        </p:nvSpPr>
        <p:spPr>
          <a:xfrm>
            <a:off x="736600" y="422597"/>
            <a:ext cx="10515600" cy="1068564"/>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节 分布式计算</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54757" y="1343379"/>
            <a:ext cx="10479861" cy="4705733"/>
          </a:xfrm>
        </p:spPr>
        <p:txBody>
          <a:bodyPr>
            <a:normAutofit/>
          </a:bodyPr>
          <a:lstStyle/>
          <a:p>
            <a:pPr marL="0" indent="0">
              <a:lnSpc>
                <a:spcPct val="150000"/>
              </a:lnSpc>
              <a:buNone/>
            </a:pP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zh-CN" sz="2400" dirty="0" smtClean="0">
                <a:latin typeface="微软雅黑" panose="020B0503020204020204" charset="-122"/>
                <a:ea typeface="微软雅黑" panose="020B0503020204020204" charset="-122"/>
                <a:cs typeface="微软雅黑" panose="020B0503020204020204" charset="-122"/>
              </a:rPr>
              <a:t>分布式</a:t>
            </a:r>
            <a:r>
              <a:rPr lang="zh-CN" altLang="zh-CN" sz="2400" dirty="0">
                <a:latin typeface="微软雅黑" panose="020B0503020204020204" charset="-122"/>
                <a:ea typeface="微软雅黑" panose="020B0503020204020204" charset="-122"/>
                <a:cs typeface="微软雅黑" panose="020B0503020204020204" charset="-122"/>
              </a:rPr>
              <a:t>计算将应用分解成许多更小的部分，分配到多台计算机进行处理，这样可以节省整体计算时间，大大提高计算效率</a:t>
            </a:r>
            <a:r>
              <a:rPr lang="zh-CN"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zh-CN" sz="2400" dirty="0" smtClean="0">
                <a:latin typeface="微软雅黑" panose="020B0503020204020204" charset="-122"/>
                <a:ea typeface="微软雅黑" panose="020B0503020204020204" charset="-122"/>
                <a:cs typeface="微软雅黑" panose="020B0503020204020204" charset="-122"/>
              </a:rPr>
              <a:t>云计算是分布式计算技术的一种，也是分布式计算这种科学概念的商业实现。分布式计算的优点就是发挥“</a:t>
            </a:r>
            <a:r>
              <a:rPr lang="zh-CN" altLang="zh-CN" sz="2400" b="1" dirty="0" smtClean="0">
                <a:latin typeface="微软雅黑" panose="020B0503020204020204" charset="-122"/>
                <a:ea typeface="微软雅黑" panose="020B0503020204020204" charset="-122"/>
                <a:cs typeface="微软雅黑" panose="020B0503020204020204" charset="-122"/>
              </a:rPr>
              <a:t>集体的力量</a:t>
            </a:r>
            <a:r>
              <a:rPr lang="zh-CN"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zh-CN" sz="2400" dirty="0" smtClean="0">
                <a:latin typeface="微软雅黑" panose="020B0503020204020204" charset="-122"/>
                <a:ea typeface="微软雅黑" panose="020B0503020204020204" charset="-122"/>
                <a:cs typeface="微软雅黑" panose="020B0503020204020204" charset="-122"/>
              </a:rPr>
              <a:t>分布式计算的一种应用是</a:t>
            </a:r>
            <a:r>
              <a:rPr lang="en-US" altLang="zh-CN" sz="2400" dirty="0" smtClean="0">
                <a:latin typeface="微软雅黑" panose="020B0503020204020204" charset="-122"/>
                <a:ea typeface="微软雅黑" panose="020B0503020204020204" charset="-122"/>
                <a:cs typeface="微软雅黑" panose="020B0503020204020204" charset="-122"/>
              </a:rPr>
              <a:t> Web Service</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5355" y="207010"/>
            <a:ext cx="10680700" cy="6149975"/>
          </a:xfrm>
        </p:spPr>
        <p:txBody>
          <a:bodyPr>
            <a:normAutofit lnSpcReduction="10000"/>
          </a:bodyPr>
          <a:lstStyle/>
          <a:p>
            <a:pPr marL="0" indent="0">
              <a:buNone/>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buFont typeface="Wingdings" panose="05000000000000000000" pitchFamily="2" charset="2"/>
              <a:buNone/>
            </a:pPr>
            <a:r>
              <a:rPr lang="zh-CN" altLang="en-US" sz="3600" dirty="0" smtClean="0">
                <a:latin typeface="黑体" panose="02010609060101010101" pitchFamily="49" charset="-122"/>
                <a:ea typeface="黑体" panose="02010609060101010101" pitchFamily="49" charset="-122"/>
                <a:cs typeface="Times New Roman" panose="02020603050405020304" pitchFamily="18" charset="0"/>
              </a:rPr>
              <a:t>高可靠性</a:t>
            </a:r>
            <a:endParaRPr lang="en-US" altLang="zh-CN" sz="32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Times New Roman" panose="02020603050405020304" pitchFamily="18" charset="0"/>
              </a:rPr>
              <a:t> </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云使用数据多个副本容错、计算节点同构可互换等措施来保障服务的高可靠性，比使用本地计算机可靠</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buFont typeface="Wingdings" panose="05000000000000000000" pitchFamily="2" charset="2"/>
              <a:buNone/>
            </a:pPr>
            <a:r>
              <a:rPr lang="zh-CN" altLang="en-US" sz="3600" dirty="0" smtClean="0">
                <a:latin typeface="黑体" panose="02010609060101010101" pitchFamily="49" charset="-122"/>
                <a:ea typeface="黑体" panose="02010609060101010101" pitchFamily="49" charset="-122"/>
                <a:cs typeface="Times New Roman" panose="02020603050405020304" pitchFamily="18" charset="0"/>
                <a:sym typeface="+mn-ea"/>
              </a:rPr>
              <a:t>通用性</a:t>
            </a:r>
            <a:endParaRPr lang="en-US" altLang="zh-CN" sz="36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en-US" altLang="zh-CN" dirty="0">
                <a:latin typeface="黑体" panose="02010609060101010101" pitchFamily="49" charset="-122"/>
                <a:ea typeface="黑体" panose="02010609060101010101" pitchFamily="49" charset="-122"/>
                <a:cs typeface="Times New Roman" panose="02020603050405020304" pitchFamily="18" charset="0"/>
                <a:sym typeface="+mn-ea"/>
              </a:rPr>
              <a:t> </a:t>
            </a:r>
            <a:r>
              <a:rPr lang="en-US" altLang="zh-CN" dirty="0" smtClean="0">
                <a:latin typeface="黑体" panose="02010609060101010101" pitchFamily="49" charset="-122"/>
                <a:ea typeface="黑体" panose="02010609060101010101" pitchFamily="49" charset="-122"/>
                <a:cs typeface="Times New Roman" panose="02020603050405020304" pitchFamily="18" charset="0"/>
                <a:sym typeface="+mn-ea"/>
              </a:rPr>
              <a:t> </a:t>
            </a:r>
            <a:r>
              <a:rPr lang="zh-CN" dirty="0" smtClean="0">
                <a:latin typeface="黑体" panose="02010609060101010101" pitchFamily="49" charset="-122"/>
                <a:ea typeface="黑体" panose="02010609060101010101" pitchFamily="49" charset="-122"/>
                <a:cs typeface="Times New Roman" panose="02020603050405020304" pitchFamily="18" charset="0"/>
                <a:sym typeface="+mn-ea"/>
              </a:rPr>
              <a:t>云计算的构建不是针对特定应用的，在云的支撑下可以构造出千变万化的应用，同一个云可以支撑不同的应用</a:t>
            </a:r>
            <a:r>
              <a:rPr lang="en-US" altLang="zh-CN" dirty="0" smtClean="0">
                <a:latin typeface="黑体" panose="02010609060101010101" pitchFamily="49" charset="-122"/>
                <a:ea typeface="黑体" panose="02010609060101010101" pitchFamily="49" charset="-122"/>
                <a:cs typeface="Times New Roman" panose="02020603050405020304" pitchFamily="18" charset="0"/>
                <a:sym typeface="+mn-ea"/>
              </a:rPr>
              <a:t> </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sym typeface="+mn-ea"/>
            </a:endParaRPr>
          </a:p>
          <a:p>
            <a:pPr marL="0" indent="0">
              <a:buFont typeface="Wingdings" panose="05000000000000000000" pitchFamily="2" charset="2"/>
              <a:buNone/>
            </a:pPr>
            <a:r>
              <a:rPr lang="zh-CN" altLang="en-US" sz="3600" dirty="0" smtClean="0">
                <a:latin typeface="黑体" panose="02010609060101010101" pitchFamily="49" charset="-122"/>
                <a:ea typeface="黑体" panose="02010609060101010101" pitchFamily="49" charset="-122"/>
                <a:cs typeface="Times New Roman" panose="02020603050405020304" pitchFamily="18" charset="0"/>
                <a:sym typeface="+mn-ea"/>
              </a:rPr>
              <a:t>高扩展性</a:t>
            </a:r>
            <a:endParaRPr lang="en-US" altLang="zh-CN" sz="3600" dirty="0" smtClean="0">
              <a:latin typeface="黑体" panose="02010609060101010101" pitchFamily="49" charset="-122"/>
              <a:ea typeface="黑体" panose="02010609060101010101" pitchFamily="49" charset="-122"/>
              <a:cs typeface="Times New Roman" panose="02020603050405020304" pitchFamily="18" charset="0"/>
              <a:sym typeface="+mn-ea"/>
            </a:endParaRPr>
          </a:p>
          <a:p>
            <a:pPr>
              <a:buFont typeface="Wingdings" panose="05000000000000000000" pitchFamily="2" charset="2"/>
              <a:buChar char="l"/>
            </a:pPr>
            <a:r>
              <a:rPr lang="en-US" altLang="zh-CN" dirty="0" smtClean="0">
                <a:latin typeface="黑体" panose="02010609060101010101" pitchFamily="49" charset="-122"/>
                <a:ea typeface="黑体" panose="02010609060101010101" pitchFamily="49" charset="-122"/>
                <a:cs typeface="Times New Roman" panose="02020603050405020304" pitchFamily="18" charset="0"/>
                <a:sym typeface="+mn-ea"/>
              </a:rPr>
              <a:t> </a:t>
            </a:r>
            <a:r>
              <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rPr>
              <a:t>云计算的规模可以动态伸缩，以满足用户规模增长的需要</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endParaRPr>
          </a:p>
          <a:p>
            <a:pPr marL="0" indent="0">
              <a:buFont typeface="Wingdings" panose="05000000000000000000" pitchFamily="2" charset="2"/>
              <a:buNone/>
            </a:pPr>
            <a:r>
              <a:rPr lang="zh-CN" altLang="en-US" sz="3600" dirty="0" smtClean="0">
                <a:latin typeface="黑体" panose="02010609060101010101" pitchFamily="49" charset="-122"/>
                <a:ea typeface="黑体" panose="02010609060101010101" pitchFamily="49" charset="-122"/>
                <a:cs typeface="Times New Roman" panose="02020603050405020304" pitchFamily="18" charset="0"/>
                <a:sym typeface="+mn-ea"/>
              </a:rPr>
              <a:t>按需服务</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endParaRPr>
          </a:p>
          <a:p>
            <a:pPr>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rPr>
              <a:t>云是一个庞大的资源池，可以按需购买，云计算可以像自来水、电、煤气那样按使用量计费</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5355" y="207010"/>
            <a:ext cx="10680700" cy="6149975"/>
          </a:xfrm>
        </p:spPr>
        <p:txBody>
          <a:bodyPr>
            <a:normAutofit/>
          </a:bodyPr>
          <a:lstStyle/>
          <a:p>
            <a:pPr marL="0" indent="0">
              <a:buNone/>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buNone/>
            </a:pP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极其廉价</a:t>
            </a:r>
            <a:endParaRPr lang="zh-CN" altLang="en-US" sz="32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由于云的特殊容错措施，可以采用极其廉价的节点来构成云</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云的自动化集中式管理使用户无须负担日益高昂的数据中心管理成本</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云的通用性使资源利用率较传统系统大幅提升</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36692"/>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云计算所面临的挑战</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38555" y="1169670"/>
            <a:ext cx="10418445" cy="4015740"/>
          </a:xfrm>
        </p:spPr>
        <p:txBody>
          <a:bodyPr>
            <a:normAutofit lnSpcReduction="20000"/>
          </a:bodyPr>
          <a:lstStyle/>
          <a:p>
            <a:pPr marL="0" indent="0">
              <a:lnSpc>
                <a:spcPct val="15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rPr>
              <a:t>  服务的持续可用性：云服务是部署及应用在互联网上的，用户难免会担心服务是否一直可用。</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服务的安全性：（</a:t>
            </a:r>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）数据本身的保密性和安全性（</a:t>
            </a:r>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smtClean="0">
                <a:latin typeface="微软雅黑" panose="020B0503020204020204" charset="-122"/>
                <a:ea typeface="微软雅黑" panose="020B0503020204020204" charset="-122"/>
                <a:cs typeface="微软雅黑" panose="020B0503020204020204" charset="-122"/>
              </a:rPr>
              <a:t>）平台软硬件的安全性</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服务的迁移：迁移的成本较大</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服务的性能：网络带宽</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36692"/>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云计算所面临的挑战</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38555" y="1169670"/>
            <a:ext cx="10418445" cy="4015740"/>
          </a:xfrm>
        </p:spPr>
        <p:txBody>
          <a:bodyPr>
            <a:normAutofit lnSpcReduction="20000"/>
          </a:bodyPr>
          <a:lstStyle/>
          <a:p>
            <a:pPr marL="0" indent="0">
              <a:lnSpc>
                <a:spcPct val="15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rPr>
              <a:t>  服务的持续可用性：云服务是部署及应用在互联网上的，用户难免会担心服务是否一直可用。</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服务的安全性：（</a:t>
            </a:r>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）数据本身的保密性和安全性（</a:t>
            </a:r>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smtClean="0">
                <a:latin typeface="微软雅黑" panose="020B0503020204020204" charset="-122"/>
                <a:ea typeface="微软雅黑" panose="020B0503020204020204" charset="-122"/>
                <a:cs typeface="微软雅黑" panose="020B0503020204020204" charset="-122"/>
              </a:rPr>
              <a:t>）平台软硬件的安全性</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服务的迁移：迁移的成本较大</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服务的性能：网络带宽</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7</a:t>
            </a:r>
            <a:r>
              <a:rPr lang="zh-CN" altLang="en-US" dirty="0" smtClean="0">
                <a:latin typeface="微软雅黑" panose="020B0503020204020204" charset="-122"/>
                <a:ea typeface="微软雅黑" panose="020B0503020204020204" charset="-122"/>
                <a:cs typeface="微软雅黑" panose="020B0503020204020204" charset="-122"/>
              </a:rPr>
              <a:t>节 典型云应用</a:t>
            </a:r>
            <a:endParaRPr lang="zh-CN" altLang="en-US" dirty="0"/>
          </a:p>
        </p:txBody>
      </p:sp>
      <p:sp>
        <p:nvSpPr>
          <p:cNvPr id="3" name="内容占位符 2"/>
          <p:cNvSpPr>
            <a:spLocks noGrp="1"/>
          </p:cNvSpPr>
          <p:nvPr>
            <p:ph idx="1"/>
          </p:nvPr>
        </p:nvSpPr>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云存储</a:t>
            </a:r>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rPr>
              <a:t>云服务</a:t>
            </a:r>
            <a:endParaRPr lang="en-US" altLang="zh-CN" dirty="0" smtClean="0">
              <a:latin typeface="微软雅黑" panose="020B0503020204020204" charset="-122"/>
              <a:ea typeface="微软雅黑" panose="020B0503020204020204" charset="-122"/>
            </a:endParaRPr>
          </a:p>
          <a:p>
            <a:r>
              <a:rPr lang="zh-CN" altLang="en-US" dirty="0" smtClean="0">
                <a:latin typeface="微软雅黑" panose="020B0503020204020204" charset="-122"/>
                <a:ea typeface="微软雅黑" panose="020B0503020204020204" charset="-122"/>
              </a:rPr>
              <a:t>云物联</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540" y="454660"/>
            <a:ext cx="10515600" cy="1063625"/>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、云存储</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657577" y="1484841"/>
            <a:ext cx="10707511" cy="4522409"/>
          </a:xfrm>
        </p:spPr>
        <p:txBody>
          <a:bodyPr>
            <a:normAutofit lnSpcReduction="10000"/>
          </a:bodyPr>
          <a:lstStyle/>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云</a:t>
            </a:r>
            <a:r>
              <a:rPr lang="zh-CN" altLang="en-US" dirty="0">
                <a:latin typeface="微软雅黑" panose="020B0503020204020204" charset="-122"/>
                <a:ea typeface="微软雅黑" panose="020B0503020204020204" charset="-122"/>
                <a:cs typeface="微软雅黑" panose="020B0503020204020204" charset="-122"/>
              </a:rPr>
              <a:t>存储</a:t>
            </a:r>
            <a:r>
              <a:rPr lang="zh-CN" altLang="en-US" dirty="0" smtClean="0">
                <a:latin typeface="微软雅黑" panose="020B0503020204020204" charset="-122"/>
                <a:ea typeface="微软雅黑" panose="020B0503020204020204" charset="-122"/>
                <a:cs typeface="微软雅黑" panose="020B0503020204020204" charset="-122"/>
              </a:rPr>
              <a:t>是是</a:t>
            </a:r>
            <a:r>
              <a:rPr lang="zh-CN" altLang="en-US" dirty="0">
                <a:latin typeface="微软雅黑" panose="020B0503020204020204" charset="-122"/>
                <a:ea typeface="微软雅黑" panose="020B0503020204020204" charset="-122"/>
                <a:cs typeface="微软雅黑" panose="020B0503020204020204" charset="-122"/>
              </a:rPr>
              <a:t>一种新兴的网络存储技术，是指通过集群应用、网络技术或分布式文件系统等功能，将网络中大量各种不同类型的存储设备通过应用软件集合起来协同工作，共同对外提供数据存储和业务访问功能的一个系统</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  百度网盘</a:t>
            </a: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阿里云盘</a:t>
            </a:r>
            <a:endParaRPr lang="zh-CN" altLang="en-US"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华为网盘</a:t>
            </a:r>
            <a:endParaRPr lang="zh-CN" altLang="en-US"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联想乐云</a:t>
            </a: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p:txBody>
      </p:sp>
      <p:pic>
        <p:nvPicPr>
          <p:cNvPr id="4" name="图片 3" descr="http://f.hiphotos.baidu.com/exp/w=480/sign=8cfcc56284025aafd3327fc3cbecab8d/267f9e2f0708283842df5fb6be99a9014d08f146.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12182" y="3219572"/>
            <a:ext cx="4572000" cy="2905125"/>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、云服务</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1412875"/>
            <a:ext cx="10588625" cy="4522470"/>
          </a:xfrm>
        </p:spPr>
        <p:txBody>
          <a:bodyPr>
            <a:normAutofit/>
          </a:bodyPr>
          <a:lstStyle/>
          <a:p>
            <a:pPr>
              <a:lnSpc>
                <a:spcPct val="150000"/>
              </a:lnSpc>
            </a:pP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        云服务主要</a:t>
            </a:r>
            <a:r>
              <a:rPr lang="zh-CN" altLang="en-US" dirty="0">
                <a:latin typeface="微软雅黑" panose="020B0503020204020204" charset="-122"/>
                <a:ea typeface="微软雅黑" panose="020B0503020204020204" charset="-122"/>
                <a:cs typeface="微软雅黑" panose="020B0503020204020204" charset="-122"/>
              </a:rPr>
              <a:t>以邮箱为账号，实现用户登陆账号后，内容</a:t>
            </a:r>
            <a:r>
              <a:rPr lang="zh-CN" altLang="en-US" b="1" dirty="0">
                <a:latin typeface="微软雅黑" panose="020B0503020204020204" charset="-122"/>
                <a:ea typeface="微软雅黑" panose="020B0503020204020204" charset="-122"/>
                <a:cs typeface="微软雅黑" panose="020B0503020204020204" charset="-122"/>
              </a:rPr>
              <a:t>在线同步</a:t>
            </a:r>
            <a:r>
              <a:rPr lang="zh-CN" altLang="en-US" dirty="0">
                <a:latin typeface="微软雅黑" panose="020B0503020204020204" charset="-122"/>
                <a:ea typeface="微软雅黑" panose="020B0503020204020204" charset="-122"/>
                <a:cs typeface="微软雅黑" panose="020B0503020204020204" charset="-122"/>
              </a:rPr>
              <a:t>的</a:t>
            </a:r>
            <a:r>
              <a:rPr lang="zh-CN" altLang="en-US" dirty="0" smtClean="0">
                <a:latin typeface="微软雅黑" panose="020B0503020204020204" charset="-122"/>
                <a:ea typeface="微软雅黑" panose="020B0503020204020204" charset="-122"/>
                <a:cs typeface="微软雅黑" panose="020B0503020204020204" charset="-122"/>
              </a:rPr>
              <a:t>作用。</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典型</a:t>
            </a:r>
            <a:r>
              <a:rPr lang="zh-CN" altLang="zh-CN" dirty="0">
                <a:latin typeface="微软雅黑" panose="020B0503020204020204" charset="-122"/>
                <a:ea typeface="微软雅黑" panose="020B0503020204020204" charset="-122"/>
                <a:cs typeface="微软雅黑" panose="020B0503020204020204" charset="-122"/>
              </a:rPr>
              <a:t>的云服务包括了微软“</a:t>
            </a:r>
            <a:r>
              <a:rPr lang="en-US" altLang="zh-CN" dirty="0">
                <a:latin typeface="微软雅黑" panose="020B0503020204020204" charset="-122"/>
                <a:ea typeface="微软雅黑" panose="020B0503020204020204" charset="-122"/>
                <a:cs typeface="微软雅黑" panose="020B0503020204020204" charset="-122"/>
              </a:rPr>
              <a:t>Hotmail</a:t>
            </a:r>
            <a:r>
              <a:rPr lang="zh-CN" altLang="zh-CN" dirty="0">
                <a:latin typeface="微软雅黑" panose="020B0503020204020204" charset="-122"/>
                <a:ea typeface="微软雅黑" panose="020B0503020204020204" charset="-122"/>
                <a:cs typeface="微软雅黑" panose="020B0503020204020204" charset="-122"/>
              </a:rPr>
              <a:t>”、谷歌“</a:t>
            </a:r>
            <a:r>
              <a:rPr lang="en-US" altLang="zh-CN" dirty="0" err="1">
                <a:latin typeface="微软雅黑" panose="020B0503020204020204" charset="-122"/>
                <a:ea typeface="微软雅黑" panose="020B0503020204020204" charset="-122"/>
                <a:cs typeface="微软雅黑" panose="020B0503020204020204" charset="-122"/>
              </a:rPr>
              <a:t>gmail</a:t>
            </a:r>
            <a:r>
              <a:rPr lang="zh-CN" altLang="zh-CN" dirty="0">
                <a:latin typeface="微软雅黑" panose="020B0503020204020204" charset="-122"/>
                <a:ea typeface="微软雅黑" panose="020B0503020204020204" charset="-122"/>
                <a:cs typeface="微软雅黑" panose="020B0503020204020204" charset="-122"/>
              </a:rPr>
              <a:t>”、苹果“</a:t>
            </a:r>
            <a:r>
              <a:rPr lang="en-US" altLang="zh-CN" dirty="0">
                <a:latin typeface="微软雅黑" panose="020B0503020204020204" charset="-122"/>
                <a:ea typeface="微软雅黑" panose="020B0503020204020204" charset="-122"/>
                <a:cs typeface="微软雅黑" panose="020B0503020204020204" charset="-122"/>
              </a:rPr>
              <a:t>iCloud</a:t>
            </a:r>
            <a:r>
              <a:rPr lang="zh-CN" altLang="zh-CN" dirty="0">
                <a:latin typeface="微软雅黑" panose="020B0503020204020204" charset="-122"/>
                <a:ea typeface="微软雅黑" panose="020B0503020204020204" charset="-122"/>
                <a:cs typeface="微软雅黑" panose="020B0503020204020204" charset="-122"/>
              </a:rPr>
              <a:t>”</a:t>
            </a:r>
            <a:r>
              <a:rPr lang="zh-CN" altLang="zh-CN" dirty="0" smtClean="0">
                <a:latin typeface="微软雅黑" panose="020B0503020204020204" charset="-122"/>
                <a:ea typeface="微软雅黑" panose="020B0503020204020204" charset="-122"/>
                <a:cs typeface="微软雅黑" panose="020B0503020204020204" charset="-122"/>
              </a:rPr>
              <a:t>等</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3441"/>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、云物联</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24559" y="1690688"/>
            <a:ext cx="10482350" cy="4522409"/>
          </a:xfrm>
        </p:spPr>
        <p:txBody>
          <a:bodyPr>
            <a:normAutofit fontScale="90000" lnSpcReduction="10000"/>
          </a:bodyPr>
          <a:lstStyle/>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物联网</a:t>
            </a:r>
            <a:r>
              <a:rPr lang="zh-CN" altLang="en-US" dirty="0">
                <a:latin typeface="微软雅黑" panose="020B0503020204020204" charset="-122"/>
                <a:ea typeface="微软雅黑" panose="020B0503020204020204" charset="-122"/>
                <a:cs typeface="微软雅黑" panose="020B0503020204020204" charset="-122"/>
              </a:rPr>
              <a:t>就是物物相连的</a:t>
            </a:r>
            <a:r>
              <a:rPr lang="zh-CN" altLang="en-US" dirty="0" smtClean="0">
                <a:latin typeface="微软雅黑" panose="020B0503020204020204" charset="-122"/>
                <a:ea typeface="微软雅黑" panose="020B0503020204020204" charset="-122"/>
                <a:cs typeface="微软雅黑" panose="020B0503020204020204" charset="-122"/>
              </a:rPr>
              <a:t>互联网，</a:t>
            </a:r>
            <a:r>
              <a:rPr lang="zh-CN" altLang="zh-CN" dirty="0" smtClean="0">
                <a:latin typeface="微软雅黑" panose="020B0503020204020204" charset="-122"/>
                <a:ea typeface="微软雅黑" panose="020B0503020204020204" charset="-122"/>
                <a:cs typeface="微软雅黑" panose="020B0503020204020204" charset="-122"/>
              </a:rPr>
              <a:t>物联网</a:t>
            </a:r>
            <a:r>
              <a:rPr lang="zh-CN" altLang="en-US" dirty="0" smtClean="0">
                <a:latin typeface="微软雅黑" panose="020B0503020204020204" charset="-122"/>
                <a:ea typeface="微软雅黑" panose="020B0503020204020204" charset="-122"/>
                <a:cs typeface="微软雅黑" panose="020B0503020204020204" charset="-122"/>
              </a:rPr>
              <a:t>有</a:t>
            </a:r>
            <a:r>
              <a:rPr lang="zh-CN" altLang="zh-CN" dirty="0" smtClean="0">
                <a:latin typeface="微软雅黑" panose="020B0503020204020204" charset="-122"/>
                <a:ea typeface="微软雅黑" panose="020B0503020204020204" charset="-122"/>
                <a:cs typeface="微软雅黑" panose="020B0503020204020204" charset="-122"/>
              </a:rPr>
              <a:t>两种</a:t>
            </a:r>
            <a:r>
              <a:rPr lang="zh-CN" altLang="zh-CN" dirty="0">
                <a:latin typeface="微软雅黑" panose="020B0503020204020204" charset="-122"/>
                <a:ea typeface="微软雅黑" panose="020B0503020204020204" charset="-122"/>
                <a:cs typeface="微软雅黑" panose="020B0503020204020204" charset="-122"/>
              </a:rPr>
              <a:t>业务</a:t>
            </a:r>
            <a:r>
              <a:rPr lang="zh-CN" altLang="zh-CN" dirty="0" smtClean="0">
                <a:latin typeface="微软雅黑" panose="020B0503020204020204" charset="-122"/>
                <a:ea typeface="微软雅黑" panose="020B0503020204020204" charset="-122"/>
                <a:cs typeface="微软雅黑" panose="020B0503020204020204" charset="-122"/>
              </a:rPr>
              <a:t>模式</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1</a:t>
            </a: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MAI(M2M Application Integration)</a:t>
            </a:r>
            <a:r>
              <a:rPr lang="zh-CN" altLang="zh-CN" dirty="0">
                <a:latin typeface="微软雅黑" panose="020B0503020204020204" charset="-122"/>
                <a:ea typeface="微软雅黑" panose="020B0503020204020204" charset="-122"/>
                <a:cs typeface="微软雅黑" panose="020B0503020204020204" charset="-122"/>
              </a:rPr>
              <a:t>和内部</a:t>
            </a:r>
            <a:r>
              <a:rPr lang="en-US" altLang="zh-CN" dirty="0" err="1">
                <a:latin typeface="微软雅黑" panose="020B0503020204020204" charset="-122"/>
                <a:ea typeface="微软雅黑" panose="020B0503020204020204" charset="-122"/>
                <a:cs typeface="微软雅黑" panose="020B0503020204020204" charset="-122"/>
              </a:rPr>
              <a:t>MaaS</a:t>
            </a:r>
            <a:r>
              <a:rPr lang="en-US" altLang="zh-CN" dirty="0">
                <a:latin typeface="微软雅黑" panose="020B0503020204020204" charset="-122"/>
                <a:ea typeface="微软雅黑" panose="020B0503020204020204" charset="-122"/>
                <a:cs typeface="微软雅黑" panose="020B0503020204020204" charset="-122"/>
              </a:rPr>
              <a:t>;</a:t>
            </a:r>
            <a:endParaRPr lang="zh-CN"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2</a:t>
            </a:r>
            <a:r>
              <a:rPr lang="zh-CN"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MaaS</a:t>
            </a:r>
            <a:r>
              <a:rPr lang="en-US" altLang="zh-CN" dirty="0">
                <a:latin typeface="微软雅黑" panose="020B0503020204020204" charset="-122"/>
                <a:ea typeface="微软雅黑" panose="020B0503020204020204" charset="-122"/>
                <a:cs typeface="微软雅黑" panose="020B0503020204020204" charset="-122"/>
              </a:rPr>
              <a:t>(M2M as a Service)</a:t>
            </a:r>
            <a:r>
              <a:rPr lang="zh-CN"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MMO</a:t>
            </a:r>
            <a:r>
              <a:rPr lang="zh-CN" altLang="zh-CN" dirty="0">
                <a:latin typeface="微软雅黑" panose="020B0503020204020204" charset="-122"/>
                <a:ea typeface="微软雅黑" panose="020B0503020204020204" charset="-122"/>
                <a:cs typeface="微软雅黑" panose="020B0503020204020204" charset="-122"/>
              </a:rPr>
              <a:t>和</a:t>
            </a:r>
            <a:r>
              <a:rPr lang="en-US" altLang="zh-CN" dirty="0" smtClean="0">
                <a:latin typeface="微软雅黑" panose="020B0503020204020204" charset="-122"/>
                <a:ea typeface="微软雅黑" panose="020B0503020204020204" charset="-122"/>
                <a:cs typeface="微软雅黑" panose="020B0503020204020204" charset="-122"/>
              </a:rPr>
              <a:t>Multi-Tenants</a:t>
            </a:r>
            <a:r>
              <a:rPr lang="en-US" altLang="zh-CN" dirty="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多租户模型</a:t>
            </a:r>
            <a:r>
              <a:rPr lang="en-US" altLang="zh-CN" dirty="0">
                <a:latin typeface="微软雅黑" panose="020B0503020204020204" charset="-122"/>
                <a:ea typeface="微软雅黑" panose="020B0503020204020204" charset="-122"/>
                <a:cs typeface="微软雅黑" panose="020B0503020204020204" charset="-122"/>
              </a:rPr>
              <a:t>)</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随着</a:t>
            </a:r>
            <a:r>
              <a:rPr lang="zh-CN" altLang="zh-CN" dirty="0">
                <a:latin typeface="微软雅黑" panose="020B0503020204020204" charset="-122"/>
                <a:ea typeface="微软雅黑" panose="020B0503020204020204" charset="-122"/>
                <a:cs typeface="微软雅黑" panose="020B0503020204020204" charset="-122"/>
              </a:rPr>
              <a:t>物联网业务量的增加，对数据存储和计算量的需求将带来对“云计算”能力的要求。</a:t>
            </a:r>
            <a:endParaRPr lang="zh-CN"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ZigBee，也称紫蜂，是一种低速短距离传输的无线网上协议，底层是采用IEEE 802.15.4标准规范的媒体访问层与物理层。主要特色有低速、低耗电、低成本、支持大量网上节点、支持多种网上拓扑、低复杂度、快速、可靠、安全。</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12677"/>
            <a:ext cx="9601196" cy="1303867"/>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8</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云计算与大数据</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71880" y="1690688"/>
            <a:ext cx="10048240" cy="4522409"/>
          </a:xfrm>
        </p:spPr>
        <p:txBody>
          <a:bodyPr/>
          <a:lstStyle/>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云计算和大数据是一个硬币的两面，云计算是大数据的</a:t>
            </a:r>
            <a:r>
              <a:rPr lang="en-US" altLang="zh-CN" dirty="0">
                <a:latin typeface="微软雅黑" panose="020B0503020204020204" charset="-122"/>
                <a:ea typeface="微软雅黑" panose="020B0503020204020204" charset="-122"/>
                <a:cs typeface="微软雅黑" panose="020B0503020204020204" charset="-122"/>
              </a:rPr>
              <a:t>IT</a:t>
            </a:r>
            <a:r>
              <a:rPr lang="zh-CN" altLang="en-US" dirty="0">
                <a:latin typeface="微软雅黑" panose="020B0503020204020204" charset="-122"/>
                <a:ea typeface="微软雅黑" panose="020B0503020204020204" charset="-122"/>
                <a:cs typeface="微软雅黑" panose="020B0503020204020204" charset="-122"/>
              </a:rPr>
              <a:t>基础，而大数据是云计算的一个重量级应用。</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zh-CN" dirty="0">
                <a:latin typeface="微软雅黑" panose="020B0503020204020204" charset="-122"/>
                <a:ea typeface="微软雅黑" panose="020B0503020204020204" charset="-122"/>
                <a:cs typeface="微软雅黑" panose="020B0503020204020204" charset="-122"/>
              </a:rPr>
              <a:t>计算与大</a:t>
            </a:r>
            <a:r>
              <a:rPr lang="zh-CN" altLang="zh-CN" dirty="0" smtClean="0">
                <a:latin typeface="微软雅黑" panose="020B0503020204020204" charset="-122"/>
                <a:ea typeface="微软雅黑" panose="020B0503020204020204" charset="-122"/>
                <a:cs typeface="微软雅黑" panose="020B0503020204020204" charset="-122"/>
              </a:rPr>
              <a:t>数据</a:t>
            </a:r>
            <a:r>
              <a:rPr lang="zh-CN" altLang="en-US" dirty="0" smtClean="0">
                <a:latin typeface="微软雅黑" panose="020B0503020204020204" charset="-122"/>
                <a:ea typeface="微软雅黑" panose="020B0503020204020204" charset="-122"/>
                <a:cs typeface="微软雅黑" panose="020B0503020204020204" charset="-122"/>
              </a:rPr>
              <a:t>的关系</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zh-CN" dirty="0">
                <a:latin typeface="微软雅黑" panose="020B0503020204020204" charset="-122"/>
                <a:ea typeface="微软雅黑" panose="020B0503020204020204" charset="-122"/>
                <a:cs typeface="微软雅黑" panose="020B0503020204020204" charset="-122"/>
              </a:rPr>
              <a:t>计算能为大数据带来了哪些</a:t>
            </a:r>
            <a:r>
              <a:rPr lang="zh-CN" altLang="zh-CN" dirty="0" smtClean="0">
                <a:latin typeface="微软雅黑" panose="020B0503020204020204" charset="-122"/>
                <a:ea typeface="微软雅黑" panose="020B0503020204020204" charset="-122"/>
                <a:cs typeface="微软雅黑" panose="020B0503020204020204" charset="-122"/>
              </a:rPr>
              <a:t>变化</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4560" y="591820"/>
            <a:ext cx="10482580" cy="5621655"/>
          </a:xfrm>
        </p:spPr>
        <p:txBody>
          <a:bodyPr>
            <a:normAutofit fontScale="90000"/>
          </a:bodyPr>
          <a:lstStyle/>
          <a:p>
            <a:pPr>
              <a:lnSpc>
                <a:spcPct val="150000"/>
              </a:lnSpc>
            </a:pPr>
            <a:r>
              <a:rPr dirty="0">
                <a:latin typeface="微软雅黑" panose="020B0503020204020204" charset="-122"/>
                <a:ea typeface="微软雅黑" panose="020B0503020204020204" charset="-122"/>
                <a:cs typeface="微软雅黑" panose="020B0503020204020204" charset="-122"/>
              </a:rPr>
              <a:t>大数据和云计算</a:t>
            </a:r>
            <a:r>
              <a:rPr lang="zh-CN"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不同的是，大数据只涉及处理海量数据，而云计算则涉及基础架构。</a:t>
            </a:r>
            <a:endParaRPr dirty="0">
              <a:latin typeface="微软雅黑" panose="020B0503020204020204" charset="-122"/>
              <a:ea typeface="微软雅黑" panose="020B0503020204020204" charset="-122"/>
              <a:cs typeface="微软雅黑" panose="020B0503020204020204" charset="-122"/>
            </a:endParaRPr>
          </a:p>
          <a:p>
            <a:pPr>
              <a:lnSpc>
                <a:spcPct val="150000"/>
              </a:lnSpc>
            </a:pPr>
            <a:r>
              <a:rPr dirty="0">
                <a:latin typeface="微软雅黑" panose="020B0503020204020204" charset="-122"/>
                <a:ea typeface="微软雅黑" panose="020B0503020204020204" charset="-122"/>
                <a:cs typeface="微软雅黑" panose="020B0503020204020204" charset="-122"/>
              </a:rPr>
              <a:t>大数据和云技术提供的简化功能是其被大量企业采用的主要原因。例如，亚马逊的“ Elastic Map Reduce”演示了如何利用Cloud Elastic Computes的功能进行大数据处理。</a:t>
            </a:r>
            <a:endParaRPr dirty="0">
              <a:latin typeface="微软雅黑" panose="020B0503020204020204" charset="-122"/>
              <a:ea typeface="微软雅黑" panose="020B0503020204020204" charset="-122"/>
              <a:cs typeface="微软雅黑" panose="020B0503020204020204" charset="-122"/>
            </a:endParaRPr>
          </a:p>
          <a:p>
            <a:pPr>
              <a:lnSpc>
                <a:spcPct val="150000"/>
              </a:lnSpc>
            </a:pPr>
            <a:r>
              <a:rPr dirty="0">
                <a:latin typeface="微软雅黑" panose="020B0503020204020204" charset="-122"/>
                <a:ea typeface="微软雅黑" panose="020B0503020204020204" charset="-122"/>
                <a:cs typeface="微软雅黑" panose="020B0503020204020204" charset="-122"/>
              </a:rPr>
              <a:t>两者的结合为组织带来了有益的结果。更不用说，这两种技术都处于发展阶段，但是它们的结合在大数据分析中利用了可扩展且具有成本效益的解决方案。</a:t>
            </a:r>
            <a:endParaRPr dirty="0">
              <a:latin typeface="微软雅黑" panose="020B0503020204020204" charset="-122"/>
              <a:ea typeface="微软雅黑" panose="020B0503020204020204" charset="-122"/>
              <a:cs typeface="微软雅黑" panose="020B0503020204020204" charset="-122"/>
            </a:endParaRPr>
          </a:p>
          <a:p>
            <a:pPr>
              <a:lnSpc>
                <a:spcPct val="150000"/>
              </a:lnSpc>
            </a:pPr>
            <a:r>
              <a:rPr dirty="0">
                <a:latin typeface="微软雅黑" panose="020B0503020204020204" charset="-122"/>
                <a:ea typeface="微软雅黑" panose="020B0503020204020204" charset="-122"/>
                <a:cs typeface="微软雅黑" panose="020B0503020204020204" charset="-122"/>
              </a:rPr>
              <a:t>许多企业的目标是将两种技术结合起来以获取更多的商业利益。两种技术都旨在提高公司的收入，同时降低投资成本。尽管Cloud管理本地软件，但大数据有助于业务决策。</a:t>
            </a:r>
            <a:endParaRPr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884364" y="601664"/>
            <a:ext cx="8639175" cy="595313"/>
          </a:xfrm>
          <a:prstGeom prst="rect">
            <a:avLst/>
          </a:prstGeom>
        </p:spPr>
        <p:txBody>
          <a:bodyPr/>
          <a:lstStyle/>
          <a:p>
            <a:pPr>
              <a:defRPr/>
            </a:pPr>
            <a:r>
              <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rPr>
              <a:t>云计算与分布式计算</a:t>
            </a:r>
            <a:endParaRPr lang="en-US" altLang="zh-CN" sz="3600" b="1" kern="0"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sp>
        <p:nvSpPr>
          <p:cNvPr id="34819" name="Rectangle 2"/>
          <p:cNvSpPr/>
          <p:nvPr/>
        </p:nvSpPr>
        <p:spPr>
          <a:xfrm>
            <a:off x="766618" y="1196977"/>
            <a:ext cx="10760364" cy="4060823"/>
          </a:xfrm>
          <a:prstGeom prst="rect">
            <a:avLst/>
          </a:prstGeom>
          <a:noFill/>
          <a:ln w="9525">
            <a:noFill/>
          </a:ln>
        </p:spPr>
        <p:txBody>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342900" indent="-342900" defTabSz="914400">
              <a:lnSpc>
                <a:spcPct val="100000"/>
              </a:lnSpc>
              <a:buClr>
                <a:schemeClr val="hlink"/>
              </a:buClr>
              <a:buFont typeface="Wingdings" panose="05000000000000000000" pitchFamily="2" charset="2"/>
              <a:buChar char="v"/>
            </a:pPr>
            <a:r>
              <a:rPr lang="zh-CN" altLang="zh-CN" sz="1800" b="1" dirty="0">
                <a:solidFill>
                  <a:schemeClr val="tx1"/>
                </a:solidFill>
                <a:latin typeface="微软雅黑" panose="020B0503020204020204" charset="-122"/>
                <a:ea typeface="微软雅黑" panose="020B0503020204020204" charset="-122"/>
              </a:rPr>
              <a:t>分布式计算（狭义）：将待解决问题分成多个小问题，再分配给许多计算系统处理，最后将处理结果加以综合。</a:t>
            </a:r>
            <a:endParaRPr lang="zh-CN" altLang="zh-CN" sz="1800" b="1" dirty="0">
              <a:solidFill>
                <a:schemeClr val="tx1"/>
              </a:solidFill>
              <a:latin typeface="微软雅黑" panose="020B0503020204020204" charset="-122"/>
              <a:ea typeface="微软雅黑" panose="020B0503020204020204" charset="-122"/>
            </a:endParaRPr>
          </a:p>
          <a:p>
            <a:pPr marL="342900" indent="-342900" defTabSz="914400">
              <a:lnSpc>
                <a:spcPct val="100000"/>
              </a:lnSpc>
              <a:buClr>
                <a:schemeClr val="hlink"/>
              </a:buClr>
              <a:buFont typeface="Wingdings" panose="05000000000000000000" pitchFamily="2" charset="2"/>
              <a:buChar char="v"/>
            </a:pPr>
            <a:r>
              <a:rPr lang="zh-CN" altLang="zh-CN" sz="1800" b="1" dirty="0">
                <a:solidFill>
                  <a:schemeClr val="tx1"/>
                </a:solidFill>
                <a:latin typeface="微软雅黑" panose="020B0503020204020204" charset="-122"/>
                <a:ea typeface="微软雅黑" panose="020B0503020204020204" charset="-122"/>
              </a:rPr>
              <a:t>特点：把计算任务分派给网络中的多台独立的机器</a:t>
            </a:r>
            <a:endParaRPr lang="zh-CN" altLang="zh-CN" sz="1800" b="1" dirty="0">
              <a:solidFill>
                <a:schemeClr val="tx1"/>
              </a:solidFill>
              <a:latin typeface="微软雅黑" panose="020B0503020204020204" charset="-122"/>
              <a:ea typeface="微软雅黑" panose="020B0503020204020204" charset="-122"/>
            </a:endParaRPr>
          </a:p>
          <a:p>
            <a:pPr marL="342900" indent="-342900" defTabSz="914400">
              <a:lnSpc>
                <a:spcPct val="100000"/>
              </a:lnSpc>
              <a:buClr>
                <a:schemeClr val="hlink"/>
              </a:buClr>
              <a:buFont typeface="Wingdings" panose="05000000000000000000" pitchFamily="2" charset="2"/>
              <a:buChar char="v"/>
            </a:pPr>
            <a:r>
              <a:rPr lang="zh-CN" altLang="zh-CN" sz="1800" b="1" dirty="0">
                <a:solidFill>
                  <a:schemeClr val="tx1"/>
                </a:solidFill>
                <a:latin typeface="微软雅黑" panose="020B0503020204020204" charset="-122"/>
                <a:ea typeface="微软雅黑" panose="020B0503020204020204" charset="-122"/>
              </a:rPr>
              <a:t>优点</a:t>
            </a:r>
            <a:endParaRPr lang="zh-CN" altLang="zh-CN" sz="1800" b="1" dirty="0">
              <a:solidFill>
                <a:schemeClr val="tx1"/>
              </a:solidFill>
              <a:latin typeface="微软雅黑" panose="020B0503020204020204" charset="-122"/>
              <a:ea typeface="微软雅黑" panose="020B0503020204020204" charset="-122"/>
            </a:endParaRPr>
          </a:p>
          <a:p>
            <a:pPr marL="742950" lvl="1" indent="-285750" defTabSz="914400">
              <a:lnSpc>
                <a:spcPct val="100000"/>
              </a:lnSpc>
              <a:buClr>
                <a:schemeClr val="accent1"/>
              </a:buClr>
              <a:buFont typeface="Wingdings" panose="05000000000000000000" pitchFamily="2" charset="2"/>
              <a:buChar char="§"/>
            </a:pPr>
            <a:r>
              <a:rPr lang="zh-CN" altLang="zh-CN" sz="1800" b="1" dirty="0">
                <a:solidFill>
                  <a:schemeClr val="tx1"/>
                </a:solidFill>
                <a:latin typeface="微软雅黑" panose="020B0503020204020204" charset="-122"/>
                <a:ea typeface="微软雅黑" panose="020B0503020204020204" charset="-122"/>
              </a:rPr>
              <a:t>稀有资源可以共享 </a:t>
            </a:r>
            <a:endParaRPr lang="zh-CN" altLang="zh-CN" sz="1800" b="1" dirty="0">
              <a:solidFill>
                <a:schemeClr val="tx1"/>
              </a:solidFill>
              <a:latin typeface="微软雅黑" panose="020B0503020204020204" charset="-122"/>
              <a:ea typeface="微软雅黑" panose="020B0503020204020204" charset="-122"/>
            </a:endParaRPr>
          </a:p>
          <a:p>
            <a:pPr marL="742950" lvl="1" indent="-285750" defTabSz="914400">
              <a:lnSpc>
                <a:spcPct val="100000"/>
              </a:lnSpc>
              <a:buClr>
                <a:schemeClr val="accent1"/>
              </a:buClr>
              <a:buFont typeface="Wingdings" panose="05000000000000000000" pitchFamily="2" charset="2"/>
              <a:buChar char="§"/>
            </a:pPr>
            <a:r>
              <a:rPr lang="zh-CN" altLang="zh-CN" sz="1800" b="1" dirty="0">
                <a:solidFill>
                  <a:schemeClr val="tx1"/>
                </a:solidFill>
                <a:latin typeface="微软雅黑" panose="020B0503020204020204" charset="-122"/>
                <a:ea typeface="微软雅黑" panose="020B0503020204020204" charset="-122"/>
              </a:rPr>
              <a:t>通过分布式计算可以在多台计算机上平衡计算负载 </a:t>
            </a:r>
            <a:endParaRPr lang="zh-CN" altLang="zh-CN" sz="1800" b="1" dirty="0">
              <a:solidFill>
                <a:schemeClr val="tx1"/>
              </a:solidFill>
              <a:latin typeface="微软雅黑" panose="020B0503020204020204" charset="-122"/>
              <a:ea typeface="微软雅黑" panose="020B0503020204020204" charset="-122"/>
            </a:endParaRPr>
          </a:p>
          <a:p>
            <a:pPr marL="742950" lvl="1" indent="-285750" defTabSz="914400">
              <a:lnSpc>
                <a:spcPct val="100000"/>
              </a:lnSpc>
              <a:buClr>
                <a:schemeClr val="accent1"/>
              </a:buClr>
              <a:buFont typeface="Wingdings" panose="05000000000000000000" pitchFamily="2" charset="2"/>
              <a:buChar char="§"/>
            </a:pPr>
            <a:r>
              <a:rPr lang="zh-CN" altLang="zh-CN" sz="1800" b="1" dirty="0">
                <a:solidFill>
                  <a:schemeClr val="tx1"/>
                </a:solidFill>
                <a:latin typeface="微软雅黑" panose="020B0503020204020204" charset="-122"/>
                <a:ea typeface="微软雅黑" panose="020B0503020204020204" charset="-122"/>
              </a:rPr>
              <a:t>可以把程序放在最适合运行它的计算机上 </a:t>
            </a:r>
            <a:endParaRPr lang="zh-CN" altLang="zh-CN" sz="1800" b="1" dirty="0">
              <a:solidFill>
                <a:schemeClr val="tx1"/>
              </a:solidFill>
              <a:latin typeface="微软雅黑" panose="020B0503020204020204" charset="-122"/>
              <a:ea typeface="微软雅黑" panose="020B0503020204020204" charset="-122"/>
            </a:endParaRPr>
          </a:p>
          <a:p>
            <a:pPr marL="342900" indent="-342900" defTabSz="914400">
              <a:lnSpc>
                <a:spcPct val="100000"/>
              </a:lnSpc>
              <a:buClr>
                <a:schemeClr val="hlink"/>
              </a:buClr>
              <a:buFont typeface="Wingdings" panose="05000000000000000000" pitchFamily="2" charset="2"/>
              <a:buChar char="v"/>
            </a:pPr>
            <a:r>
              <a:rPr lang="zh-CN" altLang="zh-CN" sz="1800" b="1" dirty="0">
                <a:solidFill>
                  <a:schemeClr val="tx1"/>
                </a:solidFill>
                <a:latin typeface="微软雅黑" panose="020B0503020204020204" charset="-122"/>
                <a:ea typeface="微软雅黑" panose="020B0503020204020204" charset="-122"/>
              </a:rPr>
              <a:t>流行的分布式项目</a:t>
            </a:r>
            <a:endParaRPr lang="zh-CN" altLang="zh-CN" sz="1800" b="1" dirty="0">
              <a:solidFill>
                <a:schemeClr val="tx1"/>
              </a:solidFill>
              <a:latin typeface="微软雅黑" panose="020B0503020204020204" charset="-122"/>
              <a:ea typeface="微软雅黑" panose="020B0503020204020204" charset="-122"/>
            </a:endParaRPr>
          </a:p>
          <a:p>
            <a:pPr marL="742950" lvl="1" indent="-285750" defTabSz="914400">
              <a:lnSpc>
                <a:spcPct val="100000"/>
              </a:lnSpc>
              <a:buClr>
                <a:schemeClr val="accent1"/>
              </a:buClr>
              <a:buFont typeface="Wingdings" panose="05000000000000000000" pitchFamily="2" charset="2"/>
              <a:buChar char="§"/>
            </a:pPr>
            <a:r>
              <a:rPr lang="en-US" altLang="zh-CN" sz="1800" b="1" dirty="0">
                <a:solidFill>
                  <a:schemeClr val="tx1"/>
                </a:solidFill>
                <a:latin typeface="微软雅黑" panose="020B0503020204020204" charset="-122"/>
                <a:ea typeface="微软雅黑" panose="020B0503020204020204" charset="-122"/>
              </a:rPr>
              <a:t>SETI@Home</a:t>
            </a:r>
            <a:r>
              <a:rPr lang="zh-CN" altLang="zh-CN" sz="1800" b="1" dirty="0">
                <a:solidFill>
                  <a:schemeClr val="tx1"/>
                </a:solidFill>
                <a:latin typeface="微软雅黑" panose="020B0503020204020204" charset="-122"/>
                <a:ea typeface="微软雅黑" panose="020B0503020204020204" charset="-122"/>
              </a:rPr>
              <a:t>：寻找外星文明</a:t>
            </a:r>
            <a:endParaRPr lang="zh-CN" altLang="zh-CN" sz="1800" b="1" dirty="0">
              <a:solidFill>
                <a:schemeClr val="tx1"/>
              </a:solidFill>
              <a:latin typeface="微软雅黑" panose="020B0503020204020204" charset="-122"/>
              <a:ea typeface="微软雅黑" panose="020B0503020204020204" charset="-122"/>
            </a:endParaRPr>
          </a:p>
          <a:p>
            <a:pPr marL="742950" lvl="1" indent="-285750" defTabSz="914400">
              <a:lnSpc>
                <a:spcPct val="100000"/>
              </a:lnSpc>
              <a:buClr>
                <a:schemeClr val="accent1"/>
              </a:buClr>
              <a:buFont typeface="Wingdings" panose="05000000000000000000" pitchFamily="2" charset="2"/>
              <a:buChar char="§"/>
            </a:pPr>
            <a:r>
              <a:rPr lang="en-US" altLang="zh-CN" sz="1800" b="1" dirty="0">
                <a:solidFill>
                  <a:schemeClr val="tx1"/>
                </a:solidFill>
                <a:latin typeface="微软雅黑" panose="020B0503020204020204" charset="-122"/>
                <a:ea typeface="微软雅黑" panose="020B0503020204020204" charset="-122"/>
              </a:rPr>
              <a:t>RC-72</a:t>
            </a:r>
            <a:r>
              <a:rPr lang="zh-CN" altLang="zh-CN" sz="1800" b="1" dirty="0">
                <a:solidFill>
                  <a:schemeClr val="tx1"/>
                </a:solidFill>
                <a:latin typeface="微软雅黑" panose="020B0503020204020204" charset="-122"/>
                <a:ea typeface="微软雅黑" panose="020B0503020204020204" charset="-122"/>
              </a:rPr>
              <a:t>：密码分析破解，研究和寻找最为安全的密码系统</a:t>
            </a:r>
            <a:endParaRPr lang="zh-CN" altLang="zh-CN" sz="1800" b="1" dirty="0">
              <a:solidFill>
                <a:schemeClr val="tx1"/>
              </a:solidFill>
              <a:latin typeface="微软雅黑" panose="020B0503020204020204" charset="-122"/>
              <a:ea typeface="微软雅黑" panose="020B0503020204020204" charset="-122"/>
            </a:endParaRPr>
          </a:p>
          <a:p>
            <a:pPr marL="742950" lvl="1" indent="-285750" defTabSz="914400">
              <a:lnSpc>
                <a:spcPct val="100000"/>
              </a:lnSpc>
              <a:buClr>
                <a:schemeClr val="accent1"/>
              </a:buClr>
              <a:buFont typeface="Wingdings" panose="05000000000000000000" pitchFamily="2" charset="2"/>
              <a:buChar char="§"/>
            </a:pPr>
            <a:r>
              <a:rPr lang="en-US" altLang="zh-CN" sz="1800" b="1" dirty="0">
                <a:solidFill>
                  <a:schemeClr val="tx1"/>
                </a:solidFill>
                <a:latin typeface="微软雅黑" panose="020B0503020204020204" charset="-122"/>
                <a:ea typeface="微软雅黑" panose="020B0503020204020204" charset="-122"/>
              </a:rPr>
              <a:t>Folding@home</a:t>
            </a:r>
            <a:r>
              <a:rPr lang="zh-CN" altLang="zh-CN" sz="1800" b="1" dirty="0">
                <a:solidFill>
                  <a:schemeClr val="tx1"/>
                </a:solidFill>
                <a:latin typeface="微软雅黑" panose="020B0503020204020204" charset="-122"/>
                <a:ea typeface="微软雅黑" panose="020B0503020204020204" charset="-122"/>
              </a:rPr>
              <a:t>：研究蛋白质折叠</a:t>
            </a:r>
            <a:r>
              <a:rPr lang="zh-CN" altLang="en-US" sz="1800" b="1" dirty="0">
                <a:solidFill>
                  <a:schemeClr val="tx1"/>
                </a:solidFill>
                <a:latin typeface="微软雅黑" panose="020B0503020204020204" charset="-122"/>
                <a:ea typeface="微软雅黑" panose="020B0503020204020204" charset="-122"/>
              </a:rPr>
              <a:t>、</a:t>
            </a:r>
            <a:r>
              <a:rPr lang="zh-CN" altLang="zh-CN" sz="1800" b="1" dirty="0">
                <a:solidFill>
                  <a:schemeClr val="tx1"/>
                </a:solidFill>
                <a:latin typeface="微软雅黑" panose="020B0503020204020204" charset="-122"/>
                <a:ea typeface="微软雅黑" panose="020B0503020204020204" charset="-122"/>
              </a:rPr>
              <a:t>聚合</a:t>
            </a:r>
            <a:r>
              <a:rPr lang="zh-CN" altLang="en-US" sz="1800" b="1" dirty="0">
                <a:solidFill>
                  <a:schemeClr val="tx1"/>
                </a:solidFill>
                <a:latin typeface="微软雅黑" panose="020B0503020204020204" charset="-122"/>
                <a:ea typeface="微软雅黑" panose="020B0503020204020204" charset="-122"/>
              </a:rPr>
              <a:t>问题</a:t>
            </a:r>
            <a:endParaRPr lang="zh-CN" altLang="zh-CN" sz="1800" b="1" dirty="0">
              <a:solidFill>
                <a:schemeClr val="tx1"/>
              </a:solidFill>
              <a:latin typeface="微软雅黑" panose="020B0503020204020204" charset="-122"/>
              <a:ea typeface="微软雅黑" panose="020B0503020204020204" charset="-122"/>
            </a:endParaRPr>
          </a:p>
          <a:p>
            <a:pPr marL="742950" lvl="1" indent="-285750" defTabSz="914400">
              <a:lnSpc>
                <a:spcPct val="100000"/>
              </a:lnSpc>
              <a:buClr>
                <a:schemeClr val="accent1"/>
              </a:buClr>
              <a:buFont typeface="Wingdings" panose="05000000000000000000" pitchFamily="2" charset="2"/>
              <a:buChar char="§"/>
            </a:pPr>
            <a:r>
              <a:rPr lang="en-US" altLang="zh-CN" sz="1800" b="1" dirty="0">
                <a:solidFill>
                  <a:schemeClr val="tx1"/>
                </a:solidFill>
                <a:latin typeface="微软雅黑" panose="020B0503020204020204" charset="-122"/>
                <a:ea typeface="微软雅黑" panose="020B0503020204020204" charset="-122"/>
              </a:rPr>
              <a:t>United Devices</a:t>
            </a:r>
            <a:r>
              <a:rPr lang="zh-CN" altLang="zh-CN" sz="1800" b="1" dirty="0">
                <a:solidFill>
                  <a:schemeClr val="tx1"/>
                </a:solidFill>
                <a:latin typeface="微软雅黑" panose="020B0503020204020204" charset="-122"/>
                <a:ea typeface="微软雅黑" panose="020B0503020204020204" charset="-122"/>
              </a:rPr>
              <a:t>：寻找对抗癌症的有效的药物</a:t>
            </a:r>
            <a:endParaRPr lang="zh-CN" altLang="zh-CN" sz="1800" b="1" dirty="0">
              <a:solidFill>
                <a:schemeClr val="tx1"/>
              </a:solidFill>
              <a:latin typeface="微软雅黑" panose="020B0503020204020204" charset="-122"/>
              <a:ea typeface="微软雅黑" panose="020B0503020204020204" charset="-122"/>
            </a:endParaRPr>
          </a:p>
          <a:p>
            <a:pPr marL="742950" lvl="1" indent="-285750" defTabSz="914400">
              <a:lnSpc>
                <a:spcPct val="100000"/>
              </a:lnSpc>
              <a:buClr>
                <a:schemeClr val="accent1"/>
              </a:buClr>
              <a:buFont typeface="Wingdings" panose="05000000000000000000" pitchFamily="2" charset="2"/>
              <a:buChar char="§"/>
            </a:pPr>
            <a:r>
              <a:rPr lang="en-US" altLang="zh-CN" sz="1800" b="1" dirty="0">
                <a:solidFill>
                  <a:schemeClr val="tx1"/>
                </a:solidFill>
                <a:latin typeface="微软雅黑" panose="020B0503020204020204" charset="-122"/>
                <a:ea typeface="微软雅黑" panose="020B0503020204020204" charset="-122"/>
              </a:rPr>
              <a:t>GIMPS</a:t>
            </a:r>
            <a:r>
              <a:rPr lang="zh-CN" altLang="zh-CN" sz="1800" b="1" dirty="0">
                <a:solidFill>
                  <a:schemeClr val="tx1"/>
                </a:solidFill>
                <a:latin typeface="微软雅黑" panose="020B0503020204020204" charset="-122"/>
                <a:ea typeface="微软雅黑" panose="020B0503020204020204" charset="-122"/>
              </a:rPr>
              <a:t>：寻找最大的梅森素数（解决较为复杂的数学问题）</a:t>
            </a:r>
            <a:endParaRPr lang="zh-CN" altLang="zh-CN" sz="1800" b="1" dirty="0">
              <a:solidFill>
                <a:schemeClr val="tx1"/>
              </a:solidFill>
              <a:latin typeface="微软雅黑" panose="020B0503020204020204" charset="-122"/>
              <a:ea typeface="微软雅黑" panose="020B0503020204020204" charset="-122"/>
            </a:endParaRPr>
          </a:p>
        </p:txBody>
      </p:sp>
      <p:sp>
        <p:nvSpPr>
          <p:cNvPr id="34820" name="Rectangle 3"/>
          <p:cNvSpPr/>
          <p:nvPr/>
        </p:nvSpPr>
        <p:spPr>
          <a:xfrm>
            <a:off x="1409413" y="5376321"/>
            <a:ext cx="7643813" cy="1062038"/>
          </a:xfrm>
          <a:prstGeom prst="rect">
            <a:avLst/>
          </a:prstGeom>
          <a:noFill/>
          <a:ln w="9525" cap="flat" cmpd="sng">
            <a:solidFill>
              <a:schemeClr val="tx1"/>
            </a:solidFill>
            <a:prstDash val="dash"/>
            <a:miter/>
            <a:headEnd type="none" w="med" len="med"/>
            <a:tailEnd type="none" w="med" len="med"/>
          </a:ln>
        </p:spPr>
        <p:txBody>
          <a:bodyPr>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ts val="600"/>
              </a:spcBef>
              <a:buFont typeface="Wingdings" panose="05000000000000000000" pitchFamily="2" charset="2"/>
              <a:buChar char="u"/>
            </a:pPr>
            <a:r>
              <a:rPr lang="zh-CN" altLang="zh-CN" sz="2000" dirty="0">
                <a:solidFill>
                  <a:srgbClr val="CC0000"/>
                </a:solidFill>
                <a:latin typeface="微软雅黑" panose="020B0503020204020204" charset="-122"/>
                <a:ea typeface="微软雅黑" panose="020B0503020204020204" charset="-122"/>
              </a:rPr>
              <a:t>云计算包含的分布式计算特征：</a:t>
            </a:r>
            <a:r>
              <a:rPr lang="en-US" altLang="zh-CN" sz="1800" dirty="0">
                <a:solidFill>
                  <a:srgbClr val="CC0000"/>
                </a:solidFill>
                <a:latin typeface="微软雅黑" panose="020B0503020204020204" charset="-122"/>
                <a:ea typeface="微软雅黑" panose="020B0503020204020204" charset="-122"/>
              </a:rPr>
              <a:t>1</a:t>
            </a:r>
            <a:r>
              <a:rPr lang="zh-CN" altLang="zh-CN" sz="1800" dirty="0">
                <a:solidFill>
                  <a:srgbClr val="CC0000"/>
                </a:solidFill>
                <a:latin typeface="微软雅黑" panose="020B0503020204020204" charset="-122"/>
                <a:ea typeface="微软雅黑" panose="020B0503020204020204" charset="-122"/>
              </a:rPr>
              <a:t>）通过资源调度和组合满足用户的资源请求</a:t>
            </a:r>
            <a:r>
              <a:rPr lang="zh-CN" altLang="en-US" sz="1800" dirty="0">
                <a:solidFill>
                  <a:srgbClr val="CC0000"/>
                </a:solidFill>
                <a:latin typeface="微软雅黑" panose="020B0503020204020204" charset="-122"/>
                <a:ea typeface="微软雅黑" panose="020B0503020204020204" charset="-122"/>
              </a:rPr>
              <a:t>；</a:t>
            </a:r>
            <a:r>
              <a:rPr lang="en-US" altLang="zh-CN" sz="1800" dirty="0">
                <a:solidFill>
                  <a:srgbClr val="CC0000"/>
                </a:solidFill>
                <a:latin typeface="微软雅黑" panose="020B0503020204020204" charset="-122"/>
                <a:ea typeface="微软雅黑" panose="020B0503020204020204" charset="-122"/>
              </a:rPr>
              <a:t>2</a:t>
            </a:r>
            <a:r>
              <a:rPr lang="zh-CN" altLang="zh-CN" sz="1800" dirty="0">
                <a:solidFill>
                  <a:srgbClr val="CC0000"/>
                </a:solidFill>
                <a:latin typeface="微软雅黑" panose="020B0503020204020204" charset="-122"/>
                <a:ea typeface="微软雅黑" panose="020B0503020204020204" charset="-122"/>
              </a:rPr>
              <a:t>）对外提供统一的、单一的接口</a:t>
            </a:r>
            <a:endParaRPr lang="en-US" altLang="zh-CN" sz="1800" dirty="0">
              <a:solidFill>
                <a:srgbClr val="CC0000"/>
              </a:solidFill>
              <a:latin typeface="微软雅黑" panose="020B0503020204020204" charset="-122"/>
              <a:ea typeface="微软雅黑" panose="020B0503020204020204" charset="-122"/>
            </a:endParaRPr>
          </a:p>
          <a:p>
            <a:pPr marL="0" indent="0" defTabSz="914400" eaLnBrk="1" hangingPunct="1">
              <a:lnSpc>
                <a:spcPct val="100000"/>
              </a:lnSpc>
              <a:spcBef>
                <a:spcPts val="600"/>
              </a:spcBef>
              <a:buFont typeface="Wingdings" panose="05000000000000000000" pitchFamily="2" charset="2"/>
              <a:buChar char="u"/>
            </a:pPr>
            <a:r>
              <a:rPr lang="zh-CN" altLang="en-US" sz="2000" dirty="0">
                <a:solidFill>
                  <a:srgbClr val="CC0000"/>
                </a:solidFill>
                <a:latin typeface="微软雅黑" panose="020B0503020204020204" charset="-122"/>
                <a:ea typeface="微软雅黑" panose="020B0503020204020204" charset="-122"/>
              </a:rPr>
              <a:t>云计算是分布式计算的发展，是分布式计算的一种新形式。</a:t>
            </a:r>
            <a:endParaRPr lang="zh-CN" altLang="zh-CN" sz="2000" dirty="0">
              <a:solidFill>
                <a:schemeClr val="tx1"/>
              </a:solidFill>
              <a:latin typeface="微软雅黑" panose="020B0503020204020204" charset="-122"/>
              <a:ea typeface="微软雅黑" panose="020B0503020204020204" charset="-122"/>
            </a:endParaRPr>
          </a:p>
        </p:txBody>
      </p:sp>
      <p:grpSp>
        <p:nvGrpSpPr>
          <p:cNvPr id="34821" name="Group 4"/>
          <p:cNvGrpSpPr/>
          <p:nvPr/>
        </p:nvGrpSpPr>
        <p:grpSpPr>
          <a:xfrm>
            <a:off x="7751764" y="1844676"/>
            <a:ext cx="3024187" cy="2663825"/>
            <a:chOff x="2375" y="1419"/>
            <a:chExt cx="1594" cy="1672"/>
          </a:xfrm>
        </p:grpSpPr>
        <p:pic>
          <p:nvPicPr>
            <p:cNvPr id="34823" name="Picture 5"/>
            <p:cNvPicPr>
              <a:picLocks noChangeAspect="1"/>
            </p:cNvPicPr>
            <p:nvPr/>
          </p:nvPicPr>
          <p:blipFill>
            <a:blip r:embed="rId1"/>
            <a:stretch>
              <a:fillRect/>
            </a:stretch>
          </p:blipFill>
          <p:spPr>
            <a:xfrm>
              <a:off x="2375" y="1419"/>
              <a:ext cx="1594" cy="1672"/>
            </a:xfrm>
            <a:prstGeom prst="rect">
              <a:avLst/>
            </a:prstGeom>
            <a:noFill/>
            <a:ln w="9525">
              <a:noFill/>
            </a:ln>
          </p:spPr>
        </p:pic>
        <p:sp>
          <p:nvSpPr>
            <p:cNvPr id="34824" name="Text Box 6"/>
            <p:cNvSpPr txBox="1"/>
            <p:nvPr/>
          </p:nvSpPr>
          <p:spPr>
            <a:xfrm>
              <a:off x="2653" y="2160"/>
              <a:ext cx="949" cy="232"/>
            </a:xfrm>
            <a:prstGeom prst="rect">
              <a:avLst/>
            </a:prstGeom>
            <a:noFill/>
            <a:ln w="9525">
              <a:noFill/>
            </a:ln>
          </p:spPr>
          <p:txBody>
            <a:bodyPr wrap="none">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zh-CN" altLang="zh-CN" sz="1800" dirty="0">
                  <a:solidFill>
                    <a:schemeClr val="tx1"/>
                  </a:solidFill>
                  <a:ea typeface="宋体" panose="02010600030101010101" pitchFamily="2" charset="-122"/>
                </a:rPr>
                <a:t>分布式邮箱系统</a:t>
              </a:r>
              <a:endParaRPr lang="zh-CN" altLang="zh-CN" sz="1800" dirty="0">
                <a:solidFill>
                  <a:schemeClr val="tx1"/>
                </a:solidFill>
                <a:ea typeface="宋体" panose="02010600030101010101" pitchFamily="2" charset="-122"/>
              </a:endParaRPr>
            </a:p>
          </p:txBody>
        </p:sp>
      </p:grpSp>
      <p:sp>
        <p:nvSpPr>
          <p:cNvPr id="34822" name="灯片编号占位符 5"/>
          <p:cNvSpPr txBox="1">
            <a:spLocks noGrp="1"/>
          </p:cNvSpPr>
          <p:nvPr>
            <p:ph type="sldNum" sz="quarter" idx="12"/>
          </p:nvPr>
        </p:nvSpPr>
        <p:spPr>
          <a:xfrm>
            <a:off x="9983788" y="6408739"/>
            <a:ext cx="366712" cy="365125"/>
          </a:xfrm>
          <a:prstGeom prst="rect">
            <a:avLst/>
          </a:prstGeom>
          <a:noFill/>
          <a:ln w="9525">
            <a:noFill/>
          </a:ln>
        </p:spPr>
        <p:txBody>
          <a:bodyPr/>
          <a:lstStyle/>
          <a:p>
            <a:pPr>
              <a:spcBef>
                <a:spcPct val="0"/>
              </a:spcBef>
            </a:pPr>
            <a:fld id="{9A0DB2DC-4C9A-4742-B13C-FB6460FD3503}" type="slidenum">
              <a:rPr lang="zh-CN" altLang="en-US" sz="1800" dirty="0">
                <a:solidFill>
                  <a:schemeClr val="tx1"/>
                </a:solidFill>
                <a:ea typeface="宋体" panose="02010600030101010101" pitchFamily="2" charset="-122"/>
              </a:rPr>
            </a:fld>
            <a:endParaRPr lang="zh-CN" altLang="en-US" sz="1800" dirty="0">
              <a:solidFill>
                <a:schemeClr val="tx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4560" y="591820"/>
            <a:ext cx="10482580" cy="5621655"/>
          </a:xfrm>
        </p:spPr>
        <p:txBody>
          <a:bodyPr>
            <a:normAutofit fontScale="90000"/>
          </a:bodyPr>
          <a:lstStyle/>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大数据与云计算大数据处理大量的结构化，半结构化或非结构化数据，以进行存储和处理以进行数据分析。</a:t>
            </a:r>
            <a:endParaRPr lang="zh-CN" altLang="en-US"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大数据有五个方面，通过5V来描述数量–数据量种类–不同类型的数据速度–系统中的数据流率价值 –基于其中包含的信息的数据价值准确性 –数据保密性和可用性</a:t>
            </a:r>
            <a:endParaRPr lang="zh-CN" altLang="en-US"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云计算以按需付费的模式向用户提供服务。</a:t>
            </a:r>
            <a:endParaRPr lang="zh-CN" altLang="en-US"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云提供商提供三种主要服务，这些服务是：基础架构即服务（IAAS），服务提供商将提供整个基础架构以及与维护相关的任务。平台即服务（PAAS），Cloud提供程序提供了诸如对象存储，运行时，排队，数据库等资源。但是，与配置和实现相关的任务的责任取决于使用者。软件即服务（SAAS）此服务是最便捷的服务，它提供所有必要的设置和基础结构，并为平台和基础结构提供IaaS。</a:t>
            </a:r>
            <a:endParaRPr lang="zh-CN" altLang="en-US"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4860" y="575310"/>
            <a:ext cx="10622280" cy="5708015"/>
          </a:xfrm>
        </p:spPr>
        <p:txBody>
          <a:bodyPr vert="horz" lIns="91440" tIns="45720" rIns="91440" bIns="45720" rtlCol="0" anchor="t">
            <a:normAutofit fontScale="70000"/>
          </a:bodyPr>
          <a:lstStyle/>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云计算在大数据中的作用</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大数据和云计算的关系可以根据服务类型进行分类：</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IAAS在公共云中</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IaaS是一种经济高效的解决方案，利用此云服务，大数据服务使人们能够访问无限的存储和计算能力。对于云提供商承担所有管理基础硬件费用的企业而言，这是一种非常经济高效的解决方案。</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私有云中的PAAS</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PaaS供应商将大数据技术纳入其提供的服务。因此，它们消除了处理管理单个软件和硬件元素的复杂性的需求，而这在处理TB级数据时是一个真正的问题。</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混合云中的SAAS</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如今，分析社交媒体数据已成为公司进行业务分析的基本参数。在这种情况下，SaaS供应商提供了进行分析的出色平台。</a:t>
            </a:r>
            <a:endParaRPr lang="en-US" altLang="zh-CN"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6150" y="688340"/>
            <a:ext cx="10482580" cy="5568950"/>
          </a:xfrm>
        </p:spPr>
        <p:txBody>
          <a:bodyPr vert="horz" lIns="91440" tIns="45720" rIns="91440" bIns="45720" rtlCol="0" anchor="t">
            <a:normAutofit fontScale="70000"/>
          </a:bodyPr>
          <a:lstStyle/>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大数据与云计算有何关系？</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Cloud通过可伸缩且灵活的自助服务应用程序抽象了挑战和复杂性，从而启用了“即服务”模式。从最终用户提取海量数据的分布式处理时，大数据需求是相同的。云中的大数据分析有多个好处。</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改进分析</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随着云技术的进步，大数据分析变得更加完善，从而带来了更好的结果。因此，公司倾向于在云中执行大数据分析。此外，云有助于整合来自众多来源的数据。</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简化的基础架构</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lvl="0" algn="l">
              <a:lnSpc>
                <a:spcPct val="150000"/>
              </a:lnSpc>
              <a:buNone/>
            </a:pPr>
            <a:r>
              <a:rPr lang="en-US" altLang="zh-CN" dirty="0">
                <a:latin typeface="微软雅黑" panose="020B0503020204020204" charset="-122"/>
                <a:ea typeface="微软雅黑" panose="020B0503020204020204" charset="-122"/>
                <a:cs typeface="微软雅黑" panose="020B0503020204020204" charset="-122"/>
                <a:sym typeface="+mn-ea"/>
              </a:rPr>
              <a:t>大数据分析是基础架构上一项艰巨的艰巨工作，因为数据量大，速度和传统基础架构通常无法跟上的类型。由于云计算提供了灵活的基础架构，我们可以根据当时的需求进行扩展，因此管理工作负载很容易。降低成本大数据和云技术都通过减少所有权来为组织创造价值。云的按用户付费模型将CAPEX转换为OPEX。另一方面，Apache降低了大数据的许可成本，该成本应该花费数百万美元来构建和购买。云使客户无需大规模的大数据资源即可进行大数据处理。因此，大数据和云技术都在降低企业成本并为企业带来价值。</a:t>
            </a:r>
            <a:endParaRPr lang="en-US" altLang="zh-CN"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884364" y="601664"/>
            <a:ext cx="8639175" cy="595313"/>
          </a:xfrm>
          <a:prstGeom prst="rect">
            <a:avLst/>
          </a:prstGeom>
        </p:spPr>
        <p:txBody>
          <a:bodyPr/>
          <a:lstStyle/>
          <a:p>
            <a:pPr>
              <a:defRPr/>
            </a:pPr>
            <a:r>
              <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rPr>
              <a:t>云计算与网格计算</a:t>
            </a:r>
            <a:endParaRPr lang="en-US" altLang="zh-CN" sz="3600" b="1" kern="0"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pic>
        <p:nvPicPr>
          <p:cNvPr id="32771" name="Picture 2"/>
          <p:cNvPicPr>
            <a:picLocks noChangeAspect="1"/>
          </p:cNvPicPr>
          <p:nvPr/>
        </p:nvPicPr>
        <p:blipFill>
          <a:blip r:embed="rId1"/>
          <a:stretch>
            <a:fillRect/>
          </a:stretch>
        </p:blipFill>
        <p:spPr>
          <a:xfrm>
            <a:off x="7030894" y="4040621"/>
            <a:ext cx="4572000" cy="2220913"/>
          </a:xfrm>
          <a:prstGeom prst="rect">
            <a:avLst/>
          </a:prstGeom>
          <a:noFill/>
          <a:ln w="9525">
            <a:noFill/>
          </a:ln>
        </p:spPr>
      </p:pic>
      <p:sp>
        <p:nvSpPr>
          <p:cNvPr id="32772" name="Rectangle 3"/>
          <p:cNvSpPr/>
          <p:nvPr/>
        </p:nvSpPr>
        <p:spPr>
          <a:xfrm>
            <a:off x="1052945" y="1196977"/>
            <a:ext cx="10198967" cy="3237200"/>
          </a:xfrm>
          <a:prstGeom prst="rect">
            <a:avLst/>
          </a:prstGeom>
          <a:noFill/>
          <a:ln w="9525">
            <a:noFill/>
          </a:ln>
        </p:spPr>
        <p:txBody>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342900" indent="-342900" defTabSz="914400">
              <a:lnSpc>
                <a:spcPct val="125000"/>
              </a:lnSpc>
              <a:spcBef>
                <a:spcPts val="0"/>
              </a:spcBef>
              <a:spcAft>
                <a:spcPts val="0"/>
              </a:spcAft>
              <a:buClr>
                <a:schemeClr val="accent2"/>
              </a:buClr>
              <a:buFont typeface="Wingdings" panose="05000000000000000000" pitchFamily="2" charset="2"/>
              <a:buChar char="v"/>
            </a:pPr>
            <a:r>
              <a:rPr lang="zh-CN" altLang="zh-CN" sz="2000" dirty="0">
                <a:solidFill>
                  <a:schemeClr val="tx1"/>
                </a:solidFill>
                <a:latin typeface="微软雅黑" panose="020B0503020204020204" charset="-122"/>
                <a:ea typeface="微软雅黑" panose="020B0503020204020204" charset="-122"/>
                <a:hlinkClick r:id="rId2" action="ppaction://hlinkfile"/>
              </a:rPr>
              <a:t>网格计算</a:t>
            </a:r>
            <a:r>
              <a:rPr lang="zh-CN" altLang="zh-CN" sz="2000" dirty="0">
                <a:solidFill>
                  <a:schemeClr val="tx1"/>
                </a:solidFill>
                <a:latin typeface="微软雅黑" panose="020B0503020204020204" charset="-122"/>
                <a:ea typeface="微软雅黑" panose="020B0503020204020204" charset="-122"/>
              </a:rPr>
              <a:t>：利用互联网把地理上广泛分布的各种资源（计算、存储、带宽、软件、数据、信息、知识等）连成一个逻辑整体，就像一台超级计算机一样，为用户提供一体化信息和应用服务（计算、存储、访问等） 。</a:t>
            </a:r>
            <a:endParaRPr lang="zh-CN" altLang="zh-CN" sz="2000" dirty="0">
              <a:solidFill>
                <a:schemeClr val="tx1"/>
              </a:solidFill>
              <a:latin typeface="微软雅黑" panose="020B0503020204020204" charset="-122"/>
              <a:ea typeface="微软雅黑" panose="020B0503020204020204" charset="-122"/>
            </a:endParaRPr>
          </a:p>
          <a:p>
            <a:pPr marL="342900" indent="-342900" defTabSz="914400">
              <a:lnSpc>
                <a:spcPct val="125000"/>
              </a:lnSpc>
              <a:spcBef>
                <a:spcPts val="0"/>
              </a:spcBef>
              <a:spcAft>
                <a:spcPts val="0"/>
              </a:spcAft>
              <a:buClr>
                <a:schemeClr val="accent2"/>
              </a:buClr>
              <a:buFont typeface="Wingdings" panose="05000000000000000000" pitchFamily="2" charset="2"/>
              <a:buChar char="v"/>
            </a:pPr>
            <a:r>
              <a:rPr lang="zh-CN" altLang="zh-CN" sz="2000" dirty="0">
                <a:solidFill>
                  <a:schemeClr val="tx1"/>
                </a:solidFill>
                <a:latin typeface="微软雅黑" panose="020B0503020204020204" charset="-122"/>
                <a:ea typeface="微软雅黑" panose="020B0503020204020204" charset="-122"/>
              </a:rPr>
              <a:t>网格计算强调资源共享，任何节点都可以请求使用其它节点的资源，任何节点都需要贡献一定资源给其他节点。云计算强调专有，请求或获取的资源是专有的，并且由少数团体提供，使用者不需要贡献自己的资源。</a:t>
            </a:r>
            <a:endParaRPr lang="zh-CN" altLang="zh-CN" sz="2000" dirty="0">
              <a:solidFill>
                <a:schemeClr val="tx1"/>
              </a:solidFill>
              <a:latin typeface="微软雅黑" panose="020B0503020204020204" charset="-122"/>
              <a:ea typeface="微软雅黑" panose="020B0503020204020204" charset="-122"/>
            </a:endParaRPr>
          </a:p>
          <a:p>
            <a:pPr marL="342900" indent="-342900" defTabSz="914400">
              <a:lnSpc>
                <a:spcPct val="125000"/>
              </a:lnSpc>
              <a:spcBef>
                <a:spcPts val="0"/>
              </a:spcBef>
              <a:spcAft>
                <a:spcPts val="0"/>
              </a:spcAft>
              <a:buClr>
                <a:schemeClr val="accent2"/>
              </a:buClr>
              <a:buFont typeface="Wingdings" panose="05000000000000000000" pitchFamily="2" charset="2"/>
              <a:buChar char="v"/>
            </a:pPr>
            <a:r>
              <a:rPr lang="zh-CN" altLang="zh-CN" sz="2000" dirty="0">
                <a:solidFill>
                  <a:schemeClr val="tx1"/>
                </a:solidFill>
                <a:latin typeface="微软雅黑" panose="020B0503020204020204" charset="-122"/>
                <a:ea typeface="微软雅黑" panose="020B0503020204020204" charset="-122"/>
              </a:rPr>
              <a:t>网格计算侧重并行的计算集中性需求，并且难以自动扩展。云计算侧重事务性应用，大量的单独的请求，可以实现自动或半自动的扩展。</a:t>
            </a:r>
            <a:endParaRPr lang="zh-CN" altLang="zh-CN" sz="2000" dirty="0">
              <a:solidFill>
                <a:schemeClr val="tx1"/>
              </a:solidFill>
              <a:latin typeface="微软雅黑" panose="020B0503020204020204" charset="-122"/>
              <a:ea typeface="微软雅黑" panose="020B0503020204020204" charset="-122"/>
            </a:endParaRPr>
          </a:p>
        </p:txBody>
      </p:sp>
      <p:sp>
        <p:nvSpPr>
          <p:cNvPr id="32773" name="Rectangle 4"/>
          <p:cNvSpPr/>
          <p:nvPr/>
        </p:nvSpPr>
        <p:spPr>
          <a:xfrm>
            <a:off x="1320801" y="4434177"/>
            <a:ext cx="4703764" cy="1608713"/>
          </a:xfrm>
          <a:prstGeom prst="rect">
            <a:avLst/>
          </a:prstGeom>
          <a:noFill/>
          <a:ln w="9525">
            <a:noFill/>
          </a:ln>
        </p:spPr>
        <p:txBody>
          <a:bodyPr/>
          <a:lstStyle/>
          <a:p>
            <a:pPr marL="342900" indent="-342900" defTabSz="914400" eaLnBrk="0" fontAlgn="base" hangingPunct="0">
              <a:lnSpc>
                <a:spcPct val="125000"/>
              </a:lnSpc>
              <a:buClr>
                <a:schemeClr val="accent2"/>
              </a:buClr>
              <a:buFont typeface="Wingdings" panose="05000000000000000000" pitchFamily="2" charset="2"/>
              <a:buChar char="v"/>
            </a:pPr>
            <a:r>
              <a:rPr lang="zh-CN" altLang="zh-CN" sz="2000" dirty="0">
                <a:latin typeface="微软雅黑" panose="020B0503020204020204" charset="-122"/>
                <a:ea typeface="微软雅黑" panose="020B0503020204020204" charset="-122"/>
              </a:rPr>
              <a:t>云计算包含的网格计算特征：</a:t>
            </a:r>
            <a:endParaRPr lang="zh-CN" altLang="zh-CN" sz="2000" dirty="0">
              <a:latin typeface="微软雅黑" panose="020B0503020204020204" charset="-122"/>
              <a:ea typeface="微软雅黑" panose="020B0503020204020204" charset="-122"/>
            </a:endParaRPr>
          </a:p>
          <a:p>
            <a:pPr marL="342900" indent="-342900" defTabSz="914400" eaLnBrk="0" fontAlgn="base" hangingPunct="0">
              <a:lnSpc>
                <a:spcPct val="125000"/>
              </a:lnSpc>
              <a:buClr>
                <a:schemeClr val="accent2"/>
              </a:buClr>
              <a:buFont typeface="Wingdings" panose="05000000000000000000" pitchFamily="2" charset="2"/>
              <a:buChar char="v"/>
            </a:pPr>
            <a:r>
              <a:rPr lang="zh-CN" altLang="zh-CN"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1</a:t>
            </a:r>
            <a:r>
              <a:rPr lang="zh-CN" altLang="zh-CN" sz="2000" dirty="0">
                <a:latin typeface="微软雅黑" panose="020B0503020204020204" charset="-122"/>
                <a:ea typeface="微软雅黑" panose="020B0503020204020204" charset="-122"/>
              </a:rPr>
              <a:t>）提供在线的计算、存储等服务</a:t>
            </a:r>
            <a:endParaRPr lang="zh-CN" altLang="zh-CN" sz="2000" dirty="0">
              <a:latin typeface="微软雅黑" panose="020B0503020204020204" charset="-122"/>
              <a:ea typeface="微软雅黑" panose="020B0503020204020204" charset="-122"/>
            </a:endParaRPr>
          </a:p>
          <a:p>
            <a:pPr marL="342900" indent="-342900" defTabSz="914400" eaLnBrk="0" fontAlgn="base" hangingPunct="0">
              <a:lnSpc>
                <a:spcPct val="125000"/>
              </a:lnSpc>
              <a:buClr>
                <a:schemeClr val="accent2"/>
              </a:buClr>
              <a:buFont typeface="Wingdings" panose="05000000000000000000" pitchFamily="2" charset="2"/>
              <a:buChar char="v"/>
            </a:pPr>
            <a:r>
              <a:rPr lang="zh-CN" altLang="zh-CN"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2</a:t>
            </a:r>
            <a:r>
              <a:rPr lang="zh-CN" altLang="zh-CN" sz="2000" dirty="0">
                <a:latin typeface="微软雅黑" panose="020B0503020204020204" charset="-122"/>
                <a:ea typeface="微软雅黑" panose="020B0503020204020204" charset="-122"/>
              </a:rPr>
              <a:t>）超大规模的资源组合</a:t>
            </a:r>
            <a:endParaRPr lang="zh-CN" altLang="zh-CN" sz="2000" dirty="0">
              <a:latin typeface="微软雅黑" panose="020B0503020204020204" charset="-122"/>
              <a:ea typeface="微软雅黑" panose="020B0503020204020204" charset="-122"/>
            </a:endParaRPr>
          </a:p>
          <a:p>
            <a:pPr marL="342900" indent="-342900" defTabSz="914400" eaLnBrk="0" fontAlgn="base" hangingPunct="0">
              <a:lnSpc>
                <a:spcPct val="125000"/>
              </a:lnSpc>
              <a:buClr>
                <a:schemeClr val="accent2"/>
              </a:buClr>
              <a:buFont typeface="Wingdings" panose="05000000000000000000" pitchFamily="2" charset="2"/>
              <a:buChar char="v"/>
            </a:pPr>
            <a:r>
              <a:rPr lang="zh-CN" altLang="zh-CN"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3</a:t>
            </a:r>
            <a:r>
              <a:rPr lang="zh-CN" altLang="zh-CN" sz="2000" dirty="0">
                <a:latin typeface="微软雅黑" panose="020B0503020204020204" charset="-122"/>
                <a:ea typeface="微软雅黑" panose="020B0503020204020204" charset="-122"/>
              </a:rPr>
              <a:t>）资源的虚拟化</a:t>
            </a:r>
            <a:endParaRPr lang="zh-CN" altLang="zh-CN" sz="2000" dirty="0">
              <a:latin typeface="微软雅黑" panose="020B0503020204020204" charset="-122"/>
              <a:ea typeface="微软雅黑" panose="020B0503020204020204" charset="-122"/>
            </a:endParaRPr>
          </a:p>
        </p:txBody>
      </p:sp>
      <p:sp>
        <p:nvSpPr>
          <p:cNvPr id="32774" name="日期占位符 4"/>
          <p:cNvSpPr txBox="1">
            <a:spLocks noGrp="1"/>
          </p:cNvSpPr>
          <p:nvPr/>
        </p:nvSpPr>
        <p:spPr>
          <a:xfrm>
            <a:off x="1774825" y="6427788"/>
            <a:ext cx="2133600" cy="457200"/>
          </a:xfrm>
          <a:prstGeom prst="rect">
            <a:avLst/>
          </a:prstGeom>
          <a:noFill/>
          <a:ln w="9525">
            <a:noFill/>
          </a:ln>
        </p:spPr>
        <p:txBody>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fld id="{BB962C8B-B14F-4D97-AF65-F5344CB8AC3E}" type="datetime11">
              <a:rPr lang="zh-CN" altLang="en-US" sz="1000" dirty="0">
                <a:solidFill>
                  <a:schemeClr val="tx1"/>
                </a:solidFill>
                <a:ea typeface="宋体" panose="02010600030101010101" pitchFamily="2" charset="-122"/>
              </a:rPr>
            </a:fld>
            <a:endParaRPr lang="zh-CN" altLang="en-US" sz="1000" dirty="0">
              <a:solidFill>
                <a:schemeClr val="tx1"/>
              </a:solidFill>
              <a:ea typeface="宋体" panose="02010600030101010101" pitchFamily="2" charset="-122"/>
            </a:endParaRPr>
          </a:p>
        </p:txBody>
      </p:sp>
      <p:sp>
        <p:nvSpPr>
          <p:cNvPr id="32775" name="灯片编号占位符 5"/>
          <p:cNvSpPr txBox="1">
            <a:spLocks noGrp="1"/>
          </p:cNvSpPr>
          <p:nvPr>
            <p:ph type="sldNum" sz="quarter" idx="12"/>
          </p:nvPr>
        </p:nvSpPr>
        <p:spPr>
          <a:xfrm>
            <a:off x="9983788" y="6408739"/>
            <a:ext cx="366712" cy="365125"/>
          </a:xfrm>
          <a:prstGeom prst="rect">
            <a:avLst/>
          </a:prstGeom>
          <a:noFill/>
          <a:ln w="9525">
            <a:noFill/>
          </a:ln>
        </p:spPr>
        <p:txBody>
          <a:bodyPr/>
          <a:lstStyle/>
          <a:p>
            <a:pPr>
              <a:spcBef>
                <a:spcPct val="0"/>
              </a:spcBef>
            </a:pPr>
            <a:fld id="{9A0DB2DC-4C9A-4742-B13C-FB6460FD3503}" type="slidenum">
              <a:rPr lang="zh-CN" altLang="en-US" sz="1800" dirty="0">
                <a:solidFill>
                  <a:schemeClr val="tx1"/>
                </a:solidFill>
                <a:ea typeface="宋体" panose="02010600030101010101" pitchFamily="2" charset="-122"/>
              </a:rPr>
            </a:fld>
            <a:endParaRPr lang="zh-CN" altLang="en-US" sz="1800" dirty="0">
              <a:solidFill>
                <a:schemeClr val="tx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884364" y="601664"/>
            <a:ext cx="8639175" cy="595313"/>
          </a:xfrm>
          <a:prstGeom prst="rect">
            <a:avLst/>
          </a:prstGeom>
        </p:spPr>
        <p:txBody>
          <a:bodyPr/>
          <a:lstStyle/>
          <a:p>
            <a:pPr>
              <a:defRPr/>
            </a:pPr>
            <a:r>
              <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rPr>
              <a:t>云计算与并行计算</a:t>
            </a:r>
            <a:endParaRPr lang="en-US" altLang="zh-CN" sz="3600" b="1" kern="0"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sp>
        <p:nvSpPr>
          <p:cNvPr id="36867" name="Rectangle 2"/>
          <p:cNvSpPr/>
          <p:nvPr/>
        </p:nvSpPr>
        <p:spPr>
          <a:xfrm>
            <a:off x="962026" y="1484313"/>
            <a:ext cx="8893175" cy="2665412"/>
          </a:xfrm>
          <a:prstGeom prst="rect">
            <a:avLst/>
          </a:prstGeom>
          <a:noFill/>
          <a:ln w="9525">
            <a:noFill/>
          </a:ln>
        </p:spPr>
        <p:txBody>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342900" indent="-342900" defTabSz="914400">
              <a:lnSpc>
                <a:spcPct val="100000"/>
              </a:lnSpc>
              <a:spcBef>
                <a:spcPts val="1200"/>
              </a:spcBef>
              <a:buClr>
                <a:schemeClr val="accent2"/>
              </a:buClr>
              <a:buFont typeface="Wingdings" panose="05000000000000000000" pitchFamily="2" charset="2"/>
              <a:buChar char="n"/>
            </a:pPr>
            <a:r>
              <a:rPr lang="zh-CN" altLang="zh-CN" sz="2000" dirty="0">
                <a:solidFill>
                  <a:srgbClr val="254061"/>
                </a:solidFill>
                <a:latin typeface="Tahoma" panose="020B0604030504040204" pitchFamily="34" charset="0"/>
                <a:ea typeface="微软雅黑" panose="020B0503020204020204" charset="-122"/>
              </a:rPr>
              <a:t>并行计算：是</a:t>
            </a:r>
            <a:r>
              <a:rPr lang="zh-CN" altLang="en-US" sz="2000" dirty="0">
                <a:solidFill>
                  <a:srgbClr val="254061"/>
                </a:solidFill>
                <a:latin typeface="Tahoma" panose="020B0604030504040204" pitchFamily="34" charset="0"/>
                <a:ea typeface="微软雅黑" panose="020B0503020204020204" charset="-122"/>
              </a:rPr>
              <a:t>相对于串行计算的概念，最早出现于上个世纪六七十年代，指在并行计算机上所做的计算。现通常</a:t>
            </a:r>
            <a:r>
              <a:rPr lang="zh-CN" altLang="zh-CN" sz="2000" dirty="0">
                <a:solidFill>
                  <a:srgbClr val="254061"/>
                </a:solidFill>
                <a:latin typeface="Tahoma" panose="020B0604030504040204" pitchFamily="34" charset="0"/>
                <a:ea typeface="微软雅黑" panose="020B0503020204020204" charset="-122"/>
              </a:rPr>
              <a:t>指同时使用多种计算资源解决计算问题的过程</a:t>
            </a:r>
            <a:r>
              <a:rPr lang="zh-CN" altLang="en-US" sz="2000" dirty="0">
                <a:solidFill>
                  <a:srgbClr val="254061"/>
                </a:solidFill>
                <a:latin typeface="Tahoma" panose="020B0604030504040204" pitchFamily="34" charset="0"/>
                <a:ea typeface="微软雅黑" panose="020B0503020204020204" charset="-122"/>
              </a:rPr>
              <a:t>，即</a:t>
            </a:r>
            <a:r>
              <a:rPr lang="zh-CN" altLang="zh-CN" sz="2000" dirty="0">
                <a:solidFill>
                  <a:srgbClr val="254061"/>
                </a:solidFill>
                <a:latin typeface="Tahoma" panose="020B0604030504040204" pitchFamily="34" charset="0"/>
                <a:ea typeface="微软雅黑" panose="020B0503020204020204" charset="-122"/>
              </a:rPr>
              <a:t>一个程序的多个部分同时运行于多个处理器上。</a:t>
            </a:r>
            <a:endParaRPr lang="zh-CN" altLang="zh-CN" sz="2000" dirty="0">
              <a:solidFill>
                <a:srgbClr val="254061"/>
              </a:solidFill>
              <a:latin typeface="Tahoma" panose="020B0604030504040204" pitchFamily="34" charset="0"/>
              <a:ea typeface="微软雅黑" panose="020B0503020204020204" charset="-122"/>
            </a:endParaRPr>
          </a:p>
          <a:p>
            <a:pPr marL="342900" indent="-342900" defTabSz="914400">
              <a:lnSpc>
                <a:spcPct val="100000"/>
              </a:lnSpc>
              <a:spcBef>
                <a:spcPts val="1200"/>
              </a:spcBef>
              <a:buClr>
                <a:schemeClr val="accent2"/>
              </a:buClr>
              <a:buFont typeface="Wingdings" panose="05000000000000000000" pitchFamily="2" charset="2"/>
              <a:buChar char="n"/>
            </a:pPr>
            <a:r>
              <a:rPr lang="zh-CN" altLang="en-US" sz="2000" dirty="0">
                <a:solidFill>
                  <a:srgbClr val="254061"/>
                </a:solidFill>
                <a:latin typeface="华文中宋" panose="02010600040101010101" pitchFamily="2" charset="-122"/>
                <a:ea typeface="微软雅黑" panose="020B0503020204020204" charset="-122"/>
              </a:rPr>
              <a:t>分类</a:t>
            </a:r>
            <a:r>
              <a:rPr lang="zh-CN" altLang="zh-CN" sz="2000" dirty="0">
                <a:solidFill>
                  <a:srgbClr val="254061"/>
                </a:solidFill>
                <a:latin typeface="华文中宋" panose="02010600040101010101" pitchFamily="2" charset="-122"/>
                <a:ea typeface="微软雅黑" panose="020B0503020204020204" charset="-122"/>
              </a:rPr>
              <a:t>：</a:t>
            </a:r>
            <a:r>
              <a:rPr lang="zh-CN" altLang="en-US" sz="2000" dirty="0">
                <a:solidFill>
                  <a:srgbClr val="254061"/>
                </a:solidFill>
                <a:latin typeface="华文中宋" panose="02010600040101010101" pitchFamily="2" charset="-122"/>
                <a:ea typeface="微软雅黑" panose="020B0503020204020204" charset="-122"/>
              </a:rPr>
              <a:t>可分为</a:t>
            </a:r>
            <a:r>
              <a:rPr lang="zh-CN" altLang="en-US" sz="2000" dirty="0">
                <a:solidFill>
                  <a:srgbClr val="FF0000"/>
                </a:solidFill>
                <a:latin typeface="华文中宋" panose="02010600040101010101" pitchFamily="2" charset="-122"/>
                <a:ea typeface="微软雅黑" panose="020B0503020204020204" charset="-122"/>
              </a:rPr>
              <a:t>时间上的并行（流水线）</a:t>
            </a:r>
            <a:r>
              <a:rPr lang="zh-CN" altLang="en-US" sz="2000" dirty="0">
                <a:solidFill>
                  <a:srgbClr val="254061"/>
                </a:solidFill>
                <a:latin typeface="华文中宋" panose="02010600040101010101" pitchFamily="2" charset="-122"/>
                <a:ea typeface="微软雅黑" panose="020B0503020204020204" charset="-122"/>
              </a:rPr>
              <a:t>和</a:t>
            </a:r>
            <a:r>
              <a:rPr lang="zh-CN" altLang="en-US" sz="2000" dirty="0">
                <a:solidFill>
                  <a:srgbClr val="FF0000"/>
                </a:solidFill>
                <a:latin typeface="华文中宋" panose="02010600040101010101" pitchFamily="2" charset="-122"/>
                <a:ea typeface="微软雅黑" panose="020B0503020204020204" charset="-122"/>
              </a:rPr>
              <a:t>空间上的并行（多处理器并发）</a:t>
            </a:r>
            <a:endParaRPr lang="zh-CN" altLang="zh-CN" sz="2000" dirty="0">
              <a:solidFill>
                <a:srgbClr val="FF0000"/>
              </a:solidFill>
              <a:latin typeface="华文中宋" panose="02010600040101010101" pitchFamily="2" charset="-122"/>
              <a:ea typeface="微软雅黑" panose="020B0503020204020204" charset="-122"/>
            </a:endParaRPr>
          </a:p>
          <a:p>
            <a:pPr marL="342900" indent="-342900" defTabSz="914400">
              <a:lnSpc>
                <a:spcPct val="100000"/>
              </a:lnSpc>
              <a:spcBef>
                <a:spcPts val="1200"/>
              </a:spcBef>
              <a:buClr>
                <a:schemeClr val="accent2"/>
              </a:buClr>
              <a:buFont typeface="Wingdings" panose="05000000000000000000" pitchFamily="2" charset="2"/>
              <a:buChar char="n"/>
            </a:pPr>
            <a:r>
              <a:rPr lang="zh-CN" altLang="zh-CN" sz="2000" dirty="0">
                <a:solidFill>
                  <a:srgbClr val="254061"/>
                </a:solidFill>
                <a:latin typeface="华文中宋" panose="02010600040101010101" pitchFamily="2" charset="-122"/>
                <a:ea typeface="微软雅黑" panose="020B0503020204020204" charset="-122"/>
              </a:rPr>
              <a:t>并行计算问题的特征</a:t>
            </a:r>
            <a:endParaRPr lang="zh-CN" altLang="zh-CN" sz="2000" dirty="0">
              <a:solidFill>
                <a:srgbClr val="254061"/>
              </a:solidFill>
              <a:latin typeface="华文中宋" panose="02010600040101010101" pitchFamily="2" charset="-122"/>
              <a:ea typeface="微软雅黑" panose="020B0503020204020204" charset="-122"/>
            </a:endParaRPr>
          </a:p>
          <a:p>
            <a:pPr marL="742950" lvl="1" indent="-285750" defTabSz="914400">
              <a:lnSpc>
                <a:spcPct val="100000"/>
              </a:lnSpc>
              <a:buClr>
                <a:schemeClr val="accent2"/>
              </a:buClr>
              <a:buFont typeface="Wingdings" panose="05000000000000000000" pitchFamily="2" charset="2"/>
              <a:buChar char="n"/>
            </a:pPr>
            <a:r>
              <a:rPr lang="zh-CN" altLang="zh-CN" dirty="0">
                <a:solidFill>
                  <a:srgbClr val="254061"/>
                </a:solidFill>
                <a:latin typeface="华文楷体" panose="02010600040101010101" pitchFamily="2" charset="-122"/>
                <a:ea typeface="微软雅黑" panose="020B0503020204020204" charset="-122"/>
              </a:rPr>
              <a:t>将工作分离成离散部分，有助于同时解决</a:t>
            </a:r>
            <a:endParaRPr lang="zh-CN" altLang="zh-CN" dirty="0">
              <a:solidFill>
                <a:srgbClr val="254061"/>
              </a:solidFill>
              <a:latin typeface="华文楷体" panose="02010600040101010101" pitchFamily="2" charset="-122"/>
              <a:ea typeface="微软雅黑" panose="020B0503020204020204" charset="-122"/>
            </a:endParaRPr>
          </a:p>
          <a:p>
            <a:pPr marL="742950" lvl="1" indent="-285750" defTabSz="914400">
              <a:lnSpc>
                <a:spcPct val="100000"/>
              </a:lnSpc>
              <a:buClr>
                <a:schemeClr val="accent2"/>
              </a:buClr>
              <a:buFont typeface="Wingdings" panose="05000000000000000000" pitchFamily="2" charset="2"/>
              <a:buChar char="n"/>
            </a:pPr>
            <a:r>
              <a:rPr lang="zh-CN" altLang="zh-CN" dirty="0">
                <a:solidFill>
                  <a:srgbClr val="254061"/>
                </a:solidFill>
                <a:latin typeface="华文楷体" panose="02010600040101010101" pitchFamily="2" charset="-122"/>
                <a:ea typeface="微软雅黑" panose="020B0503020204020204" charset="-122"/>
              </a:rPr>
              <a:t>随时并及时地执行多个程序指令（多条线同时运行）</a:t>
            </a:r>
            <a:endParaRPr lang="zh-CN" altLang="zh-CN" dirty="0">
              <a:solidFill>
                <a:srgbClr val="254061"/>
              </a:solidFill>
              <a:latin typeface="华文楷体" panose="02010600040101010101" pitchFamily="2" charset="-122"/>
              <a:ea typeface="微软雅黑" panose="020B0503020204020204" charset="-122"/>
            </a:endParaRPr>
          </a:p>
          <a:p>
            <a:pPr marL="742950" lvl="1" indent="-285750" defTabSz="914400">
              <a:lnSpc>
                <a:spcPct val="100000"/>
              </a:lnSpc>
              <a:buClr>
                <a:schemeClr val="accent2"/>
              </a:buClr>
              <a:buFont typeface="Wingdings" panose="05000000000000000000" pitchFamily="2" charset="2"/>
              <a:buChar char="n"/>
            </a:pPr>
            <a:r>
              <a:rPr lang="zh-CN" altLang="zh-CN" dirty="0">
                <a:solidFill>
                  <a:srgbClr val="254061"/>
                </a:solidFill>
                <a:latin typeface="华文楷体" panose="02010600040101010101" pitchFamily="2" charset="-122"/>
                <a:ea typeface="微软雅黑" panose="020B0503020204020204" charset="-122"/>
              </a:rPr>
              <a:t>多计算资源下解决问题的耗时要少于单个计算资源下的耗时</a:t>
            </a:r>
            <a:endParaRPr lang="zh-CN" altLang="zh-CN" dirty="0">
              <a:solidFill>
                <a:schemeClr val="tx1"/>
              </a:solidFill>
              <a:latin typeface="Tahoma" panose="020B0604030504040204" pitchFamily="34" charset="0"/>
              <a:ea typeface="微软雅黑" panose="020B0503020204020204" charset="-122"/>
            </a:endParaRPr>
          </a:p>
        </p:txBody>
      </p:sp>
      <p:sp>
        <p:nvSpPr>
          <p:cNvPr id="36868" name="Rectangle 3"/>
          <p:cNvSpPr/>
          <p:nvPr/>
        </p:nvSpPr>
        <p:spPr>
          <a:xfrm>
            <a:off x="1247055" y="4649789"/>
            <a:ext cx="4789487" cy="708025"/>
          </a:xfrm>
          <a:prstGeom prst="rect">
            <a:avLst/>
          </a:prstGeom>
          <a:noFill/>
          <a:ln w="9525" cap="flat" cmpd="sng">
            <a:solidFill>
              <a:schemeClr val="tx1"/>
            </a:solidFill>
            <a:prstDash val="dash"/>
            <a:miter/>
            <a:headEnd type="none" w="med" len="med"/>
            <a:tailEnd type="none" w="med" len="med"/>
          </a:ln>
        </p:spPr>
        <p:txBody>
          <a:bodyPr>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zh-CN" altLang="zh-CN" sz="2000" dirty="0">
                <a:solidFill>
                  <a:srgbClr val="CC0000"/>
                </a:solidFill>
                <a:latin typeface="微软雅黑" panose="020B0503020204020204" charset="-122"/>
                <a:ea typeface="微软雅黑" panose="020B0503020204020204" charset="-122"/>
              </a:rPr>
              <a:t>云计算包含的并行计算特征：用户资源（单一类型和组合类型）请求的同时处理</a:t>
            </a:r>
            <a:endParaRPr lang="zh-CN" altLang="zh-CN" sz="2000" dirty="0">
              <a:solidFill>
                <a:schemeClr val="tx1"/>
              </a:solidFill>
              <a:latin typeface="微软雅黑" panose="020B0503020204020204" charset="-122"/>
              <a:ea typeface="微软雅黑" panose="020B0503020204020204" charset="-122"/>
            </a:endParaRPr>
          </a:p>
        </p:txBody>
      </p:sp>
      <p:pic>
        <p:nvPicPr>
          <p:cNvPr id="36869" name="Picture 4" descr="并行计算"/>
          <p:cNvPicPr>
            <a:picLocks noChangeAspect="1"/>
          </p:cNvPicPr>
          <p:nvPr/>
        </p:nvPicPr>
        <p:blipFill>
          <a:blip r:embed="rId1"/>
          <a:stretch>
            <a:fillRect/>
          </a:stretch>
        </p:blipFill>
        <p:spPr>
          <a:xfrm>
            <a:off x="8509794" y="3319319"/>
            <a:ext cx="3044897" cy="2832099"/>
          </a:xfrm>
          <a:prstGeom prst="rect">
            <a:avLst/>
          </a:prstGeom>
          <a:noFill/>
          <a:ln w="9525">
            <a:noFill/>
          </a:ln>
        </p:spPr>
      </p:pic>
      <p:sp>
        <p:nvSpPr>
          <p:cNvPr id="36870" name="日期占位符 4"/>
          <p:cNvSpPr txBox="1">
            <a:spLocks noGrp="1"/>
          </p:cNvSpPr>
          <p:nvPr/>
        </p:nvSpPr>
        <p:spPr>
          <a:xfrm>
            <a:off x="1774825" y="6427788"/>
            <a:ext cx="2133600" cy="457200"/>
          </a:xfrm>
          <a:prstGeom prst="rect">
            <a:avLst/>
          </a:prstGeom>
          <a:noFill/>
          <a:ln w="9525">
            <a:noFill/>
          </a:ln>
        </p:spPr>
        <p:txBody>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fld id="{BB962C8B-B14F-4D97-AF65-F5344CB8AC3E}" type="datetime11">
              <a:rPr lang="zh-CN" altLang="en-US" sz="1000" dirty="0">
                <a:solidFill>
                  <a:schemeClr val="tx1"/>
                </a:solidFill>
                <a:ea typeface="宋体" panose="02010600030101010101" pitchFamily="2" charset="-122"/>
              </a:rPr>
            </a:fld>
            <a:endParaRPr lang="zh-CN" altLang="en-US" sz="1000" dirty="0">
              <a:solidFill>
                <a:schemeClr val="tx1"/>
              </a:solidFill>
              <a:ea typeface="宋体" panose="02010600030101010101" pitchFamily="2" charset="-122"/>
            </a:endParaRPr>
          </a:p>
        </p:txBody>
      </p:sp>
      <p:sp>
        <p:nvSpPr>
          <p:cNvPr id="36871" name="灯片编号占位符 5"/>
          <p:cNvSpPr txBox="1">
            <a:spLocks noGrp="1"/>
          </p:cNvSpPr>
          <p:nvPr>
            <p:ph type="sldNum" sz="quarter" idx="12"/>
          </p:nvPr>
        </p:nvSpPr>
        <p:spPr>
          <a:xfrm>
            <a:off x="9983788" y="6408739"/>
            <a:ext cx="366712" cy="365125"/>
          </a:xfrm>
          <a:prstGeom prst="rect">
            <a:avLst/>
          </a:prstGeom>
          <a:noFill/>
          <a:ln w="9525">
            <a:noFill/>
          </a:ln>
        </p:spPr>
        <p:txBody>
          <a:bodyPr/>
          <a:lstStyle/>
          <a:p>
            <a:pPr>
              <a:spcBef>
                <a:spcPct val="0"/>
              </a:spcBef>
            </a:pPr>
            <a:fld id="{9A0DB2DC-4C9A-4742-B13C-FB6460FD3503}" type="slidenum">
              <a:rPr lang="zh-CN" altLang="en-US" sz="1800" dirty="0">
                <a:solidFill>
                  <a:schemeClr val="tx1"/>
                </a:solidFill>
                <a:ea typeface="宋体" panose="02010600030101010101" pitchFamily="2" charset="-122"/>
              </a:rPr>
            </a:fld>
            <a:endParaRPr lang="zh-CN" altLang="en-US" sz="1800" dirty="0">
              <a:solidFill>
                <a:schemeClr val="tx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884364" y="601664"/>
            <a:ext cx="8639175" cy="595313"/>
          </a:xfrm>
          <a:prstGeom prst="rect">
            <a:avLst/>
          </a:prstGeom>
        </p:spPr>
        <p:txBody>
          <a:bodyPr/>
          <a:lstStyle/>
          <a:p>
            <a:pPr>
              <a:defRPr/>
            </a:pPr>
            <a:r>
              <a:rPr lang="zh-CN" altLang="en-US" sz="3600" b="1" kern="0" dirty="0">
                <a:solidFill>
                  <a:srgbClr val="7030A0"/>
                </a:solidFill>
                <a:latin typeface="Arial" panose="020B0604020202020204" pitchFamily="34" charset="0"/>
                <a:ea typeface="宋体" panose="02010600030101010101" pitchFamily="2" charset="-122"/>
                <a:cs typeface="Arial" panose="020B0604020202020204" pitchFamily="34" charset="0"/>
              </a:rPr>
              <a:t>云计算与对等计算</a:t>
            </a:r>
            <a:endParaRPr lang="en-US" altLang="zh-CN" sz="3600" b="1" kern="0"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sp>
        <p:nvSpPr>
          <p:cNvPr id="38915" name="Rectangle 2"/>
          <p:cNvSpPr/>
          <p:nvPr/>
        </p:nvSpPr>
        <p:spPr>
          <a:xfrm>
            <a:off x="1806576" y="1446213"/>
            <a:ext cx="9047163" cy="1439862"/>
          </a:xfrm>
          <a:prstGeom prst="rect">
            <a:avLst/>
          </a:prstGeom>
          <a:noFill/>
          <a:ln w="9525">
            <a:noFill/>
          </a:ln>
        </p:spPr>
        <p:txBody>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342900" indent="-342900" defTabSz="914400">
              <a:lnSpc>
                <a:spcPct val="100000"/>
              </a:lnSpc>
              <a:buClr>
                <a:schemeClr val="accent2"/>
              </a:buClr>
              <a:buFont typeface="Wingdings" panose="05000000000000000000" pitchFamily="2" charset="2"/>
              <a:buChar char="n"/>
            </a:pPr>
            <a:r>
              <a:rPr lang="zh-CN" altLang="zh-CN" sz="2000" dirty="0">
                <a:solidFill>
                  <a:srgbClr val="254061"/>
                </a:solidFill>
                <a:latin typeface="华文中宋" panose="02010600040101010101" pitchFamily="2" charset="-122"/>
                <a:ea typeface="微软雅黑" panose="020B0503020204020204" charset="-122"/>
              </a:rPr>
              <a:t>对等计算系统中，每个节点都拥有对等的功能与责任，既可以充当服务器向其他节点提供数据或服务，又可以作为客户机享用其他节点</a:t>
            </a:r>
            <a:r>
              <a:rPr lang="zh-CN" altLang="zh-CN" sz="2000" dirty="0" smtClean="0">
                <a:solidFill>
                  <a:srgbClr val="254061"/>
                </a:solidFill>
                <a:latin typeface="华文中宋" panose="02010600040101010101" pitchFamily="2" charset="-122"/>
                <a:ea typeface="微软雅黑" panose="020B0503020204020204" charset="-122"/>
              </a:rPr>
              <a:t>提供</a:t>
            </a:r>
            <a:r>
              <a:rPr lang="zh-CN" altLang="en-US" sz="2000" dirty="0" smtClean="0">
                <a:solidFill>
                  <a:srgbClr val="254061"/>
                </a:solidFill>
                <a:latin typeface="华文中宋" panose="02010600040101010101" pitchFamily="2" charset="-122"/>
                <a:ea typeface="微软雅黑" panose="020B0503020204020204" charset="-122"/>
              </a:rPr>
              <a:t>的</a:t>
            </a:r>
            <a:r>
              <a:rPr lang="zh-CN" altLang="zh-CN" sz="2000" dirty="0" smtClean="0">
                <a:solidFill>
                  <a:srgbClr val="254061"/>
                </a:solidFill>
                <a:latin typeface="华文中宋" panose="02010600040101010101" pitchFamily="2" charset="-122"/>
                <a:ea typeface="微软雅黑" panose="020B0503020204020204" charset="-122"/>
              </a:rPr>
              <a:t>数据</a:t>
            </a:r>
            <a:r>
              <a:rPr lang="zh-CN" altLang="zh-CN" sz="2000" dirty="0">
                <a:solidFill>
                  <a:srgbClr val="254061"/>
                </a:solidFill>
                <a:latin typeface="华文中宋" panose="02010600040101010101" pitchFamily="2" charset="-122"/>
                <a:ea typeface="微软雅黑" panose="020B0503020204020204" charset="-122"/>
              </a:rPr>
              <a:t>或服务，节点之间的交互可以是直接对等的，任何节点可以随时自由地加入或离开系统。</a:t>
            </a:r>
            <a:endParaRPr lang="zh-CN" altLang="zh-CN" sz="2000" dirty="0">
              <a:solidFill>
                <a:schemeClr val="tx1"/>
              </a:solidFill>
              <a:latin typeface="Tahoma" panose="020B0604030504040204" pitchFamily="34" charset="0"/>
              <a:ea typeface="微软雅黑" panose="020B0503020204020204" charset="-122"/>
            </a:endParaRPr>
          </a:p>
        </p:txBody>
      </p:sp>
      <p:sp>
        <p:nvSpPr>
          <p:cNvPr id="38916" name="Rectangle 3"/>
          <p:cNvSpPr/>
          <p:nvPr/>
        </p:nvSpPr>
        <p:spPr>
          <a:xfrm>
            <a:off x="1968501" y="2997200"/>
            <a:ext cx="5851525" cy="400050"/>
          </a:xfrm>
          <a:prstGeom prst="rect">
            <a:avLst/>
          </a:prstGeom>
          <a:noFill/>
          <a:ln w="9525">
            <a:noFill/>
          </a:ln>
        </p:spPr>
        <p:txBody>
          <a:bodyPr>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zh-CN" altLang="zh-CN" sz="2000" b="1" dirty="0">
                <a:solidFill>
                  <a:srgbClr val="FF0000"/>
                </a:solidFill>
                <a:latin typeface="微软雅黑" panose="020B0503020204020204" charset="-122"/>
                <a:ea typeface="微软雅黑" panose="020B0503020204020204" charset="-122"/>
              </a:rPr>
              <a:t>对等计算：</a:t>
            </a:r>
            <a:r>
              <a:rPr lang="zh-CN" altLang="en-US" sz="2000" b="1" dirty="0">
                <a:solidFill>
                  <a:srgbClr val="FF0000"/>
                </a:solidFill>
                <a:latin typeface="微软雅黑" panose="020B0503020204020204" charset="-122"/>
                <a:ea typeface="微软雅黑" panose="020B0503020204020204" charset="-122"/>
              </a:rPr>
              <a:t>有可能作为云计算的一个类型</a:t>
            </a:r>
            <a:endParaRPr lang="zh-CN" altLang="zh-CN" sz="1800" b="1" dirty="0">
              <a:solidFill>
                <a:srgbClr val="FF0000"/>
              </a:solidFill>
              <a:latin typeface="微软雅黑" panose="020B0503020204020204" charset="-122"/>
              <a:ea typeface="微软雅黑" panose="020B0503020204020204" charset="-122"/>
            </a:endParaRPr>
          </a:p>
        </p:txBody>
      </p:sp>
      <p:sp>
        <p:nvSpPr>
          <p:cNvPr id="38917" name="Rectangle 4"/>
          <p:cNvSpPr/>
          <p:nvPr/>
        </p:nvSpPr>
        <p:spPr>
          <a:xfrm>
            <a:off x="1968501" y="3662363"/>
            <a:ext cx="5495925" cy="1630362"/>
          </a:xfrm>
          <a:prstGeom prst="rect">
            <a:avLst/>
          </a:prstGeom>
          <a:noFill/>
          <a:ln w="9525" cap="flat" cmpd="sng">
            <a:solidFill>
              <a:schemeClr val="tx1"/>
            </a:solidFill>
            <a:prstDash val="dash"/>
            <a:miter/>
            <a:headEnd type="none" w="med" len="med"/>
            <a:tailEnd type="none" w="med" len="med"/>
          </a:ln>
        </p:spPr>
        <p:txBody>
          <a:bodyPr>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Font typeface="Wingdings" panose="05000000000000000000" pitchFamily="2" charset="2"/>
              <a:buChar char="n"/>
            </a:pPr>
            <a:r>
              <a:rPr lang="zh-CN" altLang="zh-CN" sz="2000" dirty="0">
                <a:solidFill>
                  <a:srgbClr val="CC0000"/>
                </a:solidFill>
                <a:latin typeface="微软雅黑" panose="020B0503020204020204" charset="-122"/>
                <a:ea typeface="微软雅黑" panose="020B0503020204020204" charset="-122"/>
              </a:rPr>
              <a:t>预测：将可能以“对等子云”的形式出现在云计算中。</a:t>
            </a:r>
            <a:endParaRPr lang="zh-CN" altLang="zh-CN" sz="2000" dirty="0">
              <a:solidFill>
                <a:srgbClr val="CC0000"/>
              </a:solidFill>
              <a:latin typeface="微软雅黑" panose="020B0503020204020204" charset="-122"/>
              <a:ea typeface="微软雅黑" panose="020B0503020204020204" charset="-122"/>
            </a:endParaRPr>
          </a:p>
          <a:p>
            <a:pPr marL="0" indent="0" defTabSz="914400" eaLnBrk="1" hangingPunct="1">
              <a:lnSpc>
                <a:spcPct val="100000"/>
              </a:lnSpc>
              <a:spcBef>
                <a:spcPct val="0"/>
              </a:spcBef>
              <a:buFont typeface="Wingdings" panose="05000000000000000000" pitchFamily="2" charset="2"/>
              <a:buChar char="n"/>
            </a:pPr>
            <a:r>
              <a:rPr lang="zh-CN" altLang="zh-CN" sz="2000" dirty="0">
                <a:solidFill>
                  <a:srgbClr val="CC0000"/>
                </a:solidFill>
                <a:latin typeface="微软雅黑" panose="020B0503020204020204" charset="-122"/>
                <a:ea typeface="微软雅黑" panose="020B0503020204020204" charset="-122"/>
              </a:rPr>
              <a:t>依据：云计算对超大规模、多类型资源的统一管理是困难的；对等计算具有鲁棒性、可扩展性、成本、搜索等方面的优点</a:t>
            </a:r>
            <a:endParaRPr lang="zh-CN" altLang="zh-CN" sz="2000" dirty="0">
              <a:solidFill>
                <a:schemeClr val="tx1"/>
              </a:solidFill>
              <a:latin typeface="微软雅黑" panose="020B0503020204020204" charset="-122"/>
              <a:ea typeface="微软雅黑" panose="020B0503020204020204" charset="-122"/>
            </a:endParaRPr>
          </a:p>
        </p:txBody>
      </p:sp>
      <p:sp>
        <p:nvSpPr>
          <p:cNvPr id="38918" name="Rectangle 5"/>
          <p:cNvSpPr/>
          <p:nvPr/>
        </p:nvSpPr>
        <p:spPr>
          <a:xfrm>
            <a:off x="1878014" y="5589588"/>
            <a:ext cx="8575675" cy="646112"/>
          </a:xfrm>
          <a:prstGeom prst="rect">
            <a:avLst/>
          </a:prstGeom>
          <a:noFill/>
          <a:ln w="9525">
            <a:noFill/>
          </a:ln>
        </p:spPr>
        <p:txBody>
          <a:bodyPr>
            <a:spAutoFit/>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r>
              <a:rPr lang="en-US" altLang="zh-CN" sz="1800" dirty="0">
                <a:solidFill>
                  <a:srgbClr val="254061"/>
                </a:solidFill>
                <a:latin typeface="微软雅黑" panose="020B0503020204020204" charset="-122"/>
                <a:ea typeface="微软雅黑" panose="020B0503020204020204" charset="-122"/>
              </a:rPr>
              <a:t>Google</a:t>
            </a:r>
            <a:r>
              <a:rPr lang="zh-CN" altLang="zh-CN" sz="1800" dirty="0">
                <a:solidFill>
                  <a:srgbClr val="254061"/>
                </a:solidFill>
                <a:latin typeface="微软雅黑" panose="020B0503020204020204" charset="-122"/>
                <a:ea typeface="微软雅黑" panose="020B0503020204020204" charset="-122"/>
              </a:rPr>
              <a:t>的云计算服务曾出现严重问题，</a:t>
            </a:r>
            <a:r>
              <a:rPr lang="en-US" altLang="zh-CN" sz="1800" dirty="0">
                <a:solidFill>
                  <a:srgbClr val="254061"/>
                </a:solidFill>
                <a:latin typeface="微软雅黑" panose="020B0503020204020204" charset="-122"/>
                <a:ea typeface="微软雅黑" panose="020B0503020204020204" charset="-122"/>
              </a:rPr>
              <a:t>Gmail</a:t>
            </a:r>
            <a:r>
              <a:rPr lang="zh-CN" altLang="zh-CN" sz="1800" dirty="0">
                <a:solidFill>
                  <a:srgbClr val="254061"/>
                </a:solidFill>
                <a:latin typeface="微软雅黑" panose="020B0503020204020204" charset="-122"/>
                <a:ea typeface="微软雅黑" panose="020B0503020204020204" charset="-122"/>
              </a:rPr>
              <a:t>、</a:t>
            </a:r>
            <a:r>
              <a:rPr lang="en-US" altLang="zh-CN" sz="1800" dirty="0">
                <a:solidFill>
                  <a:srgbClr val="254061"/>
                </a:solidFill>
                <a:latin typeface="微软雅黑" panose="020B0503020204020204" charset="-122"/>
                <a:ea typeface="微软雅黑" panose="020B0503020204020204" charset="-122"/>
              </a:rPr>
              <a:t>Blogger</a:t>
            </a:r>
            <a:r>
              <a:rPr lang="zh-CN" altLang="zh-CN" sz="1800" dirty="0">
                <a:solidFill>
                  <a:srgbClr val="254061"/>
                </a:solidFill>
                <a:latin typeface="微软雅黑" panose="020B0503020204020204" charset="-122"/>
                <a:ea typeface="微软雅黑" panose="020B0503020204020204" charset="-122"/>
              </a:rPr>
              <a:t>和</a:t>
            </a:r>
            <a:r>
              <a:rPr lang="en-US" altLang="zh-CN" sz="1800" dirty="0">
                <a:solidFill>
                  <a:srgbClr val="254061"/>
                </a:solidFill>
                <a:latin typeface="微软雅黑" panose="020B0503020204020204" charset="-122"/>
                <a:ea typeface="微软雅黑" panose="020B0503020204020204" charset="-122"/>
              </a:rPr>
              <a:t>Spreadsheet</a:t>
            </a:r>
            <a:r>
              <a:rPr lang="zh-CN" altLang="zh-CN" sz="1800" dirty="0">
                <a:solidFill>
                  <a:srgbClr val="254061"/>
                </a:solidFill>
                <a:latin typeface="微软雅黑" panose="020B0503020204020204" charset="-122"/>
                <a:ea typeface="微软雅黑" panose="020B0503020204020204" charset="-122"/>
              </a:rPr>
              <a:t>等服务均长时间当机。亚马逊</a:t>
            </a:r>
            <a:r>
              <a:rPr lang="en-US" altLang="zh-CN" sz="1800" dirty="0">
                <a:solidFill>
                  <a:srgbClr val="254061"/>
                </a:solidFill>
                <a:latin typeface="微软雅黑" panose="020B0503020204020204" charset="-122"/>
                <a:ea typeface="微软雅黑" panose="020B0503020204020204" charset="-122"/>
              </a:rPr>
              <a:t>S3</a:t>
            </a:r>
            <a:r>
              <a:rPr lang="zh-CN" altLang="zh-CN" sz="1800" dirty="0">
                <a:solidFill>
                  <a:srgbClr val="254061"/>
                </a:solidFill>
                <a:latin typeface="微软雅黑" panose="020B0503020204020204" charset="-122"/>
                <a:ea typeface="微软雅黑" panose="020B0503020204020204" charset="-122"/>
              </a:rPr>
              <a:t>云计算服务也曾出现问题</a:t>
            </a:r>
            <a:r>
              <a:rPr lang="zh-CN" altLang="en-US" sz="1800" dirty="0">
                <a:solidFill>
                  <a:srgbClr val="254061"/>
                </a:solidFill>
                <a:latin typeface="微软雅黑" panose="020B0503020204020204" charset="-122"/>
                <a:ea typeface="微软雅黑" panose="020B0503020204020204" charset="-122"/>
              </a:rPr>
              <a:t>。</a:t>
            </a:r>
            <a:r>
              <a:rPr lang="zh-CN" altLang="zh-CN" sz="1800" dirty="0">
                <a:solidFill>
                  <a:srgbClr val="254061"/>
                </a:solidFill>
                <a:latin typeface="微软雅黑" panose="020B0503020204020204" charset="-122"/>
                <a:ea typeface="微软雅黑" panose="020B0503020204020204" charset="-122"/>
              </a:rPr>
              <a:t>而</a:t>
            </a:r>
            <a:r>
              <a:rPr lang="en-US" altLang="zh-CN" sz="1800" dirty="0">
                <a:solidFill>
                  <a:srgbClr val="254061"/>
                </a:solidFill>
                <a:latin typeface="微软雅黑" panose="020B0503020204020204" charset="-122"/>
                <a:ea typeface="微软雅黑" panose="020B0503020204020204" charset="-122"/>
              </a:rPr>
              <a:t>P2P</a:t>
            </a:r>
            <a:r>
              <a:rPr lang="zh-CN" altLang="zh-CN" sz="1800" dirty="0">
                <a:solidFill>
                  <a:srgbClr val="254061"/>
                </a:solidFill>
                <a:latin typeface="微软雅黑" panose="020B0503020204020204" charset="-122"/>
                <a:ea typeface="微软雅黑" panose="020B0503020204020204" charset="-122"/>
              </a:rPr>
              <a:t>系统则有更强的抗毁能力。</a:t>
            </a:r>
            <a:endParaRPr lang="zh-CN" altLang="zh-CN" sz="1800" dirty="0">
              <a:solidFill>
                <a:schemeClr val="tx1"/>
              </a:solidFill>
              <a:latin typeface="微软雅黑" panose="020B0503020204020204" charset="-122"/>
              <a:ea typeface="微软雅黑" panose="020B0503020204020204" charset="-122"/>
            </a:endParaRPr>
          </a:p>
        </p:txBody>
      </p:sp>
      <p:pic>
        <p:nvPicPr>
          <p:cNvPr id="38919" name="Picture 6" descr="P2P1"/>
          <p:cNvPicPr>
            <a:picLocks noChangeAspect="1"/>
          </p:cNvPicPr>
          <p:nvPr/>
        </p:nvPicPr>
        <p:blipFill>
          <a:blip r:embed="rId1"/>
          <a:stretch>
            <a:fillRect/>
          </a:stretch>
        </p:blipFill>
        <p:spPr>
          <a:xfrm>
            <a:off x="7535864" y="3068639"/>
            <a:ext cx="3095625" cy="2143125"/>
          </a:xfrm>
          <a:prstGeom prst="rect">
            <a:avLst/>
          </a:prstGeom>
          <a:noFill/>
          <a:ln w="9525">
            <a:noFill/>
          </a:ln>
        </p:spPr>
      </p:pic>
      <p:sp>
        <p:nvSpPr>
          <p:cNvPr id="38920" name="日期占位符 4"/>
          <p:cNvSpPr txBox="1">
            <a:spLocks noGrp="1"/>
          </p:cNvSpPr>
          <p:nvPr/>
        </p:nvSpPr>
        <p:spPr>
          <a:xfrm>
            <a:off x="1774825" y="6427788"/>
            <a:ext cx="2133600" cy="457200"/>
          </a:xfrm>
          <a:prstGeom prst="rect">
            <a:avLst/>
          </a:prstGeom>
          <a:noFill/>
          <a:ln w="9525">
            <a:noFill/>
          </a:ln>
        </p:spPr>
        <p:txBody>
          <a:bodyPr/>
          <a:lstStyle>
            <a:lvl1pPr marL="288925" indent="-288925" algn="l" defTabSz="913130" rtl="0" eaLnBrk="0" fontAlgn="base" hangingPunct="0">
              <a:lnSpc>
                <a:spcPct val="90000"/>
              </a:lnSpc>
              <a:spcBef>
                <a:spcPct val="20000"/>
              </a:spcBef>
              <a:spcAft>
                <a:spcPct val="0"/>
              </a:spcAft>
              <a:buFont typeface="Arial" panose="020B0604020202020204" pitchFamily="34" charset="0"/>
              <a:buChar char="•"/>
              <a:defRPr sz="2300" kern="1200">
                <a:solidFill>
                  <a:schemeClr val="bg1"/>
                </a:solidFill>
                <a:latin typeface="Arial" panose="020B0604020202020204" pitchFamily="34" charset="0"/>
                <a:ea typeface="+mn-ea"/>
                <a:cs typeface="+mn-cs"/>
              </a:defRPr>
            </a:lvl1pPr>
            <a:lvl2pPr marL="519430"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2pPr>
            <a:lvl3pPr marL="713105" indent="-192405"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3pPr>
            <a:lvl4pPr marL="954405" indent="-2413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4pPr>
            <a:lvl5pPr marL="1184275" indent="-228600" algn="l" defTabSz="913130" rtl="0" eaLnBrk="0" fontAlgn="base" hangingPunct="0">
              <a:lnSpc>
                <a:spcPct val="90000"/>
              </a:lnSpc>
              <a:spcBef>
                <a:spcPct val="20000"/>
              </a:spcBef>
              <a:spcAft>
                <a:spcPct val="0"/>
              </a:spcAft>
              <a:buFont typeface="Arial" panose="020B0604020202020204" pitchFamily="34" charset="0"/>
              <a:buChar char="•"/>
              <a:defRPr sz="2000" kern="1200">
                <a:solidFill>
                  <a:schemeClr val="bg1"/>
                </a:solidFill>
                <a:latin typeface="Arial" panose="020B0604020202020204" pitchFamily="34" charset="0"/>
                <a:ea typeface="+mn-ea"/>
                <a:cs typeface="+mn-cs"/>
              </a:defRPr>
            </a:lvl5pPr>
          </a:lstStyle>
          <a:p>
            <a:pPr marL="0" indent="0" defTabSz="914400" eaLnBrk="1" hangingPunct="1">
              <a:lnSpc>
                <a:spcPct val="100000"/>
              </a:lnSpc>
              <a:spcBef>
                <a:spcPct val="0"/>
              </a:spcBef>
              <a:buNone/>
            </a:pPr>
            <a:fld id="{BB962C8B-B14F-4D97-AF65-F5344CB8AC3E}" type="datetime11">
              <a:rPr lang="zh-CN" altLang="en-US" sz="1000" dirty="0">
                <a:solidFill>
                  <a:schemeClr val="tx1"/>
                </a:solidFill>
                <a:ea typeface="宋体" panose="02010600030101010101" pitchFamily="2" charset="-122"/>
              </a:rPr>
            </a:fld>
            <a:endParaRPr lang="zh-CN" altLang="en-US" sz="1000" dirty="0">
              <a:solidFill>
                <a:schemeClr val="tx1"/>
              </a:solidFill>
              <a:ea typeface="宋体" panose="02010600030101010101" pitchFamily="2" charset="-122"/>
            </a:endParaRPr>
          </a:p>
        </p:txBody>
      </p:sp>
      <p:sp>
        <p:nvSpPr>
          <p:cNvPr id="38921" name="灯片编号占位符 5"/>
          <p:cNvSpPr txBox="1">
            <a:spLocks noGrp="1"/>
          </p:cNvSpPr>
          <p:nvPr>
            <p:ph type="sldNum" sz="quarter" idx="12"/>
          </p:nvPr>
        </p:nvSpPr>
        <p:spPr>
          <a:xfrm>
            <a:off x="9983788" y="6408739"/>
            <a:ext cx="366712" cy="365125"/>
          </a:xfrm>
          <a:prstGeom prst="rect">
            <a:avLst/>
          </a:prstGeom>
          <a:noFill/>
          <a:ln w="9525">
            <a:noFill/>
          </a:ln>
        </p:spPr>
        <p:txBody>
          <a:bodyPr/>
          <a:lstStyle/>
          <a:p>
            <a:pPr>
              <a:spcBef>
                <a:spcPct val="0"/>
              </a:spcBef>
            </a:pPr>
            <a:fld id="{9A0DB2DC-4C9A-4742-B13C-FB6460FD3503}" type="slidenum">
              <a:rPr lang="zh-CN" altLang="en-US" sz="1800" dirty="0">
                <a:solidFill>
                  <a:schemeClr val="tx1"/>
                </a:solidFill>
                <a:ea typeface="宋体" panose="02010600030101010101" pitchFamily="2" charset="-122"/>
              </a:rPr>
            </a:fld>
            <a:endParaRPr lang="zh-CN" altLang="en-US" sz="1800" dirty="0">
              <a:solidFill>
                <a:schemeClr val="tx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PLACING_PICTURE_USER_VIEWPORT" val="{&quot;height&quot;:4562.500787401575,&quot;width&quot;:10200}"/>
</p:tagLst>
</file>

<file path=ppt/tags/tag2.xml><?xml version="1.0" encoding="utf-8"?>
<p:tagLst xmlns:p="http://schemas.openxmlformats.org/presentationml/2006/main">
  <p:tag name="KSO_WM_UNIT_TABLE_BEAUTIFY" val="smartTable{9e271669-5113-419b-b79c-3369770d9e52}"/>
</p:tagLst>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10645</Words>
  <Application>WPS 演示</Application>
  <PresentationFormat>宽屏</PresentationFormat>
  <Paragraphs>569</Paragraphs>
  <Slides>62</Slides>
  <Notes>12</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0</vt:i4>
      </vt:variant>
      <vt:variant>
        <vt:lpstr>幻灯片标题</vt:lpstr>
      </vt:variant>
      <vt:variant>
        <vt:i4>62</vt:i4>
      </vt:variant>
    </vt:vector>
  </HeadingPairs>
  <TitlesOfParts>
    <vt:vector size="81" baseType="lpstr">
      <vt:lpstr>Arial</vt:lpstr>
      <vt:lpstr>宋体</vt:lpstr>
      <vt:lpstr>Wingdings</vt:lpstr>
      <vt:lpstr>Arial</vt:lpstr>
      <vt:lpstr>微软雅黑</vt:lpstr>
      <vt:lpstr>黑体</vt:lpstr>
      <vt:lpstr>楷体</vt:lpstr>
      <vt:lpstr>Times New Roman</vt:lpstr>
      <vt:lpstr>Verdana</vt:lpstr>
      <vt:lpstr>Tahoma</vt:lpstr>
      <vt:lpstr>华文中宋</vt:lpstr>
      <vt:lpstr>华文楷体</vt:lpstr>
      <vt:lpstr>Arial Unicode MS</vt:lpstr>
      <vt:lpstr>方正舒体</vt:lpstr>
      <vt:lpstr>Garamond</vt:lpstr>
      <vt:lpstr>等线</vt:lpstr>
      <vt:lpstr>Microsoft JhengHei</vt:lpstr>
      <vt:lpstr>Calibri</vt:lpstr>
      <vt:lpstr>环保</vt:lpstr>
      <vt:lpstr>云计算基础 </vt:lpstr>
      <vt:lpstr>PowerPoint 演示文稿</vt:lpstr>
      <vt:lpstr>云计算分类</vt:lpstr>
      <vt:lpstr>PowerPoint 演示文稿</vt:lpstr>
      <vt:lpstr>第1节 分布式计算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第2节 云计算的基本概念</vt:lpstr>
      <vt:lpstr>1. 基础设施（Infrastructure）</vt:lpstr>
      <vt:lpstr>2. 存储</vt:lpstr>
      <vt:lpstr>3. 平台</vt:lpstr>
      <vt:lpstr>4. 云应用</vt:lpstr>
      <vt:lpstr>5. 服务</vt:lpstr>
      <vt:lpstr>6. 云客户端</vt:lpstr>
      <vt:lpstr>第3节 云计算的关键技术</vt:lpstr>
      <vt:lpstr>PowerPoint 演示文稿</vt:lpstr>
      <vt:lpstr>2、虚拟化技术</vt:lpstr>
      <vt:lpstr>3、云平台技术</vt:lpstr>
      <vt:lpstr>4、并行编程技术</vt:lpstr>
      <vt:lpstr>4、并行编程技术</vt:lpstr>
      <vt:lpstr>5、数据管理技术</vt:lpstr>
      <vt:lpstr>第4节 云交付模型</vt:lpstr>
      <vt:lpstr>1、软件即服务（SaaS）</vt:lpstr>
      <vt:lpstr>PowerPoint 演示文稿</vt:lpstr>
      <vt:lpstr>2、平台即服务（PaaS）</vt:lpstr>
      <vt:lpstr>PowerPoint 演示文稿</vt:lpstr>
      <vt:lpstr>PowerPoint 演示文稿</vt:lpstr>
      <vt:lpstr>3、基础设施即服务（IaaS）</vt:lpstr>
      <vt:lpstr>PowerPoint 演示文稿</vt:lpstr>
      <vt:lpstr>PowerPoint 演示文稿</vt:lpstr>
      <vt:lpstr>4、基本云交付模型的比较</vt:lpstr>
      <vt:lpstr>5、容器即服务（CaaS）</vt:lpstr>
      <vt:lpstr>第5节 云部署模式</vt:lpstr>
      <vt:lpstr>1、公有云</vt:lpstr>
      <vt:lpstr>2、私有云</vt:lpstr>
      <vt:lpstr>3、混合云</vt:lpstr>
      <vt:lpstr>第6节 云计算的优势与挑战</vt:lpstr>
      <vt:lpstr>1、云计算的优势</vt:lpstr>
      <vt:lpstr>PowerPoint 演示文稿</vt:lpstr>
      <vt:lpstr>PowerPoint 演示文稿</vt:lpstr>
      <vt:lpstr>PowerPoint 演示文稿</vt:lpstr>
      <vt:lpstr>PowerPoint 演示文稿</vt:lpstr>
      <vt:lpstr>2、 云计算所面临的挑战</vt:lpstr>
      <vt:lpstr>2、 云计算所面临的挑战</vt:lpstr>
      <vt:lpstr>第7节 典型云应用</vt:lpstr>
      <vt:lpstr>1、云存储</vt:lpstr>
      <vt:lpstr>2、云服务</vt:lpstr>
      <vt:lpstr>3、云物联</vt:lpstr>
      <vt:lpstr>第8节 云计算与大数据</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云计算基础 </dc:title>
  <dc:creator>Microsoft Office User</dc:creator>
  <cp:lastModifiedBy>Administrator</cp:lastModifiedBy>
  <cp:revision>30</cp:revision>
  <dcterms:created xsi:type="dcterms:W3CDTF">2018-10-09T14:53:00Z</dcterms:created>
  <dcterms:modified xsi:type="dcterms:W3CDTF">2021-10-17T07:02:19Z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760FAE047DD645158030525527E54266</vt:lpwstr>
  </property>
  <property fmtid="{D5CDD505-2E9C-101B-9397-08002B2CF9AE}" pid="3" name="KSOProductBuildVer">
    <vt:lpwstr>2052-11.1.0.10700</vt:lpwstr>
  </property>
</Properties>
</file>