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1368" r:id="rId2"/>
    <p:sldId id="1364" r:id="rId3"/>
    <p:sldId id="1365" r:id="rId4"/>
    <p:sldId id="1366" r:id="rId5"/>
    <p:sldId id="1309" r:id="rId6"/>
    <p:sldId id="1369" r:id="rId7"/>
    <p:sldId id="1363" r:id="rId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A80000"/>
    <a:srgbClr val="000066"/>
    <a:srgbClr val="FFFFCC"/>
    <a:srgbClr val="0000CC"/>
    <a:srgbClr val="0000FF"/>
    <a:srgbClr val="00823B"/>
    <a:srgbClr val="3333FF"/>
    <a:srgbClr val="4E62F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389" autoAdjust="0"/>
    <p:restoredTop sz="97032" autoAdjust="0"/>
  </p:normalViewPr>
  <p:slideViewPr>
    <p:cSldViewPr>
      <p:cViewPr>
        <p:scale>
          <a:sx n="78" d="100"/>
          <a:sy n="78" d="100"/>
        </p:scale>
        <p:origin x="-1278" y="-234"/>
      </p:cViewPr>
      <p:guideLst>
        <p:guide orient="horz" pos="3253"/>
        <p:guide pos="2880"/>
      </p:guideLst>
    </p:cSldViewPr>
  </p:slideViewPr>
  <p:outlineViewPr>
    <p:cViewPr>
      <p:scale>
        <a:sx n="33" d="100"/>
        <a:sy n="33" d="100"/>
      </p:scale>
      <p:origin x="0" y="4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83AA33-1F33-4753-82FD-0AED25F5F1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DA601AD-40F8-424B-8331-BDE98CB8BC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435894"/>
            <a:ext cx="7772400" cy="757238"/>
          </a:xfrm>
        </p:spPr>
        <p:txBody>
          <a:bodyPr/>
          <a:lstStyle>
            <a:lvl1pPr>
              <a:defRPr sz="4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225" y="2247900"/>
            <a:ext cx="6400800" cy="46672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600" b="1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71C98-9BD5-4487-899B-B55DD68B2F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6076" y="86916"/>
            <a:ext cx="2124075" cy="45910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86916"/>
            <a:ext cx="6219825" cy="45910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39335-C902-4709-99F2-2AFDF3F3E3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87313"/>
            <a:ext cx="8496300" cy="5937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23850" y="950913"/>
            <a:ext cx="8496300" cy="37274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04025" y="4946650"/>
            <a:ext cx="2133600" cy="217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A96A3-9544-4D36-B8F7-E40222BDB8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ADEAA-2252-449A-B847-CFACA0C735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FD16C-EE52-48EB-A1D6-9D8B561740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951310"/>
            <a:ext cx="4171950" cy="37266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51310"/>
            <a:ext cx="4171950" cy="37266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04BDA-C5A2-450D-B387-E5B420DD7B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07804-3F80-493A-93BD-25093A9330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03351-6610-4BD4-BC9C-51BBB74D72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C11B1-35A1-42EC-B8EE-62C75C296A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CC8E0-EA76-40C7-8F23-0E0C528498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AE416-008A-47BF-8A73-273903172F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13" descr="120522交行PPT模板FA-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87313"/>
            <a:ext cx="84963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950913"/>
            <a:ext cx="8496300" cy="372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pic>
        <p:nvPicPr>
          <p:cNvPr id="46085" name="Picture 13" descr="120522交行PPT模板FA-2"/>
          <p:cNvPicPr>
            <a:picLocks noChangeAspect="1" noChangeArrowheads="1"/>
          </p:cNvPicPr>
          <p:nvPr/>
        </p:nvPicPr>
        <p:blipFill>
          <a:blip r:embed="rId14" cstate="print"/>
          <a:srcRect l="31250" t="95811"/>
          <a:stretch>
            <a:fillRect/>
          </a:stretch>
        </p:blipFill>
        <p:spPr bwMode="auto">
          <a:xfrm>
            <a:off x="0" y="4921250"/>
            <a:ext cx="9144000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4946650"/>
            <a:ext cx="2133600" cy="2174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D64AB630-57AA-4C0F-92F3-C93EAEA112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60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5002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5002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5002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5002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5002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A5002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A5002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A5002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A5002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u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w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思想道德修养与法律基础</a:t>
            </a:r>
            <a:r>
              <a:rPr lang="en-US" altLang="zh-CN" dirty="0" smtClean="0"/>
              <a:t>》</a:t>
            </a:r>
            <a:r>
              <a:rPr lang="en-US" altLang="zh-CN" dirty="0" smtClean="0"/>
              <a:t>2018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4000" dirty="0" smtClean="0">
                <a:latin typeface="隶书" pitchFamily="49" charset="-122"/>
                <a:ea typeface="隶书" pitchFamily="49" charset="-122"/>
              </a:rPr>
              <a:t>      </a:t>
            </a:r>
            <a:endParaRPr lang="en-US" altLang="zh-CN" sz="4000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r>
              <a:rPr lang="en-US" altLang="zh-CN" sz="4000" dirty="0" smtClean="0">
                <a:latin typeface="隶书" pitchFamily="49" charset="-122"/>
                <a:ea typeface="隶书" pitchFamily="49" charset="-122"/>
              </a:rPr>
              <a:t>       </a:t>
            </a:r>
            <a:r>
              <a:rPr lang="zh-CN" altLang="en-US" sz="4000" dirty="0" smtClean="0">
                <a:latin typeface="隶书" pitchFamily="49" charset="-122"/>
                <a:ea typeface="隶书" pitchFamily="49" charset="-122"/>
              </a:rPr>
              <a:t>理论知识及考试要求</a:t>
            </a:r>
            <a:endParaRPr lang="en-US" altLang="zh-CN" sz="4000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1ADEAA-2252-449A-B847-CFACA0C735F4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思想教育部分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785801"/>
            <a:ext cx="8496300" cy="3892562"/>
          </a:xfrm>
        </p:spPr>
        <p:txBody>
          <a:bodyPr/>
          <a:lstStyle/>
          <a:p>
            <a:pPr>
              <a:buNone/>
            </a:pPr>
            <a:endParaRPr lang="zh-CN" altLang="en-US" dirty="0" smtClean="0"/>
          </a:p>
          <a:p>
            <a:r>
              <a:rPr lang="zh-CN" altLang="en-US" dirty="0" smtClean="0"/>
              <a:t>（</a:t>
            </a:r>
            <a:r>
              <a:rPr lang="en-US" dirty="0" smtClean="0"/>
              <a:t>1</a:t>
            </a:r>
            <a:r>
              <a:rPr lang="zh-CN" altLang="en-US" dirty="0" smtClean="0"/>
              <a:t>）人生观：内容，正确</a:t>
            </a:r>
            <a:r>
              <a:rPr lang="zh-CN" altLang="en-US" dirty="0" smtClean="0"/>
              <a:t>认识个人与社会，人生</a:t>
            </a:r>
            <a:r>
              <a:rPr lang="zh-CN" altLang="en-US" dirty="0" smtClean="0"/>
              <a:t>矛盾，人生</a:t>
            </a:r>
            <a:r>
              <a:rPr lang="zh-CN" altLang="en-US" dirty="0" smtClean="0"/>
              <a:t>选择</a:t>
            </a:r>
            <a:endParaRPr lang="zh-CN" altLang="en-US" dirty="0" smtClean="0"/>
          </a:p>
          <a:p>
            <a:r>
              <a:rPr lang="zh-CN" altLang="en-US" dirty="0" smtClean="0"/>
              <a:t>（</a:t>
            </a:r>
            <a:r>
              <a:rPr lang="en-US" dirty="0" smtClean="0"/>
              <a:t>2</a:t>
            </a:r>
            <a:r>
              <a:rPr lang="zh-CN" altLang="en-US" dirty="0" smtClean="0"/>
              <a:t>）人生价值：标准、实现条件、创造有价值的</a:t>
            </a:r>
            <a:r>
              <a:rPr lang="zh-CN" altLang="en-US" dirty="0" smtClean="0"/>
              <a:t>人生</a:t>
            </a:r>
            <a:endParaRPr lang="zh-CN" altLang="en-US" dirty="0" smtClean="0"/>
          </a:p>
          <a:p>
            <a:r>
              <a:rPr lang="zh-CN" altLang="en-US" dirty="0" smtClean="0"/>
              <a:t>（</a:t>
            </a:r>
            <a:r>
              <a:rPr lang="en-US" dirty="0" smtClean="0"/>
              <a:t>3</a:t>
            </a:r>
            <a:r>
              <a:rPr lang="zh-CN" altLang="en-US" dirty="0" smtClean="0"/>
              <a:t>）理想与信念：含义、特征、</a:t>
            </a:r>
            <a:r>
              <a:rPr lang="zh-CN" altLang="en-US" dirty="0" smtClean="0"/>
              <a:t>意义</a:t>
            </a:r>
            <a:endParaRPr lang="zh-CN" altLang="en-US" dirty="0" smtClean="0"/>
          </a:p>
          <a:p>
            <a:r>
              <a:rPr lang="zh-CN" altLang="en-US" dirty="0" smtClean="0"/>
              <a:t>（</a:t>
            </a:r>
            <a:r>
              <a:rPr lang="en-US" dirty="0" smtClean="0"/>
              <a:t>4</a:t>
            </a:r>
            <a:r>
              <a:rPr lang="zh-CN" altLang="en-US" dirty="0" smtClean="0"/>
              <a:t>）科学的理想信念：马克思主义信仰、中国特色社会主义共同</a:t>
            </a:r>
            <a:r>
              <a:rPr lang="zh-CN" altLang="en-US" dirty="0" smtClean="0"/>
              <a:t>理想</a:t>
            </a:r>
            <a:endParaRPr lang="zh-CN" altLang="en-US" dirty="0" smtClean="0"/>
          </a:p>
          <a:p>
            <a:r>
              <a:rPr lang="zh-CN" altLang="en-US" dirty="0" smtClean="0"/>
              <a:t>（</a:t>
            </a:r>
            <a:r>
              <a:rPr lang="en-US" dirty="0" smtClean="0"/>
              <a:t>5</a:t>
            </a:r>
            <a:r>
              <a:rPr lang="zh-CN" altLang="en-US" dirty="0" smtClean="0"/>
              <a:t>）理想与现实：关系、</a:t>
            </a:r>
            <a:r>
              <a:rPr lang="zh-CN" altLang="en-US" dirty="0" smtClean="0"/>
              <a:t>化理想为现实</a:t>
            </a:r>
            <a:endParaRPr lang="zh-CN" altLang="en-US" dirty="0" smtClean="0"/>
          </a:p>
          <a:p>
            <a:r>
              <a:rPr lang="zh-CN" altLang="en-US" dirty="0" smtClean="0"/>
              <a:t>（</a:t>
            </a:r>
            <a:r>
              <a:rPr lang="en-US" dirty="0" smtClean="0"/>
              <a:t>6</a:t>
            </a:r>
            <a:r>
              <a:rPr lang="zh-CN" altLang="en-US" dirty="0" smtClean="0"/>
              <a:t>）中国精神：传承与</a:t>
            </a:r>
            <a:r>
              <a:rPr lang="zh-CN" altLang="en-US" dirty="0" smtClean="0"/>
              <a:t>价值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）民族</a:t>
            </a:r>
            <a:r>
              <a:rPr lang="zh-CN" altLang="en-US" dirty="0" smtClean="0"/>
              <a:t>精神：</a:t>
            </a:r>
            <a:r>
              <a:rPr lang="zh-CN" altLang="en-US" dirty="0" smtClean="0"/>
              <a:t>爱国主义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）时代</a:t>
            </a:r>
            <a:r>
              <a:rPr lang="zh-CN" altLang="en-US" dirty="0" smtClean="0"/>
              <a:t>精神：改革创新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9</a:t>
            </a:r>
            <a:r>
              <a:rPr lang="zh-CN" altLang="en-US" dirty="0" smtClean="0"/>
              <a:t>）核心价值：内涵、意义、践行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1ADEAA-2252-449A-B847-CFACA0C735F4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道德教育部分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 smtClean="0"/>
          </a:p>
          <a:p>
            <a:r>
              <a:rPr lang="zh-CN" altLang="en-US" dirty="0" smtClean="0"/>
              <a:t>（</a:t>
            </a:r>
            <a:r>
              <a:rPr lang="en-US" dirty="0" smtClean="0"/>
              <a:t>1</a:t>
            </a:r>
            <a:r>
              <a:rPr lang="zh-CN" altLang="en-US" dirty="0" smtClean="0"/>
              <a:t>）道德：起源、本质、功能、作用</a:t>
            </a:r>
          </a:p>
          <a:p>
            <a:r>
              <a:rPr lang="zh-CN" altLang="en-US" dirty="0" smtClean="0"/>
              <a:t>（</a:t>
            </a:r>
            <a:r>
              <a:rPr lang="en-US" dirty="0" smtClean="0"/>
              <a:t>2</a:t>
            </a:r>
            <a:r>
              <a:rPr lang="zh-CN" altLang="en-US" dirty="0" smtClean="0"/>
              <a:t>）中华传统美德：内涵、如何正确传承</a:t>
            </a:r>
          </a:p>
          <a:p>
            <a:r>
              <a:rPr lang="zh-CN" altLang="en-US" dirty="0" smtClean="0"/>
              <a:t>（</a:t>
            </a:r>
            <a:r>
              <a:rPr lang="en-US" dirty="0" smtClean="0"/>
              <a:t>3</a:t>
            </a:r>
            <a:r>
              <a:rPr lang="zh-CN" altLang="en-US" dirty="0" smtClean="0"/>
              <a:t>）中国革命道德：形成与发展、内容</a:t>
            </a:r>
          </a:p>
          <a:p>
            <a:r>
              <a:rPr lang="zh-CN" altLang="en-US" dirty="0" smtClean="0"/>
              <a:t>（</a:t>
            </a:r>
            <a:r>
              <a:rPr lang="en-US" dirty="0" smtClean="0"/>
              <a:t>4</a:t>
            </a:r>
            <a:r>
              <a:rPr lang="zh-CN" altLang="en-US" dirty="0" smtClean="0"/>
              <a:t>）社会主义道德建设：意义、核心、原则、实践</a:t>
            </a:r>
          </a:p>
          <a:p>
            <a:r>
              <a:rPr lang="zh-CN" altLang="en-US" dirty="0" smtClean="0"/>
              <a:t>（</a:t>
            </a:r>
            <a:r>
              <a:rPr lang="en-US" dirty="0" smtClean="0"/>
              <a:t>5</a:t>
            </a:r>
            <a:r>
              <a:rPr lang="zh-CN" altLang="en-US" dirty="0" smtClean="0"/>
              <a:t>）社会公德：含义、内容、要求</a:t>
            </a:r>
          </a:p>
          <a:p>
            <a:r>
              <a:rPr lang="zh-CN" altLang="en-US" dirty="0" smtClean="0"/>
              <a:t>（</a:t>
            </a:r>
            <a:r>
              <a:rPr lang="en-US" dirty="0" smtClean="0"/>
              <a:t>6</a:t>
            </a:r>
            <a:r>
              <a:rPr lang="zh-CN" altLang="en-US" dirty="0" smtClean="0"/>
              <a:t>）职业道德：含义、内容、要求</a:t>
            </a:r>
          </a:p>
          <a:p>
            <a:r>
              <a:rPr lang="zh-CN" altLang="en-US" dirty="0" smtClean="0"/>
              <a:t>（</a:t>
            </a:r>
            <a:r>
              <a:rPr lang="en-US" dirty="0" smtClean="0"/>
              <a:t>7</a:t>
            </a:r>
            <a:r>
              <a:rPr lang="zh-CN" altLang="en-US" dirty="0" smtClean="0"/>
              <a:t>）家庭美德：含义、内容、</a:t>
            </a:r>
            <a:r>
              <a:rPr lang="zh-CN" altLang="en-US" dirty="0" smtClean="0"/>
              <a:t>要求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）个人品德：含义、内容、要求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9</a:t>
            </a:r>
            <a:r>
              <a:rPr lang="zh-CN" altLang="en-US" dirty="0" smtClean="0"/>
              <a:t>）向上向善，知行合一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1ADEAA-2252-449A-B847-CFACA0C735F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法治教育部分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 smtClean="0"/>
          </a:p>
          <a:p>
            <a:r>
              <a:rPr lang="zh-CN" altLang="en-US" dirty="0" smtClean="0"/>
              <a:t>（</a:t>
            </a:r>
            <a:r>
              <a:rPr lang="en-US" dirty="0" smtClean="0"/>
              <a:t>1</a:t>
            </a:r>
            <a:r>
              <a:rPr lang="zh-CN" altLang="en-US" dirty="0" smtClean="0"/>
              <a:t>）法律与社会主义法律：本质、特征</a:t>
            </a:r>
          </a:p>
          <a:p>
            <a:r>
              <a:rPr lang="zh-CN" altLang="en-US" dirty="0" smtClean="0"/>
              <a:t>（</a:t>
            </a:r>
            <a:r>
              <a:rPr lang="en-US" dirty="0" smtClean="0"/>
              <a:t>2</a:t>
            </a:r>
            <a:r>
              <a:rPr lang="zh-CN" altLang="en-US" dirty="0" smtClean="0"/>
              <a:t>）中国特色社会主义法治体系：作用，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）宪法：作用、意义、内容</a:t>
            </a:r>
            <a:endParaRPr lang="zh-CN" altLang="en-US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zh-CN" altLang="en-US" dirty="0" smtClean="0"/>
              <a:t>社会主义法治观念：意义，内涵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zh-CN" altLang="en-US" dirty="0" smtClean="0"/>
              <a:t>法治思维：内涵，特征，要求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r>
              <a:rPr lang="zh-CN" altLang="en-US" dirty="0" smtClean="0"/>
              <a:t>法律权威：意义，要求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r>
              <a:rPr lang="zh-CN" altLang="en-US" dirty="0" smtClean="0"/>
              <a:t>法律权利与法律义务：含义、关系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</a:t>
            </a:r>
            <a:r>
              <a:rPr lang="zh-CN" altLang="en-US" dirty="0" smtClean="0"/>
              <a:t>正确行驶宪法规定的法律权利与法律义务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1ADEAA-2252-449A-B847-CFACA0C735F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ctrTitle"/>
          </p:nvPr>
        </p:nvSpPr>
        <p:spPr>
          <a:xfrm>
            <a:off x="755576" y="1059582"/>
            <a:ext cx="4680768" cy="757237"/>
          </a:xfrm>
        </p:spPr>
        <p:txBody>
          <a:bodyPr/>
          <a:lstStyle/>
          <a:p>
            <a:r>
              <a:rPr lang="zh-CN" altLang="en-US" sz="3600" dirty="0" smtClean="0">
                <a:effectLst/>
              </a:rPr>
              <a:t>期末考试注意事项</a:t>
            </a:r>
          </a:p>
        </p:txBody>
      </p:sp>
      <p:sp>
        <p:nvSpPr>
          <p:cNvPr id="19458" name="副标题 2"/>
          <p:cNvSpPr>
            <a:spLocks noGrp="1"/>
          </p:cNvSpPr>
          <p:nvPr>
            <p:ph type="subTitle" idx="1"/>
          </p:nvPr>
        </p:nvSpPr>
        <p:spPr>
          <a:xfrm>
            <a:off x="755576" y="1923678"/>
            <a:ext cx="6408712" cy="648072"/>
          </a:xfrm>
        </p:spPr>
        <p:txBody>
          <a:bodyPr/>
          <a:lstStyle/>
          <a:p>
            <a:r>
              <a:rPr lang="zh-CN" altLang="en-US" sz="2000" b="0" dirty="0" smtClean="0"/>
              <a:t>温馨提示：请同学们确认</a:t>
            </a:r>
            <a:r>
              <a:rPr lang="zh-CN" altLang="en-US" sz="2000" dirty="0" smtClean="0">
                <a:solidFill>
                  <a:srgbClr val="000099"/>
                </a:solidFill>
              </a:rPr>
              <a:t>考试时间</a:t>
            </a:r>
            <a:r>
              <a:rPr lang="zh-CN" altLang="en-US" sz="2000" b="0" dirty="0" smtClean="0"/>
              <a:t>和</a:t>
            </a:r>
            <a:r>
              <a:rPr lang="zh-CN" altLang="en-US" sz="2000" dirty="0" smtClean="0">
                <a:solidFill>
                  <a:srgbClr val="000099"/>
                </a:solidFill>
              </a:rPr>
              <a:t>考场安排</a:t>
            </a:r>
            <a:endParaRPr lang="en-US" altLang="zh-CN" sz="2000" dirty="0" smtClean="0">
              <a:solidFill>
                <a:srgbClr val="000099"/>
              </a:solidFill>
            </a:endParaRPr>
          </a:p>
          <a:p>
            <a:endParaRPr lang="zh-CN" altLang="en-US" sz="2000" dirty="0" smtClean="0">
              <a:solidFill>
                <a:srgbClr val="000099"/>
              </a:solidFill>
            </a:endParaRPr>
          </a:p>
        </p:txBody>
      </p:sp>
      <p:sp>
        <p:nvSpPr>
          <p:cNvPr id="19459" name="AutoShape 2" descr="http://img3.imgtn.bdimg.com/it/u=4185527403,1722031486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0" name="AutoShape 4" descr="http://img3.imgtn.bdimg.com/it/u=4185527403,1722031486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484" name="Picture 4" descr="http://www.zikao025.com/uploads/allimg/140105/10-140105103G0244.jpg"/>
          <p:cNvPicPr>
            <a:picLocks noChangeAspect="1" noChangeArrowheads="1"/>
          </p:cNvPicPr>
          <p:nvPr/>
        </p:nvPicPr>
        <p:blipFill>
          <a:blip r:embed="rId2" cstate="print"/>
          <a:srcRect t="18441" r="16758" b="2525"/>
          <a:stretch>
            <a:fillRect/>
          </a:stretch>
        </p:blipFill>
        <p:spPr bwMode="auto">
          <a:xfrm>
            <a:off x="4860032" y="2643758"/>
            <a:ext cx="3600400" cy="2160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714626"/>
            <a:ext cx="7772400" cy="571504"/>
          </a:xfrm>
        </p:spPr>
        <p:txBody>
          <a:bodyPr/>
          <a:lstStyle/>
          <a:p>
            <a:r>
              <a:rPr lang="zh-CN" altLang="en-US" dirty="0" smtClean="0"/>
              <a:t> 与作弊绝缘         不后悔人生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28662" y="1071552"/>
            <a:ext cx="7200896" cy="1125140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sz="4000" dirty="0" smtClean="0">
                <a:latin typeface="隶书" pitchFamily="49" charset="-122"/>
                <a:ea typeface="隶书" pitchFamily="49" charset="-122"/>
              </a:rPr>
              <a:t>认真思考       仔细作答</a:t>
            </a:r>
            <a:endParaRPr lang="en-US" altLang="zh-CN" sz="4000" dirty="0" smtClean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FFD16C-EE52-48EB-A1D6-9D8B56174080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987574"/>
            <a:ext cx="7488832" cy="3600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+mn-ea"/>
              </a:rPr>
              <a:t>考试形式：开卷（</a:t>
            </a:r>
            <a:r>
              <a:rPr lang="zh-CN" altLang="en-US" sz="1800" dirty="0" smtClean="0">
                <a:latin typeface="+mn-ea"/>
              </a:rPr>
              <a:t>共四大</a:t>
            </a:r>
            <a:r>
              <a:rPr lang="zh-CN" altLang="en-US" sz="1800" dirty="0" smtClean="0">
                <a:latin typeface="+mn-ea"/>
              </a:rPr>
              <a:t>题）</a:t>
            </a:r>
            <a:endParaRPr lang="en-US" altLang="zh-CN" sz="1800" dirty="0" smtClean="0">
              <a:latin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800" dirty="0" smtClean="0">
                <a:latin typeface="+mn-ea"/>
              </a:rPr>
              <a:t>     </a:t>
            </a:r>
            <a:r>
              <a:rPr lang="en-US" altLang="zh-CN" sz="1800" dirty="0" smtClean="0">
                <a:latin typeface="+mn-ea"/>
              </a:rPr>
              <a:t>1. </a:t>
            </a:r>
            <a:r>
              <a:rPr lang="zh-CN" altLang="en-US" sz="1800" dirty="0" smtClean="0">
                <a:latin typeface="+mn-ea"/>
              </a:rPr>
              <a:t>只能携带教材。</a:t>
            </a:r>
            <a:endParaRPr lang="en-US" altLang="zh-CN" sz="1800" dirty="0" smtClean="0">
              <a:latin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1800" dirty="0" smtClean="0">
                <a:latin typeface="+mn-ea"/>
              </a:rPr>
              <a:t>     2. </a:t>
            </a:r>
            <a:r>
              <a:rPr lang="zh-CN" altLang="en-US" sz="1800" dirty="0" smtClean="0">
                <a:latin typeface="+mn-ea"/>
              </a:rPr>
              <a:t>书中不能夹带其他资料，不得使用手机。</a:t>
            </a:r>
            <a:endParaRPr lang="en-US" altLang="zh-CN" sz="1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+mn-ea"/>
              </a:rPr>
              <a:t>答题要求：</a:t>
            </a:r>
            <a:endParaRPr lang="en-US" altLang="zh-CN" sz="1800" dirty="0" smtClean="0">
              <a:latin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800" dirty="0" smtClean="0">
                <a:latin typeface="+mn-ea"/>
              </a:rPr>
              <a:t>     </a:t>
            </a:r>
            <a:r>
              <a:rPr lang="en-US" altLang="zh-CN" sz="1800" dirty="0" smtClean="0">
                <a:latin typeface="+mn-ea"/>
              </a:rPr>
              <a:t>1. </a:t>
            </a:r>
            <a:r>
              <a:rPr lang="zh-CN" altLang="en-US" sz="1800" dirty="0" smtClean="0">
                <a:latin typeface="+mn-ea"/>
              </a:rPr>
              <a:t>与教材理论相结合</a:t>
            </a:r>
            <a:r>
              <a:rPr lang="zh-CN" altLang="en-US" sz="1800" dirty="0" smtClean="0">
                <a:latin typeface="+mn-ea"/>
              </a:rPr>
              <a:t>。</a:t>
            </a:r>
            <a:endParaRPr lang="en-US" altLang="zh-CN" sz="1800" dirty="0" smtClean="0">
              <a:latin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1800" dirty="0" smtClean="0">
                <a:latin typeface="+mn-ea"/>
              </a:rPr>
              <a:t>     2. </a:t>
            </a:r>
            <a:r>
              <a:rPr lang="zh-CN" altLang="en-US" sz="1800" dirty="0" smtClean="0">
                <a:latin typeface="+mn-ea"/>
              </a:rPr>
              <a:t>与案例材料相</a:t>
            </a:r>
            <a:r>
              <a:rPr lang="zh-CN" altLang="en-US" sz="1800" dirty="0" smtClean="0">
                <a:latin typeface="+mn-ea"/>
              </a:rPr>
              <a:t>结合。</a:t>
            </a:r>
            <a:endParaRPr lang="en-US" altLang="zh-CN" sz="1800" dirty="0" smtClean="0">
              <a:latin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800" dirty="0" smtClean="0">
                <a:latin typeface="+mn-ea"/>
              </a:rPr>
              <a:t>     </a:t>
            </a:r>
            <a:r>
              <a:rPr lang="en-US" altLang="zh-CN" sz="1800" dirty="0" smtClean="0">
                <a:latin typeface="+mn-ea"/>
              </a:rPr>
              <a:t>3. </a:t>
            </a:r>
            <a:r>
              <a:rPr lang="zh-CN" altLang="en-US" sz="1800" dirty="0" smtClean="0">
                <a:latin typeface="+mn-ea"/>
              </a:rPr>
              <a:t>有自己的理解。</a:t>
            </a:r>
            <a:endParaRPr lang="en-US" altLang="zh-CN" sz="1800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1ADEAA-2252-449A-B847-CFACA0C735F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交通银行信用卡中心PPT模板-Fr2012-rev">
  <a:themeElements>
    <a:clrScheme name="交通银行信用卡中心PPT模板-Fr2012-re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交通银行信用卡中心PPT模板-Fr2012-rev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交通银行信用卡中心PPT模板-Fr2012-re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交通银行信用卡中心PPT模板-Fr2012-re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交通银行信用卡中心PPT模板-Fr2012-re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交通银行信用卡中心PPT模板-Fr2012-re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交通银行信用卡中心PPT模板-Fr2012-re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交通银行信用卡中心PPT模板-Fr2012-re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交通银行信用卡中心PPT模板-Fr2012-re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交通银行信用卡中心PPT模板-Fr2012-re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交通银行信用卡中心PPT模板-Fr2012-re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交通银行信用卡中心PPT模板-Fr2012-re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交通银行信用卡中心PPT模板-Fr2012-re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交通银行信用卡中心PPT模板-Fr2012-re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9675</TotalTime>
  <Words>408</Words>
  <Application>Microsoft Office PowerPoint</Application>
  <PresentationFormat>全屏显示(16:9)</PresentationFormat>
  <Paragraphs>54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交通银行信用卡中心PPT模板-Fr2012-rev</vt:lpstr>
      <vt:lpstr>《思想道德修养与法律基础》2018</vt:lpstr>
      <vt:lpstr>思想教育部分</vt:lpstr>
      <vt:lpstr>道德教育部分</vt:lpstr>
      <vt:lpstr>法治教育部分</vt:lpstr>
      <vt:lpstr>期末考试注意事项</vt:lpstr>
      <vt:lpstr> 与作弊绝缘         不后悔人生</vt:lpstr>
      <vt:lpstr>注意事项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信用卡在线申请业务培训材料</dc:title>
  <dc:creator>pccc</dc:creator>
  <cp:lastModifiedBy>Windows 用户</cp:lastModifiedBy>
  <cp:revision>7394</cp:revision>
  <cp:lastPrinted>2113-01-01T00:00:00Z</cp:lastPrinted>
  <dcterms:created xsi:type="dcterms:W3CDTF">2012-07-31T06:24:00Z</dcterms:created>
  <dcterms:modified xsi:type="dcterms:W3CDTF">2018-12-26T09:53:55Z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2052-10.1.0.5975</vt:lpwstr>
  </property>
</Properties>
</file>