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3"/>
    <p:sldId id="257" r:id="rId4"/>
    <p:sldId id="258" r:id="rId5"/>
    <p:sldId id="264" r:id="rId6"/>
    <p:sldId id="265" r:id="rId7"/>
    <p:sldId id="266" r:id="rId8"/>
    <p:sldId id="267" r:id="rId9"/>
    <p:sldId id="268" r:id="rId10"/>
    <p:sldId id="269" r:id="rId11"/>
    <p:sldId id="270" r:id="rId12"/>
    <p:sldId id="263" r:id="rId13"/>
    <p:sldId id="259" r:id="rId14"/>
    <p:sldId id="271" r:id="rId15"/>
    <p:sldId id="260" r:id="rId16"/>
    <p:sldId id="261" r:id="rId17"/>
    <p:sldId id="273" r:id="rId18"/>
    <p:sldId id="274" r:id="rId19"/>
    <p:sldId id="275" r:id="rId20"/>
    <p:sldId id="285" r:id="rId21"/>
    <p:sldId id="276" r:id="rId22"/>
    <p:sldId id="277" r:id="rId23"/>
    <p:sldId id="286" r:id="rId24"/>
    <p:sldId id="278" r:id="rId25"/>
    <p:sldId id="262" r:id="rId26"/>
    <p:sldId id="279"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86"/>
  </p:normalViewPr>
  <p:slideViewPr>
    <p:cSldViewPr snapToGrid="0" snapToObjects="1">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4FB98-45FE-404F-9C0B-8ADD1084700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8A1BD-F256-264F-8E9A-401255A1839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0FA8628-A418-6A4D-8B69-DADE70FC4093}"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0B7D57A-EEB8-6C49-A92D-C136326C73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A8628-A418-6A4D-8B69-DADE70FC409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0B7D57A-EEB8-6C49-A92D-C136326C73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A8628-A418-6A4D-8B69-DADE70FC4093}"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0B7D57A-EEB8-6C49-A92D-C136326C73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A8628-A418-6A4D-8B69-DADE70FC409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0B7D57A-EEB8-6C49-A92D-C136326C730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A8628-A418-6A4D-8B69-DADE70FC4093}"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0B7D57A-EEB8-6C49-A92D-C136326C730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A8628-A418-6A4D-8B69-DADE70FC4093}"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7D57A-EEB8-6C49-A92D-C136326C730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A8628-A418-6A4D-8B69-DADE70FC409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0B7D57A-EEB8-6C49-A92D-C136326C73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A8628-A418-6A4D-8B69-DADE70FC4093}"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0B7D57A-EEB8-6C49-A92D-C136326C73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A8628-A418-6A4D-8B69-DADE70FC409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B7D57A-EEB8-6C49-A92D-C136326C7308}"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FA8628-A418-6A4D-8B69-DADE70FC409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18943"/>
            <a:ext cx="9144000" cy="1291019"/>
          </a:xfrm>
        </p:spPr>
        <p:txBody>
          <a:bodyPr>
            <a:normAutofit/>
          </a:bodyPr>
          <a:lstStyle/>
          <a:p>
            <a:r>
              <a:rPr lang="zh-CN" altLang="en-US" sz="5400" dirty="0">
                <a:latin typeface="微软雅黑" panose="020B0503020204020204" charset="-122"/>
                <a:ea typeface="微软雅黑" panose="020B0503020204020204" charset="-122"/>
                <a:cs typeface="微软雅黑" panose="020B0503020204020204" charset="-122"/>
              </a:rPr>
              <a:t>大数据概念和发展背景</a:t>
            </a:r>
            <a:endParaRPr lang="en-US" sz="5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认知大数据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27042" y="1451113"/>
            <a:ext cx="10313506" cy="4731025"/>
          </a:xfrm>
        </p:spPr>
        <p:txBody>
          <a:bodyPr>
            <a:noAutofit/>
          </a:bodyPr>
          <a:lstStyle/>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想要系统的认知大数据，必须要全面而细致的分解它，着手从三个层面来展开：</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第一层面是理论，理论是认知的必经途径，也是被广泛认同和传播的基线。在这里从大数据的特征定义理解行业对大数据的整体描绘和定性；从对大数据价值的探讨来深入解析大数据的珍贵所在；洞悉大数据的发展趋势；从大数据隐私这个特别而重要的视角审视人和数据之间的长久博弈。</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第二层面是技术，技术是大数据价值体现的手段和前进的基石。在这里分别从云计算、分布式处理技术、存储技术和感知技术的发展来说明大数据从采集、处理、存储到形成结果的整个过程。</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第三层面是实践，实践是大数据的最终价值体现。在这里分别从互联网的大数据，政府的大数据，企业的大数据和个人的大数据四个方面来描绘大数据已经展现的美好景象及即将实现的蓝图。 </a:t>
            </a:r>
            <a:endParaRPr lang="en-US" altLang="zh-CN" sz="18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大数据与云计算的关系"/>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9810" y="2139536"/>
            <a:ext cx="6553414" cy="268094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295402" y="820503"/>
            <a:ext cx="9601196" cy="798238"/>
          </a:xfrm>
          <a:effectLst/>
        </p:spPr>
        <p:txBody>
          <a:bodyPr vert="horz" lIns="91440" tIns="45720" rIns="91440" bIns="45720" rtlCol="0" anchor="ctr">
            <a:normAutofit/>
          </a:bodyPr>
          <a:lstStyle/>
          <a:p>
            <a:r>
              <a:rPr lang="zh-CN" altLang="en-US" dirty="0">
                <a:latin typeface="微软雅黑" panose="020B0503020204020204" charset="-122"/>
                <a:ea typeface="微软雅黑" panose="020B0503020204020204" charset="-122"/>
                <a:cs typeface="微软雅黑" panose="020B0503020204020204" charset="-122"/>
              </a:rPr>
              <a:t>大数据与云计算的关系</a:t>
            </a: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6774"/>
            <a:ext cx="10515600" cy="67706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大数据的特点</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203834"/>
            <a:ext cx="5684520" cy="5001894"/>
          </a:xfrm>
        </p:spPr>
        <p:txBody>
          <a:bodyPr>
            <a:normAutofit fontScale="92500" lnSpcReduction="20000"/>
          </a:bodyPr>
          <a:lstStyle/>
          <a:p>
            <a:pPr>
              <a:lnSpc>
                <a:spcPct val="150000"/>
              </a:lnSpc>
            </a:pPr>
            <a:r>
              <a:rPr lang="en-US" altLang="zh-CN" sz="2200" dirty="0">
                <a:latin typeface="微软雅黑" panose="020B0503020204020204" charset="-122"/>
                <a:ea typeface="微软雅黑" panose="020B0503020204020204" charset="-122"/>
                <a:cs typeface="微软雅黑" panose="020B0503020204020204" charset="-122"/>
              </a:rPr>
              <a:t>IBM </a:t>
            </a:r>
            <a:r>
              <a:rPr lang="zh-CN" altLang="en-US" sz="2200" dirty="0">
                <a:latin typeface="微软雅黑" panose="020B0503020204020204" charset="-122"/>
                <a:ea typeface="微软雅黑" panose="020B0503020204020204" charset="-122"/>
                <a:cs typeface="微软雅黑" panose="020B0503020204020204" charset="-122"/>
              </a:rPr>
              <a:t>公司使用</a:t>
            </a:r>
            <a:r>
              <a:rPr lang="en-US" altLang="zh-CN" sz="2200" dirty="0">
                <a:latin typeface="微软雅黑" panose="020B0503020204020204" charset="-122"/>
                <a:ea typeface="微软雅黑" panose="020B0503020204020204" charset="-122"/>
                <a:cs typeface="微软雅黑" panose="020B0503020204020204" charset="-122"/>
              </a:rPr>
              <a:t>3V </a:t>
            </a:r>
            <a:r>
              <a:rPr lang="zh-CN" altLang="en-US" sz="2200" dirty="0">
                <a:latin typeface="微软雅黑" panose="020B0503020204020204" charset="-122"/>
                <a:ea typeface="微软雅黑" panose="020B0503020204020204" charset="-122"/>
                <a:cs typeface="微软雅黑" panose="020B0503020204020204" charset="-122"/>
              </a:rPr>
              <a:t>来描述大数据的特点</a:t>
            </a:r>
            <a:endParaRPr lang="en-US" altLang="zh-CN" sz="22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200" dirty="0">
                <a:latin typeface="微软雅黑" panose="020B0503020204020204" charset="-122"/>
                <a:ea typeface="微软雅黑" panose="020B0503020204020204" charset="-122"/>
                <a:cs typeface="微软雅黑" panose="020B0503020204020204" charset="-122"/>
              </a:rPr>
              <a:t> Volume(</a:t>
            </a:r>
            <a:r>
              <a:rPr lang="zh-CN" altLang="en-US" sz="2200" dirty="0">
                <a:latin typeface="微软雅黑" panose="020B0503020204020204" charset="-122"/>
                <a:ea typeface="微软雅黑" panose="020B0503020204020204" charset="-122"/>
                <a:cs typeface="微软雅黑" panose="020B0503020204020204" charset="-122"/>
              </a:rPr>
              <a:t>体 量 </a:t>
            </a:r>
            <a:r>
              <a:rPr lang="en-US" altLang="zh-CN" sz="2200" dirty="0">
                <a:latin typeface="微软雅黑" panose="020B0503020204020204" charset="-122"/>
                <a:ea typeface="微软雅黑" panose="020B0503020204020204" charset="-122"/>
                <a:cs typeface="微软雅黑" panose="020B0503020204020204" charset="-122"/>
              </a:rPr>
              <a:t>)</a:t>
            </a:r>
            <a:r>
              <a:rPr lang="zh-CN" altLang="en-US" sz="2200" dirty="0">
                <a:latin typeface="微软雅黑" panose="020B0503020204020204" charset="-122"/>
                <a:ea typeface="微软雅黑" panose="020B0503020204020204" charset="-122"/>
                <a:cs typeface="微软雅黑" panose="020B0503020204020204" charset="-122"/>
              </a:rPr>
              <a:t>。 通过各种设备产生的海量数据体量巨大 </a:t>
            </a:r>
            <a:r>
              <a:rPr lang="en-US" altLang="zh-CN" sz="2200" dirty="0">
                <a:latin typeface="微软雅黑" panose="020B0503020204020204" charset="-122"/>
                <a:ea typeface="微软雅黑" panose="020B0503020204020204" charset="-122"/>
                <a:cs typeface="微软雅黑" panose="020B0503020204020204" charset="-122"/>
              </a:rPr>
              <a:t>,</a:t>
            </a:r>
            <a:r>
              <a:rPr lang="zh-CN" altLang="en-US" sz="2200" dirty="0">
                <a:latin typeface="微软雅黑" panose="020B0503020204020204" charset="-122"/>
                <a:ea typeface="微软雅黑" panose="020B0503020204020204" charset="-122"/>
                <a:cs typeface="微软雅黑" panose="020B0503020204020204" charset="-122"/>
              </a:rPr>
              <a:t>远大于目前互联网上的信息流量</a:t>
            </a:r>
            <a:endParaRPr lang="zh-CN" altLang="en-US" sz="22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200" dirty="0"/>
              <a:t> </a:t>
            </a:r>
            <a:r>
              <a:rPr lang="en-US" altLang="zh-CN" sz="2200" dirty="0">
                <a:latin typeface="微软雅黑" panose="020B0503020204020204" charset="-122"/>
                <a:ea typeface="微软雅黑" panose="020B0503020204020204" charset="-122"/>
                <a:cs typeface="微软雅黑" panose="020B0503020204020204" charset="-122"/>
              </a:rPr>
              <a:t>Variety(</a:t>
            </a:r>
            <a:r>
              <a:rPr lang="zh-CN" altLang="en-US" sz="2200" dirty="0">
                <a:latin typeface="微软雅黑" panose="020B0503020204020204" charset="-122"/>
                <a:ea typeface="微软雅黑" panose="020B0503020204020204" charset="-122"/>
                <a:cs typeface="微软雅黑" panose="020B0503020204020204" charset="-122"/>
              </a:rPr>
              <a:t>多 样 </a:t>
            </a:r>
            <a:r>
              <a:rPr lang="en-US" altLang="zh-CN" sz="2200" dirty="0">
                <a:latin typeface="微软雅黑" panose="020B0503020204020204" charset="-122"/>
                <a:ea typeface="微软雅黑" panose="020B0503020204020204" charset="-122"/>
                <a:cs typeface="微软雅黑" panose="020B0503020204020204" charset="-122"/>
              </a:rPr>
              <a:t>)</a:t>
            </a:r>
            <a:r>
              <a:rPr lang="zh-CN" altLang="en-US" sz="2200" dirty="0">
                <a:latin typeface="微软雅黑" panose="020B0503020204020204" charset="-122"/>
                <a:ea typeface="微软雅黑" panose="020B0503020204020204" charset="-122"/>
                <a:cs typeface="微软雅黑" panose="020B0503020204020204" charset="-122"/>
              </a:rPr>
              <a:t>。 大数据类型繁多，在编码方式 、数据格式 、应用特 征等多个方面存在差异 </a:t>
            </a:r>
            <a:endParaRPr lang="zh-CN" altLang="en-US" sz="22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200" dirty="0"/>
              <a:t> </a:t>
            </a:r>
            <a:r>
              <a:rPr lang="en-US" altLang="zh-CN" sz="2200" dirty="0">
                <a:latin typeface="微软雅黑" panose="020B0503020204020204" charset="-122"/>
                <a:ea typeface="微软雅黑" panose="020B0503020204020204" charset="-122"/>
                <a:cs typeface="微软雅黑" panose="020B0503020204020204" charset="-122"/>
              </a:rPr>
              <a:t>Velocity(</a:t>
            </a:r>
            <a:r>
              <a:rPr lang="zh-CN" altLang="en-US" sz="2200" dirty="0">
                <a:latin typeface="微软雅黑" panose="020B0503020204020204" charset="-122"/>
                <a:ea typeface="微软雅黑" panose="020B0503020204020204" charset="-122"/>
                <a:cs typeface="微软雅黑" panose="020B0503020204020204" charset="-122"/>
              </a:rPr>
              <a:t>速 率 </a:t>
            </a:r>
            <a:r>
              <a:rPr lang="en-US" altLang="zh-CN" sz="2200" dirty="0">
                <a:latin typeface="微软雅黑" panose="020B0503020204020204" charset="-122"/>
                <a:ea typeface="微软雅黑" panose="020B0503020204020204" charset="-122"/>
                <a:cs typeface="微软雅黑" panose="020B0503020204020204" charset="-122"/>
              </a:rPr>
              <a:t>)</a:t>
            </a:r>
            <a:r>
              <a:rPr lang="zh-CN" altLang="en-US" sz="2200" dirty="0">
                <a:latin typeface="微软雅黑" panose="020B0503020204020204" charset="-122"/>
                <a:ea typeface="微软雅黑" panose="020B0503020204020204" charset="-122"/>
                <a:cs typeface="微软雅黑" panose="020B0503020204020204" charset="-122"/>
              </a:rPr>
              <a:t>。 数据以非常高的速率到达系统内部，这就要求处理数据段 的速度必须非常快 </a:t>
            </a:r>
            <a:br>
              <a:rPr lang="zh-CN" altLang="en-US" dirty="0"/>
            </a:br>
            <a:endParaRPr lang="zh-CN" altLang="en-US" dirty="0"/>
          </a:p>
          <a:p>
            <a:endParaRPr lang="en-US" dirty="0"/>
          </a:p>
        </p:txBody>
      </p:sp>
      <p:pic>
        <p:nvPicPr>
          <p:cNvPr id="4" name="Picture 3"/>
          <p:cNvPicPr>
            <a:picLocks noChangeAspect="1"/>
          </p:cNvPicPr>
          <p:nvPr/>
        </p:nvPicPr>
        <p:blipFill>
          <a:blip r:embed="rId1"/>
          <a:stretch>
            <a:fillRect/>
          </a:stretch>
        </p:blipFill>
        <p:spPr>
          <a:xfrm>
            <a:off x="7131778" y="2008354"/>
            <a:ext cx="4440682" cy="32479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6774"/>
            <a:ext cx="10515600" cy="67706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大数据的特点</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199" y="1203834"/>
            <a:ext cx="9756913" cy="5001894"/>
          </a:xfrm>
        </p:spPr>
        <p:txBody>
          <a:bodyPr>
            <a:normAutofit/>
          </a:bodyPr>
          <a:lstStyle/>
          <a:p>
            <a:pPr>
              <a:lnSpc>
                <a:spcPct val="150000"/>
              </a:lnSpc>
            </a:pPr>
            <a:r>
              <a:rPr lang="zh-CN" altLang="en-US" sz="2200" dirty="0">
                <a:latin typeface="微软雅黑" panose="020B0503020204020204" charset="-122"/>
                <a:ea typeface="微软雅黑" panose="020B0503020204020204" charset="-122"/>
                <a:cs typeface="微软雅黑" panose="020B0503020204020204" charset="-122"/>
              </a:rPr>
              <a:t>大数据的特点补充</a:t>
            </a:r>
            <a:endParaRPr lang="en-US" altLang="zh-CN" sz="22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200" dirty="0">
                <a:latin typeface="微软雅黑" panose="020B0503020204020204" charset="-122"/>
                <a:ea typeface="微软雅黑" panose="020B0503020204020204" charset="-122"/>
                <a:cs typeface="微软雅黑" panose="020B0503020204020204" charset="-122"/>
              </a:rPr>
              <a:t>可变性（</a:t>
            </a:r>
            <a:r>
              <a:rPr lang="en-US" altLang="zh-CN" sz="2200" dirty="0">
                <a:latin typeface="微软雅黑" panose="020B0503020204020204" charset="-122"/>
                <a:ea typeface="微软雅黑" panose="020B0503020204020204" charset="-122"/>
                <a:cs typeface="微软雅黑" panose="020B0503020204020204" charset="-122"/>
              </a:rPr>
              <a:t>Variability</a:t>
            </a:r>
            <a:r>
              <a:rPr lang="zh-CN" altLang="en-US" sz="2200" dirty="0">
                <a:latin typeface="微软雅黑" panose="020B0503020204020204" charset="-122"/>
                <a:ea typeface="微软雅黑" panose="020B0503020204020204" charset="-122"/>
                <a:cs typeface="微软雅黑" panose="020B0503020204020204" charset="-122"/>
              </a:rPr>
              <a:t>）：妨碍了处理和有效地管理数据的过程。 </a:t>
            </a:r>
            <a:endParaRPr lang="en-US" altLang="zh-CN" sz="22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200" dirty="0">
                <a:latin typeface="微软雅黑" panose="020B0503020204020204" charset="-122"/>
                <a:ea typeface="微软雅黑" panose="020B0503020204020204" charset="-122"/>
                <a:cs typeface="微软雅黑" panose="020B0503020204020204" charset="-122"/>
              </a:rPr>
              <a:t>真实性（</a:t>
            </a:r>
            <a:r>
              <a:rPr lang="en-US" altLang="zh-CN" sz="2200" dirty="0">
                <a:latin typeface="微软雅黑" panose="020B0503020204020204" charset="-122"/>
                <a:ea typeface="微软雅黑" panose="020B0503020204020204" charset="-122"/>
                <a:cs typeface="微软雅黑" panose="020B0503020204020204" charset="-122"/>
              </a:rPr>
              <a:t>Veracity</a:t>
            </a:r>
            <a:r>
              <a:rPr lang="zh-CN" altLang="en-US" sz="2200" dirty="0">
                <a:latin typeface="微软雅黑" panose="020B0503020204020204" charset="-122"/>
                <a:ea typeface="微软雅黑" panose="020B0503020204020204" charset="-122"/>
                <a:cs typeface="微软雅黑" panose="020B0503020204020204" charset="-122"/>
              </a:rPr>
              <a:t>）：数据的质量。</a:t>
            </a:r>
            <a:endParaRPr lang="en-US" altLang="zh-CN" sz="22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200" dirty="0">
                <a:latin typeface="微软雅黑" panose="020B0503020204020204" charset="-122"/>
                <a:ea typeface="微软雅黑" panose="020B0503020204020204" charset="-122"/>
                <a:cs typeface="微软雅黑" panose="020B0503020204020204" charset="-122"/>
              </a:rPr>
              <a:t>复杂性（</a:t>
            </a:r>
            <a:r>
              <a:rPr lang="en-US" altLang="zh-CN" sz="2200" dirty="0">
                <a:latin typeface="微软雅黑" panose="020B0503020204020204" charset="-122"/>
                <a:ea typeface="微软雅黑" panose="020B0503020204020204" charset="-122"/>
                <a:cs typeface="微软雅黑" panose="020B0503020204020204" charset="-122"/>
              </a:rPr>
              <a:t>Complexity</a:t>
            </a:r>
            <a:r>
              <a:rPr lang="zh-CN" altLang="en-US" sz="2200" dirty="0">
                <a:latin typeface="微软雅黑" panose="020B0503020204020204" charset="-122"/>
                <a:ea typeface="微软雅黑" panose="020B0503020204020204" charset="-122"/>
                <a:cs typeface="微软雅黑" panose="020B0503020204020204" charset="-122"/>
              </a:rPr>
              <a:t>）：数据量巨大，来源多渠道。 价值（</a:t>
            </a:r>
            <a:r>
              <a:rPr lang="en-US" altLang="zh-CN" sz="2200" dirty="0">
                <a:latin typeface="微软雅黑" panose="020B0503020204020204" charset="-122"/>
                <a:ea typeface="微软雅黑" panose="020B0503020204020204" charset="-122"/>
                <a:cs typeface="微软雅黑" panose="020B0503020204020204" charset="-122"/>
              </a:rPr>
              <a:t>value</a:t>
            </a:r>
            <a:r>
              <a:rPr lang="zh-CN" altLang="en-US" sz="2200" dirty="0">
                <a:latin typeface="微软雅黑" panose="020B0503020204020204" charset="-122"/>
                <a:ea typeface="微软雅黑" panose="020B0503020204020204" charset="-122"/>
                <a:cs typeface="微软雅黑" panose="020B0503020204020204" charset="-122"/>
              </a:rPr>
              <a:t>）：合理运用大数据，以低成本创造高价值。</a:t>
            </a:r>
            <a:br>
              <a:rPr lang="zh-CN" altLang="en-US" dirty="0"/>
            </a:br>
            <a:endParaRPr lang="zh-CN" alt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大数据的发展</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295401" y="1639957"/>
            <a:ext cx="9601196" cy="4235911"/>
          </a:xfrm>
        </p:spPr>
        <p:txBody>
          <a:bodyPr>
            <a:normAutofit lnSpcReduction="10000"/>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大数据技术是一种新一代技术和构架</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它成本较低</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以快速的采集、处理和分析技术 从各种超大规模的数据中提取价值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dirty="0"/>
              <a:t>  </a:t>
            </a:r>
            <a:r>
              <a:rPr lang="zh-CN" altLang="en-US" sz="2000" dirty="0">
                <a:latin typeface="微软雅黑" panose="020B0503020204020204" charset="-122"/>
                <a:ea typeface="微软雅黑" panose="020B0503020204020204" charset="-122"/>
                <a:cs typeface="微软雅黑" panose="020B0503020204020204" charset="-122"/>
              </a:rPr>
              <a:t>大数据采集与预处理方向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 目前很多公司已经推出了多种数据清洗和质量控制工具</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如</a:t>
            </a:r>
            <a:r>
              <a:rPr lang="en-US" altLang="zh-CN" sz="2000" dirty="0">
                <a:latin typeface="微软雅黑" panose="020B0503020204020204" charset="-122"/>
                <a:ea typeface="微软雅黑" panose="020B0503020204020204" charset="-122"/>
                <a:cs typeface="微软雅黑" panose="020B0503020204020204" charset="-122"/>
              </a:rPr>
              <a:t>IBM </a:t>
            </a:r>
            <a:r>
              <a:rPr lang="zh-CN" altLang="en-US" sz="2000" dirty="0">
                <a:latin typeface="微软雅黑" panose="020B0503020204020204" charset="-122"/>
                <a:ea typeface="微软雅黑" panose="020B0503020204020204" charset="-122"/>
                <a:cs typeface="微软雅黑" panose="020B0503020204020204" charset="-122"/>
              </a:rPr>
              <a:t>公司的 </a:t>
            </a:r>
            <a:r>
              <a:rPr lang="en-US" altLang="zh-CN" sz="2000" dirty="0" err="1">
                <a:latin typeface="微软雅黑" panose="020B0503020204020204" charset="-122"/>
                <a:ea typeface="微软雅黑" panose="020B0503020204020204" charset="-122"/>
                <a:cs typeface="微软雅黑" panose="020B0503020204020204" charset="-122"/>
              </a:rPr>
              <a:t>DataStage</a:t>
            </a:r>
            <a:r>
              <a:rPr lang="en-US" altLang="zh-CN" sz="2000" dirty="0">
                <a:latin typeface="微软雅黑" panose="020B0503020204020204" charset="-122"/>
                <a:ea typeface="微软雅黑" panose="020B0503020204020204" charset="-122"/>
                <a:cs typeface="微软雅黑" panose="020B0503020204020204" charset="-122"/>
              </a:rPr>
              <a:t>) </a:t>
            </a:r>
            <a:endParaRPr lang="en-US" altLang="zh-CN"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  大数据存储与管理方向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 这个方向最常见的挑战是存储规模大</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存储管理复杂</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需要兼顾结构化、非结构化和半结构化的数据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  大数据计算模式方向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 目前出现了多种典型的 计算模式</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包括大数据查询分析计算</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如 </a:t>
            </a:r>
            <a:r>
              <a:rPr lang="en-US" altLang="zh-CN" sz="2000" dirty="0">
                <a:latin typeface="微软雅黑" panose="020B0503020204020204" charset="-122"/>
                <a:ea typeface="微软雅黑" panose="020B0503020204020204" charset="-122"/>
                <a:cs typeface="微软雅黑" panose="020B0503020204020204" charset="-122"/>
              </a:rPr>
              <a:t>Hive)</a:t>
            </a:r>
            <a:r>
              <a:rPr lang="zh-CN" altLang="en-US" sz="2000" dirty="0">
                <a:latin typeface="微软雅黑" panose="020B0503020204020204" charset="-122"/>
                <a:ea typeface="微软雅黑" panose="020B0503020204020204" charset="-122"/>
                <a:cs typeface="微软雅黑" panose="020B0503020204020204" charset="-122"/>
              </a:rPr>
              <a:t>、批处理计算</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如 </a:t>
            </a:r>
            <a:r>
              <a:rPr lang="en-US" altLang="zh-CN" sz="2000" dirty="0">
                <a:latin typeface="微软雅黑" panose="020B0503020204020204" charset="-122"/>
                <a:ea typeface="微软雅黑" panose="020B0503020204020204" charset="-122"/>
                <a:cs typeface="微软雅黑" panose="020B0503020204020204" charset="-122"/>
              </a:rPr>
              <a:t>Hadoop</a:t>
            </a:r>
            <a:r>
              <a:rPr lang="zh-CN" altLang="en-US" sz="2000"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MapReduce) </a:t>
            </a:r>
            <a:r>
              <a:rPr lang="zh-CN" altLang="en-US" sz="2000" dirty="0">
                <a:latin typeface="微软雅黑" panose="020B0503020204020204" charset="-122"/>
                <a:ea typeface="微软雅黑" panose="020B0503020204020204" charset="-122"/>
                <a:cs typeface="微软雅黑" panose="020B0503020204020204" charset="-122"/>
              </a:rPr>
              <a:t>等</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0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94507"/>
            <a:ext cx="9601196" cy="70752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大数据的发展</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73426" y="1451113"/>
            <a:ext cx="10227365" cy="4424755"/>
          </a:xfrm>
        </p:spPr>
        <p:txBody>
          <a:bodyPr>
            <a:norm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大数据技术是一种新一代技术和构架</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它成本较低</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以快速的采集、处理和分析技术 从各种超大规模的数据中提取价值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dirty="0"/>
              <a:t>  </a:t>
            </a:r>
            <a:r>
              <a:rPr lang="zh-CN" altLang="en-US" sz="2000" dirty="0">
                <a:latin typeface="微软雅黑" panose="020B0503020204020204" charset="-122"/>
                <a:ea typeface="微软雅黑" panose="020B0503020204020204" charset="-122"/>
                <a:cs typeface="微软雅黑" panose="020B0503020204020204" charset="-122"/>
              </a:rPr>
              <a:t>大数据分析与挖掘方向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在数据量迅速增加的同时</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还要进行深度的数据分析和挖掘</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并且对自动化分析要求越来越高 </a:t>
            </a:r>
            <a:endParaRPr lang="en-US" altLang="zh-CN"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大数据可视化分析方向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通过可视化方式来帮助人们探索和解释复杂的数据</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有利于决策者挖掘数据的商业价值</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进而有助于大数据的发展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大数据安全方向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文件访问控制权限 </a:t>
            </a:r>
            <a:r>
              <a:rPr lang="en-US" altLang="zh-CN" sz="2000" dirty="0">
                <a:latin typeface="微软雅黑" panose="020B0503020204020204" charset="-122"/>
                <a:ea typeface="微软雅黑" panose="020B0503020204020204" charset="-122"/>
                <a:cs typeface="微软雅黑" panose="020B0503020204020204" charset="-122"/>
              </a:rPr>
              <a:t>ACL</a:t>
            </a:r>
            <a:r>
              <a:rPr lang="zh-CN" altLang="en-US" sz="2000" dirty="0">
                <a:latin typeface="微软雅黑" panose="020B0503020204020204" charset="-122"/>
                <a:ea typeface="微软雅黑" panose="020B0503020204020204" charset="-122"/>
                <a:cs typeface="微软雅黑" panose="020B0503020204020204" charset="-122"/>
              </a:rPr>
              <a:t>、基础设备加密、匿名化保护技术和加密保 护等技术正在最大程度地保护数据安全 </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0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94507"/>
            <a:ext cx="9601196" cy="70752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大数据的意义</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73426" y="1451113"/>
            <a:ext cx="10227365" cy="4424755"/>
          </a:xfrm>
        </p:spPr>
        <p:txBody>
          <a:bodyPr>
            <a:normAutofit/>
          </a:bodyPr>
          <a:lstStyle/>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现在的社会是一个高速发展的社会，科技发达，信息流通，人们之间的交流越来越密切，生活也越来越方便，大数据就是这个高科技时代的产物</a:t>
            </a:r>
            <a:endParaRPr lang="en-US" altLang="zh-CN"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阿里巴巴创办人马云来台演讲中就提到，未来的时代将不是</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时代，而是</a:t>
            </a:r>
            <a:r>
              <a:rPr lang="en-US" altLang="zh-CN" sz="2000" dirty="0">
                <a:latin typeface="微软雅黑" panose="020B0503020204020204" charset="-122"/>
                <a:ea typeface="微软雅黑" panose="020B0503020204020204" charset="-122"/>
                <a:cs typeface="微软雅黑" panose="020B0503020204020204" charset="-122"/>
              </a:rPr>
              <a:t>DT</a:t>
            </a:r>
            <a:r>
              <a:rPr lang="zh-CN" altLang="en-US" sz="2000" dirty="0">
                <a:latin typeface="微软雅黑" panose="020B0503020204020204" charset="-122"/>
                <a:ea typeface="微软雅黑" panose="020B0503020204020204" charset="-122"/>
                <a:cs typeface="微软雅黑" panose="020B0503020204020204" charset="-122"/>
              </a:rPr>
              <a:t>的时代，</a:t>
            </a:r>
            <a:r>
              <a:rPr lang="en-US" altLang="zh-CN" sz="2000" dirty="0">
                <a:latin typeface="微软雅黑" panose="020B0503020204020204" charset="-122"/>
                <a:ea typeface="微软雅黑" panose="020B0503020204020204" charset="-122"/>
                <a:cs typeface="微软雅黑" panose="020B0503020204020204" charset="-122"/>
              </a:rPr>
              <a:t>DT</a:t>
            </a:r>
            <a:r>
              <a:rPr lang="zh-CN" altLang="en-US" sz="2000" dirty="0">
                <a:latin typeface="微软雅黑" panose="020B0503020204020204" charset="-122"/>
                <a:ea typeface="微软雅黑" panose="020B0503020204020204" charset="-122"/>
                <a:cs typeface="微软雅黑" panose="020B0503020204020204" charset="-122"/>
              </a:rPr>
              <a:t>就是</a:t>
            </a:r>
            <a:r>
              <a:rPr lang="en-US" altLang="zh-CN" sz="2000" dirty="0">
                <a:latin typeface="微软雅黑" panose="020B0503020204020204" charset="-122"/>
                <a:ea typeface="微软雅黑" panose="020B0503020204020204" charset="-122"/>
                <a:cs typeface="微软雅黑" panose="020B0503020204020204" charset="-122"/>
              </a:rPr>
              <a:t>Data Technology</a:t>
            </a:r>
            <a:r>
              <a:rPr lang="zh-CN" altLang="en-US" sz="2000" dirty="0">
                <a:latin typeface="微软雅黑" panose="020B0503020204020204" charset="-122"/>
                <a:ea typeface="微软雅黑" panose="020B0503020204020204" charset="-122"/>
                <a:cs typeface="微软雅黑" panose="020B0503020204020204" charset="-122"/>
              </a:rPr>
              <a:t>数据科技，显示大数据对于阿里巴巴集团来说举足轻重</a:t>
            </a:r>
            <a:endParaRPr lang="en-US" altLang="zh-CN"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有人把数据比喻为蕴藏能量的煤矿。煤炭按照性质有焦煤、无烟煤、肥煤、贫煤等分类，而露天煤矿、深山煤矿的挖掘成本又不一样。与此类似，大数据并不在“大”，而在于“有用”。价值含量、挖掘成本比数量更为重要。对于很多行业而言，如何利用这些大规模数据是赢得竞争的关键。</a:t>
            </a: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0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94507"/>
            <a:ext cx="9601196" cy="70752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大数据的价值</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73426" y="1451113"/>
            <a:ext cx="10227365" cy="4424755"/>
          </a:xfrm>
        </p:spPr>
        <p:txBody>
          <a:bodyPr>
            <a:normAutofit/>
          </a:bodyPr>
          <a:lstStyle/>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大数据的价值体现在以下几个方面：</a:t>
            </a: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）对大量消费者提供产品或服务的企业可以利用大数据进行精准营销；</a:t>
            </a: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）做小而美模式的中小微企业可以利用大数据做服务转型；</a:t>
            </a: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）面临互联网压力之下必须转型的传统企业需要与时俱进充分利用大数据的价值。</a:t>
            </a: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020" y="605790"/>
            <a:ext cx="10505440" cy="5664835"/>
          </a:xfrm>
        </p:spPr>
        <p:txBody>
          <a:bodyPr/>
          <a:lstStyle/>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不过，“大数据”在经济发展中的巨大意义并不代表其能取代一切对于社会问题的理性思考，科学发展的逻辑不能被湮没在海量数据中。著名经济学家路德维希</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冯</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米塞斯曾提醒过：“就今日言，有很多人忙碌于资料之无益累积，以致对问题之说明与解决，丧失了其对特殊的经济意义的了解。”这确实是需要警惕的。</a:t>
            </a: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在这个快速发展的智能硬件时代，困扰应用开发者的一个重要问题就是如何在功率、覆盖范围、传输速率和成本之间找到那个微妙的平衡点。企业组织利用相关数据和分析可以帮助它们降低成本、提高效率、开发新产品、做出更明智的业务决策等等。</a:t>
            </a: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695" y="605790"/>
            <a:ext cx="10843895" cy="5664835"/>
          </a:xfrm>
        </p:spPr>
        <p:txBody>
          <a:bodyPr>
            <a:noAutofit/>
          </a:bodyPr>
          <a:lstStyle/>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通过结合大数据和高性能的分析，下面这些对企业有益的情况都可能会发生：</a:t>
            </a:r>
            <a:endParaRPr lang="zh-CN" altLang="en-US" sz="2400" dirty="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）及时解析故障、问题和缺陷的根源，每年可能为企业节省数十亿美元。</a:t>
            </a:r>
            <a:endParaRPr lang="zh-CN" altLang="en-US" sz="2400" dirty="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）为成千上万的快递车辆规划实时交通路线，躲避拥堵。</a:t>
            </a:r>
            <a:endParaRPr lang="zh-CN" altLang="en-US" sz="2400" dirty="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）分析所有</a:t>
            </a:r>
            <a:r>
              <a:rPr lang="en-US" altLang="zh-CN" sz="2400" dirty="0">
                <a:latin typeface="微软雅黑" panose="020B0503020204020204" charset="-122"/>
                <a:ea typeface="微软雅黑" panose="020B0503020204020204" charset="-122"/>
                <a:cs typeface="微软雅黑" panose="020B0503020204020204" charset="-122"/>
              </a:rPr>
              <a:t>SKU</a:t>
            </a:r>
            <a:r>
              <a:rPr lang="zh-CN" altLang="en-US" sz="2400" dirty="0">
                <a:latin typeface="微软雅黑" panose="020B0503020204020204" charset="-122"/>
                <a:ea typeface="微软雅黑" panose="020B0503020204020204" charset="-122"/>
                <a:cs typeface="微软雅黑" panose="020B0503020204020204" charset="-122"/>
              </a:rPr>
              <a:t>，以利润最大化为目标来定价和清理库存。</a:t>
            </a:r>
            <a:endParaRPr lang="zh-CN" altLang="en-US" sz="2400" dirty="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）根据客户的购买习惯，为其推送他可能感兴趣的优惠信息。</a:t>
            </a:r>
            <a:endParaRPr lang="zh-CN" altLang="en-US" sz="2400" dirty="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）从大量客户中快速识别出金牌客户。</a:t>
            </a:r>
            <a:endParaRPr lang="zh-CN" altLang="en-US" sz="2400" dirty="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）使用点击流分析和数据挖掘来规避欺诈行为。</a:t>
            </a:r>
            <a:endParaRPr lang="zh-CN" altLang="en-US" sz="24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723" y="744412"/>
            <a:ext cx="9601196" cy="501292"/>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大数据定义</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483424"/>
            <a:ext cx="10515600" cy="5112448"/>
          </a:xfrm>
        </p:spPr>
        <p:txBody>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大数据是一个不断发展的概念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可以指任何体量或复杂性超出常规数据处理方法和处理能力的数据 </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数据本身可以是结构化、半结构化甚至是非结构化的 </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endParaRPr lang="en-US" dirty="0"/>
          </a:p>
        </p:txBody>
      </p:sp>
      <p:pic>
        <p:nvPicPr>
          <p:cNvPr id="4" name="Picture 3"/>
          <p:cNvPicPr>
            <a:picLocks noChangeAspect="1"/>
          </p:cNvPicPr>
          <p:nvPr/>
        </p:nvPicPr>
        <p:blipFill>
          <a:blip r:embed="rId1"/>
          <a:stretch>
            <a:fillRect/>
          </a:stretch>
        </p:blipFill>
        <p:spPr>
          <a:xfrm>
            <a:off x="716026" y="3801904"/>
            <a:ext cx="2942844" cy="2095500"/>
          </a:xfrm>
          <a:prstGeom prst="rect">
            <a:avLst/>
          </a:prstGeom>
        </p:spPr>
      </p:pic>
      <p:pic>
        <p:nvPicPr>
          <p:cNvPr id="5" name="Picture 4"/>
          <p:cNvPicPr>
            <a:picLocks noChangeAspect="1"/>
          </p:cNvPicPr>
          <p:nvPr/>
        </p:nvPicPr>
        <p:blipFill>
          <a:blip r:embed="rId2"/>
          <a:stretch>
            <a:fillRect/>
          </a:stretch>
        </p:blipFill>
        <p:spPr>
          <a:xfrm>
            <a:off x="7857998" y="3706916"/>
            <a:ext cx="3617976" cy="2245328"/>
          </a:xfrm>
          <a:prstGeom prst="rect">
            <a:avLst/>
          </a:prstGeom>
        </p:spPr>
      </p:pic>
      <p:pic>
        <p:nvPicPr>
          <p:cNvPr id="6" name="Picture 5"/>
          <p:cNvPicPr>
            <a:picLocks noChangeAspect="1"/>
          </p:cNvPicPr>
          <p:nvPr/>
        </p:nvPicPr>
        <p:blipFill>
          <a:blip r:embed="rId3"/>
          <a:stretch>
            <a:fillRect/>
          </a:stretch>
        </p:blipFill>
        <p:spPr>
          <a:xfrm>
            <a:off x="4157218" y="3814096"/>
            <a:ext cx="3627374" cy="2044700"/>
          </a:xfrm>
          <a:prstGeom prst="rect">
            <a:avLst/>
          </a:prstGeom>
        </p:spPr>
      </p:pic>
      <p:sp>
        <p:nvSpPr>
          <p:cNvPr id="7" name="Rectangle 6"/>
          <p:cNvSpPr/>
          <p:nvPr/>
        </p:nvSpPr>
        <p:spPr>
          <a:xfrm>
            <a:off x="1560906" y="5988820"/>
            <a:ext cx="1107996" cy="369332"/>
          </a:xfrm>
          <a:prstGeom prst="rect">
            <a:avLst/>
          </a:prstGeom>
        </p:spPr>
        <p:txBody>
          <a:bodyPr wrap="none">
            <a:spAutoFit/>
          </a:bodyPr>
          <a:lstStyle/>
          <a:p>
            <a:r>
              <a:rPr lang="zh-CN" altLang="en-US" dirty="0">
                <a:latin typeface="微软雅黑" panose="020B0503020204020204" charset="-122"/>
                <a:ea typeface="微软雅黑" panose="020B0503020204020204" charset="-122"/>
                <a:cs typeface="微软雅黑" panose="020B0503020204020204" charset="-122"/>
              </a:rPr>
              <a:t>海量数据</a:t>
            </a:r>
            <a:endParaRPr lang="en-US" dirty="0"/>
          </a:p>
        </p:txBody>
      </p:sp>
      <p:sp>
        <p:nvSpPr>
          <p:cNvPr id="8" name="Rectangle 7"/>
          <p:cNvSpPr/>
          <p:nvPr/>
        </p:nvSpPr>
        <p:spPr>
          <a:xfrm>
            <a:off x="5416907" y="5988820"/>
            <a:ext cx="1338828" cy="369332"/>
          </a:xfrm>
          <a:prstGeom prst="rect">
            <a:avLst/>
          </a:prstGeom>
        </p:spPr>
        <p:txBody>
          <a:bodyPr wrap="none">
            <a:spAutoFit/>
          </a:bodyPr>
          <a:lstStyle/>
          <a:p>
            <a:r>
              <a:rPr lang="zh-CN" altLang="en-US" dirty="0">
                <a:latin typeface="微软雅黑" panose="020B0503020204020204" charset="-122"/>
                <a:ea typeface="微软雅黑" panose="020B0503020204020204" charset="-122"/>
                <a:cs typeface="微软雅黑" panose="020B0503020204020204" charset="-122"/>
              </a:rPr>
              <a:t>结构化数据</a:t>
            </a:r>
            <a:endParaRPr lang="en-US" dirty="0"/>
          </a:p>
        </p:txBody>
      </p:sp>
      <p:sp>
        <p:nvSpPr>
          <p:cNvPr id="9" name="Rectangle 8"/>
          <p:cNvSpPr/>
          <p:nvPr/>
        </p:nvSpPr>
        <p:spPr>
          <a:xfrm>
            <a:off x="9556626" y="5952244"/>
            <a:ext cx="1569660" cy="369332"/>
          </a:xfrm>
          <a:prstGeom prst="rect">
            <a:avLst/>
          </a:prstGeom>
        </p:spPr>
        <p:txBody>
          <a:bodyPr wrap="none">
            <a:spAutoFit/>
          </a:bodyPr>
          <a:lstStyle/>
          <a:p>
            <a:r>
              <a:rPr lang="zh-CN" altLang="en-US" dirty="0">
                <a:latin typeface="微软雅黑" panose="020B0503020204020204" charset="-122"/>
                <a:ea typeface="微软雅黑" panose="020B0503020204020204" charset="-122"/>
                <a:cs typeface="微软雅黑" panose="020B0503020204020204" charset="-122"/>
              </a:rPr>
              <a:t>半结构化数据</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15" y="634262"/>
            <a:ext cx="9601196" cy="767155"/>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大数据的</a:t>
            </a:r>
            <a:r>
              <a:rPr lang="zh-CN" altLang="en-US" sz="4400" dirty="0">
                <a:latin typeface="微软雅黑" panose="020B0503020204020204" charset="-122"/>
                <a:ea typeface="微软雅黑" panose="020B0503020204020204" charset="-122"/>
                <a:cs typeface="微软雅黑" panose="020B0503020204020204" charset="-122"/>
              </a:rPr>
              <a:t>趋势</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318260"/>
            <a:ext cx="10674350" cy="4905375"/>
          </a:xfrm>
        </p:spPr>
        <p:txBody>
          <a:bodyPr>
            <a:no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趋势一：数据的资源化</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何为资源化，是指大数据成为企业和社会关注的重要战略资源，并已成为大家争相抢夺的新焦点。因而，企业必须要提前制定大数据营销战略计划，抢占市场先机。</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趋势二：与云计算的深度结合</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大数据离不开云处理，云处理为大数据提供了弹性可拓展的基础设备，是产生大数据的平台之一。自</a:t>
            </a:r>
            <a:r>
              <a:rPr lang="en-US" altLang="zh-CN" sz="2000" dirty="0">
                <a:latin typeface="微软雅黑" panose="020B0503020204020204" charset="-122"/>
                <a:ea typeface="微软雅黑" panose="020B0503020204020204" charset="-122"/>
                <a:cs typeface="微软雅黑" panose="020B0503020204020204" charset="-122"/>
              </a:rPr>
              <a:t>2013</a:t>
            </a:r>
            <a:r>
              <a:rPr lang="zh-CN" altLang="en-US" sz="2000" dirty="0">
                <a:latin typeface="微软雅黑" panose="020B0503020204020204" charset="-122"/>
                <a:ea typeface="微软雅黑" panose="020B0503020204020204" charset="-122"/>
                <a:cs typeface="微软雅黑" panose="020B0503020204020204" charset="-122"/>
              </a:rPr>
              <a:t>年开始，大数据技术已开始和云计算技术紧密结合，预计未来两者关系将更为密切。除此之外，物联网、移动互联网等新兴计算形态，也将一齐助力大数据革命，让大数据营销发挥出更大的影响力。</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15" y="634263"/>
            <a:ext cx="9601196" cy="55327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a:t>
            </a:r>
            <a:r>
              <a:rPr lang="zh-CN" altLang="en-US" sz="4400" dirty="0">
                <a:latin typeface="微软雅黑" panose="020B0503020204020204" charset="-122"/>
                <a:ea typeface="微软雅黑" panose="020B0503020204020204" charset="-122"/>
                <a:cs typeface="微软雅黑" panose="020B0503020204020204" charset="-122"/>
              </a:rPr>
              <a:t>趋势</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318161"/>
            <a:ext cx="10515600" cy="4999512"/>
          </a:xfrm>
        </p:spPr>
        <p:txBody>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趋势三：科学理论的突破</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随着大数据的快速发展，就像计算机和互联网一样，大数据很有可能是新一轮的技术革命。随之兴起的数据挖掘、机器学习和人工智能等相关技术，可能会改变数据世界里的很多算法和基础理论，实现科学技术上的突破。</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趋势四：数据科学和数据联盟的成立</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未来，数据科学将成为一门专门的学科，被越来越多的人所认知。各大高校将设立专门的数据科学类专业，也会催生一批与之相关的新的就业岗位。与此同时，基于数据这个基础平台，也将建立起跨领域的数据共享平台，之后，数据共享将扩展到企业层面，并且成为未来产业的核心一环。</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15" y="634263"/>
            <a:ext cx="9601196" cy="55327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a:t>
            </a:r>
            <a:r>
              <a:rPr lang="zh-CN" altLang="en-US" sz="4400" dirty="0">
                <a:latin typeface="微软雅黑" panose="020B0503020204020204" charset="-122"/>
                <a:ea typeface="微软雅黑" panose="020B0503020204020204" charset="-122"/>
                <a:cs typeface="微软雅黑" panose="020B0503020204020204" charset="-122"/>
              </a:rPr>
              <a:t>趋势</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009650"/>
            <a:ext cx="10515600" cy="5407660"/>
          </a:xfrm>
        </p:spPr>
        <p:txBody>
          <a:bodyPr>
            <a:noAutofit/>
          </a:bodyPr>
          <a:lstStyle/>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趋势五：数据泄露泛滥</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未来几年数据泄露事件的增长率也许会达到</a:t>
            </a:r>
            <a:r>
              <a:rPr lang="en-US" altLang="zh-CN" sz="1800" dirty="0">
                <a:latin typeface="微软雅黑" panose="020B0503020204020204" charset="-122"/>
                <a:ea typeface="微软雅黑" panose="020B0503020204020204" charset="-122"/>
                <a:cs typeface="微软雅黑" panose="020B0503020204020204" charset="-122"/>
              </a:rPr>
              <a:t>100%</a:t>
            </a:r>
            <a:r>
              <a:rPr lang="zh-CN" altLang="en-US" sz="1800" dirty="0">
                <a:latin typeface="微软雅黑" panose="020B0503020204020204" charset="-122"/>
                <a:ea typeface="微软雅黑" panose="020B0503020204020204" charset="-122"/>
                <a:cs typeface="微软雅黑" panose="020B0503020204020204" charset="-122"/>
              </a:rPr>
              <a:t>，除非数据在其源头就能够得到安全保障。可以说，在未来，每个财富</a:t>
            </a:r>
            <a:r>
              <a:rPr lang="en-US" altLang="zh-CN" sz="1800" dirty="0">
                <a:latin typeface="微软雅黑" panose="020B0503020204020204" charset="-122"/>
                <a:ea typeface="微软雅黑" panose="020B0503020204020204" charset="-122"/>
                <a:cs typeface="微软雅黑" panose="020B0503020204020204" charset="-122"/>
              </a:rPr>
              <a:t>500</a:t>
            </a:r>
            <a:r>
              <a:rPr lang="zh-CN" altLang="en-US" sz="1800" dirty="0">
                <a:latin typeface="微软雅黑" panose="020B0503020204020204" charset="-122"/>
                <a:ea typeface="微软雅黑" panose="020B0503020204020204" charset="-122"/>
                <a:cs typeface="微软雅黑" panose="020B0503020204020204" charset="-122"/>
              </a:rPr>
              <a:t>强企业都会面临数据攻击，无论他们是否已经做好安全防范。而所有企业，无论规模大小，都需要重新审视今天的安全定义。在财富</a:t>
            </a:r>
            <a:r>
              <a:rPr lang="en-US" altLang="zh-CN" sz="1800" dirty="0">
                <a:latin typeface="微软雅黑" panose="020B0503020204020204" charset="-122"/>
                <a:ea typeface="微软雅黑" panose="020B0503020204020204" charset="-122"/>
                <a:cs typeface="微软雅黑" panose="020B0503020204020204" charset="-122"/>
              </a:rPr>
              <a:t>500</a:t>
            </a:r>
            <a:r>
              <a:rPr lang="zh-CN" altLang="en-US" sz="1800" dirty="0">
                <a:latin typeface="微软雅黑" panose="020B0503020204020204" charset="-122"/>
                <a:ea typeface="微软雅黑" panose="020B0503020204020204" charset="-122"/>
                <a:cs typeface="微软雅黑" panose="020B0503020204020204" charset="-122"/>
              </a:rPr>
              <a:t>强企业中，超过</a:t>
            </a:r>
            <a:r>
              <a:rPr lang="en-US" altLang="zh-CN" sz="1800" dirty="0">
                <a:latin typeface="微软雅黑" panose="020B0503020204020204" charset="-122"/>
                <a:ea typeface="微软雅黑" panose="020B0503020204020204" charset="-122"/>
                <a:cs typeface="微软雅黑" panose="020B0503020204020204" charset="-122"/>
              </a:rPr>
              <a:t>50%</a:t>
            </a:r>
            <a:r>
              <a:rPr lang="zh-CN" altLang="en-US" sz="1800" dirty="0">
                <a:latin typeface="微软雅黑" panose="020B0503020204020204" charset="-122"/>
                <a:ea typeface="微软雅黑" panose="020B0503020204020204" charset="-122"/>
                <a:cs typeface="微软雅黑" panose="020B0503020204020204" charset="-122"/>
              </a:rPr>
              <a:t>将会设置首席信息安全官这一职位。企业需要从新的角度来确保自身以及客户数据，所有数据在创建之初便需要获得安全保障，而并非在数据保存的最后一个环节，仅仅加强后者的安全措施已被证明于事无补。</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趋势六：数据管理成为核心竞争力</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数据管理成为核心竞争力，直接影响财务表现。当“数据资产是企业核心资产”的概念深入人心之后，企业对于数据管理便有了更清晰的界定，将数据管理作为企业核心竞争力，持续发展，战略性规划与运用数据资产，成为企业数据管理的核心。数据资产管理效率与主营业务收入增长率、销售收入增长率显著正相关；此外，对于具有互联网思维的企业而言，数据资产竞争力所占比重为</a:t>
            </a:r>
            <a:r>
              <a:rPr lang="en-US" altLang="zh-CN" sz="1800" dirty="0">
                <a:latin typeface="微软雅黑" panose="020B0503020204020204" charset="-122"/>
                <a:ea typeface="微软雅黑" panose="020B0503020204020204" charset="-122"/>
                <a:cs typeface="微软雅黑" panose="020B0503020204020204" charset="-122"/>
              </a:rPr>
              <a:t>36.8%</a:t>
            </a:r>
            <a:r>
              <a:rPr lang="zh-CN" altLang="en-US" sz="1800" dirty="0">
                <a:latin typeface="微软雅黑" panose="020B0503020204020204" charset="-122"/>
                <a:ea typeface="微软雅黑" panose="020B0503020204020204" charset="-122"/>
                <a:cs typeface="微软雅黑" panose="020B0503020204020204" charset="-122"/>
              </a:rPr>
              <a:t>，数据资产的管理效果将直接影响企业的财务表现。</a:t>
            </a:r>
            <a:endParaRPr lang="zh-CN" altLang="en-US" sz="1800" dirty="0">
              <a:latin typeface="微软雅黑" panose="020B0503020204020204" charset="-122"/>
              <a:ea typeface="微软雅黑" panose="020B0503020204020204" charset="-122"/>
              <a:cs typeface="微软雅黑" panose="020B0503020204020204" charset="-122"/>
            </a:endParaRPr>
          </a:p>
          <a:p>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15" y="634263"/>
            <a:ext cx="9601196" cy="553270"/>
          </a:xfrm>
        </p:spPr>
        <p:txBody>
          <a:bodyPr>
            <a:normAutofit fontScale="90000"/>
          </a:bodyPr>
          <a:lstStyle/>
          <a:p>
            <a:r>
              <a:rPr lang="zh-CN" altLang="en-US" dirty="0">
                <a:latin typeface="微软雅黑" panose="020B0503020204020204" charset="-122"/>
                <a:ea typeface="微软雅黑" panose="020B0503020204020204" charset="-122"/>
                <a:cs typeface="微软雅黑" panose="020B0503020204020204" charset="-122"/>
              </a:rPr>
              <a:t>大数据的</a:t>
            </a:r>
            <a:r>
              <a:rPr lang="zh-CN" altLang="en-US" sz="4400" dirty="0">
                <a:latin typeface="微软雅黑" panose="020B0503020204020204" charset="-122"/>
                <a:ea typeface="微软雅黑" panose="020B0503020204020204" charset="-122"/>
                <a:cs typeface="微软雅黑" panose="020B0503020204020204" charset="-122"/>
              </a:rPr>
              <a:t>趋势</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62965" y="1187450"/>
            <a:ext cx="10624820" cy="4999355"/>
          </a:xfrm>
        </p:spPr>
        <p:txBody>
          <a:bodyPr>
            <a:noAutofit/>
          </a:bodyPr>
          <a:lstStyle/>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趋势七：数据质量是</a:t>
            </a:r>
            <a:r>
              <a:rPr lang="en-US" altLang="zh-CN" sz="1800" dirty="0">
                <a:latin typeface="微软雅黑" panose="020B0503020204020204" charset="-122"/>
                <a:ea typeface="微软雅黑" panose="020B0503020204020204" charset="-122"/>
                <a:cs typeface="微软雅黑" panose="020B0503020204020204" charset="-122"/>
              </a:rPr>
              <a:t>BI</a:t>
            </a:r>
            <a:r>
              <a:rPr lang="zh-CN" altLang="en-US" sz="1800" dirty="0">
                <a:latin typeface="微软雅黑" panose="020B0503020204020204" charset="-122"/>
                <a:ea typeface="微软雅黑" panose="020B0503020204020204" charset="-122"/>
                <a:cs typeface="微软雅黑" panose="020B0503020204020204" charset="-122"/>
              </a:rPr>
              <a:t>（商业智能）成功的关键</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采用自助式商业智能工具进行大数据处理的企业将会脱颖而出。其中要面临的一个挑战是，很多数据源会带来大量低质量数据。想要成功，企业需要理解原始数据与数据分析之间的差距，从而消除低质量数据并通过</a:t>
            </a:r>
            <a:r>
              <a:rPr lang="en-US" altLang="zh-CN" sz="1800" dirty="0">
                <a:latin typeface="微软雅黑" panose="020B0503020204020204" charset="-122"/>
                <a:ea typeface="微软雅黑" panose="020B0503020204020204" charset="-122"/>
                <a:cs typeface="微软雅黑" panose="020B0503020204020204" charset="-122"/>
              </a:rPr>
              <a:t>BI</a:t>
            </a:r>
            <a:r>
              <a:rPr lang="zh-CN" altLang="en-US" sz="1800" dirty="0">
                <a:latin typeface="微软雅黑" panose="020B0503020204020204" charset="-122"/>
                <a:ea typeface="微软雅黑" panose="020B0503020204020204" charset="-122"/>
                <a:cs typeface="微软雅黑" panose="020B0503020204020204" charset="-122"/>
              </a:rPr>
              <a:t>获得更佳决策。</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趋势八：数据生态系统复合化程度加强</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cs typeface="微软雅黑" panose="020B0503020204020204" charset="-122"/>
              </a:rPr>
              <a:t>大数据的世界不只是一个单一的、巨大的计算机网络，而是一个由大量活动构件与多元参与者元素所构成的生态系统，终端设备提供商、基础设施提供商、网络服务提供商、网络接入服务提供商、数据服务使能者、数据服务提供商、触点服务、数据服务零售商等等一系列的参与者共同构建的生态系统。而今，这样一套数据生态系统的基本雏形已然形成，接下来的发展将趋向于系统内部角色的细分，也就是市场的细分；系统机制的调整，也就是商业模式的创新；系统结构的调整，也就是竞争环境的调整等等，从而使得数据生态系统复合化程度逐渐增强</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15" y="634263"/>
            <a:ext cx="9601196" cy="553270"/>
          </a:xfrm>
        </p:spPr>
        <p:txBody>
          <a:bodyPr>
            <a:normAutofit fontScale="90000"/>
          </a:bodyPr>
          <a:lstStyle/>
          <a:p>
            <a:pPr>
              <a:lnSpc>
                <a:spcPct val="150000"/>
              </a:lnSpc>
            </a:pPr>
            <a:r>
              <a:rPr lang="en-US" altLang="zh-CN" sz="4400" dirty="0">
                <a:latin typeface="微软雅黑" panose="020B0503020204020204" charset="-122"/>
                <a:ea typeface="微软雅黑" panose="020B0503020204020204" charset="-122"/>
                <a:cs typeface="微软雅黑" panose="020B0503020204020204" charset="-122"/>
              </a:rPr>
              <a:t>IT</a:t>
            </a:r>
            <a:r>
              <a:rPr lang="zh-CN" altLang="en-US" sz="4400" dirty="0">
                <a:latin typeface="微软雅黑" panose="020B0503020204020204" charset="-122"/>
                <a:ea typeface="微软雅黑" panose="020B0503020204020204" charset="-122"/>
                <a:cs typeface="微软雅黑" panose="020B0503020204020204" charset="-122"/>
              </a:rPr>
              <a:t>分析工具</a:t>
            </a:r>
            <a:endParaRPr lang="zh-CN" altLang="en-US" sz="4400"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377539"/>
            <a:ext cx="10515600" cy="4616926"/>
          </a:xfrm>
        </p:spPr>
        <p:txBody>
          <a:bodyPr>
            <a:normAutofit fontScale="92500" lnSpcReduction="20000"/>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大数据概念应用到</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操作工具产生的数据中，大数据可以使</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管理软件供应商解决大广泛的业务决策。</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系统、应用和技术基础设施每天每秒都在产生数据。大数据非结构化或者结构数据都代表了“所有用户的行为、服务级别、安全、风险、欺诈行为等更多操作”的绝对记录。</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大数据分析的产生旨在于</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管理，企业可以将实时数据流分析和历史相关数据相结合，然后大数据分析并发现它们所需的模型。反过来，帮助预测和预防未来运行中断和性能问题。进一步来讲，他们可以利用大数据了解使用模型以及地理趋势，进而加深大数据对重要用户的洞察力。他们也可以追踪和记录网络行为，大数据轻松地识别业务影响；随着对服务利用的深刻理解加快利润增长；同时跨多系统收集数据发展</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服务目录。</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大数据分析的想法，尤其在</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操作方面，大数据对于我们发明并没有什么作用，但是我们一直在其中。</a:t>
            </a:r>
            <a:r>
              <a:rPr lang="en-US" altLang="zh-CN" sz="2000" dirty="0">
                <a:latin typeface="微软雅黑" panose="020B0503020204020204" charset="-122"/>
                <a:ea typeface="微软雅黑" panose="020B0503020204020204" charset="-122"/>
                <a:cs typeface="微软雅黑" panose="020B0503020204020204" charset="-122"/>
              </a:rPr>
              <a:t>Gartner</a:t>
            </a:r>
            <a:r>
              <a:rPr lang="zh-CN" altLang="en-US" sz="2000" dirty="0">
                <a:latin typeface="微软雅黑" panose="020B0503020204020204" charset="-122"/>
                <a:ea typeface="微软雅黑" panose="020B0503020204020204" charset="-122"/>
                <a:cs typeface="微软雅黑" panose="020B0503020204020204" charset="-122"/>
              </a:rPr>
              <a:t>已经关注这个话题很多年了，基本上他们已经强调，如果</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dirty="0">
                <a:latin typeface="微软雅黑" panose="020B0503020204020204" charset="-122"/>
                <a:ea typeface="微软雅黑" panose="020B0503020204020204" charset="-122"/>
                <a:cs typeface="微软雅黑" panose="020B0503020204020204" charset="-122"/>
              </a:rPr>
              <a:t>正在引进新鲜灵感，他们将会扔掉大数据老式方法开发一个新的</a:t>
            </a:r>
            <a:r>
              <a:rPr lang="en-US" altLang="zh-CN" sz="2000" dirty="0">
                <a:latin typeface="微软雅黑" panose="020B0503020204020204" charset="-122"/>
                <a:ea typeface="微软雅黑" panose="020B0503020204020204" charset="-122"/>
                <a:cs typeface="微软雅黑" panose="020B0503020204020204" charset="-122"/>
              </a:rPr>
              <a:t>IT</a:t>
            </a:r>
            <a:r>
              <a:rPr lang="zh-CN" altLang="en-US" sz="2000">
                <a:latin typeface="微软雅黑" panose="020B0503020204020204" charset="-122"/>
                <a:ea typeface="微软雅黑" panose="020B0503020204020204" charset="-122"/>
                <a:cs typeface="微软雅黑" panose="020B0503020204020204" charset="-122"/>
              </a:rPr>
              <a:t>操作分析平台</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15" y="634262"/>
            <a:ext cx="9601196" cy="767155"/>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大数据的应用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520687"/>
            <a:ext cx="10515600" cy="4473777"/>
          </a:xfrm>
        </p:spPr>
        <p:txBody>
          <a:bodyPr>
            <a:norm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梅西百货的实时定价机制</a:t>
            </a:r>
            <a:r>
              <a:rPr lang="en-US" altLang="zh-CN" sz="2000" dirty="0">
                <a:latin typeface="微软雅黑" panose="020B0503020204020204" charset="-122"/>
                <a:ea typeface="微软雅黑" panose="020B0503020204020204" charset="-122"/>
                <a:cs typeface="微软雅黑" panose="020B0503020204020204" charset="-122"/>
              </a:rPr>
              <a:t> - </a:t>
            </a:r>
            <a:r>
              <a:rPr lang="zh-CN" altLang="en-US" sz="2000" dirty="0">
                <a:latin typeface="微软雅黑" panose="020B0503020204020204" charset="-122"/>
                <a:ea typeface="微软雅黑" panose="020B0503020204020204" charset="-122"/>
                <a:cs typeface="微软雅黑" panose="020B0503020204020204" charset="-122"/>
              </a:rPr>
              <a:t>根据需求和库存的情况</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该公司基于 </a:t>
            </a:r>
            <a:r>
              <a:rPr lang="en-US" altLang="zh-CN" sz="2000" dirty="0">
                <a:latin typeface="微软雅黑" panose="020B0503020204020204" charset="-122"/>
                <a:ea typeface="微软雅黑" panose="020B0503020204020204" charset="-122"/>
                <a:cs typeface="微软雅黑" panose="020B0503020204020204" charset="-122"/>
              </a:rPr>
              <a:t>SAS</a:t>
            </a:r>
            <a:r>
              <a:rPr lang="zh-CN" altLang="en-US" sz="2000" dirty="0">
                <a:latin typeface="微软雅黑" panose="020B0503020204020204" charset="-122"/>
                <a:ea typeface="微软雅黑" panose="020B0503020204020204" charset="-122"/>
                <a:cs typeface="微软雅黑" panose="020B0503020204020204" charset="-122"/>
              </a:rPr>
              <a:t>的系统对多达</a:t>
            </a:r>
            <a:r>
              <a:rPr lang="en-US" altLang="zh-CN" sz="2000" dirty="0">
                <a:latin typeface="微软雅黑" panose="020B0503020204020204" charset="-122"/>
                <a:ea typeface="微软雅黑" panose="020B0503020204020204" charset="-122"/>
                <a:cs typeface="微软雅黑" panose="020B0503020204020204" charset="-122"/>
              </a:rPr>
              <a:t>7300</a:t>
            </a:r>
            <a:r>
              <a:rPr lang="zh-CN" altLang="en-US" sz="2000" dirty="0">
                <a:latin typeface="微软雅黑" panose="020B0503020204020204" charset="-122"/>
                <a:ea typeface="微软雅黑" panose="020B0503020204020204" charset="-122"/>
                <a:cs typeface="微软雅黑" panose="020B0503020204020204" charset="-122"/>
              </a:rPr>
              <a:t>万种货品进行实时调价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Tipp24AG </a:t>
            </a:r>
            <a:r>
              <a:rPr lang="zh-CN" altLang="en-US" sz="2000" dirty="0">
                <a:latin typeface="微软雅黑" panose="020B0503020204020204" charset="-122"/>
                <a:ea typeface="微软雅黑" panose="020B0503020204020204" charset="-122"/>
                <a:cs typeface="微软雅黑" panose="020B0503020204020204" charset="-122"/>
              </a:rPr>
              <a:t>针对欧洲博彩业构建的下注和预测平台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该公司用</a:t>
            </a:r>
            <a:r>
              <a:rPr lang="en-US" altLang="zh-CN" sz="2000" dirty="0">
                <a:latin typeface="微软雅黑" panose="020B0503020204020204" charset="-122"/>
                <a:ea typeface="微软雅黑" panose="020B0503020204020204" charset="-122"/>
                <a:cs typeface="微软雅黑" panose="020B0503020204020204" charset="-122"/>
              </a:rPr>
              <a:t>KXEN</a:t>
            </a:r>
            <a:r>
              <a:rPr lang="zh-CN" altLang="en-US" sz="2000" dirty="0">
                <a:latin typeface="微软雅黑" panose="020B0503020204020204" charset="-122"/>
                <a:ea typeface="微软雅黑" panose="020B0503020204020204" charset="-122"/>
                <a:cs typeface="微软雅黑" panose="020B0503020204020204" charset="-122"/>
              </a:rPr>
              <a:t>软件来分析数十亿计的交易以及客户的特性</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然后通过预测模型对特定用户进行动态的营销活动</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沃尔玛的搜索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这家零售业寡头为其网站 </a:t>
            </a:r>
            <a:r>
              <a:rPr lang="en-US" altLang="zh-CN" sz="2000" dirty="0" err="1">
                <a:latin typeface="微软雅黑" panose="020B0503020204020204" charset="-122"/>
                <a:ea typeface="微软雅黑" panose="020B0503020204020204" charset="-122"/>
                <a:cs typeface="微软雅黑" panose="020B0503020204020204" charset="-122"/>
              </a:rPr>
              <a:t>Walmart.com</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自行设计了最新的搜索引擎 </a:t>
            </a:r>
            <a:r>
              <a:rPr lang="en-US" altLang="zh-CN" sz="2000" dirty="0">
                <a:latin typeface="微软雅黑" panose="020B0503020204020204" charset="-122"/>
                <a:ea typeface="微软雅黑" panose="020B0503020204020204" charset="-122"/>
                <a:cs typeface="微软雅黑" panose="020B0503020204020204" charset="-122"/>
              </a:rPr>
              <a:t>Polaris</a:t>
            </a:r>
            <a:r>
              <a:rPr lang="zh-CN" altLang="en-US" sz="2000" dirty="0">
                <a:latin typeface="微软雅黑" panose="020B0503020204020204" charset="-122"/>
                <a:ea typeface="微软雅黑" panose="020B0503020204020204" charset="-122"/>
                <a:cs typeface="微软雅黑" panose="020B0503020204020204" charset="-122"/>
              </a:rPr>
              <a:t>，利用语义数据进行文本分析、机器学习和同义词挖掘等 </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err="1">
                <a:latin typeface="微软雅黑" panose="020B0503020204020204" charset="-122"/>
                <a:ea typeface="微软雅黑" panose="020B0503020204020204" charset="-122"/>
                <a:cs typeface="微软雅黑" panose="020B0503020204020204" charset="-122"/>
              </a:rPr>
              <a:t>TescoPLC</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特易购</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和运营效率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 这家连锁超市在其数据仓库中收集了</a:t>
            </a:r>
            <a:r>
              <a:rPr lang="en-US" altLang="zh-CN" sz="2000" dirty="0">
                <a:latin typeface="微软雅黑" panose="020B0503020204020204" charset="-122"/>
                <a:ea typeface="微软雅黑" panose="020B0503020204020204" charset="-122"/>
                <a:cs typeface="微软雅黑" panose="020B0503020204020204" charset="-122"/>
              </a:rPr>
              <a:t>700</a:t>
            </a:r>
            <a:r>
              <a:rPr lang="zh-CN" altLang="en-US" sz="2000" dirty="0">
                <a:latin typeface="微软雅黑" panose="020B0503020204020204" charset="-122"/>
                <a:ea typeface="微软雅黑" panose="020B0503020204020204" charset="-122"/>
                <a:cs typeface="微软雅黑" panose="020B0503020204020204" charset="-122"/>
              </a:rPr>
              <a:t>万部冰箱的数据。通过对这些数据的分析进行更全面的监控</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并进行主动的维修以降低整体能耗 </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15" y="634262"/>
            <a:ext cx="9601196" cy="767155"/>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大数据的应用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199" y="1520687"/>
            <a:ext cx="10631557" cy="4473777"/>
          </a:xfrm>
        </p:spPr>
        <p:txBody>
          <a:bodyPr>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洛杉矶警察局和加利福尼亚大学合作利用大数据预测犯罪的发生。</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Google</a:t>
            </a:r>
            <a:r>
              <a:rPr lang="zh-CN" altLang="en-US" dirty="0">
                <a:latin typeface="微软雅黑" panose="020B0503020204020204" charset="-122"/>
                <a:ea typeface="微软雅黑" panose="020B0503020204020204" charset="-122"/>
                <a:cs typeface="微软雅黑" panose="020B0503020204020204" charset="-122"/>
              </a:rPr>
              <a:t>流感趋势（</a:t>
            </a:r>
            <a:r>
              <a:rPr lang="en-US" altLang="zh-CN" dirty="0">
                <a:latin typeface="微软雅黑" panose="020B0503020204020204" charset="-122"/>
                <a:ea typeface="微软雅黑" panose="020B0503020204020204" charset="-122"/>
                <a:cs typeface="微软雅黑" panose="020B0503020204020204" charset="-122"/>
              </a:rPr>
              <a:t>Google Flu Trends</a:t>
            </a:r>
            <a:r>
              <a:rPr lang="zh-CN" altLang="en-US" dirty="0">
                <a:latin typeface="微软雅黑" panose="020B0503020204020204" charset="-122"/>
                <a:ea typeface="微软雅黑" panose="020B0503020204020204" charset="-122"/>
                <a:cs typeface="微软雅黑" panose="020B0503020204020204" charset="-122"/>
              </a:rPr>
              <a:t>）利用搜索关键词预测禽流感的散布。</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统计学家内特</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西尔弗（</a:t>
            </a:r>
            <a:r>
              <a:rPr lang="en-US" altLang="zh-CN" dirty="0">
                <a:latin typeface="微软雅黑" panose="020B0503020204020204" charset="-122"/>
                <a:ea typeface="微软雅黑" panose="020B0503020204020204" charset="-122"/>
                <a:cs typeface="微软雅黑" panose="020B0503020204020204" charset="-122"/>
              </a:rPr>
              <a:t>Nate Silver</a:t>
            </a:r>
            <a:r>
              <a:rPr lang="zh-CN" altLang="en-US" dirty="0">
                <a:latin typeface="微软雅黑" panose="020B0503020204020204" charset="-122"/>
                <a:ea typeface="微软雅黑" panose="020B0503020204020204" charset="-122"/>
                <a:cs typeface="微软雅黑" panose="020B0503020204020204" charset="-122"/>
              </a:rPr>
              <a:t>）利用大数据预测</a:t>
            </a:r>
            <a:r>
              <a:rPr lang="en-US" altLang="zh-CN" dirty="0">
                <a:latin typeface="微软雅黑" panose="020B0503020204020204" charset="-122"/>
                <a:ea typeface="微软雅黑" panose="020B0503020204020204" charset="-122"/>
                <a:cs typeface="微软雅黑" panose="020B0503020204020204" charset="-122"/>
              </a:rPr>
              <a:t>2012</a:t>
            </a:r>
            <a:r>
              <a:rPr lang="zh-CN" altLang="en-US" dirty="0">
                <a:latin typeface="微软雅黑" panose="020B0503020204020204" charset="-122"/>
                <a:ea typeface="微软雅黑" panose="020B0503020204020204" charset="-122"/>
                <a:cs typeface="微软雅黑" panose="020B0503020204020204" charset="-122"/>
              </a:rPr>
              <a:t>美国选举结果。</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麻省理工学院利用手机定位数据和交通数据建立城市规划。</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医疗行业早就遇到了海量数据和非结构化数据的挑战，而近年来很多国家都在积极推进医疗信息化发展，这使得很多医疗机构有资金来做大数据分析</a:t>
            </a:r>
            <a:r>
              <a:rPr lang="en-US" altLang="zh-CN" dirty="0">
                <a:latin typeface="微软雅黑" panose="020B0503020204020204" charset="-122"/>
                <a:ea typeface="微软雅黑" panose="020B0503020204020204" charset="-122"/>
                <a:cs typeface="微软雅黑" panose="020B0503020204020204" charset="-122"/>
              </a:rPr>
              <a:t> </a:t>
            </a:r>
            <a:endParaRPr lang="zh-CN" altLang="en-US" dirty="0">
              <a:latin typeface="微软雅黑" panose="020B0503020204020204" charset="-122"/>
              <a:ea typeface="微软雅黑" panose="020B0503020204020204" charset="-122"/>
              <a:cs typeface="微软雅黑" panose="020B0503020204020204" charset="-122"/>
            </a:endParaRP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1537"/>
            <a:ext cx="9601196" cy="798238"/>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大数据定义</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199" y="1763840"/>
            <a:ext cx="10671313" cy="4351338"/>
          </a:xfrm>
        </p:spPr>
        <p:txBody>
          <a:bodyPr>
            <a:norm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狭义上讲</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大数据主要是指处理海量数据的关键技术及其在各个领域中的应用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广义上讲</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大数据包括大数据技术、大数据工程、大数据科学和大数据应用等与大数据相关的领域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sz="2400" dirty="0"/>
          </a:p>
        </p:txBody>
      </p:sp>
      <p:pic>
        <p:nvPicPr>
          <p:cNvPr id="5" name="Picture 4"/>
          <p:cNvPicPr>
            <a:picLocks noChangeAspect="1"/>
          </p:cNvPicPr>
          <p:nvPr/>
        </p:nvPicPr>
        <p:blipFill>
          <a:blip r:embed="rId1"/>
          <a:stretch>
            <a:fillRect/>
          </a:stretch>
        </p:blipFill>
        <p:spPr>
          <a:xfrm>
            <a:off x="3940534" y="3154318"/>
            <a:ext cx="7095744" cy="24897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13790" y="1639957"/>
            <a:ext cx="10137913" cy="4235911"/>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对于“大数据”（</a:t>
            </a:r>
            <a:r>
              <a:rPr lang="en-US" altLang="zh-CN" dirty="0">
                <a:latin typeface="微软雅黑" panose="020B0503020204020204" charset="-122"/>
                <a:ea typeface="微软雅黑" panose="020B0503020204020204" charset="-122"/>
                <a:cs typeface="微软雅黑" panose="020B0503020204020204" charset="-122"/>
              </a:rPr>
              <a:t>Big data</a:t>
            </a:r>
            <a:r>
              <a:rPr lang="zh-CN" altLang="en-US" dirty="0">
                <a:latin typeface="微软雅黑" panose="020B0503020204020204" charset="-122"/>
                <a:ea typeface="微软雅黑" panose="020B0503020204020204" charset="-122"/>
                <a:cs typeface="微软雅黑" panose="020B0503020204020204" charset="-122"/>
              </a:rPr>
              <a:t>）研究机构</a:t>
            </a:r>
            <a:r>
              <a:rPr lang="en-US" altLang="zh-CN" dirty="0">
                <a:latin typeface="微软雅黑" panose="020B0503020204020204" charset="-122"/>
                <a:ea typeface="微软雅黑" panose="020B0503020204020204" charset="-122"/>
                <a:cs typeface="微软雅黑" panose="020B0503020204020204" charset="-122"/>
              </a:rPr>
              <a:t>Gartner</a:t>
            </a:r>
            <a:r>
              <a:rPr lang="zh-CN" altLang="en-US" dirty="0">
                <a:latin typeface="微软雅黑" panose="020B0503020204020204" charset="-122"/>
                <a:ea typeface="微软雅黑" panose="020B0503020204020204" charset="-122"/>
                <a:cs typeface="微软雅黑" panose="020B0503020204020204" charset="-122"/>
              </a:rPr>
              <a:t>给出了这样的定义。“大数据”是需要新处理模式才能具有更强的决策力、洞察发现力和流程优化能力来适应海量、高增长率和多样化的信息资产。</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麦肯锡全球研究所给出的定义是：一种规模大到在获取、存储、管理、分析方面大大超出了传统数据库软件工具能力范围的数据集合，具有海量的数据规模、快速的数据流转、多样的数据类型和价值密度低四大特征。</a:t>
            </a: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26795" y="1421130"/>
            <a:ext cx="10137775" cy="4683125"/>
          </a:xfrm>
        </p:spPr>
        <p:txBody>
          <a:bodyPr>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大数据技术的战略意义不在于掌握庞大的数据信息，而在于对这些含有意义的数据进行专业化处理。换而言之，如果把大数据比作一种产业，那么这种产业实现盈利的关键，在于提高对数据的“加工能力”，通过“加工”实现数据的“增值”。 </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alt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737870" y="1152525"/>
            <a:ext cx="10426700" cy="4236085"/>
          </a:xfrm>
        </p:spPr>
        <p:txBody>
          <a:bodyPr>
            <a:no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随着云时代的来临，大数据（</a:t>
            </a:r>
            <a:r>
              <a:rPr lang="en-US" altLang="zh-CN" dirty="0">
                <a:latin typeface="微软雅黑" panose="020B0503020204020204" charset="-122"/>
                <a:ea typeface="微软雅黑" panose="020B0503020204020204" charset="-122"/>
                <a:cs typeface="微软雅黑" panose="020B0503020204020204" charset="-122"/>
              </a:rPr>
              <a:t>Big data</a:t>
            </a:r>
            <a:r>
              <a:rPr lang="zh-CN" altLang="en-US" dirty="0">
                <a:latin typeface="微软雅黑" panose="020B0503020204020204" charset="-122"/>
                <a:ea typeface="微软雅黑" panose="020B0503020204020204" charset="-122"/>
                <a:cs typeface="微软雅黑" panose="020B0503020204020204" charset="-122"/>
              </a:rPr>
              <a:t>）也吸引了越来越多的关注。分析师团队认为，大数据（</a:t>
            </a:r>
            <a:r>
              <a:rPr lang="en-US" altLang="zh-CN" dirty="0">
                <a:latin typeface="微软雅黑" panose="020B0503020204020204" charset="-122"/>
                <a:ea typeface="微软雅黑" panose="020B0503020204020204" charset="-122"/>
                <a:cs typeface="微软雅黑" panose="020B0503020204020204" charset="-122"/>
              </a:rPr>
              <a:t>Big data</a:t>
            </a:r>
            <a:r>
              <a:rPr lang="zh-CN" altLang="en-US" dirty="0">
                <a:latin typeface="微软雅黑" panose="020B0503020204020204" charset="-122"/>
                <a:ea typeface="微软雅黑" panose="020B0503020204020204" charset="-122"/>
                <a:cs typeface="微软雅黑" panose="020B0503020204020204" charset="-122"/>
              </a:rPr>
              <a:t>）通常用来形容一个公司创造的大量非结构化数据和半结构化数据，这些数据在下载到关系型数据库用于分析时会花费过多时间和金钱。大数据分析常和云计算联系到一起，因为实时的大型数据集分析需要像</a:t>
            </a:r>
            <a:r>
              <a:rPr lang="en-US" altLang="zh-CN" dirty="0" err="1">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一样的框架来向数十、数百或甚至数千的电脑分配工作。</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大数据需要特殊的技术，以有效地处理大量的容忍经过时间内的数据。适用于大数据的技术，包括大规模并行处理（</a:t>
            </a:r>
            <a:r>
              <a:rPr lang="en-US" altLang="zh-CN" dirty="0">
                <a:latin typeface="微软雅黑" panose="020B0503020204020204" charset="-122"/>
                <a:ea typeface="微软雅黑" panose="020B0503020204020204" charset="-122"/>
                <a:cs typeface="微软雅黑" panose="020B0503020204020204" charset="-122"/>
              </a:rPr>
              <a:t>MPP</a:t>
            </a:r>
            <a:r>
              <a:rPr lang="zh-CN" altLang="en-US" dirty="0">
                <a:latin typeface="微软雅黑" panose="020B0503020204020204" charset="-122"/>
                <a:ea typeface="微软雅黑" panose="020B0503020204020204" charset="-122"/>
                <a:cs typeface="微软雅黑" panose="020B0503020204020204" charset="-122"/>
              </a:rPr>
              <a:t>）数据库、数据挖掘、分布式文件系统、分布式数据库、云计算平台、互联网和可扩展的存储系统。</a:t>
            </a:r>
            <a:endParaRPr lang="en-US" altLang="zh-CN"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alt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13790" y="1421297"/>
            <a:ext cx="10137913" cy="4454572"/>
          </a:xfrm>
        </p:spPr>
        <p:txBody>
          <a:bodyPr>
            <a:normAutofit lnSpcReduction="10000"/>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最小的基本单位是</a:t>
            </a:r>
            <a:r>
              <a:rPr lang="en-US" altLang="zh-CN" sz="2000" dirty="0">
                <a:latin typeface="微软雅黑" panose="020B0503020204020204" charset="-122"/>
                <a:ea typeface="微软雅黑" panose="020B0503020204020204" charset="-122"/>
                <a:cs typeface="微软雅黑" panose="020B0503020204020204" charset="-122"/>
              </a:rPr>
              <a:t>bit</a:t>
            </a:r>
            <a:r>
              <a:rPr lang="zh-CN" altLang="en-US" sz="2000" dirty="0">
                <a:latin typeface="微软雅黑" panose="020B0503020204020204" charset="-122"/>
                <a:ea typeface="微软雅黑" panose="020B0503020204020204" charset="-122"/>
                <a:cs typeface="微软雅黑" panose="020B0503020204020204" charset="-122"/>
              </a:rPr>
              <a:t>，按顺序给出所有单位：</a:t>
            </a:r>
            <a:r>
              <a:rPr lang="en-US" altLang="zh-CN" sz="2000" dirty="0">
                <a:latin typeface="微软雅黑" panose="020B0503020204020204" charset="-122"/>
                <a:ea typeface="微软雅黑" panose="020B0503020204020204" charset="-122"/>
                <a:cs typeface="微软雅黑" panose="020B0503020204020204" charset="-122"/>
              </a:rPr>
              <a:t>bit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Byte</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KB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MB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GB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PB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EB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ZB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YB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BB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NB</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DB</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它们按照进率</a:t>
            </a:r>
            <a:r>
              <a:rPr lang="en-US" altLang="zh-CN" sz="2000" dirty="0">
                <a:latin typeface="微软雅黑" panose="020B0503020204020204" charset="-122"/>
                <a:ea typeface="微软雅黑" panose="020B0503020204020204" charset="-122"/>
                <a:cs typeface="微软雅黑" panose="020B0503020204020204" charset="-122"/>
              </a:rPr>
              <a:t>1024</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的十次方）来计算：</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Byte =8 bit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KB = 1,024 Bytes = 8192 bit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MB = 1,024 KB = 1,048,576 Bytes</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GB = 1,024 MB = 1,048,576 KB</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TB = 1,024 GB = 1,048,576 MB</a:t>
            </a:r>
            <a:endParaRPr lang="en-US" altLang="zh-CN" sz="20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dirty="0"/>
          </a:p>
        </p:txBody>
      </p:sp>
      <p:sp>
        <p:nvSpPr>
          <p:cNvPr id="4" name="Content Placeholder 2"/>
          <p:cNvSpPr txBox="1"/>
          <p:nvPr/>
        </p:nvSpPr>
        <p:spPr>
          <a:xfrm>
            <a:off x="6927574" y="2375450"/>
            <a:ext cx="4492487" cy="378681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PB = 1,024 TB = 1,048,576 GB</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EB = 1,024 PB = 1,048,576 TB</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ZB = 1,024 EB = 1,048,576 PB</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YB = 1,024 ZB = 1,048,576 EB</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BB = 1,024 YB = 1,048,576 ZB</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NB = 1,024 BB = 1,048,576 YB</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DB = 1,024 NB = 1,048,576 BB</a:t>
            </a:r>
            <a:endParaRPr lang="en-US" altLang="zh-CN" sz="20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13790" y="1639957"/>
            <a:ext cx="10137913" cy="4235911"/>
          </a:xfrm>
        </p:spPr>
        <p:txBody>
          <a:bodyPr>
            <a:normAutofit/>
          </a:bodyPr>
          <a:lstStyle/>
          <a:p>
            <a:pPr lvl="1">
              <a:lnSpc>
                <a:spcPct val="150000"/>
              </a:lnSpc>
              <a:buFont typeface="Wingdings" panose="05000000000000000000" pitchFamily="2" charset="2"/>
              <a:buChar char="ü"/>
            </a:pPr>
            <a:endParaRPr lang="en-US" altLang="zh-CN" sz="20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dirty="0"/>
          </a:p>
        </p:txBody>
      </p:sp>
      <p:pic>
        <p:nvPicPr>
          <p:cNvPr id="2050" name="Picture 2" descr="https://bkimg.cdn.bcebos.com/pic/09fa513d269759ee4e22ef3bb4fb43166c22dfd4?x-bce-process=image/resize,m_lfit,w_440,limit_1/format,f_aut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7020" y="1181735"/>
            <a:ext cx="8889365" cy="4923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04445"/>
            <a:ext cx="9601196" cy="816851"/>
          </a:xfrm>
        </p:spPr>
        <p:txBody>
          <a:bodyPr/>
          <a:lstStyle/>
          <a:p>
            <a:r>
              <a:rPr lang="zh-CN" altLang="en-US" dirty="0">
                <a:latin typeface="微软雅黑" panose="020B0503020204020204" charset="-122"/>
                <a:ea typeface="微软雅黑" panose="020B0503020204020204" charset="-122"/>
                <a:cs typeface="微软雅黑" panose="020B0503020204020204" charset="-122"/>
              </a:rPr>
              <a:t>大数据结构</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013790" y="1639957"/>
            <a:ext cx="10137913" cy="4235911"/>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大数据包括结构化、半结构化和非结构化数据，非结构化数据越来越成为数据的主要部分。据</a:t>
            </a:r>
            <a:r>
              <a:rPr lang="en-US" altLang="zh-CN" dirty="0">
                <a:latin typeface="微软雅黑" panose="020B0503020204020204" charset="-122"/>
                <a:ea typeface="微软雅黑" panose="020B0503020204020204" charset="-122"/>
                <a:cs typeface="微软雅黑" panose="020B0503020204020204" charset="-122"/>
              </a:rPr>
              <a:t>IDC</a:t>
            </a:r>
            <a:r>
              <a:rPr lang="zh-CN" altLang="en-US" dirty="0">
                <a:latin typeface="微软雅黑" panose="020B0503020204020204" charset="-122"/>
                <a:ea typeface="微软雅黑" panose="020B0503020204020204" charset="-122"/>
                <a:cs typeface="微软雅黑" panose="020B0503020204020204" charset="-122"/>
              </a:rPr>
              <a:t>的调查报告显示：企业中</a:t>
            </a:r>
            <a:r>
              <a:rPr lang="en-US" altLang="zh-CN" dirty="0">
                <a:latin typeface="微软雅黑" panose="020B0503020204020204" charset="-122"/>
                <a:ea typeface="微软雅黑" panose="020B0503020204020204" charset="-122"/>
                <a:cs typeface="微软雅黑" panose="020B0503020204020204" charset="-122"/>
              </a:rPr>
              <a:t>80%</a:t>
            </a:r>
            <a:r>
              <a:rPr lang="zh-CN" altLang="en-US" dirty="0">
                <a:latin typeface="微软雅黑" panose="020B0503020204020204" charset="-122"/>
                <a:ea typeface="微软雅黑" panose="020B0503020204020204" charset="-122"/>
                <a:cs typeface="微软雅黑" panose="020B0503020204020204" charset="-122"/>
              </a:rPr>
              <a:t>的数据都是非结构化数据，这些数据每年都按指数增长</a:t>
            </a:r>
            <a:r>
              <a:rPr lang="en-US" altLang="zh-CN" dirty="0">
                <a:latin typeface="微软雅黑" panose="020B0503020204020204" charset="-122"/>
                <a:ea typeface="微软雅黑" panose="020B0503020204020204" charset="-122"/>
                <a:cs typeface="微软雅黑" panose="020B0503020204020204" charset="-122"/>
              </a:rPr>
              <a:t>60%</a:t>
            </a:r>
            <a:r>
              <a:rPr lang="zh-CN" altLang="en-US"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大数据就是互联网发展到现今阶段的一种表象或特征而已，没有必要神话它或对它保持敬畏之心，在以云计算为代表的技术创新大幕的衬托下，这些原本看起来很难收集和使用的数据开始容易被利用起来了，通过各行各业的不断创新，大数据会逐步为人类创造更多的价值。</a:t>
            </a:r>
            <a:endParaRPr lang="zh-CN" altLang="en-US"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en-US" altLang="zh-CN" sz="2400" dirty="0">
              <a:latin typeface="微软雅黑" panose="020B0503020204020204" charset="-122"/>
              <a:ea typeface="微软雅黑" panose="020B0503020204020204" charset="-122"/>
              <a:cs typeface="微软雅黑" panose="020B0503020204020204" charset="-122"/>
            </a:endParaRPr>
          </a:p>
          <a:p>
            <a:pPr lvl="1">
              <a:buFont typeface="Wingdings" panose="05000000000000000000" pitchFamily="2" charset="2"/>
              <a:buChar char="ü"/>
            </a:pP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5827</Words>
  <Application>WPS 演示</Application>
  <PresentationFormat>宽屏</PresentationFormat>
  <Paragraphs>214</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Arial</vt:lpstr>
      <vt:lpstr>微软雅黑</vt:lpstr>
      <vt:lpstr>Arial Unicode MS</vt:lpstr>
      <vt:lpstr>方正舒体</vt:lpstr>
      <vt:lpstr>Garamond</vt:lpstr>
      <vt:lpstr>Calibri</vt:lpstr>
      <vt:lpstr>等线</vt:lpstr>
      <vt:lpstr>环保</vt:lpstr>
      <vt:lpstr>大数据概念和发展背景</vt:lpstr>
      <vt:lpstr>大数据定义</vt:lpstr>
      <vt:lpstr>大数据定义</vt:lpstr>
      <vt:lpstr>大数据 </vt:lpstr>
      <vt:lpstr>大数据 </vt:lpstr>
      <vt:lpstr>大数据 </vt:lpstr>
      <vt:lpstr>大数据 </vt:lpstr>
      <vt:lpstr>大数据 </vt:lpstr>
      <vt:lpstr>大数据结构</vt:lpstr>
      <vt:lpstr>认知大数据 </vt:lpstr>
      <vt:lpstr>大数据与云计算的关系</vt:lpstr>
      <vt:lpstr>大数据的特点</vt:lpstr>
      <vt:lpstr>大数据的特点</vt:lpstr>
      <vt:lpstr>大数据的发展</vt:lpstr>
      <vt:lpstr>大数据的发展</vt:lpstr>
      <vt:lpstr>大数据的意义</vt:lpstr>
      <vt:lpstr>大数据的价值</vt:lpstr>
      <vt:lpstr>PowerPoint 演示文稿</vt:lpstr>
      <vt:lpstr>PowerPoint 演示文稿</vt:lpstr>
      <vt:lpstr>大数据的趋势</vt:lpstr>
      <vt:lpstr>大数据的趋势</vt:lpstr>
      <vt:lpstr>大数据的趋势</vt:lpstr>
      <vt:lpstr>大数据的趋势</vt:lpstr>
      <vt:lpstr>IT分析工具</vt:lpstr>
      <vt:lpstr>大数据的应用 </vt:lpstr>
      <vt:lpstr>大数据的应用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Administrator</cp:lastModifiedBy>
  <cp:revision>35</cp:revision>
  <dcterms:created xsi:type="dcterms:W3CDTF">2017-04-22T13:59:00Z</dcterms:created>
  <dcterms:modified xsi:type="dcterms:W3CDTF">2021-10-15T14:02:21Z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7353056B55AD44038C50FD9953B488A4</vt:lpwstr>
  </property>
  <property fmtid="{D5CDD505-2E9C-101B-9397-08002B2CF9AE}" pid="3" name="KSOProductBuildVer">
    <vt:lpwstr>2052-11.1.0.10700</vt:lpwstr>
  </property>
</Properties>
</file>