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74" r:id="rId24"/>
    <p:sldId id="266" r:id="rId25"/>
    <p:sldId id="267" r:id="rId26"/>
    <p:sldId id="268" r:id="rId27"/>
    <p:sldId id="270" r:id="rId28"/>
    <p:sldId id="269" r:id="rId29"/>
    <p:sldId id="271" r:id="rId30"/>
    <p:sldId id="272" r:id="rId31"/>
    <p:sldId id="273" r:id="rId3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EEF17C-659F-A34A-98FF-3EFB9453B9D7}">
          <p14:sldIdLst>
            <p14:sldId id="256"/>
            <p14:sldId id="287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4"/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86439"/>
  </p:normalViewPr>
  <p:slideViewPr>
    <p:cSldViewPr snapToGrid="0" snapToObjects="1">
      <p:cViewPr varScale="1">
        <p:scale>
          <a:sx n="114" d="100"/>
          <a:sy n="114" d="100"/>
        </p:scale>
        <p:origin x="160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06F96-A5D1-E54D-BC80-469BC4A1C43B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047DA-C214-2341-A984-6FA334B6C2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401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3C96-5F56-1048-9830-93E4038D4734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E50DC-FDEE-104B-8A6B-35ABAD6B7F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00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E50DC-FDEE-104B-8A6B-35ABAD6B7F2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79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23B5D-05EA-464A-999E-DFBC0227669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50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4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1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92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CDA0E6-181F-3742-B29D-C463638404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86779"/>
            <a:ext cx="9144000" cy="72000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0D6D04E-D74D-DE42-A846-33CCE31A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154547"/>
            <a:ext cx="6362700" cy="312141"/>
          </a:xfrm>
        </p:spPr>
        <p:txBody>
          <a:bodyPr>
            <a:noAutofit/>
          </a:bodyPr>
          <a:lstStyle>
            <a:lvl1pPr>
              <a:defRPr sz="2800" b="1" u="none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E7E1F35-50E6-E345-87FD-612FEA97E8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0" y="6416823"/>
            <a:ext cx="4572000" cy="72000"/>
          </a:xfrm>
          <a:prstGeom prst="rect">
            <a:avLst/>
          </a:prstGeom>
          <a:gradFill flip="none" rotWithShape="1">
            <a:gsLst>
              <a:gs pos="0">
                <a:srgbClr val="3399FF">
                  <a:tint val="66000"/>
                  <a:satMod val="160000"/>
                </a:srgbClr>
              </a:gs>
              <a:gs pos="50000">
                <a:srgbClr val="3399FF">
                  <a:tint val="44500"/>
                  <a:satMod val="160000"/>
                </a:srgbClr>
              </a:gs>
              <a:gs pos="100000">
                <a:srgbClr val="3399FF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70AA77C-48F4-1D46-90CE-11A2D108A37B}"/>
              </a:ext>
            </a:extLst>
          </p:cNvPr>
          <p:cNvSpPr txBox="1"/>
          <p:nvPr userDrawn="1"/>
        </p:nvSpPr>
        <p:spPr>
          <a:xfrm>
            <a:off x="6056080" y="6268157"/>
            <a:ext cx="19848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3399FF"/>
                </a:solidFill>
                <a:effectLst/>
                <a:latin typeface="Times New Roman" panose="02020603050405020304" pitchFamily="18" charset="0"/>
                <a:ea typeface="华文彩云" pitchFamily="2" charset="-122"/>
                <a:cs typeface="Times New Roman" panose="02020603050405020304" pitchFamily="18" charset="0"/>
              </a:rPr>
              <a:t>Thermodynamics</a:t>
            </a:r>
            <a:r>
              <a:rPr lang="zh-CN" altLang="en-US" sz="1800" b="1" dirty="0">
                <a:solidFill>
                  <a:srgbClr val="3399FF"/>
                </a:solidFill>
                <a:effectLst/>
                <a:latin typeface="华文彩云" pitchFamily="2" charset="-122"/>
                <a:ea typeface="华文彩云" pitchFamily="2" charset="-122"/>
              </a:rPr>
              <a:t>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C4079F1-3B8B-CF47-B10D-83ECCD1CB18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813535"/>
            <a:ext cx="8229600" cy="526253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58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2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1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40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0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49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14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35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1</a:t>
            </a:r>
            <a:r>
              <a:rPr kumimoji="1" lang="en-US" altLang="zh-CN" dirty="0"/>
              <a:t>111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7B5-67C4-FD46-9C43-1C258F524861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C8D4-DEA4-214D-AC98-274622556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1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u="sng" kern="1200">
          <a:solidFill>
            <a:srgbClr val="000090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0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80" y="568960"/>
            <a:ext cx="8493760" cy="199136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4000" b="1" u="none" dirty="0">
                <a:solidFill>
                  <a:srgbClr val="002060"/>
                </a:solidFill>
              </a:rPr>
              <a:t>Chemical</a:t>
            </a:r>
            <a:r>
              <a:rPr kumimoji="1" lang="zh-CN" altLang="en-US" sz="4000" b="1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4000" b="1" u="none" dirty="0">
                <a:solidFill>
                  <a:srgbClr val="002060"/>
                </a:solidFill>
              </a:rPr>
              <a:t>Engineering</a:t>
            </a:r>
            <a:r>
              <a:rPr kumimoji="1" lang="zh-CN" altLang="en-US" sz="4000" b="1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4000" b="1" u="none" dirty="0">
                <a:solidFill>
                  <a:srgbClr val="002060"/>
                </a:solidFill>
              </a:rPr>
              <a:t>Thermodynamics</a:t>
            </a:r>
            <a:br>
              <a:rPr kumimoji="1" lang="en-US" altLang="zh-CN" sz="5400" u="none" dirty="0">
                <a:solidFill>
                  <a:srgbClr val="002060"/>
                </a:solidFill>
              </a:rPr>
            </a:br>
            <a:r>
              <a:rPr kumimoji="1" lang="en-US" altLang="zh-CN" sz="3100" u="none" dirty="0">
                <a:solidFill>
                  <a:srgbClr val="002060"/>
                </a:solidFill>
              </a:rPr>
              <a:t>Lecture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4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Thermodynamic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Properties</a:t>
            </a:r>
            <a:br>
              <a:rPr kumimoji="1" lang="en-US" altLang="zh-CN" sz="3100" u="none" dirty="0">
                <a:solidFill>
                  <a:srgbClr val="002060"/>
                </a:solidFill>
              </a:rPr>
            </a:br>
            <a:r>
              <a:rPr kumimoji="1" lang="en-US" altLang="zh-CN" sz="3100" u="none" dirty="0" err="1">
                <a:solidFill>
                  <a:srgbClr val="002060"/>
                </a:solidFill>
              </a:rPr>
              <a:t>Xiaofei</a:t>
            </a:r>
            <a:r>
              <a:rPr kumimoji="1" lang="zh-CN" altLang="en-US" sz="3100" u="none" dirty="0">
                <a:solidFill>
                  <a:srgbClr val="002060"/>
                </a:solidFill>
              </a:rPr>
              <a:t> </a:t>
            </a:r>
            <a:r>
              <a:rPr kumimoji="1" lang="en-US" altLang="zh-CN" sz="3100" u="none" dirty="0">
                <a:solidFill>
                  <a:srgbClr val="002060"/>
                </a:solidFill>
              </a:rPr>
              <a:t>Xu</a:t>
            </a:r>
            <a:endParaRPr kumimoji="1" lang="zh-CN" altLang="en-US" sz="3100" u="none" dirty="0">
              <a:solidFill>
                <a:srgbClr val="00206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ED071C-01D6-654D-98B0-B192E62B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2560320"/>
            <a:ext cx="5011420" cy="38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6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1965"/>
            <a:ext cx="8229600" cy="757238"/>
          </a:xfrm>
        </p:spPr>
        <p:txBody>
          <a:bodyPr/>
          <a:lstStyle/>
          <a:p>
            <a:r>
              <a:rPr kumimoji="1" lang="en-US" altLang="zh-CN" dirty="0"/>
              <a:t>Gibbs Free Energy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46400" y="1100138"/>
          <a:ext cx="25400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公式" r:id="rId3" imgW="1270000" imgH="1511300" progId="Equation.3">
                  <p:embed/>
                </p:oleObj>
              </mc:Choice>
              <mc:Fallback>
                <p:oleObj name="公式" r:id="rId3" imgW="1270000" imgH="151130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100138"/>
                        <a:ext cx="25400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93800" y="4477603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</a:rPr>
              <a:t>It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measures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the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useful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work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obtainable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from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a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closed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system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at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a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constant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temperature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and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pressure.</a:t>
            </a:r>
            <a:endParaRPr kumimoji="1" lang="zh-CN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57500" y="5880100"/>
          <a:ext cx="304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公式" r:id="rId5" imgW="1524000" imgH="203200" progId="Equation.3">
                  <p:embed/>
                </p:oleObj>
              </mc:Choice>
              <mc:Fallback>
                <p:oleObj name="公式" r:id="rId5" imgW="1524000" imgH="2032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7500" y="5880100"/>
                        <a:ext cx="3048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14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Grand Canonical Potential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75529"/>
              </p:ext>
            </p:extLst>
          </p:nvPr>
        </p:nvGraphicFramePr>
        <p:xfrm>
          <a:off x="2717800" y="926148"/>
          <a:ext cx="22606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公式" r:id="rId3" imgW="1130300" imgH="1524000" progId="Equation.3">
                  <p:embed/>
                </p:oleObj>
              </mc:Choice>
              <mc:Fallback>
                <p:oleObj name="公式" r:id="rId3" imgW="1130300" imgH="152400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7800" y="926148"/>
                        <a:ext cx="226060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40977"/>
              </p:ext>
            </p:extLst>
          </p:nvPr>
        </p:nvGraphicFramePr>
        <p:xfrm>
          <a:off x="2614930" y="4931410"/>
          <a:ext cx="309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公式" r:id="rId5" imgW="1549400" imgH="203200" progId="Equation.3">
                  <p:embed/>
                </p:oleObj>
              </mc:Choice>
              <mc:Fallback>
                <p:oleObj name="公式" r:id="rId5" imgW="1549400" imgH="20320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4930" y="4931410"/>
                        <a:ext cx="3098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97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Formulas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50303"/>
              </p:ext>
            </p:extLst>
          </p:nvPr>
        </p:nvGraphicFramePr>
        <p:xfrm>
          <a:off x="1991360" y="1013460"/>
          <a:ext cx="492760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公式" r:id="rId3" imgW="2463800" imgH="1739900" progId="Equation.3">
                  <p:embed/>
                </p:oleObj>
              </mc:Choice>
              <mc:Fallback>
                <p:oleObj name="公式" r:id="rId3" imgW="2463800" imgH="173990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1360" y="1013460"/>
                        <a:ext cx="4927600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76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Ideal Gas</a:t>
            </a:r>
            <a:endParaRPr kumimoji="1"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25850" y="2019300"/>
          <a:ext cx="1600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公式" r:id="rId3" imgW="800100" imgH="660400" progId="Equation.3">
                  <p:embed/>
                </p:oleObj>
              </mc:Choice>
              <mc:Fallback>
                <p:oleObj name="公式" r:id="rId3" imgW="800100" imgH="66040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5850" y="2019300"/>
                        <a:ext cx="16002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89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van der Waals Fluid</a:t>
            </a:r>
            <a:endParaRPr kumimoji="1"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877708"/>
              </p:ext>
            </p:extLst>
          </p:nvPr>
        </p:nvGraphicFramePr>
        <p:xfrm>
          <a:off x="2434590" y="1061720"/>
          <a:ext cx="39370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公式" r:id="rId3" imgW="1968500" imgH="1346200" progId="Equation.3">
                  <p:embed/>
                </p:oleObj>
              </mc:Choice>
              <mc:Fallback>
                <p:oleObj name="公式" r:id="rId3" imgW="1968500" imgH="134620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4590" y="1061720"/>
                        <a:ext cx="3937000" cy="269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98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93B2C-F29A-2349-8D54-0E84E36C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Maxwell’s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A1C1985-2414-FC47-9FA9-9B0EBF0EB8C0}"/>
                  </a:ext>
                </a:extLst>
              </p:cNvPr>
              <p:cNvSpPr txBox="1"/>
              <p:nvPr/>
            </p:nvSpPr>
            <p:spPr>
              <a:xfrm>
                <a:off x="2632677" y="952500"/>
                <a:ext cx="3748014" cy="1184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𝑑𝐹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≡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𝑑𝑥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≡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𝑀𝑑𝑥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𝑁𝑑𝑦</m:t>
                      </m:r>
                      <m:r>
                        <a:rPr kumimoji="1" lang="zh-CN" alt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            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A1C1985-2414-FC47-9FA9-9B0EBF0EB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77" y="952500"/>
                <a:ext cx="3748014" cy="1184812"/>
              </a:xfrm>
              <a:prstGeom prst="rect">
                <a:avLst/>
              </a:prstGeom>
              <a:blipFill>
                <a:blip r:embed="rId2"/>
                <a:stretch>
                  <a:fillRect l="-676" r="-338" b="-1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D64472-CFEF-2140-ACFA-E11892961CDF}"/>
                  </a:ext>
                </a:extLst>
              </p:cNvPr>
              <p:cNvSpPr txBox="1"/>
              <p:nvPr/>
            </p:nvSpPr>
            <p:spPr>
              <a:xfrm>
                <a:off x="2697993" y="2835729"/>
                <a:ext cx="3327065" cy="854336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𝜕</m:t>
                          </m:r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𝜕</m:t>
                          </m:r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en-US" altLang="zh-CN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8D64472-CFEF-2140-ACFA-E11892961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93" y="2835729"/>
                <a:ext cx="3327065" cy="854336"/>
              </a:xfrm>
              <a:prstGeom prst="rect">
                <a:avLst/>
              </a:prstGeom>
              <a:blipFill>
                <a:blip r:embed="rId3"/>
                <a:stretch>
                  <a:fillRect r="-1894" b="-7143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4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B6EE4-38C5-494C-A66D-FF087828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Maxwell’s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A91356-5ECC-8649-8957-502F1A9E9923}"/>
                  </a:ext>
                </a:extLst>
              </p:cNvPr>
              <p:cNvSpPr txBox="1"/>
              <p:nvPr/>
            </p:nvSpPr>
            <p:spPr>
              <a:xfrm>
                <a:off x="3258692" y="781934"/>
                <a:ext cx="2626616" cy="147732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𝑑𝑈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𝑇𝑑𝑆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𝑃𝑑𝑉</m:t>
                      </m:r>
                    </m:oMath>
                  </m:oMathPara>
                </a14:m>
                <a:endParaRPr kumimoji="1" lang="en-US" altLang="zh-CN" sz="2400" b="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𝑑𝐻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𝑇𝑑𝑆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𝑉𝑑𝑃</m:t>
                      </m:r>
                    </m:oMath>
                  </m:oMathPara>
                </a14:m>
                <a:endParaRPr kumimoji="1" lang="en-US" altLang="zh-CN" sz="2400" b="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𝑑𝐴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=−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𝑆𝑑𝑇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𝑃𝑑𝑉</m:t>
                      </m:r>
                    </m:oMath>
                  </m:oMathPara>
                </a14:m>
                <a:endParaRPr kumimoji="1" lang="en-US" altLang="zh-CN" sz="2400" b="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𝑑𝐺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=−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𝑆𝑑𝑇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𝑉𝑑𝑃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A91356-5ECC-8649-8957-502F1A9E9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692" y="781934"/>
                <a:ext cx="2626616" cy="1477328"/>
              </a:xfrm>
              <a:prstGeom prst="rect">
                <a:avLst/>
              </a:prstGeom>
              <a:blipFill>
                <a:blip r:embed="rId2"/>
                <a:stretch>
                  <a:fillRect l="-962" b="-847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34B426-A9AE-EF48-B2C5-E69F328C0EF7}"/>
                  </a:ext>
                </a:extLst>
              </p:cNvPr>
              <p:cNvSpPr txBox="1"/>
              <p:nvPr/>
            </p:nvSpPr>
            <p:spPr>
              <a:xfrm>
                <a:off x="3258692" y="2759529"/>
                <a:ext cx="2441694" cy="3039743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en-US" altLang="zh-CN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en-US" altLang="zh-CN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b>
                      </m:sSub>
                      <m:r>
                        <a:rPr kumimoji="1" lang="en-US" altLang="zh-C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en-US" altLang="zh-CN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b>
                      </m:sSub>
                      <m:r>
                        <a:rPr kumimoji="1" lang="en-US" altLang="zh-C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kumimoji="1" lang="en-US" altLang="zh-CN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A34B426-A9AE-EF48-B2C5-E69F328C0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692" y="2759529"/>
                <a:ext cx="2441694" cy="3039743"/>
              </a:xfrm>
              <a:prstGeom prst="rect">
                <a:avLst/>
              </a:prstGeom>
              <a:blipFill>
                <a:blip r:embed="rId3"/>
                <a:stretch>
                  <a:fillRect b="-413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25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5697D-DBDC-934C-B4F4-128A0265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Enthalpy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92C65C-D1D2-654D-937C-9E33332C040A}"/>
              </a:ext>
            </a:extLst>
          </p:cNvPr>
          <p:cNvSpPr txBox="1"/>
          <p:nvPr/>
        </p:nvSpPr>
        <p:spPr>
          <a:xfrm>
            <a:off x="542226" y="3784916"/>
            <a:ext cx="243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Ideal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gas</a:t>
            </a:r>
            <a:r>
              <a:rPr kumimoji="1" lang="zh-CN" alt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kumimoji="1" lang="en-US" altLang="zh-CN" sz="2400" dirty="0">
                <a:solidFill>
                  <a:srgbClr val="002060"/>
                </a:solidFill>
                <a:latin typeface="Times New Roman"/>
                <a:cs typeface="Times New Roman"/>
              </a:rPr>
              <a:t>state</a:t>
            </a:r>
            <a:endParaRPr kumimoji="1" lang="zh-CN" altLang="en-US" sz="24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E2A908-CE71-684C-B2C7-685C3DCECF2F}"/>
                  </a:ext>
                </a:extLst>
              </p:cNvPr>
              <p:cNvSpPr txBox="1"/>
              <p:nvPr/>
            </p:nvSpPr>
            <p:spPr>
              <a:xfrm>
                <a:off x="2753926" y="4015749"/>
                <a:ext cx="3309689" cy="1180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𝐻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𝑖𝑑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𝑖𝑑</m:t>
                          </m:r>
                        </m:sup>
                      </m:sSubSup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𝑑𝑇</m:t>
                      </m:r>
                    </m:oMath>
                  </m:oMathPara>
                </a14:m>
                <a:endParaRPr kumimoji="1" lang="en-US" altLang="zh-CN" sz="2400" b="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𝑆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𝑖𝑑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𝑖𝑑</m:t>
                          </m:r>
                        </m:sup>
                      </m:sSubSup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𝑑𝑇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den>
                      </m:f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𝑛𝑅</m:t>
                      </m:r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𝑑𝑃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kumimoji="1" lang="zh-CN" altLang="en-US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E2A908-CE71-684C-B2C7-685C3DCE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926" y="4015749"/>
                <a:ext cx="3309689" cy="1180708"/>
              </a:xfrm>
              <a:prstGeom prst="rect">
                <a:avLst/>
              </a:prstGeom>
              <a:blipFill>
                <a:blip r:embed="rId2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1412C-8529-554A-B896-F2B6E88CA433}"/>
                  </a:ext>
                </a:extLst>
              </p:cNvPr>
              <p:cNvSpPr txBox="1"/>
              <p:nvPr/>
            </p:nvSpPr>
            <p:spPr>
              <a:xfrm>
                <a:off x="2241810" y="882832"/>
                <a:ext cx="4263603" cy="1516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𝑑𝐻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𝑑𝑇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𝑉</m:t>
                          </m:r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𝑉</m:t>
                                      </m:r>
                                    </m:num>
                                    <m:den>
                                      <m:r>
                                        <a:rPr kumimoji="1" lang="en-US" altLang="zh-C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𝑑𝑃</m:t>
                      </m:r>
                    </m:oMath>
                  </m:oMathPara>
                </a14:m>
                <a:endParaRPr kumimoji="1" lang="en-US" altLang="zh-CN" sz="2400" b="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𝑑𝑆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𝑑𝑇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den>
                      </m:f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𝑑𝑃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1412C-8529-554A-B896-F2B6E88CA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10" y="882832"/>
                <a:ext cx="4263603" cy="1516441"/>
              </a:xfrm>
              <a:prstGeom prst="rect">
                <a:avLst/>
              </a:prstGeom>
              <a:blipFill>
                <a:blip r:embed="rId3"/>
                <a:stretch>
                  <a:fillRect l="-1190" t="-833" r="-893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0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A6841-8972-FF4A-906B-F032A62E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D360B9-0975-6745-987E-2F9E3B434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pressure: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temperature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volume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D360B9-0975-6745-987E-2F9E3B434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85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65C50-01F0-FC49-9843-08EAF763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68" y="154547"/>
            <a:ext cx="7132864" cy="312141"/>
          </a:xfrm>
        </p:spPr>
        <p:txBody>
          <a:bodyPr/>
          <a:lstStyle/>
          <a:p>
            <a:r>
              <a:rPr kumimoji="1" lang="en-US" altLang="zh-CN" dirty="0"/>
              <a:t>Gibbs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93FC57-BC15-9142-9461-D236F59E6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Volume: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Enthalpy: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Entropy: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Internal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Energy: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Helmholtz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energy: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93FC57-BC15-9142-9461-D236F59E6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1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9FF89-1040-4240-B235-79320387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18E045-FFA8-5740-9ADE-43394773D1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energy: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useful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work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18E045-FFA8-5740-9ADE-43394773D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0" t="-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42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4002F-65E4-E046-A66A-60E931F8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11B364-6288-524E-9CCB-D7E78E8D4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Gibbs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𝑑𝑃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Enthalpy: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nary>
                        <m:nary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𝑑𝑃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Entropy: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nary>
                        <m:nary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𝑑𝑃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𝑑𝑃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11B364-6288-524E-9CCB-D7E78E8D4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2771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75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D62FD-6D16-9747-B5DD-BB0CC085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317827-0F7A-C24E-8252-E90B0CBE6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Viral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equation: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𝐵𝑃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Gibbs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energy: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𝐵𝑃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Enthalpy: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den>
                        </m:f>
                      </m:e>
                    </m:d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Entropy: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317827-0F7A-C24E-8252-E90B0CBE6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1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D62FD-6D16-9747-B5DD-BB0CC085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317827-0F7A-C24E-8252-E90B0CBE6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Pressure-explicit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EOS: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Gibbs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energy: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−1−</m:t>
                    </m:r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Enthalpy: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nary>
                      <m:nary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Entropy: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nary>
                      <m:nary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317827-0F7A-C24E-8252-E90B0CBE6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46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FDEF-A27C-5B40-9039-0A5F73CB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72" y="154547"/>
            <a:ext cx="7652656" cy="312141"/>
          </a:xfrm>
        </p:spPr>
        <p:txBody>
          <a:bodyPr/>
          <a:lstStyle/>
          <a:p>
            <a:r>
              <a:rPr kumimoji="1" lang="en-US" altLang="zh-CN" dirty="0"/>
              <a:t>Residual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Zero-Pressure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BB4268-FC1B-3947-BCE5-83414E07A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Volume: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𝑅𝑇</m:t>
                    </m:r>
                    <m:limLow>
                      <m:limLow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Internal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energy: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Enthalpy: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BB4268-FC1B-3947-BCE5-83414E07A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265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E1B6-67CB-F144-BDCC-78BB7DFC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40" y="154547"/>
            <a:ext cx="7013121" cy="312141"/>
          </a:xfrm>
        </p:spPr>
        <p:txBody>
          <a:bodyPr/>
          <a:lstStyle/>
          <a:p>
            <a:r>
              <a:rPr kumimoji="1" lang="en-US" altLang="zh-CN" dirty="0"/>
              <a:t>Generalized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Correlations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Gases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11B6C5-05A2-F840-94BD-FD180EAC0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3536"/>
                <a:ext cx="8229600" cy="173372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en-US" altLang="zh-CN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11B6C5-05A2-F840-94BD-FD180EAC0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3536"/>
                <a:ext cx="8229600" cy="1733722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D4537B3-6955-BF46-BFCE-DF1FD5E09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39" y="2547258"/>
            <a:ext cx="4854121" cy="3137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29EDCA-1DA4-434D-BEB1-94F67F5526FB}"/>
                  </a:ext>
                </a:extLst>
              </p:cNvPr>
              <p:cNvSpPr txBox="1"/>
              <p:nvPr/>
            </p:nvSpPr>
            <p:spPr>
              <a:xfrm>
                <a:off x="7478485" y="3157638"/>
                <a:ext cx="1030667" cy="150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29EDCA-1DA4-434D-BEB1-94F67F55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85" y="3157638"/>
                <a:ext cx="1030667" cy="1507720"/>
              </a:xfrm>
              <a:prstGeom prst="rect">
                <a:avLst/>
              </a:prstGeom>
              <a:blipFill>
                <a:blip r:embed="rId4"/>
                <a:stretch>
                  <a:fillRect l="-4878" r="-1220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48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86543-A17B-9148-888D-9B452F85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54547"/>
            <a:ext cx="7296150" cy="312141"/>
          </a:xfrm>
        </p:spPr>
        <p:txBody>
          <a:bodyPr/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Enthalpy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Gases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2E48D6-D4D6-6348-B9A9-21311862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1" y="3967509"/>
            <a:ext cx="2756361" cy="27359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9F00F0-09DB-564C-8944-4FBA9142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18" y="813535"/>
            <a:ext cx="6146800" cy="1612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2A9B32-E3C4-1746-993F-FB0546D16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18" y="2479422"/>
            <a:ext cx="61722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18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A4726-8AB6-FB42-9D32-3E92945D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A26095-061E-0A4F-A406-0685D016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815521"/>
            <a:ext cx="6803380" cy="15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67669"/>
              </p:ext>
            </p:extLst>
          </p:nvPr>
        </p:nvGraphicFramePr>
        <p:xfrm>
          <a:off x="3313793" y="1551633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公式" r:id="rId3" imgW="1104900" imgH="444500" progId="Equation.3">
                  <p:embed/>
                </p:oleObj>
              </mc:Choice>
              <mc:Fallback>
                <p:oleObj name="公式" r:id="rId3" imgW="1104900" imgH="44450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3793" y="1551633"/>
                        <a:ext cx="2209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743243"/>
              </p:ext>
            </p:extLst>
          </p:nvPr>
        </p:nvGraphicFramePr>
        <p:xfrm>
          <a:off x="2974521" y="3399622"/>
          <a:ext cx="314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公式" r:id="rId5" imgW="1574800" imgH="469900" progId="Equation.3">
                  <p:embed/>
                </p:oleObj>
              </mc:Choice>
              <mc:Fallback>
                <p:oleObj name="公式" r:id="rId5" imgW="1574800" imgH="46990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4521" y="3399622"/>
                        <a:ext cx="31496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90519" y="2703367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</a:rPr>
              <a:t>At low saturated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pressure</a:t>
            </a:r>
            <a:endParaRPr kumimoji="1"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2675" y="4836746"/>
            <a:ext cx="443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The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Clapeyron-Clausius</a:t>
            </a:r>
            <a:r>
              <a:rPr kumimoji="1" lang="en-US" altLang="zh-CN" sz="2400" dirty="0">
                <a:solidFill>
                  <a:srgbClr val="FF0000"/>
                </a:solidFill>
              </a:rPr>
              <a:t> Equation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EB104BA-04A6-5C44-9F09-E0793399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Claperyron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C74BA-3222-AF44-8BBB-9ABE413BEFE8}"/>
              </a:ext>
            </a:extLst>
          </p:cNvPr>
          <p:cNvSpPr txBox="1"/>
          <p:nvPr/>
        </p:nvSpPr>
        <p:spPr>
          <a:xfrm>
            <a:off x="1090519" y="1676737"/>
            <a:ext cx="232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</a:rPr>
              <a:t>At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saturation</a:t>
            </a:r>
            <a:endParaRPr kumimoji="1"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16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DD033-1DCE-4E48-A04E-CF81FF38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Diagram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F5E02B-2C45-3B4F-B20F-FFB3596D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775608"/>
            <a:ext cx="4521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9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2E129-B56B-1B49-B45C-291A5FB3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Diagram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B5C826-DAD0-DF47-BDE4-1AD7AF35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098550"/>
            <a:ext cx="40386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41288"/>
            <a:ext cx="8229600" cy="998538"/>
          </a:xfrm>
        </p:spPr>
        <p:txBody>
          <a:bodyPr/>
          <a:lstStyle/>
          <a:p>
            <a:r>
              <a:rPr kumimoji="1" lang="en-US" altLang="zh-CN" dirty="0"/>
              <a:t>Fundamental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11500" y="13716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公式" r:id="rId3" imgW="914400" imgH="203200" progId="Equation.3">
                  <p:embed/>
                </p:oleObj>
              </mc:Choice>
              <mc:Fallback>
                <p:oleObj name="公式" r:id="rId3" imgW="914400" imgH="20320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500" y="1371600"/>
                        <a:ext cx="1828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98700" y="2324100"/>
          <a:ext cx="3759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公式" r:id="rId5" imgW="1879600" imgH="393700" progId="Equation.3">
                  <p:embed/>
                </p:oleObj>
              </mc:Choice>
              <mc:Fallback>
                <p:oleObj name="公式" r:id="rId5" imgW="1879600" imgH="39370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8700" y="2324100"/>
                        <a:ext cx="37592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92400" y="3810000"/>
          <a:ext cx="11938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公式" r:id="rId7" imgW="596900" imgH="1206500" progId="Equation.3">
                  <p:embed/>
                </p:oleObj>
              </mc:Choice>
              <mc:Fallback>
                <p:oleObj name="公式" r:id="rId7" imgW="596900" imgH="12065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2400" y="3810000"/>
                        <a:ext cx="1193800" cy="241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35500" y="4140200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</a:rPr>
              <a:t>Temperature</a:t>
            </a:r>
          </a:p>
          <a:p>
            <a:endParaRPr kumimoji="1" lang="en-US" altLang="zh-CN" sz="2400" dirty="0">
              <a:solidFill>
                <a:srgbClr val="0000FF"/>
              </a:solidFill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</a:rPr>
              <a:t>Pressure</a:t>
            </a:r>
          </a:p>
          <a:p>
            <a:endParaRPr kumimoji="1" lang="en-US" altLang="zh-CN" sz="2400" dirty="0">
              <a:solidFill>
                <a:srgbClr val="0000FF"/>
              </a:solidFill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</a:rPr>
              <a:t>Chemical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Potential</a:t>
            </a:r>
            <a:endParaRPr kumimoji="1"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50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BA2DB-546E-0B43-8F55-43DBDD1A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Diagram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AFC59-928C-924F-8689-5827CB91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05" y="1088571"/>
            <a:ext cx="571433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94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91074-BFB0-AB46-8610-BEDC6ED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Thermodynamic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70D74-BDAB-8A4C-9A05-9101A6DE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3536"/>
            <a:ext cx="8229600" cy="1363608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interpolation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thermodynamic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properties.</a:t>
            </a:r>
            <a:r>
              <a:rPr kumimoji="1"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D37E38-A090-3249-B89B-87C0C2947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5992"/>
            <a:ext cx="8470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Fundamental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06700" y="2222500"/>
          <a:ext cx="289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公式" r:id="rId3" imgW="1447800" imgH="203200" progId="Equation.3">
                  <p:embed/>
                </p:oleObj>
              </mc:Choice>
              <mc:Fallback>
                <p:oleObj name="公式" r:id="rId3" imgW="1447800" imgH="20320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6700" y="2222500"/>
                        <a:ext cx="2895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05000" y="2876034"/>
            <a:ext cx="539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fundamental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equation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popular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experimenters.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WHY???</a:t>
            </a:r>
            <a:endParaRPr kumimoji="1"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11500" y="15748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5" imgW="914400" imgH="203200" progId="Equation.3">
                  <p:embed/>
                </p:oleObj>
              </mc:Choice>
              <mc:Fallback>
                <p:oleObj name="公式" r:id="rId5" imgW="914400" imgH="2032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1500" y="1574800"/>
                        <a:ext cx="1828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400300" y="4368800"/>
            <a:ext cx="519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</a:rPr>
              <a:t>S,V,N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are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extensive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parameters.</a:t>
            </a:r>
          </a:p>
          <a:p>
            <a:r>
              <a:rPr kumimoji="1" lang="en-US" altLang="zh-CN" sz="2400" dirty="0" err="1">
                <a:solidFill>
                  <a:srgbClr val="0000FF"/>
                </a:solidFill>
              </a:rPr>
              <a:t>T,P,mu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are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intensive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parameters.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09700" y="5613400"/>
            <a:ext cx="681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Could we use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intensive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parameters</a:t>
            </a:r>
            <a:r>
              <a:rPr kumimoji="1" lang="zh-CN" altLang="en-US" sz="2400" dirty="0">
                <a:solidFill>
                  <a:srgbClr val="FF0000"/>
                </a:solidFill>
              </a:rPr>
              <a:t>, </a:t>
            </a:r>
            <a:r>
              <a:rPr kumimoji="1" lang="en-US" altLang="zh-CN" sz="2400" dirty="0">
                <a:solidFill>
                  <a:srgbClr val="FF0000"/>
                </a:solidFill>
              </a:rPr>
              <a:t>rather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than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extensive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ones</a:t>
            </a:r>
            <a:r>
              <a:rPr kumimoji="1" lang="zh-CN" altLang="en-US" sz="2400" dirty="0">
                <a:solidFill>
                  <a:srgbClr val="FF0000"/>
                </a:solidFill>
              </a:rPr>
              <a:t>, </a:t>
            </a:r>
            <a:r>
              <a:rPr kumimoji="1" lang="en-US" altLang="zh-CN" sz="2400" dirty="0">
                <a:solidFill>
                  <a:srgbClr val="FF0000"/>
                </a:solidFill>
              </a:rPr>
              <a:t>as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the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independent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variables</a:t>
            </a:r>
            <a:r>
              <a:rPr kumimoji="1" lang="zh-CN" altLang="zh-CN" sz="2400" dirty="0">
                <a:solidFill>
                  <a:srgbClr val="FF0000"/>
                </a:solidFill>
              </a:rPr>
              <a:t>?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 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4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Legendre Transformation</a:t>
            </a:r>
            <a:endParaRPr kumimoji="1" lang="zh-CN" altLang="en-US" dirty="0"/>
          </a:p>
        </p:txBody>
      </p:sp>
      <p:pic>
        <p:nvPicPr>
          <p:cNvPr id="4" name="图片 3" descr="LegendreTransfor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2" y="1176996"/>
            <a:ext cx="3468947" cy="4017303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61051"/>
              </p:ext>
            </p:extLst>
          </p:nvPr>
        </p:nvGraphicFramePr>
        <p:xfrm>
          <a:off x="1001486" y="1145363"/>
          <a:ext cx="200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公式" r:id="rId4" imgW="1003300" imgH="444500" progId="Equation.3">
                  <p:embed/>
                </p:oleObj>
              </mc:Choice>
              <mc:Fallback>
                <p:oleObj name="公式" r:id="rId4" imgW="1003300" imgH="4445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1486" y="1145363"/>
                        <a:ext cx="2006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055777"/>
              </p:ext>
            </p:extLst>
          </p:nvPr>
        </p:nvGraphicFramePr>
        <p:xfrm>
          <a:off x="3721100" y="1904049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公式" r:id="rId6" imgW="457200" imgH="393700" progId="Equation.3">
                  <p:embed/>
                </p:oleObj>
              </mc:Choice>
              <mc:Fallback>
                <p:oleObj name="公式" r:id="rId6" imgW="457200" imgH="393700" progId="Equation.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21100" y="1904049"/>
                        <a:ext cx="914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72D8DB0C-C3C2-4348-BE7D-C1F1B5B885CE}"/>
              </a:ext>
            </a:extLst>
          </p:cNvPr>
          <p:cNvGrpSpPr/>
          <p:nvPr/>
        </p:nvGrpSpPr>
        <p:grpSpPr>
          <a:xfrm>
            <a:off x="647699" y="3429000"/>
            <a:ext cx="3683000" cy="1701800"/>
            <a:chOff x="647700" y="4491038"/>
            <a:chExt cx="3683000" cy="170180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0920186"/>
                </p:ext>
              </p:extLst>
            </p:nvPr>
          </p:nvGraphicFramePr>
          <p:xfrm>
            <a:off x="647700" y="4491038"/>
            <a:ext cx="1574800" cy="170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" name="公式" r:id="rId8" imgW="787400" imgH="850900" progId="Equation.3">
                    <p:embed/>
                  </p:oleObj>
                </mc:Choice>
                <mc:Fallback>
                  <p:oleObj name="公式" r:id="rId8" imgW="787400" imgH="850900" progId="Equation.3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47700" y="4491038"/>
                          <a:ext cx="1574800" cy="170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5758739"/>
                </p:ext>
              </p:extLst>
            </p:nvPr>
          </p:nvGraphicFramePr>
          <p:xfrm>
            <a:off x="3111500" y="5037137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" name="公式" r:id="rId10" imgW="609600" imgH="228600" progId="Equation.3">
                    <p:embed/>
                  </p:oleObj>
                </mc:Choice>
                <mc:Fallback>
                  <p:oleObj name="公式" r:id="rId10" imgW="609600" imgH="228600" progId="Equation.3">
                    <p:embed/>
                    <p:pic>
                      <p:nvPicPr>
                        <p:cNvPr id="10" name="对象 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11500" y="5037137"/>
                          <a:ext cx="12192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右箭头 10"/>
            <p:cNvSpPr/>
            <p:nvPr/>
          </p:nvSpPr>
          <p:spPr>
            <a:xfrm>
              <a:off x="2222500" y="5087937"/>
              <a:ext cx="647700" cy="4572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48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图片 3" descr="untitl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4" y="1104285"/>
            <a:ext cx="8270591" cy="5301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8A5B87-F73C-4340-BDE8-49F13FEB43EB}"/>
                  </a:ext>
                </a:extLst>
              </p:cNvPr>
              <p:cNvSpPr txBox="1"/>
              <p:nvPr/>
            </p:nvSpPr>
            <p:spPr>
              <a:xfrm>
                <a:off x="2090057" y="873452"/>
                <a:ext cx="1446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𝑓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8A5B87-F73C-4340-BDE8-49F13FEB4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873452"/>
                <a:ext cx="1446806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FFBA37-106F-414E-9F46-BB46CFEBC946}"/>
                  </a:ext>
                </a:extLst>
              </p:cNvPr>
              <p:cNvSpPr txBox="1"/>
              <p:nvPr/>
            </p:nvSpPr>
            <p:spPr>
              <a:xfrm>
                <a:off x="5607139" y="782402"/>
                <a:ext cx="1580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𝑦</m:t>
                      </m:r>
                      <m:r>
                        <a:rPr kumimoji="1"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p>
                          <m:r>
                            <a:rPr kumimoji="1" lang="zh-CN" alt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kumimoji="1" lang="zh-CN" altLang="en-US" sz="2400" dirty="0">
                  <a:solidFill>
                    <a:srgbClr val="00206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FFBA37-106F-414E-9F46-BB46CFEBC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139" y="782402"/>
                <a:ext cx="1580817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83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Thermodynamic Potential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2971"/>
            <a:ext cx="8229600" cy="1574800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Legendre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17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Helmholtz Free Energy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090249"/>
              </p:ext>
            </p:extLst>
          </p:nvPr>
        </p:nvGraphicFramePr>
        <p:xfrm>
          <a:off x="3312160" y="1027094"/>
          <a:ext cx="18542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公式" r:id="rId3" imgW="927100" imgH="1511300" progId="Equation.3">
                  <p:embed/>
                </p:oleObj>
              </mc:Choice>
              <mc:Fallback>
                <p:oleObj name="公式" r:id="rId3" imgW="927100" imgH="151130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2160" y="1027094"/>
                        <a:ext cx="18542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85900" y="4431030"/>
            <a:ext cx="642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</a:rPr>
              <a:t>It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measures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the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useful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work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obtainable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from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a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closed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system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at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a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constant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temperature.</a:t>
            </a:r>
            <a:endParaRPr kumimoji="1" lang="zh-CN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59678"/>
              </p:ext>
            </p:extLst>
          </p:nvPr>
        </p:nvGraphicFramePr>
        <p:xfrm>
          <a:off x="3035300" y="5643363"/>
          <a:ext cx="307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公式" r:id="rId5" imgW="1536700" imgH="203200" progId="Equation.3">
                  <p:embed/>
                </p:oleObj>
              </mc:Choice>
              <mc:Fallback>
                <p:oleObj name="公式" r:id="rId5" imgW="1536700" imgH="203200" progId="Equation.3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300" y="5643363"/>
                        <a:ext cx="3073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8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0"/>
            <a:ext cx="8229600" cy="757238"/>
          </a:xfrm>
        </p:spPr>
        <p:txBody>
          <a:bodyPr/>
          <a:lstStyle/>
          <a:p>
            <a:r>
              <a:rPr kumimoji="1" lang="en-US" altLang="zh-CN" dirty="0"/>
              <a:t>Enthalpy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51200" y="1163638"/>
          <a:ext cx="1930400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公式" r:id="rId4" imgW="965200" imgH="1511300" progId="Equation.3">
                  <p:embed/>
                </p:oleObj>
              </mc:Choice>
              <mc:Fallback>
                <p:oleObj name="公式" r:id="rId4" imgW="965200" imgH="1511300" progId="Equation.3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1200" y="1163638"/>
                        <a:ext cx="1930400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55700" y="4343400"/>
            <a:ext cx="680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</a:rPr>
              <a:t>Enthalpy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change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is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a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measure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of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heat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transfer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during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phase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transition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or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chemical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</a:rPr>
              <a:t>reaction.</a:t>
            </a:r>
            <a:r>
              <a:rPr kumimoji="1" lang="zh-CN" altLang="en-US" sz="2400" dirty="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62300" y="5778500"/>
          <a:ext cx="287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公式" r:id="rId6" imgW="1435100" imgH="203200" progId="Equation.3">
                  <p:embed/>
                </p:oleObj>
              </mc:Choice>
              <mc:Fallback>
                <p:oleObj name="公式" r:id="rId6" imgW="1435100" imgH="2032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2300" y="5778500"/>
                        <a:ext cx="2870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35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>
            <a:solidFill>
              <a:srgbClr val="002060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548</Words>
  <Application>Microsoft Macintosh PowerPoint</Application>
  <PresentationFormat>全屏显示(4:3)</PresentationFormat>
  <Paragraphs>107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华文彩云</vt:lpstr>
      <vt:lpstr>Arial</vt:lpstr>
      <vt:lpstr>Calibri</vt:lpstr>
      <vt:lpstr>Cambria Math</vt:lpstr>
      <vt:lpstr>Times New Roman</vt:lpstr>
      <vt:lpstr>Office 主题</vt:lpstr>
      <vt:lpstr>公式</vt:lpstr>
      <vt:lpstr>Chemical Engineering Thermodynamics Lecture 4 Thermodynamic Properties Xiaofei Xu</vt:lpstr>
      <vt:lpstr>Internal Energy and Free Energy</vt:lpstr>
      <vt:lpstr>Fundamental Equation</vt:lpstr>
      <vt:lpstr>Fundamental Equation</vt:lpstr>
      <vt:lpstr>Legendre Transformation</vt:lpstr>
      <vt:lpstr>Example</vt:lpstr>
      <vt:lpstr>Thermodynamic Potential</vt:lpstr>
      <vt:lpstr>Helmholtz Free Energy</vt:lpstr>
      <vt:lpstr>Enthalpy</vt:lpstr>
      <vt:lpstr>Gibbs Free Energy</vt:lpstr>
      <vt:lpstr>Grand Canonical Potential</vt:lpstr>
      <vt:lpstr>Some Formulas</vt:lpstr>
      <vt:lpstr>Ideal Gas</vt:lpstr>
      <vt:lpstr>van der Waals Fluid</vt:lpstr>
      <vt:lpstr>Maxwell’s Relation</vt:lpstr>
      <vt:lpstr>Maxwell’s Relation</vt:lpstr>
      <vt:lpstr>Evaluation of Entropy and Enthalpy</vt:lpstr>
      <vt:lpstr>Evaluation of Internal Energy</vt:lpstr>
      <vt:lpstr>Gibbs Free Energy as a Generating Function</vt:lpstr>
      <vt:lpstr>Residual Properties</vt:lpstr>
      <vt:lpstr>Residual Properties</vt:lpstr>
      <vt:lpstr>Residual Properties</vt:lpstr>
      <vt:lpstr>Residual Properties in the Zero-Pressure Limit</vt:lpstr>
      <vt:lpstr>Generalized Property Correlations for Gases</vt:lpstr>
      <vt:lpstr>Evaluation of Entropy and Enthalpy for Gases</vt:lpstr>
      <vt:lpstr>Example</vt:lpstr>
      <vt:lpstr>The Claperyron Equation</vt:lpstr>
      <vt:lpstr>PH Diagram</vt:lpstr>
      <vt:lpstr>TS Diagram</vt:lpstr>
      <vt:lpstr>HS Diagram</vt:lpstr>
      <vt:lpstr>Tables of Thermodynamic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Thermodynamics</dc:title>
  <dc:creator>xiaofei xu</dc:creator>
  <cp:lastModifiedBy>Microsoft Office User</cp:lastModifiedBy>
  <cp:revision>369</cp:revision>
  <dcterms:created xsi:type="dcterms:W3CDTF">2014-12-26T06:09:51Z</dcterms:created>
  <dcterms:modified xsi:type="dcterms:W3CDTF">2020-11-02T01:14:34Z</dcterms:modified>
</cp:coreProperties>
</file>