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51" r:id="rId1"/>
  </p:sldMasterIdLst>
  <p:notesMasterIdLst>
    <p:notesMasterId r:id="rId29"/>
  </p:notesMasterIdLst>
  <p:handoutMasterIdLst>
    <p:handoutMasterId r:id="rId30"/>
  </p:handoutMasterIdLst>
  <p:sldIdLst>
    <p:sldId id="724" r:id="rId2"/>
    <p:sldId id="857" r:id="rId3"/>
    <p:sldId id="918" r:id="rId4"/>
    <p:sldId id="925" r:id="rId5"/>
    <p:sldId id="927" r:id="rId6"/>
    <p:sldId id="860" r:id="rId7"/>
    <p:sldId id="886" r:id="rId8"/>
    <p:sldId id="866" r:id="rId9"/>
    <p:sldId id="883" r:id="rId10"/>
    <p:sldId id="926" r:id="rId11"/>
    <p:sldId id="887" r:id="rId12"/>
    <p:sldId id="888" r:id="rId13"/>
    <p:sldId id="889" r:id="rId14"/>
    <p:sldId id="890" r:id="rId15"/>
    <p:sldId id="891" r:id="rId16"/>
    <p:sldId id="892" r:id="rId17"/>
    <p:sldId id="894" r:id="rId18"/>
    <p:sldId id="858" r:id="rId19"/>
    <p:sldId id="919" r:id="rId20"/>
    <p:sldId id="920" r:id="rId21"/>
    <p:sldId id="922" r:id="rId22"/>
    <p:sldId id="921" r:id="rId23"/>
    <p:sldId id="923" r:id="rId24"/>
    <p:sldId id="924" r:id="rId25"/>
    <p:sldId id="907" r:id="rId26"/>
    <p:sldId id="908" r:id="rId27"/>
    <p:sldId id="845"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66FF"/>
    <a:srgbClr val="0000FF"/>
    <a:srgbClr val="66FFFF"/>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4" autoAdjust="0"/>
    <p:restoredTop sz="73366" autoAdjust="0"/>
  </p:normalViewPr>
  <p:slideViewPr>
    <p:cSldViewPr>
      <p:cViewPr varScale="1">
        <p:scale>
          <a:sx n="61" d="100"/>
          <a:sy n="61" d="100"/>
        </p:scale>
        <p:origin x="2338" y="3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6" d="100"/>
          <a:sy n="56" d="100"/>
        </p:scale>
        <p:origin x="-1212"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F31643C2-8933-4163-AC4A-AAF8FBA88FDB}" type="slidenum">
              <a:rPr lang="en-US" altLang="zh-CN"/>
              <a:pPr>
                <a:defRPr/>
              </a:pPr>
              <a:t>‹#›</a:t>
            </a:fld>
            <a:endParaRPr lang="en-US" altLang="zh-CN"/>
          </a:p>
        </p:txBody>
      </p:sp>
    </p:spTree>
    <p:extLst>
      <p:ext uri="{BB962C8B-B14F-4D97-AF65-F5344CB8AC3E}">
        <p14:creationId xmlns:p14="http://schemas.microsoft.com/office/powerpoint/2010/main" val="3916058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889AA841-83D4-496B-93DA-FBE994D8A09E}" type="slidenum">
              <a:rPr lang="en-US" altLang="zh-CN"/>
              <a:pPr>
                <a:defRPr/>
              </a:pPr>
              <a:t>‹#›</a:t>
            </a:fld>
            <a:endParaRPr lang="en-US" altLang="zh-CN"/>
          </a:p>
        </p:txBody>
      </p:sp>
    </p:spTree>
    <p:extLst>
      <p:ext uri="{BB962C8B-B14F-4D97-AF65-F5344CB8AC3E}">
        <p14:creationId xmlns:p14="http://schemas.microsoft.com/office/powerpoint/2010/main" val="3074780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a:t>
            </a:fld>
            <a:endParaRPr lang="en-US" altLang="zh-CN"/>
          </a:p>
        </p:txBody>
      </p:sp>
    </p:spTree>
    <p:extLst>
      <p:ext uri="{BB962C8B-B14F-4D97-AF65-F5344CB8AC3E}">
        <p14:creationId xmlns:p14="http://schemas.microsoft.com/office/powerpoint/2010/main" val="2048627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13</a:t>
            </a:fld>
            <a:endParaRPr lang="en-US" altLang="zh-CN"/>
          </a:p>
        </p:txBody>
      </p:sp>
    </p:spTree>
    <p:extLst>
      <p:ext uri="{BB962C8B-B14F-4D97-AF65-F5344CB8AC3E}">
        <p14:creationId xmlns:p14="http://schemas.microsoft.com/office/powerpoint/2010/main" val="2226378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14</a:t>
            </a:fld>
            <a:endParaRPr lang="en-US" altLang="zh-CN"/>
          </a:p>
        </p:txBody>
      </p:sp>
    </p:spTree>
    <p:extLst>
      <p:ext uri="{BB962C8B-B14F-4D97-AF65-F5344CB8AC3E}">
        <p14:creationId xmlns:p14="http://schemas.microsoft.com/office/powerpoint/2010/main" val="142991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15</a:t>
            </a:fld>
            <a:endParaRPr lang="en-US" altLang="zh-CN"/>
          </a:p>
        </p:txBody>
      </p:sp>
    </p:spTree>
    <p:extLst>
      <p:ext uri="{BB962C8B-B14F-4D97-AF65-F5344CB8AC3E}">
        <p14:creationId xmlns:p14="http://schemas.microsoft.com/office/powerpoint/2010/main" val="2154406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16</a:t>
            </a:fld>
            <a:endParaRPr lang="en-US" altLang="zh-CN"/>
          </a:p>
        </p:txBody>
      </p:sp>
    </p:spTree>
    <p:extLst>
      <p:ext uri="{BB962C8B-B14F-4D97-AF65-F5344CB8AC3E}">
        <p14:creationId xmlns:p14="http://schemas.microsoft.com/office/powerpoint/2010/main" val="3211061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17</a:t>
            </a:fld>
            <a:endParaRPr lang="en-US" altLang="zh-CN"/>
          </a:p>
        </p:txBody>
      </p:sp>
    </p:spTree>
    <p:extLst>
      <p:ext uri="{BB962C8B-B14F-4D97-AF65-F5344CB8AC3E}">
        <p14:creationId xmlns:p14="http://schemas.microsoft.com/office/powerpoint/2010/main" val="3246932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18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19</a:t>
            </a:fld>
            <a:endParaRPr lang="en-US" altLang="zh-CN"/>
          </a:p>
        </p:txBody>
      </p:sp>
    </p:spTree>
    <p:extLst>
      <p:ext uri="{BB962C8B-B14F-4D97-AF65-F5344CB8AC3E}">
        <p14:creationId xmlns:p14="http://schemas.microsoft.com/office/powerpoint/2010/main" val="873613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21</a:t>
            </a:fld>
            <a:endParaRPr lang="en-US" altLang="zh-CN"/>
          </a:p>
        </p:txBody>
      </p:sp>
    </p:spTree>
    <p:extLst>
      <p:ext uri="{BB962C8B-B14F-4D97-AF65-F5344CB8AC3E}">
        <p14:creationId xmlns:p14="http://schemas.microsoft.com/office/powerpoint/2010/main" val="180383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22</a:t>
            </a:fld>
            <a:endParaRPr lang="en-US" altLang="zh-CN"/>
          </a:p>
        </p:txBody>
      </p:sp>
    </p:spTree>
    <p:extLst>
      <p:ext uri="{BB962C8B-B14F-4D97-AF65-F5344CB8AC3E}">
        <p14:creationId xmlns:p14="http://schemas.microsoft.com/office/powerpoint/2010/main" val="2267358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23</a:t>
            </a:fld>
            <a:endParaRPr lang="en-US" altLang="zh-CN"/>
          </a:p>
        </p:txBody>
      </p:sp>
    </p:spTree>
    <p:extLst>
      <p:ext uri="{BB962C8B-B14F-4D97-AF65-F5344CB8AC3E}">
        <p14:creationId xmlns:p14="http://schemas.microsoft.com/office/powerpoint/2010/main" val="71848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sz="800"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a:t>
            </a:fld>
            <a:endParaRPr lang="en-US" altLang="zh-CN"/>
          </a:p>
        </p:txBody>
      </p:sp>
    </p:spTree>
    <p:extLst>
      <p:ext uri="{BB962C8B-B14F-4D97-AF65-F5344CB8AC3E}">
        <p14:creationId xmlns:p14="http://schemas.microsoft.com/office/powerpoint/2010/main" val="2957432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24</a:t>
            </a:fld>
            <a:endParaRPr lang="en-US" altLang="zh-CN"/>
          </a:p>
        </p:txBody>
      </p:sp>
    </p:spTree>
    <p:extLst>
      <p:ext uri="{BB962C8B-B14F-4D97-AF65-F5344CB8AC3E}">
        <p14:creationId xmlns:p14="http://schemas.microsoft.com/office/powerpoint/2010/main" val="3302772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25</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89AA841-83D4-496B-93DA-FBE994D8A09E}" type="slidenum">
              <a:rPr lang="en-US" altLang="zh-CN" smtClean="0"/>
              <a:pPr>
                <a:defRPr/>
              </a:pPr>
              <a:t>26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3</a:t>
            </a:fld>
            <a:endParaRPr lang="en-US" altLang="zh-CN"/>
          </a:p>
        </p:txBody>
      </p:sp>
    </p:spTree>
    <p:extLst>
      <p:ext uri="{BB962C8B-B14F-4D97-AF65-F5344CB8AC3E}">
        <p14:creationId xmlns:p14="http://schemas.microsoft.com/office/powerpoint/2010/main" val="382425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4</a:t>
            </a:fld>
            <a:endParaRPr lang="en-US" altLang="zh-CN"/>
          </a:p>
        </p:txBody>
      </p:sp>
    </p:spTree>
    <p:extLst>
      <p:ext uri="{BB962C8B-B14F-4D97-AF65-F5344CB8AC3E}">
        <p14:creationId xmlns:p14="http://schemas.microsoft.com/office/powerpoint/2010/main" val="938122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sz="800"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5</a:t>
            </a:fld>
            <a:endParaRPr lang="en-US" altLang="zh-CN"/>
          </a:p>
        </p:txBody>
      </p:sp>
    </p:spTree>
    <p:extLst>
      <p:ext uri="{BB962C8B-B14F-4D97-AF65-F5344CB8AC3E}">
        <p14:creationId xmlns:p14="http://schemas.microsoft.com/office/powerpoint/2010/main" val="302361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6</a:t>
            </a:fld>
            <a:endParaRPr lang="en-US" altLang="zh-CN"/>
          </a:p>
        </p:txBody>
      </p:sp>
    </p:spTree>
    <p:extLst>
      <p:ext uri="{BB962C8B-B14F-4D97-AF65-F5344CB8AC3E}">
        <p14:creationId xmlns:p14="http://schemas.microsoft.com/office/powerpoint/2010/main" val="82984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7</a:t>
            </a:fld>
            <a:endParaRPr lang="en-US" altLang="zh-CN"/>
          </a:p>
        </p:txBody>
      </p:sp>
    </p:spTree>
    <p:extLst>
      <p:ext uri="{BB962C8B-B14F-4D97-AF65-F5344CB8AC3E}">
        <p14:creationId xmlns:p14="http://schemas.microsoft.com/office/powerpoint/2010/main" val="2683563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8</a:t>
            </a:fld>
            <a:endParaRPr lang="en-US" altLang="zh-CN"/>
          </a:p>
        </p:txBody>
      </p:sp>
    </p:spTree>
    <p:extLst>
      <p:ext uri="{BB962C8B-B14F-4D97-AF65-F5344CB8AC3E}">
        <p14:creationId xmlns:p14="http://schemas.microsoft.com/office/powerpoint/2010/main" val="258014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9AA841-83D4-496B-93DA-FBE994D8A09E}" type="slidenum">
              <a:rPr lang="en-US" altLang="zh-CN" smtClean="0"/>
              <a:pPr>
                <a:defRPr/>
              </a:pPr>
              <a:t>10</a:t>
            </a:fld>
            <a:endParaRPr lang="en-US" altLang="zh-CN"/>
          </a:p>
        </p:txBody>
      </p:sp>
    </p:spTree>
    <p:extLst>
      <p:ext uri="{BB962C8B-B14F-4D97-AF65-F5344CB8AC3E}">
        <p14:creationId xmlns:p14="http://schemas.microsoft.com/office/powerpoint/2010/main" val="1226446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187450" y="1989138"/>
            <a:ext cx="6840538" cy="1684337"/>
          </a:xfrm>
        </p:spPr>
        <p:txBody>
          <a:bodyPr/>
          <a:lstStyle>
            <a:lvl1pPr algn="ctr">
              <a:defRPr sz="5600"/>
            </a:lvl1pPr>
          </a:lstStyle>
          <a:p>
            <a:pPr lvl="0"/>
            <a:r>
              <a:rPr lang="zh-CN" altLang="en-US" noProof="0"/>
              <a:t>单击此处编辑母版标题样式</a:t>
            </a:r>
          </a:p>
        </p:txBody>
      </p:sp>
      <p:sp>
        <p:nvSpPr>
          <p:cNvPr id="133123" name="Rectangle 3"/>
          <p:cNvSpPr>
            <a:spLocks noGrp="1" noChangeArrowheads="1"/>
          </p:cNvSpPr>
          <p:nvPr>
            <p:ph type="subTitle" idx="1"/>
          </p:nvPr>
        </p:nvSpPr>
        <p:spPr>
          <a:xfrm>
            <a:off x="1763713" y="4005263"/>
            <a:ext cx="5864225" cy="647700"/>
          </a:xfrm>
        </p:spPr>
        <p:txBody>
          <a:bodyPr/>
          <a:lstStyle>
            <a:lvl1pPr marL="0" indent="0" algn="ctr">
              <a:buFont typeface="Wingdings" pitchFamily="2" charset="2"/>
              <a:buNone/>
              <a:defRPr sz="3200">
                <a:ea typeface="华文细黑" pitchFamily="2" charset="-122"/>
              </a:defRPr>
            </a:lvl1pPr>
          </a:lstStyle>
          <a:p>
            <a:pPr lvl="0"/>
            <a:r>
              <a:rPr lang="zh-CN" altLang="en-US" noProof="0"/>
              <a:t>单击此处编辑母版副标题样式</a:t>
            </a:r>
          </a:p>
        </p:txBody>
      </p:sp>
    </p:spTree>
  </p:cSld>
  <p:clrMapOvr>
    <a:masterClrMapping/>
  </p:clrMapOvr>
  <p:transition>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3063" y="274638"/>
            <a:ext cx="1963737" cy="6034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27088" y="274638"/>
            <a:ext cx="5743575" cy="6034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35150" y="274638"/>
            <a:ext cx="6851650" cy="1143000"/>
          </a:xfrm>
        </p:spPr>
        <p:txBody>
          <a:bodyPr/>
          <a:lstStyle/>
          <a:p>
            <a:r>
              <a:rPr lang="zh-CN" altLang="en-US"/>
              <a:t>单击此处编辑母版标题样式</a:t>
            </a:r>
          </a:p>
        </p:txBody>
      </p:sp>
      <p:sp>
        <p:nvSpPr>
          <p:cNvPr id="3" name="表格占位符 2"/>
          <p:cNvSpPr>
            <a:spLocks noGrp="1"/>
          </p:cNvSpPr>
          <p:nvPr>
            <p:ph type="tbl" idx="1"/>
          </p:nvPr>
        </p:nvSpPr>
        <p:spPr>
          <a:xfrm>
            <a:off x="827088" y="1989138"/>
            <a:ext cx="7859712" cy="4319587"/>
          </a:xfrm>
        </p:spPr>
        <p:txBody>
          <a:bodyPr/>
          <a:lstStyle/>
          <a:p>
            <a:pPr lvl="0"/>
            <a:endParaRPr lang="zh-CN" altLang="en-US" noProof="0"/>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7"/>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solidFill>
                <a:srgbClr val="000000"/>
              </a:solidFill>
            </a:endParaRPr>
          </a:p>
        </p:txBody>
      </p:sp>
      <p:sp>
        <p:nvSpPr>
          <p:cNvPr id="5" name="灯片编号占位符 8"/>
          <p:cNvSpPr>
            <a:spLocks noGrp="1"/>
          </p:cNvSpPr>
          <p:nvPr>
            <p:ph type="sldNum" sz="quarter" idx="11"/>
          </p:nvPr>
        </p:nvSpPr>
        <p:spPr>
          <a:xfrm>
            <a:off x="7010400" y="225425"/>
            <a:ext cx="2133600" cy="476250"/>
          </a:xfrm>
          <a:prstGeom prst="rect">
            <a:avLst/>
          </a:prstGeom>
        </p:spPr>
        <p:txBody>
          <a:bodyPr/>
          <a:lstStyle>
            <a:lvl1pPr>
              <a:defRPr>
                <a:latin typeface="Arial" charset="0"/>
                <a:ea typeface="宋体" pitchFamily="2" charset="-122"/>
                <a:cs typeface="+mn-cs"/>
              </a:defRPr>
            </a:lvl1pPr>
          </a:lstStyle>
          <a:p>
            <a:pPr>
              <a:defRPr/>
            </a:pPr>
            <a:fld id="{A9A072BB-5F3A-49C1-933F-DE015967AAD3}" type="slidenum">
              <a:rPr lang="en-US" altLang="zh-CN" sz="2000">
                <a:solidFill>
                  <a:srgbClr val="000000"/>
                </a:solidFill>
              </a:rPr>
              <a:pPr>
                <a:defRPr/>
              </a:pPr>
              <a:t>‹#›</a:t>
            </a:fld>
            <a:r>
              <a:rPr lang="en-US" altLang="zh-CN" sz="2000">
                <a:solidFill>
                  <a:srgbClr val="000000"/>
                </a:solidFill>
              </a:rPr>
              <a:t>/38</a:t>
            </a:r>
          </a:p>
        </p:txBody>
      </p:sp>
      <p:sp>
        <p:nvSpPr>
          <p:cNvPr id="6" name="页脚占位符 9"/>
          <p:cNvSpPr>
            <a:spLocks noGrp="1"/>
          </p:cNvSpPr>
          <p:nvPr>
            <p:ph type="ftr" sz="quarter" idx="12"/>
          </p:nvPr>
        </p:nvSpPr>
        <p:spPr>
          <a:xfrm>
            <a:off x="3149600" y="6203950"/>
            <a:ext cx="2895600" cy="476250"/>
          </a:xfrm>
          <a:prstGeom prst="rect">
            <a:avLst/>
          </a:prstGeom>
        </p:spPr>
        <p:txBody>
          <a:bodyPr/>
          <a:lstStyle>
            <a:lvl1pPr>
              <a:defRPr/>
            </a:lvl1pPr>
          </a:lstStyle>
          <a:p>
            <a:pPr>
              <a:defRPr/>
            </a:pPr>
            <a:endParaRPr lang="en-US" altLang="zh-CN">
              <a:solidFill>
                <a:srgbClr val="000000"/>
              </a:solidFill>
            </a:endParaRPr>
          </a:p>
        </p:txBody>
      </p:sp>
      <p:cxnSp>
        <p:nvCxnSpPr>
          <p:cNvPr id="8" name="直接连接符 7"/>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5110370"/>
      </p:ext>
    </p:extLst>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cxnSp>
        <p:nvCxnSpPr>
          <p:cNvPr id="4" name="直接连接符 3"/>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989138"/>
            <a:ext cx="3852862"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32350" y="1989138"/>
            <a:ext cx="3854450"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3" name="直接连接符 2"/>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5" name="直接连接符 4"/>
          <p:cNvCxnSpPr/>
          <p:nvPr userDrawn="1"/>
        </p:nvCxnSpPr>
        <p:spPr bwMode="auto">
          <a:xfrm>
            <a:off x="0" y="1673805"/>
            <a:ext cx="1646675" cy="0"/>
          </a:xfrm>
          <a:prstGeom prst="line">
            <a:avLst/>
          </a:prstGeom>
          <a:solidFill>
            <a:srgbClr val="FFFFCC"/>
          </a:solidFill>
          <a:ln w="57150" cap="flat" cmpd="sng" algn="ctr">
            <a:solidFill>
              <a:srgbClr val="66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1835150" y="274638"/>
            <a:ext cx="68516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2099" name="Rectangle 3"/>
          <p:cNvSpPr>
            <a:spLocks noGrp="1" noChangeArrowheads="1"/>
          </p:cNvSpPr>
          <p:nvPr>
            <p:ph type="body" idx="1"/>
          </p:nvPr>
        </p:nvSpPr>
        <p:spPr bwMode="auto">
          <a:xfrm>
            <a:off x="827088" y="1989138"/>
            <a:ext cx="7859712" cy="43195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583" r:id="rId1"/>
    <p:sldLayoutId id="2147484572"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 id="2147484582" r:id="rId12"/>
    <p:sldLayoutId id="2147484587" r:id="rId13"/>
  </p:sldLayoutIdLst>
  <p:transition>
    <p:randomBar dir="vert"/>
  </p:transition>
  <p:txStyles>
    <p:titleStyle>
      <a:lvl1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docx"/><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package" Target="../embeddings/Microsoft_Word_Document1.docx"/></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Word_Document2.docx"/><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package" Target="../embeddings/Microsoft_Word_Document3.doc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99953D5D-BD46-2D7A-E102-C103839B451F}"/>
              </a:ext>
            </a:extLst>
          </p:cNvPr>
          <p:cNvSpPr txBox="1">
            <a:spLocks/>
          </p:cNvSpPr>
          <p:nvPr/>
        </p:nvSpPr>
        <p:spPr bwMode="auto">
          <a:xfrm>
            <a:off x="504825" y="1763815"/>
            <a:ext cx="8134350" cy="144016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6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5000" b="1">
                <a:solidFill>
                  <a:srgbClr val="CC0000"/>
                </a:solidFill>
                <a:effectLst>
                  <a:outerShdw blurRad="38100" dist="38100" dir="2700000" algn="tl">
                    <a:srgbClr val="C0C0C0"/>
                  </a:outerShdw>
                </a:effectLst>
                <a:latin typeface="Arial" charset="0"/>
                <a:ea typeface="黑体" pitchFamily="2" charset="-122"/>
              </a:defRPr>
            </a:lvl9pPr>
          </a:lstStyle>
          <a:p>
            <a:pPr>
              <a:lnSpc>
                <a:spcPct val="150000"/>
              </a:lnSpc>
            </a:pPr>
            <a:r>
              <a:rPr lang="zh-CN" altLang="en-US" sz="4400" kern="0" dirty="0">
                <a:solidFill>
                  <a:srgbClr val="C00000"/>
                </a:solidFill>
                <a:latin typeface="+mj-ea"/>
              </a:rPr>
              <a:t>工业结晶</a:t>
            </a:r>
            <a:r>
              <a:rPr lang="en-US" altLang="zh-CN" sz="4400" kern="0" dirty="0">
                <a:solidFill>
                  <a:srgbClr val="C00000"/>
                </a:solidFill>
                <a:latin typeface="+mj-ea"/>
              </a:rPr>
              <a:t>---</a:t>
            </a:r>
            <a:r>
              <a:rPr lang="zh-CN" altLang="en-US" sz="4400" kern="0" dirty="0">
                <a:solidFill>
                  <a:srgbClr val="C00000"/>
                </a:solidFill>
                <a:latin typeface="+mj-ea"/>
              </a:rPr>
              <a:t>第一章 溶液性质</a:t>
            </a:r>
            <a:endParaRPr lang="zh-CN" altLang="en-US" sz="4400" kern="0" dirty="0">
              <a:solidFill>
                <a:srgbClr val="C00000"/>
              </a:solidFill>
              <a:effectLst/>
              <a:latin typeface="微软雅黑" panose="020B0503020204020204" pitchFamily="34" charset="-122"/>
              <a:ea typeface="微软雅黑" panose="020B0503020204020204" pitchFamily="34" charset="-122"/>
            </a:endParaRPr>
          </a:p>
        </p:txBody>
      </p:sp>
      <p:sp>
        <p:nvSpPr>
          <p:cNvPr id="7" name="TextBox 4">
            <a:extLst>
              <a:ext uri="{FF2B5EF4-FFF2-40B4-BE49-F238E27FC236}">
                <a16:creationId xmlns:a16="http://schemas.microsoft.com/office/drawing/2014/main" id="{EEB56192-2374-BDFE-24B4-ABF097BE7F10}"/>
              </a:ext>
            </a:extLst>
          </p:cNvPr>
          <p:cNvSpPr txBox="1"/>
          <p:nvPr/>
        </p:nvSpPr>
        <p:spPr>
          <a:xfrm>
            <a:off x="3349550" y="3834045"/>
            <a:ext cx="2444900" cy="1154162"/>
          </a:xfrm>
          <a:prstGeom prst="rect">
            <a:avLst/>
          </a:prstGeom>
          <a:noFill/>
        </p:spPr>
        <p:txBody>
          <a:bodyPr wrap="none" rtlCol="0">
            <a:spAutoFit/>
          </a:bodyPr>
          <a:lstStyle/>
          <a:p>
            <a:pPr algn="ctr"/>
            <a:r>
              <a:rPr lang="zh-CN" altLang="en-US" sz="3200" b="1" dirty="0">
                <a:solidFill>
                  <a:schemeClr val="accent6"/>
                </a:solidFill>
                <a:latin typeface="微软雅黑" pitchFamily="34" charset="-122"/>
                <a:ea typeface="微软雅黑" pitchFamily="34" charset="-122"/>
              </a:rPr>
              <a:t>罗孟杰</a:t>
            </a:r>
            <a:endParaRPr lang="en-US" altLang="zh-CN" sz="3200" b="1" dirty="0">
              <a:solidFill>
                <a:schemeClr val="accent6"/>
              </a:solidFill>
              <a:latin typeface="微软雅黑" pitchFamily="34" charset="-122"/>
              <a:ea typeface="微软雅黑" pitchFamily="34" charset="-122"/>
            </a:endParaRPr>
          </a:p>
          <a:p>
            <a:pPr algn="ctr">
              <a:spcBef>
                <a:spcPts val="600"/>
              </a:spcBef>
            </a:pPr>
            <a:r>
              <a:rPr lang="en-US" altLang="zh-CN" sz="3200" b="1" dirty="0">
                <a:solidFill>
                  <a:schemeClr val="accent6"/>
                </a:solidFill>
                <a:latin typeface="微软雅黑" pitchFamily="34" charset="-122"/>
                <a:ea typeface="微软雅黑" pitchFamily="34" charset="-122"/>
              </a:rPr>
              <a:t>2022.11.21</a:t>
            </a:r>
          </a:p>
        </p:txBody>
      </p:sp>
    </p:spTree>
    <p:extLst>
      <p:ext uri="{BB962C8B-B14F-4D97-AF65-F5344CB8AC3E}">
        <p14:creationId xmlns:p14="http://schemas.microsoft.com/office/powerpoint/2010/main" val="2849234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F9675-495F-6AAF-6A19-A26CAAFACEA5}"/>
              </a:ext>
            </a:extLst>
          </p:cNvPr>
          <p:cNvSpPr>
            <a:spLocks noGrp="1"/>
          </p:cNvSpPr>
          <p:nvPr>
            <p:ph type="title"/>
          </p:nvPr>
        </p:nvSpPr>
        <p:spPr>
          <a:xfrm>
            <a:off x="1826694" y="503675"/>
            <a:ext cx="5445606" cy="949325"/>
          </a:xfrm>
        </p:spPr>
        <p:txBody>
          <a:bodyPr/>
          <a:lstStyle/>
          <a:p>
            <a:r>
              <a:rPr lang="en-US" altLang="zh-CN" sz="4000" dirty="0"/>
              <a:t>4. </a:t>
            </a:r>
            <a:r>
              <a:rPr lang="zh-CN" altLang="en-US" sz="4000" dirty="0"/>
              <a:t>不同盐在水中溶解度</a:t>
            </a:r>
          </a:p>
        </p:txBody>
      </p:sp>
      <p:pic>
        <p:nvPicPr>
          <p:cNvPr id="3" name="Picture 2">
            <a:extLst>
              <a:ext uri="{FF2B5EF4-FFF2-40B4-BE49-F238E27FC236}">
                <a16:creationId xmlns:a16="http://schemas.microsoft.com/office/drawing/2014/main" id="{27592CD0-3B44-341C-F359-2CD31FB6D70C}"/>
              </a:ext>
            </a:extLst>
          </p:cNvPr>
          <p:cNvPicPr>
            <a:picLocks noChangeAspect="1" noChangeArrowheads="1"/>
          </p:cNvPicPr>
          <p:nvPr/>
        </p:nvPicPr>
        <p:blipFill rotWithShape="1">
          <a:blip r:embed="rId3" cstate="print"/>
          <a:srcRect b="8245"/>
          <a:stretch/>
        </p:blipFill>
        <p:spPr bwMode="auto">
          <a:xfrm>
            <a:off x="780328" y="1808820"/>
            <a:ext cx="7583343" cy="4896673"/>
          </a:xfrm>
          <a:prstGeom prst="rect">
            <a:avLst/>
          </a:prstGeom>
          <a:noFill/>
          <a:ln w="9525">
            <a:noFill/>
            <a:miter lim="800000"/>
            <a:headEnd/>
            <a:tailEnd/>
          </a:ln>
        </p:spPr>
      </p:pic>
    </p:spTree>
    <p:extLst>
      <p:ext uri="{BB962C8B-B14F-4D97-AF65-F5344CB8AC3E}">
        <p14:creationId xmlns:p14="http://schemas.microsoft.com/office/powerpoint/2010/main" val="142114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664135" y="579857"/>
            <a:ext cx="7452320" cy="647700"/>
          </a:xfrm>
          <a:noFill/>
        </p:spPr>
        <p:txBody>
          <a:bodyPr/>
          <a:lstStyle/>
          <a:p>
            <a:r>
              <a:rPr lang="en-US" altLang="zh-CN" sz="4000" dirty="0"/>
              <a:t>5. </a:t>
            </a:r>
            <a:r>
              <a:rPr lang="zh-CN" altLang="en-US" sz="4000" dirty="0"/>
              <a:t>难溶物质的溶解度及表示方法</a:t>
            </a:r>
          </a:p>
        </p:txBody>
      </p:sp>
      <p:sp>
        <p:nvSpPr>
          <p:cNvPr id="80899" name="Rectangle 3"/>
          <p:cNvSpPr>
            <a:spLocks noGrp="1" noChangeArrowheads="1"/>
          </p:cNvSpPr>
          <p:nvPr>
            <p:ph type="body" idx="1"/>
          </p:nvPr>
        </p:nvSpPr>
        <p:spPr>
          <a:xfrm>
            <a:off x="656565" y="1808820"/>
            <a:ext cx="8010890" cy="4545257"/>
          </a:xfrm>
        </p:spPr>
        <p:txBody>
          <a:bodyPr/>
          <a:lstStyle/>
          <a:p>
            <a:pPr marL="0" indent="0">
              <a:buNone/>
            </a:pPr>
            <a:r>
              <a:rPr lang="zh-CN" altLang="en-US" sz="2400" dirty="0">
                <a:effectLst/>
              </a:rPr>
              <a:t>       通常</a:t>
            </a:r>
            <a:r>
              <a:rPr lang="zh-CN" altLang="en-US" sz="2400" dirty="0">
                <a:solidFill>
                  <a:srgbClr val="C00000"/>
                </a:solidFill>
                <a:effectLst/>
              </a:rPr>
              <a:t>溶解度的概念</a:t>
            </a:r>
            <a:r>
              <a:rPr lang="zh-CN" altLang="en-US" sz="2400" dirty="0">
                <a:effectLst/>
              </a:rPr>
              <a:t>很难用于难溶物质溶解度的表达，因为其在溶液中的含量很低，按溶质考虑几乎不变。 </a:t>
            </a:r>
          </a:p>
          <a:p>
            <a:pPr>
              <a:buFont typeface="Wingdings" panose="05000000000000000000" pitchFamily="2" charset="2"/>
              <a:buChar char="Ø"/>
            </a:pPr>
            <a:r>
              <a:rPr lang="zh-CN" altLang="en-US" sz="2400" dirty="0">
                <a:effectLst/>
              </a:rPr>
              <a:t>难溶物质的结晶主要是用于反应结晶过程，使用两种或两种以上可溶性物质反应，其产物为难溶物质 </a:t>
            </a:r>
          </a:p>
          <a:p>
            <a:pPr>
              <a:buFont typeface="Wingdings" panose="05000000000000000000" pitchFamily="2" charset="2"/>
              <a:buChar char="Ø"/>
            </a:pPr>
            <a:r>
              <a:rPr lang="zh-CN" altLang="en-US" sz="2400" dirty="0">
                <a:effectLst/>
              </a:rPr>
              <a:t>难溶物质的溶解特性按离子反应平衡来描述。 </a:t>
            </a:r>
            <a:endParaRPr lang="en-US" altLang="zh-CN" sz="2400" dirty="0">
              <a:effectLst/>
            </a:endParaRPr>
          </a:p>
          <a:p>
            <a:pPr>
              <a:buNone/>
            </a:pPr>
            <a:endParaRPr lang="zh-CN" altLang="en-US" sz="2400" dirty="0">
              <a:effectLst/>
            </a:endParaRPr>
          </a:p>
          <a:p>
            <a:pPr>
              <a:spcBef>
                <a:spcPts val="1200"/>
              </a:spcBef>
              <a:buFont typeface="Wingdings" panose="05000000000000000000" pitchFamily="2" charset="2"/>
              <a:buChar char="Ø"/>
            </a:pPr>
            <a:r>
              <a:rPr lang="zh-CN" altLang="en-US" sz="2400" dirty="0">
                <a:effectLst/>
              </a:rPr>
              <a:t>平衡常数定义为： </a:t>
            </a:r>
            <a:endParaRPr lang="en-US" altLang="zh-CN" sz="2400" dirty="0">
              <a:effectLst/>
            </a:endParaRPr>
          </a:p>
          <a:p>
            <a:pPr>
              <a:buNone/>
            </a:pPr>
            <a:endParaRPr lang="zh-CN" altLang="en-US" sz="2400" dirty="0">
              <a:effectLst/>
            </a:endParaRPr>
          </a:p>
          <a:p>
            <a:pPr>
              <a:spcBef>
                <a:spcPts val="600"/>
              </a:spcBef>
              <a:buFont typeface="Wingdings" panose="05000000000000000000" pitchFamily="2" charset="2"/>
              <a:buChar char="Ø"/>
            </a:pPr>
            <a:r>
              <a:rPr lang="en-US" altLang="zh-CN" sz="2400" dirty="0">
                <a:effectLst/>
              </a:rPr>
              <a:t>a</a:t>
            </a:r>
            <a:r>
              <a:rPr lang="zh-CN" altLang="en-US" sz="2400" dirty="0">
                <a:effectLst/>
              </a:rPr>
              <a:t>为离子的活度，如果固体物质（</a:t>
            </a:r>
            <a:r>
              <a:rPr lang="en-US" altLang="zh-CN" sz="2400" dirty="0" err="1">
                <a:effectLst/>
              </a:rPr>
              <a:t>AgCl</a:t>
            </a:r>
            <a:r>
              <a:rPr lang="zh-CN" altLang="en-US" sz="2400" dirty="0">
                <a:effectLst/>
              </a:rPr>
              <a:t>）在它的稳态晶体形态，在一个大气压下，（叫标准态）难容物质的活度（</a:t>
            </a:r>
            <a:r>
              <a:rPr lang="en-US" altLang="zh-CN" sz="2400" dirty="0" err="1">
                <a:effectLst/>
              </a:rPr>
              <a:t>a</a:t>
            </a:r>
            <a:r>
              <a:rPr lang="en-US" altLang="zh-CN" sz="2400" baseline="-25000" dirty="0" err="1">
                <a:effectLst/>
              </a:rPr>
              <a:t>AgCl</a:t>
            </a:r>
            <a:r>
              <a:rPr lang="zh-CN" altLang="en-US" sz="2400" dirty="0">
                <a:effectLst/>
              </a:rPr>
              <a:t>）为</a:t>
            </a:r>
            <a:r>
              <a:rPr lang="en-US" altLang="zh-CN" sz="2400" dirty="0">
                <a:effectLst/>
              </a:rPr>
              <a:t>1</a:t>
            </a:r>
            <a:r>
              <a:rPr lang="zh-CN" altLang="en-US" sz="2400" dirty="0">
                <a:effectLst/>
              </a:rPr>
              <a:t>。 </a:t>
            </a:r>
          </a:p>
          <a:p>
            <a:pPr>
              <a:buNone/>
            </a:pPr>
            <a:endParaRPr lang="zh-CN" altLang="en-US" sz="2400" b="1" dirty="0">
              <a:effectLst/>
            </a:endParaRPr>
          </a:p>
        </p:txBody>
      </p:sp>
      <p:graphicFrame>
        <p:nvGraphicFramePr>
          <p:cNvPr id="3" name="Object 3">
            <a:extLst>
              <a:ext uri="{FF2B5EF4-FFF2-40B4-BE49-F238E27FC236}">
                <a16:creationId xmlns:a16="http://schemas.microsoft.com/office/drawing/2014/main" id="{EBF6D599-7C7F-5DAA-3EEB-5CA4DD7BFCF6}"/>
              </a:ext>
            </a:extLst>
          </p:cNvPr>
          <p:cNvGraphicFramePr>
            <a:graphicFrameLocks noChangeAspect="1"/>
          </p:cNvGraphicFramePr>
          <p:nvPr/>
        </p:nvGraphicFramePr>
        <p:xfrm>
          <a:off x="-2448780" y="4482847"/>
          <a:ext cx="15678151" cy="590550"/>
        </p:xfrm>
        <a:graphic>
          <a:graphicData uri="http://schemas.openxmlformats.org/presentationml/2006/ole">
            <mc:AlternateContent xmlns:mc="http://schemas.openxmlformats.org/markup-compatibility/2006">
              <mc:Choice xmlns:v="urn:schemas-microsoft-com:vml" Requires="v">
                <p:oleObj name="Document" r:id="rId2" imgW="5293800" imgH="200479" progId="Word.Document.12">
                  <p:embed/>
                </p:oleObj>
              </mc:Choice>
              <mc:Fallback>
                <p:oleObj name="Document" r:id="rId2" imgW="5293800" imgH="200479" progId="Word.Document.12">
                  <p:embed/>
                  <p:pic>
                    <p:nvPicPr>
                      <p:cNvPr id="3" name="Object 3">
                        <a:extLst>
                          <a:ext uri="{FF2B5EF4-FFF2-40B4-BE49-F238E27FC236}">
                            <a16:creationId xmlns:a16="http://schemas.microsoft.com/office/drawing/2014/main" id="{EBF6D599-7C7F-5DAA-3EEB-5CA4DD7BFCF6}"/>
                          </a:ext>
                        </a:extLst>
                      </p:cNvPr>
                      <p:cNvPicPr>
                        <a:picLocks noChangeAspect="1" noChangeArrowheads="1"/>
                      </p:cNvPicPr>
                      <p:nvPr/>
                    </p:nvPicPr>
                    <p:blipFill>
                      <a:blip r:embed="rId3"/>
                      <a:srcRect/>
                      <a:stretch>
                        <a:fillRect/>
                      </a:stretch>
                    </p:blipFill>
                    <p:spPr bwMode="auto">
                      <a:xfrm>
                        <a:off x="-2448780" y="4482847"/>
                        <a:ext cx="15678151" cy="590550"/>
                      </a:xfrm>
                      <a:prstGeom prst="rect">
                        <a:avLst/>
                      </a:prstGeom>
                      <a:noFill/>
                      <a:ln>
                        <a:noFill/>
                      </a:ln>
                      <a:effectLst/>
                    </p:spPr>
                  </p:pic>
                </p:oleObj>
              </mc:Fallback>
            </mc:AlternateContent>
          </a:graphicData>
        </a:graphic>
      </p:graphicFrame>
      <p:graphicFrame>
        <p:nvGraphicFramePr>
          <p:cNvPr id="4" name="Object 3">
            <a:extLst>
              <a:ext uri="{FF2B5EF4-FFF2-40B4-BE49-F238E27FC236}">
                <a16:creationId xmlns:a16="http://schemas.microsoft.com/office/drawing/2014/main" id="{4FB42C87-3449-75C8-A03B-1FA591E0754D}"/>
              </a:ext>
            </a:extLst>
          </p:cNvPr>
          <p:cNvGraphicFramePr>
            <a:graphicFrameLocks noChangeAspect="1"/>
          </p:cNvGraphicFramePr>
          <p:nvPr/>
        </p:nvGraphicFramePr>
        <p:xfrm>
          <a:off x="-2853825" y="3790841"/>
          <a:ext cx="15590991" cy="572980"/>
        </p:xfrm>
        <a:graphic>
          <a:graphicData uri="http://schemas.openxmlformats.org/presentationml/2006/ole">
            <mc:AlternateContent xmlns:mc="http://schemas.openxmlformats.org/markup-compatibility/2006">
              <mc:Choice xmlns:v="urn:schemas-microsoft-com:vml" Requires="v">
                <p:oleObj name="Document" r:id="rId4" imgW="5293800" imgH="198316" progId="Word.Document.12">
                  <p:embed/>
                </p:oleObj>
              </mc:Choice>
              <mc:Fallback>
                <p:oleObj name="Document" r:id="rId4" imgW="5293800" imgH="198316" progId="Word.Document.12">
                  <p:embed/>
                  <p:pic>
                    <p:nvPicPr>
                      <p:cNvPr id="4" name="Object 3">
                        <a:extLst>
                          <a:ext uri="{FF2B5EF4-FFF2-40B4-BE49-F238E27FC236}">
                            <a16:creationId xmlns:a16="http://schemas.microsoft.com/office/drawing/2014/main" id="{4FB42C87-3449-75C8-A03B-1FA591E0754D}"/>
                          </a:ext>
                        </a:extLst>
                      </p:cNvPr>
                      <p:cNvPicPr>
                        <a:picLocks noChangeAspect="1" noChangeArrowheads="1"/>
                      </p:cNvPicPr>
                      <p:nvPr/>
                    </p:nvPicPr>
                    <p:blipFill>
                      <a:blip r:embed="rId5"/>
                      <a:srcRect/>
                      <a:stretch>
                        <a:fillRect/>
                      </a:stretch>
                    </p:blipFill>
                    <p:spPr bwMode="auto">
                      <a:xfrm>
                        <a:off x="-2853825" y="3790841"/>
                        <a:ext cx="15590991" cy="57298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3747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6525" y="1989138"/>
            <a:ext cx="8595955" cy="4319587"/>
          </a:xfrm>
        </p:spPr>
        <p:txBody>
          <a:bodyPr/>
          <a:lstStyle/>
          <a:p>
            <a:pPr>
              <a:buNone/>
            </a:pPr>
            <a:r>
              <a:rPr lang="zh-CN" altLang="en-US" sz="2800" dirty="0">
                <a:effectLst/>
              </a:rPr>
              <a:t>平衡常数方程变为： </a:t>
            </a:r>
          </a:p>
          <a:p>
            <a:pPr marL="0" indent="0">
              <a:buNone/>
            </a:pPr>
            <a:r>
              <a:rPr lang="en-US" altLang="zh-CN" sz="2800" dirty="0">
                <a:effectLst/>
              </a:rPr>
              <a:t>• γ</a:t>
            </a:r>
            <a:r>
              <a:rPr lang="zh-CN" altLang="en-US" sz="2800" dirty="0">
                <a:effectLst/>
              </a:rPr>
              <a:t>为离子活度系数，</a:t>
            </a:r>
            <a:r>
              <a:rPr lang="en-US" altLang="zh-CN" sz="2800" dirty="0">
                <a:effectLst/>
              </a:rPr>
              <a:t>m </a:t>
            </a:r>
            <a:r>
              <a:rPr lang="zh-CN" altLang="en-US" sz="2800" dirty="0">
                <a:effectLst/>
              </a:rPr>
              <a:t>为以摩尔为单位的离子浓度，    </a:t>
            </a:r>
            <a:endParaRPr lang="en-US" altLang="zh-CN" sz="2800" dirty="0">
              <a:effectLst/>
            </a:endParaRPr>
          </a:p>
          <a:p>
            <a:pPr marL="0" indent="0">
              <a:buNone/>
            </a:pPr>
            <a:r>
              <a:rPr lang="en-US" altLang="zh-CN" sz="2800" dirty="0">
                <a:effectLst/>
              </a:rPr>
              <a:t>  </a:t>
            </a:r>
            <a:r>
              <a:rPr lang="zh-CN" altLang="en-US" sz="2800" dirty="0">
                <a:effectLst/>
              </a:rPr>
              <a:t>难溶物质（</a:t>
            </a:r>
            <a:r>
              <a:rPr lang="en-US" altLang="zh-CN" sz="2800" dirty="0">
                <a:effectLst/>
              </a:rPr>
              <a:t>AgCl</a:t>
            </a:r>
            <a:r>
              <a:rPr lang="zh-CN" altLang="en-US" sz="2800" dirty="0">
                <a:effectLst/>
              </a:rPr>
              <a:t>）活度系数为</a:t>
            </a:r>
            <a:r>
              <a:rPr lang="en-US" altLang="zh-CN" sz="2800" dirty="0">
                <a:effectLst/>
              </a:rPr>
              <a:t>1 </a:t>
            </a:r>
          </a:p>
          <a:p>
            <a:pPr>
              <a:buNone/>
            </a:pPr>
            <a:r>
              <a:rPr lang="en-US" altLang="zh-CN" sz="2800" dirty="0">
                <a:effectLst/>
              </a:rPr>
              <a:t>• </a:t>
            </a:r>
            <a:r>
              <a:rPr lang="zh-CN" altLang="en-US" sz="2800" dirty="0">
                <a:effectLst/>
              </a:rPr>
              <a:t>氯化银的溶度积方程为：</a:t>
            </a:r>
            <a:endParaRPr lang="en-US" altLang="zh-CN" sz="2800" dirty="0">
              <a:effectLst/>
            </a:endParaRPr>
          </a:p>
          <a:p>
            <a:pPr>
              <a:buNone/>
            </a:pPr>
            <a:r>
              <a:rPr lang="zh-CN" altLang="en-US" sz="2800" dirty="0">
                <a:effectLst/>
              </a:rPr>
              <a:t> </a:t>
            </a:r>
          </a:p>
          <a:p>
            <a:pPr marL="0" indent="0">
              <a:buNone/>
            </a:pPr>
            <a:r>
              <a:rPr lang="en-US" altLang="zh-CN" sz="2800" dirty="0">
                <a:effectLst/>
              </a:rPr>
              <a:t>• </a:t>
            </a:r>
            <a:r>
              <a:rPr lang="zh-CN" altLang="en-US" sz="2800" dirty="0">
                <a:effectLst/>
              </a:rPr>
              <a:t>通常情况下溶度积被用于描述难溶物质在水溶液中</a:t>
            </a:r>
            <a:endParaRPr lang="en-US" altLang="zh-CN" sz="2800" dirty="0">
              <a:effectLst/>
            </a:endParaRPr>
          </a:p>
          <a:p>
            <a:pPr marL="0" indent="0">
              <a:buNone/>
            </a:pPr>
            <a:r>
              <a:rPr lang="en-US" altLang="zh-CN" sz="2800" dirty="0">
                <a:effectLst/>
              </a:rPr>
              <a:t>  </a:t>
            </a:r>
            <a:r>
              <a:rPr lang="zh-CN" altLang="en-US" sz="2800" dirty="0">
                <a:effectLst/>
              </a:rPr>
              <a:t>的溶解度和平衡（饱和）状态 </a:t>
            </a:r>
          </a:p>
          <a:p>
            <a:pPr marL="0" indent="0">
              <a:buNone/>
            </a:pPr>
            <a:r>
              <a:rPr lang="en-US" altLang="zh-CN" sz="2800" dirty="0">
                <a:effectLst/>
              </a:rPr>
              <a:t>• </a:t>
            </a:r>
            <a:r>
              <a:rPr lang="zh-CN" altLang="en-US" sz="2800" dirty="0">
                <a:effectLst/>
              </a:rPr>
              <a:t>有些反应的离子摩尔数不是</a:t>
            </a:r>
            <a:r>
              <a:rPr lang="en-US" altLang="zh-CN" sz="2800" dirty="0">
                <a:effectLst/>
              </a:rPr>
              <a:t>1</a:t>
            </a:r>
            <a:r>
              <a:rPr lang="zh-CN" altLang="en-US" sz="2800" dirty="0">
                <a:effectLst/>
              </a:rPr>
              <a:t>：</a:t>
            </a:r>
            <a:r>
              <a:rPr lang="en-US" altLang="zh-CN" sz="2800" dirty="0">
                <a:effectLst/>
              </a:rPr>
              <a:t>1</a:t>
            </a:r>
            <a:r>
              <a:rPr lang="zh-CN" altLang="en-US" sz="2800" dirty="0">
                <a:effectLst/>
              </a:rPr>
              <a:t>，例如硫酸银的离 </a:t>
            </a:r>
            <a:endParaRPr lang="en-US" altLang="zh-CN" sz="2800" dirty="0">
              <a:effectLst/>
            </a:endParaRPr>
          </a:p>
          <a:p>
            <a:pPr marL="0" indent="0">
              <a:buNone/>
            </a:pPr>
            <a:r>
              <a:rPr lang="en-US" altLang="zh-CN" sz="2800" dirty="0">
                <a:effectLst/>
              </a:rPr>
              <a:t>  </a:t>
            </a:r>
            <a:r>
              <a:rPr lang="zh-CN" altLang="en-US" sz="2800" dirty="0">
                <a:effectLst/>
              </a:rPr>
              <a:t>子反应 </a:t>
            </a:r>
          </a:p>
          <a:p>
            <a:pPr>
              <a:buNone/>
            </a:pPr>
            <a:endParaRPr lang="zh-CN" altLang="en-US" sz="2800" dirty="0">
              <a:effectLst/>
            </a:endParaRPr>
          </a:p>
        </p:txBody>
      </p:sp>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2467" name="Object 3"/>
          <p:cNvGraphicFramePr>
            <a:graphicFrameLocks noChangeAspect="1"/>
          </p:cNvGraphicFramePr>
          <p:nvPr/>
        </p:nvGraphicFramePr>
        <p:xfrm>
          <a:off x="-3663915" y="3924055"/>
          <a:ext cx="15706745" cy="592437"/>
        </p:xfrm>
        <a:graphic>
          <a:graphicData uri="http://schemas.openxmlformats.org/presentationml/2006/ole">
            <mc:AlternateContent xmlns:mc="http://schemas.openxmlformats.org/markup-compatibility/2006">
              <mc:Choice xmlns:v="urn:schemas-microsoft-com:vml" Requires="v">
                <p:oleObj name="文档" r:id="rId2" imgW="5261479" imgH="197659" progId="Word.Document.12">
                  <p:embed/>
                </p:oleObj>
              </mc:Choice>
              <mc:Fallback>
                <p:oleObj name="文档" r:id="rId2" imgW="5261479" imgH="197659" progId="Word.Document.12">
                  <p:embed/>
                  <p:pic>
                    <p:nvPicPr>
                      <p:cNvPr id="6246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915" y="3924055"/>
                        <a:ext cx="15706745" cy="592437"/>
                      </a:xfrm>
                      <a:prstGeom prst="rect">
                        <a:avLst/>
                      </a:prstGeom>
                      <a:noFill/>
                      <a:ln>
                        <a:noFill/>
                      </a:ln>
                      <a:effectLst/>
                    </p:spPr>
                  </p:pic>
                </p:oleObj>
              </mc:Fallback>
            </mc:AlternateContent>
          </a:graphicData>
        </a:graphic>
      </p:graphicFrame>
      <p:graphicFrame>
        <p:nvGraphicFramePr>
          <p:cNvPr id="2" name="Object 3">
            <a:extLst>
              <a:ext uri="{FF2B5EF4-FFF2-40B4-BE49-F238E27FC236}">
                <a16:creationId xmlns:a16="http://schemas.microsoft.com/office/drawing/2014/main" id="{AA31844D-1B67-342D-02B8-B0F87993B32A}"/>
              </a:ext>
            </a:extLst>
          </p:cNvPr>
          <p:cNvGraphicFramePr>
            <a:graphicFrameLocks noChangeAspect="1"/>
          </p:cNvGraphicFramePr>
          <p:nvPr/>
        </p:nvGraphicFramePr>
        <p:xfrm>
          <a:off x="-19679" y="2042912"/>
          <a:ext cx="12781420" cy="478920"/>
        </p:xfrm>
        <a:graphic>
          <a:graphicData uri="http://schemas.openxmlformats.org/presentationml/2006/ole">
            <mc:AlternateContent xmlns:mc="http://schemas.openxmlformats.org/markup-compatibility/2006">
              <mc:Choice xmlns:v="urn:schemas-microsoft-com:vml" Requires="v">
                <p:oleObj name="Document" r:id="rId4" imgW="5293800" imgH="200479" progId="Word.Document.12">
                  <p:embed/>
                </p:oleObj>
              </mc:Choice>
              <mc:Fallback>
                <p:oleObj name="Document" r:id="rId4" imgW="5293800" imgH="200479" progId="Word.Document.12">
                  <p:embed/>
                  <p:pic>
                    <p:nvPicPr>
                      <p:cNvPr id="2" name="Object 3">
                        <a:extLst>
                          <a:ext uri="{FF2B5EF4-FFF2-40B4-BE49-F238E27FC236}">
                            <a16:creationId xmlns:a16="http://schemas.microsoft.com/office/drawing/2014/main" id="{AA31844D-1B67-342D-02B8-B0F87993B32A}"/>
                          </a:ext>
                        </a:extLst>
                      </p:cNvPr>
                      <p:cNvPicPr>
                        <a:picLocks noChangeAspect="1" noChangeArrowheads="1"/>
                      </p:cNvPicPr>
                      <p:nvPr/>
                    </p:nvPicPr>
                    <p:blipFill>
                      <a:blip r:embed="rId5"/>
                      <a:srcRect/>
                      <a:stretch>
                        <a:fillRect/>
                      </a:stretch>
                    </p:blipFill>
                    <p:spPr bwMode="auto">
                      <a:xfrm>
                        <a:off x="-19679" y="2042912"/>
                        <a:ext cx="12781420" cy="478920"/>
                      </a:xfrm>
                      <a:prstGeom prst="rect">
                        <a:avLst/>
                      </a:prstGeom>
                      <a:noFill/>
                      <a:ln>
                        <a:noFill/>
                      </a:ln>
                      <a:effectLst/>
                    </p:spPr>
                  </p:pic>
                </p:oleObj>
              </mc:Fallback>
            </mc:AlternateContent>
          </a:graphicData>
        </a:graphic>
      </p:graphicFrame>
      <p:sp>
        <p:nvSpPr>
          <p:cNvPr id="7" name="Rectangle 2">
            <a:extLst>
              <a:ext uri="{FF2B5EF4-FFF2-40B4-BE49-F238E27FC236}">
                <a16:creationId xmlns:a16="http://schemas.microsoft.com/office/drawing/2014/main" id="{94C843CB-95B1-586F-698D-ADE962EEC0A5}"/>
              </a:ext>
            </a:extLst>
          </p:cNvPr>
          <p:cNvSpPr>
            <a:spLocks noGrp="1" noChangeArrowheads="1"/>
          </p:cNvSpPr>
          <p:nvPr>
            <p:ph type="title"/>
          </p:nvPr>
        </p:nvSpPr>
        <p:spPr>
          <a:xfrm>
            <a:off x="1664135" y="579857"/>
            <a:ext cx="7452320" cy="647700"/>
          </a:xfrm>
          <a:noFill/>
        </p:spPr>
        <p:txBody>
          <a:bodyPr/>
          <a:lstStyle/>
          <a:p>
            <a:r>
              <a:rPr lang="en-US" altLang="zh-CN" sz="4000" dirty="0"/>
              <a:t>5. </a:t>
            </a:r>
            <a:r>
              <a:rPr lang="zh-CN" altLang="en-US" sz="4000" dirty="0"/>
              <a:t>难溶物质的溶解度及表示方法</a:t>
            </a:r>
          </a:p>
        </p:txBody>
      </p:sp>
    </p:spTree>
    <p:extLst>
      <p:ext uri="{BB962C8B-B14F-4D97-AF65-F5344CB8AC3E}">
        <p14:creationId xmlns:p14="http://schemas.microsoft.com/office/powerpoint/2010/main" val="427109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191" y="1853825"/>
            <a:ext cx="8515618" cy="4319587"/>
          </a:xfrm>
        </p:spPr>
        <p:txBody>
          <a:bodyPr/>
          <a:lstStyle/>
          <a:p>
            <a:pPr marL="0" indent="0" algn="just">
              <a:lnSpc>
                <a:spcPct val="125000"/>
              </a:lnSpc>
            </a:pPr>
            <a:r>
              <a:rPr lang="zh-CN" altLang="en-US" sz="2600" dirty="0">
                <a:effectLst/>
              </a:rPr>
              <a:t>溶度积的概念常被</a:t>
            </a:r>
            <a:r>
              <a:rPr lang="zh-CN" altLang="en-US" sz="2600" dirty="0">
                <a:solidFill>
                  <a:srgbClr val="C00000"/>
                </a:solidFill>
                <a:effectLst/>
              </a:rPr>
              <a:t>用于计算其他物质对给定物质的溶 </a:t>
            </a:r>
            <a:endParaRPr lang="en-US" altLang="zh-CN" sz="2600" dirty="0">
              <a:solidFill>
                <a:srgbClr val="C00000"/>
              </a:solidFill>
              <a:effectLst/>
            </a:endParaRPr>
          </a:p>
          <a:p>
            <a:pPr marL="0" indent="0" algn="just">
              <a:lnSpc>
                <a:spcPct val="125000"/>
              </a:lnSpc>
              <a:buNone/>
            </a:pPr>
            <a:r>
              <a:rPr lang="en-US" altLang="zh-CN" sz="2600" dirty="0">
                <a:solidFill>
                  <a:srgbClr val="C00000"/>
                </a:solidFill>
                <a:effectLst/>
              </a:rPr>
              <a:t>   </a:t>
            </a:r>
            <a:r>
              <a:rPr lang="zh-CN" altLang="en-US" sz="2600" dirty="0">
                <a:solidFill>
                  <a:srgbClr val="C00000"/>
                </a:solidFill>
                <a:effectLst/>
              </a:rPr>
              <a:t>解度的影响</a:t>
            </a:r>
            <a:r>
              <a:rPr lang="zh-CN" altLang="en-US" sz="2600" dirty="0">
                <a:effectLst/>
              </a:rPr>
              <a:t>（同离子效应），例如在氯化钠溶液中银的 </a:t>
            </a:r>
            <a:endParaRPr lang="en-US" altLang="zh-CN" sz="2600" dirty="0">
              <a:effectLst/>
            </a:endParaRPr>
          </a:p>
          <a:p>
            <a:pPr marL="0" indent="0" algn="just">
              <a:lnSpc>
                <a:spcPct val="125000"/>
              </a:lnSpc>
              <a:buNone/>
            </a:pPr>
            <a:r>
              <a:rPr lang="en-US" altLang="zh-CN" sz="2600" dirty="0">
                <a:effectLst/>
              </a:rPr>
              <a:t>   </a:t>
            </a:r>
            <a:r>
              <a:rPr lang="zh-CN" altLang="en-US" sz="2600" dirty="0">
                <a:effectLst/>
              </a:rPr>
              <a:t>溶解度会随溶液中氯离子浓度升高而降低。 </a:t>
            </a:r>
          </a:p>
          <a:p>
            <a:pPr marL="0" indent="0" algn="just">
              <a:lnSpc>
                <a:spcPct val="125000"/>
              </a:lnSpc>
            </a:pPr>
            <a:r>
              <a:rPr lang="zh-CN" altLang="en-US" sz="2600" dirty="0">
                <a:effectLst/>
              </a:rPr>
              <a:t>溶度积的另一个用途是</a:t>
            </a:r>
            <a:r>
              <a:rPr lang="zh-CN" altLang="en-US" sz="2600" dirty="0">
                <a:solidFill>
                  <a:srgbClr val="C00000"/>
                </a:solidFill>
                <a:effectLst/>
              </a:rPr>
              <a:t>在混合物中确定微溶物质的溶</a:t>
            </a:r>
            <a:endParaRPr lang="en-US" altLang="zh-CN" sz="2600" dirty="0">
              <a:solidFill>
                <a:srgbClr val="C00000"/>
              </a:solidFill>
              <a:effectLst/>
            </a:endParaRPr>
          </a:p>
          <a:p>
            <a:pPr marL="0" indent="0" algn="just">
              <a:lnSpc>
                <a:spcPct val="125000"/>
              </a:lnSpc>
              <a:buNone/>
            </a:pPr>
            <a:r>
              <a:rPr lang="en-US" altLang="zh-CN" sz="2600" dirty="0">
                <a:solidFill>
                  <a:srgbClr val="C00000"/>
                </a:solidFill>
                <a:effectLst/>
              </a:rPr>
              <a:t>   </a:t>
            </a:r>
            <a:r>
              <a:rPr lang="zh-CN" altLang="en-US" sz="2600" dirty="0">
                <a:solidFill>
                  <a:srgbClr val="C00000"/>
                </a:solidFill>
                <a:effectLst/>
              </a:rPr>
              <a:t>解度，</a:t>
            </a:r>
            <a:r>
              <a:rPr lang="zh-CN" altLang="en-US" sz="2600" dirty="0">
                <a:effectLst/>
              </a:rPr>
              <a:t>在已知各种可能的离子反应和其相应的溶度积</a:t>
            </a:r>
            <a:endParaRPr lang="en-US" altLang="zh-CN" sz="2600" dirty="0">
              <a:effectLst/>
            </a:endParaRPr>
          </a:p>
          <a:p>
            <a:pPr marL="0" indent="0" algn="just">
              <a:lnSpc>
                <a:spcPct val="125000"/>
              </a:lnSpc>
              <a:buNone/>
            </a:pPr>
            <a:r>
              <a:rPr lang="en-US" altLang="zh-CN" sz="2600" dirty="0">
                <a:effectLst/>
              </a:rPr>
              <a:t>   </a:t>
            </a:r>
            <a:r>
              <a:rPr lang="zh-CN" altLang="en-US" sz="2600" dirty="0">
                <a:effectLst/>
              </a:rPr>
              <a:t>的情况下，可以估算微溶物质在混合物中的溶解度。</a:t>
            </a:r>
            <a:endParaRPr lang="en-US" altLang="zh-CN" sz="2600" dirty="0">
              <a:effectLst/>
            </a:endParaRPr>
          </a:p>
          <a:p>
            <a:pPr marL="0" indent="0" algn="just">
              <a:lnSpc>
                <a:spcPct val="125000"/>
              </a:lnSpc>
              <a:buNone/>
            </a:pPr>
            <a:r>
              <a:rPr lang="en-US" altLang="zh-CN" sz="2600" dirty="0">
                <a:effectLst/>
              </a:rPr>
              <a:t>   </a:t>
            </a:r>
            <a:r>
              <a:rPr lang="zh-CN" altLang="en-US" sz="2600" dirty="0">
                <a:effectLst/>
              </a:rPr>
              <a:t>在没有确切的数据的情况下，这种大体的估算有时很</a:t>
            </a:r>
            <a:endParaRPr lang="en-US" altLang="zh-CN" sz="2600" dirty="0">
              <a:effectLst/>
            </a:endParaRPr>
          </a:p>
          <a:p>
            <a:pPr marL="0" indent="0" algn="just">
              <a:lnSpc>
                <a:spcPct val="125000"/>
              </a:lnSpc>
              <a:buNone/>
            </a:pPr>
            <a:r>
              <a:rPr lang="en-US" altLang="zh-CN" sz="2600" dirty="0">
                <a:effectLst/>
              </a:rPr>
              <a:t>   </a:t>
            </a:r>
            <a:r>
              <a:rPr lang="zh-CN" altLang="en-US" sz="2600" dirty="0">
                <a:effectLst/>
              </a:rPr>
              <a:t>有用途，尤其是对分析体系的变化趋势时很有用。 </a:t>
            </a:r>
          </a:p>
          <a:p>
            <a:pPr algn="just">
              <a:buNone/>
            </a:pPr>
            <a:endParaRPr lang="zh-CN" altLang="en-US" sz="2600" dirty="0">
              <a:effectLst/>
            </a:endParaRPr>
          </a:p>
        </p:txBody>
      </p:sp>
      <p:sp>
        <p:nvSpPr>
          <p:cNvPr id="6" name="Rectangle 2">
            <a:extLst>
              <a:ext uri="{FF2B5EF4-FFF2-40B4-BE49-F238E27FC236}">
                <a16:creationId xmlns:a16="http://schemas.microsoft.com/office/drawing/2014/main" id="{DA8226A2-093C-55E8-BB76-33AA93024867}"/>
              </a:ext>
            </a:extLst>
          </p:cNvPr>
          <p:cNvSpPr>
            <a:spLocks noGrp="1" noChangeArrowheads="1"/>
          </p:cNvSpPr>
          <p:nvPr>
            <p:ph type="title"/>
          </p:nvPr>
        </p:nvSpPr>
        <p:spPr>
          <a:xfrm>
            <a:off x="1664135" y="579857"/>
            <a:ext cx="7452320" cy="647700"/>
          </a:xfrm>
          <a:noFill/>
        </p:spPr>
        <p:txBody>
          <a:bodyPr/>
          <a:lstStyle/>
          <a:p>
            <a:r>
              <a:rPr lang="en-US" altLang="zh-CN" sz="4000" dirty="0"/>
              <a:t>5. </a:t>
            </a:r>
            <a:r>
              <a:rPr lang="zh-CN" altLang="en-US" sz="4000" dirty="0"/>
              <a:t>难溶物质的溶解度及表示方法</a:t>
            </a:r>
          </a:p>
        </p:txBody>
      </p:sp>
    </p:spTree>
    <p:extLst>
      <p:ext uri="{BB962C8B-B14F-4D97-AF65-F5344CB8AC3E}">
        <p14:creationId xmlns:p14="http://schemas.microsoft.com/office/powerpoint/2010/main" val="204342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E8BEB205-4465-2B1E-6CB8-FD3B0EC5B948}"/>
              </a:ext>
            </a:extLst>
          </p:cNvPr>
          <p:cNvSpPr txBox="1">
            <a:spLocks/>
          </p:cNvSpPr>
          <p:nvPr/>
        </p:nvSpPr>
        <p:spPr bwMode="auto">
          <a:xfrm>
            <a:off x="314191" y="1853825"/>
            <a:ext cx="8515618" cy="431958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pPr marL="0" indent="0" algn="just">
              <a:lnSpc>
                <a:spcPct val="125000"/>
              </a:lnSpc>
            </a:pPr>
            <a:r>
              <a:rPr lang="zh-CN" altLang="en-US" sz="2600" kern="0" dirty="0">
                <a:effectLst/>
              </a:rPr>
              <a:t>溶度积的概念在</a:t>
            </a:r>
            <a:r>
              <a:rPr lang="zh-CN" altLang="en-US" sz="2600" kern="0" dirty="0">
                <a:solidFill>
                  <a:srgbClr val="C00000"/>
                </a:solidFill>
                <a:effectLst/>
              </a:rPr>
              <a:t>稀溶液中描述溶质的溶解度可近似认     </a:t>
            </a:r>
            <a:endParaRPr lang="en-US" altLang="zh-CN" sz="2600" kern="0" dirty="0">
              <a:solidFill>
                <a:srgbClr val="C00000"/>
              </a:solidFill>
              <a:effectLst/>
            </a:endParaRPr>
          </a:p>
          <a:p>
            <a:pPr marL="0" indent="0" algn="just">
              <a:lnSpc>
                <a:spcPct val="125000"/>
              </a:lnSpc>
              <a:buNone/>
            </a:pPr>
            <a:r>
              <a:rPr lang="en-US" altLang="zh-CN" sz="2600" kern="0" dirty="0">
                <a:solidFill>
                  <a:srgbClr val="C00000"/>
                </a:solidFill>
                <a:effectLst/>
              </a:rPr>
              <a:t>   </a:t>
            </a:r>
            <a:r>
              <a:rPr lang="zh-CN" altLang="en-US" sz="2600" kern="0" dirty="0">
                <a:solidFill>
                  <a:srgbClr val="C00000"/>
                </a:solidFill>
                <a:effectLst/>
              </a:rPr>
              <a:t>为是准确的</a:t>
            </a:r>
            <a:r>
              <a:rPr lang="zh-CN" altLang="en-US" sz="2600" kern="0" dirty="0">
                <a:effectLst/>
              </a:rPr>
              <a:t>，然而在浓溶液中，由于电荷的相互作用，</a:t>
            </a:r>
            <a:endParaRPr lang="en-US" altLang="zh-CN" sz="2600" kern="0" dirty="0">
              <a:effectLst/>
            </a:endParaRPr>
          </a:p>
          <a:p>
            <a:pPr marL="0" indent="0" algn="just">
              <a:lnSpc>
                <a:spcPct val="125000"/>
              </a:lnSpc>
              <a:buNone/>
            </a:pPr>
            <a:r>
              <a:rPr lang="en-US" altLang="zh-CN" sz="2600" kern="0" dirty="0">
                <a:effectLst/>
              </a:rPr>
              <a:t>   </a:t>
            </a:r>
            <a:r>
              <a:rPr lang="zh-CN" altLang="en-US" sz="2600" kern="0" dirty="0">
                <a:effectLst/>
              </a:rPr>
              <a:t>复杂溶液的形态和非理想溶液性质的影响，</a:t>
            </a:r>
            <a:r>
              <a:rPr lang="zh-CN" altLang="en-US" sz="2600" kern="0" dirty="0">
                <a:solidFill>
                  <a:srgbClr val="C00000"/>
                </a:solidFill>
                <a:effectLst/>
              </a:rPr>
              <a:t>其他盐离子</a:t>
            </a:r>
            <a:endParaRPr lang="en-US" altLang="zh-CN" sz="2600" kern="0" dirty="0">
              <a:solidFill>
                <a:srgbClr val="C00000"/>
              </a:solidFill>
              <a:effectLst/>
            </a:endParaRPr>
          </a:p>
          <a:p>
            <a:pPr marL="0" indent="0" algn="just">
              <a:lnSpc>
                <a:spcPct val="125000"/>
              </a:lnSpc>
              <a:buNone/>
            </a:pPr>
            <a:r>
              <a:rPr lang="en-US" altLang="zh-CN" sz="2600" kern="0" dirty="0">
                <a:solidFill>
                  <a:srgbClr val="C00000"/>
                </a:solidFill>
                <a:effectLst/>
              </a:rPr>
              <a:t>   </a:t>
            </a:r>
            <a:r>
              <a:rPr lang="zh-CN" altLang="en-US" sz="2600" kern="0" dirty="0">
                <a:solidFill>
                  <a:srgbClr val="C00000"/>
                </a:solidFill>
                <a:effectLst/>
              </a:rPr>
              <a:t>对所研究物质溶解度的影响</a:t>
            </a:r>
            <a:r>
              <a:rPr lang="zh-CN" altLang="en-US" sz="2600" kern="0" dirty="0">
                <a:effectLst/>
              </a:rPr>
              <a:t>是一个复杂的问题。 </a:t>
            </a:r>
          </a:p>
          <a:p>
            <a:pPr marL="0" indent="0" algn="just">
              <a:lnSpc>
                <a:spcPct val="125000"/>
              </a:lnSpc>
            </a:pPr>
            <a:r>
              <a:rPr lang="zh-CN" altLang="en-US" sz="2600" kern="0" dirty="0">
                <a:effectLst/>
              </a:rPr>
              <a:t>一般情况下，由于其他物质的存在，难溶物质在水中的</a:t>
            </a:r>
            <a:endParaRPr lang="en-US" altLang="zh-CN" sz="2600" kern="0" dirty="0">
              <a:effectLst/>
            </a:endParaRPr>
          </a:p>
          <a:p>
            <a:pPr marL="0" indent="0" algn="just">
              <a:lnSpc>
                <a:spcPct val="125000"/>
              </a:lnSpc>
              <a:buNone/>
            </a:pPr>
            <a:r>
              <a:rPr lang="en-US" altLang="zh-CN" sz="2600" kern="0" dirty="0">
                <a:effectLst/>
              </a:rPr>
              <a:t>   </a:t>
            </a:r>
            <a:r>
              <a:rPr lang="zh-CN" altLang="en-US" sz="2600" kern="0" dirty="0">
                <a:effectLst/>
              </a:rPr>
              <a:t>溶解度会随其他盐的浓度增加而有所增加。这一现象叫</a:t>
            </a:r>
            <a:endParaRPr lang="en-US" altLang="zh-CN" sz="2600" kern="0" dirty="0">
              <a:effectLst/>
            </a:endParaRPr>
          </a:p>
          <a:p>
            <a:pPr marL="0" indent="0" algn="just">
              <a:lnSpc>
                <a:spcPct val="125000"/>
              </a:lnSpc>
              <a:buNone/>
            </a:pPr>
            <a:r>
              <a:rPr lang="en-US" altLang="zh-CN" sz="2600" kern="0" dirty="0">
                <a:effectLst/>
              </a:rPr>
              <a:t>   </a:t>
            </a:r>
            <a:r>
              <a:rPr lang="zh-CN" altLang="en-US" sz="2600" kern="0" dirty="0">
                <a:effectLst/>
              </a:rPr>
              <a:t>做</a:t>
            </a:r>
            <a:r>
              <a:rPr lang="zh-CN" altLang="en-US" sz="2600" kern="0" dirty="0">
                <a:solidFill>
                  <a:srgbClr val="C00000"/>
                </a:solidFill>
                <a:effectLst/>
              </a:rPr>
              <a:t>盐效应</a:t>
            </a:r>
            <a:r>
              <a:rPr lang="zh-CN" altLang="en-US" sz="2600" kern="0" dirty="0">
                <a:effectLst/>
              </a:rPr>
              <a:t>。</a:t>
            </a:r>
            <a:endParaRPr lang="en-US" altLang="zh-CN" sz="2600" kern="0" dirty="0">
              <a:effectLst/>
            </a:endParaRPr>
          </a:p>
          <a:p>
            <a:pPr algn="just">
              <a:lnSpc>
                <a:spcPct val="125000"/>
              </a:lnSpc>
            </a:pPr>
            <a:r>
              <a:rPr lang="zh-CN" altLang="en-US" sz="2600" dirty="0">
                <a:effectLst/>
              </a:rPr>
              <a:t>溶液的</a:t>
            </a:r>
            <a:r>
              <a:rPr lang="en-US" altLang="zh-CN" sz="2600" dirty="0">
                <a:effectLst/>
              </a:rPr>
              <a:t>pH</a:t>
            </a:r>
            <a:r>
              <a:rPr lang="zh-CN" altLang="en-US" sz="2600" dirty="0">
                <a:effectLst/>
              </a:rPr>
              <a:t>也会影响其溶解度。</a:t>
            </a:r>
            <a:endParaRPr lang="en-US" altLang="zh-CN" sz="2600" kern="0" dirty="0">
              <a:effectLst/>
            </a:endParaRPr>
          </a:p>
          <a:p>
            <a:pPr marL="0" indent="0" algn="just">
              <a:lnSpc>
                <a:spcPct val="125000"/>
              </a:lnSpc>
              <a:buNone/>
            </a:pPr>
            <a:endParaRPr lang="en-US" altLang="zh-CN" sz="2600" kern="0" dirty="0">
              <a:effectLst/>
            </a:endParaRPr>
          </a:p>
          <a:p>
            <a:pPr marL="0" indent="0" algn="just">
              <a:lnSpc>
                <a:spcPct val="125000"/>
              </a:lnSpc>
              <a:buFont typeface="Wingdings" pitchFamily="2" charset="2"/>
              <a:buNone/>
            </a:pPr>
            <a:r>
              <a:rPr lang="en-US" altLang="zh-CN" sz="2600" kern="0" dirty="0">
                <a:effectLst/>
              </a:rPr>
              <a:t>   </a:t>
            </a:r>
            <a:endParaRPr lang="zh-CN" altLang="en-US" sz="2600" kern="0" dirty="0">
              <a:effectLst/>
            </a:endParaRPr>
          </a:p>
        </p:txBody>
      </p:sp>
      <p:sp>
        <p:nvSpPr>
          <p:cNvPr id="6" name="Rectangle 2">
            <a:extLst>
              <a:ext uri="{FF2B5EF4-FFF2-40B4-BE49-F238E27FC236}">
                <a16:creationId xmlns:a16="http://schemas.microsoft.com/office/drawing/2014/main" id="{6D53A573-8962-60C3-C92F-E563BE9348B7}"/>
              </a:ext>
            </a:extLst>
          </p:cNvPr>
          <p:cNvSpPr>
            <a:spLocks noGrp="1" noChangeArrowheads="1"/>
          </p:cNvSpPr>
          <p:nvPr>
            <p:ph type="title"/>
          </p:nvPr>
        </p:nvSpPr>
        <p:spPr>
          <a:xfrm>
            <a:off x="1664135" y="579857"/>
            <a:ext cx="7452320" cy="647700"/>
          </a:xfrm>
          <a:noFill/>
        </p:spPr>
        <p:txBody>
          <a:bodyPr/>
          <a:lstStyle/>
          <a:p>
            <a:r>
              <a:rPr lang="en-US" altLang="zh-CN" sz="4000" dirty="0"/>
              <a:t>5. </a:t>
            </a:r>
            <a:r>
              <a:rPr lang="zh-CN" altLang="en-US" sz="4000" dirty="0"/>
              <a:t>难溶物质的溶解度及表示方法</a:t>
            </a:r>
          </a:p>
        </p:txBody>
      </p:sp>
    </p:spTree>
    <p:extLst>
      <p:ext uri="{BB962C8B-B14F-4D97-AF65-F5344CB8AC3E}">
        <p14:creationId xmlns:p14="http://schemas.microsoft.com/office/powerpoint/2010/main" val="170752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3" cstate="print"/>
          <a:srcRect/>
          <a:stretch>
            <a:fillRect/>
          </a:stretch>
        </p:blipFill>
        <p:spPr bwMode="auto">
          <a:xfrm>
            <a:off x="656565" y="1763815"/>
            <a:ext cx="7830870" cy="4770530"/>
          </a:xfrm>
          <a:prstGeom prst="rect">
            <a:avLst/>
          </a:prstGeom>
          <a:noFill/>
          <a:ln w="9525">
            <a:noFill/>
            <a:miter lim="800000"/>
            <a:headEnd/>
            <a:tailEnd/>
          </a:ln>
        </p:spPr>
      </p:pic>
      <p:sp>
        <p:nvSpPr>
          <p:cNvPr id="4" name="Rectangle 2">
            <a:extLst>
              <a:ext uri="{FF2B5EF4-FFF2-40B4-BE49-F238E27FC236}">
                <a16:creationId xmlns:a16="http://schemas.microsoft.com/office/drawing/2014/main" id="{102D1778-446B-B1E4-35EE-835D46AF28BC}"/>
              </a:ext>
            </a:extLst>
          </p:cNvPr>
          <p:cNvSpPr>
            <a:spLocks noGrp="1" noChangeArrowheads="1"/>
          </p:cNvSpPr>
          <p:nvPr>
            <p:ph type="title"/>
          </p:nvPr>
        </p:nvSpPr>
        <p:spPr>
          <a:xfrm>
            <a:off x="1664135" y="579857"/>
            <a:ext cx="7452320" cy="647700"/>
          </a:xfrm>
          <a:noFill/>
        </p:spPr>
        <p:txBody>
          <a:bodyPr/>
          <a:lstStyle/>
          <a:p>
            <a:r>
              <a:rPr lang="en-US" altLang="zh-CN" sz="4000" dirty="0"/>
              <a:t>5. </a:t>
            </a:r>
            <a:r>
              <a:rPr lang="zh-CN" altLang="en-US" sz="4000" dirty="0"/>
              <a:t>难溶物质的溶解度及表示方法</a:t>
            </a:r>
          </a:p>
        </p:txBody>
      </p:sp>
    </p:spTree>
    <p:extLst>
      <p:ext uri="{BB962C8B-B14F-4D97-AF65-F5344CB8AC3E}">
        <p14:creationId xmlns:p14="http://schemas.microsoft.com/office/powerpoint/2010/main" val="152717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srcRect/>
          <a:stretch>
            <a:fillRect/>
          </a:stretch>
        </p:blipFill>
        <p:spPr bwMode="auto">
          <a:xfrm>
            <a:off x="746575" y="1763815"/>
            <a:ext cx="7605845" cy="4849033"/>
          </a:xfrm>
          <a:prstGeom prst="rect">
            <a:avLst/>
          </a:prstGeom>
          <a:noFill/>
          <a:ln w="9525">
            <a:noFill/>
            <a:miter lim="800000"/>
            <a:headEnd/>
            <a:tailEnd/>
          </a:ln>
        </p:spPr>
      </p:pic>
      <p:sp>
        <p:nvSpPr>
          <p:cNvPr id="4" name="Rectangle 2">
            <a:extLst>
              <a:ext uri="{FF2B5EF4-FFF2-40B4-BE49-F238E27FC236}">
                <a16:creationId xmlns:a16="http://schemas.microsoft.com/office/drawing/2014/main" id="{F17D8888-5DA3-AC28-0DFB-E3947832B724}"/>
              </a:ext>
            </a:extLst>
          </p:cNvPr>
          <p:cNvSpPr>
            <a:spLocks noGrp="1" noChangeArrowheads="1"/>
          </p:cNvSpPr>
          <p:nvPr>
            <p:ph type="title"/>
          </p:nvPr>
        </p:nvSpPr>
        <p:spPr>
          <a:xfrm>
            <a:off x="1664135" y="579857"/>
            <a:ext cx="7452320" cy="647700"/>
          </a:xfrm>
          <a:noFill/>
        </p:spPr>
        <p:txBody>
          <a:bodyPr/>
          <a:lstStyle/>
          <a:p>
            <a:r>
              <a:rPr lang="en-US" altLang="zh-CN" sz="4000" dirty="0"/>
              <a:t>5. </a:t>
            </a:r>
            <a:r>
              <a:rPr lang="zh-CN" altLang="en-US" sz="4000" dirty="0"/>
              <a:t>难溶物质的溶解度及表示方法</a:t>
            </a:r>
          </a:p>
        </p:txBody>
      </p:sp>
    </p:spTree>
    <p:extLst>
      <p:ext uri="{BB962C8B-B14F-4D97-AF65-F5344CB8AC3E}">
        <p14:creationId xmlns:p14="http://schemas.microsoft.com/office/powerpoint/2010/main" val="67249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1877" y="1808820"/>
            <a:ext cx="8120245" cy="4319587"/>
          </a:xfrm>
        </p:spPr>
        <p:txBody>
          <a:bodyPr/>
          <a:lstStyle/>
          <a:p>
            <a:pPr>
              <a:buNone/>
            </a:pPr>
            <a:r>
              <a:rPr lang="zh-CN" altLang="en-US" sz="2800" dirty="0">
                <a:solidFill>
                  <a:srgbClr val="C00000"/>
                </a:solidFill>
                <a:effectLst/>
              </a:rPr>
              <a:t>文献检索</a:t>
            </a:r>
            <a:endParaRPr lang="zh-CN" altLang="en-US" sz="2800" dirty="0">
              <a:effectLst/>
            </a:endParaRPr>
          </a:p>
          <a:p>
            <a:pPr marL="0" indent="0">
              <a:buNone/>
            </a:pPr>
            <a:r>
              <a:rPr lang="en-US" altLang="zh-CN" sz="2400" dirty="0">
                <a:effectLst/>
              </a:rPr>
              <a:t>–solubilities - inorganic and metal-organic  </a:t>
            </a:r>
          </a:p>
          <a:p>
            <a:pPr marL="0" indent="0">
              <a:buNone/>
            </a:pPr>
            <a:r>
              <a:rPr lang="en-US" altLang="zh-CN" sz="2400" dirty="0">
                <a:effectLst/>
              </a:rPr>
              <a:t>  compaund.Vol.1, </a:t>
            </a:r>
            <a:r>
              <a:rPr lang="en-US" altLang="zh-CN" sz="2400" dirty="0" err="1">
                <a:effectLst/>
              </a:rPr>
              <a:t>inke</a:t>
            </a:r>
            <a:r>
              <a:rPr lang="en-US" altLang="zh-CN" sz="2400" dirty="0">
                <a:effectLst/>
              </a:rPr>
              <a:t> </a:t>
            </a:r>
            <a:r>
              <a:rPr lang="en-US" altLang="zh-CN" sz="2400" dirty="0" err="1">
                <a:effectLst/>
              </a:rPr>
              <a:t>W.R.and</a:t>
            </a:r>
            <a:r>
              <a:rPr lang="en-US" altLang="zh-CN" sz="2400" dirty="0">
                <a:effectLst/>
              </a:rPr>
              <a:t> </a:t>
            </a:r>
            <a:r>
              <a:rPr lang="en-US" altLang="zh-CN" sz="2400" dirty="0" err="1">
                <a:effectLst/>
              </a:rPr>
              <a:t>seidell</a:t>
            </a:r>
            <a:r>
              <a:rPr lang="en-US" altLang="zh-CN" sz="2400" dirty="0">
                <a:effectLst/>
              </a:rPr>
              <a:t>.</a:t>
            </a:r>
            <a:r>
              <a:rPr lang="zh-CN" altLang="en-US" sz="2400" dirty="0">
                <a:effectLst/>
              </a:rPr>
              <a:t> </a:t>
            </a:r>
            <a:r>
              <a:rPr lang="en-US" altLang="zh-CN" sz="2400" dirty="0">
                <a:effectLst/>
              </a:rPr>
              <a:t>1985. </a:t>
            </a:r>
          </a:p>
          <a:p>
            <a:pPr>
              <a:buNone/>
            </a:pPr>
            <a:r>
              <a:rPr lang="en-US" altLang="zh-CN" sz="2400" dirty="0">
                <a:effectLst/>
              </a:rPr>
              <a:t>–</a:t>
            </a:r>
            <a:r>
              <a:rPr lang="zh-CN" altLang="en-US" sz="2400" dirty="0">
                <a:effectLst/>
              </a:rPr>
              <a:t>一般规则 </a:t>
            </a:r>
          </a:p>
          <a:p>
            <a:pPr>
              <a:buNone/>
            </a:pPr>
            <a:r>
              <a:rPr lang="en-US" altLang="zh-CN" sz="2400" dirty="0">
                <a:effectLst/>
              </a:rPr>
              <a:t>•</a:t>
            </a:r>
            <a:r>
              <a:rPr lang="zh-CN" altLang="en-US" sz="2400" dirty="0">
                <a:effectLst/>
              </a:rPr>
              <a:t>大多无机物在水中的溶解度随温度的变化比较容易获得 </a:t>
            </a:r>
          </a:p>
          <a:p>
            <a:pPr>
              <a:buNone/>
            </a:pPr>
            <a:r>
              <a:rPr lang="en-US" altLang="zh-CN" sz="2400" dirty="0">
                <a:effectLst/>
              </a:rPr>
              <a:t>•</a:t>
            </a:r>
            <a:r>
              <a:rPr lang="zh-CN" altLang="en-US" sz="2400" dirty="0">
                <a:effectLst/>
              </a:rPr>
              <a:t>其它盐对某种物质的溶解度的数据比较难找 </a:t>
            </a:r>
          </a:p>
          <a:p>
            <a:pPr>
              <a:buNone/>
            </a:pPr>
            <a:r>
              <a:rPr lang="en-US" altLang="zh-CN" sz="2400" dirty="0">
                <a:effectLst/>
              </a:rPr>
              <a:t>•</a:t>
            </a:r>
            <a:r>
              <a:rPr lang="zh-CN" altLang="en-US" sz="2400" dirty="0">
                <a:effectLst/>
              </a:rPr>
              <a:t>复杂体系的数据就更困难，或几乎找不到</a:t>
            </a:r>
          </a:p>
          <a:p>
            <a:pPr>
              <a:buNone/>
            </a:pPr>
            <a:r>
              <a:rPr lang="zh-CN" altLang="en-US" sz="2800" dirty="0">
                <a:solidFill>
                  <a:srgbClr val="C00000"/>
                </a:solidFill>
                <a:effectLst/>
              </a:rPr>
              <a:t>实验测量及理论计算</a:t>
            </a:r>
            <a:endParaRPr lang="zh-CN" altLang="en-US" sz="2800" dirty="0">
              <a:effectLst/>
            </a:endParaRPr>
          </a:p>
          <a:p>
            <a:pPr marL="0" indent="0">
              <a:buNone/>
            </a:pPr>
            <a:r>
              <a:rPr lang="en-US" altLang="zh-CN" sz="2400" dirty="0">
                <a:effectLst/>
              </a:rPr>
              <a:t>•</a:t>
            </a:r>
            <a:r>
              <a:rPr lang="zh-CN" altLang="en-US" sz="2400" dirty="0">
                <a:effectLst/>
              </a:rPr>
              <a:t>当热力学基础数据得知时</a:t>
            </a:r>
            <a:r>
              <a:rPr lang="en-US" altLang="zh-CN" sz="2400" dirty="0">
                <a:effectLst/>
              </a:rPr>
              <a:t>,</a:t>
            </a:r>
            <a:r>
              <a:rPr lang="zh-CN" altLang="en-US" sz="2400" dirty="0">
                <a:effectLst/>
              </a:rPr>
              <a:t>可进行理论计算。</a:t>
            </a:r>
            <a:r>
              <a:rPr lang="en-US" altLang="zh-CN" sz="2400" dirty="0">
                <a:effectLst/>
              </a:rPr>
              <a:t>Hand book of aqueous </a:t>
            </a:r>
            <a:r>
              <a:rPr lang="en-US" altLang="zh-CN" sz="2400" dirty="0" err="1">
                <a:effectLst/>
              </a:rPr>
              <a:t>electrolyee</a:t>
            </a:r>
            <a:r>
              <a:rPr lang="en-US" altLang="zh-CN" sz="2400" dirty="0">
                <a:effectLst/>
              </a:rPr>
              <a:t> thermodynamics. </a:t>
            </a:r>
            <a:r>
              <a:rPr lang="en-US" altLang="zh-CN" sz="2400" dirty="0" err="1">
                <a:effectLst/>
              </a:rPr>
              <a:t>zemaies</a:t>
            </a:r>
            <a:r>
              <a:rPr lang="en-US" altLang="zh-CN" sz="2400" dirty="0">
                <a:effectLst/>
              </a:rPr>
              <a:t> et al.1986. </a:t>
            </a:r>
          </a:p>
          <a:p>
            <a:pPr>
              <a:buNone/>
            </a:pPr>
            <a:endParaRPr lang="zh-CN" altLang="en-US" sz="2400" dirty="0">
              <a:effectLst/>
            </a:endParaRPr>
          </a:p>
        </p:txBody>
      </p:sp>
      <p:sp>
        <p:nvSpPr>
          <p:cNvPr id="5" name="Rectangle 2"/>
          <p:cNvSpPr>
            <a:spLocks noGrp="1" noChangeArrowheads="1"/>
          </p:cNvSpPr>
          <p:nvPr>
            <p:ph type="title"/>
          </p:nvPr>
        </p:nvSpPr>
        <p:spPr>
          <a:xfrm>
            <a:off x="1691680" y="593685"/>
            <a:ext cx="7000875" cy="647700"/>
          </a:xfrm>
          <a:noFill/>
        </p:spPr>
        <p:txBody>
          <a:bodyPr/>
          <a:lstStyle/>
          <a:p>
            <a:r>
              <a:rPr lang="en-US" altLang="zh-CN" sz="4000" dirty="0"/>
              <a:t>6. </a:t>
            </a:r>
            <a:r>
              <a:rPr lang="zh-CN" altLang="en-US" sz="4000" dirty="0"/>
              <a:t>溶解度数据</a:t>
            </a:r>
          </a:p>
        </p:txBody>
      </p:sp>
    </p:spTree>
    <p:extLst>
      <p:ext uri="{BB962C8B-B14F-4D97-AF65-F5344CB8AC3E}">
        <p14:creationId xmlns:p14="http://schemas.microsoft.com/office/powerpoint/2010/main" val="54348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sz="4000" dirty="0"/>
              <a:t>7. </a:t>
            </a:r>
            <a:r>
              <a:rPr lang="zh-CN" altLang="en-US" sz="4000" dirty="0"/>
              <a:t>过饱和溶液</a:t>
            </a:r>
          </a:p>
        </p:txBody>
      </p:sp>
      <p:sp>
        <p:nvSpPr>
          <p:cNvPr id="29699" name="内容占位符 2"/>
          <p:cNvSpPr>
            <a:spLocks noGrp="1"/>
          </p:cNvSpPr>
          <p:nvPr>
            <p:ph idx="1"/>
          </p:nvPr>
        </p:nvSpPr>
        <p:spPr>
          <a:xfrm>
            <a:off x="251520" y="1673805"/>
            <a:ext cx="8435280" cy="4319587"/>
          </a:xfrm>
        </p:spPr>
        <p:txBody>
          <a:bodyPr/>
          <a:lstStyle/>
          <a:p>
            <a:r>
              <a:rPr lang="zh-CN" altLang="en-US" sz="3200" b="1" dirty="0">
                <a:solidFill>
                  <a:srgbClr val="C00000"/>
                </a:solidFill>
                <a:effectLst/>
              </a:rPr>
              <a:t>过饱和溶液</a:t>
            </a:r>
            <a:endParaRPr lang="en-US" altLang="zh-CN" sz="3200" b="1" dirty="0">
              <a:solidFill>
                <a:srgbClr val="C00000"/>
              </a:solidFill>
              <a:effectLst/>
            </a:endParaRPr>
          </a:p>
          <a:p>
            <a:pPr>
              <a:buNone/>
            </a:pPr>
            <a:r>
              <a:rPr lang="en-US" altLang="zh-CN" sz="3200" b="1" dirty="0">
                <a:solidFill>
                  <a:srgbClr val="0070C0"/>
                </a:solidFill>
                <a:effectLst/>
              </a:rPr>
              <a:t>           </a:t>
            </a:r>
            <a:r>
              <a:rPr lang="zh-CN" altLang="en-US" sz="3200" dirty="0">
                <a:solidFill>
                  <a:schemeClr val="accent6"/>
                </a:solidFill>
                <a:effectLst/>
              </a:rPr>
              <a:t>过饱和溶液是晶体生长的推动力，所以要得到我们所期望的晶体产品，首先就要使溶液达到过饱和状态。</a:t>
            </a:r>
            <a:r>
              <a:rPr lang="en-US" altLang="zh-CN" sz="3200" dirty="0">
                <a:solidFill>
                  <a:schemeClr val="accent6"/>
                </a:solidFill>
                <a:effectLst/>
              </a:rPr>
              <a:t> </a:t>
            </a:r>
            <a:r>
              <a:rPr lang="en-US" altLang="zh-CN" sz="3200" dirty="0">
                <a:solidFill>
                  <a:srgbClr val="C00000"/>
                </a:solidFill>
                <a:effectLst/>
              </a:rPr>
              <a:t>----</a:t>
            </a:r>
            <a:r>
              <a:rPr lang="zh-CN" altLang="en-US" sz="3200" dirty="0">
                <a:solidFill>
                  <a:srgbClr val="C00000"/>
                </a:solidFill>
                <a:effectLst/>
              </a:rPr>
              <a:t>理解和控制结晶过程第一把钥匙</a:t>
            </a:r>
            <a:endParaRPr lang="en-US" altLang="zh-CN" sz="3200" b="1" dirty="0">
              <a:solidFill>
                <a:srgbClr val="0070C0"/>
              </a:solidFill>
              <a:effectLst/>
            </a:endParaRPr>
          </a:p>
          <a:p>
            <a:pPr>
              <a:buFont typeface="Wingdings" pitchFamily="2" charset="2"/>
              <a:buNone/>
            </a:pPr>
            <a:r>
              <a:rPr lang="en-US" altLang="zh-CN" sz="3200" dirty="0">
                <a:effectLst/>
              </a:rPr>
              <a:t>   </a:t>
            </a:r>
            <a:r>
              <a:rPr lang="zh-CN" altLang="en-US" sz="3200" dirty="0">
                <a:solidFill>
                  <a:srgbClr val="C00000"/>
                </a:solidFill>
                <a:effectLst/>
              </a:rPr>
              <a:t>几个基本概念：</a:t>
            </a:r>
            <a:endParaRPr lang="en-US" altLang="zh-CN" sz="3200" dirty="0">
              <a:solidFill>
                <a:srgbClr val="C00000"/>
              </a:solidFill>
              <a:effectLst/>
            </a:endParaRPr>
          </a:p>
          <a:p>
            <a:pPr>
              <a:buFont typeface="Wingdings" pitchFamily="2" charset="2"/>
              <a:buNone/>
            </a:pPr>
            <a:r>
              <a:rPr lang="en-US" altLang="zh-CN" sz="3200" b="1" dirty="0">
                <a:solidFill>
                  <a:srgbClr val="6600FF"/>
                </a:solidFill>
                <a:effectLst/>
              </a:rPr>
              <a:t>    </a:t>
            </a:r>
            <a:r>
              <a:rPr lang="en-US" altLang="zh-CN" sz="3200" dirty="0">
                <a:solidFill>
                  <a:schemeClr val="accent6"/>
                </a:solidFill>
                <a:effectLst/>
              </a:rPr>
              <a:t>1</a:t>
            </a:r>
            <a:r>
              <a:rPr lang="zh-CN" altLang="en-US" sz="3200" dirty="0">
                <a:solidFill>
                  <a:schemeClr val="accent6"/>
                </a:solidFill>
                <a:effectLst/>
              </a:rPr>
              <a:t>、溶解度曲线</a:t>
            </a:r>
            <a:endParaRPr lang="en-US" altLang="zh-CN" sz="3200" dirty="0">
              <a:solidFill>
                <a:schemeClr val="accent6"/>
              </a:solidFill>
              <a:effectLst/>
            </a:endParaRPr>
          </a:p>
          <a:p>
            <a:pPr>
              <a:buFont typeface="Wingdings" pitchFamily="2" charset="2"/>
              <a:buNone/>
            </a:pPr>
            <a:r>
              <a:rPr lang="en-US" altLang="zh-CN" sz="3200" dirty="0">
                <a:solidFill>
                  <a:schemeClr val="accent6"/>
                </a:solidFill>
                <a:effectLst/>
              </a:rPr>
              <a:t>    2</a:t>
            </a:r>
            <a:r>
              <a:rPr lang="zh-CN" altLang="en-US" sz="3200" dirty="0">
                <a:solidFill>
                  <a:schemeClr val="accent6"/>
                </a:solidFill>
                <a:effectLst/>
              </a:rPr>
              <a:t>、超溶解度曲线</a:t>
            </a:r>
            <a:endParaRPr lang="en-US" altLang="zh-CN" sz="3200" dirty="0">
              <a:solidFill>
                <a:schemeClr val="accent6"/>
              </a:solidFill>
              <a:effectLst/>
            </a:endParaRPr>
          </a:p>
          <a:p>
            <a:pPr>
              <a:buFont typeface="Wingdings" pitchFamily="2" charset="2"/>
              <a:buNone/>
            </a:pPr>
            <a:r>
              <a:rPr lang="en-US" altLang="zh-CN" sz="3200" dirty="0">
                <a:solidFill>
                  <a:schemeClr val="accent6"/>
                </a:solidFill>
                <a:effectLst/>
              </a:rPr>
              <a:t>    3</a:t>
            </a:r>
            <a:r>
              <a:rPr lang="zh-CN" altLang="en-US" sz="3200" dirty="0">
                <a:solidFill>
                  <a:schemeClr val="accent6"/>
                </a:solidFill>
                <a:effectLst/>
              </a:rPr>
              <a:t>、介稳区宽度</a:t>
            </a:r>
            <a:endParaRPr lang="en-US" altLang="zh-CN" sz="3200" dirty="0">
              <a:solidFill>
                <a:schemeClr val="accent6"/>
              </a:solidFill>
              <a:effectLst/>
            </a:endParaRPr>
          </a:p>
          <a:p>
            <a:pPr>
              <a:buFont typeface="Wingdings" pitchFamily="2" charset="2"/>
              <a:buNone/>
            </a:pPr>
            <a:r>
              <a:rPr lang="en-US" altLang="zh-CN" sz="3200" dirty="0">
                <a:effectLst/>
              </a:rPr>
              <a:t>          </a:t>
            </a:r>
            <a:endParaRPr lang="zh-CN" altLang="en-US" sz="3200" dirty="0">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826695" y="593685"/>
            <a:ext cx="6031430" cy="588962"/>
          </a:xfrm>
          <a:noFill/>
        </p:spPr>
        <p:txBody>
          <a:bodyPr/>
          <a:lstStyle/>
          <a:p>
            <a:r>
              <a:rPr lang="en-US" altLang="zh-CN" sz="4000" dirty="0"/>
              <a:t>8. </a:t>
            </a:r>
            <a:r>
              <a:rPr lang="zh-CN" altLang="en-US" sz="4000" dirty="0"/>
              <a:t>结晶推动力－过饱和度</a:t>
            </a:r>
          </a:p>
        </p:txBody>
      </p:sp>
      <p:sp>
        <p:nvSpPr>
          <p:cNvPr id="70659" name="Rectangle 3"/>
          <p:cNvSpPr>
            <a:spLocks noGrp="1" noChangeArrowheads="1"/>
          </p:cNvSpPr>
          <p:nvPr>
            <p:ph type="body" idx="1"/>
          </p:nvPr>
        </p:nvSpPr>
        <p:spPr>
          <a:xfrm>
            <a:off x="234156" y="1898830"/>
            <a:ext cx="8675688" cy="4499905"/>
          </a:xfrm>
        </p:spPr>
        <p:txBody>
          <a:bodyPr/>
          <a:lstStyle/>
          <a:p>
            <a:r>
              <a:rPr lang="zh-CN" altLang="en-US" sz="3000" dirty="0">
                <a:solidFill>
                  <a:srgbClr val="0000FF"/>
                </a:solidFill>
                <a:effectLst/>
                <a:latin typeface="Times New Roman" panose="02020603050405020304" pitchFamily="18" charset="0"/>
                <a:cs typeface="Times New Roman" panose="02020603050405020304" pitchFamily="18" charset="0"/>
              </a:rPr>
              <a:t>过饱和度的定义</a:t>
            </a:r>
          </a:p>
          <a:p>
            <a:pPr lvl="1"/>
            <a:r>
              <a:rPr lang="zh-CN" altLang="en-US" sz="3000" b="1" dirty="0">
                <a:effectLst/>
                <a:latin typeface="Times New Roman" panose="02020603050405020304" pitchFamily="18" charset="0"/>
                <a:ea typeface="+mn-ea"/>
                <a:cs typeface="Times New Roman" panose="02020603050405020304" pitchFamily="18" charset="0"/>
              </a:rPr>
              <a:t>溶液</a:t>
            </a:r>
            <a:r>
              <a:rPr lang="zh-CN" altLang="en-US" sz="3000" b="1" dirty="0">
                <a:solidFill>
                  <a:srgbClr val="0000FF"/>
                </a:solidFill>
                <a:effectLst/>
                <a:latin typeface="Times New Roman" panose="02020603050405020304" pitchFamily="18" charset="0"/>
                <a:ea typeface="+mn-ea"/>
                <a:cs typeface="Times New Roman" panose="02020603050405020304" pitchFamily="18" charset="0"/>
              </a:rPr>
              <a:t>实际浓度</a:t>
            </a:r>
            <a:r>
              <a:rPr lang="zh-CN" altLang="en-US" sz="3000" b="1" dirty="0">
                <a:effectLst/>
                <a:latin typeface="Times New Roman" panose="02020603050405020304" pitchFamily="18" charset="0"/>
                <a:ea typeface="+mn-ea"/>
                <a:cs typeface="Times New Roman" panose="02020603050405020304" pitchFamily="18" charset="0"/>
              </a:rPr>
              <a:t>与该温度下溶液的</a:t>
            </a:r>
            <a:r>
              <a:rPr lang="zh-CN" altLang="en-US" sz="3000" b="1" dirty="0">
                <a:solidFill>
                  <a:srgbClr val="0000FF"/>
                </a:solidFill>
                <a:effectLst/>
                <a:latin typeface="Times New Roman" panose="02020603050405020304" pitchFamily="18" charset="0"/>
                <a:ea typeface="+mn-ea"/>
                <a:cs typeface="Times New Roman" panose="02020603050405020304" pitchFamily="18" charset="0"/>
              </a:rPr>
              <a:t>饱和浓度</a:t>
            </a:r>
            <a:r>
              <a:rPr lang="zh-CN" altLang="en-US" sz="3000" b="1" dirty="0">
                <a:effectLst/>
                <a:latin typeface="Times New Roman" panose="02020603050405020304" pitchFamily="18" charset="0"/>
                <a:ea typeface="+mn-ea"/>
                <a:cs typeface="Times New Roman" panose="02020603050405020304" pitchFamily="18" charset="0"/>
              </a:rPr>
              <a:t>之差</a:t>
            </a:r>
          </a:p>
          <a:p>
            <a:r>
              <a:rPr lang="zh-CN" altLang="en-US" sz="3000" dirty="0">
                <a:solidFill>
                  <a:srgbClr val="0000FF"/>
                </a:solidFill>
                <a:effectLst/>
                <a:latin typeface="Times New Roman" panose="02020603050405020304" pitchFamily="18" charset="0"/>
                <a:cs typeface="Times New Roman" panose="02020603050405020304" pitchFamily="18" charset="0"/>
              </a:rPr>
              <a:t>过饱和度的表示</a:t>
            </a:r>
          </a:p>
          <a:p>
            <a:pPr lvl="1"/>
            <a:r>
              <a:rPr lang="zh-CN" altLang="en-US" sz="3000" b="1" dirty="0">
                <a:effectLst/>
                <a:latin typeface="Times New Roman" panose="02020603050405020304" pitchFamily="18" charset="0"/>
                <a:ea typeface="+mn-ea"/>
                <a:cs typeface="Times New Roman" panose="02020603050405020304" pitchFamily="18" charset="0"/>
              </a:rPr>
              <a:t>过饱和比：　　　</a:t>
            </a:r>
            <a:r>
              <a:rPr lang="en-US" altLang="zh-CN" sz="3000" b="1" dirty="0">
                <a:effectLst/>
                <a:latin typeface="Times New Roman" panose="02020603050405020304" pitchFamily="18" charset="0"/>
                <a:ea typeface="+mn-ea"/>
                <a:cs typeface="Times New Roman" panose="02020603050405020304" pitchFamily="18" charset="0"/>
              </a:rPr>
              <a:t>S</a:t>
            </a:r>
            <a:r>
              <a:rPr lang="zh-CN" altLang="en-US" sz="3000" b="1" dirty="0">
                <a:effectLst/>
                <a:latin typeface="Times New Roman" panose="02020603050405020304" pitchFamily="18" charset="0"/>
                <a:ea typeface="+mn-ea"/>
                <a:cs typeface="Times New Roman" panose="02020603050405020304" pitchFamily="18" charset="0"/>
              </a:rPr>
              <a:t>＝</a:t>
            </a:r>
            <a:r>
              <a:rPr lang="en-US" altLang="zh-CN" sz="3000" b="1" dirty="0">
                <a:effectLst/>
                <a:latin typeface="Times New Roman" panose="02020603050405020304" pitchFamily="18" charset="0"/>
                <a:ea typeface="+mn-ea"/>
                <a:cs typeface="Times New Roman" panose="02020603050405020304" pitchFamily="18" charset="0"/>
              </a:rPr>
              <a:t>C/</a:t>
            </a:r>
            <a:r>
              <a:rPr lang="en-US" altLang="zh-CN" sz="3000" b="1" dirty="0" err="1">
                <a:effectLst/>
                <a:latin typeface="Times New Roman" panose="02020603050405020304" pitchFamily="18" charset="0"/>
                <a:ea typeface="+mn-ea"/>
                <a:cs typeface="Times New Roman" panose="02020603050405020304" pitchFamily="18" charset="0"/>
              </a:rPr>
              <a:t>C</a:t>
            </a:r>
            <a:r>
              <a:rPr lang="en-US" altLang="zh-CN" sz="3000" b="1" baseline="-25000" dirty="0" err="1">
                <a:effectLst/>
                <a:latin typeface="Times New Roman" panose="02020603050405020304" pitchFamily="18" charset="0"/>
                <a:ea typeface="+mn-ea"/>
                <a:cs typeface="Times New Roman" panose="02020603050405020304" pitchFamily="18" charset="0"/>
              </a:rPr>
              <a:t>eq</a:t>
            </a:r>
            <a:endParaRPr lang="en-US" altLang="zh-CN" sz="3000" b="1" dirty="0">
              <a:effectLst/>
              <a:latin typeface="Times New Roman" panose="02020603050405020304" pitchFamily="18" charset="0"/>
              <a:ea typeface="+mn-ea"/>
              <a:cs typeface="Times New Roman" panose="02020603050405020304" pitchFamily="18" charset="0"/>
            </a:endParaRPr>
          </a:p>
          <a:p>
            <a:pPr lvl="1"/>
            <a:r>
              <a:rPr lang="zh-CN" altLang="en-US" sz="3000" b="1" dirty="0">
                <a:effectLst/>
                <a:latin typeface="Times New Roman" panose="02020603050405020304" pitchFamily="18" charset="0"/>
                <a:ea typeface="+mn-ea"/>
                <a:cs typeface="Times New Roman" panose="02020603050405020304" pitchFamily="18" charset="0"/>
              </a:rPr>
              <a:t>绝对过饱和度</a:t>
            </a:r>
            <a:r>
              <a:rPr lang="en-US" altLang="zh-CN" sz="3000" b="1" dirty="0">
                <a:effectLst/>
                <a:latin typeface="Times New Roman" panose="02020603050405020304" pitchFamily="18" charset="0"/>
                <a:ea typeface="+mn-ea"/>
                <a:cs typeface="Times New Roman" panose="02020603050405020304" pitchFamily="18" charset="0"/>
              </a:rPr>
              <a:t>:</a:t>
            </a:r>
            <a:r>
              <a:rPr lang="zh-CN" altLang="en-US" sz="3000" b="1" dirty="0">
                <a:effectLst/>
                <a:latin typeface="Times New Roman" panose="02020603050405020304" pitchFamily="18" charset="0"/>
                <a:ea typeface="+mn-ea"/>
                <a:cs typeface="Times New Roman" panose="02020603050405020304" pitchFamily="18" charset="0"/>
              </a:rPr>
              <a:t>　 </a:t>
            </a:r>
            <a:r>
              <a:rPr lang="el-GR" altLang="zh-CN" sz="3000" b="1" dirty="0">
                <a:effectLst/>
                <a:latin typeface="Times New Roman" panose="02020603050405020304" pitchFamily="18" charset="0"/>
                <a:ea typeface="+mn-ea"/>
                <a:cs typeface="Times New Roman" panose="02020603050405020304" pitchFamily="18" charset="0"/>
              </a:rPr>
              <a:t>Δ</a:t>
            </a:r>
            <a:r>
              <a:rPr lang="en-US" altLang="zh-CN" sz="3000" b="1" dirty="0">
                <a:effectLst/>
                <a:latin typeface="Times New Roman" panose="02020603050405020304" pitchFamily="18" charset="0"/>
                <a:ea typeface="+mn-ea"/>
                <a:cs typeface="Times New Roman" panose="02020603050405020304" pitchFamily="18" charset="0"/>
              </a:rPr>
              <a:t>C</a:t>
            </a:r>
            <a:r>
              <a:rPr lang="zh-CN" altLang="en-US" sz="3000" b="1" dirty="0">
                <a:effectLst/>
                <a:latin typeface="Times New Roman" panose="02020603050405020304" pitchFamily="18" charset="0"/>
                <a:ea typeface="+mn-ea"/>
                <a:cs typeface="Times New Roman" panose="02020603050405020304" pitchFamily="18" charset="0"/>
              </a:rPr>
              <a:t>＝</a:t>
            </a:r>
            <a:r>
              <a:rPr lang="en-US" altLang="zh-CN" sz="3000" b="1" dirty="0">
                <a:effectLst/>
                <a:latin typeface="Times New Roman" panose="02020603050405020304" pitchFamily="18" charset="0"/>
                <a:ea typeface="+mn-ea"/>
                <a:cs typeface="Times New Roman" panose="02020603050405020304" pitchFamily="18" charset="0"/>
              </a:rPr>
              <a:t>C</a:t>
            </a:r>
            <a:r>
              <a:rPr lang="zh-CN" altLang="en-US" sz="3000" b="1" dirty="0">
                <a:effectLst/>
                <a:latin typeface="Times New Roman" panose="02020603050405020304" pitchFamily="18" charset="0"/>
                <a:ea typeface="+mn-ea"/>
                <a:cs typeface="Times New Roman" panose="02020603050405020304" pitchFamily="18" charset="0"/>
              </a:rPr>
              <a:t>－</a:t>
            </a:r>
            <a:r>
              <a:rPr lang="en-US" altLang="zh-CN" sz="3000" b="1" dirty="0" err="1">
                <a:effectLst/>
                <a:latin typeface="Times New Roman" panose="02020603050405020304" pitchFamily="18" charset="0"/>
                <a:ea typeface="+mn-ea"/>
                <a:cs typeface="Times New Roman" panose="02020603050405020304" pitchFamily="18" charset="0"/>
              </a:rPr>
              <a:t>C</a:t>
            </a:r>
            <a:r>
              <a:rPr lang="en-US" altLang="zh-CN" sz="3000" b="1" baseline="-25000" dirty="0" err="1">
                <a:effectLst/>
                <a:latin typeface="Times New Roman" panose="02020603050405020304" pitchFamily="18" charset="0"/>
                <a:ea typeface="+mn-ea"/>
                <a:cs typeface="Times New Roman" panose="02020603050405020304" pitchFamily="18" charset="0"/>
              </a:rPr>
              <a:t>eq</a:t>
            </a:r>
            <a:endParaRPr lang="en-US" altLang="zh-CN" sz="3000" b="1" dirty="0">
              <a:effectLst/>
              <a:latin typeface="Times New Roman" panose="02020603050405020304" pitchFamily="18" charset="0"/>
              <a:ea typeface="+mn-ea"/>
              <a:cs typeface="Times New Roman" panose="02020603050405020304" pitchFamily="18" charset="0"/>
            </a:endParaRPr>
          </a:p>
          <a:p>
            <a:pPr lvl="1"/>
            <a:r>
              <a:rPr lang="zh-CN" altLang="en-US" sz="3000" b="1" dirty="0">
                <a:effectLst/>
                <a:latin typeface="Times New Roman" panose="02020603050405020304" pitchFamily="18" charset="0"/>
                <a:ea typeface="+mn-ea"/>
                <a:cs typeface="Times New Roman" panose="02020603050405020304" pitchFamily="18" charset="0"/>
              </a:rPr>
              <a:t>相对过饱和度：　</a:t>
            </a:r>
            <a:r>
              <a:rPr lang="en-US" altLang="zh-CN" sz="3000" b="1" dirty="0">
                <a:effectLst/>
                <a:latin typeface="Times New Roman" panose="02020603050405020304" pitchFamily="18" charset="0"/>
                <a:ea typeface="+mn-ea"/>
                <a:cs typeface="Times New Roman" panose="02020603050405020304" pitchFamily="18" charset="0"/>
              </a:rPr>
              <a:t>δ</a:t>
            </a:r>
            <a:r>
              <a:rPr lang="zh-CN" altLang="en-US" sz="3000" b="1" dirty="0">
                <a:effectLst/>
                <a:latin typeface="Times New Roman" panose="02020603050405020304" pitchFamily="18" charset="0"/>
                <a:ea typeface="+mn-ea"/>
                <a:cs typeface="Times New Roman" panose="02020603050405020304" pitchFamily="18" charset="0"/>
              </a:rPr>
              <a:t>＝ </a:t>
            </a:r>
            <a:r>
              <a:rPr lang="el-GR" altLang="zh-CN" sz="3000" b="1" dirty="0">
                <a:effectLst/>
                <a:latin typeface="Times New Roman" panose="02020603050405020304" pitchFamily="18" charset="0"/>
                <a:ea typeface="+mn-ea"/>
                <a:cs typeface="Times New Roman" panose="02020603050405020304" pitchFamily="18" charset="0"/>
              </a:rPr>
              <a:t>Δ</a:t>
            </a:r>
            <a:r>
              <a:rPr lang="en-US" altLang="zh-CN" sz="3000" b="1" dirty="0">
                <a:effectLst/>
                <a:latin typeface="Times New Roman" panose="02020603050405020304" pitchFamily="18" charset="0"/>
                <a:ea typeface="+mn-ea"/>
                <a:cs typeface="Times New Roman" panose="02020603050405020304" pitchFamily="18" charset="0"/>
              </a:rPr>
              <a:t>C/</a:t>
            </a:r>
            <a:r>
              <a:rPr lang="en-US" altLang="zh-CN" sz="3000" b="1" dirty="0" err="1">
                <a:effectLst/>
                <a:latin typeface="Times New Roman" panose="02020603050405020304" pitchFamily="18" charset="0"/>
                <a:ea typeface="+mn-ea"/>
                <a:cs typeface="Times New Roman" panose="02020603050405020304" pitchFamily="18" charset="0"/>
              </a:rPr>
              <a:t>C</a:t>
            </a:r>
            <a:r>
              <a:rPr lang="en-US" altLang="zh-CN" sz="3000" b="1" baseline="-25000" dirty="0" err="1">
                <a:effectLst/>
                <a:latin typeface="Times New Roman" panose="02020603050405020304" pitchFamily="18" charset="0"/>
                <a:ea typeface="+mn-ea"/>
                <a:cs typeface="Times New Roman" panose="02020603050405020304" pitchFamily="18" charset="0"/>
              </a:rPr>
              <a:t>eq</a:t>
            </a:r>
            <a:endParaRPr lang="en-US" altLang="zh-CN" sz="3000" b="1" dirty="0">
              <a:effectLst/>
              <a:latin typeface="Times New Roman" panose="02020603050405020304" pitchFamily="18" charset="0"/>
              <a:ea typeface="+mn-ea"/>
              <a:cs typeface="Times New Roman" panose="02020603050405020304" pitchFamily="18" charset="0"/>
            </a:endParaRPr>
          </a:p>
          <a:p>
            <a:pPr lvl="1"/>
            <a:r>
              <a:rPr lang="zh-CN" altLang="en-US" sz="3000" b="1" dirty="0">
                <a:effectLst/>
                <a:latin typeface="Times New Roman" panose="02020603050405020304" pitchFamily="18" charset="0"/>
                <a:ea typeface="+mn-ea"/>
                <a:cs typeface="Times New Roman" panose="02020603050405020304" pitchFamily="18" charset="0"/>
              </a:rPr>
              <a:t>极限过饱和度：在一定温度下，出现自发成核时的过饱和度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2096724" y="278650"/>
            <a:ext cx="5805645" cy="1143000"/>
          </a:xfrm>
        </p:spPr>
        <p:txBody>
          <a:bodyPr/>
          <a:lstStyle/>
          <a:p>
            <a:r>
              <a:rPr lang="zh-CN" altLang="en-US" sz="4000" dirty="0"/>
              <a:t>个人简介</a:t>
            </a:r>
            <a:r>
              <a:rPr lang="en-US" altLang="zh-CN" sz="4000" dirty="0"/>
              <a:t>——</a:t>
            </a:r>
            <a:r>
              <a:rPr lang="zh-CN" altLang="en-US" sz="4000" dirty="0">
                <a:solidFill>
                  <a:schemeClr val="tx1"/>
                </a:solidFill>
              </a:rPr>
              <a:t>罗孟杰</a:t>
            </a:r>
          </a:p>
        </p:txBody>
      </p:sp>
      <p:sp>
        <p:nvSpPr>
          <p:cNvPr id="4" name="Line 12">
            <a:extLst>
              <a:ext uri="{FF2B5EF4-FFF2-40B4-BE49-F238E27FC236}">
                <a16:creationId xmlns:a16="http://schemas.microsoft.com/office/drawing/2014/main" id="{740FB014-5637-B018-62F0-00CE452CA374}"/>
              </a:ext>
            </a:extLst>
          </p:cNvPr>
          <p:cNvSpPr>
            <a:spLocks noChangeShapeType="1"/>
          </p:cNvSpPr>
          <p:nvPr/>
        </p:nvSpPr>
        <p:spPr bwMode="auto">
          <a:xfrm>
            <a:off x="511507" y="3429000"/>
            <a:ext cx="8120986" cy="0"/>
          </a:xfrm>
          <a:prstGeom prst="line">
            <a:avLst/>
          </a:prstGeom>
          <a:noFill/>
          <a:ln w="57150">
            <a:solidFill>
              <a:srgbClr val="0070C0"/>
            </a:solidFill>
            <a:round/>
            <a:headEnd/>
            <a:tailEnd/>
          </a:ln>
          <a:extLst>
            <a:ext uri="{909E8E84-426E-40DD-AFC4-6F175D3DCCD1}">
              <a14:hiddenFill xmlns:a14="http://schemas.microsoft.com/office/drawing/2010/main">
                <a:noFill/>
              </a14:hiddenFill>
            </a:ext>
          </a:extLst>
        </p:spPr>
        <p:txBody>
          <a:bodyPr/>
          <a:lstStyle/>
          <a:p>
            <a:pPr>
              <a:lnSpc>
                <a:spcPct val="125000"/>
              </a:lnSpc>
              <a:spcAft>
                <a:spcPct val="10000"/>
              </a:spcAft>
            </a:pPr>
            <a:endParaRPr lang="zh-CN" altLang="en-US">
              <a:latin typeface="+mn-lt"/>
              <a:ea typeface="+mn-ea"/>
              <a:cs typeface="+mn-ea"/>
              <a:sym typeface="+mn-lt"/>
            </a:endParaRPr>
          </a:p>
        </p:txBody>
      </p:sp>
      <p:sp>
        <p:nvSpPr>
          <p:cNvPr id="5" name="矩形 7">
            <a:extLst>
              <a:ext uri="{FF2B5EF4-FFF2-40B4-BE49-F238E27FC236}">
                <a16:creationId xmlns:a16="http://schemas.microsoft.com/office/drawing/2014/main" id="{809F3478-2128-6832-10B5-73C2DB9FEF5D}"/>
              </a:ext>
            </a:extLst>
          </p:cNvPr>
          <p:cNvSpPr>
            <a:spLocks noChangeArrowheads="1"/>
          </p:cNvSpPr>
          <p:nvPr/>
        </p:nvSpPr>
        <p:spPr bwMode="auto">
          <a:xfrm>
            <a:off x="431540" y="3586465"/>
            <a:ext cx="4551717" cy="44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879725" algn="ct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879725" algn="ct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879725" algn="ct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879725" algn="ct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879725" algn="ct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879725" algn="ct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879725" algn="ct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879725" algn="ct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879725" algn="ctr"/>
              </a:tabLst>
              <a:defRPr>
                <a:solidFill>
                  <a:schemeClr val="tx1"/>
                </a:solidFill>
                <a:latin typeface="Arial" panose="020B0604020202020204" pitchFamily="34" charset="0"/>
                <a:ea typeface="宋体" panose="02010600030101010101" pitchFamily="2" charset="-122"/>
              </a:defRPr>
            </a:lvl9pPr>
          </a:lstStyle>
          <a:p>
            <a:pPr>
              <a:lnSpc>
                <a:spcPct val="125000"/>
              </a:lnSpc>
              <a:spcAft>
                <a:spcPct val="10000"/>
              </a:spcAft>
            </a:pPr>
            <a:r>
              <a:rPr lang="zh-CN" altLang="en-US" sz="2000" b="1" dirty="0">
                <a:latin typeface="+mn-lt"/>
                <a:ea typeface="+mn-ea"/>
                <a:cs typeface="+mn-ea"/>
                <a:sym typeface="+mn-lt"/>
              </a:rPr>
              <a:t>教学及科研情况 </a:t>
            </a:r>
          </a:p>
        </p:txBody>
      </p:sp>
      <p:sp>
        <p:nvSpPr>
          <p:cNvPr id="6" name="矩形 8">
            <a:extLst>
              <a:ext uri="{FF2B5EF4-FFF2-40B4-BE49-F238E27FC236}">
                <a16:creationId xmlns:a16="http://schemas.microsoft.com/office/drawing/2014/main" id="{E35392B0-5BFE-B019-6BD2-6B4D328F4C4C}"/>
              </a:ext>
            </a:extLst>
          </p:cNvPr>
          <p:cNvSpPr>
            <a:spLocks noChangeArrowheads="1"/>
          </p:cNvSpPr>
          <p:nvPr/>
        </p:nvSpPr>
        <p:spPr bwMode="auto">
          <a:xfrm>
            <a:off x="225657" y="4012102"/>
            <a:ext cx="8692686" cy="2679067"/>
          </a:xfrm>
          <a:prstGeom prst="rect">
            <a:avLst/>
          </a:prstGeom>
          <a:noFill/>
          <a:ln w="9525">
            <a:noFill/>
            <a:miter lim="800000"/>
            <a:headEnd/>
            <a:tailEnd/>
          </a:ln>
        </p:spPr>
        <p:txBody>
          <a:bodyPr wrap="square">
            <a:spAutoFit/>
          </a:bodyPr>
          <a:lstStyle/>
          <a:p>
            <a:pPr marL="361950" indent="-361950">
              <a:lnSpc>
                <a:spcPct val="150000"/>
              </a:lnSpc>
              <a:spcAft>
                <a:spcPct val="10000"/>
              </a:spcAft>
              <a:buClr>
                <a:schemeClr val="tx1"/>
              </a:buClr>
              <a:buFont typeface="Wingdings" pitchFamily="2" charset="2"/>
              <a:buChar char="u"/>
              <a:defRPr/>
            </a:pPr>
            <a:r>
              <a:rPr lang="zh-CN" altLang="en-US" sz="1600" b="1" dirty="0">
                <a:latin typeface="Times New Roman" panose="02020603050405020304" pitchFamily="18" charset="0"/>
                <a:ea typeface="+mn-ea"/>
                <a:cs typeface="Times New Roman" panose="02020603050405020304" pitchFamily="18" charset="0"/>
                <a:sym typeface="+mn-lt"/>
              </a:rPr>
              <a:t>担任</a:t>
            </a:r>
            <a:r>
              <a:rPr lang="en-US" altLang="zh-CN" sz="1600" b="1" dirty="0">
                <a:solidFill>
                  <a:srgbClr val="C00000"/>
                </a:solidFill>
                <a:latin typeface="Times New Roman" panose="02020603050405020304" pitchFamily="18" charset="0"/>
                <a:ea typeface="+mn-ea"/>
                <a:cs typeface="Times New Roman" panose="02020603050405020304" pitchFamily="18" charset="0"/>
                <a:sym typeface="+mn-lt"/>
              </a:rPr>
              <a:t>《</a:t>
            </a:r>
            <a:r>
              <a:rPr lang="zh-CN" altLang="en-US" sz="1600" b="1" dirty="0">
                <a:solidFill>
                  <a:srgbClr val="C00000"/>
                </a:solidFill>
                <a:latin typeface="Times New Roman" panose="02020603050405020304" pitchFamily="18" charset="0"/>
                <a:ea typeface="+mn-ea"/>
                <a:cs typeface="Times New Roman" panose="02020603050405020304" pitchFamily="18" charset="0"/>
                <a:sym typeface="+mn-lt"/>
              </a:rPr>
              <a:t>结晶学与工业结晶</a:t>
            </a:r>
            <a:r>
              <a:rPr lang="en-US" altLang="zh-CN" sz="1600" b="1" dirty="0">
                <a:solidFill>
                  <a:srgbClr val="C00000"/>
                </a:solidFill>
                <a:latin typeface="Times New Roman" panose="02020603050405020304" pitchFamily="18" charset="0"/>
                <a:ea typeface="+mn-ea"/>
                <a:cs typeface="Times New Roman" panose="02020603050405020304" pitchFamily="18" charset="0"/>
                <a:sym typeface="+mn-lt"/>
              </a:rPr>
              <a:t>》</a:t>
            </a:r>
            <a:r>
              <a:rPr lang="zh-CN" altLang="en-US" sz="1600" b="1" dirty="0">
                <a:latin typeface="Times New Roman" panose="02020603050405020304" pitchFamily="18" charset="0"/>
                <a:ea typeface="+mn-ea"/>
                <a:cs typeface="Times New Roman" panose="02020603050405020304" pitchFamily="18" charset="0"/>
                <a:sym typeface="+mn-lt"/>
              </a:rPr>
              <a:t>、</a:t>
            </a:r>
            <a:r>
              <a:rPr lang="en-US" altLang="zh-CN" sz="1600" b="1" dirty="0">
                <a:latin typeface="Times New Roman" panose="02020603050405020304" pitchFamily="18" charset="0"/>
                <a:ea typeface="+mn-ea"/>
                <a:cs typeface="Times New Roman" panose="02020603050405020304" pitchFamily="18" charset="0"/>
                <a:sym typeface="+mn-lt"/>
              </a:rPr>
              <a:t>《</a:t>
            </a:r>
            <a:r>
              <a:rPr lang="zh-CN" altLang="en-US" sz="1600" b="1" dirty="0">
                <a:latin typeface="Times New Roman" panose="02020603050405020304" pitchFamily="18" charset="0"/>
                <a:ea typeface="+mn-ea"/>
                <a:cs typeface="Times New Roman" panose="02020603050405020304" pitchFamily="18" charset="0"/>
                <a:sym typeface="+mn-lt"/>
              </a:rPr>
              <a:t>资源循环科学与工程专业实验</a:t>
            </a:r>
            <a:r>
              <a:rPr lang="en-US" altLang="zh-CN" sz="1600" b="1" dirty="0">
                <a:latin typeface="Times New Roman" panose="02020603050405020304" pitchFamily="18" charset="0"/>
                <a:ea typeface="+mn-ea"/>
                <a:cs typeface="Times New Roman" panose="02020603050405020304" pitchFamily="18" charset="0"/>
                <a:sym typeface="+mn-lt"/>
              </a:rPr>
              <a:t>》</a:t>
            </a:r>
            <a:r>
              <a:rPr lang="zh-CN" altLang="en-US" sz="1600" b="1" dirty="0">
                <a:latin typeface="Times New Roman" panose="02020603050405020304" pitchFamily="18" charset="0"/>
                <a:ea typeface="+mn-ea"/>
                <a:cs typeface="Times New Roman" panose="02020603050405020304" pitchFamily="18" charset="0"/>
                <a:sym typeface="+mn-lt"/>
              </a:rPr>
              <a:t>本科课程教学工作，指导本科生大创项目、毕业论文及毕业设计，指导硕士研究生课题，</a:t>
            </a:r>
            <a:r>
              <a:rPr lang="zh-CN" altLang="en-US" sz="1600" b="1" dirty="0">
                <a:solidFill>
                  <a:srgbClr val="C00000"/>
                </a:solidFill>
                <a:latin typeface="Times New Roman" panose="02020603050405020304" pitchFamily="18" charset="0"/>
                <a:ea typeface="+mn-ea"/>
                <a:cs typeface="Times New Roman" panose="02020603050405020304" pitchFamily="18" charset="0"/>
                <a:sym typeface="+mn-lt"/>
              </a:rPr>
              <a:t>担任资源</a:t>
            </a:r>
            <a:r>
              <a:rPr lang="en-US" altLang="zh-CN" sz="1600" b="1" dirty="0">
                <a:solidFill>
                  <a:srgbClr val="C00000"/>
                </a:solidFill>
                <a:latin typeface="Times New Roman" panose="02020603050405020304" pitchFamily="18" charset="0"/>
                <a:ea typeface="+mn-ea"/>
                <a:cs typeface="Times New Roman" panose="02020603050405020304" pitchFamily="18" charset="0"/>
                <a:sym typeface="+mn-lt"/>
              </a:rPr>
              <a:t>192</a:t>
            </a:r>
            <a:r>
              <a:rPr lang="zh-CN" altLang="en-US" sz="1600" b="1" dirty="0">
                <a:solidFill>
                  <a:srgbClr val="C00000"/>
                </a:solidFill>
                <a:latin typeface="Times New Roman" panose="02020603050405020304" pitchFamily="18" charset="0"/>
                <a:ea typeface="+mn-ea"/>
                <a:cs typeface="Times New Roman" panose="02020603050405020304" pitchFamily="18" charset="0"/>
                <a:sym typeface="+mn-lt"/>
              </a:rPr>
              <a:t>班主任</a:t>
            </a:r>
            <a:endParaRPr lang="en-US" altLang="zh-CN" sz="1600" b="1" dirty="0">
              <a:solidFill>
                <a:srgbClr val="C00000"/>
              </a:solidFill>
              <a:latin typeface="Times New Roman" panose="02020603050405020304" pitchFamily="18" charset="0"/>
              <a:ea typeface="+mn-ea"/>
              <a:cs typeface="Times New Roman" panose="02020603050405020304" pitchFamily="18" charset="0"/>
              <a:sym typeface="+mn-lt"/>
            </a:endParaRPr>
          </a:p>
          <a:p>
            <a:pPr marL="361950" indent="-361950">
              <a:lnSpc>
                <a:spcPct val="150000"/>
              </a:lnSpc>
              <a:spcAft>
                <a:spcPct val="10000"/>
              </a:spcAft>
              <a:buClr>
                <a:schemeClr val="tx1"/>
              </a:buClr>
              <a:buFont typeface="Wingdings" pitchFamily="2" charset="2"/>
              <a:buChar char="u"/>
              <a:defRPr/>
            </a:pPr>
            <a:r>
              <a:rPr lang="zh-CN" altLang="en-US" sz="1600" b="1" dirty="0">
                <a:latin typeface="Times New Roman" panose="02020603050405020304" pitchFamily="18" charset="0"/>
                <a:ea typeface="+mn-ea"/>
                <a:cs typeface="Times New Roman" panose="02020603050405020304" pitchFamily="18" charset="0"/>
                <a:sym typeface="+mn-lt"/>
              </a:rPr>
              <a:t>主持</a:t>
            </a:r>
            <a:r>
              <a:rPr lang="zh-CN" altLang="en-US" sz="1600" b="1" dirty="0">
                <a:solidFill>
                  <a:srgbClr val="C00000"/>
                </a:solidFill>
                <a:latin typeface="Times New Roman" panose="02020603050405020304" pitchFamily="18" charset="0"/>
                <a:ea typeface="+mn-ea"/>
                <a:cs typeface="Times New Roman" panose="02020603050405020304" pitchFamily="18" charset="0"/>
                <a:sym typeface="+mn-lt"/>
              </a:rPr>
              <a:t>国家自然科学基金青年项目、中国博士后科学基金</a:t>
            </a:r>
            <a:r>
              <a:rPr lang="zh-CN" altLang="en-US" sz="1600" b="1" dirty="0">
                <a:latin typeface="Times New Roman" panose="02020603050405020304" pitchFamily="18" charset="0"/>
                <a:ea typeface="+mn-ea"/>
                <a:cs typeface="Times New Roman" panose="02020603050405020304" pitchFamily="18" charset="0"/>
                <a:sym typeface="+mn-lt"/>
              </a:rPr>
              <a:t>等国家和省部级课题</a:t>
            </a:r>
            <a:r>
              <a:rPr lang="en-US" altLang="zh-CN" sz="1600" b="1" dirty="0">
                <a:latin typeface="Times New Roman" panose="02020603050405020304" pitchFamily="18" charset="0"/>
                <a:ea typeface="+mn-ea"/>
                <a:cs typeface="Times New Roman" panose="02020603050405020304" pitchFamily="18" charset="0"/>
                <a:sym typeface="+mn-lt"/>
              </a:rPr>
              <a:t>3</a:t>
            </a:r>
            <a:r>
              <a:rPr lang="zh-CN" altLang="en-US" sz="1600" b="1" dirty="0">
                <a:latin typeface="Times New Roman" panose="02020603050405020304" pitchFamily="18" charset="0"/>
                <a:ea typeface="+mn-ea"/>
                <a:cs typeface="Times New Roman" panose="02020603050405020304" pitchFamily="18" charset="0"/>
                <a:sym typeface="+mn-lt"/>
              </a:rPr>
              <a:t>项，负责江西赣锋锂业有限公司、江西晶昊盐化有限公司、宝山钢铁股份有限公司等企业研发项目</a:t>
            </a:r>
            <a:r>
              <a:rPr lang="en-US" altLang="zh-CN" sz="1600" b="1" dirty="0">
                <a:latin typeface="Times New Roman" panose="02020603050405020304" pitchFamily="18" charset="0"/>
                <a:ea typeface="+mn-ea"/>
                <a:cs typeface="Times New Roman" panose="02020603050405020304" pitchFamily="18" charset="0"/>
                <a:sym typeface="+mn-lt"/>
              </a:rPr>
              <a:t>5</a:t>
            </a:r>
            <a:r>
              <a:rPr lang="zh-CN" altLang="en-US" sz="1600" b="1" dirty="0">
                <a:latin typeface="Times New Roman" panose="02020603050405020304" pitchFamily="18" charset="0"/>
                <a:ea typeface="+mn-ea"/>
                <a:cs typeface="Times New Roman" panose="02020603050405020304" pitchFamily="18" charset="0"/>
                <a:sym typeface="+mn-lt"/>
              </a:rPr>
              <a:t>项</a:t>
            </a:r>
            <a:endParaRPr lang="en-US" altLang="zh-CN" sz="1600" b="1" dirty="0">
              <a:latin typeface="Times New Roman" panose="02020603050405020304" pitchFamily="18" charset="0"/>
              <a:ea typeface="+mn-ea"/>
              <a:cs typeface="Times New Roman" panose="02020603050405020304" pitchFamily="18" charset="0"/>
              <a:sym typeface="+mn-lt"/>
            </a:endParaRPr>
          </a:p>
          <a:p>
            <a:pPr marL="361950" indent="-361950">
              <a:lnSpc>
                <a:spcPct val="150000"/>
              </a:lnSpc>
              <a:spcAft>
                <a:spcPct val="10000"/>
              </a:spcAft>
              <a:buClr>
                <a:schemeClr val="tx1"/>
              </a:buClr>
              <a:buFont typeface="Wingdings" pitchFamily="2" charset="2"/>
              <a:buChar char="u"/>
              <a:defRPr/>
            </a:pPr>
            <a:r>
              <a:rPr lang="zh-CN" altLang="en-US" sz="1600" b="1" dirty="0">
                <a:latin typeface="Times New Roman" panose="02020603050405020304" pitchFamily="18" charset="0"/>
                <a:ea typeface="+mn-ea"/>
                <a:cs typeface="Times New Roman" panose="02020603050405020304" pitchFamily="18" charset="0"/>
                <a:sym typeface="+mn-lt"/>
              </a:rPr>
              <a:t>以第一作者或通讯作者在</a:t>
            </a:r>
            <a:r>
              <a:rPr lang="en-US" altLang="zh-CN" sz="1600" b="1" dirty="0">
                <a:solidFill>
                  <a:srgbClr val="C00000"/>
                </a:solidFill>
                <a:latin typeface="Times New Roman" panose="02020603050405020304" pitchFamily="18" charset="0"/>
                <a:ea typeface="+mn-ea"/>
                <a:cs typeface="Times New Roman" panose="02020603050405020304" pitchFamily="18" charset="0"/>
                <a:sym typeface="+mn-lt"/>
              </a:rPr>
              <a:t>Hydrometallurgy</a:t>
            </a:r>
            <a:r>
              <a:rPr lang="zh-CN" altLang="en-US" sz="1600" b="1" dirty="0">
                <a:solidFill>
                  <a:srgbClr val="C00000"/>
                </a:solidFill>
                <a:latin typeface="Times New Roman" panose="02020603050405020304" pitchFamily="18" charset="0"/>
                <a:ea typeface="+mn-ea"/>
                <a:cs typeface="Times New Roman" panose="02020603050405020304" pitchFamily="18" charset="0"/>
                <a:sym typeface="+mn-lt"/>
              </a:rPr>
              <a:t>、</a:t>
            </a:r>
            <a:r>
              <a:rPr lang="en-US" altLang="zh-CN" sz="1600" b="1" dirty="0">
                <a:solidFill>
                  <a:srgbClr val="C00000"/>
                </a:solidFill>
                <a:latin typeface="Times New Roman" panose="02020603050405020304" pitchFamily="18" charset="0"/>
                <a:ea typeface="+mn-ea"/>
                <a:cs typeface="Times New Roman" panose="02020603050405020304" pitchFamily="18" charset="0"/>
                <a:sym typeface="+mn-lt"/>
              </a:rPr>
              <a:t>Journal of Cleaner Production</a:t>
            </a:r>
            <a:r>
              <a:rPr lang="zh-CN" altLang="en-US" sz="1600" b="1" dirty="0">
                <a:solidFill>
                  <a:srgbClr val="C00000"/>
                </a:solidFill>
                <a:latin typeface="Times New Roman" panose="02020603050405020304" pitchFamily="18" charset="0"/>
                <a:ea typeface="+mn-ea"/>
                <a:cs typeface="Times New Roman" panose="02020603050405020304" pitchFamily="18" charset="0"/>
                <a:sym typeface="+mn-lt"/>
              </a:rPr>
              <a:t>、</a:t>
            </a:r>
            <a:r>
              <a:rPr lang="en-US" altLang="zh-CN" sz="1600" b="1" dirty="0">
                <a:solidFill>
                  <a:srgbClr val="C00000"/>
                </a:solidFill>
                <a:latin typeface="Times New Roman" panose="02020603050405020304" pitchFamily="18" charset="0"/>
                <a:ea typeface="+mn-ea"/>
                <a:cs typeface="Times New Roman" panose="02020603050405020304" pitchFamily="18" charset="0"/>
                <a:sym typeface="+mn-lt"/>
              </a:rPr>
              <a:t> Journal of Crystal Growth</a:t>
            </a:r>
            <a:r>
              <a:rPr lang="zh-CN" altLang="en-US" sz="1600" b="1" dirty="0">
                <a:solidFill>
                  <a:srgbClr val="C00000"/>
                </a:solidFill>
                <a:latin typeface="Times New Roman" panose="02020603050405020304" pitchFamily="18" charset="0"/>
                <a:ea typeface="+mn-ea"/>
                <a:cs typeface="Times New Roman" panose="02020603050405020304" pitchFamily="18" charset="0"/>
                <a:sym typeface="+mn-lt"/>
              </a:rPr>
              <a:t>、</a:t>
            </a:r>
            <a:r>
              <a:rPr lang="en-US" altLang="zh-CN" sz="1600" b="1" dirty="0">
                <a:solidFill>
                  <a:srgbClr val="C00000"/>
                </a:solidFill>
                <a:latin typeface="Times New Roman" panose="02020603050405020304" pitchFamily="18" charset="0"/>
                <a:ea typeface="+mn-ea"/>
                <a:cs typeface="Times New Roman" panose="02020603050405020304" pitchFamily="18" charset="0"/>
                <a:sym typeface="+mn-lt"/>
              </a:rPr>
              <a:t>Journal of Chemical &amp; Engineering Data</a:t>
            </a:r>
            <a:r>
              <a:rPr lang="zh-CN" altLang="en-US" sz="1600" b="1" dirty="0">
                <a:latin typeface="Times New Roman" panose="02020603050405020304" pitchFamily="18" charset="0"/>
                <a:ea typeface="+mn-ea"/>
                <a:cs typeface="Times New Roman" panose="02020603050405020304" pitchFamily="18" charset="0"/>
                <a:sym typeface="+mn-lt"/>
              </a:rPr>
              <a:t>等国内外核心期刊发表论文</a:t>
            </a:r>
            <a:r>
              <a:rPr lang="en-US" altLang="zh-CN" sz="1600" b="1" dirty="0">
                <a:latin typeface="Times New Roman" panose="02020603050405020304" pitchFamily="18" charset="0"/>
                <a:ea typeface="+mn-ea"/>
                <a:cs typeface="Times New Roman" panose="02020603050405020304" pitchFamily="18" charset="0"/>
                <a:sym typeface="+mn-lt"/>
              </a:rPr>
              <a:t>10</a:t>
            </a:r>
            <a:r>
              <a:rPr lang="zh-CN" altLang="en-US" sz="1600" b="1" dirty="0">
                <a:latin typeface="Times New Roman" panose="02020603050405020304" pitchFamily="18" charset="0"/>
                <a:ea typeface="+mn-ea"/>
                <a:cs typeface="Times New Roman" panose="02020603050405020304" pitchFamily="18" charset="0"/>
                <a:sym typeface="+mn-lt"/>
              </a:rPr>
              <a:t>篇，获国家发明专利授权</a:t>
            </a:r>
            <a:r>
              <a:rPr lang="en-US" altLang="zh-CN" sz="1600" b="1" dirty="0">
                <a:latin typeface="Times New Roman" panose="02020603050405020304" pitchFamily="18" charset="0"/>
                <a:ea typeface="+mn-ea"/>
                <a:cs typeface="Times New Roman" panose="02020603050405020304" pitchFamily="18" charset="0"/>
                <a:sym typeface="+mn-lt"/>
              </a:rPr>
              <a:t>2</a:t>
            </a:r>
            <a:r>
              <a:rPr lang="zh-CN" altLang="en-US" sz="1600" b="1" dirty="0">
                <a:latin typeface="Times New Roman" panose="02020603050405020304" pitchFamily="18" charset="0"/>
                <a:ea typeface="+mn-ea"/>
                <a:cs typeface="Times New Roman" panose="02020603050405020304" pitchFamily="18" charset="0"/>
                <a:sym typeface="+mn-lt"/>
              </a:rPr>
              <a:t>件</a:t>
            </a:r>
            <a:endParaRPr lang="en-US" altLang="zh-CN" sz="1600" b="1" dirty="0">
              <a:latin typeface="Times New Roman" panose="02020603050405020304" pitchFamily="18" charset="0"/>
              <a:ea typeface="+mn-ea"/>
              <a:cs typeface="Times New Roman" panose="02020603050405020304" pitchFamily="18" charset="0"/>
              <a:sym typeface="+mn-lt"/>
            </a:endParaRPr>
          </a:p>
        </p:txBody>
      </p:sp>
      <p:sp>
        <p:nvSpPr>
          <p:cNvPr id="7" name="矩形 6">
            <a:extLst>
              <a:ext uri="{FF2B5EF4-FFF2-40B4-BE49-F238E27FC236}">
                <a16:creationId xmlns:a16="http://schemas.microsoft.com/office/drawing/2014/main" id="{1156D2B5-2E63-6ADC-5A7F-3C47564B1D9D}"/>
              </a:ext>
            </a:extLst>
          </p:cNvPr>
          <p:cNvSpPr/>
          <p:nvPr/>
        </p:nvSpPr>
        <p:spPr>
          <a:xfrm>
            <a:off x="328598" y="1846694"/>
            <a:ext cx="8486803" cy="1422762"/>
          </a:xfrm>
          <a:prstGeom prst="rect">
            <a:avLst/>
          </a:prstGeom>
        </p:spPr>
        <p:txBody>
          <a:bodyPr wrap="square">
            <a:spAutoFit/>
          </a:bodyPr>
          <a:lstStyle/>
          <a:p>
            <a:pPr algn="just">
              <a:lnSpc>
                <a:spcPct val="125000"/>
              </a:lnSpc>
              <a:spcAft>
                <a:spcPct val="10000"/>
              </a:spcAft>
            </a:pPr>
            <a:r>
              <a:rPr lang="zh-CN" altLang="en-US" sz="2000" b="1" dirty="0">
                <a:latin typeface="Times New Roman" panose="02020603050405020304" pitchFamily="18" charset="0"/>
                <a:ea typeface="+mn-ea"/>
                <a:cs typeface="Times New Roman" panose="02020603050405020304" pitchFamily="18" charset="0"/>
                <a:sym typeface="+mn-lt"/>
              </a:rPr>
              <a:t>讲师、硕士生导师，</a:t>
            </a:r>
            <a:r>
              <a:rPr lang="en-US" altLang="zh-CN" sz="2000" b="1" dirty="0">
                <a:latin typeface="Times New Roman" panose="02020603050405020304" pitchFamily="18" charset="0"/>
                <a:ea typeface="+mn-ea"/>
                <a:cs typeface="Times New Roman" panose="02020603050405020304" pitchFamily="18" charset="0"/>
                <a:sym typeface="+mn-lt"/>
              </a:rPr>
              <a:t>2018</a:t>
            </a:r>
            <a:r>
              <a:rPr lang="zh-CN" altLang="en-US" sz="2000" b="1" dirty="0">
                <a:latin typeface="Times New Roman" panose="02020603050405020304" pitchFamily="18" charset="0"/>
                <a:ea typeface="+mn-ea"/>
                <a:cs typeface="Times New Roman" panose="02020603050405020304" pitchFamily="18" charset="0"/>
                <a:sym typeface="+mn-lt"/>
              </a:rPr>
              <a:t>年化学工程专业博士毕业，</a:t>
            </a:r>
            <a:r>
              <a:rPr lang="en-US" altLang="zh-CN" sz="2000" b="1" dirty="0">
                <a:latin typeface="Times New Roman" panose="02020603050405020304" pitchFamily="18" charset="0"/>
                <a:ea typeface="+mn-ea"/>
                <a:cs typeface="Times New Roman" panose="02020603050405020304" pitchFamily="18" charset="0"/>
                <a:sym typeface="+mn-lt"/>
              </a:rPr>
              <a:t>2020</a:t>
            </a:r>
            <a:r>
              <a:rPr lang="zh-CN" altLang="en-US" sz="2000" b="1" dirty="0">
                <a:latin typeface="Times New Roman" panose="02020603050405020304" pitchFamily="18" charset="0"/>
                <a:ea typeface="+mn-ea"/>
                <a:cs typeface="Times New Roman" panose="02020603050405020304" pitchFamily="18" charset="0"/>
                <a:sym typeface="+mn-lt"/>
              </a:rPr>
              <a:t>年博后出站留校</a:t>
            </a:r>
            <a:r>
              <a:rPr lang="en-US" altLang="zh-CN" sz="2000" b="1" dirty="0">
                <a:latin typeface="Times New Roman" panose="02020603050405020304" pitchFamily="18" charset="0"/>
                <a:ea typeface="+mn-ea"/>
                <a:cs typeface="Times New Roman" panose="02020603050405020304" pitchFamily="18" charset="0"/>
                <a:sym typeface="+mn-lt"/>
              </a:rPr>
              <a:t> </a:t>
            </a:r>
          </a:p>
          <a:p>
            <a:pPr algn="just">
              <a:lnSpc>
                <a:spcPct val="125000"/>
              </a:lnSpc>
              <a:spcBef>
                <a:spcPts val="1200"/>
              </a:spcBef>
              <a:spcAft>
                <a:spcPct val="10000"/>
              </a:spcAft>
            </a:pPr>
            <a:r>
              <a:rPr lang="zh-CN" altLang="en-US" sz="2000" b="1" dirty="0">
                <a:latin typeface="Times New Roman" panose="02020603050405020304" pitchFamily="18" charset="0"/>
                <a:ea typeface="+mn-ea"/>
                <a:cs typeface="Times New Roman" panose="02020603050405020304" pitchFamily="18" charset="0"/>
                <a:sym typeface="+mn-lt"/>
              </a:rPr>
              <a:t>主要研究方向：</a:t>
            </a:r>
            <a:r>
              <a:rPr lang="zh-CN" altLang="en-US" sz="2000" b="1" dirty="0">
                <a:solidFill>
                  <a:srgbClr val="FF0000"/>
                </a:solidFill>
                <a:latin typeface="Times New Roman" panose="02020603050405020304" pitchFamily="18" charset="0"/>
                <a:ea typeface="+mn-ea"/>
                <a:cs typeface="Times New Roman" panose="02020603050405020304" pitchFamily="18" charset="0"/>
                <a:sym typeface="+mn-lt"/>
              </a:rPr>
              <a:t>（</a:t>
            </a:r>
            <a:r>
              <a:rPr lang="en-US" altLang="zh-CN" sz="2000" b="1" dirty="0">
                <a:solidFill>
                  <a:srgbClr val="FF0000"/>
                </a:solidFill>
                <a:latin typeface="Times New Roman" panose="02020603050405020304" pitchFamily="18" charset="0"/>
                <a:ea typeface="+mn-ea"/>
                <a:cs typeface="Times New Roman" panose="02020603050405020304" pitchFamily="18" charset="0"/>
                <a:sym typeface="+mn-lt"/>
              </a:rPr>
              <a:t>1</a:t>
            </a:r>
            <a:r>
              <a:rPr lang="zh-CN" altLang="en-US" sz="2000" b="1" dirty="0">
                <a:solidFill>
                  <a:srgbClr val="FF0000"/>
                </a:solidFill>
                <a:latin typeface="Times New Roman" panose="02020603050405020304" pitchFamily="18" charset="0"/>
                <a:ea typeface="+mn-ea"/>
                <a:cs typeface="Times New Roman" panose="02020603050405020304" pitchFamily="18" charset="0"/>
                <a:sym typeface="+mn-lt"/>
              </a:rPr>
              <a:t>）复杂水盐体系相平衡及结晶分离过程研究</a:t>
            </a:r>
            <a:endParaRPr lang="en-US" altLang="zh-CN" sz="2000" b="1" dirty="0">
              <a:solidFill>
                <a:srgbClr val="FF0000"/>
              </a:solidFill>
              <a:latin typeface="Times New Roman" panose="02020603050405020304" pitchFamily="18" charset="0"/>
              <a:ea typeface="+mn-ea"/>
              <a:cs typeface="Times New Roman" panose="02020603050405020304" pitchFamily="18" charset="0"/>
              <a:sym typeface="+mn-lt"/>
            </a:endParaRPr>
          </a:p>
          <a:p>
            <a:pPr algn="just">
              <a:lnSpc>
                <a:spcPct val="125000"/>
              </a:lnSpc>
              <a:spcAft>
                <a:spcPct val="10000"/>
              </a:spcAft>
            </a:pPr>
            <a:r>
              <a:rPr lang="zh-CN" altLang="en-US" sz="2000" b="1" dirty="0">
                <a:solidFill>
                  <a:srgbClr val="FF0000"/>
                </a:solidFill>
                <a:latin typeface="Times New Roman" panose="02020603050405020304" pitchFamily="18" charset="0"/>
                <a:ea typeface="+mn-ea"/>
                <a:cs typeface="Times New Roman" panose="02020603050405020304" pitchFamily="18" charset="0"/>
                <a:sym typeface="+mn-lt"/>
              </a:rPr>
              <a:t>                            （</a:t>
            </a:r>
            <a:r>
              <a:rPr lang="en-US" altLang="zh-CN" sz="2000" b="1" dirty="0">
                <a:solidFill>
                  <a:srgbClr val="FF0000"/>
                </a:solidFill>
                <a:latin typeface="Times New Roman" panose="02020603050405020304" pitchFamily="18" charset="0"/>
                <a:ea typeface="+mn-ea"/>
                <a:cs typeface="Times New Roman" panose="02020603050405020304" pitchFamily="18" charset="0"/>
                <a:sym typeface="+mn-lt"/>
              </a:rPr>
              <a:t>2</a:t>
            </a:r>
            <a:r>
              <a:rPr lang="zh-CN" altLang="en-US" sz="2000" b="1" dirty="0">
                <a:solidFill>
                  <a:srgbClr val="FF0000"/>
                </a:solidFill>
                <a:latin typeface="Times New Roman" panose="02020603050405020304" pitchFamily="18" charset="0"/>
                <a:ea typeface="+mn-ea"/>
                <a:cs typeface="Times New Roman" panose="02020603050405020304" pitchFamily="18" charset="0"/>
                <a:sym typeface="+mn-lt"/>
              </a:rPr>
              <a:t>）无机矿产资源及卤水资源综合利用</a:t>
            </a:r>
            <a:endParaRPr lang="en-US" altLang="zh-CN" sz="2000" b="1" dirty="0">
              <a:solidFill>
                <a:srgbClr val="FF0000"/>
              </a:solidFill>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454042" y="1718810"/>
            <a:ext cx="8235915" cy="4794250"/>
          </a:xfrm>
        </p:spPr>
        <p:txBody>
          <a:bodyPr/>
          <a:lstStyle/>
          <a:p>
            <a:r>
              <a:rPr lang="zh-CN" altLang="en-US" sz="3200" b="1" dirty="0">
                <a:solidFill>
                  <a:srgbClr val="0000FF"/>
                </a:solidFill>
                <a:latin typeface="Times New Roman" panose="02020603050405020304" pitchFamily="18" charset="0"/>
                <a:ea typeface="+mj-ea"/>
                <a:cs typeface="Times New Roman" panose="02020603050405020304" pitchFamily="18" charset="0"/>
              </a:rPr>
              <a:t>过冷度</a:t>
            </a:r>
          </a:p>
          <a:p>
            <a:pPr lvl="1"/>
            <a:r>
              <a:rPr lang="zh-CN" altLang="en-US" sz="2800" b="1" dirty="0">
                <a:solidFill>
                  <a:srgbClr val="C00000"/>
                </a:solidFill>
                <a:latin typeface="Times New Roman" panose="02020603050405020304" pitchFamily="18" charset="0"/>
                <a:ea typeface="+mj-ea"/>
                <a:cs typeface="Times New Roman" panose="02020603050405020304" pitchFamily="18" charset="0"/>
              </a:rPr>
              <a:t>结晶温度与饱和温度之差</a:t>
            </a:r>
          </a:p>
          <a:p>
            <a:pPr lvl="1"/>
            <a:r>
              <a:rPr lang="zh-CN" altLang="en-US" sz="2800" b="1" dirty="0">
                <a:latin typeface="Times New Roman" panose="02020603050405020304" pitchFamily="18" charset="0"/>
                <a:ea typeface="+mj-ea"/>
                <a:cs typeface="Times New Roman" panose="02020603050405020304" pitchFamily="18" charset="0"/>
              </a:rPr>
              <a:t>一些盐的最大过冷度</a:t>
            </a:r>
          </a:p>
          <a:p>
            <a:pPr>
              <a:spcBef>
                <a:spcPts val="1200"/>
              </a:spcBef>
            </a:pPr>
            <a:r>
              <a:rPr lang="zh-CN" altLang="en-US" sz="3200" dirty="0">
                <a:solidFill>
                  <a:srgbClr val="0000FF"/>
                </a:solidFill>
                <a:latin typeface="Times New Roman" panose="02020603050405020304" pitchFamily="18" charset="0"/>
                <a:ea typeface="+mj-ea"/>
                <a:cs typeface="Times New Roman" panose="02020603050405020304" pitchFamily="18" charset="0"/>
              </a:rPr>
              <a:t>介稳区</a:t>
            </a:r>
          </a:p>
          <a:p>
            <a:pPr lvl="1">
              <a:lnSpc>
                <a:spcPct val="150000"/>
              </a:lnSpc>
            </a:pPr>
            <a:r>
              <a:rPr lang="zh-CN" altLang="en-US" sz="2800" b="1" dirty="0">
                <a:latin typeface="Times New Roman" panose="02020603050405020304" pitchFamily="18" charset="0"/>
                <a:ea typeface="+mj-ea"/>
                <a:cs typeface="Times New Roman" panose="02020603050405020304" pitchFamily="18" charset="0"/>
              </a:rPr>
              <a:t>由</a:t>
            </a:r>
            <a:r>
              <a:rPr lang="zh-CN" altLang="en-US" sz="2800" b="1" dirty="0">
                <a:solidFill>
                  <a:srgbClr val="C00000"/>
                </a:solidFill>
                <a:latin typeface="Times New Roman" panose="02020603050405020304" pitchFamily="18" charset="0"/>
                <a:ea typeface="+mj-ea"/>
                <a:cs typeface="Times New Roman" panose="02020603050405020304" pitchFamily="18" charset="0"/>
              </a:rPr>
              <a:t>超溶解度曲线与溶解曲线</a:t>
            </a:r>
            <a:r>
              <a:rPr lang="zh-CN" altLang="en-US" sz="2800" b="1" dirty="0">
                <a:latin typeface="Times New Roman" panose="02020603050405020304" pitchFamily="18" charset="0"/>
                <a:ea typeface="+mj-ea"/>
                <a:cs typeface="Times New Roman" panose="02020603050405020304" pitchFamily="18" charset="0"/>
              </a:rPr>
              <a:t>构成的区间</a:t>
            </a:r>
          </a:p>
          <a:p>
            <a:pPr lvl="1"/>
            <a:r>
              <a:rPr lang="zh-CN" altLang="en-US" sz="2800" b="1" dirty="0">
                <a:latin typeface="Times New Roman" panose="02020603050405020304" pitchFamily="18" charset="0"/>
                <a:ea typeface="+mj-ea"/>
                <a:cs typeface="Times New Roman" panose="02020603050405020304" pitchFamily="18" charset="0"/>
              </a:rPr>
              <a:t>第</a:t>
            </a:r>
            <a:r>
              <a:rPr lang="en-US" altLang="zh-CN" sz="2800" b="1" dirty="0">
                <a:latin typeface="Times New Roman" panose="02020603050405020304" pitchFamily="18" charset="0"/>
                <a:ea typeface="+mj-ea"/>
                <a:cs typeface="Times New Roman" panose="02020603050405020304" pitchFamily="18" charset="0"/>
              </a:rPr>
              <a:t>Ⅰ</a:t>
            </a:r>
            <a:r>
              <a:rPr lang="zh-CN" altLang="en-US" sz="2800" b="1" dirty="0">
                <a:latin typeface="Times New Roman" panose="02020603050405020304" pitchFamily="18" charset="0"/>
                <a:ea typeface="+mj-ea"/>
                <a:cs typeface="Times New Roman" panose="02020603050405020304" pitchFamily="18" charset="0"/>
              </a:rPr>
              <a:t>介稳区：溶液能长期保持在此状态而不会自发产生晶核</a:t>
            </a:r>
          </a:p>
          <a:p>
            <a:pPr lvl="1"/>
            <a:r>
              <a:rPr lang="zh-CN" altLang="en-US" sz="2800" b="1" dirty="0">
                <a:latin typeface="Times New Roman" panose="02020603050405020304" pitchFamily="18" charset="0"/>
                <a:ea typeface="+mj-ea"/>
                <a:cs typeface="Times New Roman" panose="02020603050405020304" pitchFamily="18" charset="0"/>
              </a:rPr>
              <a:t>第</a:t>
            </a:r>
            <a:r>
              <a:rPr lang="en-US" altLang="zh-CN" sz="2800" b="1" dirty="0">
                <a:latin typeface="Times New Roman" panose="02020603050405020304" pitchFamily="18" charset="0"/>
                <a:ea typeface="+mj-ea"/>
                <a:cs typeface="Times New Roman" panose="02020603050405020304" pitchFamily="18" charset="0"/>
              </a:rPr>
              <a:t>Ⅱ</a:t>
            </a:r>
            <a:r>
              <a:rPr lang="zh-CN" altLang="en-US" sz="2800" b="1" dirty="0">
                <a:latin typeface="Times New Roman" panose="02020603050405020304" pitchFamily="18" charset="0"/>
                <a:ea typeface="+mj-ea"/>
                <a:cs typeface="Times New Roman" panose="02020603050405020304" pitchFamily="18" charset="0"/>
              </a:rPr>
              <a:t>介稳区：能自发成核，但要经过某一时间间隔后才能发生，即要经历一个成核诱导期</a:t>
            </a:r>
            <a:endParaRPr lang="zh-CN" altLang="en-US" sz="2800" dirty="0">
              <a:latin typeface="Times New Roman" panose="02020603050405020304" pitchFamily="18" charset="0"/>
              <a:ea typeface="+mj-ea"/>
              <a:cs typeface="Times New Roman" panose="02020603050405020304" pitchFamily="18" charset="0"/>
            </a:endParaRPr>
          </a:p>
        </p:txBody>
      </p:sp>
      <p:sp>
        <p:nvSpPr>
          <p:cNvPr id="4" name="标题 1">
            <a:extLst>
              <a:ext uri="{FF2B5EF4-FFF2-40B4-BE49-F238E27FC236}">
                <a16:creationId xmlns:a16="http://schemas.microsoft.com/office/drawing/2014/main" id="{E9B32892-4DD6-8099-6059-3189744CBACB}"/>
              </a:ext>
            </a:extLst>
          </p:cNvPr>
          <p:cNvSpPr>
            <a:spLocks noGrp="1"/>
          </p:cNvSpPr>
          <p:nvPr>
            <p:ph type="title"/>
          </p:nvPr>
        </p:nvSpPr>
        <p:spPr>
          <a:xfrm>
            <a:off x="2006715" y="278650"/>
            <a:ext cx="5130570" cy="1143000"/>
          </a:xfrm>
        </p:spPr>
        <p:txBody>
          <a:bodyPr/>
          <a:lstStyle/>
          <a:p>
            <a:r>
              <a:rPr lang="en-US" altLang="zh-CN" sz="4000" dirty="0"/>
              <a:t>9. </a:t>
            </a:r>
            <a:r>
              <a:rPr lang="zh-CN" altLang="en-US" sz="4000" dirty="0"/>
              <a:t>介稳区性质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B0E36F6-1FDA-59F9-4650-92494191AF85}"/>
              </a:ext>
            </a:extLst>
          </p:cNvPr>
          <p:cNvPicPr>
            <a:picLocks noChangeAspect="1"/>
          </p:cNvPicPr>
          <p:nvPr/>
        </p:nvPicPr>
        <p:blipFill>
          <a:blip r:embed="rId3"/>
          <a:stretch>
            <a:fillRect/>
          </a:stretch>
        </p:blipFill>
        <p:spPr>
          <a:xfrm>
            <a:off x="1520661" y="1853825"/>
            <a:ext cx="6102678" cy="4590510"/>
          </a:xfrm>
          <a:prstGeom prst="rect">
            <a:avLst/>
          </a:prstGeom>
        </p:spPr>
      </p:pic>
      <p:cxnSp>
        <p:nvCxnSpPr>
          <p:cNvPr id="6" name="直接连接符 5">
            <a:extLst>
              <a:ext uri="{FF2B5EF4-FFF2-40B4-BE49-F238E27FC236}">
                <a16:creationId xmlns:a16="http://schemas.microsoft.com/office/drawing/2014/main" id="{AA5866EA-4E21-69CA-A927-FF9F56E67C73}"/>
              </a:ext>
            </a:extLst>
          </p:cNvPr>
          <p:cNvCxnSpPr/>
          <p:nvPr/>
        </p:nvCxnSpPr>
        <p:spPr bwMode="auto">
          <a:xfrm flipH="1">
            <a:off x="2186735" y="4419110"/>
            <a:ext cx="3330370" cy="0"/>
          </a:xfrm>
          <a:prstGeom prst="line">
            <a:avLst/>
          </a:prstGeom>
          <a:solidFill>
            <a:srgbClr val="FFFFCC"/>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a:extLst>
              <a:ext uri="{FF2B5EF4-FFF2-40B4-BE49-F238E27FC236}">
                <a16:creationId xmlns:a16="http://schemas.microsoft.com/office/drawing/2014/main" id="{6A2D87E2-212E-B317-8ED0-6A806F8F94AF}"/>
              </a:ext>
            </a:extLst>
          </p:cNvPr>
          <p:cNvCxnSpPr/>
          <p:nvPr/>
        </p:nvCxnSpPr>
        <p:spPr bwMode="auto">
          <a:xfrm flipV="1">
            <a:off x="5517105" y="2241485"/>
            <a:ext cx="0" cy="2177625"/>
          </a:xfrm>
          <a:prstGeom prst="line">
            <a:avLst/>
          </a:prstGeom>
          <a:solidFill>
            <a:srgbClr val="FFFFCC"/>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a:extLst>
              <a:ext uri="{FF2B5EF4-FFF2-40B4-BE49-F238E27FC236}">
                <a16:creationId xmlns:a16="http://schemas.microsoft.com/office/drawing/2014/main" id="{18A1B369-C844-A64B-DF89-2EC2744CED77}"/>
              </a:ext>
            </a:extLst>
          </p:cNvPr>
          <p:cNvSpPr txBox="1"/>
          <p:nvPr/>
        </p:nvSpPr>
        <p:spPr>
          <a:xfrm>
            <a:off x="2501770" y="5634245"/>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A</a:t>
            </a:r>
            <a:endParaRPr lang="zh-CN" altLang="en-US" sz="2000" dirty="0"/>
          </a:p>
        </p:txBody>
      </p:sp>
      <p:sp>
        <p:nvSpPr>
          <p:cNvPr id="12" name="文本框 11">
            <a:extLst>
              <a:ext uri="{FF2B5EF4-FFF2-40B4-BE49-F238E27FC236}">
                <a16:creationId xmlns:a16="http://schemas.microsoft.com/office/drawing/2014/main" id="{F36AE4A9-CDEE-5BD2-D620-E14BEF07538B}"/>
              </a:ext>
            </a:extLst>
          </p:cNvPr>
          <p:cNvSpPr txBox="1"/>
          <p:nvPr/>
        </p:nvSpPr>
        <p:spPr>
          <a:xfrm>
            <a:off x="6044046" y="3429000"/>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B</a:t>
            </a:r>
            <a:endParaRPr lang="zh-CN" altLang="en-US" sz="2000" dirty="0"/>
          </a:p>
        </p:txBody>
      </p:sp>
      <p:sp>
        <p:nvSpPr>
          <p:cNvPr id="13" name="文本框 12">
            <a:extLst>
              <a:ext uri="{FF2B5EF4-FFF2-40B4-BE49-F238E27FC236}">
                <a16:creationId xmlns:a16="http://schemas.microsoft.com/office/drawing/2014/main" id="{80BE578D-7AB9-2752-367A-E19719FE6A38}"/>
              </a:ext>
            </a:extLst>
          </p:cNvPr>
          <p:cNvSpPr txBox="1"/>
          <p:nvPr/>
        </p:nvSpPr>
        <p:spPr>
          <a:xfrm>
            <a:off x="2051720" y="4509120"/>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C</a:t>
            </a:r>
            <a:endParaRPr lang="zh-CN" altLang="en-US" sz="2000" dirty="0"/>
          </a:p>
        </p:txBody>
      </p:sp>
      <p:sp>
        <p:nvSpPr>
          <p:cNvPr id="14" name="文本框 13">
            <a:extLst>
              <a:ext uri="{FF2B5EF4-FFF2-40B4-BE49-F238E27FC236}">
                <a16:creationId xmlns:a16="http://schemas.microsoft.com/office/drawing/2014/main" id="{83934355-F095-507C-D540-0424EF33524D}"/>
              </a:ext>
            </a:extLst>
          </p:cNvPr>
          <p:cNvSpPr txBox="1"/>
          <p:nvPr/>
        </p:nvSpPr>
        <p:spPr>
          <a:xfrm>
            <a:off x="6044046" y="2242780"/>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D</a:t>
            </a:r>
            <a:endParaRPr lang="zh-CN" altLang="en-US" sz="2000" dirty="0"/>
          </a:p>
        </p:txBody>
      </p:sp>
      <p:sp>
        <p:nvSpPr>
          <p:cNvPr id="15" name="文本框 14">
            <a:extLst>
              <a:ext uri="{FF2B5EF4-FFF2-40B4-BE49-F238E27FC236}">
                <a16:creationId xmlns:a16="http://schemas.microsoft.com/office/drawing/2014/main" id="{44F32F43-7C18-6A9A-2034-34150188BE45}"/>
              </a:ext>
            </a:extLst>
          </p:cNvPr>
          <p:cNvSpPr txBox="1"/>
          <p:nvPr/>
        </p:nvSpPr>
        <p:spPr>
          <a:xfrm>
            <a:off x="2115090" y="4968063"/>
            <a:ext cx="566700"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C’</a:t>
            </a:r>
            <a:endParaRPr lang="zh-CN" altLang="en-US" sz="2000" dirty="0"/>
          </a:p>
        </p:txBody>
      </p:sp>
      <p:sp>
        <p:nvSpPr>
          <p:cNvPr id="16" name="文本框 15">
            <a:extLst>
              <a:ext uri="{FF2B5EF4-FFF2-40B4-BE49-F238E27FC236}">
                <a16:creationId xmlns:a16="http://schemas.microsoft.com/office/drawing/2014/main" id="{7F7BB5C5-0889-71A0-7F43-762B6745DD01}"/>
              </a:ext>
            </a:extLst>
          </p:cNvPr>
          <p:cNvSpPr txBox="1"/>
          <p:nvPr/>
        </p:nvSpPr>
        <p:spPr>
          <a:xfrm>
            <a:off x="6044046" y="2679213"/>
            <a:ext cx="566700"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D’</a:t>
            </a:r>
            <a:endParaRPr lang="zh-CN" altLang="en-US" sz="2000" dirty="0"/>
          </a:p>
        </p:txBody>
      </p:sp>
      <p:sp>
        <p:nvSpPr>
          <p:cNvPr id="17" name="文本框 16">
            <a:extLst>
              <a:ext uri="{FF2B5EF4-FFF2-40B4-BE49-F238E27FC236}">
                <a16:creationId xmlns:a16="http://schemas.microsoft.com/office/drawing/2014/main" id="{E8AE8E42-EE09-54E0-9E3F-27D75C50F6BC}"/>
              </a:ext>
            </a:extLst>
          </p:cNvPr>
          <p:cNvSpPr txBox="1"/>
          <p:nvPr/>
        </p:nvSpPr>
        <p:spPr>
          <a:xfrm>
            <a:off x="5365724" y="4352165"/>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E</a:t>
            </a:r>
            <a:endParaRPr lang="zh-CN" altLang="en-US" sz="2000" dirty="0"/>
          </a:p>
        </p:txBody>
      </p:sp>
      <p:sp>
        <p:nvSpPr>
          <p:cNvPr id="18" name="文本框 17">
            <a:extLst>
              <a:ext uri="{FF2B5EF4-FFF2-40B4-BE49-F238E27FC236}">
                <a16:creationId xmlns:a16="http://schemas.microsoft.com/office/drawing/2014/main" id="{4F4F2811-C58C-DDF2-66C7-4CAC73F95C75}"/>
              </a:ext>
            </a:extLst>
          </p:cNvPr>
          <p:cNvSpPr txBox="1"/>
          <p:nvPr/>
        </p:nvSpPr>
        <p:spPr>
          <a:xfrm>
            <a:off x="4031940" y="4352165"/>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F</a:t>
            </a:r>
            <a:endParaRPr lang="zh-CN" altLang="en-US" sz="2000" dirty="0"/>
          </a:p>
        </p:txBody>
      </p:sp>
      <p:sp>
        <p:nvSpPr>
          <p:cNvPr id="19" name="文本框 18">
            <a:extLst>
              <a:ext uri="{FF2B5EF4-FFF2-40B4-BE49-F238E27FC236}">
                <a16:creationId xmlns:a16="http://schemas.microsoft.com/office/drawing/2014/main" id="{FC80E228-C45E-8433-5487-08991F87FE73}"/>
              </a:ext>
            </a:extLst>
          </p:cNvPr>
          <p:cNvSpPr txBox="1"/>
          <p:nvPr/>
        </p:nvSpPr>
        <p:spPr>
          <a:xfrm>
            <a:off x="5467963" y="3712737"/>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F’</a:t>
            </a:r>
            <a:endParaRPr lang="zh-CN" altLang="en-US" sz="2000" dirty="0"/>
          </a:p>
        </p:txBody>
      </p:sp>
      <p:sp>
        <p:nvSpPr>
          <p:cNvPr id="20" name="文本框 19">
            <a:extLst>
              <a:ext uri="{FF2B5EF4-FFF2-40B4-BE49-F238E27FC236}">
                <a16:creationId xmlns:a16="http://schemas.microsoft.com/office/drawing/2014/main" id="{AA94D4BC-585E-D7B0-1695-2F88349CC9F7}"/>
              </a:ext>
            </a:extLst>
          </p:cNvPr>
          <p:cNvSpPr txBox="1"/>
          <p:nvPr/>
        </p:nvSpPr>
        <p:spPr>
          <a:xfrm>
            <a:off x="2326378" y="4042993"/>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G</a:t>
            </a:r>
            <a:endParaRPr lang="zh-CN" altLang="en-US" sz="2000" dirty="0"/>
          </a:p>
        </p:txBody>
      </p:sp>
      <p:sp>
        <p:nvSpPr>
          <p:cNvPr id="21" name="文本框 20">
            <a:extLst>
              <a:ext uri="{FF2B5EF4-FFF2-40B4-BE49-F238E27FC236}">
                <a16:creationId xmlns:a16="http://schemas.microsoft.com/office/drawing/2014/main" id="{464FA0A3-960D-9702-02D7-B39ACE7E20DE}"/>
              </a:ext>
            </a:extLst>
          </p:cNvPr>
          <p:cNvSpPr txBox="1"/>
          <p:nvPr/>
        </p:nvSpPr>
        <p:spPr>
          <a:xfrm>
            <a:off x="5133692" y="2393886"/>
            <a:ext cx="509663"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G’</a:t>
            </a:r>
            <a:endParaRPr lang="zh-CN" altLang="en-US" sz="2000" dirty="0"/>
          </a:p>
        </p:txBody>
      </p:sp>
      <p:sp>
        <p:nvSpPr>
          <p:cNvPr id="2" name="Line 19">
            <a:extLst>
              <a:ext uri="{FF2B5EF4-FFF2-40B4-BE49-F238E27FC236}">
                <a16:creationId xmlns:a16="http://schemas.microsoft.com/office/drawing/2014/main" id="{B8DB4FDE-7076-D582-52FA-06C8098A53BD}"/>
              </a:ext>
            </a:extLst>
          </p:cNvPr>
          <p:cNvSpPr>
            <a:spLocks noChangeShapeType="1"/>
          </p:cNvSpPr>
          <p:nvPr/>
        </p:nvSpPr>
        <p:spPr bwMode="auto">
          <a:xfrm>
            <a:off x="4705801" y="2303877"/>
            <a:ext cx="509663" cy="328256"/>
          </a:xfrm>
          <a:prstGeom prst="line">
            <a:avLst/>
          </a:prstGeom>
          <a:noFill/>
          <a:ln w="19050">
            <a:solidFill>
              <a:schemeClr val="tx1"/>
            </a:solidFill>
            <a:round/>
            <a:headEnd/>
            <a:tailEnd type="triangle" w="med" len="med"/>
          </a:ln>
        </p:spPr>
        <p:txBody>
          <a:bodyPr/>
          <a:lstStyle/>
          <a:p>
            <a:endParaRPr lang="zh-CN" altLang="en-US"/>
          </a:p>
        </p:txBody>
      </p:sp>
      <p:sp>
        <p:nvSpPr>
          <p:cNvPr id="3" name="Text Box 20">
            <a:extLst>
              <a:ext uri="{FF2B5EF4-FFF2-40B4-BE49-F238E27FC236}">
                <a16:creationId xmlns:a16="http://schemas.microsoft.com/office/drawing/2014/main" id="{B7CFC32A-0CDD-1C15-B1E6-9741CAFA1F05}"/>
              </a:ext>
            </a:extLst>
          </p:cNvPr>
          <p:cNvSpPr txBox="1">
            <a:spLocks noChangeArrowheads="1"/>
          </p:cNvSpPr>
          <p:nvPr/>
        </p:nvSpPr>
        <p:spPr bwMode="auto">
          <a:xfrm>
            <a:off x="4207332" y="1970713"/>
            <a:ext cx="881973" cy="369332"/>
          </a:xfrm>
          <a:prstGeom prst="rect">
            <a:avLst/>
          </a:prstGeom>
          <a:noFill/>
          <a:ln w="9525">
            <a:noFill/>
            <a:miter lim="800000"/>
            <a:headEnd/>
            <a:tailEnd/>
          </a:ln>
        </p:spPr>
        <p:txBody>
          <a:bodyPr wrap="none">
            <a:spAutoFit/>
          </a:bodyPr>
          <a:lstStyle/>
          <a:p>
            <a:r>
              <a:rPr lang="zh-CN" altLang="en-US" b="1" dirty="0">
                <a:ea typeface="宋体" pitchFamily="2" charset="-122"/>
              </a:rPr>
              <a:t>成核点</a:t>
            </a:r>
            <a:endParaRPr lang="en-US" altLang="zh-CN" b="1" dirty="0">
              <a:ea typeface="宋体" pitchFamily="2" charset="-122"/>
            </a:endParaRPr>
          </a:p>
        </p:txBody>
      </p:sp>
      <p:sp>
        <p:nvSpPr>
          <p:cNvPr id="5" name="Line 19">
            <a:extLst>
              <a:ext uri="{FF2B5EF4-FFF2-40B4-BE49-F238E27FC236}">
                <a16:creationId xmlns:a16="http://schemas.microsoft.com/office/drawing/2014/main" id="{BCC75829-7332-064E-2476-D59FBC7A1801}"/>
              </a:ext>
            </a:extLst>
          </p:cNvPr>
          <p:cNvSpPr>
            <a:spLocks noChangeShapeType="1"/>
          </p:cNvSpPr>
          <p:nvPr/>
        </p:nvSpPr>
        <p:spPr bwMode="auto">
          <a:xfrm>
            <a:off x="5688349" y="4014659"/>
            <a:ext cx="509663" cy="328256"/>
          </a:xfrm>
          <a:prstGeom prst="line">
            <a:avLst/>
          </a:prstGeom>
          <a:noFill/>
          <a:ln w="19050">
            <a:solidFill>
              <a:schemeClr val="tx1"/>
            </a:solidFill>
            <a:round/>
            <a:headEnd/>
            <a:tailEnd type="triangle" w="med" len="med"/>
          </a:ln>
        </p:spPr>
        <p:txBody>
          <a:bodyPr/>
          <a:lstStyle/>
          <a:p>
            <a:endParaRPr lang="zh-CN" altLang="en-US"/>
          </a:p>
        </p:txBody>
      </p:sp>
      <p:sp>
        <p:nvSpPr>
          <p:cNvPr id="7" name="Text Box 20">
            <a:extLst>
              <a:ext uri="{FF2B5EF4-FFF2-40B4-BE49-F238E27FC236}">
                <a16:creationId xmlns:a16="http://schemas.microsoft.com/office/drawing/2014/main" id="{58244953-EEE6-6E2B-00EE-B824CC663B8B}"/>
              </a:ext>
            </a:extLst>
          </p:cNvPr>
          <p:cNvSpPr txBox="1">
            <a:spLocks noChangeArrowheads="1"/>
          </p:cNvSpPr>
          <p:nvPr/>
        </p:nvSpPr>
        <p:spPr bwMode="auto">
          <a:xfrm>
            <a:off x="6144308" y="4182888"/>
            <a:ext cx="881973" cy="369332"/>
          </a:xfrm>
          <a:prstGeom prst="rect">
            <a:avLst/>
          </a:prstGeom>
          <a:noFill/>
          <a:ln w="9525">
            <a:noFill/>
            <a:miter lim="800000"/>
            <a:headEnd/>
            <a:tailEnd/>
          </a:ln>
        </p:spPr>
        <p:txBody>
          <a:bodyPr wrap="none">
            <a:spAutoFit/>
          </a:bodyPr>
          <a:lstStyle/>
          <a:p>
            <a:r>
              <a:rPr lang="zh-CN" altLang="en-US" b="1" dirty="0"/>
              <a:t>饱和</a:t>
            </a:r>
            <a:r>
              <a:rPr lang="zh-CN" altLang="en-US" b="1" dirty="0">
                <a:ea typeface="宋体" pitchFamily="2" charset="-122"/>
              </a:rPr>
              <a:t>点</a:t>
            </a:r>
            <a:endParaRPr lang="en-US" altLang="zh-CN" b="1" dirty="0">
              <a:ea typeface="宋体" pitchFamily="2" charset="-122"/>
            </a:endParaRPr>
          </a:p>
        </p:txBody>
      </p:sp>
      <p:sp>
        <p:nvSpPr>
          <p:cNvPr id="22" name="标题 1">
            <a:extLst>
              <a:ext uri="{FF2B5EF4-FFF2-40B4-BE49-F238E27FC236}">
                <a16:creationId xmlns:a16="http://schemas.microsoft.com/office/drawing/2014/main" id="{E7797016-90E4-5A48-6A5C-D2B523C25081}"/>
              </a:ext>
            </a:extLst>
          </p:cNvPr>
          <p:cNvSpPr>
            <a:spLocks noGrp="1"/>
          </p:cNvSpPr>
          <p:nvPr>
            <p:ph type="title"/>
          </p:nvPr>
        </p:nvSpPr>
        <p:spPr>
          <a:xfrm>
            <a:off x="2006715" y="278650"/>
            <a:ext cx="5130570" cy="1143000"/>
          </a:xfrm>
        </p:spPr>
        <p:txBody>
          <a:bodyPr/>
          <a:lstStyle/>
          <a:p>
            <a:r>
              <a:rPr lang="en-US" altLang="zh-CN" sz="4000" dirty="0"/>
              <a:t>9. </a:t>
            </a:r>
            <a:r>
              <a:rPr lang="zh-CN" altLang="en-US" sz="4000" dirty="0"/>
              <a:t>介稳区性质</a:t>
            </a:r>
          </a:p>
        </p:txBody>
      </p:sp>
      <p:cxnSp>
        <p:nvCxnSpPr>
          <p:cNvPr id="9" name="直接连接符 8">
            <a:extLst>
              <a:ext uri="{FF2B5EF4-FFF2-40B4-BE49-F238E27FC236}">
                <a16:creationId xmlns:a16="http://schemas.microsoft.com/office/drawing/2014/main" id="{97C85F77-2FD1-6C9F-273A-44CB59C8900C}"/>
              </a:ext>
            </a:extLst>
          </p:cNvPr>
          <p:cNvCxnSpPr/>
          <p:nvPr/>
        </p:nvCxnSpPr>
        <p:spPr bwMode="auto">
          <a:xfrm flipH="1" flipV="1">
            <a:off x="3378109" y="2622061"/>
            <a:ext cx="2132620" cy="1777514"/>
          </a:xfrm>
          <a:prstGeom prst="line">
            <a:avLst/>
          </a:prstGeom>
          <a:solidFill>
            <a:srgbClr val="FFFFCC"/>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06715" y="278650"/>
            <a:ext cx="5130570" cy="1143000"/>
          </a:xfrm>
        </p:spPr>
        <p:txBody>
          <a:bodyPr/>
          <a:lstStyle/>
          <a:p>
            <a:r>
              <a:rPr lang="en-US" altLang="zh-CN" sz="4000" dirty="0"/>
              <a:t>9. </a:t>
            </a:r>
            <a:r>
              <a:rPr lang="zh-CN" altLang="en-US" sz="4000" dirty="0"/>
              <a:t>介稳区性质</a:t>
            </a:r>
          </a:p>
        </p:txBody>
      </p:sp>
      <p:sp>
        <p:nvSpPr>
          <p:cNvPr id="3" name="内容占位符 2"/>
          <p:cNvSpPr>
            <a:spLocks noGrp="1"/>
          </p:cNvSpPr>
          <p:nvPr>
            <p:ph idx="1"/>
          </p:nvPr>
        </p:nvSpPr>
        <p:spPr>
          <a:xfrm>
            <a:off x="244685" y="1988840"/>
            <a:ext cx="8654629" cy="4319587"/>
          </a:xfrm>
        </p:spPr>
        <p:txBody>
          <a:bodyPr/>
          <a:lstStyle/>
          <a:p>
            <a:pPr>
              <a:buFont typeface="Wingdings" panose="05000000000000000000" pitchFamily="2" charset="2"/>
              <a:buChar char="Ø"/>
            </a:pPr>
            <a:r>
              <a:rPr lang="zh-CN" altLang="en-US" sz="2600" dirty="0">
                <a:effectLst/>
              </a:rPr>
              <a:t>过饱和度溶液是处于介稳态</a:t>
            </a:r>
            <a:r>
              <a:rPr lang="en-US" altLang="zh-CN" sz="2600" dirty="0">
                <a:effectLst/>
              </a:rPr>
              <a:t>,</a:t>
            </a:r>
            <a:r>
              <a:rPr lang="zh-CN" altLang="en-US" sz="2600" dirty="0">
                <a:effectLst/>
              </a:rPr>
              <a:t>也就是说当把一个溶液制备到一定的过饱和状态下</a:t>
            </a:r>
            <a:r>
              <a:rPr lang="en-US" altLang="zh-CN" sz="2600" dirty="0">
                <a:effectLst/>
              </a:rPr>
              <a:t>,</a:t>
            </a:r>
            <a:r>
              <a:rPr lang="zh-CN" altLang="en-US" sz="2600" dirty="0">
                <a:solidFill>
                  <a:srgbClr val="FF0000"/>
                </a:solidFill>
                <a:effectLst/>
              </a:rPr>
              <a:t>结晶过程是否一定自发进行？</a:t>
            </a:r>
            <a:endParaRPr lang="en-US" altLang="zh-CN" sz="2600" dirty="0">
              <a:solidFill>
                <a:srgbClr val="FF0000"/>
              </a:solidFill>
              <a:effectLst/>
            </a:endParaRPr>
          </a:p>
          <a:p>
            <a:pPr>
              <a:buFont typeface="Wingdings" panose="05000000000000000000" pitchFamily="2" charset="2"/>
              <a:buChar char="Ø"/>
            </a:pPr>
            <a:r>
              <a:rPr lang="zh-CN" altLang="en-US" sz="2600" dirty="0">
                <a:effectLst/>
              </a:rPr>
              <a:t>介稳程度和过饱和度有关，过饱和度越大，</a:t>
            </a:r>
            <a:r>
              <a:rPr lang="zh-CN" altLang="en-US" sz="2600" dirty="0">
                <a:solidFill>
                  <a:srgbClr val="FF0000"/>
                </a:solidFill>
                <a:effectLst/>
              </a:rPr>
              <a:t>稳定性越大</a:t>
            </a:r>
            <a:r>
              <a:rPr lang="en-US" altLang="zh-CN" sz="2600" dirty="0">
                <a:solidFill>
                  <a:srgbClr val="FF0000"/>
                </a:solidFill>
                <a:effectLst/>
              </a:rPr>
              <a:t>/</a:t>
            </a:r>
            <a:r>
              <a:rPr lang="zh-CN" altLang="en-US" sz="2600" dirty="0">
                <a:solidFill>
                  <a:srgbClr val="FF0000"/>
                </a:solidFill>
                <a:effectLst/>
              </a:rPr>
              <a:t>小？</a:t>
            </a:r>
          </a:p>
          <a:p>
            <a:pPr>
              <a:buFont typeface="Wingdings" panose="05000000000000000000" pitchFamily="2" charset="2"/>
              <a:buChar char="Ø"/>
            </a:pPr>
            <a:r>
              <a:rPr lang="zh-CN" altLang="en-US" sz="2600" dirty="0">
                <a:effectLst/>
              </a:rPr>
              <a:t>直到过饱和度达到这样的一种状态</a:t>
            </a:r>
            <a:r>
              <a:rPr lang="en-US" altLang="zh-CN" sz="2600" dirty="0">
                <a:effectLst/>
              </a:rPr>
              <a:t>:</a:t>
            </a:r>
            <a:r>
              <a:rPr lang="zh-CN" altLang="en-US" sz="2600" dirty="0">
                <a:effectLst/>
              </a:rPr>
              <a:t>即再增加一点过饱和度，新的晶体就会出现，在这种情况下的过饱和度叫最大过饱和度。</a:t>
            </a:r>
          </a:p>
          <a:p>
            <a:pPr>
              <a:buFont typeface="Wingdings" panose="05000000000000000000" pitchFamily="2" charset="2"/>
              <a:buChar char="Ø"/>
            </a:pPr>
            <a:r>
              <a:rPr lang="zh-CN" altLang="en-US" sz="2600" dirty="0">
                <a:effectLst/>
              </a:rPr>
              <a:t>在任何介稳态如果人为加入晶体，</a:t>
            </a:r>
            <a:r>
              <a:rPr lang="zh-CN" altLang="en-US" sz="2600" dirty="0">
                <a:solidFill>
                  <a:srgbClr val="FF0000"/>
                </a:solidFill>
                <a:effectLst/>
              </a:rPr>
              <a:t>晶体会生长？</a:t>
            </a:r>
            <a:endParaRPr lang="zh-CN" altLang="en-US" sz="2600" dirty="0">
              <a:effectLst/>
            </a:endParaRPr>
          </a:p>
          <a:p>
            <a:pPr>
              <a:buFont typeface="Wingdings" panose="05000000000000000000" pitchFamily="2" charset="2"/>
              <a:buChar char="Ø"/>
            </a:pPr>
            <a:r>
              <a:rPr lang="zh-CN" altLang="en-US" sz="2600" dirty="0">
                <a:solidFill>
                  <a:srgbClr val="FF0000"/>
                </a:solidFill>
                <a:effectLst/>
              </a:rPr>
              <a:t>介稳区研究的意义？</a:t>
            </a:r>
          </a:p>
        </p:txBody>
      </p:sp>
    </p:spTree>
    <p:extLst>
      <p:ext uri="{BB962C8B-B14F-4D97-AF65-F5344CB8AC3E}">
        <p14:creationId xmlns:p14="http://schemas.microsoft.com/office/powerpoint/2010/main" val="156455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691680" y="593685"/>
            <a:ext cx="7000875" cy="647700"/>
          </a:xfrm>
          <a:noFill/>
        </p:spPr>
        <p:txBody>
          <a:bodyPr/>
          <a:lstStyle/>
          <a:p>
            <a:r>
              <a:rPr lang="en-US" altLang="zh-CN" sz="4000" dirty="0"/>
              <a:t>10. </a:t>
            </a:r>
            <a:r>
              <a:rPr lang="zh-CN" altLang="en-US" sz="4000" dirty="0"/>
              <a:t>过饱和溶液的稳定性</a:t>
            </a:r>
          </a:p>
        </p:txBody>
      </p:sp>
      <p:sp>
        <p:nvSpPr>
          <p:cNvPr id="80899" name="Rectangle 3"/>
          <p:cNvSpPr>
            <a:spLocks noGrp="1" noChangeArrowheads="1"/>
          </p:cNvSpPr>
          <p:nvPr>
            <p:ph type="body" idx="1"/>
          </p:nvPr>
        </p:nvSpPr>
        <p:spPr>
          <a:xfrm>
            <a:off x="949097" y="1719058"/>
            <a:ext cx="7245805" cy="4545257"/>
          </a:xfrm>
        </p:spPr>
        <p:txBody>
          <a:bodyPr/>
          <a:lstStyle/>
          <a:p>
            <a:r>
              <a:rPr lang="zh-CN" altLang="en-US" sz="2800" b="1" dirty="0">
                <a:solidFill>
                  <a:srgbClr val="0000FF"/>
                </a:solidFill>
                <a:latin typeface="Times New Roman" panose="02020603050405020304" pitchFamily="18" charset="0"/>
                <a:cs typeface="Times New Roman" panose="02020603050405020304" pitchFamily="18" charset="0"/>
              </a:rPr>
              <a:t>稳定性的表征</a:t>
            </a:r>
          </a:p>
          <a:p>
            <a:pPr lvl="1"/>
            <a:r>
              <a:rPr lang="zh-CN" altLang="en-US" sz="2800" b="1" dirty="0">
                <a:latin typeface="Times New Roman" panose="02020603050405020304" pitchFamily="18" charset="0"/>
                <a:ea typeface="+mn-ea"/>
                <a:cs typeface="Times New Roman" panose="02020603050405020304" pitchFamily="18" charset="0"/>
              </a:rPr>
              <a:t>介稳区宽度：极限浓度与饱和浓度之差</a:t>
            </a:r>
          </a:p>
          <a:p>
            <a:pPr lvl="1"/>
            <a:r>
              <a:rPr lang="zh-CN" altLang="en-US" sz="2800" b="1" dirty="0">
                <a:latin typeface="Times New Roman" panose="02020603050405020304" pitchFamily="18" charset="0"/>
                <a:ea typeface="+mn-ea"/>
                <a:cs typeface="Times New Roman" panose="02020603050405020304" pitchFamily="18" charset="0"/>
              </a:rPr>
              <a:t>成核诱导期：从过饱和溶液的形成至晶核出现所经历的时间</a:t>
            </a:r>
          </a:p>
          <a:p>
            <a:r>
              <a:rPr lang="zh-CN" altLang="en-US" sz="2800" b="1" dirty="0">
                <a:solidFill>
                  <a:srgbClr val="0000FF"/>
                </a:solidFill>
                <a:latin typeface="Times New Roman" panose="02020603050405020304" pitchFamily="18" charset="0"/>
                <a:cs typeface="Times New Roman" panose="02020603050405020304" pitchFamily="18" charset="0"/>
              </a:rPr>
              <a:t>影响过饱和溶液稳定性的因素</a:t>
            </a:r>
          </a:p>
          <a:p>
            <a:pPr lvl="1"/>
            <a:r>
              <a:rPr lang="zh-CN" altLang="en-US" sz="2800" b="1" dirty="0">
                <a:latin typeface="Times New Roman" panose="02020603050405020304" pitchFamily="18" charset="0"/>
                <a:ea typeface="+mn-ea"/>
                <a:cs typeface="Times New Roman" panose="02020603050405020304" pitchFamily="18" charset="0"/>
              </a:rPr>
              <a:t>温度</a:t>
            </a:r>
          </a:p>
          <a:p>
            <a:pPr lvl="1"/>
            <a:r>
              <a:rPr lang="zh-CN" altLang="en-US" sz="2800" b="1" dirty="0">
                <a:latin typeface="Times New Roman" panose="02020603050405020304" pitchFamily="18" charset="0"/>
                <a:ea typeface="+mn-ea"/>
                <a:cs typeface="Times New Roman" panose="02020603050405020304" pitchFamily="18" charset="0"/>
              </a:rPr>
              <a:t>溶剂</a:t>
            </a:r>
          </a:p>
          <a:p>
            <a:pPr lvl="1"/>
            <a:r>
              <a:rPr lang="zh-CN" altLang="en-US" sz="2800" b="1" dirty="0">
                <a:latin typeface="Times New Roman" panose="02020603050405020304" pitchFamily="18" charset="0"/>
                <a:ea typeface="+mn-ea"/>
                <a:cs typeface="Times New Roman" panose="02020603050405020304" pitchFamily="18" charset="0"/>
              </a:rPr>
              <a:t>搅拌</a:t>
            </a:r>
          </a:p>
          <a:p>
            <a:pPr lvl="1"/>
            <a:r>
              <a:rPr lang="zh-CN" altLang="en-US" sz="2800" b="1" dirty="0">
                <a:latin typeface="Times New Roman" panose="02020603050405020304" pitchFamily="18" charset="0"/>
                <a:ea typeface="+mn-ea"/>
                <a:cs typeface="Times New Roman" panose="02020603050405020304" pitchFamily="18" charset="0"/>
              </a:rPr>
              <a:t>杂质（不溶性杂质、可溶性杂质）</a:t>
            </a:r>
          </a:p>
          <a:p>
            <a:pPr lvl="1"/>
            <a:r>
              <a:rPr lang="zh-CN" altLang="en-US" sz="2800" b="1" dirty="0">
                <a:latin typeface="Times New Roman" panose="02020603050405020304" pitchFamily="18" charset="0"/>
                <a:ea typeface="+mn-ea"/>
                <a:cs typeface="Times New Roman" panose="02020603050405020304" pitchFamily="18" charset="0"/>
              </a:rPr>
              <a:t>各种外加场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691680" y="593685"/>
            <a:ext cx="7000875" cy="647700"/>
          </a:xfrm>
          <a:noFill/>
        </p:spPr>
        <p:txBody>
          <a:bodyPr/>
          <a:lstStyle/>
          <a:p>
            <a:r>
              <a:rPr lang="en-US" altLang="zh-CN" sz="4000" dirty="0"/>
              <a:t>10. </a:t>
            </a:r>
            <a:r>
              <a:rPr lang="zh-CN" altLang="en-US" sz="4000" dirty="0"/>
              <a:t>过饱和溶液的稳定性</a:t>
            </a:r>
          </a:p>
        </p:txBody>
      </p:sp>
      <p:sp>
        <p:nvSpPr>
          <p:cNvPr id="80899" name="Rectangle 3"/>
          <p:cNvSpPr>
            <a:spLocks noGrp="1" noChangeArrowheads="1"/>
          </p:cNvSpPr>
          <p:nvPr>
            <p:ph type="body" idx="1"/>
          </p:nvPr>
        </p:nvSpPr>
        <p:spPr>
          <a:xfrm>
            <a:off x="409037" y="1853825"/>
            <a:ext cx="8325925" cy="4545257"/>
          </a:xfrm>
        </p:spPr>
        <p:txBody>
          <a:bodyPr/>
          <a:lstStyle/>
          <a:p>
            <a:r>
              <a:rPr lang="zh-CN" altLang="en-US" sz="2800" dirty="0">
                <a:effectLst/>
              </a:rPr>
              <a:t>不同的操作条件，会有不同的稳定性，因而会产生不同的过饱和度</a:t>
            </a:r>
          </a:p>
          <a:p>
            <a:pPr>
              <a:buFont typeface="Wingdings" panose="05000000000000000000" pitchFamily="2" charset="2"/>
              <a:buChar char="Ø"/>
            </a:pPr>
            <a:r>
              <a:rPr lang="zh-CN" altLang="en-US" sz="2800" dirty="0">
                <a:effectLst/>
              </a:rPr>
              <a:t>冷却速率，蒸发速率，反应速率，混合状态 </a:t>
            </a:r>
          </a:p>
          <a:p>
            <a:pPr>
              <a:buFont typeface="Wingdings" panose="05000000000000000000" pitchFamily="2" charset="2"/>
              <a:buChar char="Ø"/>
            </a:pPr>
            <a:r>
              <a:rPr lang="zh-CN" altLang="en-US" sz="2800" dirty="0">
                <a:effectLst/>
              </a:rPr>
              <a:t>溶液中结晶物质的存在状态：悬浮密度，颗粒的大小与形状</a:t>
            </a:r>
          </a:p>
          <a:p>
            <a:r>
              <a:rPr lang="zh-CN" altLang="en-US" sz="2800" dirty="0">
                <a:effectLst/>
              </a:rPr>
              <a:t>最大过饱和度也与操作条件相关， 因此任何一种物质都存在一个最大过饱和区</a:t>
            </a:r>
            <a:endParaRPr lang="en-US" altLang="zh-CN" sz="2800" dirty="0">
              <a:effectLst/>
            </a:endParaRPr>
          </a:p>
          <a:p>
            <a:pPr>
              <a:buNone/>
            </a:pPr>
            <a:endParaRPr lang="en-US" altLang="zh-CN" sz="2800" dirty="0">
              <a:effectLst/>
            </a:endParaRPr>
          </a:p>
          <a:p>
            <a:pPr>
              <a:buNone/>
            </a:pPr>
            <a:r>
              <a:rPr lang="zh-CN" altLang="en-US" sz="3200" dirty="0">
                <a:solidFill>
                  <a:srgbClr val="FF0000"/>
                </a:solidFill>
                <a:effectLst/>
              </a:rPr>
              <a:t>超溶解度是一簇线，不唯一，接近工程条件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691680" y="593685"/>
            <a:ext cx="7000875" cy="647700"/>
          </a:xfrm>
          <a:noFill/>
        </p:spPr>
        <p:txBody>
          <a:bodyPr/>
          <a:lstStyle/>
          <a:p>
            <a:r>
              <a:rPr lang="zh-CN" altLang="en-US" sz="4000" dirty="0"/>
              <a:t>思考题</a:t>
            </a:r>
          </a:p>
        </p:txBody>
      </p:sp>
      <p:sp>
        <p:nvSpPr>
          <p:cNvPr id="6" name="Line 4"/>
          <p:cNvSpPr>
            <a:spLocks noChangeShapeType="1"/>
          </p:cNvSpPr>
          <p:nvPr/>
        </p:nvSpPr>
        <p:spPr bwMode="auto">
          <a:xfrm>
            <a:off x="1293813" y="5797550"/>
            <a:ext cx="6553200" cy="0"/>
          </a:xfrm>
          <a:prstGeom prst="line">
            <a:avLst/>
          </a:prstGeom>
          <a:noFill/>
          <a:ln w="28575">
            <a:solidFill>
              <a:schemeClr val="tx1"/>
            </a:solidFill>
            <a:round/>
            <a:headEnd/>
            <a:tailEnd type="triangle" w="med" len="med"/>
          </a:ln>
        </p:spPr>
        <p:txBody>
          <a:bodyPr/>
          <a:lstStyle/>
          <a:p>
            <a:endParaRPr lang="zh-CN" altLang="en-US"/>
          </a:p>
        </p:txBody>
      </p:sp>
      <p:sp>
        <p:nvSpPr>
          <p:cNvPr id="7" name="Line 5"/>
          <p:cNvSpPr>
            <a:spLocks noChangeShapeType="1"/>
          </p:cNvSpPr>
          <p:nvPr/>
        </p:nvSpPr>
        <p:spPr bwMode="auto">
          <a:xfrm flipV="1">
            <a:off x="1293813" y="1909763"/>
            <a:ext cx="0" cy="3887787"/>
          </a:xfrm>
          <a:prstGeom prst="line">
            <a:avLst/>
          </a:prstGeom>
          <a:noFill/>
          <a:ln w="28575">
            <a:solidFill>
              <a:schemeClr val="tx1"/>
            </a:solidFill>
            <a:round/>
            <a:headEnd/>
            <a:tailEnd type="triangle" w="med" len="med"/>
          </a:ln>
        </p:spPr>
        <p:txBody>
          <a:bodyPr/>
          <a:lstStyle/>
          <a:p>
            <a:endParaRPr lang="zh-CN" altLang="en-US"/>
          </a:p>
        </p:txBody>
      </p:sp>
      <p:sp>
        <p:nvSpPr>
          <p:cNvPr id="8" name="Freeform 6"/>
          <p:cNvSpPr>
            <a:spLocks/>
          </p:cNvSpPr>
          <p:nvPr/>
        </p:nvSpPr>
        <p:spPr bwMode="auto">
          <a:xfrm>
            <a:off x="1293813" y="1693863"/>
            <a:ext cx="5545137" cy="2879725"/>
          </a:xfrm>
          <a:custGeom>
            <a:avLst/>
            <a:gdLst>
              <a:gd name="T0" fmla="*/ 0 w 3493"/>
              <a:gd name="T1" fmla="*/ 2147483647 h 1814"/>
              <a:gd name="T2" fmla="*/ 2147483647 w 3493"/>
              <a:gd name="T3" fmla="*/ 2147483647 h 1814"/>
              <a:gd name="T4" fmla="*/ 2147483647 w 3493"/>
              <a:gd name="T5" fmla="*/ 2147483647 h 1814"/>
              <a:gd name="T6" fmla="*/ 2147483647 w 3493"/>
              <a:gd name="T7" fmla="*/ 2147483647 h 1814"/>
              <a:gd name="T8" fmla="*/ 2147483647 w 3493"/>
              <a:gd name="T9" fmla="*/ 0 h 1814"/>
              <a:gd name="T10" fmla="*/ 0 60000 65536"/>
              <a:gd name="T11" fmla="*/ 0 60000 65536"/>
              <a:gd name="T12" fmla="*/ 0 60000 65536"/>
              <a:gd name="T13" fmla="*/ 0 60000 65536"/>
              <a:gd name="T14" fmla="*/ 0 60000 65536"/>
              <a:gd name="T15" fmla="*/ 0 w 3493"/>
              <a:gd name="T16" fmla="*/ 0 h 1814"/>
              <a:gd name="T17" fmla="*/ 3493 w 3493"/>
              <a:gd name="T18" fmla="*/ 1814 h 1814"/>
            </a:gdLst>
            <a:ahLst/>
            <a:cxnLst>
              <a:cxn ang="T10">
                <a:pos x="T0" y="T1"/>
              </a:cxn>
              <a:cxn ang="T11">
                <a:pos x="T2" y="T3"/>
              </a:cxn>
              <a:cxn ang="T12">
                <a:pos x="T4" y="T5"/>
              </a:cxn>
              <a:cxn ang="T13">
                <a:pos x="T6" y="T7"/>
              </a:cxn>
              <a:cxn ang="T14">
                <a:pos x="T8" y="T9"/>
              </a:cxn>
            </a:cxnLst>
            <a:rect l="T15" t="T16" r="T17" b="T18"/>
            <a:pathLst>
              <a:path w="3493" h="1814">
                <a:moveTo>
                  <a:pt x="0" y="1814"/>
                </a:moveTo>
                <a:cubicBezTo>
                  <a:pt x="363" y="1716"/>
                  <a:pt x="726" y="1618"/>
                  <a:pt x="1043" y="1497"/>
                </a:cubicBezTo>
                <a:cubicBezTo>
                  <a:pt x="1360" y="1376"/>
                  <a:pt x="1580" y="1269"/>
                  <a:pt x="1905" y="1088"/>
                </a:cubicBezTo>
                <a:cubicBezTo>
                  <a:pt x="2230" y="907"/>
                  <a:pt x="2729" y="589"/>
                  <a:pt x="2994" y="408"/>
                </a:cubicBezTo>
                <a:cubicBezTo>
                  <a:pt x="3259" y="227"/>
                  <a:pt x="3376" y="113"/>
                  <a:pt x="3493" y="0"/>
                </a:cubicBezTo>
              </a:path>
            </a:pathLst>
          </a:custGeom>
          <a:noFill/>
          <a:ln w="28575" cap="flat" cmpd="sng">
            <a:solidFill>
              <a:schemeClr val="tx2"/>
            </a:solidFill>
            <a:prstDash val="dashDot"/>
            <a:round/>
            <a:headEnd/>
            <a:tailEnd/>
          </a:ln>
        </p:spPr>
        <p:txBody>
          <a:bodyPr/>
          <a:lstStyle/>
          <a:p>
            <a:endParaRPr lang="zh-CN" altLang="en-US"/>
          </a:p>
        </p:txBody>
      </p:sp>
      <p:sp>
        <p:nvSpPr>
          <p:cNvPr id="9" name="Freeform 7"/>
          <p:cNvSpPr>
            <a:spLocks/>
          </p:cNvSpPr>
          <p:nvPr/>
        </p:nvSpPr>
        <p:spPr bwMode="auto">
          <a:xfrm>
            <a:off x="1293813" y="3278188"/>
            <a:ext cx="5761037" cy="2376487"/>
          </a:xfrm>
          <a:custGeom>
            <a:avLst/>
            <a:gdLst>
              <a:gd name="T0" fmla="*/ 0 w 3629"/>
              <a:gd name="T1" fmla="*/ 2147483647 h 1497"/>
              <a:gd name="T2" fmla="*/ 2147483647 w 3629"/>
              <a:gd name="T3" fmla="*/ 2147483647 h 1497"/>
              <a:gd name="T4" fmla="*/ 2147483647 w 3629"/>
              <a:gd name="T5" fmla="*/ 2147483647 h 1497"/>
              <a:gd name="T6" fmla="*/ 2147483647 w 3629"/>
              <a:gd name="T7" fmla="*/ 0 h 1497"/>
              <a:gd name="T8" fmla="*/ 0 60000 65536"/>
              <a:gd name="T9" fmla="*/ 0 60000 65536"/>
              <a:gd name="T10" fmla="*/ 0 60000 65536"/>
              <a:gd name="T11" fmla="*/ 0 60000 65536"/>
              <a:gd name="T12" fmla="*/ 0 w 3629"/>
              <a:gd name="T13" fmla="*/ 0 h 1497"/>
              <a:gd name="T14" fmla="*/ 3629 w 3629"/>
              <a:gd name="T15" fmla="*/ 1497 h 1497"/>
            </a:gdLst>
            <a:ahLst/>
            <a:cxnLst>
              <a:cxn ang="T8">
                <a:pos x="T0" y="T1"/>
              </a:cxn>
              <a:cxn ang="T9">
                <a:pos x="T2" y="T3"/>
              </a:cxn>
              <a:cxn ang="T10">
                <a:pos x="T4" y="T5"/>
              </a:cxn>
              <a:cxn ang="T11">
                <a:pos x="T6" y="T7"/>
              </a:cxn>
            </a:cxnLst>
            <a:rect l="T12" t="T13" r="T14" b="T15"/>
            <a:pathLst>
              <a:path w="3629" h="1497">
                <a:moveTo>
                  <a:pt x="0" y="1497"/>
                </a:moveTo>
                <a:cubicBezTo>
                  <a:pt x="11" y="1497"/>
                  <a:pt x="22" y="1497"/>
                  <a:pt x="317" y="1406"/>
                </a:cubicBezTo>
                <a:cubicBezTo>
                  <a:pt x="612" y="1315"/>
                  <a:pt x="1217" y="1187"/>
                  <a:pt x="1769" y="953"/>
                </a:cubicBezTo>
                <a:cubicBezTo>
                  <a:pt x="2321" y="719"/>
                  <a:pt x="2975" y="359"/>
                  <a:pt x="3629" y="0"/>
                </a:cubicBezTo>
              </a:path>
            </a:pathLst>
          </a:custGeom>
          <a:noFill/>
          <a:ln w="28575" cmpd="sng">
            <a:solidFill>
              <a:srgbClr val="009900"/>
            </a:solidFill>
            <a:round/>
            <a:headEnd/>
            <a:tailEnd/>
          </a:ln>
        </p:spPr>
        <p:txBody>
          <a:bodyPr/>
          <a:lstStyle/>
          <a:p>
            <a:endParaRPr lang="zh-CN" altLang="en-US"/>
          </a:p>
        </p:txBody>
      </p:sp>
      <p:sp>
        <p:nvSpPr>
          <p:cNvPr id="10" name="Line 8"/>
          <p:cNvSpPr>
            <a:spLocks noChangeShapeType="1"/>
          </p:cNvSpPr>
          <p:nvPr/>
        </p:nvSpPr>
        <p:spPr bwMode="auto">
          <a:xfrm flipH="1" flipV="1">
            <a:off x="4500563" y="4581525"/>
            <a:ext cx="0" cy="576263"/>
          </a:xfrm>
          <a:prstGeom prst="line">
            <a:avLst/>
          </a:prstGeom>
          <a:noFill/>
          <a:ln w="28575">
            <a:solidFill>
              <a:srgbClr val="FF9900"/>
            </a:solidFill>
            <a:round/>
            <a:headEnd/>
            <a:tailEnd type="triangle" w="med" len="med"/>
          </a:ln>
        </p:spPr>
        <p:txBody>
          <a:bodyPr/>
          <a:lstStyle/>
          <a:p>
            <a:endParaRPr lang="zh-CN" altLang="en-US"/>
          </a:p>
        </p:txBody>
      </p:sp>
      <p:sp>
        <p:nvSpPr>
          <p:cNvPr id="11" name="Text Box 10"/>
          <p:cNvSpPr txBox="1">
            <a:spLocks noChangeArrowheads="1"/>
          </p:cNvSpPr>
          <p:nvPr/>
        </p:nvSpPr>
        <p:spPr bwMode="auto">
          <a:xfrm>
            <a:off x="6543675" y="4349750"/>
            <a:ext cx="2233612" cy="366713"/>
          </a:xfrm>
          <a:prstGeom prst="rect">
            <a:avLst/>
          </a:prstGeom>
          <a:noFill/>
          <a:ln w="9525">
            <a:noFill/>
            <a:miter lim="800000"/>
            <a:headEnd/>
            <a:tailEnd/>
          </a:ln>
        </p:spPr>
        <p:txBody>
          <a:bodyPr>
            <a:spAutoFit/>
          </a:bodyPr>
          <a:lstStyle/>
          <a:p>
            <a:pPr>
              <a:spcBef>
                <a:spcPct val="50000"/>
              </a:spcBef>
            </a:pPr>
            <a:r>
              <a:rPr lang="zh-CN" altLang="en-US" b="1" i="1" dirty="0">
                <a:solidFill>
                  <a:schemeClr val="tx2"/>
                </a:solidFill>
                <a:ea typeface="宋体" pitchFamily="2" charset="-122"/>
              </a:rPr>
              <a:t>①</a:t>
            </a:r>
            <a:endParaRPr lang="en-US" altLang="zh-CN" b="1" i="1" dirty="0">
              <a:solidFill>
                <a:schemeClr val="tx2"/>
              </a:solidFill>
              <a:ea typeface="宋体" pitchFamily="2" charset="-122"/>
            </a:endParaRPr>
          </a:p>
        </p:txBody>
      </p:sp>
      <p:sp>
        <p:nvSpPr>
          <p:cNvPr id="12" name="Rectangle 11"/>
          <p:cNvSpPr>
            <a:spLocks noChangeArrowheads="1"/>
          </p:cNvSpPr>
          <p:nvPr/>
        </p:nvSpPr>
        <p:spPr bwMode="auto">
          <a:xfrm>
            <a:off x="1365250" y="4570413"/>
            <a:ext cx="3960813" cy="366712"/>
          </a:xfrm>
          <a:prstGeom prst="rect">
            <a:avLst/>
          </a:prstGeom>
          <a:noFill/>
          <a:ln w="9525">
            <a:noFill/>
            <a:miter lim="800000"/>
            <a:headEnd/>
            <a:tailEnd/>
          </a:ln>
        </p:spPr>
        <p:txBody>
          <a:bodyPr>
            <a:spAutoFit/>
          </a:bodyPr>
          <a:lstStyle/>
          <a:p>
            <a:r>
              <a:rPr lang="en-US" altLang="en-US" b="1" i="1" dirty="0">
                <a:solidFill>
                  <a:schemeClr val="tx2"/>
                </a:solidFill>
              </a:rPr>
              <a:t>②</a:t>
            </a:r>
            <a:endParaRPr lang="en-US" altLang="zh-CN" b="1" i="1" dirty="0">
              <a:solidFill>
                <a:schemeClr val="tx2"/>
              </a:solidFill>
              <a:ea typeface="宋体" pitchFamily="2" charset="-122"/>
            </a:endParaRPr>
          </a:p>
        </p:txBody>
      </p:sp>
      <p:sp>
        <p:nvSpPr>
          <p:cNvPr id="13" name="Rectangle 12"/>
          <p:cNvSpPr>
            <a:spLocks noChangeArrowheads="1"/>
          </p:cNvSpPr>
          <p:nvPr/>
        </p:nvSpPr>
        <p:spPr bwMode="auto">
          <a:xfrm>
            <a:off x="1476375" y="3500438"/>
            <a:ext cx="3744913" cy="366712"/>
          </a:xfrm>
          <a:prstGeom prst="rect">
            <a:avLst/>
          </a:prstGeom>
          <a:noFill/>
          <a:ln w="9525">
            <a:noFill/>
            <a:miter lim="800000"/>
            <a:headEnd/>
            <a:tailEnd/>
          </a:ln>
        </p:spPr>
        <p:txBody>
          <a:bodyPr>
            <a:spAutoFit/>
          </a:bodyPr>
          <a:lstStyle/>
          <a:p>
            <a:r>
              <a:rPr lang="en-US" altLang="en-US" b="1" i="1" dirty="0">
                <a:solidFill>
                  <a:schemeClr val="tx2"/>
                </a:solidFill>
              </a:rPr>
              <a:t>③</a:t>
            </a:r>
            <a:endParaRPr lang="en-US" altLang="zh-CN" b="1" i="1" dirty="0">
              <a:solidFill>
                <a:schemeClr val="tx2"/>
              </a:solidFill>
              <a:ea typeface="宋体" pitchFamily="2" charset="-122"/>
            </a:endParaRPr>
          </a:p>
        </p:txBody>
      </p:sp>
      <p:sp>
        <p:nvSpPr>
          <p:cNvPr id="14" name="Text Box 13"/>
          <p:cNvSpPr txBox="1">
            <a:spLocks noChangeArrowheads="1"/>
          </p:cNvSpPr>
          <p:nvPr/>
        </p:nvSpPr>
        <p:spPr bwMode="auto">
          <a:xfrm rot="10800000" flipH="1">
            <a:off x="646113" y="3062288"/>
            <a:ext cx="458787" cy="1641475"/>
          </a:xfrm>
          <a:prstGeom prst="rect">
            <a:avLst/>
          </a:prstGeom>
          <a:noFill/>
          <a:ln w="9525">
            <a:noFill/>
            <a:miter lim="800000"/>
            <a:headEnd/>
            <a:tailEnd/>
          </a:ln>
        </p:spPr>
        <p:txBody>
          <a:bodyPr vert="eaVert" wrap="none">
            <a:spAutoFit/>
          </a:bodyPr>
          <a:lstStyle/>
          <a:p>
            <a:pPr algn="ctr"/>
            <a:r>
              <a:rPr lang="en-US" altLang="zh-CN" b="1">
                <a:ea typeface="宋体" pitchFamily="2" charset="-122"/>
              </a:rPr>
              <a:t>Concentration</a:t>
            </a:r>
          </a:p>
        </p:txBody>
      </p:sp>
      <p:sp>
        <p:nvSpPr>
          <p:cNvPr id="15" name="Text Box 14"/>
          <p:cNvSpPr txBox="1">
            <a:spLocks noChangeArrowheads="1"/>
          </p:cNvSpPr>
          <p:nvPr/>
        </p:nvSpPr>
        <p:spPr bwMode="auto">
          <a:xfrm>
            <a:off x="3636963" y="5876925"/>
            <a:ext cx="1800225" cy="366713"/>
          </a:xfrm>
          <a:prstGeom prst="rect">
            <a:avLst/>
          </a:prstGeom>
          <a:noFill/>
          <a:ln w="9525">
            <a:noFill/>
            <a:miter lim="800000"/>
            <a:headEnd/>
            <a:tailEnd/>
          </a:ln>
        </p:spPr>
        <p:txBody>
          <a:bodyPr>
            <a:spAutoFit/>
          </a:bodyPr>
          <a:lstStyle/>
          <a:p>
            <a:pPr algn="ctr"/>
            <a:r>
              <a:rPr lang="en-US" altLang="zh-CN" b="1">
                <a:ea typeface="宋体" pitchFamily="2" charset="-122"/>
              </a:rPr>
              <a:t>Temperature</a:t>
            </a:r>
          </a:p>
        </p:txBody>
      </p:sp>
      <p:sp>
        <p:nvSpPr>
          <p:cNvPr id="18" name="Line 19"/>
          <p:cNvSpPr>
            <a:spLocks noChangeShapeType="1"/>
          </p:cNvSpPr>
          <p:nvPr/>
        </p:nvSpPr>
        <p:spPr bwMode="auto">
          <a:xfrm>
            <a:off x="4691063" y="4703763"/>
            <a:ext cx="720725" cy="792163"/>
          </a:xfrm>
          <a:prstGeom prst="line">
            <a:avLst/>
          </a:prstGeom>
          <a:noFill/>
          <a:ln w="19050">
            <a:solidFill>
              <a:schemeClr val="tx1"/>
            </a:solidFill>
            <a:round/>
            <a:headEnd/>
            <a:tailEnd type="triangle" w="med" len="med"/>
          </a:ln>
        </p:spPr>
        <p:txBody>
          <a:bodyPr/>
          <a:lstStyle/>
          <a:p>
            <a:endParaRPr lang="zh-CN" altLang="en-US"/>
          </a:p>
        </p:txBody>
      </p:sp>
      <p:sp>
        <p:nvSpPr>
          <p:cNvPr id="20" name="Line 8"/>
          <p:cNvSpPr>
            <a:spLocks noChangeShapeType="1"/>
          </p:cNvSpPr>
          <p:nvPr/>
        </p:nvSpPr>
        <p:spPr bwMode="auto">
          <a:xfrm flipH="1" flipV="1">
            <a:off x="4500563" y="3357563"/>
            <a:ext cx="0" cy="1223962"/>
          </a:xfrm>
          <a:prstGeom prst="line">
            <a:avLst/>
          </a:prstGeom>
          <a:noFill/>
          <a:ln w="28575">
            <a:solidFill>
              <a:srgbClr val="FF9900"/>
            </a:solidFill>
            <a:round/>
            <a:headEnd/>
            <a:tailEnd type="triangle" w="med" len="med"/>
          </a:ln>
        </p:spPr>
        <p:txBody>
          <a:bodyPr/>
          <a:lstStyle/>
          <a:p>
            <a:endParaRPr lang="zh-CN" altLang="en-US"/>
          </a:p>
        </p:txBody>
      </p:sp>
      <p:sp>
        <p:nvSpPr>
          <p:cNvPr id="21" name="椭圆 20"/>
          <p:cNvSpPr/>
          <p:nvPr/>
        </p:nvSpPr>
        <p:spPr>
          <a:xfrm>
            <a:off x="4356100" y="5013325"/>
            <a:ext cx="288925" cy="28733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2" name="椭圆 21"/>
          <p:cNvSpPr/>
          <p:nvPr/>
        </p:nvSpPr>
        <p:spPr>
          <a:xfrm>
            <a:off x="4356100" y="3213100"/>
            <a:ext cx="288925" cy="287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3" name="椭圆 22"/>
          <p:cNvSpPr/>
          <p:nvPr/>
        </p:nvSpPr>
        <p:spPr>
          <a:xfrm>
            <a:off x="4356100" y="4508500"/>
            <a:ext cx="288925" cy="287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4" name="椭圆 23"/>
          <p:cNvSpPr/>
          <p:nvPr/>
        </p:nvSpPr>
        <p:spPr>
          <a:xfrm>
            <a:off x="4346975" y="2213865"/>
            <a:ext cx="288925" cy="28733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5" name="云形标注 24"/>
          <p:cNvSpPr/>
          <p:nvPr/>
        </p:nvSpPr>
        <p:spPr bwMode="auto">
          <a:xfrm>
            <a:off x="4481990" y="593685"/>
            <a:ext cx="2295255" cy="1080120"/>
          </a:xfrm>
          <a:prstGeom prst="cloudCallout">
            <a:avLst/>
          </a:prstGeom>
          <a:solidFill>
            <a:srgbClr val="FFFFCC"/>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800" b="1" dirty="0">
                <a:solidFill>
                  <a:sysClr val="windowText" lastClr="000000"/>
                </a:solidFill>
                <a:ea typeface="华文细黑" pitchFamily="2" charset="-122"/>
              </a:rPr>
              <a:t>分析图？</a:t>
            </a:r>
            <a:endParaRPr kumimoji="0" lang="zh-CN" altLang="en-US" sz="2800" b="1" i="0" u="none" strike="noStrike" cap="none" normalizeH="0" baseline="0" dirty="0">
              <a:ln>
                <a:noFill/>
              </a:ln>
              <a:solidFill>
                <a:sysClr val="windowText" lastClr="000000"/>
              </a:solidFill>
              <a:effectLst/>
              <a:latin typeface="Arial" charset="0"/>
              <a:ea typeface="华文细黑" pitchFamily="2" charset="-122"/>
            </a:endParaRPr>
          </a:p>
        </p:txBody>
      </p:sp>
      <p:sp>
        <p:nvSpPr>
          <p:cNvPr id="2" name="Line 19">
            <a:extLst>
              <a:ext uri="{FF2B5EF4-FFF2-40B4-BE49-F238E27FC236}">
                <a16:creationId xmlns:a16="http://schemas.microsoft.com/office/drawing/2014/main" id="{E7612E8D-7064-6B58-FFC8-A7B58256F5CB}"/>
              </a:ext>
            </a:extLst>
          </p:cNvPr>
          <p:cNvSpPr>
            <a:spLocks noChangeShapeType="1"/>
          </p:cNvSpPr>
          <p:nvPr/>
        </p:nvSpPr>
        <p:spPr bwMode="auto">
          <a:xfrm flipH="1" flipV="1">
            <a:off x="3697776" y="2264568"/>
            <a:ext cx="631500" cy="981076"/>
          </a:xfrm>
          <a:prstGeom prst="line">
            <a:avLst/>
          </a:prstGeom>
          <a:noFill/>
          <a:ln w="19050">
            <a:solidFill>
              <a:schemeClr val="tx1"/>
            </a:solidFill>
            <a:round/>
            <a:headEnd/>
            <a:tailEnd type="triangle" w="med" len="med"/>
          </a:ln>
        </p:spPr>
        <p:txBody>
          <a:bodyPr/>
          <a:lstStyle/>
          <a:p>
            <a:endParaRPr lang="zh-CN" altLang="en-US"/>
          </a:p>
        </p:txBody>
      </p:sp>
      <p:sp>
        <p:nvSpPr>
          <p:cNvPr id="3" name="文本框 2">
            <a:extLst>
              <a:ext uri="{FF2B5EF4-FFF2-40B4-BE49-F238E27FC236}">
                <a16:creationId xmlns:a16="http://schemas.microsoft.com/office/drawing/2014/main" id="{00A1A487-334B-FCF7-9982-EF443E44CD42}"/>
              </a:ext>
            </a:extLst>
          </p:cNvPr>
          <p:cNvSpPr txBox="1"/>
          <p:nvPr/>
        </p:nvSpPr>
        <p:spPr>
          <a:xfrm>
            <a:off x="4013526" y="4969669"/>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A</a:t>
            </a:r>
            <a:endParaRPr lang="zh-CN" altLang="en-US" sz="2000" dirty="0"/>
          </a:p>
        </p:txBody>
      </p:sp>
      <p:sp>
        <p:nvSpPr>
          <p:cNvPr id="4" name="文本框 3">
            <a:extLst>
              <a:ext uri="{FF2B5EF4-FFF2-40B4-BE49-F238E27FC236}">
                <a16:creationId xmlns:a16="http://schemas.microsoft.com/office/drawing/2014/main" id="{42FB2544-8CD9-234A-3BCE-20C4563A3F26}"/>
              </a:ext>
            </a:extLst>
          </p:cNvPr>
          <p:cNvSpPr txBox="1"/>
          <p:nvPr/>
        </p:nvSpPr>
        <p:spPr>
          <a:xfrm>
            <a:off x="3972757" y="4285517"/>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B</a:t>
            </a:r>
            <a:endParaRPr lang="zh-CN" altLang="en-US" sz="2000" dirty="0"/>
          </a:p>
        </p:txBody>
      </p:sp>
      <p:sp>
        <p:nvSpPr>
          <p:cNvPr id="26" name="文本框 25">
            <a:extLst>
              <a:ext uri="{FF2B5EF4-FFF2-40B4-BE49-F238E27FC236}">
                <a16:creationId xmlns:a16="http://schemas.microsoft.com/office/drawing/2014/main" id="{08F4562C-B6D6-BBA9-9F67-9EF4944DC26C}"/>
              </a:ext>
            </a:extLst>
          </p:cNvPr>
          <p:cNvSpPr txBox="1"/>
          <p:nvPr/>
        </p:nvSpPr>
        <p:spPr>
          <a:xfrm>
            <a:off x="4669899" y="3157935"/>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C</a:t>
            </a:r>
            <a:endParaRPr lang="zh-CN" altLang="en-US" sz="2000" dirty="0"/>
          </a:p>
        </p:txBody>
      </p:sp>
      <p:sp>
        <p:nvSpPr>
          <p:cNvPr id="27" name="文本框 26">
            <a:extLst>
              <a:ext uri="{FF2B5EF4-FFF2-40B4-BE49-F238E27FC236}">
                <a16:creationId xmlns:a16="http://schemas.microsoft.com/office/drawing/2014/main" id="{278B5BAF-68F7-81F4-F7EE-4557D9444870}"/>
              </a:ext>
            </a:extLst>
          </p:cNvPr>
          <p:cNvSpPr txBox="1"/>
          <p:nvPr/>
        </p:nvSpPr>
        <p:spPr>
          <a:xfrm>
            <a:off x="4645025" y="2103377"/>
            <a:ext cx="350784" cy="400110"/>
          </a:xfrm>
          <a:prstGeom prst="rect">
            <a:avLst/>
          </a:prstGeom>
          <a:noFill/>
        </p:spPr>
        <p:txBody>
          <a:bodyPr wrap="square">
            <a:spAutoFit/>
          </a:bodyPr>
          <a:lstStyle/>
          <a:p>
            <a:r>
              <a:rPr lang="en-US" altLang="zh-CN" sz="2000" b="1" dirty="0">
                <a:latin typeface="Times New Roman" panose="02020603050405020304" pitchFamily="18" charset="0"/>
                <a:ea typeface="+mj-ea"/>
                <a:cs typeface="Times New Roman" panose="02020603050405020304" pitchFamily="18" charset="0"/>
              </a:rPr>
              <a:t>D</a:t>
            </a:r>
            <a:endParaRPr lang="zh-CN" alt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646675" y="593685"/>
            <a:ext cx="7000875" cy="647700"/>
          </a:xfrm>
          <a:noFill/>
        </p:spPr>
        <p:txBody>
          <a:bodyPr/>
          <a:lstStyle/>
          <a:p>
            <a:r>
              <a:rPr lang="zh-CN" altLang="en-US" sz="4000" dirty="0"/>
              <a:t>思考题</a:t>
            </a:r>
          </a:p>
        </p:txBody>
      </p:sp>
      <p:sp>
        <p:nvSpPr>
          <p:cNvPr id="26" name="矩形 25"/>
          <p:cNvSpPr/>
          <p:nvPr/>
        </p:nvSpPr>
        <p:spPr>
          <a:xfrm>
            <a:off x="746574" y="3194973"/>
            <a:ext cx="7605845"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dirty="0">
                <a:latin typeface="+mn-ea"/>
                <a:ea typeface="+mn-ea"/>
              </a:rPr>
              <a:t>2 </a:t>
            </a:r>
            <a:r>
              <a:rPr lang="zh-CN" altLang="en-US" sz="2800" dirty="0">
                <a:latin typeface="+mn-ea"/>
                <a:ea typeface="+mn-ea"/>
              </a:rPr>
              <a:t>如果反应的离子摩尔数不是</a:t>
            </a:r>
            <a:r>
              <a:rPr lang="en-US" altLang="zh-CN" sz="2800" dirty="0">
                <a:latin typeface="+mn-ea"/>
                <a:ea typeface="+mn-ea"/>
              </a:rPr>
              <a:t>1</a:t>
            </a:r>
            <a:r>
              <a:rPr lang="zh-CN" altLang="en-US" sz="2800" dirty="0">
                <a:latin typeface="+mn-ea"/>
                <a:ea typeface="+mn-ea"/>
              </a:rPr>
              <a:t>：</a:t>
            </a:r>
            <a:r>
              <a:rPr lang="en-US" altLang="zh-CN" sz="2800" dirty="0">
                <a:latin typeface="+mn-ea"/>
                <a:ea typeface="+mn-ea"/>
              </a:rPr>
              <a:t>1</a:t>
            </a:r>
            <a:r>
              <a:rPr lang="zh-CN" altLang="en-US" sz="2800" dirty="0">
                <a:latin typeface="+mn-ea"/>
                <a:ea typeface="+mn-ea"/>
              </a:rPr>
              <a:t>例如硫酸银</a:t>
            </a:r>
            <a:r>
              <a:rPr lang="zh-CN" altLang="en-US" sz="2800" dirty="0">
                <a:latin typeface="+mn-ea"/>
              </a:rPr>
              <a:t>、碳酸锂</a:t>
            </a:r>
            <a:r>
              <a:rPr lang="zh-CN" altLang="en-US" sz="2800" dirty="0">
                <a:latin typeface="+mn-ea"/>
                <a:ea typeface="+mn-ea"/>
              </a:rPr>
              <a:t>的离子反应 溶度积？ </a:t>
            </a:r>
            <a:r>
              <a:rPr lang="en-US" altLang="zh-CN" sz="2800" dirty="0">
                <a:latin typeface="+mn-ea"/>
                <a:ea typeface="+mn-ea"/>
              </a:rPr>
              <a:t>Ag</a:t>
            </a:r>
            <a:r>
              <a:rPr lang="en-US" altLang="zh-CN" sz="2800" baseline="-25000" dirty="0">
                <a:latin typeface="+mn-ea"/>
                <a:ea typeface="+mn-ea"/>
              </a:rPr>
              <a:t>2</a:t>
            </a:r>
            <a:r>
              <a:rPr lang="en-US" altLang="zh-CN" sz="2800" dirty="0">
                <a:latin typeface="+mn-ea"/>
                <a:ea typeface="+mn-ea"/>
              </a:rPr>
              <a:t>SO</a:t>
            </a:r>
            <a:r>
              <a:rPr lang="en-US" altLang="zh-CN" sz="2800" baseline="-25000" dirty="0">
                <a:latin typeface="+mn-ea"/>
                <a:ea typeface="+mn-ea"/>
              </a:rPr>
              <a:t>4</a:t>
            </a:r>
            <a:r>
              <a:rPr lang="en-US" altLang="zh-CN" sz="2800" dirty="0">
                <a:latin typeface="+mn-ea"/>
                <a:ea typeface="+mn-ea"/>
              </a:rPr>
              <a:t>?  Li</a:t>
            </a:r>
            <a:r>
              <a:rPr lang="en-US" altLang="zh-CN" sz="2800" baseline="-25000" dirty="0">
                <a:latin typeface="+mn-ea"/>
                <a:ea typeface="+mn-ea"/>
              </a:rPr>
              <a:t>2</a:t>
            </a:r>
            <a:r>
              <a:rPr lang="en-US" altLang="zh-CN" sz="2800" dirty="0">
                <a:latin typeface="+mn-ea"/>
                <a:ea typeface="+mn-ea"/>
              </a:rPr>
              <a:t>CO</a:t>
            </a:r>
            <a:r>
              <a:rPr lang="en-US" altLang="zh-CN" sz="2800" baseline="-25000" dirty="0">
                <a:latin typeface="+mn-ea"/>
                <a:ea typeface="+mn-ea"/>
              </a:rPr>
              <a:t>3 </a:t>
            </a:r>
            <a:r>
              <a:rPr lang="en-US" altLang="zh-CN" sz="2800" dirty="0">
                <a:latin typeface="+mn-ea"/>
              </a:rPr>
              <a:t>?</a:t>
            </a:r>
            <a:endParaRPr lang="zh-CN" altLang="en-US" sz="2800" baseline="-25000" dirty="0">
              <a:latin typeface="+mn-ea"/>
              <a:ea typeface="+mn-ea"/>
            </a:endParaRPr>
          </a:p>
        </p:txBody>
      </p:sp>
      <p:sp>
        <p:nvSpPr>
          <p:cNvPr id="27" name="矩形 26"/>
          <p:cNvSpPr/>
          <p:nvPr/>
        </p:nvSpPr>
        <p:spPr>
          <a:xfrm>
            <a:off x="746575" y="4599130"/>
            <a:ext cx="7605845"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dirty="0">
                <a:latin typeface="+mn-ea"/>
                <a:ea typeface="+mn-ea"/>
              </a:rPr>
              <a:t>3 </a:t>
            </a:r>
            <a:r>
              <a:rPr lang="zh-CN" altLang="en-US" sz="2800" dirty="0">
                <a:latin typeface="+mn-ea"/>
                <a:ea typeface="+mn-ea"/>
              </a:rPr>
              <a:t>已知溶度积常数，氯化银、</a:t>
            </a:r>
            <a:r>
              <a:rPr lang="zh-CN" altLang="en-US" sz="2800" dirty="0">
                <a:latin typeface="+mn-ea"/>
              </a:rPr>
              <a:t>硫酸银、碳酸锂的过饱和比如何求取</a:t>
            </a:r>
            <a:r>
              <a:rPr lang="zh-CN" altLang="en-US" sz="2800" dirty="0">
                <a:latin typeface="+mn-ea"/>
                <a:ea typeface="+mn-ea"/>
              </a:rPr>
              <a:t>？</a:t>
            </a:r>
            <a:r>
              <a:rPr lang="en-US" altLang="zh-CN" sz="2800" dirty="0">
                <a:latin typeface="+mn-ea"/>
              </a:rPr>
              <a:t> </a:t>
            </a:r>
            <a:r>
              <a:rPr lang="en-US" altLang="zh-CN" sz="2800" dirty="0" err="1">
                <a:latin typeface="+mn-ea"/>
              </a:rPr>
              <a:t>AgCl</a:t>
            </a:r>
            <a:r>
              <a:rPr lang="zh-CN" altLang="en-US" sz="2800" dirty="0">
                <a:latin typeface="+mn-ea"/>
              </a:rPr>
              <a:t>？</a:t>
            </a:r>
            <a:r>
              <a:rPr lang="en-US" altLang="zh-CN" sz="2800" baseline="-25000" dirty="0">
                <a:latin typeface="+mn-ea"/>
              </a:rPr>
              <a:t> </a:t>
            </a:r>
            <a:r>
              <a:rPr lang="zh-CN" altLang="en-US" sz="2800" dirty="0">
                <a:latin typeface="+mn-ea"/>
                <a:ea typeface="+mn-ea"/>
              </a:rPr>
              <a:t> </a:t>
            </a:r>
            <a:r>
              <a:rPr lang="en-US" altLang="zh-CN" sz="2800" dirty="0">
                <a:latin typeface="+mn-ea"/>
                <a:ea typeface="+mn-ea"/>
              </a:rPr>
              <a:t>Ag</a:t>
            </a:r>
            <a:r>
              <a:rPr lang="en-US" altLang="zh-CN" sz="2800" baseline="-25000" dirty="0">
                <a:latin typeface="+mn-ea"/>
                <a:ea typeface="+mn-ea"/>
              </a:rPr>
              <a:t>2</a:t>
            </a:r>
            <a:r>
              <a:rPr lang="en-US" altLang="zh-CN" sz="2800" dirty="0">
                <a:latin typeface="+mn-ea"/>
                <a:ea typeface="+mn-ea"/>
              </a:rPr>
              <a:t>SO</a:t>
            </a:r>
            <a:r>
              <a:rPr lang="en-US" altLang="zh-CN" sz="2800" baseline="-25000" dirty="0">
                <a:latin typeface="+mn-ea"/>
                <a:ea typeface="+mn-ea"/>
              </a:rPr>
              <a:t>4</a:t>
            </a:r>
            <a:r>
              <a:rPr lang="en-US" altLang="zh-CN" sz="2800" dirty="0">
                <a:latin typeface="+mn-ea"/>
                <a:ea typeface="+mn-ea"/>
              </a:rPr>
              <a:t>?  Li</a:t>
            </a:r>
            <a:r>
              <a:rPr lang="en-US" altLang="zh-CN" sz="2800" baseline="-25000" dirty="0">
                <a:latin typeface="+mn-ea"/>
                <a:ea typeface="+mn-ea"/>
              </a:rPr>
              <a:t>2</a:t>
            </a:r>
            <a:r>
              <a:rPr lang="en-US" altLang="zh-CN" sz="2800" dirty="0">
                <a:latin typeface="+mn-ea"/>
                <a:ea typeface="+mn-ea"/>
              </a:rPr>
              <a:t>CO</a:t>
            </a:r>
            <a:r>
              <a:rPr lang="en-US" altLang="zh-CN" sz="2800" baseline="-25000" dirty="0">
                <a:latin typeface="+mn-ea"/>
                <a:ea typeface="+mn-ea"/>
              </a:rPr>
              <a:t>3 </a:t>
            </a:r>
            <a:r>
              <a:rPr lang="en-US" altLang="zh-CN" sz="2800" dirty="0">
                <a:latin typeface="+mn-ea"/>
              </a:rPr>
              <a:t>?</a:t>
            </a:r>
            <a:endParaRPr lang="zh-CN" altLang="en-US" sz="2800" baseline="-25000" dirty="0">
              <a:latin typeface="+mn-ea"/>
              <a:ea typeface="+mn-ea"/>
            </a:endParaRPr>
          </a:p>
        </p:txBody>
      </p:sp>
      <p:sp>
        <p:nvSpPr>
          <p:cNvPr id="6" name="矩形 5"/>
          <p:cNvSpPr/>
          <p:nvPr/>
        </p:nvSpPr>
        <p:spPr>
          <a:xfrm>
            <a:off x="746575" y="2185700"/>
            <a:ext cx="7605845"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800" dirty="0">
                <a:latin typeface="+mn-ea"/>
                <a:ea typeface="+mn-ea"/>
              </a:rPr>
              <a:t>1 </a:t>
            </a:r>
            <a:r>
              <a:rPr lang="zh-CN" altLang="en-US" sz="2800" dirty="0">
                <a:latin typeface="+mn-ea"/>
                <a:ea typeface="+mn-ea"/>
              </a:rPr>
              <a:t>介稳区描述的是热力学还是动力学性质</a:t>
            </a:r>
            <a:r>
              <a:rPr lang="en-US" altLang="zh-CN" sz="2800" dirty="0">
                <a:latin typeface="+mn-ea"/>
              </a:rPr>
              <a:t>?</a:t>
            </a:r>
            <a:endParaRPr lang="zh-CN" altLang="en-US" sz="2800" baseline="-250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1" name="Picture 11" descr="F200905190825323067223462"/>
          <p:cNvPicPr>
            <a:picLocks noChangeArrowheads="1"/>
          </p:cNvPicPr>
          <p:nvPr/>
        </p:nvPicPr>
        <p:blipFill>
          <a:blip r:embed="rId2" cstate="print"/>
          <a:srcRect t="13632" b="10603"/>
          <a:stretch>
            <a:fillRect/>
          </a:stretch>
        </p:blipFill>
        <p:spPr bwMode="auto">
          <a:xfrm>
            <a:off x="30163" y="12868"/>
            <a:ext cx="9144000" cy="2162175"/>
          </a:xfrm>
          <a:prstGeom prst="rect">
            <a:avLst/>
          </a:prstGeom>
          <a:noFill/>
          <a:ln w="9525">
            <a:noFill/>
            <a:miter lim="800000"/>
            <a:headEnd/>
            <a:tailEnd/>
          </a:ln>
        </p:spPr>
      </p:pic>
      <p:pic>
        <p:nvPicPr>
          <p:cNvPr id="317442" name="Picture 13" descr="1009790img2009122411121611"/>
          <p:cNvPicPr>
            <a:picLocks noChangeAspect="1" noChangeArrowheads="1"/>
          </p:cNvPicPr>
          <p:nvPr/>
        </p:nvPicPr>
        <p:blipFill>
          <a:blip r:embed="rId3" cstate="print"/>
          <a:srcRect/>
          <a:stretch>
            <a:fillRect/>
          </a:stretch>
        </p:blipFill>
        <p:spPr bwMode="auto">
          <a:xfrm>
            <a:off x="5972175" y="4540250"/>
            <a:ext cx="3201988" cy="2317750"/>
          </a:xfrm>
          <a:prstGeom prst="rect">
            <a:avLst/>
          </a:prstGeom>
          <a:noFill/>
          <a:ln w="9525">
            <a:noFill/>
            <a:miter lim="800000"/>
            <a:headEnd/>
            <a:tailEnd/>
          </a:ln>
        </p:spPr>
      </p:pic>
      <p:pic>
        <p:nvPicPr>
          <p:cNvPr id="317443" name="Picture 14" descr="盐湖"/>
          <p:cNvPicPr>
            <a:picLocks noChangeAspect="1" noChangeArrowheads="1"/>
          </p:cNvPicPr>
          <p:nvPr/>
        </p:nvPicPr>
        <p:blipFill>
          <a:blip r:embed="rId4" cstate="print"/>
          <a:srcRect/>
          <a:stretch>
            <a:fillRect/>
          </a:stretch>
        </p:blipFill>
        <p:spPr bwMode="auto">
          <a:xfrm>
            <a:off x="0" y="4545013"/>
            <a:ext cx="3203575" cy="2312987"/>
          </a:xfrm>
          <a:prstGeom prst="rect">
            <a:avLst/>
          </a:prstGeom>
          <a:noFill/>
          <a:ln w="9525">
            <a:noFill/>
            <a:miter lim="800000"/>
            <a:headEnd/>
            <a:tailEnd/>
          </a:ln>
        </p:spPr>
      </p:pic>
      <p:pic>
        <p:nvPicPr>
          <p:cNvPr id="317444" name="Picture 15" descr="004"/>
          <p:cNvPicPr>
            <a:picLocks noChangeAspect="1" noChangeArrowheads="1"/>
          </p:cNvPicPr>
          <p:nvPr/>
        </p:nvPicPr>
        <p:blipFill>
          <a:blip r:embed="rId5" cstate="print"/>
          <a:srcRect/>
          <a:stretch>
            <a:fillRect/>
          </a:stretch>
        </p:blipFill>
        <p:spPr bwMode="auto">
          <a:xfrm>
            <a:off x="3046413" y="4545013"/>
            <a:ext cx="3203575" cy="2312987"/>
          </a:xfrm>
          <a:prstGeom prst="rect">
            <a:avLst/>
          </a:prstGeom>
          <a:noFill/>
          <a:ln w="9525">
            <a:noFill/>
            <a:miter lim="800000"/>
            <a:headEnd/>
            <a:tailEnd/>
          </a:ln>
        </p:spPr>
      </p:pic>
      <p:sp>
        <p:nvSpPr>
          <p:cNvPr id="257032" name="Rectangle 8"/>
          <p:cNvSpPr>
            <a:spLocks noChangeArrowheads="1"/>
          </p:cNvSpPr>
          <p:nvPr/>
        </p:nvSpPr>
        <p:spPr bwMode="auto">
          <a:xfrm>
            <a:off x="3491880" y="2888940"/>
            <a:ext cx="2271776" cy="92333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5400" b="1" dirty="0">
                <a:solidFill>
                  <a:srgbClr val="FF0000"/>
                </a:solidFill>
                <a:latin typeface="黑体" pitchFamily="2" charset="-122"/>
                <a:ea typeface="黑体" pitchFamily="2" charset="-122"/>
                <a:cs typeface="Arial" pitchFamily="34" charset="0"/>
              </a:rPr>
              <a:t>谢谢！</a:t>
            </a:r>
          </a:p>
        </p:txBody>
      </p:sp>
    </p:spTree>
    <p:extLst>
      <p:ext uri="{BB962C8B-B14F-4D97-AF65-F5344CB8AC3E}">
        <p14:creationId xmlns:p14="http://schemas.microsoft.com/office/powerpoint/2010/main" val="333289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en-US" altLang="zh-CN" sz="4000" dirty="0"/>
              <a:t>1. </a:t>
            </a:r>
            <a:r>
              <a:rPr lang="zh-CN" altLang="en-US" sz="4000" dirty="0"/>
              <a:t>工业结晶方法</a:t>
            </a:r>
          </a:p>
        </p:txBody>
      </p:sp>
      <p:sp>
        <p:nvSpPr>
          <p:cNvPr id="34819" name="内容占位符 2"/>
          <p:cNvSpPr>
            <a:spLocks noGrp="1"/>
          </p:cNvSpPr>
          <p:nvPr>
            <p:ph idx="1"/>
          </p:nvPr>
        </p:nvSpPr>
        <p:spPr>
          <a:xfrm>
            <a:off x="376862" y="1808820"/>
            <a:ext cx="8390275" cy="4319587"/>
          </a:xfrm>
        </p:spPr>
        <p:txBody>
          <a:bodyPr/>
          <a:lstStyle/>
          <a:p>
            <a:pPr>
              <a:lnSpc>
                <a:spcPct val="125000"/>
              </a:lnSpc>
            </a:pPr>
            <a:r>
              <a:rPr lang="en-US" altLang="zh-CN" sz="3200" dirty="0">
                <a:solidFill>
                  <a:srgbClr val="0000FF"/>
                </a:solidFill>
                <a:effectLst/>
                <a:latin typeface="Times New Roman" panose="02020603050405020304" pitchFamily="18" charset="0"/>
                <a:cs typeface="Times New Roman" panose="02020603050405020304" pitchFamily="18" charset="0"/>
              </a:rPr>
              <a:t>1</a:t>
            </a:r>
            <a:r>
              <a:rPr lang="zh-CN" altLang="en-US" sz="3200" dirty="0">
                <a:solidFill>
                  <a:srgbClr val="0000FF"/>
                </a:solidFill>
                <a:effectLst/>
                <a:latin typeface="Times New Roman" panose="02020603050405020304" pitchFamily="18" charset="0"/>
                <a:cs typeface="Times New Roman" panose="02020603050405020304" pitchFamily="18" charset="0"/>
              </a:rPr>
              <a:t>、蒸发脱除溶剂</a:t>
            </a:r>
            <a:r>
              <a:rPr lang="zh-CN" altLang="en-US" sz="3200" dirty="0">
                <a:effectLst/>
              </a:rPr>
              <a:t>（温度不变，真空系统）</a:t>
            </a:r>
            <a:endParaRPr lang="en-US" altLang="zh-CN" sz="3200" dirty="0">
              <a:effectLst/>
            </a:endParaRPr>
          </a:p>
          <a:p>
            <a:pPr>
              <a:lnSpc>
                <a:spcPct val="125000"/>
              </a:lnSpc>
            </a:pPr>
            <a:r>
              <a:rPr lang="en-US" altLang="zh-CN" sz="3200" dirty="0">
                <a:solidFill>
                  <a:srgbClr val="0000FF"/>
                </a:solidFill>
                <a:effectLst/>
                <a:latin typeface="Times New Roman" panose="02020603050405020304" pitchFamily="18" charset="0"/>
                <a:cs typeface="Times New Roman" panose="02020603050405020304" pitchFamily="18" charset="0"/>
              </a:rPr>
              <a:t>2</a:t>
            </a:r>
            <a:r>
              <a:rPr lang="zh-CN" altLang="en-US" sz="3200" dirty="0">
                <a:solidFill>
                  <a:srgbClr val="0000FF"/>
                </a:solidFill>
                <a:effectLst/>
                <a:latin typeface="Times New Roman" panose="02020603050405020304" pitchFamily="18" charset="0"/>
                <a:cs typeface="Times New Roman" panose="02020603050405020304" pitchFamily="18" charset="0"/>
              </a:rPr>
              <a:t>、盐析法</a:t>
            </a:r>
            <a:r>
              <a:rPr lang="zh-CN" altLang="en-US" sz="3200" dirty="0">
                <a:effectLst/>
              </a:rPr>
              <a:t>（加入盐或者其他溶剂导致结晶物质的溶解度降低）</a:t>
            </a:r>
            <a:endParaRPr lang="en-US" altLang="zh-CN" sz="3200" dirty="0">
              <a:effectLst/>
            </a:endParaRPr>
          </a:p>
          <a:p>
            <a:pPr>
              <a:lnSpc>
                <a:spcPct val="125000"/>
              </a:lnSpc>
            </a:pPr>
            <a:r>
              <a:rPr lang="en-US" altLang="zh-CN" sz="3200" dirty="0">
                <a:solidFill>
                  <a:srgbClr val="0000FF"/>
                </a:solidFill>
                <a:effectLst/>
                <a:latin typeface="Times New Roman" panose="02020603050405020304" pitchFamily="18" charset="0"/>
                <a:cs typeface="Times New Roman" panose="02020603050405020304" pitchFamily="18" charset="0"/>
              </a:rPr>
              <a:t>3</a:t>
            </a:r>
            <a:r>
              <a:rPr lang="zh-CN" altLang="en-US" sz="3200" dirty="0">
                <a:solidFill>
                  <a:srgbClr val="0000FF"/>
                </a:solidFill>
                <a:effectLst/>
                <a:latin typeface="Times New Roman" panose="02020603050405020304" pitchFamily="18" charset="0"/>
                <a:cs typeface="Times New Roman" panose="02020603050405020304" pitchFamily="18" charset="0"/>
              </a:rPr>
              <a:t>、冷却降温</a:t>
            </a:r>
            <a:r>
              <a:rPr lang="zh-CN" altLang="en-US" sz="3200" dirty="0">
                <a:effectLst/>
              </a:rPr>
              <a:t>（利用结晶物质自身溶解度对温度的关系）</a:t>
            </a:r>
            <a:endParaRPr lang="en-US" altLang="zh-CN" sz="3200" dirty="0">
              <a:effectLst/>
            </a:endParaRPr>
          </a:p>
          <a:p>
            <a:pPr>
              <a:lnSpc>
                <a:spcPct val="125000"/>
              </a:lnSpc>
            </a:pPr>
            <a:r>
              <a:rPr lang="en-US" altLang="zh-CN" sz="3200" dirty="0">
                <a:solidFill>
                  <a:srgbClr val="0000FF"/>
                </a:solidFill>
                <a:effectLst/>
                <a:latin typeface="Times New Roman" panose="02020603050405020304" pitchFamily="18" charset="0"/>
                <a:cs typeface="Times New Roman" panose="02020603050405020304" pitchFamily="18" charset="0"/>
              </a:rPr>
              <a:t>4</a:t>
            </a:r>
            <a:r>
              <a:rPr lang="zh-CN" altLang="en-US" sz="3200" dirty="0">
                <a:solidFill>
                  <a:srgbClr val="0000FF"/>
                </a:solidFill>
                <a:effectLst/>
                <a:latin typeface="Times New Roman" panose="02020603050405020304" pitchFamily="18" charset="0"/>
                <a:cs typeface="Times New Roman" panose="02020603050405020304" pitchFamily="18" charset="0"/>
              </a:rPr>
              <a:t>、化学反应</a:t>
            </a:r>
            <a:r>
              <a:rPr lang="zh-CN" altLang="en-US" sz="3200" dirty="0">
                <a:effectLst/>
              </a:rPr>
              <a:t>（两种或几种溶解度大的化合物反应后生成溶解度小或者难溶的化合物）</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A8F03B-3275-76EE-7261-98A636EA76AF}"/>
              </a:ext>
            </a:extLst>
          </p:cNvPr>
          <p:cNvSpPr txBox="1">
            <a:spLocks noChangeArrowheads="1"/>
          </p:cNvSpPr>
          <p:nvPr/>
        </p:nvSpPr>
        <p:spPr bwMode="auto">
          <a:xfrm>
            <a:off x="741934" y="5606426"/>
            <a:ext cx="8150546" cy="857250"/>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l"/>
              <a:defRPr sz="4000" b="1">
                <a:solidFill>
                  <a:schemeClr val="accent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华文细黑" pitchFamily="2" charset="-122"/>
              </a:defRPr>
            </a:lvl3pPr>
            <a:lvl4pPr marL="16002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4pPr>
            <a:lvl5pPr marL="2057400" indent="-228600" algn="l" rtl="0" eaLnBrk="0" fontAlgn="base" hangingPunct="0">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5pPr>
            <a:lvl6pPr marL="25146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6pPr>
            <a:lvl7pPr marL="29718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7pPr>
            <a:lvl8pPr marL="34290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8pPr>
            <a:lvl9pPr marL="3886200" indent="-228600" algn="l" rtl="0" fontAlgn="base">
              <a:spcBef>
                <a:spcPct val="20000"/>
              </a:spcBef>
              <a:spcAft>
                <a:spcPct val="0"/>
              </a:spcAft>
              <a:buChar char="»"/>
              <a:defRPr sz="2400" b="1">
                <a:solidFill>
                  <a:schemeClr val="tx1"/>
                </a:solidFill>
                <a:effectLst>
                  <a:outerShdw blurRad="38100" dist="38100" dir="2700000" algn="tl">
                    <a:srgbClr val="C0C0C0"/>
                  </a:outerShdw>
                </a:effectLst>
                <a:latin typeface="+mn-lt"/>
                <a:ea typeface="华文细黑" pitchFamily="2" charset="-122"/>
              </a:defRPr>
            </a:lvl9pPr>
          </a:lstStyle>
          <a:p>
            <a:pPr>
              <a:lnSpc>
                <a:spcPct val="90000"/>
              </a:lnSpc>
              <a:buClr>
                <a:schemeClr val="accent2"/>
              </a:buClr>
              <a:buFont typeface="Wingdings" pitchFamily="2" charset="2"/>
              <a:buChar char="u"/>
            </a:pPr>
            <a:r>
              <a:rPr lang="zh-CN" altLang="en-US" sz="2400" kern="0">
                <a:effectLst/>
              </a:rPr>
              <a:t>反应结晶法</a:t>
            </a:r>
            <a:r>
              <a:rPr lang="en-US" altLang="zh-CN" sz="2400" kern="0">
                <a:effectLst/>
              </a:rPr>
              <a:t>:</a:t>
            </a:r>
            <a:endParaRPr lang="zh-CN" altLang="en-US" sz="2400" kern="0">
              <a:effectLst/>
            </a:endParaRPr>
          </a:p>
          <a:p>
            <a:pPr>
              <a:lnSpc>
                <a:spcPct val="90000"/>
              </a:lnSpc>
              <a:spcBef>
                <a:spcPts val="1200"/>
              </a:spcBef>
              <a:buClr>
                <a:schemeClr val="accent2"/>
              </a:buClr>
              <a:buFont typeface="Wingdings" pitchFamily="2" charset="2"/>
              <a:buNone/>
            </a:pPr>
            <a:r>
              <a:rPr lang="zh-CN" altLang="en-US" sz="2400" kern="0">
                <a:effectLst/>
              </a:rPr>
              <a:t>  	</a:t>
            </a:r>
            <a:r>
              <a:rPr lang="zh-CN" altLang="en-US" sz="2400" kern="0">
                <a:solidFill>
                  <a:schemeClr val="tx1"/>
                </a:solidFill>
                <a:effectLst/>
              </a:rPr>
              <a:t>碳酸锂制备</a:t>
            </a:r>
            <a:r>
              <a:rPr lang="zh-CN" altLang="en-US" sz="2000" kern="0">
                <a:solidFill>
                  <a:schemeClr val="tx1"/>
                </a:solidFill>
                <a:effectLst/>
              </a:rPr>
              <a:t>：</a:t>
            </a:r>
            <a:r>
              <a:rPr lang="en-US" altLang="zh-CN" sz="2000" kern="0">
                <a:solidFill>
                  <a:schemeClr val="tx1"/>
                </a:solidFill>
                <a:effectLst/>
              </a:rPr>
              <a:t>2LiCl</a:t>
            </a:r>
            <a:r>
              <a:rPr lang="zh-CN" altLang="en-US" sz="2000" kern="0">
                <a:solidFill>
                  <a:schemeClr val="tx1"/>
                </a:solidFill>
                <a:effectLst/>
              </a:rPr>
              <a:t>＋</a:t>
            </a:r>
            <a:r>
              <a:rPr lang="en-US" altLang="zh-CN" sz="2000" kern="0">
                <a:solidFill>
                  <a:schemeClr val="tx1"/>
                </a:solidFill>
                <a:effectLst/>
              </a:rPr>
              <a:t>Na</a:t>
            </a:r>
            <a:r>
              <a:rPr lang="en-US" altLang="zh-CN" sz="2000" kern="0" baseline="-25000">
                <a:solidFill>
                  <a:schemeClr val="tx1"/>
                </a:solidFill>
                <a:effectLst/>
              </a:rPr>
              <a:t>2</a:t>
            </a:r>
            <a:r>
              <a:rPr lang="en-US" altLang="zh-CN" sz="2000" kern="0">
                <a:solidFill>
                  <a:schemeClr val="tx1"/>
                </a:solidFill>
                <a:effectLst/>
              </a:rPr>
              <a:t>CO</a:t>
            </a:r>
            <a:r>
              <a:rPr lang="en-US" altLang="zh-CN" sz="2000" kern="0" baseline="-25000">
                <a:solidFill>
                  <a:schemeClr val="tx1"/>
                </a:solidFill>
                <a:effectLst/>
              </a:rPr>
              <a:t>3</a:t>
            </a:r>
            <a:r>
              <a:rPr lang="en-US" altLang="zh-CN" sz="2000" kern="0">
                <a:solidFill>
                  <a:schemeClr val="tx1"/>
                </a:solidFill>
                <a:effectLst/>
                <a:sym typeface="Wingdings" pitchFamily="2" charset="2"/>
              </a:rPr>
              <a:t> = Li</a:t>
            </a:r>
            <a:r>
              <a:rPr lang="en-US" altLang="zh-CN" sz="2000" kern="0" baseline="-25000">
                <a:solidFill>
                  <a:schemeClr val="tx1"/>
                </a:solidFill>
                <a:effectLst/>
              </a:rPr>
              <a:t>2</a:t>
            </a:r>
            <a:r>
              <a:rPr lang="en-US" altLang="zh-CN" sz="2000" kern="0">
                <a:solidFill>
                  <a:schemeClr val="tx1"/>
                </a:solidFill>
                <a:effectLst/>
              </a:rPr>
              <a:t>CO</a:t>
            </a:r>
            <a:r>
              <a:rPr lang="en-US" altLang="zh-CN" sz="2000" kern="0" baseline="-25000">
                <a:solidFill>
                  <a:schemeClr val="tx1"/>
                </a:solidFill>
                <a:effectLst/>
              </a:rPr>
              <a:t>3 </a:t>
            </a:r>
            <a:r>
              <a:rPr lang="en-US" altLang="zh-CN" sz="2000" kern="0">
                <a:solidFill>
                  <a:schemeClr val="tx1"/>
                </a:solidFill>
                <a:effectLst/>
              </a:rPr>
              <a:t>+ 2NaCl</a:t>
            </a:r>
          </a:p>
          <a:p>
            <a:pPr>
              <a:lnSpc>
                <a:spcPct val="90000"/>
              </a:lnSpc>
              <a:spcBef>
                <a:spcPts val="1200"/>
              </a:spcBef>
              <a:buClr>
                <a:schemeClr val="accent2"/>
              </a:buClr>
              <a:buFont typeface="Wingdings" pitchFamily="2" charset="2"/>
              <a:buNone/>
            </a:pPr>
            <a:endParaRPr lang="en-US" altLang="zh-CN" sz="2400" kern="0" dirty="0">
              <a:effectLst/>
            </a:endParaRPr>
          </a:p>
        </p:txBody>
      </p:sp>
      <p:sp>
        <p:nvSpPr>
          <p:cNvPr id="5" name="Text Box 12">
            <a:extLst>
              <a:ext uri="{FF2B5EF4-FFF2-40B4-BE49-F238E27FC236}">
                <a16:creationId xmlns:a16="http://schemas.microsoft.com/office/drawing/2014/main" id="{1DD6B09F-8E85-DA80-F66A-4A30F0725106}"/>
              </a:ext>
            </a:extLst>
          </p:cNvPr>
          <p:cNvSpPr txBox="1">
            <a:spLocks noChangeArrowheads="1"/>
          </p:cNvSpPr>
          <p:nvPr/>
        </p:nvSpPr>
        <p:spPr bwMode="auto">
          <a:xfrm>
            <a:off x="714375" y="2950045"/>
            <a:ext cx="6357937" cy="461963"/>
          </a:xfrm>
          <a:prstGeom prst="rect">
            <a:avLst/>
          </a:prstGeom>
          <a:noFill/>
          <a:ln w="9525" algn="ctr">
            <a:noFill/>
            <a:miter lim="800000"/>
            <a:headEnd/>
            <a:tailEnd/>
          </a:ln>
        </p:spPr>
        <p:txBody>
          <a:bodyPr>
            <a:spAutoFit/>
          </a:bodyPr>
          <a:lstStyle/>
          <a:p>
            <a:pPr>
              <a:spcBef>
                <a:spcPct val="50000"/>
              </a:spcBef>
              <a:spcAft>
                <a:spcPct val="50000"/>
              </a:spcAft>
              <a:buClr>
                <a:schemeClr val="accent2"/>
              </a:buClr>
              <a:buFont typeface="Wingdings" pitchFamily="2" charset="2"/>
              <a:buChar char="u"/>
            </a:pPr>
            <a:r>
              <a:rPr lang="en-US" altLang="zh-CN" sz="2400" b="1" dirty="0">
                <a:sym typeface="Wingdings" pitchFamily="2" charset="2"/>
              </a:rPr>
              <a:t>dc/</a:t>
            </a:r>
            <a:r>
              <a:rPr lang="en-US" altLang="zh-CN" sz="2400" b="1" dirty="0" err="1">
                <a:sym typeface="Wingdings" pitchFamily="2" charset="2"/>
              </a:rPr>
              <a:t>dt</a:t>
            </a:r>
            <a:r>
              <a:rPr lang="zh-CN" altLang="en-US" sz="2400" b="1" dirty="0">
                <a:sym typeface="Wingdings" pitchFamily="2" charset="2"/>
              </a:rPr>
              <a:t>小或＜</a:t>
            </a:r>
            <a:r>
              <a:rPr lang="en-US" altLang="zh-CN" sz="2400" b="1" dirty="0">
                <a:sym typeface="Wingdings" pitchFamily="2" charset="2"/>
              </a:rPr>
              <a:t>0        </a:t>
            </a:r>
            <a:r>
              <a:rPr lang="zh-CN" altLang="en-US" sz="2400" b="1" dirty="0">
                <a:solidFill>
                  <a:schemeClr val="accent2"/>
                </a:solidFill>
                <a:latin typeface="+mn-lt"/>
                <a:ea typeface="+mn-ea"/>
                <a:sym typeface="Wingdings" pitchFamily="2" charset="2"/>
              </a:rPr>
              <a:t>蒸发法</a:t>
            </a:r>
            <a:r>
              <a:rPr lang="zh-CN" altLang="en-US" sz="2400" b="1" dirty="0">
                <a:sym typeface="Wingdings" pitchFamily="2" charset="2"/>
              </a:rPr>
              <a:t>：加热面结垢</a:t>
            </a:r>
            <a:endParaRPr lang="zh-CN" altLang="en-US" sz="2400" b="1" dirty="0"/>
          </a:p>
        </p:txBody>
      </p:sp>
      <p:sp>
        <p:nvSpPr>
          <p:cNvPr id="6" name="Text Box 16">
            <a:extLst>
              <a:ext uri="{FF2B5EF4-FFF2-40B4-BE49-F238E27FC236}">
                <a16:creationId xmlns:a16="http://schemas.microsoft.com/office/drawing/2014/main" id="{305697E1-D229-8719-1092-4AF0A221FA3B}"/>
              </a:ext>
            </a:extLst>
          </p:cNvPr>
          <p:cNvSpPr txBox="1">
            <a:spLocks noChangeArrowheads="1"/>
          </p:cNvSpPr>
          <p:nvPr/>
        </p:nvSpPr>
        <p:spPr bwMode="auto">
          <a:xfrm>
            <a:off x="714375" y="3647419"/>
            <a:ext cx="5660677" cy="424732"/>
          </a:xfrm>
          <a:prstGeom prst="rect">
            <a:avLst/>
          </a:prstGeom>
          <a:noFill/>
          <a:ln w="9525" algn="ctr">
            <a:noFill/>
            <a:miter lim="800000"/>
            <a:headEnd/>
            <a:tailEnd/>
          </a:ln>
        </p:spPr>
        <p:txBody>
          <a:bodyPr wrap="square">
            <a:spAutoFit/>
          </a:bodyPr>
          <a:lstStyle/>
          <a:p>
            <a:pPr>
              <a:lnSpc>
                <a:spcPct val="90000"/>
              </a:lnSpc>
              <a:spcBef>
                <a:spcPct val="20000"/>
              </a:spcBef>
              <a:buClr>
                <a:schemeClr val="accent2"/>
              </a:buClr>
              <a:buFont typeface="Wingdings" pitchFamily="2" charset="2"/>
              <a:buChar char="u"/>
            </a:pPr>
            <a:r>
              <a:rPr lang="en-US" altLang="zh-CN" sz="2400" b="1" dirty="0">
                <a:sym typeface="Wingdings" pitchFamily="2" charset="2"/>
              </a:rPr>
              <a:t>dc/dt</a:t>
            </a:r>
            <a:r>
              <a:rPr lang="zh-CN" altLang="en-US" sz="2400" b="1" dirty="0">
                <a:sym typeface="Wingdings" pitchFamily="2" charset="2"/>
              </a:rPr>
              <a:t>中等        </a:t>
            </a:r>
            <a:r>
              <a:rPr lang="zh-CN" altLang="en-US" sz="2400" b="1" dirty="0">
                <a:solidFill>
                  <a:schemeClr val="accent2"/>
                </a:solidFill>
                <a:latin typeface="+mn-lt"/>
                <a:ea typeface="+mn-ea"/>
                <a:sym typeface="Wingdings" pitchFamily="2" charset="2"/>
              </a:rPr>
              <a:t>真空冷却法</a:t>
            </a:r>
            <a:r>
              <a:rPr lang="zh-CN" altLang="en-US" sz="2400" b="1" dirty="0">
                <a:sym typeface="Wingdings" pitchFamily="2" charset="2"/>
              </a:rPr>
              <a:t>：无换热面</a:t>
            </a:r>
            <a:endParaRPr lang="zh-CN" altLang="en-US" sz="2400" b="1" dirty="0"/>
          </a:p>
        </p:txBody>
      </p:sp>
      <p:sp>
        <p:nvSpPr>
          <p:cNvPr id="7" name="Text Box 9">
            <a:extLst>
              <a:ext uri="{FF2B5EF4-FFF2-40B4-BE49-F238E27FC236}">
                <a16:creationId xmlns:a16="http://schemas.microsoft.com/office/drawing/2014/main" id="{3CEFBA0E-6A27-F477-073F-594175BD117D}"/>
              </a:ext>
            </a:extLst>
          </p:cNvPr>
          <p:cNvSpPr txBox="1">
            <a:spLocks noChangeArrowheads="1"/>
          </p:cNvSpPr>
          <p:nvPr/>
        </p:nvSpPr>
        <p:spPr bwMode="auto">
          <a:xfrm>
            <a:off x="694794" y="1922492"/>
            <a:ext cx="1725613" cy="425450"/>
          </a:xfrm>
          <a:prstGeom prst="rect">
            <a:avLst/>
          </a:prstGeom>
          <a:noFill/>
          <a:ln w="9525" algn="ctr">
            <a:noFill/>
            <a:miter lim="800000"/>
            <a:headEnd/>
            <a:tailEnd/>
          </a:ln>
        </p:spPr>
        <p:txBody>
          <a:bodyPr>
            <a:spAutoFit/>
          </a:bodyPr>
          <a:lstStyle/>
          <a:p>
            <a:pPr>
              <a:lnSpc>
                <a:spcPct val="90000"/>
              </a:lnSpc>
              <a:spcBef>
                <a:spcPct val="20000"/>
              </a:spcBef>
              <a:buClr>
                <a:schemeClr val="accent2"/>
              </a:buClr>
              <a:buFont typeface="Wingdings" pitchFamily="2" charset="2"/>
              <a:buChar char="u"/>
            </a:pPr>
            <a:r>
              <a:rPr lang="en-US" altLang="zh-CN" sz="2400" b="1" dirty="0">
                <a:sym typeface="Wingdings" pitchFamily="2" charset="2"/>
              </a:rPr>
              <a:t>dc/dt</a:t>
            </a:r>
            <a:r>
              <a:rPr lang="zh-CN" altLang="en-US" sz="2400" b="1" dirty="0">
                <a:sym typeface="Wingdings" pitchFamily="2" charset="2"/>
              </a:rPr>
              <a:t>大</a:t>
            </a:r>
          </a:p>
        </p:txBody>
      </p:sp>
      <p:sp>
        <p:nvSpPr>
          <p:cNvPr id="8" name="AutoShape 18">
            <a:extLst>
              <a:ext uri="{FF2B5EF4-FFF2-40B4-BE49-F238E27FC236}">
                <a16:creationId xmlns:a16="http://schemas.microsoft.com/office/drawing/2014/main" id="{B0E18085-FD71-AED1-6BD0-6673243A8DF2}"/>
              </a:ext>
            </a:extLst>
          </p:cNvPr>
          <p:cNvSpPr>
            <a:spLocks noChangeAspect="1" noChangeArrowheads="1" noTextEdit="1"/>
          </p:cNvSpPr>
          <p:nvPr/>
        </p:nvSpPr>
        <p:spPr bwMode="auto">
          <a:xfrm>
            <a:off x="3708400" y="2234313"/>
            <a:ext cx="4967288" cy="566738"/>
          </a:xfrm>
          <a:prstGeom prst="rect">
            <a:avLst/>
          </a:prstGeom>
          <a:noFill/>
          <a:ln w="9525">
            <a:noFill/>
            <a:miter lim="800000"/>
            <a:headEnd/>
            <a:tailEnd/>
          </a:ln>
        </p:spPr>
        <p:txBody>
          <a:bodyPr/>
          <a:lstStyle/>
          <a:p>
            <a:endParaRPr lang="zh-CN" altLang="en-US" sz="2000" dirty="0"/>
          </a:p>
        </p:txBody>
      </p:sp>
      <p:sp>
        <p:nvSpPr>
          <p:cNvPr id="9" name="Text Box 17">
            <a:extLst>
              <a:ext uri="{FF2B5EF4-FFF2-40B4-BE49-F238E27FC236}">
                <a16:creationId xmlns:a16="http://schemas.microsoft.com/office/drawing/2014/main" id="{EF76F3E9-A280-ACFC-0E53-FF520EBB7E43}"/>
              </a:ext>
            </a:extLst>
          </p:cNvPr>
          <p:cNvSpPr txBox="1">
            <a:spLocks noChangeArrowheads="1"/>
          </p:cNvSpPr>
          <p:nvPr/>
        </p:nvSpPr>
        <p:spPr bwMode="auto">
          <a:xfrm>
            <a:off x="741934" y="4115360"/>
            <a:ext cx="7344435" cy="1509901"/>
          </a:xfrm>
          <a:prstGeom prst="rect">
            <a:avLst/>
          </a:prstGeom>
          <a:noFill/>
          <a:ln w="9525" algn="ctr">
            <a:noFill/>
            <a:miter lim="800000"/>
            <a:headEnd/>
            <a:tailEnd/>
          </a:ln>
        </p:spPr>
        <p:txBody>
          <a:bodyPr wrap="square">
            <a:spAutoFit/>
          </a:bodyPr>
          <a:lstStyle/>
          <a:p>
            <a:pPr>
              <a:lnSpc>
                <a:spcPct val="150000"/>
              </a:lnSpc>
              <a:buClr>
                <a:schemeClr val="accent2"/>
              </a:buClr>
              <a:buFont typeface="Wingdings" pitchFamily="2" charset="2"/>
              <a:buChar char="u"/>
            </a:pPr>
            <a:r>
              <a:rPr lang="zh-CN" altLang="en-US" sz="2400" b="1" dirty="0">
                <a:solidFill>
                  <a:schemeClr val="accent2"/>
                </a:solidFill>
                <a:latin typeface="+mn-lt"/>
                <a:ea typeface="+mn-ea"/>
                <a:sym typeface="Wingdings" pitchFamily="2" charset="2"/>
              </a:rPr>
              <a:t>盐析法</a:t>
            </a:r>
            <a:r>
              <a:rPr lang="zh-CN" altLang="en-US" sz="2400" b="1" dirty="0">
                <a:sym typeface="Wingdings" pitchFamily="2" charset="2"/>
              </a:rPr>
              <a:t>：</a:t>
            </a:r>
            <a:r>
              <a:rPr lang="zh-CN" altLang="en-US" sz="2000" b="1" dirty="0">
                <a:sym typeface="Wingdings" pitchFamily="2" charset="2"/>
              </a:rPr>
              <a:t>如	 ①</a:t>
            </a:r>
            <a:r>
              <a:rPr lang="en-US" altLang="zh-CN" sz="2000" b="1" dirty="0" err="1">
                <a:sym typeface="Wingdings" pitchFamily="2" charset="2"/>
              </a:rPr>
              <a:t>NaCl</a:t>
            </a:r>
            <a:r>
              <a:rPr lang="zh-CN" altLang="en-US" sz="2000" b="1" dirty="0">
                <a:sym typeface="Wingdings" pitchFamily="2" charset="2"/>
              </a:rPr>
              <a:t>加入到饱和</a:t>
            </a:r>
            <a:r>
              <a:rPr lang="en-US" altLang="zh-CN" sz="2000" b="1" dirty="0">
                <a:sym typeface="Wingdings" pitchFamily="2" charset="2"/>
              </a:rPr>
              <a:t>NH</a:t>
            </a:r>
            <a:r>
              <a:rPr lang="en-US" altLang="zh-CN" sz="2000" b="1" baseline="-25000" dirty="0">
                <a:sym typeface="Wingdings" pitchFamily="2" charset="2"/>
              </a:rPr>
              <a:t>4</a:t>
            </a:r>
            <a:r>
              <a:rPr lang="en-US" altLang="zh-CN" sz="2000" b="1" dirty="0">
                <a:sym typeface="Wingdings" pitchFamily="2" charset="2"/>
              </a:rPr>
              <a:t>Cl</a:t>
            </a:r>
            <a:r>
              <a:rPr lang="zh-CN" altLang="en-US" sz="2000" b="1" dirty="0">
                <a:sym typeface="Wingdings" pitchFamily="2" charset="2"/>
              </a:rPr>
              <a:t>母液中</a:t>
            </a:r>
          </a:p>
          <a:p>
            <a:pPr lvl="2">
              <a:lnSpc>
                <a:spcPct val="150000"/>
              </a:lnSpc>
            </a:pPr>
            <a:r>
              <a:rPr lang="zh-CN" altLang="en-US" sz="2000" b="1" dirty="0">
                <a:sym typeface="Wingdings" pitchFamily="2" charset="2"/>
              </a:rPr>
              <a:t>	 ②乙醇溶剂加入到水溶液中</a:t>
            </a:r>
            <a:endParaRPr lang="en-US" altLang="zh-CN" sz="2000" b="1" baseline="-25000" dirty="0">
              <a:sym typeface="Wingdings" pitchFamily="2" charset="2"/>
            </a:endParaRPr>
          </a:p>
          <a:p>
            <a:pPr lvl="2">
              <a:lnSpc>
                <a:spcPct val="150000"/>
              </a:lnSpc>
            </a:pPr>
            <a:r>
              <a:rPr lang="en-US" altLang="zh-CN" sz="2000" b="1" dirty="0">
                <a:sym typeface="Wingdings" pitchFamily="2" charset="2"/>
              </a:rPr>
              <a:t>	 ③</a:t>
            </a:r>
            <a:r>
              <a:rPr lang="zh-CN" altLang="en-US" sz="2000" b="1" dirty="0">
                <a:sym typeface="Wingdings" pitchFamily="2" charset="2"/>
              </a:rPr>
              <a:t>酰胺类物质加入到</a:t>
            </a:r>
            <a:r>
              <a:rPr lang="en-US" altLang="zh-CN" sz="2000" b="1" dirty="0" err="1">
                <a:sym typeface="Wingdings" pitchFamily="2" charset="2"/>
              </a:rPr>
              <a:t>NaCl</a:t>
            </a:r>
            <a:r>
              <a:rPr lang="zh-CN" altLang="en-US" sz="2000" b="1" dirty="0">
                <a:sym typeface="Wingdings" pitchFamily="2" charset="2"/>
              </a:rPr>
              <a:t>或</a:t>
            </a:r>
            <a:r>
              <a:rPr lang="en-US" altLang="zh-CN" sz="2000" b="1" dirty="0">
                <a:sym typeface="Wingdings" pitchFamily="2" charset="2"/>
              </a:rPr>
              <a:t>Na</a:t>
            </a:r>
            <a:r>
              <a:rPr lang="en-US" altLang="zh-CN" sz="2000" b="1" baseline="-25000" dirty="0">
                <a:sym typeface="Wingdings" pitchFamily="2" charset="2"/>
              </a:rPr>
              <a:t>2</a:t>
            </a:r>
            <a:r>
              <a:rPr lang="en-US" altLang="zh-CN" sz="2000" b="1" dirty="0">
                <a:sym typeface="Wingdings" pitchFamily="2" charset="2"/>
              </a:rPr>
              <a:t>CO</a:t>
            </a:r>
            <a:r>
              <a:rPr lang="en-US" altLang="zh-CN" sz="2000" b="1" baseline="-25000" dirty="0">
                <a:sym typeface="Wingdings" pitchFamily="2" charset="2"/>
              </a:rPr>
              <a:t>3</a:t>
            </a:r>
            <a:r>
              <a:rPr lang="zh-CN" altLang="en-US" sz="2000" b="1" dirty="0">
                <a:sym typeface="Wingdings" pitchFamily="2" charset="2"/>
              </a:rPr>
              <a:t>溶液中</a:t>
            </a:r>
            <a:endParaRPr lang="en-US" altLang="zh-CN" sz="2000" b="1" dirty="0">
              <a:sym typeface="Wingdings" pitchFamily="2" charset="2"/>
            </a:endParaRPr>
          </a:p>
        </p:txBody>
      </p:sp>
      <p:grpSp>
        <p:nvGrpSpPr>
          <p:cNvPr id="10" name="组合 9">
            <a:extLst>
              <a:ext uri="{FF2B5EF4-FFF2-40B4-BE49-F238E27FC236}">
                <a16:creationId xmlns:a16="http://schemas.microsoft.com/office/drawing/2014/main" id="{7FCA59AF-7B50-71E9-EE29-46DD3A947D22}"/>
              </a:ext>
            </a:extLst>
          </p:cNvPr>
          <p:cNvGrpSpPr/>
          <p:nvPr/>
        </p:nvGrpSpPr>
        <p:grpSpPr>
          <a:xfrm>
            <a:off x="2951820" y="1453000"/>
            <a:ext cx="5053383" cy="1307902"/>
            <a:chOff x="2180657" y="1357313"/>
            <a:chExt cx="5053383" cy="1307902"/>
          </a:xfrm>
        </p:grpSpPr>
        <p:sp>
          <p:nvSpPr>
            <p:cNvPr id="11" name="Rectangle 25">
              <a:extLst>
                <a:ext uri="{FF2B5EF4-FFF2-40B4-BE49-F238E27FC236}">
                  <a16:creationId xmlns:a16="http://schemas.microsoft.com/office/drawing/2014/main" id="{20904366-B046-116F-C22E-4B5CA78C5427}"/>
                </a:ext>
              </a:extLst>
            </p:cNvPr>
            <p:cNvSpPr>
              <a:spLocks noChangeArrowheads="1"/>
            </p:cNvSpPr>
            <p:nvPr/>
          </p:nvSpPr>
          <p:spPr bwMode="auto">
            <a:xfrm>
              <a:off x="3643313" y="1357313"/>
              <a:ext cx="3590727" cy="307777"/>
            </a:xfrm>
            <a:prstGeom prst="rect">
              <a:avLst/>
            </a:prstGeom>
            <a:noFill/>
            <a:ln w="9525">
              <a:noFill/>
              <a:miter lim="800000"/>
              <a:headEnd/>
              <a:tailEnd/>
            </a:ln>
          </p:spPr>
          <p:txBody>
            <a:bodyPr wrap="none" lIns="0" tIns="0" rIns="0" bIns="0">
              <a:spAutoFit/>
            </a:bodyPr>
            <a:lstStyle/>
            <a:p>
              <a:r>
                <a:rPr lang="zh-CN" altLang="en-US" sz="2000" b="1" dirty="0">
                  <a:solidFill>
                    <a:srgbClr val="000000"/>
                  </a:solidFill>
                  <a:latin typeface="宋体" charset="-122"/>
                </a:rPr>
                <a:t>自然冷却：冷却速度慢、大晶体</a:t>
              </a:r>
              <a:endParaRPr lang="zh-CN" altLang="en-US" sz="2000" b="1" dirty="0"/>
            </a:p>
          </p:txBody>
        </p:sp>
        <p:sp>
          <p:nvSpPr>
            <p:cNvPr id="12" name="Rectangle 27">
              <a:extLst>
                <a:ext uri="{FF2B5EF4-FFF2-40B4-BE49-F238E27FC236}">
                  <a16:creationId xmlns:a16="http://schemas.microsoft.com/office/drawing/2014/main" id="{D9996A33-B01D-6DCA-8A30-3F3598071F5C}"/>
                </a:ext>
              </a:extLst>
            </p:cNvPr>
            <p:cNvSpPr>
              <a:spLocks noChangeArrowheads="1"/>
            </p:cNvSpPr>
            <p:nvPr/>
          </p:nvSpPr>
          <p:spPr bwMode="auto">
            <a:xfrm>
              <a:off x="3626895" y="2357438"/>
              <a:ext cx="3602555" cy="307777"/>
            </a:xfrm>
            <a:prstGeom prst="rect">
              <a:avLst/>
            </a:prstGeom>
            <a:noFill/>
            <a:ln w="9525">
              <a:noFill/>
              <a:miter lim="800000"/>
              <a:headEnd/>
              <a:tailEnd/>
            </a:ln>
          </p:spPr>
          <p:txBody>
            <a:bodyPr wrap="square" lIns="0" tIns="0" rIns="0" bIns="0">
              <a:spAutoFit/>
            </a:bodyPr>
            <a:lstStyle/>
            <a:p>
              <a:r>
                <a:rPr lang="zh-CN" altLang="en-US" sz="2000" b="1" dirty="0">
                  <a:solidFill>
                    <a:srgbClr val="000000"/>
                  </a:solidFill>
                  <a:latin typeface="宋体" charset="-122"/>
                </a:rPr>
                <a:t>直接接触冷却：晶体细小</a:t>
              </a:r>
              <a:endParaRPr lang="zh-CN" altLang="en-US" sz="2000" b="1" dirty="0"/>
            </a:p>
          </p:txBody>
        </p:sp>
        <p:sp>
          <p:nvSpPr>
            <p:cNvPr id="13" name="Rectangle 0">
              <a:extLst>
                <a:ext uri="{FF2B5EF4-FFF2-40B4-BE49-F238E27FC236}">
                  <a16:creationId xmlns:a16="http://schemas.microsoft.com/office/drawing/2014/main" id="{4CC65E54-550D-1479-96B4-A1C89CD88588}"/>
                </a:ext>
              </a:extLst>
            </p:cNvPr>
            <p:cNvSpPr>
              <a:spLocks noChangeArrowheads="1"/>
            </p:cNvSpPr>
            <p:nvPr/>
          </p:nvSpPr>
          <p:spPr bwMode="auto">
            <a:xfrm>
              <a:off x="3643313" y="1857375"/>
              <a:ext cx="2580835" cy="307777"/>
            </a:xfrm>
            <a:prstGeom prst="rect">
              <a:avLst/>
            </a:prstGeom>
            <a:noFill/>
            <a:ln w="9525">
              <a:noFill/>
              <a:miter lim="800000"/>
              <a:headEnd/>
              <a:tailEnd/>
            </a:ln>
          </p:spPr>
          <p:txBody>
            <a:bodyPr wrap="none" lIns="0" tIns="0" rIns="0" bIns="0">
              <a:spAutoFit/>
            </a:bodyPr>
            <a:lstStyle/>
            <a:p>
              <a:r>
                <a:rPr lang="zh-CN" altLang="en-US" sz="2000" b="1" dirty="0">
                  <a:solidFill>
                    <a:srgbClr val="000000"/>
                  </a:solidFill>
                  <a:latin typeface="宋体" charset="-122"/>
                </a:rPr>
                <a:t>间壁冷却：晶疤或晶垢</a:t>
              </a:r>
              <a:endParaRPr lang="zh-CN" altLang="en-US" sz="2000" b="1" dirty="0"/>
            </a:p>
          </p:txBody>
        </p:sp>
        <p:sp>
          <p:nvSpPr>
            <p:cNvPr id="14" name="Rectangle 26">
              <a:extLst>
                <a:ext uri="{FF2B5EF4-FFF2-40B4-BE49-F238E27FC236}">
                  <a16:creationId xmlns:a16="http://schemas.microsoft.com/office/drawing/2014/main" id="{E0D9AAFA-10A4-5060-6D17-C1A8C7A00B46}"/>
                </a:ext>
              </a:extLst>
            </p:cNvPr>
            <p:cNvSpPr>
              <a:spLocks noChangeArrowheads="1"/>
            </p:cNvSpPr>
            <p:nvPr/>
          </p:nvSpPr>
          <p:spPr bwMode="auto">
            <a:xfrm>
              <a:off x="2180657" y="1860554"/>
              <a:ext cx="1062825" cy="369332"/>
            </a:xfrm>
            <a:prstGeom prst="rect">
              <a:avLst/>
            </a:prstGeom>
            <a:noFill/>
            <a:ln w="9525">
              <a:noFill/>
              <a:miter lim="800000"/>
              <a:headEnd/>
              <a:tailEnd/>
            </a:ln>
          </p:spPr>
          <p:txBody>
            <a:bodyPr wrap="square" lIns="0" tIns="0" rIns="0" bIns="0">
              <a:spAutoFit/>
            </a:bodyPr>
            <a:lstStyle/>
            <a:p>
              <a:r>
                <a:rPr lang="zh-CN" altLang="en-US" sz="2400" b="1" dirty="0">
                  <a:solidFill>
                    <a:schemeClr val="accent2"/>
                  </a:solidFill>
                  <a:latin typeface="+mn-lt"/>
                  <a:ea typeface="+mn-ea"/>
                </a:rPr>
                <a:t>冷却法</a:t>
              </a:r>
            </a:p>
          </p:txBody>
        </p:sp>
        <p:sp>
          <p:nvSpPr>
            <p:cNvPr id="15" name="左大括号 14">
              <a:extLst>
                <a:ext uri="{FF2B5EF4-FFF2-40B4-BE49-F238E27FC236}">
                  <a16:creationId xmlns:a16="http://schemas.microsoft.com/office/drawing/2014/main" id="{1E9CDC1C-4800-F80E-2BD9-976B400512C2}"/>
                </a:ext>
              </a:extLst>
            </p:cNvPr>
            <p:cNvSpPr/>
            <p:nvPr/>
          </p:nvSpPr>
          <p:spPr bwMode="auto">
            <a:xfrm>
              <a:off x="3243482" y="1493785"/>
              <a:ext cx="293403" cy="1091491"/>
            </a:xfrm>
            <a:prstGeom prst="leftBrace">
              <a:avLst/>
            </a:prstGeom>
            <a:noFill/>
            <a:ln w="2540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华文细黑" pitchFamily="2" charset="-122"/>
              </a:endParaRPr>
            </a:p>
          </p:txBody>
        </p:sp>
      </p:grpSp>
      <p:cxnSp>
        <p:nvCxnSpPr>
          <p:cNvPr id="16" name="直接箭头连接符 15">
            <a:extLst>
              <a:ext uri="{FF2B5EF4-FFF2-40B4-BE49-F238E27FC236}">
                <a16:creationId xmlns:a16="http://schemas.microsoft.com/office/drawing/2014/main" id="{CACF3B92-45CA-D1C1-28C3-07C0004AEFD5}"/>
              </a:ext>
            </a:extLst>
          </p:cNvPr>
          <p:cNvCxnSpPr/>
          <p:nvPr/>
        </p:nvCxnSpPr>
        <p:spPr bwMode="auto">
          <a:xfrm>
            <a:off x="2215729" y="2139034"/>
            <a:ext cx="601076" cy="0"/>
          </a:xfrm>
          <a:prstGeom prst="straightConnector1">
            <a:avLst/>
          </a:prstGeom>
          <a:solidFill>
            <a:srgbClr val="FFFFCC"/>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9D056D9E-1E86-7F20-D254-01526B95649C}"/>
              </a:ext>
            </a:extLst>
          </p:cNvPr>
          <p:cNvCxnSpPr/>
          <p:nvPr/>
        </p:nvCxnSpPr>
        <p:spPr bwMode="auto">
          <a:xfrm>
            <a:off x="2951820" y="3181026"/>
            <a:ext cx="601076" cy="0"/>
          </a:xfrm>
          <a:prstGeom prst="straightConnector1">
            <a:avLst/>
          </a:prstGeom>
          <a:solidFill>
            <a:srgbClr val="FFFFCC"/>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FCE1F0A3-C8C5-17A2-A08A-4633B44ED0C8}"/>
              </a:ext>
            </a:extLst>
          </p:cNvPr>
          <p:cNvCxnSpPr/>
          <p:nvPr/>
        </p:nvCxnSpPr>
        <p:spPr bwMode="auto">
          <a:xfrm>
            <a:off x="2485759" y="3859785"/>
            <a:ext cx="601076" cy="0"/>
          </a:xfrm>
          <a:prstGeom prst="straightConnector1">
            <a:avLst/>
          </a:prstGeom>
          <a:solidFill>
            <a:srgbClr val="FFFFCC"/>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标题 1">
            <a:extLst>
              <a:ext uri="{FF2B5EF4-FFF2-40B4-BE49-F238E27FC236}">
                <a16:creationId xmlns:a16="http://schemas.microsoft.com/office/drawing/2014/main" id="{395C1553-9716-1358-ED28-C22496E3D18B}"/>
              </a:ext>
            </a:extLst>
          </p:cNvPr>
          <p:cNvSpPr>
            <a:spLocks noGrp="1"/>
          </p:cNvSpPr>
          <p:nvPr>
            <p:ph type="title"/>
          </p:nvPr>
        </p:nvSpPr>
        <p:spPr>
          <a:xfrm>
            <a:off x="1835150" y="274638"/>
            <a:ext cx="6851650" cy="1143000"/>
          </a:xfrm>
        </p:spPr>
        <p:txBody>
          <a:bodyPr/>
          <a:lstStyle/>
          <a:p>
            <a:r>
              <a:rPr lang="en-US" altLang="zh-CN" sz="4000" dirty="0"/>
              <a:t>1. </a:t>
            </a:r>
            <a:r>
              <a:rPr lang="zh-CN" altLang="en-US" sz="4000" dirty="0"/>
              <a:t>工业结晶方法</a:t>
            </a:r>
          </a:p>
        </p:txBody>
      </p:sp>
    </p:spTree>
    <p:extLst>
      <p:ext uri="{BB962C8B-B14F-4D97-AF65-F5344CB8AC3E}">
        <p14:creationId xmlns:p14="http://schemas.microsoft.com/office/powerpoint/2010/main" val="318457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sz="4000" dirty="0"/>
              <a:t>2. </a:t>
            </a:r>
            <a:r>
              <a:rPr lang="zh-CN" altLang="en-US" sz="4000" dirty="0"/>
              <a:t>溶液结晶过程</a:t>
            </a:r>
          </a:p>
        </p:txBody>
      </p:sp>
      <p:sp>
        <p:nvSpPr>
          <p:cNvPr id="28675" name="内容占位符 2"/>
          <p:cNvSpPr>
            <a:spLocks noGrp="1"/>
          </p:cNvSpPr>
          <p:nvPr>
            <p:ph idx="1"/>
          </p:nvPr>
        </p:nvSpPr>
        <p:spPr>
          <a:xfrm>
            <a:off x="214313" y="1944288"/>
            <a:ext cx="8715375" cy="4140007"/>
          </a:xfrm>
        </p:spPr>
        <p:txBody>
          <a:bodyPr/>
          <a:lstStyle/>
          <a:p>
            <a:r>
              <a:rPr lang="zh-CN" altLang="en-US" sz="3600" dirty="0">
                <a:solidFill>
                  <a:srgbClr val="C00000"/>
                </a:solidFill>
                <a:effectLst/>
              </a:rPr>
              <a:t>结晶过程</a:t>
            </a:r>
            <a:endParaRPr lang="en-US" altLang="zh-CN" sz="3600" dirty="0">
              <a:solidFill>
                <a:srgbClr val="C00000"/>
              </a:solidFill>
              <a:effectLst/>
            </a:endParaRPr>
          </a:p>
          <a:p>
            <a:pPr>
              <a:buFont typeface="Wingdings" pitchFamily="2" charset="2"/>
              <a:buNone/>
            </a:pPr>
            <a:r>
              <a:rPr lang="en-US" altLang="zh-CN" sz="3600" b="1" dirty="0">
                <a:solidFill>
                  <a:schemeClr val="accent6"/>
                </a:solidFill>
                <a:effectLst/>
              </a:rPr>
              <a:t>     1</a:t>
            </a:r>
            <a:r>
              <a:rPr lang="zh-CN" altLang="en-US" sz="3600" b="1" dirty="0">
                <a:solidFill>
                  <a:schemeClr val="accent6"/>
                </a:solidFill>
                <a:effectLst/>
              </a:rPr>
              <a:t>、过饱和溶液或过冷熔体的形成（过  </a:t>
            </a:r>
            <a:endParaRPr lang="en-US" altLang="zh-CN" sz="3600" b="1" dirty="0">
              <a:solidFill>
                <a:schemeClr val="accent6"/>
              </a:solidFill>
              <a:effectLst/>
            </a:endParaRPr>
          </a:p>
          <a:p>
            <a:pPr>
              <a:buFont typeface="Wingdings" pitchFamily="2" charset="2"/>
              <a:buNone/>
            </a:pPr>
            <a:r>
              <a:rPr lang="en-US" altLang="zh-CN" sz="3600" dirty="0">
                <a:solidFill>
                  <a:schemeClr val="accent6"/>
                </a:solidFill>
                <a:effectLst/>
              </a:rPr>
              <a:t>           </a:t>
            </a:r>
            <a:r>
              <a:rPr lang="zh-CN" altLang="en-US" sz="3600" b="1" dirty="0">
                <a:solidFill>
                  <a:schemeClr val="accent6"/>
                </a:solidFill>
                <a:effectLst/>
              </a:rPr>
              <a:t>饱和度）</a:t>
            </a:r>
            <a:endParaRPr lang="en-US" altLang="zh-CN" sz="3600" b="1" dirty="0">
              <a:solidFill>
                <a:schemeClr val="accent6"/>
              </a:solidFill>
              <a:effectLst/>
            </a:endParaRPr>
          </a:p>
          <a:p>
            <a:pPr>
              <a:buFont typeface="Wingdings" pitchFamily="2" charset="2"/>
              <a:buNone/>
            </a:pPr>
            <a:r>
              <a:rPr lang="en-US" altLang="zh-CN" sz="3600" b="1" dirty="0">
                <a:solidFill>
                  <a:schemeClr val="accent6"/>
                </a:solidFill>
                <a:effectLst/>
              </a:rPr>
              <a:t>     2</a:t>
            </a:r>
            <a:r>
              <a:rPr lang="zh-CN" altLang="en-US" sz="3600" b="1" dirty="0">
                <a:solidFill>
                  <a:schemeClr val="accent6"/>
                </a:solidFill>
                <a:effectLst/>
              </a:rPr>
              <a:t>、晶核的出现（晶体成核速率）</a:t>
            </a:r>
            <a:endParaRPr lang="en-US" altLang="zh-CN" sz="3600" b="1" dirty="0">
              <a:solidFill>
                <a:schemeClr val="accent6"/>
              </a:solidFill>
              <a:effectLst/>
            </a:endParaRPr>
          </a:p>
          <a:p>
            <a:pPr>
              <a:buFont typeface="Wingdings" pitchFamily="2" charset="2"/>
              <a:buNone/>
            </a:pPr>
            <a:r>
              <a:rPr lang="en-US" altLang="zh-CN" sz="3600" b="1" dirty="0">
                <a:solidFill>
                  <a:schemeClr val="accent6"/>
                </a:solidFill>
                <a:effectLst/>
              </a:rPr>
              <a:t>     3</a:t>
            </a:r>
            <a:r>
              <a:rPr lang="zh-CN" altLang="en-US" sz="3600" b="1" dirty="0">
                <a:solidFill>
                  <a:schemeClr val="accent6"/>
                </a:solidFill>
                <a:effectLst/>
              </a:rPr>
              <a:t>、晶体的生长（晶体生长速率）</a:t>
            </a:r>
            <a:endParaRPr lang="en-US" altLang="zh-CN" sz="3600" b="1" dirty="0">
              <a:solidFill>
                <a:schemeClr val="accent6"/>
              </a:solidFill>
              <a:effectLst/>
            </a:endParaRPr>
          </a:p>
          <a:p>
            <a:pPr>
              <a:buFont typeface="Wingdings" pitchFamily="2" charset="2"/>
              <a:buNone/>
            </a:pPr>
            <a:r>
              <a:rPr lang="en-US" altLang="zh-CN" sz="3600" b="1" dirty="0">
                <a:solidFill>
                  <a:schemeClr val="accent6"/>
                </a:solidFill>
                <a:effectLst/>
              </a:rPr>
              <a:t>     4</a:t>
            </a:r>
            <a:r>
              <a:rPr lang="zh-CN" altLang="en-US" sz="3600" b="1" dirty="0">
                <a:solidFill>
                  <a:schemeClr val="accent6"/>
                </a:solidFill>
                <a:effectLst/>
              </a:rPr>
              <a:t>、再结晶过程</a:t>
            </a:r>
            <a:endParaRPr lang="en-US" altLang="zh-CN" sz="3600" b="1" dirty="0">
              <a:solidFill>
                <a:schemeClr val="accent6"/>
              </a:solidFill>
              <a:effectLst/>
            </a:endParaRPr>
          </a:p>
          <a:p>
            <a:pPr>
              <a:spcBef>
                <a:spcPts val="1200"/>
              </a:spcBef>
              <a:buFont typeface="Wingdings" pitchFamily="2" charset="2"/>
              <a:buNone/>
            </a:pPr>
            <a:r>
              <a:rPr lang="zh-CN" altLang="en-US" sz="3600" dirty="0">
                <a:solidFill>
                  <a:schemeClr val="accent6"/>
                </a:solidFill>
              </a:rPr>
              <a:t>    </a:t>
            </a:r>
            <a:endParaRPr lang="en-US" altLang="zh-CN" sz="3600" b="1" dirty="0">
              <a:solidFill>
                <a:schemeClr val="accent6"/>
              </a:solidFill>
            </a:endParaRPr>
          </a:p>
          <a:p>
            <a:pPr>
              <a:buFont typeface="Wingdings" pitchFamily="2" charset="2"/>
              <a:buNone/>
            </a:pPr>
            <a:endParaRPr lang="en-US" altLang="zh-CN" sz="4400" dirty="0"/>
          </a:p>
        </p:txBody>
      </p:sp>
    </p:spTree>
    <p:extLst>
      <p:ext uri="{BB962C8B-B14F-4D97-AF65-F5344CB8AC3E}">
        <p14:creationId xmlns:p14="http://schemas.microsoft.com/office/powerpoint/2010/main" val="50722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826695" y="503675"/>
            <a:ext cx="5445605" cy="949325"/>
          </a:xfrm>
        </p:spPr>
        <p:txBody>
          <a:bodyPr/>
          <a:lstStyle/>
          <a:p>
            <a:r>
              <a:rPr lang="en-US" altLang="zh-CN" sz="4000" dirty="0"/>
              <a:t>3. </a:t>
            </a:r>
            <a:r>
              <a:rPr lang="zh-CN" altLang="en-US" sz="4000" dirty="0"/>
              <a:t>溶解度定义及作用</a:t>
            </a:r>
          </a:p>
        </p:txBody>
      </p:sp>
      <p:sp>
        <p:nvSpPr>
          <p:cNvPr id="31747" name="内容占位符 2"/>
          <p:cNvSpPr>
            <a:spLocks noGrp="1"/>
          </p:cNvSpPr>
          <p:nvPr>
            <p:ph idx="1"/>
          </p:nvPr>
        </p:nvSpPr>
        <p:spPr>
          <a:xfrm>
            <a:off x="476545" y="1898830"/>
            <a:ext cx="8229600" cy="4411662"/>
          </a:xfrm>
        </p:spPr>
        <p:txBody>
          <a:bodyPr/>
          <a:lstStyle/>
          <a:p>
            <a:pPr>
              <a:buFont typeface="Wingdings" pitchFamily="2" charset="2"/>
              <a:buNone/>
            </a:pPr>
            <a:r>
              <a:rPr lang="zh-CN" altLang="en-US" sz="2800" dirty="0"/>
              <a:t>    </a:t>
            </a:r>
            <a:r>
              <a:rPr lang="zh-CN" altLang="en-US" sz="2800" b="1" dirty="0">
                <a:solidFill>
                  <a:srgbClr val="C00000"/>
                </a:solidFill>
              </a:rPr>
              <a:t>定义：</a:t>
            </a:r>
            <a:r>
              <a:rPr lang="zh-CN" altLang="en-US" sz="2800" dirty="0">
                <a:effectLst/>
              </a:rPr>
              <a:t>溶解度最常用的单位是</a:t>
            </a:r>
            <a:r>
              <a:rPr lang="en-US" altLang="zh-CN" sz="2800" dirty="0">
                <a:effectLst/>
              </a:rPr>
              <a:t>100</a:t>
            </a:r>
            <a:r>
              <a:rPr lang="zh-CN" altLang="en-US" sz="2800" dirty="0">
                <a:effectLst/>
              </a:rPr>
              <a:t>份溶剂中溶解多少份的无水物质。</a:t>
            </a:r>
            <a:endParaRPr lang="en-US" altLang="zh-CN" sz="2800" dirty="0">
              <a:effectLst/>
            </a:endParaRPr>
          </a:p>
          <a:p>
            <a:pPr>
              <a:buFont typeface="Wingdings" pitchFamily="2" charset="2"/>
              <a:buNone/>
            </a:pPr>
            <a:r>
              <a:rPr lang="en-US" altLang="zh-CN" sz="2800" dirty="0">
                <a:effectLst/>
              </a:rPr>
              <a:t>           </a:t>
            </a:r>
            <a:r>
              <a:rPr lang="zh-CN" altLang="en-US" sz="2800" dirty="0">
                <a:effectLst/>
              </a:rPr>
              <a:t>物质溶解度与它的化学性质、溶剂的性质及温度有关。一定的物质在一定溶剂中的溶解度主要是随温度变化。</a:t>
            </a:r>
            <a:endParaRPr lang="en-US" altLang="zh-CN" sz="2800" dirty="0">
              <a:effectLst/>
            </a:endParaRPr>
          </a:p>
          <a:p>
            <a:pPr>
              <a:buFont typeface="Wingdings" pitchFamily="2" charset="2"/>
              <a:buNone/>
            </a:pPr>
            <a:r>
              <a:rPr lang="en-US" altLang="zh-CN" sz="2800" dirty="0"/>
              <a:t>    </a:t>
            </a:r>
            <a:r>
              <a:rPr lang="zh-CN" altLang="en-US" sz="2800" b="1" dirty="0">
                <a:solidFill>
                  <a:srgbClr val="C00000"/>
                </a:solidFill>
              </a:rPr>
              <a:t>作用：</a:t>
            </a:r>
            <a:r>
              <a:rPr lang="en-US" altLang="zh-CN" sz="2800" dirty="0">
                <a:effectLst/>
              </a:rPr>
              <a:t>1</a:t>
            </a:r>
            <a:r>
              <a:rPr lang="zh-CN" altLang="en-US" sz="2800" dirty="0">
                <a:effectLst/>
              </a:rPr>
              <a:t>、结晶过程的产量决定于固体与其溶液之间的相平衡关系</a:t>
            </a:r>
            <a:endParaRPr lang="en-US" altLang="zh-CN" sz="2800" dirty="0">
              <a:effectLst/>
            </a:endParaRPr>
          </a:p>
          <a:p>
            <a:pPr>
              <a:buFont typeface="Wingdings" pitchFamily="2" charset="2"/>
              <a:buNone/>
            </a:pPr>
            <a:r>
              <a:rPr lang="en-US" altLang="zh-CN" sz="2800" dirty="0">
                <a:effectLst/>
              </a:rPr>
              <a:t>               2</a:t>
            </a:r>
            <a:r>
              <a:rPr lang="zh-CN" altLang="en-US" sz="2800" dirty="0">
                <a:effectLst/>
              </a:rPr>
              <a:t>、物质的溶解度特征对选择结晶方法有相当大的影响（大小、变化趋势）</a:t>
            </a:r>
          </a:p>
        </p:txBody>
      </p:sp>
    </p:spTree>
    <p:extLst>
      <p:ext uri="{BB962C8B-B14F-4D97-AF65-F5344CB8AC3E}">
        <p14:creationId xmlns:p14="http://schemas.microsoft.com/office/powerpoint/2010/main" val="271161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826695" y="503675"/>
            <a:ext cx="6030670" cy="949325"/>
          </a:xfrm>
        </p:spPr>
        <p:txBody>
          <a:bodyPr/>
          <a:lstStyle/>
          <a:p>
            <a:r>
              <a:rPr lang="en-US" altLang="zh-CN" sz="4000" dirty="0"/>
              <a:t>3. </a:t>
            </a:r>
            <a:r>
              <a:rPr lang="zh-CN" altLang="en-US" sz="4000" dirty="0"/>
              <a:t>溶解度定义及作用</a:t>
            </a:r>
          </a:p>
        </p:txBody>
      </p:sp>
      <p:sp>
        <p:nvSpPr>
          <p:cNvPr id="31747" name="内容占位符 2"/>
          <p:cNvSpPr>
            <a:spLocks noGrp="1"/>
          </p:cNvSpPr>
          <p:nvPr>
            <p:ph idx="1"/>
          </p:nvPr>
        </p:nvSpPr>
        <p:spPr>
          <a:xfrm>
            <a:off x="476545" y="1898830"/>
            <a:ext cx="8229600" cy="4411662"/>
          </a:xfrm>
        </p:spPr>
        <p:txBody>
          <a:bodyPr/>
          <a:lstStyle/>
          <a:p>
            <a:pPr marL="0" indent="0">
              <a:buNone/>
            </a:pPr>
            <a:r>
              <a:rPr lang="en-US" altLang="zh-CN" sz="3200" dirty="0">
                <a:effectLst/>
              </a:rPr>
              <a:t>3. </a:t>
            </a:r>
            <a:r>
              <a:rPr lang="zh-CN" altLang="en-US" sz="3200" dirty="0">
                <a:effectLst/>
              </a:rPr>
              <a:t>是结晶过程的基础数据，可用于结晶方法  </a:t>
            </a:r>
            <a:endParaRPr lang="en-US" altLang="zh-CN" sz="3200" dirty="0">
              <a:effectLst/>
            </a:endParaRPr>
          </a:p>
          <a:p>
            <a:pPr marL="0" indent="0">
              <a:buNone/>
            </a:pPr>
            <a:r>
              <a:rPr lang="en-US" altLang="zh-CN" sz="3200" dirty="0">
                <a:effectLst/>
              </a:rPr>
              <a:t>    </a:t>
            </a:r>
            <a:r>
              <a:rPr lang="zh-CN" altLang="en-US" sz="3200" dirty="0">
                <a:effectLst/>
              </a:rPr>
              <a:t>的决定，冷却、蒸发、闪蒸、反溶剂结晶 </a:t>
            </a:r>
          </a:p>
          <a:p>
            <a:pPr marL="0" indent="0">
              <a:buNone/>
            </a:pPr>
            <a:r>
              <a:rPr lang="en-US" altLang="zh-CN" sz="3200" dirty="0">
                <a:effectLst/>
              </a:rPr>
              <a:t>4. </a:t>
            </a:r>
            <a:r>
              <a:rPr lang="zh-CN" altLang="en-US" sz="3200" dirty="0">
                <a:effectLst/>
              </a:rPr>
              <a:t>结晶操作点的确定 </a:t>
            </a:r>
          </a:p>
          <a:p>
            <a:pPr>
              <a:buNone/>
            </a:pPr>
            <a:r>
              <a:rPr lang="en-US" altLang="zh-CN" sz="3200" dirty="0">
                <a:effectLst/>
              </a:rPr>
              <a:t>    </a:t>
            </a:r>
            <a:r>
              <a:rPr lang="zh-CN" altLang="en-US" sz="3200" dirty="0">
                <a:effectLst/>
              </a:rPr>
              <a:t>工艺路线与工艺参数 </a:t>
            </a:r>
          </a:p>
          <a:p>
            <a:pPr marL="0" indent="0">
              <a:buNone/>
            </a:pPr>
            <a:r>
              <a:rPr lang="en-US" altLang="zh-CN" sz="3200" dirty="0">
                <a:effectLst/>
              </a:rPr>
              <a:t>5. </a:t>
            </a:r>
            <a:r>
              <a:rPr lang="zh-CN" altLang="en-US" sz="3200" dirty="0">
                <a:effectLst/>
              </a:rPr>
              <a:t>控制方法 </a:t>
            </a:r>
          </a:p>
          <a:p>
            <a:pPr>
              <a:buNone/>
            </a:pPr>
            <a:r>
              <a:rPr lang="zh-CN" altLang="en-US" sz="3200" dirty="0">
                <a:effectLst/>
              </a:rPr>
              <a:t>    直线，曲线 </a:t>
            </a:r>
          </a:p>
          <a:p>
            <a:pPr marL="0" indent="0">
              <a:buNone/>
            </a:pPr>
            <a:r>
              <a:rPr lang="en-US" altLang="zh-CN" sz="3200" dirty="0">
                <a:effectLst/>
              </a:rPr>
              <a:t>6. </a:t>
            </a:r>
            <a:r>
              <a:rPr lang="zh-CN" altLang="en-US" sz="3200" dirty="0">
                <a:effectLst/>
              </a:rPr>
              <a:t>结晶过程物料、热量衡算的基础 </a:t>
            </a:r>
          </a:p>
          <a:p>
            <a:pPr>
              <a:buFont typeface="Wingdings" pitchFamily="2" charset="2"/>
              <a:buNone/>
            </a:pPr>
            <a:endParaRPr lang="zh-CN" altLang="en-US" sz="3200" b="1" dirty="0">
              <a:solidFill>
                <a:srgbClr val="D60093"/>
              </a:solidFill>
              <a:effectLst/>
            </a:endParaRPr>
          </a:p>
        </p:txBody>
      </p:sp>
    </p:spTree>
    <p:extLst>
      <p:ext uri="{BB962C8B-B14F-4D97-AF65-F5344CB8AC3E}">
        <p14:creationId xmlns:p14="http://schemas.microsoft.com/office/powerpoint/2010/main" val="188731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144" y="1898830"/>
            <a:ext cx="7859712" cy="4319587"/>
          </a:xfrm>
        </p:spPr>
        <p:txBody>
          <a:bodyPr/>
          <a:lstStyle/>
          <a:p>
            <a:r>
              <a:rPr lang="zh-CN" altLang="en-US" sz="2600" dirty="0">
                <a:effectLst/>
              </a:rPr>
              <a:t>溶液是由溶剂与一种或多种溶质组成，“浓度”是 描述溶液中溶质含量的多少的参数。 </a:t>
            </a:r>
          </a:p>
          <a:p>
            <a:r>
              <a:rPr lang="zh-CN" altLang="en-US" sz="2600" dirty="0">
                <a:effectLst/>
              </a:rPr>
              <a:t>表示浓度的单位很多，主要有</a:t>
            </a:r>
            <a:r>
              <a:rPr lang="zh-CN" altLang="en-US" sz="2600" dirty="0">
                <a:solidFill>
                  <a:srgbClr val="C00000"/>
                </a:solidFill>
                <a:effectLst/>
              </a:rPr>
              <a:t>质量分率、摩尔分率、体积浓度、摩尔浓度、重量浓度等</a:t>
            </a:r>
            <a:r>
              <a:rPr lang="zh-CN" altLang="en-US" sz="2600" dirty="0">
                <a:effectLst/>
              </a:rPr>
              <a:t>。 </a:t>
            </a:r>
          </a:p>
          <a:p>
            <a:pPr>
              <a:spcBef>
                <a:spcPts val="1200"/>
              </a:spcBef>
              <a:buFont typeface="Wingdings" panose="05000000000000000000" pitchFamily="2" charset="2"/>
              <a:buChar char="Ø"/>
            </a:pPr>
            <a:r>
              <a:rPr lang="en-US" altLang="zh-CN" sz="2600" dirty="0">
                <a:effectLst/>
              </a:rPr>
              <a:t>–</a:t>
            </a:r>
            <a:r>
              <a:rPr lang="zh-CN" altLang="en-US" sz="2600" dirty="0">
                <a:effectLst/>
              </a:rPr>
              <a:t>质量溶质</a:t>
            </a:r>
            <a:r>
              <a:rPr lang="en-US" altLang="zh-CN" sz="2600" dirty="0">
                <a:effectLst/>
              </a:rPr>
              <a:t>/</a:t>
            </a:r>
            <a:r>
              <a:rPr lang="zh-CN" altLang="en-US" sz="2600" dirty="0">
                <a:effectLst/>
              </a:rPr>
              <a:t>质量溶剂 （</a:t>
            </a:r>
            <a:r>
              <a:rPr lang="en-US" altLang="zh-CN" sz="2600" dirty="0">
                <a:effectLst/>
              </a:rPr>
              <a:t>kg</a:t>
            </a:r>
            <a:r>
              <a:rPr lang="zh-CN" altLang="en-US" sz="2600" dirty="0">
                <a:effectLst/>
              </a:rPr>
              <a:t>溶质</a:t>
            </a:r>
            <a:r>
              <a:rPr lang="en-US" altLang="zh-CN" sz="2600" dirty="0">
                <a:effectLst/>
              </a:rPr>
              <a:t>/kg</a:t>
            </a:r>
            <a:r>
              <a:rPr lang="zh-CN" altLang="en-US" sz="2600" dirty="0">
                <a:effectLst/>
              </a:rPr>
              <a:t>溶剂） </a:t>
            </a:r>
          </a:p>
          <a:p>
            <a:pPr>
              <a:buFont typeface="Wingdings" panose="05000000000000000000" pitchFamily="2" charset="2"/>
              <a:buChar char="Ø"/>
            </a:pPr>
            <a:r>
              <a:rPr lang="en-US" altLang="zh-CN" sz="2600" dirty="0">
                <a:effectLst/>
              </a:rPr>
              <a:t>–</a:t>
            </a:r>
            <a:r>
              <a:rPr lang="zh-CN" altLang="en-US" sz="2600" dirty="0">
                <a:effectLst/>
              </a:rPr>
              <a:t>摩尔溶质</a:t>
            </a:r>
            <a:r>
              <a:rPr lang="en-US" altLang="zh-CN" sz="2600" dirty="0">
                <a:effectLst/>
              </a:rPr>
              <a:t>/</a:t>
            </a:r>
            <a:r>
              <a:rPr lang="zh-CN" altLang="en-US" sz="2600" dirty="0">
                <a:effectLst/>
              </a:rPr>
              <a:t>摩尔溶剂 （摩尔溶质</a:t>
            </a:r>
            <a:r>
              <a:rPr lang="en-US" altLang="zh-CN" sz="2600" dirty="0">
                <a:effectLst/>
              </a:rPr>
              <a:t>/</a:t>
            </a:r>
            <a:r>
              <a:rPr lang="zh-CN" altLang="en-US" sz="2600" dirty="0">
                <a:effectLst/>
              </a:rPr>
              <a:t>摩尔溶剂） </a:t>
            </a:r>
          </a:p>
          <a:p>
            <a:pPr>
              <a:buFont typeface="Wingdings" panose="05000000000000000000" pitchFamily="2" charset="2"/>
              <a:buChar char="Ø"/>
            </a:pPr>
            <a:r>
              <a:rPr lang="en-US" altLang="zh-CN" sz="2600" dirty="0">
                <a:effectLst/>
              </a:rPr>
              <a:t>–</a:t>
            </a:r>
            <a:r>
              <a:rPr lang="zh-CN" altLang="en-US" sz="2600" dirty="0">
                <a:effectLst/>
              </a:rPr>
              <a:t>质量溶质</a:t>
            </a:r>
            <a:r>
              <a:rPr lang="en-US" altLang="zh-CN" sz="2600" dirty="0">
                <a:effectLst/>
              </a:rPr>
              <a:t>/</a:t>
            </a:r>
            <a:r>
              <a:rPr lang="zh-CN" altLang="en-US" sz="2600" dirty="0">
                <a:effectLst/>
              </a:rPr>
              <a:t>质量溶液 （</a:t>
            </a:r>
            <a:r>
              <a:rPr lang="en-US" altLang="zh-CN" sz="2600" dirty="0">
                <a:effectLst/>
              </a:rPr>
              <a:t>kg</a:t>
            </a:r>
            <a:r>
              <a:rPr lang="zh-CN" altLang="en-US" sz="2600" dirty="0">
                <a:effectLst/>
              </a:rPr>
              <a:t>溶质</a:t>
            </a:r>
            <a:r>
              <a:rPr lang="en-US" altLang="zh-CN" sz="2600" dirty="0">
                <a:effectLst/>
              </a:rPr>
              <a:t>/kg</a:t>
            </a:r>
            <a:r>
              <a:rPr lang="zh-CN" altLang="en-US" sz="2600" dirty="0">
                <a:effectLst/>
              </a:rPr>
              <a:t>溶液） </a:t>
            </a:r>
          </a:p>
          <a:p>
            <a:pPr>
              <a:buFont typeface="Wingdings" panose="05000000000000000000" pitchFamily="2" charset="2"/>
              <a:buChar char="Ø"/>
            </a:pPr>
            <a:r>
              <a:rPr lang="en-US" altLang="zh-CN" sz="2600" dirty="0">
                <a:effectLst/>
              </a:rPr>
              <a:t>–</a:t>
            </a:r>
            <a:r>
              <a:rPr lang="zh-CN" altLang="en-US" sz="2600" dirty="0">
                <a:effectLst/>
              </a:rPr>
              <a:t>摩尔溶质</a:t>
            </a:r>
            <a:r>
              <a:rPr lang="en-US" altLang="zh-CN" sz="2600" dirty="0">
                <a:effectLst/>
              </a:rPr>
              <a:t>/</a:t>
            </a:r>
            <a:r>
              <a:rPr lang="zh-CN" altLang="en-US" sz="2600" dirty="0">
                <a:effectLst/>
              </a:rPr>
              <a:t>摩尔溶液 （摩尔溶质</a:t>
            </a:r>
            <a:r>
              <a:rPr lang="en-US" altLang="zh-CN" sz="2600" dirty="0">
                <a:effectLst/>
              </a:rPr>
              <a:t>/</a:t>
            </a:r>
            <a:r>
              <a:rPr lang="zh-CN" altLang="en-US" sz="2600" dirty="0">
                <a:effectLst/>
              </a:rPr>
              <a:t>摩尔溶液） </a:t>
            </a:r>
          </a:p>
          <a:p>
            <a:pPr>
              <a:buFont typeface="Wingdings" panose="05000000000000000000" pitchFamily="2" charset="2"/>
              <a:buChar char="Ø"/>
            </a:pPr>
            <a:r>
              <a:rPr lang="en-US" altLang="zh-CN" sz="2600" dirty="0">
                <a:effectLst/>
              </a:rPr>
              <a:t>–</a:t>
            </a:r>
            <a:r>
              <a:rPr lang="zh-CN" altLang="en-US" sz="2600" dirty="0">
                <a:effectLst/>
              </a:rPr>
              <a:t>质量溶质</a:t>
            </a:r>
            <a:r>
              <a:rPr lang="en-US" altLang="zh-CN" sz="2600" dirty="0">
                <a:effectLst/>
              </a:rPr>
              <a:t>/</a:t>
            </a:r>
            <a:r>
              <a:rPr lang="zh-CN" altLang="en-US" sz="2600" dirty="0">
                <a:effectLst/>
              </a:rPr>
              <a:t>体积溶液 （</a:t>
            </a:r>
            <a:r>
              <a:rPr lang="en-US" altLang="zh-CN" sz="2600" dirty="0">
                <a:effectLst/>
              </a:rPr>
              <a:t>kg</a:t>
            </a:r>
            <a:r>
              <a:rPr lang="zh-CN" altLang="en-US" sz="2600" dirty="0">
                <a:effectLst/>
              </a:rPr>
              <a:t>溶质</a:t>
            </a:r>
            <a:r>
              <a:rPr lang="en-US" altLang="zh-CN" sz="2600" dirty="0">
                <a:effectLst/>
              </a:rPr>
              <a:t>/m</a:t>
            </a:r>
            <a:r>
              <a:rPr lang="en-US" altLang="zh-CN" sz="2600" baseline="30000" dirty="0">
                <a:effectLst/>
              </a:rPr>
              <a:t>3</a:t>
            </a:r>
            <a:r>
              <a:rPr lang="zh-CN" altLang="en-US" sz="2600" dirty="0">
                <a:effectLst/>
              </a:rPr>
              <a:t>溶液） </a:t>
            </a:r>
          </a:p>
          <a:p>
            <a:pPr>
              <a:buFont typeface="Wingdings" panose="05000000000000000000" pitchFamily="2" charset="2"/>
              <a:buChar char="Ø"/>
            </a:pPr>
            <a:r>
              <a:rPr lang="en-US" altLang="zh-CN" sz="2600" dirty="0">
                <a:effectLst/>
              </a:rPr>
              <a:t>–</a:t>
            </a:r>
            <a:r>
              <a:rPr lang="zh-CN" altLang="en-US" sz="2600" dirty="0">
                <a:effectLst/>
              </a:rPr>
              <a:t>摩尔溶质</a:t>
            </a:r>
            <a:r>
              <a:rPr lang="en-US" altLang="zh-CN" sz="2600" dirty="0">
                <a:effectLst/>
              </a:rPr>
              <a:t>/</a:t>
            </a:r>
            <a:r>
              <a:rPr lang="zh-CN" altLang="en-US" sz="2600" dirty="0">
                <a:effectLst/>
              </a:rPr>
              <a:t>体积溶液 （摩尔溶质</a:t>
            </a:r>
            <a:r>
              <a:rPr lang="en-US" altLang="zh-CN" sz="2600" dirty="0">
                <a:effectLst/>
              </a:rPr>
              <a:t>/ m</a:t>
            </a:r>
            <a:r>
              <a:rPr lang="en-US" altLang="zh-CN" sz="2600" baseline="30000" dirty="0">
                <a:effectLst/>
              </a:rPr>
              <a:t>3</a:t>
            </a:r>
            <a:r>
              <a:rPr lang="zh-CN" altLang="en-US" sz="2600" dirty="0">
                <a:effectLst/>
              </a:rPr>
              <a:t>溶液） </a:t>
            </a:r>
          </a:p>
          <a:p>
            <a:endParaRPr lang="zh-CN" altLang="en-US" sz="2600" dirty="0">
              <a:effectLst/>
            </a:endParaRPr>
          </a:p>
        </p:txBody>
      </p:sp>
      <p:sp>
        <p:nvSpPr>
          <p:cNvPr id="6" name="标题 1">
            <a:extLst>
              <a:ext uri="{FF2B5EF4-FFF2-40B4-BE49-F238E27FC236}">
                <a16:creationId xmlns:a16="http://schemas.microsoft.com/office/drawing/2014/main" id="{61E8616A-7A33-B9D2-84F2-DA1DB615BF00}"/>
              </a:ext>
            </a:extLst>
          </p:cNvPr>
          <p:cNvSpPr>
            <a:spLocks noGrp="1"/>
          </p:cNvSpPr>
          <p:nvPr>
            <p:ph type="title"/>
          </p:nvPr>
        </p:nvSpPr>
        <p:spPr>
          <a:xfrm>
            <a:off x="1826695" y="503675"/>
            <a:ext cx="6030670" cy="949325"/>
          </a:xfrm>
        </p:spPr>
        <p:txBody>
          <a:bodyPr/>
          <a:lstStyle/>
          <a:p>
            <a:r>
              <a:rPr lang="en-US" altLang="zh-CN" sz="4000" dirty="0"/>
              <a:t>3. </a:t>
            </a:r>
            <a:r>
              <a:rPr lang="zh-CN" altLang="en-US" sz="4000" dirty="0"/>
              <a:t>溶解度定义及作用</a:t>
            </a:r>
          </a:p>
        </p:txBody>
      </p:sp>
    </p:spTree>
    <p:extLst>
      <p:ext uri="{BB962C8B-B14F-4D97-AF65-F5344CB8AC3E}">
        <p14:creationId xmlns:p14="http://schemas.microsoft.com/office/powerpoint/2010/main" val="164462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rotWithShape="1">
          <a:blip r:embed="rId2" cstate="print"/>
          <a:srcRect b="15588"/>
          <a:stretch/>
        </p:blipFill>
        <p:spPr bwMode="auto">
          <a:xfrm rot="21445578">
            <a:off x="396854" y="1638069"/>
            <a:ext cx="8350293" cy="4786720"/>
          </a:xfrm>
          <a:prstGeom prst="rect">
            <a:avLst/>
          </a:prstGeom>
          <a:noFill/>
          <a:ln w="9525">
            <a:noFill/>
            <a:miter lim="800000"/>
            <a:headEnd/>
            <a:tailEnd/>
          </a:ln>
        </p:spPr>
      </p:pic>
      <p:sp>
        <p:nvSpPr>
          <p:cNvPr id="2" name="标题 1">
            <a:extLst>
              <a:ext uri="{FF2B5EF4-FFF2-40B4-BE49-F238E27FC236}">
                <a16:creationId xmlns:a16="http://schemas.microsoft.com/office/drawing/2014/main" id="{406F9675-495F-6AAF-6A19-A26CAAFACEA5}"/>
              </a:ext>
            </a:extLst>
          </p:cNvPr>
          <p:cNvSpPr>
            <a:spLocks noGrp="1"/>
          </p:cNvSpPr>
          <p:nvPr>
            <p:ph type="title"/>
          </p:nvPr>
        </p:nvSpPr>
        <p:spPr>
          <a:xfrm>
            <a:off x="1826694" y="503675"/>
            <a:ext cx="5490611" cy="949325"/>
          </a:xfrm>
        </p:spPr>
        <p:txBody>
          <a:bodyPr/>
          <a:lstStyle/>
          <a:p>
            <a:r>
              <a:rPr lang="en-US" altLang="zh-CN" sz="4000" dirty="0"/>
              <a:t>4. </a:t>
            </a:r>
            <a:r>
              <a:rPr lang="zh-CN" altLang="en-US" sz="4000" dirty="0"/>
              <a:t>不同盐在水中溶解度</a:t>
            </a:r>
          </a:p>
        </p:txBody>
      </p:sp>
    </p:spTree>
    <p:extLst>
      <p:ext uri="{BB962C8B-B14F-4D97-AF65-F5344CB8AC3E}">
        <p14:creationId xmlns:p14="http://schemas.microsoft.com/office/powerpoint/2010/main" val="346440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c487e5b-2a16-4bcc-8ed2-99e1e80127be">
  <a:themeElements>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487e5b-2a16-4bcc-8ed2-99e1e80127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rgbClr val="FFFFCC"/>
        </a:solidFill>
        <a:ln w="25400"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cc487e5b-2a16-4bcc-8ed2-99e1e80127b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487e5b-2a16-4bcc-8ed2-99e1e80127b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487e5b-2a16-4bcc-8ed2-99e1e80127b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487e5b-2a16-4bcc-8ed2-99e1e80127b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487e5b-2a16-4bcc-8ed2-99e1e80127b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487e5b-2a16-4bcc-8ed2-99e1e80127b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487e5b-2a16-4bcc-8ed2-99e1e80127b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487e5b-2a16-4bcc-8ed2-99e1e80127b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487e5b-2a16-4bcc-8ed2-99e1e80127b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487e5b-2a16-4bcc-8ed2-99e1e80127b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487e5b-2a16-4bcc-8ed2-99e1e80127b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487e5b-2a16-4bcc-8ed2-99e1e80127b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11162</TotalTime>
  <Words>1888</Words>
  <Application>Microsoft Office PowerPoint</Application>
  <PresentationFormat>全屏显示(4:3)</PresentationFormat>
  <Paragraphs>210</Paragraphs>
  <Slides>27</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6" baseType="lpstr">
      <vt:lpstr>黑体</vt:lpstr>
      <vt:lpstr>宋体</vt:lpstr>
      <vt:lpstr>微软雅黑</vt:lpstr>
      <vt:lpstr>Arial</vt:lpstr>
      <vt:lpstr>Times New Roman</vt:lpstr>
      <vt:lpstr>Wingdings</vt:lpstr>
      <vt:lpstr>cc487e5b-2a16-4bcc-8ed2-99e1e80127be</vt:lpstr>
      <vt:lpstr>Document</vt:lpstr>
      <vt:lpstr>文档</vt:lpstr>
      <vt:lpstr>PowerPoint 演示文稿</vt:lpstr>
      <vt:lpstr>个人简介——罗孟杰</vt:lpstr>
      <vt:lpstr>1. 工业结晶方法</vt:lpstr>
      <vt:lpstr>1. 工业结晶方法</vt:lpstr>
      <vt:lpstr>2. 溶液结晶过程</vt:lpstr>
      <vt:lpstr>3. 溶解度定义及作用</vt:lpstr>
      <vt:lpstr>3. 溶解度定义及作用</vt:lpstr>
      <vt:lpstr>3. 溶解度定义及作用</vt:lpstr>
      <vt:lpstr>4. 不同盐在水中溶解度</vt:lpstr>
      <vt:lpstr>4. 不同盐在水中溶解度</vt:lpstr>
      <vt:lpstr>5. 难溶物质的溶解度及表示方法</vt:lpstr>
      <vt:lpstr>5. 难溶物质的溶解度及表示方法</vt:lpstr>
      <vt:lpstr>5. 难溶物质的溶解度及表示方法</vt:lpstr>
      <vt:lpstr>5. 难溶物质的溶解度及表示方法</vt:lpstr>
      <vt:lpstr>5. 难溶物质的溶解度及表示方法</vt:lpstr>
      <vt:lpstr>5. 难溶物质的溶解度及表示方法</vt:lpstr>
      <vt:lpstr>6. 溶解度数据</vt:lpstr>
      <vt:lpstr>7. 过饱和溶液</vt:lpstr>
      <vt:lpstr>8. 结晶推动力－过饱和度</vt:lpstr>
      <vt:lpstr>9. 介稳区性质</vt:lpstr>
      <vt:lpstr>9. 介稳区性质</vt:lpstr>
      <vt:lpstr>9. 介稳区性质</vt:lpstr>
      <vt:lpstr>10. 过饱和溶液的稳定性</vt:lpstr>
      <vt:lpstr>10. 过饱和溶液的稳定性</vt:lpstr>
      <vt:lpstr>思考题</vt:lpstr>
      <vt:lpstr>思考题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罗 孟杰</cp:lastModifiedBy>
  <cp:revision>1067</cp:revision>
  <cp:lastPrinted>1601-01-01T00:00:00Z</cp:lastPrinted>
  <dcterms:created xsi:type="dcterms:W3CDTF">1601-01-01T00:00:00Z</dcterms:created>
  <dcterms:modified xsi:type="dcterms:W3CDTF">2022-12-11T04:41:59Z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