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51" r:id="rId1"/>
  </p:sldMasterIdLst>
  <p:notesMasterIdLst>
    <p:notesMasterId r:id="rId39"/>
  </p:notesMasterIdLst>
  <p:handoutMasterIdLst>
    <p:handoutMasterId r:id="rId40"/>
  </p:handoutMasterIdLst>
  <p:sldIdLst>
    <p:sldId id="724" r:id="rId2"/>
    <p:sldId id="861" r:id="rId3"/>
    <p:sldId id="862" r:id="rId4"/>
    <p:sldId id="936" r:id="rId5"/>
    <p:sldId id="937" r:id="rId6"/>
    <p:sldId id="869" r:id="rId7"/>
    <p:sldId id="874" r:id="rId8"/>
    <p:sldId id="872" r:id="rId9"/>
    <p:sldId id="867" r:id="rId10"/>
    <p:sldId id="858" r:id="rId11"/>
    <p:sldId id="883" r:id="rId12"/>
    <p:sldId id="875" r:id="rId13"/>
    <p:sldId id="876" r:id="rId14"/>
    <p:sldId id="878" r:id="rId15"/>
    <p:sldId id="886" r:id="rId16"/>
    <p:sldId id="887" r:id="rId17"/>
    <p:sldId id="938" r:id="rId18"/>
    <p:sldId id="939" r:id="rId19"/>
    <p:sldId id="891" r:id="rId20"/>
    <p:sldId id="940" r:id="rId21"/>
    <p:sldId id="941" r:id="rId22"/>
    <p:sldId id="942" r:id="rId23"/>
    <p:sldId id="943" r:id="rId24"/>
    <p:sldId id="944" r:id="rId25"/>
    <p:sldId id="945" r:id="rId26"/>
    <p:sldId id="946" r:id="rId27"/>
    <p:sldId id="947" r:id="rId28"/>
    <p:sldId id="948" r:id="rId29"/>
    <p:sldId id="949" r:id="rId30"/>
    <p:sldId id="950" r:id="rId31"/>
    <p:sldId id="951" r:id="rId32"/>
    <p:sldId id="952" r:id="rId33"/>
    <p:sldId id="953" r:id="rId34"/>
    <p:sldId id="954" r:id="rId35"/>
    <p:sldId id="926" r:id="rId36"/>
    <p:sldId id="928" r:id="rId37"/>
    <p:sldId id="845" r:id="rId3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6666FF"/>
    <a:srgbClr val="FF6600"/>
    <a:srgbClr val="66FFFF"/>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83" autoAdjust="0"/>
    <p:restoredTop sz="77189" autoAdjust="0"/>
  </p:normalViewPr>
  <p:slideViewPr>
    <p:cSldViewPr>
      <p:cViewPr varScale="1">
        <p:scale>
          <a:sx n="64" d="100"/>
          <a:sy n="64" d="100"/>
        </p:scale>
        <p:origin x="2078" y="62"/>
      </p:cViewPr>
      <p:guideLst>
        <p:guide orient="horz" pos="2160"/>
        <p:guide pos="2880"/>
      </p:guideLst>
    </p:cSldViewPr>
  </p:slideViewPr>
  <p:notesTextViewPr>
    <p:cViewPr>
      <p:scale>
        <a:sx n="3" d="2"/>
        <a:sy n="3" d="2"/>
      </p:scale>
      <p:origin x="0" y="0"/>
    </p:cViewPr>
  </p:notesTextViewPr>
  <p:sorterViewPr>
    <p:cViewPr>
      <p:scale>
        <a:sx n="66" d="100"/>
        <a:sy n="66" d="100"/>
      </p:scale>
      <p:origin x="0" y="2328"/>
    </p:cViewPr>
  </p:sorterViewPr>
  <p:notesViewPr>
    <p:cSldViewPr>
      <p:cViewPr varScale="1">
        <p:scale>
          <a:sx n="56" d="100"/>
          <a:sy n="56" d="100"/>
        </p:scale>
        <p:origin x="-1212" y="-96"/>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E93AC0-A912-4B6F-B936-E7CA346B7BA2}" type="doc">
      <dgm:prSet loTypeId="urn:microsoft.com/office/officeart/2005/8/layout/radial5" loCatId="cycle" qsTypeId="urn:microsoft.com/office/officeart/2005/8/quickstyle/simple1" qsCatId="simple" csTypeId="urn:microsoft.com/office/officeart/2005/8/colors/accent2_1" csCatId="accent2" phldr="1"/>
      <dgm:spPr/>
      <dgm:t>
        <a:bodyPr/>
        <a:lstStyle/>
        <a:p>
          <a:endParaRPr lang="zh-CN" altLang="en-US"/>
        </a:p>
      </dgm:t>
    </dgm:pt>
    <dgm:pt modelId="{73DE2ED2-5F85-4C84-A502-18E8344038F4}">
      <dgm:prSet phldrT="[文本]"/>
      <dgm:spPr/>
      <dgm:t>
        <a:bodyPr/>
        <a:lstStyle/>
        <a:p>
          <a:r>
            <a:rPr lang="zh-CN" altLang="en-US" dirty="0"/>
            <a:t>不规则颗粒</a:t>
          </a:r>
        </a:p>
      </dgm:t>
    </dgm:pt>
    <dgm:pt modelId="{CE869E84-14A2-4EFA-A31C-1837DE446AFD}" type="parTrans" cxnId="{732AA335-3D35-4E4F-841D-A083E26BFC73}">
      <dgm:prSet/>
      <dgm:spPr/>
      <dgm:t>
        <a:bodyPr/>
        <a:lstStyle/>
        <a:p>
          <a:endParaRPr lang="zh-CN" altLang="en-US"/>
        </a:p>
      </dgm:t>
    </dgm:pt>
    <dgm:pt modelId="{BD617131-0F39-4237-982F-C8AA3AF24DF5}" type="sibTrans" cxnId="{732AA335-3D35-4E4F-841D-A083E26BFC73}">
      <dgm:prSet/>
      <dgm:spPr/>
      <dgm:t>
        <a:bodyPr/>
        <a:lstStyle/>
        <a:p>
          <a:endParaRPr lang="zh-CN" altLang="en-US"/>
        </a:p>
      </dgm:t>
    </dgm:pt>
    <dgm:pt modelId="{5E0CDC7A-CB60-4799-A2EA-029DF6923B86}">
      <dgm:prSet phldrT="[文本]"/>
      <dgm:spPr/>
      <dgm:t>
        <a:bodyPr/>
        <a:lstStyle/>
        <a:p>
          <a:r>
            <a:rPr lang="en-US" altLang="zh-CN" dirty="0" err="1"/>
            <a:t>Dmin</a:t>
          </a:r>
          <a:endParaRPr lang="zh-CN" altLang="en-US" dirty="0"/>
        </a:p>
      </dgm:t>
    </dgm:pt>
    <dgm:pt modelId="{3B6CB978-EFB9-4BF6-BA59-DE70CD2491BA}" type="parTrans" cxnId="{ACB0D097-7321-488B-ACC5-6F4AF337085F}">
      <dgm:prSet/>
      <dgm:spPr/>
      <dgm:t>
        <a:bodyPr/>
        <a:lstStyle/>
        <a:p>
          <a:endParaRPr lang="zh-CN" altLang="en-US"/>
        </a:p>
      </dgm:t>
    </dgm:pt>
    <dgm:pt modelId="{65264393-F150-420B-BBF7-30A05A8C7D3A}" type="sibTrans" cxnId="{ACB0D097-7321-488B-ACC5-6F4AF337085F}">
      <dgm:prSet/>
      <dgm:spPr/>
      <dgm:t>
        <a:bodyPr/>
        <a:lstStyle/>
        <a:p>
          <a:endParaRPr lang="zh-CN" altLang="en-US"/>
        </a:p>
      </dgm:t>
    </dgm:pt>
    <dgm:pt modelId="{0E075660-C4EC-49F5-AF45-7702362EA2E6}">
      <dgm:prSet phldrT="[文本]"/>
      <dgm:spPr/>
      <dgm:t>
        <a:bodyPr/>
        <a:lstStyle/>
        <a:p>
          <a:r>
            <a:rPr lang="en-US" altLang="zh-CN" dirty="0" err="1"/>
            <a:t>Dsieve</a:t>
          </a:r>
          <a:endParaRPr lang="zh-CN" altLang="en-US" dirty="0"/>
        </a:p>
      </dgm:t>
    </dgm:pt>
    <dgm:pt modelId="{93E2F9DF-564A-4AF8-A088-CEDDFD9A4726}" type="parTrans" cxnId="{F0094732-4C57-4940-95E6-04F1BCA82791}">
      <dgm:prSet/>
      <dgm:spPr/>
      <dgm:t>
        <a:bodyPr/>
        <a:lstStyle/>
        <a:p>
          <a:endParaRPr lang="zh-CN" altLang="en-US"/>
        </a:p>
      </dgm:t>
    </dgm:pt>
    <dgm:pt modelId="{2E01A0C2-5DBE-4107-BE9B-AAF3FF23F976}" type="sibTrans" cxnId="{F0094732-4C57-4940-95E6-04F1BCA82791}">
      <dgm:prSet/>
      <dgm:spPr/>
      <dgm:t>
        <a:bodyPr/>
        <a:lstStyle/>
        <a:p>
          <a:endParaRPr lang="zh-CN" altLang="en-US"/>
        </a:p>
      </dgm:t>
    </dgm:pt>
    <dgm:pt modelId="{19AD9F04-CA82-4A5A-BD6F-587E986B2B06}">
      <dgm:prSet phldrT="[文本]"/>
      <dgm:spPr/>
      <dgm:t>
        <a:bodyPr/>
        <a:lstStyle/>
        <a:p>
          <a:r>
            <a:rPr lang="en-US" altLang="zh-CN" dirty="0" err="1"/>
            <a:t>Dsed</a:t>
          </a:r>
          <a:endParaRPr lang="zh-CN" altLang="en-US" dirty="0"/>
        </a:p>
      </dgm:t>
    </dgm:pt>
    <dgm:pt modelId="{1769F46A-9320-4B1E-A6A2-BF9CE535EF9F}" type="parTrans" cxnId="{04B66471-F327-48D9-B9C0-24908EE9E8A4}">
      <dgm:prSet/>
      <dgm:spPr/>
      <dgm:t>
        <a:bodyPr/>
        <a:lstStyle/>
        <a:p>
          <a:endParaRPr lang="zh-CN" altLang="en-US"/>
        </a:p>
      </dgm:t>
    </dgm:pt>
    <dgm:pt modelId="{B6D2D8EC-AEC1-403F-95C4-BB7A5C667D7B}" type="sibTrans" cxnId="{04B66471-F327-48D9-B9C0-24908EE9E8A4}">
      <dgm:prSet/>
      <dgm:spPr/>
      <dgm:t>
        <a:bodyPr/>
        <a:lstStyle/>
        <a:p>
          <a:endParaRPr lang="zh-CN" altLang="en-US"/>
        </a:p>
      </dgm:t>
    </dgm:pt>
    <dgm:pt modelId="{A07C88C0-4239-4D04-BEBE-0E07FAA50A85}">
      <dgm:prSet phldrT="[文本]"/>
      <dgm:spPr/>
      <dgm:t>
        <a:bodyPr/>
        <a:lstStyle/>
        <a:p>
          <a:r>
            <a:rPr lang="en-US" altLang="zh-CN" dirty="0" err="1"/>
            <a:t>Dmax</a:t>
          </a:r>
          <a:endParaRPr lang="zh-CN" altLang="en-US" dirty="0"/>
        </a:p>
      </dgm:t>
    </dgm:pt>
    <dgm:pt modelId="{C4FD4D32-2D41-422A-82E7-4BF97EB16749}" type="parTrans" cxnId="{D369681D-6F28-40DA-B960-03BE4BEDCC09}">
      <dgm:prSet/>
      <dgm:spPr/>
      <dgm:t>
        <a:bodyPr/>
        <a:lstStyle/>
        <a:p>
          <a:endParaRPr lang="zh-CN" altLang="en-US"/>
        </a:p>
      </dgm:t>
    </dgm:pt>
    <dgm:pt modelId="{2CE46BF4-5975-4417-B5B7-00B9FA4FF197}" type="sibTrans" cxnId="{D369681D-6F28-40DA-B960-03BE4BEDCC09}">
      <dgm:prSet/>
      <dgm:spPr/>
      <dgm:t>
        <a:bodyPr/>
        <a:lstStyle/>
        <a:p>
          <a:endParaRPr lang="zh-CN" altLang="en-US"/>
        </a:p>
      </dgm:t>
    </dgm:pt>
    <dgm:pt modelId="{B85C3300-FD2D-4A24-A817-90056459083A}">
      <dgm:prSet phldrT="[文本]"/>
      <dgm:spPr/>
      <dgm:t>
        <a:bodyPr/>
        <a:lstStyle/>
        <a:p>
          <a:r>
            <a:rPr lang="en-US" altLang="zh-CN" dirty="0" err="1"/>
            <a:t>Dw</a:t>
          </a:r>
          <a:endParaRPr lang="zh-CN" altLang="en-US" dirty="0"/>
        </a:p>
      </dgm:t>
    </dgm:pt>
    <dgm:pt modelId="{FEA39EAF-A675-449B-BB76-8EAAEFDDA8F8}" type="parTrans" cxnId="{C536D575-F4BD-4331-9C60-38D43AC5880B}">
      <dgm:prSet/>
      <dgm:spPr/>
      <dgm:t>
        <a:bodyPr/>
        <a:lstStyle/>
        <a:p>
          <a:endParaRPr lang="zh-CN" altLang="en-US"/>
        </a:p>
      </dgm:t>
    </dgm:pt>
    <dgm:pt modelId="{CE20C5EB-C23C-47DB-A6E8-CD04918709D6}" type="sibTrans" cxnId="{C536D575-F4BD-4331-9C60-38D43AC5880B}">
      <dgm:prSet/>
      <dgm:spPr/>
      <dgm:t>
        <a:bodyPr/>
        <a:lstStyle/>
        <a:p>
          <a:endParaRPr lang="zh-CN" altLang="en-US"/>
        </a:p>
      </dgm:t>
    </dgm:pt>
    <dgm:pt modelId="{406957B9-3ED2-4DAF-9131-8F9EF14E6231}">
      <dgm:prSet phldrT="[文本]"/>
      <dgm:spPr/>
      <dgm:t>
        <a:bodyPr/>
        <a:lstStyle/>
        <a:p>
          <a:r>
            <a:rPr lang="en-US" altLang="zh-CN" dirty="0"/>
            <a:t>Ds</a:t>
          </a:r>
          <a:endParaRPr lang="zh-CN" altLang="en-US" dirty="0"/>
        </a:p>
      </dgm:t>
    </dgm:pt>
    <dgm:pt modelId="{0DD55CC2-91B6-4BE8-8707-2E424BE161A5}" type="parTrans" cxnId="{2BC04317-CA2F-4100-9748-2F44CF634362}">
      <dgm:prSet/>
      <dgm:spPr/>
      <dgm:t>
        <a:bodyPr/>
        <a:lstStyle/>
        <a:p>
          <a:endParaRPr lang="zh-CN" altLang="en-US"/>
        </a:p>
      </dgm:t>
    </dgm:pt>
    <dgm:pt modelId="{F253B865-82B6-4EC7-AF73-8527EBC6549F}" type="sibTrans" cxnId="{2BC04317-CA2F-4100-9748-2F44CF634362}">
      <dgm:prSet/>
      <dgm:spPr/>
      <dgm:t>
        <a:bodyPr/>
        <a:lstStyle/>
        <a:p>
          <a:endParaRPr lang="zh-CN" altLang="en-US"/>
        </a:p>
      </dgm:t>
    </dgm:pt>
    <dgm:pt modelId="{B2D36BC8-85FD-4B4F-9BFA-32B73415F371}">
      <dgm:prSet/>
      <dgm:spPr/>
      <dgm:t>
        <a:bodyPr/>
        <a:lstStyle/>
        <a:p>
          <a:endParaRPr lang="zh-CN" altLang="en-US" dirty="0"/>
        </a:p>
      </dgm:t>
    </dgm:pt>
    <dgm:pt modelId="{6BE883CE-AEC0-44DF-94B8-3C8DB4A79BF9}" type="parTrans" cxnId="{C1AD0CB6-34A0-44D8-8632-62FCBB8383F3}">
      <dgm:prSet/>
      <dgm:spPr/>
      <dgm:t>
        <a:bodyPr/>
        <a:lstStyle/>
        <a:p>
          <a:endParaRPr lang="zh-CN" altLang="en-US"/>
        </a:p>
      </dgm:t>
    </dgm:pt>
    <dgm:pt modelId="{78BFFCED-4E53-4D94-8377-B2AAC0525208}" type="sibTrans" cxnId="{C1AD0CB6-34A0-44D8-8632-62FCBB8383F3}">
      <dgm:prSet/>
      <dgm:spPr/>
      <dgm:t>
        <a:bodyPr/>
        <a:lstStyle/>
        <a:p>
          <a:endParaRPr lang="zh-CN" altLang="en-US"/>
        </a:p>
      </dgm:t>
    </dgm:pt>
    <dgm:pt modelId="{23D38FBC-4291-4AE3-8E92-98CF6F68EE30}">
      <dgm:prSet phldrT="[文本]"/>
      <dgm:spPr/>
      <dgm:t>
        <a:bodyPr/>
        <a:lstStyle/>
        <a:p>
          <a:endParaRPr lang="zh-CN" altLang="en-US" dirty="0"/>
        </a:p>
      </dgm:t>
    </dgm:pt>
    <dgm:pt modelId="{35F939EC-D5E5-4776-B249-31195AF7D967}" type="parTrans" cxnId="{425D6B35-A38F-41A8-8834-EB60E226E617}">
      <dgm:prSet/>
      <dgm:spPr/>
      <dgm:t>
        <a:bodyPr/>
        <a:lstStyle/>
        <a:p>
          <a:endParaRPr lang="zh-CN" altLang="en-US"/>
        </a:p>
      </dgm:t>
    </dgm:pt>
    <dgm:pt modelId="{1E7871C7-9357-4311-A729-15ADBAA60767}" type="sibTrans" cxnId="{425D6B35-A38F-41A8-8834-EB60E226E617}">
      <dgm:prSet/>
      <dgm:spPr/>
      <dgm:t>
        <a:bodyPr/>
        <a:lstStyle/>
        <a:p>
          <a:endParaRPr lang="zh-CN" altLang="en-US"/>
        </a:p>
      </dgm:t>
    </dgm:pt>
    <dgm:pt modelId="{A936E100-B739-4F9E-8677-A76A1CC11CA2}">
      <dgm:prSet phldrT="[文本]"/>
      <dgm:spPr/>
      <dgm:t>
        <a:bodyPr/>
        <a:lstStyle/>
        <a:p>
          <a:endParaRPr lang="zh-CN" altLang="en-US" dirty="0"/>
        </a:p>
      </dgm:t>
    </dgm:pt>
    <dgm:pt modelId="{85BA1F4E-0E6B-4A6B-9F25-006817E9B366}" type="parTrans" cxnId="{F23769C7-6A24-425F-A0F3-D3FD8270ADBB}">
      <dgm:prSet/>
      <dgm:spPr/>
      <dgm:t>
        <a:bodyPr/>
        <a:lstStyle/>
        <a:p>
          <a:endParaRPr lang="zh-CN" altLang="en-US"/>
        </a:p>
      </dgm:t>
    </dgm:pt>
    <dgm:pt modelId="{9B24AD06-C15C-4A34-A2DB-23D767249DB7}" type="sibTrans" cxnId="{F23769C7-6A24-425F-A0F3-D3FD8270ADBB}">
      <dgm:prSet/>
      <dgm:spPr/>
      <dgm:t>
        <a:bodyPr/>
        <a:lstStyle/>
        <a:p>
          <a:endParaRPr lang="zh-CN" altLang="en-US"/>
        </a:p>
      </dgm:t>
    </dgm:pt>
    <dgm:pt modelId="{1E58661E-04E2-43D0-BAB3-B7162B581138}">
      <dgm:prSet phldrT="[文本]"/>
      <dgm:spPr/>
      <dgm:t>
        <a:bodyPr/>
        <a:lstStyle/>
        <a:p>
          <a:r>
            <a:rPr lang="en-US" altLang="zh-CN" dirty="0" err="1"/>
            <a:t>Dv</a:t>
          </a:r>
          <a:endParaRPr lang="zh-CN" altLang="en-US" dirty="0"/>
        </a:p>
      </dgm:t>
    </dgm:pt>
    <dgm:pt modelId="{CF2E5D5B-E519-4F6A-8A93-9A4E291AAFCC}" type="parTrans" cxnId="{50724816-1BCB-4AB6-8F09-BBA4554F91EB}">
      <dgm:prSet/>
      <dgm:spPr/>
      <dgm:t>
        <a:bodyPr/>
        <a:lstStyle/>
        <a:p>
          <a:endParaRPr lang="zh-CN" altLang="en-US"/>
        </a:p>
      </dgm:t>
    </dgm:pt>
    <dgm:pt modelId="{143944B6-03BF-44CE-A973-B6F3CD3B17E3}" type="sibTrans" cxnId="{50724816-1BCB-4AB6-8F09-BBA4554F91EB}">
      <dgm:prSet/>
      <dgm:spPr/>
      <dgm:t>
        <a:bodyPr/>
        <a:lstStyle/>
        <a:p>
          <a:endParaRPr lang="zh-CN" altLang="en-US"/>
        </a:p>
      </dgm:t>
    </dgm:pt>
    <dgm:pt modelId="{258A6E5E-8579-477D-9143-2CB2443A38F1}" type="pres">
      <dgm:prSet presAssocID="{2BE93AC0-A912-4B6F-B936-E7CA346B7BA2}" presName="Name0" presStyleCnt="0">
        <dgm:presLayoutVars>
          <dgm:chMax val="1"/>
          <dgm:dir/>
          <dgm:animLvl val="ctr"/>
          <dgm:resizeHandles val="exact"/>
        </dgm:presLayoutVars>
      </dgm:prSet>
      <dgm:spPr/>
    </dgm:pt>
    <dgm:pt modelId="{AEC670B2-73C6-4FE8-B12B-7334FB069118}" type="pres">
      <dgm:prSet presAssocID="{73DE2ED2-5F85-4C84-A502-18E8344038F4}" presName="centerShape" presStyleLbl="node0" presStyleIdx="0" presStyleCnt="1" custLinFactNeighborX="-1285" custLinFactNeighborY="1085"/>
      <dgm:spPr/>
    </dgm:pt>
    <dgm:pt modelId="{0D9F8882-C929-47BB-A114-BA4CB049BEB1}" type="pres">
      <dgm:prSet presAssocID="{3B6CB978-EFB9-4BF6-BA59-DE70CD2491BA}" presName="parTrans" presStyleLbl="sibTrans2D1" presStyleIdx="0" presStyleCnt="7"/>
      <dgm:spPr/>
    </dgm:pt>
    <dgm:pt modelId="{47C37D13-39CF-4D58-AAF6-4F03024DF091}" type="pres">
      <dgm:prSet presAssocID="{3B6CB978-EFB9-4BF6-BA59-DE70CD2491BA}" presName="connectorText" presStyleLbl="sibTrans2D1" presStyleIdx="0" presStyleCnt="7"/>
      <dgm:spPr/>
    </dgm:pt>
    <dgm:pt modelId="{7BF38815-72A9-4E52-B4E7-131EDEE7548F}" type="pres">
      <dgm:prSet presAssocID="{5E0CDC7A-CB60-4799-A2EA-029DF6923B86}" presName="node" presStyleLbl="node1" presStyleIdx="0" presStyleCnt="7">
        <dgm:presLayoutVars>
          <dgm:bulletEnabled val="1"/>
        </dgm:presLayoutVars>
      </dgm:prSet>
      <dgm:spPr/>
    </dgm:pt>
    <dgm:pt modelId="{D1574C7A-A3B0-41CB-96E7-FC2FB6EA2E1E}" type="pres">
      <dgm:prSet presAssocID="{FEA39EAF-A675-449B-BB76-8EAAEFDDA8F8}" presName="parTrans" presStyleLbl="sibTrans2D1" presStyleIdx="1" presStyleCnt="7"/>
      <dgm:spPr/>
    </dgm:pt>
    <dgm:pt modelId="{0314E26D-C022-43E7-B5C4-37BC6F4D500F}" type="pres">
      <dgm:prSet presAssocID="{FEA39EAF-A675-449B-BB76-8EAAEFDDA8F8}" presName="connectorText" presStyleLbl="sibTrans2D1" presStyleIdx="1" presStyleCnt="7"/>
      <dgm:spPr/>
    </dgm:pt>
    <dgm:pt modelId="{1BC45086-9136-418A-AEE5-08A66AF95B84}" type="pres">
      <dgm:prSet presAssocID="{B85C3300-FD2D-4A24-A817-90056459083A}" presName="node" presStyleLbl="node1" presStyleIdx="1" presStyleCnt="7">
        <dgm:presLayoutVars>
          <dgm:bulletEnabled val="1"/>
        </dgm:presLayoutVars>
      </dgm:prSet>
      <dgm:spPr/>
    </dgm:pt>
    <dgm:pt modelId="{13C6213F-4090-4178-BA98-ECACDE7A9367}" type="pres">
      <dgm:prSet presAssocID="{CF2E5D5B-E519-4F6A-8A93-9A4E291AAFCC}" presName="parTrans" presStyleLbl="sibTrans2D1" presStyleIdx="2" presStyleCnt="7"/>
      <dgm:spPr/>
    </dgm:pt>
    <dgm:pt modelId="{19872D3D-277F-4004-8B2C-DA061D5CC7B9}" type="pres">
      <dgm:prSet presAssocID="{CF2E5D5B-E519-4F6A-8A93-9A4E291AAFCC}" presName="connectorText" presStyleLbl="sibTrans2D1" presStyleIdx="2" presStyleCnt="7"/>
      <dgm:spPr/>
    </dgm:pt>
    <dgm:pt modelId="{9A2122FB-205F-4FA6-90AB-B4D6FDF368A9}" type="pres">
      <dgm:prSet presAssocID="{1E58661E-04E2-43D0-BAB3-B7162B581138}" presName="node" presStyleLbl="node1" presStyleIdx="2" presStyleCnt="7">
        <dgm:presLayoutVars>
          <dgm:bulletEnabled val="1"/>
        </dgm:presLayoutVars>
      </dgm:prSet>
      <dgm:spPr/>
    </dgm:pt>
    <dgm:pt modelId="{DC2F4CCC-58E8-4574-8888-2E29FE5B7666}" type="pres">
      <dgm:prSet presAssocID="{0DD55CC2-91B6-4BE8-8707-2E424BE161A5}" presName="parTrans" presStyleLbl="sibTrans2D1" presStyleIdx="3" presStyleCnt="7"/>
      <dgm:spPr/>
    </dgm:pt>
    <dgm:pt modelId="{28CC1D23-7A85-4667-AF13-DEDAB61DAE1F}" type="pres">
      <dgm:prSet presAssocID="{0DD55CC2-91B6-4BE8-8707-2E424BE161A5}" presName="connectorText" presStyleLbl="sibTrans2D1" presStyleIdx="3" presStyleCnt="7"/>
      <dgm:spPr/>
    </dgm:pt>
    <dgm:pt modelId="{B496F812-D79C-48A8-8492-6B7D0AACBF07}" type="pres">
      <dgm:prSet presAssocID="{406957B9-3ED2-4DAF-9131-8F9EF14E6231}" presName="node" presStyleLbl="node1" presStyleIdx="3" presStyleCnt="7">
        <dgm:presLayoutVars>
          <dgm:bulletEnabled val="1"/>
        </dgm:presLayoutVars>
      </dgm:prSet>
      <dgm:spPr/>
    </dgm:pt>
    <dgm:pt modelId="{9FC71E71-95AF-448B-BFF6-0E0DDA58E0EE}" type="pres">
      <dgm:prSet presAssocID="{93E2F9DF-564A-4AF8-A088-CEDDFD9A4726}" presName="parTrans" presStyleLbl="sibTrans2D1" presStyleIdx="4" presStyleCnt="7"/>
      <dgm:spPr/>
    </dgm:pt>
    <dgm:pt modelId="{856D6DDB-C8C6-440D-9253-541F4791BB4A}" type="pres">
      <dgm:prSet presAssocID="{93E2F9DF-564A-4AF8-A088-CEDDFD9A4726}" presName="connectorText" presStyleLbl="sibTrans2D1" presStyleIdx="4" presStyleCnt="7"/>
      <dgm:spPr/>
    </dgm:pt>
    <dgm:pt modelId="{FDFD96AF-4A85-4A47-99C0-EF01CA4FA008}" type="pres">
      <dgm:prSet presAssocID="{0E075660-C4EC-49F5-AF45-7702362EA2E6}" presName="node" presStyleLbl="node1" presStyleIdx="4" presStyleCnt="7">
        <dgm:presLayoutVars>
          <dgm:bulletEnabled val="1"/>
        </dgm:presLayoutVars>
      </dgm:prSet>
      <dgm:spPr/>
    </dgm:pt>
    <dgm:pt modelId="{6A663AAA-598E-490C-A938-A834F5C0B9F3}" type="pres">
      <dgm:prSet presAssocID="{1769F46A-9320-4B1E-A6A2-BF9CE535EF9F}" presName="parTrans" presStyleLbl="sibTrans2D1" presStyleIdx="5" presStyleCnt="7"/>
      <dgm:spPr/>
    </dgm:pt>
    <dgm:pt modelId="{1AA53059-81C3-4067-8A4B-6CD32A0AB6D0}" type="pres">
      <dgm:prSet presAssocID="{1769F46A-9320-4B1E-A6A2-BF9CE535EF9F}" presName="connectorText" presStyleLbl="sibTrans2D1" presStyleIdx="5" presStyleCnt="7"/>
      <dgm:spPr/>
    </dgm:pt>
    <dgm:pt modelId="{7A487CCC-FAB4-4967-A89B-025B38E8A0DB}" type="pres">
      <dgm:prSet presAssocID="{19AD9F04-CA82-4A5A-BD6F-587E986B2B06}" presName="node" presStyleLbl="node1" presStyleIdx="5" presStyleCnt="7">
        <dgm:presLayoutVars>
          <dgm:bulletEnabled val="1"/>
        </dgm:presLayoutVars>
      </dgm:prSet>
      <dgm:spPr/>
    </dgm:pt>
    <dgm:pt modelId="{4018CEB0-E5D5-437F-9648-8431B6E203DF}" type="pres">
      <dgm:prSet presAssocID="{C4FD4D32-2D41-422A-82E7-4BF97EB16749}" presName="parTrans" presStyleLbl="sibTrans2D1" presStyleIdx="6" presStyleCnt="7"/>
      <dgm:spPr/>
    </dgm:pt>
    <dgm:pt modelId="{D7A8E613-4C5D-4AE3-821C-53B294169B7D}" type="pres">
      <dgm:prSet presAssocID="{C4FD4D32-2D41-422A-82E7-4BF97EB16749}" presName="connectorText" presStyleLbl="sibTrans2D1" presStyleIdx="6" presStyleCnt="7"/>
      <dgm:spPr/>
    </dgm:pt>
    <dgm:pt modelId="{8410CB8D-7832-4B51-B4B6-B92F0086ED1B}" type="pres">
      <dgm:prSet presAssocID="{A07C88C0-4239-4D04-BEBE-0E07FAA50A85}" presName="node" presStyleLbl="node1" presStyleIdx="6" presStyleCnt="7">
        <dgm:presLayoutVars>
          <dgm:bulletEnabled val="1"/>
        </dgm:presLayoutVars>
      </dgm:prSet>
      <dgm:spPr/>
    </dgm:pt>
  </dgm:ptLst>
  <dgm:cxnLst>
    <dgm:cxn modelId="{0712AE03-4F16-4ED1-9A05-2587677C912B}" type="presOf" srcId="{CF2E5D5B-E519-4F6A-8A93-9A4E291AAFCC}" destId="{13C6213F-4090-4178-BA98-ECACDE7A9367}" srcOrd="0" destOrd="0" presId="urn:microsoft.com/office/officeart/2005/8/layout/radial5"/>
    <dgm:cxn modelId="{AB70FA0F-AEF2-48AB-876A-BDE59BF051FD}" type="presOf" srcId="{73DE2ED2-5F85-4C84-A502-18E8344038F4}" destId="{AEC670B2-73C6-4FE8-B12B-7334FB069118}" srcOrd="0" destOrd="0" presId="urn:microsoft.com/office/officeart/2005/8/layout/radial5"/>
    <dgm:cxn modelId="{95720812-0873-48CF-AE7D-4185C1EEE089}" type="presOf" srcId="{19AD9F04-CA82-4A5A-BD6F-587E986B2B06}" destId="{7A487CCC-FAB4-4967-A89B-025B38E8A0DB}" srcOrd="0" destOrd="0" presId="urn:microsoft.com/office/officeart/2005/8/layout/radial5"/>
    <dgm:cxn modelId="{6FB64C12-6850-4D31-A0E4-5430A7F1F8FB}" type="presOf" srcId="{5E0CDC7A-CB60-4799-A2EA-029DF6923B86}" destId="{7BF38815-72A9-4E52-B4E7-131EDEE7548F}" srcOrd="0" destOrd="0" presId="urn:microsoft.com/office/officeart/2005/8/layout/radial5"/>
    <dgm:cxn modelId="{50724816-1BCB-4AB6-8F09-BBA4554F91EB}" srcId="{73DE2ED2-5F85-4C84-A502-18E8344038F4}" destId="{1E58661E-04E2-43D0-BAB3-B7162B581138}" srcOrd="2" destOrd="0" parTransId="{CF2E5D5B-E519-4F6A-8A93-9A4E291AAFCC}" sibTransId="{143944B6-03BF-44CE-A973-B6F3CD3B17E3}"/>
    <dgm:cxn modelId="{2BC04317-CA2F-4100-9748-2F44CF634362}" srcId="{73DE2ED2-5F85-4C84-A502-18E8344038F4}" destId="{406957B9-3ED2-4DAF-9131-8F9EF14E6231}" srcOrd="3" destOrd="0" parTransId="{0DD55CC2-91B6-4BE8-8707-2E424BE161A5}" sibTransId="{F253B865-82B6-4EC7-AF73-8527EBC6549F}"/>
    <dgm:cxn modelId="{CE5C3D1B-A616-4456-9440-56EF942D3CB0}" type="presOf" srcId="{3B6CB978-EFB9-4BF6-BA59-DE70CD2491BA}" destId="{47C37D13-39CF-4D58-AAF6-4F03024DF091}" srcOrd="1" destOrd="0" presId="urn:microsoft.com/office/officeart/2005/8/layout/radial5"/>
    <dgm:cxn modelId="{D369681D-6F28-40DA-B960-03BE4BEDCC09}" srcId="{73DE2ED2-5F85-4C84-A502-18E8344038F4}" destId="{A07C88C0-4239-4D04-BEBE-0E07FAA50A85}" srcOrd="6" destOrd="0" parTransId="{C4FD4D32-2D41-422A-82E7-4BF97EB16749}" sibTransId="{2CE46BF4-5975-4417-B5B7-00B9FA4FF197}"/>
    <dgm:cxn modelId="{3B936625-F483-44AB-AA4C-D6325E7FA937}" type="presOf" srcId="{406957B9-3ED2-4DAF-9131-8F9EF14E6231}" destId="{B496F812-D79C-48A8-8492-6B7D0AACBF07}" srcOrd="0" destOrd="0" presId="urn:microsoft.com/office/officeart/2005/8/layout/radial5"/>
    <dgm:cxn modelId="{F0094732-4C57-4940-95E6-04F1BCA82791}" srcId="{73DE2ED2-5F85-4C84-A502-18E8344038F4}" destId="{0E075660-C4EC-49F5-AF45-7702362EA2E6}" srcOrd="4" destOrd="0" parTransId="{93E2F9DF-564A-4AF8-A088-CEDDFD9A4726}" sibTransId="{2E01A0C2-5DBE-4107-BE9B-AAF3FF23F976}"/>
    <dgm:cxn modelId="{425D6B35-A38F-41A8-8834-EB60E226E617}" srcId="{2BE93AC0-A912-4B6F-B936-E7CA346B7BA2}" destId="{23D38FBC-4291-4AE3-8E92-98CF6F68EE30}" srcOrd="2" destOrd="0" parTransId="{35F939EC-D5E5-4776-B249-31195AF7D967}" sibTransId="{1E7871C7-9357-4311-A729-15ADBAA60767}"/>
    <dgm:cxn modelId="{732AA335-3D35-4E4F-841D-A083E26BFC73}" srcId="{2BE93AC0-A912-4B6F-B936-E7CA346B7BA2}" destId="{73DE2ED2-5F85-4C84-A502-18E8344038F4}" srcOrd="0" destOrd="0" parTransId="{CE869E84-14A2-4EFA-A31C-1837DE446AFD}" sibTransId="{BD617131-0F39-4237-982F-C8AA3AF24DF5}"/>
    <dgm:cxn modelId="{4665A041-1526-4937-9514-2495148A7DE4}" type="presOf" srcId="{FEA39EAF-A675-449B-BB76-8EAAEFDDA8F8}" destId="{0314E26D-C022-43E7-B5C4-37BC6F4D500F}" srcOrd="1" destOrd="0" presId="urn:microsoft.com/office/officeart/2005/8/layout/radial5"/>
    <dgm:cxn modelId="{C473A664-7611-4301-BECB-79A2BFA0989E}" type="presOf" srcId="{CF2E5D5B-E519-4F6A-8A93-9A4E291AAFCC}" destId="{19872D3D-277F-4004-8B2C-DA061D5CC7B9}" srcOrd="1" destOrd="0" presId="urn:microsoft.com/office/officeart/2005/8/layout/radial5"/>
    <dgm:cxn modelId="{D110F66D-38A8-4333-9BDB-DE4992BE39FB}" type="presOf" srcId="{0E075660-C4EC-49F5-AF45-7702362EA2E6}" destId="{FDFD96AF-4A85-4A47-99C0-EF01CA4FA008}" srcOrd="0" destOrd="0" presId="urn:microsoft.com/office/officeart/2005/8/layout/radial5"/>
    <dgm:cxn modelId="{12EFE84E-2404-485C-A570-BC9BD312561E}" type="presOf" srcId="{FEA39EAF-A675-449B-BB76-8EAAEFDDA8F8}" destId="{D1574C7A-A3B0-41CB-96E7-FC2FB6EA2E1E}" srcOrd="0" destOrd="0" presId="urn:microsoft.com/office/officeart/2005/8/layout/radial5"/>
    <dgm:cxn modelId="{04B66471-F327-48D9-B9C0-24908EE9E8A4}" srcId="{73DE2ED2-5F85-4C84-A502-18E8344038F4}" destId="{19AD9F04-CA82-4A5A-BD6F-587E986B2B06}" srcOrd="5" destOrd="0" parTransId="{1769F46A-9320-4B1E-A6A2-BF9CE535EF9F}" sibTransId="{B6D2D8EC-AEC1-403F-95C4-BB7A5C667D7B}"/>
    <dgm:cxn modelId="{91AE1755-FEC3-413F-BE99-A274FD4C6E55}" type="presOf" srcId="{93E2F9DF-564A-4AF8-A088-CEDDFD9A4726}" destId="{9FC71E71-95AF-448B-BFF6-0E0DDA58E0EE}" srcOrd="0" destOrd="0" presId="urn:microsoft.com/office/officeart/2005/8/layout/radial5"/>
    <dgm:cxn modelId="{C536D575-F4BD-4331-9C60-38D43AC5880B}" srcId="{73DE2ED2-5F85-4C84-A502-18E8344038F4}" destId="{B85C3300-FD2D-4A24-A817-90056459083A}" srcOrd="1" destOrd="0" parTransId="{FEA39EAF-A675-449B-BB76-8EAAEFDDA8F8}" sibTransId="{CE20C5EB-C23C-47DB-A6E8-CD04918709D6}"/>
    <dgm:cxn modelId="{4702A257-E3A8-4F5D-BBAA-BC360328409E}" type="presOf" srcId="{1769F46A-9320-4B1E-A6A2-BF9CE535EF9F}" destId="{1AA53059-81C3-4067-8A4B-6CD32A0AB6D0}" srcOrd="1" destOrd="0" presId="urn:microsoft.com/office/officeart/2005/8/layout/radial5"/>
    <dgm:cxn modelId="{0ABC137C-97A7-48E1-AD6F-EACC19120E08}" type="presOf" srcId="{0DD55CC2-91B6-4BE8-8707-2E424BE161A5}" destId="{28CC1D23-7A85-4667-AF13-DEDAB61DAE1F}" srcOrd="1" destOrd="0" presId="urn:microsoft.com/office/officeart/2005/8/layout/radial5"/>
    <dgm:cxn modelId="{E513008F-D312-4B05-9D0E-492412F797AD}" type="presOf" srcId="{0DD55CC2-91B6-4BE8-8707-2E424BE161A5}" destId="{DC2F4CCC-58E8-4574-8888-2E29FE5B7666}" srcOrd="0" destOrd="0" presId="urn:microsoft.com/office/officeart/2005/8/layout/radial5"/>
    <dgm:cxn modelId="{ACB0D097-7321-488B-ACC5-6F4AF337085F}" srcId="{73DE2ED2-5F85-4C84-A502-18E8344038F4}" destId="{5E0CDC7A-CB60-4799-A2EA-029DF6923B86}" srcOrd="0" destOrd="0" parTransId="{3B6CB978-EFB9-4BF6-BA59-DE70CD2491BA}" sibTransId="{65264393-F150-420B-BBF7-30A05A8C7D3A}"/>
    <dgm:cxn modelId="{0D38C8A4-8EC2-4A92-B635-546C5B90A9B3}" type="presOf" srcId="{3B6CB978-EFB9-4BF6-BA59-DE70CD2491BA}" destId="{0D9F8882-C929-47BB-A114-BA4CB049BEB1}" srcOrd="0" destOrd="0" presId="urn:microsoft.com/office/officeart/2005/8/layout/radial5"/>
    <dgm:cxn modelId="{AE0E3CA7-4141-4783-98B0-87D2636739DB}" type="presOf" srcId="{1769F46A-9320-4B1E-A6A2-BF9CE535EF9F}" destId="{6A663AAA-598E-490C-A938-A834F5C0B9F3}" srcOrd="0" destOrd="0" presId="urn:microsoft.com/office/officeart/2005/8/layout/radial5"/>
    <dgm:cxn modelId="{C1AD0CB6-34A0-44D8-8632-62FCBB8383F3}" srcId="{2BE93AC0-A912-4B6F-B936-E7CA346B7BA2}" destId="{B2D36BC8-85FD-4B4F-9BFA-32B73415F371}" srcOrd="1" destOrd="0" parTransId="{6BE883CE-AEC0-44DF-94B8-3C8DB4A79BF9}" sibTransId="{78BFFCED-4E53-4D94-8377-B2AAC0525208}"/>
    <dgm:cxn modelId="{034E0FB7-B536-4DDB-BD46-C1417C7E3EDC}" type="presOf" srcId="{2BE93AC0-A912-4B6F-B936-E7CA346B7BA2}" destId="{258A6E5E-8579-477D-9143-2CB2443A38F1}" srcOrd="0" destOrd="0" presId="urn:microsoft.com/office/officeart/2005/8/layout/radial5"/>
    <dgm:cxn modelId="{EA6B03C3-2092-4176-B6BC-3AEF5F2FC86D}" type="presOf" srcId="{B85C3300-FD2D-4A24-A817-90056459083A}" destId="{1BC45086-9136-418A-AEE5-08A66AF95B84}" srcOrd="0" destOrd="0" presId="urn:microsoft.com/office/officeart/2005/8/layout/radial5"/>
    <dgm:cxn modelId="{F23769C7-6A24-425F-A0F3-D3FD8270ADBB}" srcId="{2BE93AC0-A912-4B6F-B936-E7CA346B7BA2}" destId="{A936E100-B739-4F9E-8677-A76A1CC11CA2}" srcOrd="3" destOrd="0" parTransId="{85BA1F4E-0E6B-4A6B-9F25-006817E9B366}" sibTransId="{9B24AD06-C15C-4A34-A2DB-23D767249DB7}"/>
    <dgm:cxn modelId="{5A9704CB-FE75-4ABE-8C4A-0212C9DFC5FE}" type="presOf" srcId="{A07C88C0-4239-4D04-BEBE-0E07FAA50A85}" destId="{8410CB8D-7832-4B51-B4B6-B92F0086ED1B}" srcOrd="0" destOrd="0" presId="urn:microsoft.com/office/officeart/2005/8/layout/radial5"/>
    <dgm:cxn modelId="{D70FC3D2-F19F-4280-BAAD-083F218D87D1}" type="presOf" srcId="{1E58661E-04E2-43D0-BAB3-B7162B581138}" destId="{9A2122FB-205F-4FA6-90AB-B4D6FDF368A9}" srcOrd="0" destOrd="0" presId="urn:microsoft.com/office/officeart/2005/8/layout/radial5"/>
    <dgm:cxn modelId="{26CADDE0-4B0A-4444-A9C9-64EF35797D10}" type="presOf" srcId="{93E2F9DF-564A-4AF8-A088-CEDDFD9A4726}" destId="{856D6DDB-C8C6-440D-9253-541F4791BB4A}" srcOrd="1" destOrd="0" presId="urn:microsoft.com/office/officeart/2005/8/layout/radial5"/>
    <dgm:cxn modelId="{1B4831E5-39C6-420E-9ED7-0F2B455FFDB4}" type="presOf" srcId="{C4FD4D32-2D41-422A-82E7-4BF97EB16749}" destId="{4018CEB0-E5D5-437F-9648-8431B6E203DF}" srcOrd="0" destOrd="0" presId="urn:microsoft.com/office/officeart/2005/8/layout/radial5"/>
    <dgm:cxn modelId="{448A60F1-C975-4842-931C-DED8AC03EC72}" type="presOf" srcId="{C4FD4D32-2D41-422A-82E7-4BF97EB16749}" destId="{D7A8E613-4C5D-4AE3-821C-53B294169B7D}" srcOrd="1" destOrd="0" presId="urn:microsoft.com/office/officeart/2005/8/layout/radial5"/>
    <dgm:cxn modelId="{3842C737-1941-4C24-A917-5A09949B0B9F}" type="presParOf" srcId="{258A6E5E-8579-477D-9143-2CB2443A38F1}" destId="{AEC670B2-73C6-4FE8-B12B-7334FB069118}" srcOrd="0" destOrd="0" presId="urn:microsoft.com/office/officeart/2005/8/layout/radial5"/>
    <dgm:cxn modelId="{D0773535-150E-40DC-911F-B2140464D995}" type="presParOf" srcId="{258A6E5E-8579-477D-9143-2CB2443A38F1}" destId="{0D9F8882-C929-47BB-A114-BA4CB049BEB1}" srcOrd="1" destOrd="0" presId="urn:microsoft.com/office/officeart/2005/8/layout/radial5"/>
    <dgm:cxn modelId="{EFAF1116-6E9A-46B6-BA7A-09F8986DCD43}" type="presParOf" srcId="{0D9F8882-C929-47BB-A114-BA4CB049BEB1}" destId="{47C37D13-39CF-4D58-AAF6-4F03024DF091}" srcOrd="0" destOrd="0" presId="urn:microsoft.com/office/officeart/2005/8/layout/radial5"/>
    <dgm:cxn modelId="{DD0B77B3-A53D-4803-B4F6-9E588FFB079C}" type="presParOf" srcId="{258A6E5E-8579-477D-9143-2CB2443A38F1}" destId="{7BF38815-72A9-4E52-B4E7-131EDEE7548F}" srcOrd="2" destOrd="0" presId="urn:microsoft.com/office/officeart/2005/8/layout/radial5"/>
    <dgm:cxn modelId="{7492814A-0217-4805-832F-1F15BD17C16E}" type="presParOf" srcId="{258A6E5E-8579-477D-9143-2CB2443A38F1}" destId="{D1574C7A-A3B0-41CB-96E7-FC2FB6EA2E1E}" srcOrd="3" destOrd="0" presId="urn:microsoft.com/office/officeart/2005/8/layout/radial5"/>
    <dgm:cxn modelId="{20D9B6C8-D69C-44D4-9C45-1DFDBA69F525}" type="presParOf" srcId="{D1574C7A-A3B0-41CB-96E7-FC2FB6EA2E1E}" destId="{0314E26D-C022-43E7-B5C4-37BC6F4D500F}" srcOrd="0" destOrd="0" presId="urn:microsoft.com/office/officeart/2005/8/layout/radial5"/>
    <dgm:cxn modelId="{8E0C43EF-9389-4549-930B-ADDB728D7DBA}" type="presParOf" srcId="{258A6E5E-8579-477D-9143-2CB2443A38F1}" destId="{1BC45086-9136-418A-AEE5-08A66AF95B84}" srcOrd="4" destOrd="0" presId="urn:microsoft.com/office/officeart/2005/8/layout/radial5"/>
    <dgm:cxn modelId="{F2602397-F387-46FE-BBF6-A46D03E52DA5}" type="presParOf" srcId="{258A6E5E-8579-477D-9143-2CB2443A38F1}" destId="{13C6213F-4090-4178-BA98-ECACDE7A9367}" srcOrd="5" destOrd="0" presId="urn:microsoft.com/office/officeart/2005/8/layout/radial5"/>
    <dgm:cxn modelId="{6E559EFE-FE9D-4CF3-AF63-94BE1A11DF11}" type="presParOf" srcId="{13C6213F-4090-4178-BA98-ECACDE7A9367}" destId="{19872D3D-277F-4004-8B2C-DA061D5CC7B9}" srcOrd="0" destOrd="0" presId="urn:microsoft.com/office/officeart/2005/8/layout/radial5"/>
    <dgm:cxn modelId="{86EAA495-3DB5-435A-942D-D4540B0244BF}" type="presParOf" srcId="{258A6E5E-8579-477D-9143-2CB2443A38F1}" destId="{9A2122FB-205F-4FA6-90AB-B4D6FDF368A9}" srcOrd="6" destOrd="0" presId="urn:microsoft.com/office/officeart/2005/8/layout/radial5"/>
    <dgm:cxn modelId="{AFFFC4AF-34D5-422C-A063-E951A7259AAB}" type="presParOf" srcId="{258A6E5E-8579-477D-9143-2CB2443A38F1}" destId="{DC2F4CCC-58E8-4574-8888-2E29FE5B7666}" srcOrd="7" destOrd="0" presId="urn:microsoft.com/office/officeart/2005/8/layout/radial5"/>
    <dgm:cxn modelId="{A0C8CB40-486D-4977-8664-8480FCFDC92F}" type="presParOf" srcId="{DC2F4CCC-58E8-4574-8888-2E29FE5B7666}" destId="{28CC1D23-7A85-4667-AF13-DEDAB61DAE1F}" srcOrd="0" destOrd="0" presId="urn:microsoft.com/office/officeart/2005/8/layout/radial5"/>
    <dgm:cxn modelId="{8C4ED0CB-6F37-4572-9EC8-287BAF3A1AA1}" type="presParOf" srcId="{258A6E5E-8579-477D-9143-2CB2443A38F1}" destId="{B496F812-D79C-48A8-8492-6B7D0AACBF07}" srcOrd="8" destOrd="0" presId="urn:microsoft.com/office/officeart/2005/8/layout/radial5"/>
    <dgm:cxn modelId="{281E8E8B-7B08-4E5D-98AC-3BE824DB722C}" type="presParOf" srcId="{258A6E5E-8579-477D-9143-2CB2443A38F1}" destId="{9FC71E71-95AF-448B-BFF6-0E0DDA58E0EE}" srcOrd="9" destOrd="0" presId="urn:microsoft.com/office/officeart/2005/8/layout/radial5"/>
    <dgm:cxn modelId="{1C36B91D-AE65-4984-A140-BAC562C2AD6C}" type="presParOf" srcId="{9FC71E71-95AF-448B-BFF6-0E0DDA58E0EE}" destId="{856D6DDB-C8C6-440D-9253-541F4791BB4A}" srcOrd="0" destOrd="0" presId="urn:microsoft.com/office/officeart/2005/8/layout/radial5"/>
    <dgm:cxn modelId="{621E925A-E8A0-4443-BE82-8A60D0B76B97}" type="presParOf" srcId="{258A6E5E-8579-477D-9143-2CB2443A38F1}" destId="{FDFD96AF-4A85-4A47-99C0-EF01CA4FA008}" srcOrd="10" destOrd="0" presId="urn:microsoft.com/office/officeart/2005/8/layout/radial5"/>
    <dgm:cxn modelId="{A531BD5A-5420-46DA-863D-B8E537EB5B9E}" type="presParOf" srcId="{258A6E5E-8579-477D-9143-2CB2443A38F1}" destId="{6A663AAA-598E-490C-A938-A834F5C0B9F3}" srcOrd="11" destOrd="0" presId="urn:microsoft.com/office/officeart/2005/8/layout/radial5"/>
    <dgm:cxn modelId="{98FF13F6-B91B-49BC-96F5-135E662D7BC2}" type="presParOf" srcId="{6A663AAA-598E-490C-A938-A834F5C0B9F3}" destId="{1AA53059-81C3-4067-8A4B-6CD32A0AB6D0}" srcOrd="0" destOrd="0" presId="urn:microsoft.com/office/officeart/2005/8/layout/radial5"/>
    <dgm:cxn modelId="{75458AD4-4655-48A3-AFE9-3D0B54ADD425}" type="presParOf" srcId="{258A6E5E-8579-477D-9143-2CB2443A38F1}" destId="{7A487CCC-FAB4-4967-A89B-025B38E8A0DB}" srcOrd="12" destOrd="0" presId="urn:microsoft.com/office/officeart/2005/8/layout/radial5"/>
    <dgm:cxn modelId="{F354400B-8B93-4A27-9AE7-0854240050F9}" type="presParOf" srcId="{258A6E5E-8579-477D-9143-2CB2443A38F1}" destId="{4018CEB0-E5D5-437F-9648-8431B6E203DF}" srcOrd="13" destOrd="0" presId="urn:microsoft.com/office/officeart/2005/8/layout/radial5"/>
    <dgm:cxn modelId="{4EBD0522-373C-43F6-A482-51867E93F61B}" type="presParOf" srcId="{4018CEB0-E5D5-437F-9648-8431B6E203DF}" destId="{D7A8E613-4C5D-4AE3-821C-53B294169B7D}" srcOrd="0" destOrd="0" presId="urn:microsoft.com/office/officeart/2005/8/layout/radial5"/>
    <dgm:cxn modelId="{F997EF00-3EE1-42D9-B17A-50555F1412B2}" type="presParOf" srcId="{258A6E5E-8579-477D-9143-2CB2443A38F1}" destId="{8410CB8D-7832-4B51-B4B6-B92F0086ED1B}" srcOrd="14"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C670B2-73C6-4FE8-B12B-7334FB069118}">
      <dsp:nvSpPr>
        <dsp:cNvPr id="0" name=""/>
        <dsp:cNvSpPr/>
      </dsp:nvSpPr>
      <dsp:spPr>
        <a:xfrm>
          <a:off x="2141970" y="1559458"/>
          <a:ext cx="1170371" cy="1170371"/>
        </a:xfrm>
        <a:prstGeom prst="ellips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不规则颗粒</a:t>
          </a:r>
        </a:p>
      </dsp:txBody>
      <dsp:txXfrm>
        <a:off x="2313367" y="1730855"/>
        <a:ext cx="827577" cy="827577"/>
      </dsp:txXfrm>
    </dsp:sp>
    <dsp:sp modelId="{0D9F8882-C929-47BB-A114-BA4CB049BEB1}">
      <dsp:nvSpPr>
        <dsp:cNvPr id="0" name=""/>
        <dsp:cNvSpPr/>
      </dsp:nvSpPr>
      <dsp:spPr>
        <a:xfrm rot="16286455">
          <a:off x="2614274" y="1115965"/>
          <a:ext cx="267505" cy="397926"/>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2653391" y="1235663"/>
        <a:ext cx="187254" cy="238756"/>
      </dsp:txXfrm>
    </dsp:sp>
    <dsp:sp modelId="{7BF38815-72A9-4E52-B4E7-131EDEE7548F}">
      <dsp:nvSpPr>
        <dsp:cNvPr id="0" name=""/>
        <dsp:cNvSpPr/>
      </dsp:nvSpPr>
      <dsp:spPr>
        <a:xfrm>
          <a:off x="2241140" y="1908"/>
          <a:ext cx="1053334" cy="1053334"/>
        </a:xfrm>
        <a:prstGeom prst="ellips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altLang="zh-CN" sz="1800" kern="1200" dirty="0" err="1"/>
            <a:t>Dmin</a:t>
          </a:r>
          <a:endParaRPr lang="zh-CN" altLang="en-US" sz="1800" kern="1200" dirty="0"/>
        </a:p>
      </dsp:txBody>
      <dsp:txXfrm>
        <a:off x="2395397" y="156165"/>
        <a:ext cx="744820" cy="744820"/>
      </dsp:txXfrm>
    </dsp:sp>
    <dsp:sp modelId="{D1574C7A-A3B0-41CB-96E7-FC2FB6EA2E1E}">
      <dsp:nvSpPr>
        <dsp:cNvPr id="0" name=""/>
        <dsp:cNvSpPr/>
      </dsp:nvSpPr>
      <dsp:spPr>
        <a:xfrm rot="19282581">
          <a:off x="3243925" y="1422052"/>
          <a:ext cx="277229" cy="397926"/>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3253021" y="1527594"/>
        <a:ext cx="194060" cy="238756"/>
      </dsp:txXfrm>
    </dsp:sp>
    <dsp:sp modelId="{1BC45086-9136-418A-AEE5-08A66AF95B84}">
      <dsp:nvSpPr>
        <dsp:cNvPr id="0" name=""/>
        <dsp:cNvSpPr/>
      </dsp:nvSpPr>
      <dsp:spPr>
        <a:xfrm>
          <a:off x="3477798" y="597452"/>
          <a:ext cx="1053334" cy="1053334"/>
        </a:xfrm>
        <a:prstGeom prst="ellips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altLang="zh-CN" sz="1800" kern="1200" dirty="0" err="1"/>
            <a:t>Dw</a:t>
          </a:r>
          <a:endParaRPr lang="zh-CN" altLang="en-US" sz="1800" kern="1200" dirty="0"/>
        </a:p>
      </dsp:txBody>
      <dsp:txXfrm>
        <a:off x="3632055" y="751709"/>
        <a:ext cx="744820" cy="744820"/>
      </dsp:txXfrm>
    </dsp:sp>
    <dsp:sp modelId="{13C6213F-4090-4178-BA98-ECACDE7A9367}">
      <dsp:nvSpPr>
        <dsp:cNvPr id="0" name=""/>
        <dsp:cNvSpPr/>
      </dsp:nvSpPr>
      <dsp:spPr>
        <a:xfrm rot="680893">
          <a:off x="3406675" y="2108779"/>
          <a:ext cx="266295" cy="397926"/>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3407456" y="2180504"/>
        <a:ext cx="186407" cy="238756"/>
      </dsp:txXfrm>
    </dsp:sp>
    <dsp:sp modelId="{9A2122FB-205F-4FA6-90AB-B4D6FDF368A9}">
      <dsp:nvSpPr>
        <dsp:cNvPr id="0" name=""/>
        <dsp:cNvSpPr/>
      </dsp:nvSpPr>
      <dsp:spPr>
        <a:xfrm>
          <a:off x="3783227" y="1935625"/>
          <a:ext cx="1053334" cy="1053334"/>
        </a:xfrm>
        <a:prstGeom prst="ellips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altLang="zh-CN" sz="1800" kern="1200" dirty="0" err="1"/>
            <a:t>Dv</a:t>
          </a:r>
          <a:endParaRPr lang="zh-CN" altLang="en-US" sz="1800" kern="1200" dirty="0"/>
        </a:p>
      </dsp:txBody>
      <dsp:txXfrm>
        <a:off x="3937484" y="2089882"/>
        <a:ext cx="744820" cy="744820"/>
      </dsp:txXfrm>
    </dsp:sp>
    <dsp:sp modelId="{DC2F4CCC-58E8-4574-8888-2E29FE5B7666}">
      <dsp:nvSpPr>
        <dsp:cNvPr id="0" name=""/>
        <dsp:cNvSpPr/>
      </dsp:nvSpPr>
      <dsp:spPr>
        <a:xfrm rot="3744267">
          <a:off x="2979779" y="2660920"/>
          <a:ext cx="242448" cy="397926"/>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2999300" y="2708275"/>
        <a:ext cx="169714" cy="238756"/>
      </dsp:txXfrm>
    </dsp:sp>
    <dsp:sp modelId="{B496F812-D79C-48A8-8492-6B7D0AACBF07}">
      <dsp:nvSpPr>
        <dsp:cNvPr id="0" name=""/>
        <dsp:cNvSpPr/>
      </dsp:nvSpPr>
      <dsp:spPr>
        <a:xfrm>
          <a:off x="2927433" y="3008756"/>
          <a:ext cx="1053334" cy="1053334"/>
        </a:xfrm>
        <a:prstGeom prst="ellips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Ds</a:t>
          </a:r>
          <a:endParaRPr lang="zh-CN" altLang="en-US" sz="1800" kern="1200" dirty="0"/>
        </a:p>
      </dsp:txBody>
      <dsp:txXfrm>
        <a:off x="3081690" y="3163013"/>
        <a:ext cx="744820" cy="744820"/>
      </dsp:txXfrm>
    </dsp:sp>
    <dsp:sp modelId="{9FC71E71-95AF-448B-BFF6-0E0DDA58E0EE}">
      <dsp:nvSpPr>
        <dsp:cNvPr id="0" name=""/>
        <dsp:cNvSpPr/>
      </dsp:nvSpPr>
      <dsp:spPr>
        <a:xfrm rot="6894131">
          <a:off x="2282984" y="2661875"/>
          <a:ext cx="223386" cy="397926"/>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rot="10800000">
        <a:off x="2330601" y="2711067"/>
        <a:ext cx="156370" cy="238756"/>
      </dsp:txXfrm>
    </dsp:sp>
    <dsp:sp modelId="{FDFD96AF-4A85-4A47-99C0-EF01CA4FA008}">
      <dsp:nvSpPr>
        <dsp:cNvPr id="0" name=""/>
        <dsp:cNvSpPr/>
      </dsp:nvSpPr>
      <dsp:spPr>
        <a:xfrm>
          <a:off x="1554846" y="3008756"/>
          <a:ext cx="1053334" cy="1053334"/>
        </a:xfrm>
        <a:prstGeom prst="ellips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altLang="zh-CN" sz="1800" kern="1200" dirty="0" err="1"/>
            <a:t>Dsieve</a:t>
          </a:r>
          <a:endParaRPr lang="zh-CN" altLang="en-US" sz="1800" kern="1200" dirty="0"/>
        </a:p>
      </dsp:txBody>
      <dsp:txXfrm>
        <a:off x="1709103" y="3163013"/>
        <a:ext cx="744820" cy="744820"/>
      </dsp:txXfrm>
    </dsp:sp>
    <dsp:sp modelId="{6A663AAA-598E-490C-A938-A834F5C0B9F3}">
      <dsp:nvSpPr>
        <dsp:cNvPr id="0" name=""/>
        <dsp:cNvSpPr/>
      </dsp:nvSpPr>
      <dsp:spPr>
        <a:xfrm rot="10083271">
          <a:off x="1841971" y="2109248"/>
          <a:ext cx="224092" cy="397926"/>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rot="10800000">
        <a:off x="1908471" y="2181876"/>
        <a:ext cx="156864" cy="238756"/>
      </dsp:txXfrm>
    </dsp:sp>
    <dsp:sp modelId="{7A487CCC-FAB4-4967-A89B-025B38E8A0DB}">
      <dsp:nvSpPr>
        <dsp:cNvPr id="0" name=""/>
        <dsp:cNvSpPr/>
      </dsp:nvSpPr>
      <dsp:spPr>
        <a:xfrm>
          <a:off x="699053" y="1935625"/>
          <a:ext cx="1053334" cy="1053334"/>
        </a:xfrm>
        <a:prstGeom prst="ellips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altLang="zh-CN" sz="1800" kern="1200" dirty="0" err="1"/>
            <a:t>Dsed</a:t>
          </a:r>
          <a:endParaRPr lang="zh-CN" altLang="en-US" sz="1800" kern="1200" dirty="0"/>
        </a:p>
      </dsp:txBody>
      <dsp:txXfrm>
        <a:off x="853310" y="2089882"/>
        <a:ext cx="744820" cy="744820"/>
      </dsp:txXfrm>
    </dsp:sp>
    <dsp:sp modelId="{4018CEB0-E5D5-437F-9648-8431B6E203DF}">
      <dsp:nvSpPr>
        <dsp:cNvPr id="0" name=""/>
        <dsp:cNvSpPr/>
      </dsp:nvSpPr>
      <dsp:spPr>
        <a:xfrm rot="13228402">
          <a:off x="1990148" y="1420909"/>
          <a:ext cx="243999" cy="397926"/>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rot="10800000">
        <a:off x="2054590" y="1524251"/>
        <a:ext cx="170799" cy="238756"/>
      </dsp:txXfrm>
    </dsp:sp>
    <dsp:sp modelId="{8410CB8D-7832-4B51-B4B6-B92F0086ED1B}">
      <dsp:nvSpPr>
        <dsp:cNvPr id="0" name=""/>
        <dsp:cNvSpPr/>
      </dsp:nvSpPr>
      <dsp:spPr>
        <a:xfrm>
          <a:off x="1004482" y="597452"/>
          <a:ext cx="1053334" cy="1053334"/>
        </a:xfrm>
        <a:prstGeom prst="ellips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altLang="zh-CN" sz="1800" kern="1200" dirty="0" err="1"/>
            <a:t>Dmax</a:t>
          </a:r>
          <a:endParaRPr lang="zh-CN" altLang="en-US" sz="1800" kern="1200" dirty="0"/>
        </a:p>
      </dsp:txBody>
      <dsp:txXfrm>
        <a:off x="1158739" y="751709"/>
        <a:ext cx="744820" cy="744820"/>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122883" name="Rectangle 3"/>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122884" name="Rectangle 4"/>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122885" name="Rectangle 5"/>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F31643C2-8933-4163-AC4A-AAF8FBA88FDB}" type="slidenum">
              <a:rPr lang="en-US" altLang="zh-CN"/>
              <a:pPr>
                <a:defRPr/>
              </a:pPr>
              <a:t>‹#›</a:t>
            </a:fld>
            <a:endParaRPr lang="en-US" altLang="zh-CN"/>
          </a:p>
        </p:txBody>
      </p:sp>
    </p:spTree>
    <p:extLst>
      <p:ext uri="{BB962C8B-B14F-4D97-AF65-F5344CB8AC3E}">
        <p14:creationId xmlns:p14="http://schemas.microsoft.com/office/powerpoint/2010/main" val="39160589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22531"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604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889AA841-83D4-496B-93DA-FBE994D8A09E}" type="slidenum">
              <a:rPr lang="en-US" altLang="zh-CN"/>
              <a:pPr>
                <a:defRPr/>
              </a:pPr>
              <a:t>‹#›</a:t>
            </a:fld>
            <a:endParaRPr lang="en-US" altLang="zh-CN"/>
          </a:p>
        </p:txBody>
      </p:sp>
    </p:spTree>
    <p:extLst>
      <p:ext uri="{BB962C8B-B14F-4D97-AF65-F5344CB8AC3E}">
        <p14:creationId xmlns:p14="http://schemas.microsoft.com/office/powerpoint/2010/main" val="30747803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89AA841-83D4-496B-93DA-FBE994D8A09E}" type="slidenum">
              <a:rPr lang="en-US" altLang="zh-CN" smtClean="0"/>
              <a:pPr>
                <a:defRPr/>
              </a:pPr>
              <a:t>1</a:t>
            </a:fld>
            <a:endParaRPr lang="en-US" altLang="zh-CN"/>
          </a:p>
        </p:txBody>
      </p:sp>
    </p:spTree>
    <p:extLst>
      <p:ext uri="{BB962C8B-B14F-4D97-AF65-F5344CB8AC3E}">
        <p14:creationId xmlns:p14="http://schemas.microsoft.com/office/powerpoint/2010/main" val="20486272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89AA841-83D4-496B-93DA-FBE994D8A09E}" type="slidenum">
              <a:rPr lang="en-US" altLang="zh-CN" smtClean="0"/>
              <a:pPr>
                <a:defRPr/>
              </a:pPr>
              <a:t>22</a:t>
            </a:fld>
            <a:endParaRPr lang="en-US" altLang="zh-CN"/>
          </a:p>
        </p:txBody>
      </p:sp>
    </p:spTree>
    <p:extLst>
      <p:ext uri="{BB962C8B-B14F-4D97-AF65-F5344CB8AC3E}">
        <p14:creationId xmlns:p14="http://schemas.microsoft.com/office/powerpoint/2010/main" val="39439097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89AA841-83D4-496B-93DA-FBE994D8A09E}" type="slidenum">
              <a:rPr lang="en-US" altLang="zh-CN" smtClean="0"/>
              <a:pPr>
                <a:defRPr/>
              </a:pPr>
              <a:t>23</a:t>
            </a:fld>
            <a:endParaRPr lang="en-US" altLang="zh-CN"/>
          </a:p>
        </p:txBody>
      </p:sp>
    </p:spTree>
    <p:extLst>
      <p:ext uri="{BB962C8B-B14F-4D97-AF65-F5344CB8AC3E}">
        <p14:creationId xmlns:p14="http://schemas.microsoft.com/office/powerpoint/2010/main" val="11714786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89AA841-83D4-496B-93DA-FBE994D8A09E}" type="slidenum">
              <a:rPr lang="en-US" altLang="zh-CN" smtClean="0"/>
              <a:pPr>
                <a:defRPr/>
              </a:pPr>
              <a:t>24</a:t>
            </a:fld>
            <a:endParaRPr lang="en-US" altLang="zh-CN"/>
          </a:p>
        </p:txBody>
      </p:sp>
    </p:spTree>
    <p:extLst>
      <p:ext uri="{BB962C8B-B14F-4D97-AF65-F5344CB8AC3E}">
        <p14:creationId xmlns:p14="http://schemas.microsoft.com/office/powerpoint/2010/main" val="36394443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89AA841-83D4-496B-93DA-FBE994D8A09E}" type="slidenum">
              <a:rPr lang="en-US" altLang="zh-CN" smtClean="0"/>
              <a:pPr>
                <a:defRPr/>
              </a:pPr>
              <a:t>25</a:t>
            </a:fld>
            <a:endParaRPr lang="en-US" altLang="zh-CN"/>
          </a:p>
        </p:txBody>
      </p:sp>
    </p:spTree>
    <p:extLst>
      <p:ext uri="{BB962C8B-B14F-4D97-AF65-F5344CB8AC3E}">
        <p14:creationId xmlns:p14="http://schemas.microsoft.com/office/powerpoint/2010/main" val="34228567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89AA841-83D4-496B-93DA-FBE994D8A09E}" type="slidenum">
              <a:rPr lang="en-US" altLang="zh-CN" smtClean="0"/>
              <a:pPr>
                <a:defRPr/>
              </a:pPr>
              <a:t>26</a:t>
            </a:fld>
            <a:endParaRPr lang="en-US" altLang="zh-CN"/>
          </a:p>
        </p:txBody>
      </p:sp>
    </p:spTree>
    <p:extLst>
      <p:ext uri="{BB962C8B-B14F-4D97-AF65-F5344CB8AC3E}">
        <p14:creationId xmlns:p14="http://schemas.microsoft.com/office/powerpoint/2010/main" val="2162292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89AA841-83D4-496B-93DA-FBE994D8A09E}" type="slidenum">
              <a:rPr lang="en-US" altLang="zh-CN" smtClean="0"/>
              <a:pPr>
                <a:defRPr/>
              </a:pPr>
              <a:t>27</a:t>
            </a:fld>
            <a:endParaRPr lang="en-US" altLang="zh-CN"/>
          </a:p>
        </p:txBody>
      </p:sp>
    </p:spTree>
    <p:extLst>
      <p:ext uri="{BB962C8B-B14F-4D97-AF65-F5344CB8AC3E}">
        <p14:creationId xmlns:p14="http://schemas.microsoft.com/office/powerpoint/2010/main" val="28999319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89AA841-83D4-496B-93DA-FBE994D8A09E}" type="slidenum">
              <a:rPr lang="en-US" altLang="zh-CN" smtClean="0"/>
              <a:pPr>
                <a:defRPr/>
              </a:pPr>
              <a:t>28</a:t>
            </a:fld>
            <a:endParaRPr lang="en-US" altLang="zh-CN"/>
          </a:p>
        </p:txBody>
      </p:sp>
    </p:spTree>
    <p:extLst>
      <p:ext uri="{BB962C8B-B14F-4D97-AF65-F5344CB8AC3E}">
        <p14:creationId xmlns:p14="http://schemas.microsoft.com/office/powerpoint/2010/main" val="14791032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89AA841-83D4-496B-93DA-FBE994D8A09E}" type="slidenum">
              <a:rPr lang="en-US" altLang="zh-CN" smtClean="0"/>
              <a:pPr>
                <a:defRPr/>
              </a:pPr>
              <a:t>29</a:t>
            </a:fld>
            <a:endParaRPr lang="en-US" altLang="zh-CN"/>
          </a:p>
        </p:txBody>
      </p:sp>
    </p:spTree>
    <p:extLst>
      <p:ext uri="{BB962C8B-B14F-4D97-AF65-F5344CB8AC3E}">
        <p14:creationId xmlns:p14="http://schemas.microsoft.com/office/powerpoint/2010/main" val="37744881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89AA841-83D4-496B-93DA-FBE994D8A09E}" type="slidenum">
              <a:rPr lang="en-US" altLang="zh-CN" smtClean="0"/>
              <a:pPr>
                <a:defRPr/>
              </a:pPr>
              <a:t>30</a:t>
            </a:fld>
            <a:endParaRPr lang="en-US" altLang="zh-CN"/>
          </a:p>
        </p:txBody>
      </p:sp>
    </p:spTree>
    <p:extLst>
      <p:ext uri="{BB962C8B-B14F-4D97-AF65-F5344CB8AC3E}">
        <p14:creationId xmlns:p14="http://schemas.microsoft.com/office/powerpoint/2010/main" val="24318747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89AA841-83D4-496B-93DA-FBE994D8A09E}" type="slidenum">
              <a:rPr lang="en-US" altLang="zh-CN" smtClean="0"/>
              <a:pPr>
                <a:defRPr/>
              </a:pPr>
              <a:t>31</a:t>
            </a:fld>
            <a:endParaRPr lang="en-US" altLang="zh-CN"/>
          </a:p>
        </p:txBody>
      </p:sp>
    </p:spTree>
    <p:extLst>
      <p:ext uri="{BB962C8B-B14F-4D97-AF65-F5344CB8AC3E}">
        <p14:creationId xmlns:p14="http://schemas.microsoft.com/office/powerpoint/2010/main" val="271736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A3ABE4-2317-4590-86D0-6E77F6FA0A97}" type="slidenum">
              <a:rPr lang="zh-CN" altLang="en-US"/>
              <a:pPr/>
              <a:t>3</a:t>
            </a:fld>
            <a:endParaRPr lang="en-US" altLang="zh-CN"/>
          </a:p>
        </p:txBody>
      </p:sp>
      <p:sp>
        <p:nvSpPr>
          <p:cNvPr id="575490" name="Rectangle 2"/>
          <p:cNvSpPr>
            <a:spLocks noGrp="1" noRot="1" noChangeAspect="1" noChangeArrowheads="1" noTextEdit="1"/>
          </p:cNvSpPr>
          <p:nvPr>
            <p:ph type="sldImg"/>
          </p:nvPr>
        </p:nvSpPr>
        <p:spPr>
          <a:xfrm>
            <a:off x="1290638" y="798513"/>
            <a:ext cx="4276725" cy="3206750"/>
          </a:xfrm>
          <a:ln w="12700" cap="flat">
            <a:solidFill>
              <a:schemeClr val="tx1"/>
            </a:solidFill>
          </a:ln>
        </p:spPr>
      </p:sp>
      <p:sp>
        <p:nvSpPr>
          <p:cNvPr id="575491" name="Rectangle 3"/>
          <p:cNvSpPr>
            <a:spLocks noGrp="1" noChangeArrowheads="1"/>
          </p:cNvSpPr>
          <p:nvPr>
            <p:ph type="body" idx="1"/>
          </p:nvPr>
        </p:nvSpPr>
        <p:spPr>
          <a:xfrm>
            <a:off x="914400" y="4344988"/>
            <a:ext cx="5029200" cy="3857625"/>
          </a:xfrm>
          <a:ln/>
        </p:spPr>
        <p:txBody>
          <a:bodyPr lIns="92075" tIns="46038" rIns="92075" bIns="46038"/>
          <a:lstStyle/>
          <a:p>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89AA841-83D4-496B-93DA-FBE994D8A09E}" type="slidenum">
              <a:rPr lang="en-US" altLang="zh-CN" smtClean="0"/>
              <a:pPr>
                <a:defRPr/>
              </a:pPr>
              <a:t>32</a:t>
            </a:fld>
            <a:endParaRPr lang="en-US" altLang="zh-CN"/>
          </a:p>
        </p:txBody>
      </p:sp>
    </p:spTree>
    <p:extLst>
      <p:ext uri="{BB962C8B-B14F-4D97-AF65-F5344CB8AC3E}">
        <p14:creationId xmlns:p14="http://schemas.microsoft.com/office/powerpoint/2010/main" val="31096278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89AA841-83D4-496B-93DA-FBE994D8A09E}" type="slidenum">
              <a:rPr lang="en-US" altLang="zh-CN" smtClean="0"/>
              <a:pPr>
                <a:defRPr/>
              </a:pPr>
              <a:t>33</a:t>
            </a:fld>
            <a:endParaRPr lang="en-US" altLang="zh-CN"/>
          </a:p>
        </p:txBody>
      </p:sp>
    </p:spTree>
    <p:extLst>
      <p:ext uri="{BB962C8B-B14F-4D97-AF65-F5344CB8AC3E}">
        <p14:creationId xmlns:p14="http://schemas.microsoft.com/office/powerpoint/2010/main" val="39535333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89AA841-83D4-496B-93DA-FBE994D8A09E}" type="slidenum">
              <a:rPr lang="en-US" altLang="zh-CN" smtClean="0"/>
              <a:pPr>
                <a:defRPr/>
              </a:pPr>
              <a:t>34</a:t>
            </a:fld>
            <a:endParaRPr lang="en-US" altLang="zh-CN"/>
          </a:p>
        </p:txBody>
      </p:sp>
    </p:spTree>
    <p:extLst>
      <p:ext uri="{BB962C8B-B14F-4D97-AF65-F5344CB8AC3E}">
        <p14:creationId xmlns:p14="http://schemas.microsoft.com/office/powerpoint/2010/main" val="27295903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bwMode="auto">
          <a:noFill/>
          <a:ln>
            <a:solidFill>
              <a:srgbClr val="000000"/>
            </a:solidFill>
            <a:miter lim="800000"/>
            <a:headEnd/>
            <a:tailEnd/>
          </a:ln>
        </p:spPr>
      </p:sp>
      <p:sp>
        <p:nvSpPr>
          <p:cNvPr id="10137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36804B6-C251-40AC-9836-70BC186EE2D2}" type="slidenum">
              <a:rPr lang="zh-CN" altLang="en-US" smtClean="0"/>
              <a:pPr>
                <a:defRPr/>
              </a:pPr>
              <a:t>35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6B39FB-770E-4661-B422-35CC718C166E}" type="slidenum">
              <a:rPr lang="zh-CN" altLang="en-US"/>
              <a:pPr/>
              <a:t>4</a:t>
            </a:fld>
            <a:endParaRPr lang="en-US" altLang="zh-CN"/>
          </a:p>
        </p:txBody>
      </p:sp>
      <p:sp>
        <p:nvSpPr>
          <p:cNvPr id="577538" name="Rectangle 1026"/>
          <p:cNvSpPr>
            <a:spLocks noGrp="1" noRot="1" noChangeAspect="1" noChangeArrowheads="1" noTextEdit="1"/>
          </p:cNvSpPr>
          <p:nvPr>
            <p:ph type="sldImg"/>
          </p:nvPr>
        </p:nvSpPr>
        <p:spPr>
          <a:ln w="12700" cap="flat">
            <a:solidFill>
              <a:schemeClr val="tx1"/>
            </a:solidFill>
          </a:ln>
        </p:spPr>
      </p:sp>
      <p:sp>
        <p:nvSpPr>
          <p:cNvPr id="577539" name="Rectangle 1027"/>
          <p:cNvSpPr>
            <a:spLocks noGrp="1" noChangeArrowheads="1"/>
          </p:cNvSpPr>
          <p:nvPr>
            <p:ph type="body" idx="1"/>
          </p:nvPr>
        </p:nvSpPr>
        <p:spPr>
          <a:xfrm>
            <a:off x="909638" y="4348163"/>
            <a:ext cx="5040312" cy="3846512"/>
          </a:xfrm>
          <a:ln/>
        </p:spPr>
        <p:txBody>
          <a:bodyPr lIns="92075" tIns="46038" rIns="92075" bIns="46038"/>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89AA841-83D4-496B-93DA-FBE994D8A09E}" type="slidenum">
              <a:rPr lang="en-US" altLang="zh-CN" smtClean="0"/>
              <a:pPr>
                <a:defRPr/>
              </a:pPr>
              <a:t>5</a:t>
            </a:fld>
            <a:endParaRPr lang="en-US" altLang="zh-CN"/>
          </a:p>
        </p:txBody>
      </p:sp>
    </p:spTree>
    <p:extLst>
      <p:ext uri="{BB962C8B-B14F-4D97-AF65-F5344CB8AC3E}">
        <p14:creationId xmlns:p14="http://schemas.microsoft.com/office/powerpoint/2010/main" val="376836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89AA841-83D4-496B-93DA-FBE994D8A09E}" type="slidenum">
              <a:rPr lang="en-US" altLang="zh-CN" smtClean="0"/>
              <a:pPr>
                <a:defRPr/>
              </a:pPr>
              <a:t>8</a:t>
            </a:fld>
            <a:endParaRPr lang="en-US" altLang="zh-CN"/>
          </a:p>
        </p:txBody>
      </p:sp>
    </p:spTree>
    <p:extLst>
      <p:ext uri="{BB962C8B-B14F-4D97-AF65-F5344CB8AC3E}">
        <p14:creationId xmlns:p14="http://schemas.microsoft.com/office/powerpoint/2010/main" val="1930928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89AA841-83D4-496B-93DA-FBE994D8A09E}" type="slidenum">
              <a:rPr lang="en-US" altLang="zh-CN" smtClean="0"/>
              <a:pPr>
                <a:defRPr/>
              </a:pPr>
              <a:t>14</a:t>
            </a:fld>
            <a:endParaRPr lang="en-US" altLang="zh-CN"/>
          </a:p>
        </p:txBody>
      </p:sp>
    </p:spTree>
    <p:extLst>
      <p:ext uri="{BB962C8B-B14F-4D97-AF65-F5344CB8AC3E}">
        <p14:creationId xmlns:p14="http://schemas.microsoft.com/office/powerpoint/2010/main" val="1057161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89AA841-83D4-496B-93DA-FBE994D8A09E}" type="slidenum">
              <a:rPr lang="en-US" altLang="zh-CN" smtClean="0"/>
              <a:pPr>
                <a:defRPr/>
              </a:pPr>
              <a:t>15</a:t>
            </a:fld>
            <a:endParaRPr lang="en-US" altLang="zh-CN"/>
          </a:p>
        </p:txBody>
      </p:sp>
    </p:spTree>
    <p:extLst>
      <p:ext uri="{BB962C8B-B14F-4D97-AF65-F5344CB8AC3E}">
        <p14:creationId xmlns:p14="http://schemas.microsoft.com/office/powerpoint/2010/main" val="1471374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89AA841-83D4-496B-93DA-FBE994D8A09E}" type="slidenum">
              <a:rPr lang="en-US" altLang="zh-CN" smtClean="0"/>
              <a:pPr>
                <a:defRPr/>
              </a:pPr>
              <a:t>16</a:t>
            </a:fld>
            <a:endParaRPr lang="en-US" altLang="zh-CN"/>
          </a:p>
        </p:txBody>
      </p:sp>
    </p:spTree>
    <p:extLst>
      <p:ext uri="{BB962C8B-B14F-4D97-AF65-F5344CB8AC3E}">
        <p14:creationId xmlns:p14="http://schemas.microsoft.com/office/powerpoint/2010/main" val="274692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89AA841-83D4-496B-93DA-FBE994D8A09E}" type="slidenum">
              <a:rPr lang="en-US" altLang="zh-CN" smtClean="0"/>
              <a:pPr>
                <a:defRPr/>
              </a:pPr>
              <a:t>21</a:t>
            </a:fld>
            <a:endParaRPr lang="en-US" altLang="zh-CN"/>
          </a:p>
        </p:txBody>
      </p:sp>
    </p:spTree>
    <p:extLst>
      <p:ext uri="{BB962C8B-B14F-4D97-AF65-F5344CB8AC3E}">
        <p14:creationId xmlns:p14="http://schemas.microsoft.com/office/powerpoint/2010/main" val="170303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33122" name="Rectangle 2"/>
          <p:cNvSpPr>
            <a:spLocks noGrp="1" noChangeArrowheads="1"/>
          </p:cNvSpPr>
          <p:nvPr>
            <p:ph type="ctrTitle"/>
          </p:nvPr>
        </p:nvSpPr>
        <p:spPr>
          <a:xfrm>
            <a:off x="1187450" y="1989138"/>
            <a:ext cx="6840538" cy="1684337"/>
          </a:xfrm>
        </p:spPr>
        <p:txBody>
          <a:bodyPr/>
          <a:lstStyle>
            <a:lvl1pPr algn="ctr">
              <a:defRPr sz="5600"/>
            </a:lvl1pPr>
          </a:lstStyle>
          <a:p>
            <a:pPr lvl="0"/>
            <a:r>
              <a:rPr lang="zh-CN" altLang="en-US" noProof="0"/>
              <a:t>单击此处编辑母版标题样式</a:t>
            </a:r>
          </a:p>
        </p:txBody>
      </p:sp>
      <p:sp>
        <p:nvSpPr>
          <p:cNvPr id="133123" name="Rectangle 3"/>
          <p:cNvSpPr>
            <a:spLocks noGrp="1" noChangeArrowheads="1"/>
          </p:cNvSpPr>
          <p:nvPr>
            <p:ph type="subTitle" idx="1"/>
          </p:nvPr>
        </p:nvSpPr>
        <p:spPr>
          <a:xfrm>
            <a:off x="1763713" y="4005263"/>
            <a:ext cx="5864225" cy="647700"/>
          </a:xfrm>
        </p:spPr>
        <p:txBody>
          <a:bodyPr/>
          <a:lstStyle>
            <a:lvl1pPr marL="0" indent="0" algn="ctr">
              <a:buFont typeface="Wingdings" pitchFamily="2" charset="2"/>
              <a:buNone/>
              <a:defRPr sz="3200">
                <a:ea typeface="华文细黑" pitchFamily="2" charset="-122"/>
              </a:defRPr>
            </a:lvl1pPr>
          </a:lstStyle>
          <a:p>
            <a:pPr lvl="0"/>
            <a:r>
              <a:rPr lang="zh-CN" altLang="en-US" noProof="0"/>
              <a:t>单击此处编辑母版副标题样式</a:t>
            </a:r>
          </a:p>
        </p:txBody>
      </p:sp>
    </p:spTree>
  </p:cSld>
  <p:clrMapOvr>
    <a:masterClrMapping/>
  </p:clrMapOvr>
  <p:transition>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cxnSp>
        <p:nvCxnSpPr>
          <p:cNvPr id="4" name="直接连接符 3"/>
          <p:cNvCxnSpPr/>
          <p:nvPr userDrawn="1"/>
        </p:nvCxnSpPr>
        <p:spPr bwMode="auto">
          <a:xfrm>
            <a:off x="0" y="1673805"/>
            <a:ext cx="1646675" cy="0"/>
          </a:xfrm>
          <a:prstGeom prst="line">
            <a:avLst/>
          </a:prstGeom>
          <a:solidFill>
            <a:srgbClr val="FFFFCC"/>
          </a:solidFill>
          <a:ln w="57150" cap="flat" cmpd="sng" algn="ctr">
            <a:solidFill>
              <a:srgbClr val="66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3063" y="274638"/>
            <a:ext cx="1963737" cy="60340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27088" y="274638"/>
            <a:ext cx="5743575" cy="60340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cxnSp>
        <p:nvCxnSpPr>
          <p:cNvPr id="4" name="直接连接符 3"/>
          <p:cNvCxnSpPr/>
          <p:nvPr userDrawn="1"/>
        </p:nvCxnSpPr>
        <p:spPr bwMode="auto">
          <a:xfrm>
            <a:off x="0" y="1673805"/>
            <a:ext cx="1646675" cy="0"/>
          </a:xfrm>
          <a:prstGeom prst="line">
            <a:avLst/>
          </a:prstGeom>
          <a:solidFill>
            <a:srgbClr val="FFFFCC"/>
          </a:solidFill>
          <a:ln w="57150" cap="flat" cmpd="sng" algn="ctr">
            <a:solidFill>
              <a:srgbClr val="66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835150" y="274638"/>
            <a:ext cx="6851650" cy="1143000"/>
          </a:xfrm>
        </p:spPr>
        <p:txBody>
          <a:bodyPr/>
          <a:lstStyle/>
          <a:p>
            <a:r>
              <a:rPr lang="zh-CN" altLang="en-US"/>
              <a:t>单击此处编辑母版标题样式</a:t>
            </a:r>
          </a:p>
        </p:txBody>
      </p:sp>
      <p:sp>
        <p:nvSpPr>
          <p:cNvPr id="3" name="表格占位符 2"/>
          <p:cNvSpPr>
            <a:spLocks noGrp="1"/>
          </p:cNvSpPr>
          <p:nvPr>
            <p:ph type="tbl" idx="1"/>
          </p:nvPr>
        </p:nvSpPr>
        <p:spPr>
          <a:xfrm>
            <a:off x="827088" y="1989138"/>
            <a:ext cx="7859712" cy="4319587"/>
          </a:xfrm>
        </p:spPr>
        <p:txBody>
          <a:bodyPr/>
          <a:lstStyle/>
          <a:p>
            <a:pPr lvl="0"/>
            <a:endParaRPr lang="zh-CN" altLang="en-US" noProof="0"/>
          </a:p>
        </p:txBody>
      </p:sp>
      <p:cxnSp>
        <p:nvCxnSpPr>
          <p:cNvPr id="4" name="直接连接符 3"/>
          <p:cNvCxnSpPr/>
          <p:nvPr userDrawn="1"/>
        </p:nvCxnSpPr>
        <p:spPr bwMode="auto">
          <a:xfrm>
            <a:off x="0" y="1673805"/>
            <a:ext cx="1646675" cy="0"/>
          </a:xfrm>
          <a:prstGeom prst="line">
            <a:avLst/>
          </a:prstGeom>
          <a:solidFill>
            <a:srgbClr val="FFFFCC"/>
          </a:solidFill>
          <a:ln w="57150" cap="flat" cmpd="sng" algn="ctr">
            <a:solidFill>
              <a:srgbClr val="66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标题 6"/>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4" name="日期占位符 7"/>
          <p:cNvSpPr>
            <a:spLocks noGrp="1"/>
          </p:cNvSpPr>
          <p:nvPr>
            <p:ph type="dt" sz="half" idx="10"/>
          </p:nvPr>
        </p:nvSpPr>
        <p:spPr>
          <a:xfrm>
            <a:off x="457200" y="6245225"/>
            <a:ext cx="2133600" cy="476250"/>
          </a:xfrm>
          <a:prstGeom prst="rect">
            <a:avLst/>
          </a:prstGeom>
        </p:spPr>
        <p:txBody>
          <a:bodyPr/>
          <a:lstStyle>
            <a:lvl1pPr>
              <a:defRPr/>
            </a:lvl1pPr>
          </a:lstStyle>
          <a:p>
            <a:pPr>
              <a:defRPr/>
            </a:pPr>
            <a:endParaRPr lang="en-US" altLang="zh-CN">
              <a:solidFill>
                <a:srgbClr val="000000"/>
              </a:solidFill>
            </a:endParaRPr>
          </a:p>
        </p:txBody>
      </p:sp>
      <p:sp>
        <p:nvSpPr>
          <p:cNvPr id="5" name="灯片编号占位符 8"/>
          <p:cNvSpPr>
            <a:spLocks noGrp="1"/>
          </p:cNvSpPr>
          <p:nvPr>
            <p:ph type="sldNum" sz="quarter" idx="11"/>
          </p:nvPr>
        </p:nvSpPr>
        <p:spPr>
          <a:xfrm>
            <a:off x="7010400" y="225425"/>
            <a:ext cx="2133600" cy="476250"/>
          </a:xfrm>
          <a:prstGeom prst="rect">
            <a:avLst/>
          </a:prstGeom>
        </p:spPr>
        <p:txBody>
          <a:bodyPr/>
          <a:lstStyle>
            <a:lvl1pPr>
              <a:defRPr>
                <a:latin typeface="Arial" charset="0"/>
                <a:ea typeface="宋体" pitchFamily="2" charset="-122"/>
                <a:cs typeface="+mn-cs"/>
              </a:defRPr>
            </a:lvl1pPr>
          </a:lstStyle>
          <a:p>
            <a:pPr>
              <a:defRPr/>
            </a:pPr>
            <a:fld id="{A9A072BB-5F3A-49C1-933F-DE015967AAD3}" type="slidenum">
              <a:rPr lang="en-US" altLang="zh-CN" sz="2000">
                <a:solidFill>
                  <a:srgbClr val="000000"/>
                </a:solidFill>
              </a:rPr>
              <a:pPr>
                <a:defRPr/>
              </a:pPr>
              <a:t>‹#›</a:t>
            </a:fld>
            <a:r>
              <a:rPr lang="en-US" altLang="zh-CN" sz="2000">
                <a:solidFill>
                  <a:srgbClr val="000000"/>
                </a:solidFill>
              </a:rPr>
              <a:t>/38</a:t>
            </a:r>
          </a:p>
        </p:txBody>
      </p:sp>
      <p:sp>
        <p:nvSpPr>
          <p:cNvPr id="6" name="页脚占位符 9"/>
          <p:cNvSpPr>
            <a:spLocks noGrp="1"/>
          </p:cNvSpPr>
          <p:nvPr>
            <p:ph type="ftr" sz="quarter" idx="12"/>
          </p:nvPr>
        </p:nvSpPr>
        <p:spPr>
          <a:xfrm>
            <a:off x="3149600" y="6203950"/>
            <a:ext cx="2895600" cy="476250"/>
          </a:xfrm>
          <a:prstGeom prst="rect">
            <a:avLst/>
          </a:prstGeom>
        </p:spPr>
        <p:txBody>
          <a:bodyPr/>
          <a:lstStyle>
            <a:lvl1pPr>
              <a:defRPr/>
            </a:lvl1pPr>
          </a:lstStyle>
          <a:p>
            <a:pPr>
              <a:defRPr/>
            </a:pPr>
            <a:endParaRPr lang="en-US" altLang="zh-CN">
              <a:solidFill>
                <a:srgbClr val="000000"/>
              </a:solidFill>
            </a:endParaRPr>
          </a:p>
        </p:txBody>
      </p:sp>
      <p:cxnSp>
        <p:nvCxnSpPr>
          <p:cNvPr id="8" name="直接连接符 7"/>
          <p:cNvCxnSpPr/>
          <p:nvPr userDrawn="1"/>
        </p:nvCxnSpPr>
        <p:spPr bwMode="auto">
          <a:xfrm>
            <a:off x="0" y="1673805"/>
            <a:ext cx="1646675" cy="0"/>
          </a:xfrm>
          <a:prstGeom prst="line">
            <a:avLst/>
          </a:prstGeom>
          <a:solidFill>
            <a:srgbClr val="FFFFCC"/>
          </a:solidFill>
          <a:ln w="57150" cap="flat" cmpd="sng" algn="ctr">
            <a:solidFill>
              <a:srgbClr val="66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55110370"/>
      </p:ext>
    </p:extLst>
  </p:cSld>
  <p:clrMapOvr>
    <a:masterClrMapping/>
  </p:clrMapOvr>
  <p:transition>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OverTx">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1066800" y="609600"/>
            <a:ext cx="7162800" cy="1143000"/>
          </a:xfrm>
        </p:spPr>
        <p:txBody>
          <a:bodyPr/>
          <a:lstStyle/>
          <a:p>
            <a:r>
              <a:rPr lang="zh-CN" altLang="en-US"/>
              <a:t>单击此处编辑母版标题样式</a:t>
            </a:r>
          </a:p>
        </p:txBody>
      </p:sp>
      <p:sp>
        <p:nvSpPr>
          <p:cNvPr id="3" name="内容占位符 2"/>
          <p:cNvSpPr>
            <a:spLocks noGrp="1"/>
          </p:cNvSpPr>
          <p:nvPr>
            <p:ph sz="half" idx="1"/>
          </p:nvPr>
        </p:nvSpPr>
        <p:spPr>
          <a:xfrm>
            <a:off x="1066800" y="1981200"/>
            <a:ext cx="71628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1066800" y="4000500"/>
            <a:ext cx="71628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066800" y="609600"/>
            <a:ext cx="7162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1066800" y="1981200"/>
            <a:ext cx="35052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24400" y="1981200"/>
            <a:ext cx="35052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cxnSp>
        <p:nvCxnSpPr>
          <p:cNvPr id="5" name="直接连接符 4"/>
          <p:cNvCxnSpPr/>
          <p:nvPr userDrawn="1"/>
        </p:nvCxnSpPr>
        <p:spPr bwMode="auto">
          <a:xfrm>
            <a:off x="0" y="1673805"/>
            <a:ext cx="1646675" cy="0"/>
          </a:xfrm>
          <a:prstGeom prst="line">
            <a:avLst/>
          </a:prstGeom>
          <a:solidFill>
            <a:srgbClr val="FFFFCC"/>
          </a:solidFill>
          <a:ln w="57150" cap="flat" cmpd="sng" algn="ctr">
            <a:solidFill>
              <a:srgbClr val="66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cxnSp>
        <p:nvCxnSpPr>
          <p:cNvPr id="4" name="直接连接符 3"/>
          <p:cNvCxnSpPr/>
          <p:nvPr userDrawn="1"/>
        </p:nvCxnSpPr>
        <p:spPr bwMode="auto">
          <a:xfrm>
            <a:off x="0" y="1673805"/>
            <a:ext cx="1646675" cy="0"/>
          </a:xfrm>
          <a:prstGeom prst="line">
            <a:avLst/>
          </a:prstGeom>
          <a:solidFill>
            <a:srgbClr val="FFFFCC"/>
          </a:solidFill>
          <a:ln w="57150" cap="flat" cmpd="sng" algn="ctr">
            <a:solidFill>
              <a:srgbClr val="66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27088" y="1989138"/>
            <a:ext cx="3852862" cy="43195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32350" y="1989138"/>
            <a:ext cx="3854450" cy="43195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cxnSp>
        <p:nvCxnSpPr>
          <p:cNvPr id="5" name="直接连接符 4"/>
          <p:cNvCxnSpPr/>
          <p:nvPr userDrawn="1"/>
        </p:nvCxnSpPr>
        <p:spPr bwMode="auto">
          <a:xfrm>
            <a:off x="0" y="1673805"/>
            <a:ext cx="1646675" cy="0"/>
          </a:xfrm>
          <a:prstGeom prst="line">
            <a:avLst/>
          </a:prstGeom>
          <a:solidFill>
            <a:srgbClr val="FFFFCC"/>
          </a:solidFill>
          <a:ln w="57150" cap="flat" cmpd="sng" algn="ctr">
            <a:solidFill>
              <a:srgbClr val="66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cxnSp>
        <p:nvCxnSpPr>
          <p:cNvPr id="7" name="直接连接符 6"/>
          <p:cNvCxnSpPr/>
          <p:nvPr userDrawn="1"/>
        </p:nvCxnSpPr>
        <p:spPr bwMode="auto">
          <a:xfrm>
            <a:off x="0" y="1673805"/>
            <a:ext cx="1646675" cy="0"/>
          </a:xfrm>
          <a:prstGeom prst="line">
            <a:avLst/>
          </a:prstGeom>
          <a:solidFill>
            <a:srgbClr val="FFFFCC"/>
          </a:solidFill>
          <a:ln w="57150" cap="flat" cmpd="sng" algn="ctr">
            <a:solidFill>
              <a:srgbClr val="66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cxnSp>
        <p:nvCxnSpPr>
          <p:cNvPr id="3" name="直接连接符 2"/>
          <p:cNvCxnSpPr/>
          <p:nvPr userDrawn="1"/>
        </p:nvCxnSpPr>
        <p:spPr bwMode="auto">
          <a:xfrm>
            <a:off x="0" y="1673805"/>
            <a:ext cx="1646675" cy="0"/>
          </a:xfrm>
          <a:prstGeom prst="line">
            <a:avLst/>
          </a:prstGeom>
          <a:solidFill>
            <a:srgbClr val="FFFFCC"/>
          </a:solidFill>
          <a:ln w="57150" cap="flat" cmpd="sng" algn="ctr">
            <a:solidFill>
              <a:srgbClr val="66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cxnSp>
        <p:nvCxnSpPr>
          <p:cNvPr id="2" name="直接连接符 1"/>
          <p:cNvCxnSpPr/>
          <p:nvPr userDrawn="1"/>
        </p:nvCxnSpPr>
        <p:spPr bwMode="auto">
          <a:xfrm>
            <a:off x="0" y="1673805"/>
            <a:ext cx="1646675" cy="0"/>
          </a:xfrm>
          <a:prstGeom prst="line">
            <a:avLst/>
          </a:prstGeom>
          <a:solidFill>
            <a:srgbClr val="FFFFCC"/>
          </a:solidFill>
          <a:ln w="57150" cap="flat" cmpd="sng" algn="ctr">
            <a:solidFill>
              <a:srgbClr val="66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5" name="直接连接符 4"/>
          <p:cNvCxnSpPr/>
          <p:nvPr userDrawn="1"/>
        </p:nvCxnSpPr>
        <p:spPr bwMode="auto">
          <a:xfrm>
            <a:off x="0" y="1673805"/>
            <a:ext cx="1646675" cy="0"/>
          </a:xfrm>
          <a:prstGeom prst="line">
            <a:avLst/>
          </a:prstGeom>
          <a:solidFill>
            <a:srgbClr val="FFFFCC"/>
          </a:solidFill>
          <a:ln w="57150" cap="flat" cmpd="sng" algn="ctr">
            <a:solidFill>
              <a:srgbClr val="66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5" name="直接连接符 4"/>
          <p:cNvCxnSpPr/>
          <p:nvPr userDrawn="1"/>
        </p:nvCxnSpPr>
        <p:spPr bwMode="auto">
          <a:xfrm>
            <a:off x="0" y="1673805"/>
            <a:ext cx="1646675" cy="0"/>
          </a:xfrm>
          <a:prstGeom prst="line">
            <a:avLst/>
          </a:prstGeom>
          <a:solidFill>
            <a:srgbClr val="FFFFCC"/>
          </a:solidFill>
          <a:ln w="57150" cap="flat" cmpd="sng" algn="ctr">
            <a:solidFill>
              <a:srgbClr val="66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7" cstate="print"/>
          <a:srcRect/>
          <a:stretch>
            <a:fillRect/>
          </a:stretch>
        </a:blipFill>
        <a:effectLst/>
      </p:bgPr>
    </p:bg>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bwMode="auto">
          <a:xfrm>
            <a:off x="1835150" y="274638"/>
            <a:ext cx="6851650" cy="1143000"/>
          </a:xfrm>
          <a:prstGeom prst="rect">
            <a:avLst/>
          </a:prstGeom>
          <a:noFill/>
          <a:ln>
            <a:noFill/>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32099" name="Rectangle 3"/>
          <p:cNvSpPr>
            <a:spLocks noGrp="1" noChangeArrowheads="1"/>
          </p:cNvSpPr>
          <p:nvPr>
            <p:ph type="body" idx="1"/>
          </p:nvPr>
        </p:nvSpPr>
        <p:spPr bwMode="auto">
          <a:xfrm>
            <a:off x="827088" y="1989138"/>
            <a:ext cx="7859712" cy="4319587"/>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4583" r:id="rId1"/>
    <p:sldLayoutId id="2147484572" r:id="rId2"/>
    <p:sldLayoutId id="2147484573" r:id="rId3"/>
    <p:sldLayoutId id="2147484574" r:id="rId4"/>
    <p:sldLayoutId id="2147484575" r:id="rId5"/>
    <p:sldLayoutId id="2147484576" r:id="rId6"/>
    <p:sldLayoutId id="2147484577" r:id="rId7"/>
    <p:sldLayoutId id="2147484578" r:id="rId8"/>
    <p:sldLayoutId id="2147484579" r:id="rId9"/>
    <p:sldLayoutId id="2147484580" r:id="rId10"/>
    <p:sldLayoutId id="2147484581" r:id="rId11"/>
    <p:sldLayoutId id="2147484582" r:id="rId12"/>
    <p:sldLayoutId id="2147484587" r:id="rId13"/>
    <p:sldLayoutId id="2147484588" r:id="rId14"/>
    <p:sldLayoutId id="2147484589" r:id="rId15"/>
  </p:sldLayoutIdLst>
  <p:transition>
    <p:randomBar dir="vert"/>
  </p:transition>
  <p:txStyles>
    <p:title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p:titleStyle>
    <p:bodyStyle>
      <a:lvl1pPr marL="342900" indent="-342900" algn="l" rtl="0" eaLnBrk="0" fontAlgn="base" hangingPunct="0">
        <a:spcBef>
          <a:spcPct val="20000"/>
        </a:spcBef>
        <a:spcAft>
          <a:spcPct val="0"/>
        </a:spcAft>
        <a:buFont typeface="Wingdings" pitchFamily="2" charset="2"/>
        <a:buChar char="l"/>
        <a:defRPr sz="4000" b="1">
          <a:solidFill>
            <a:schemeClr val="accent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华文细黑" pitchFamily="2" charset="-122"/>
        </a:defRPr>
      </a:lvl2pPr>
      <a:lvl3pPr marL="1143000" indent="-2286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华文细黑" pitchFamily="2" charset="-122"/>
        </a:defRPr>
      </a:lvl3pPr>
      <a:lvl4pPr marL="1600200" indent="-228600" algn="l" rtl="0" eaLnBrk="0" fontAlgn="base" hangingPunct="0">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4pPr>
      <a:lvl5pPr marL="2057400" indent="-228600" algn="l" rtl="0" eaLnBrk="0" fontAlgn="base" hangingPunct="0">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5pPr>
      <a:lvl6pPr marL="25146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6pPr>
      <a:lvl7pPr marL="29718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7pPr>
      <a:lvl8pPr marL="34290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8pPr>
      <a:lvl9pPr marL="38862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 Id="rId9" Type="http://schemas.openxmlformats.org/officeDocument/2006/relationships/image" Target="../media/image14.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oleObject" Target="../embeddings/oleObject2.bin"/><Relationship Id="rId4" Type="http://schemas.openxmlformats.org/officeDocument/2006/relationships/image" Target="../media/image16.emf"/></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0.emf"/><Relationship Id="rId5" Type="http://schemas.openxmlformats.org/officeDocument/2006/relationships/oleObject" Target="../embeddings/oleObject5.bin"/><Relationship Id="rId4" Type="http://schemas.openxmlformats.org/officeDocument/2006/relationships/image" Target="../media/image19.wmf"/></Relationships>
</file>

<file path=ppt/slides/_rels/slide31.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3.wmf"/><Relationship Id="rId5" Type="http://schemas.openxmlformats.org/officeDocument/2006/relationships/oleObject" Target="../embeddings/oleObject8.bin"/><Relationship Id="rId4" Type="http://schemas.openxmlformats.org/officeDocument/2006/relationships/image" Target="../media/image22.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6.wmf"/><Relationship Id="rId5" Type="http://schemas.openxmlformats.org/officeDocument/2006/relationships/oleObject" Target="../embeddings/oleObject11.bin"/><Relationship Id="rId4" Type="http://schemas.openxmlformats.org/officeDocument/2006/relationships/image" Target="../media/image25.wmf"/></Relationships>
</file>

<file path=ppt/slides/_rels/slide33.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12.bin"/><Relationship Id="rId7" Type="http://schemas.openxmlformats.org/officeDocument/2006/relationships/oleObject" Target="../embeddings/oleObject14.bin"/><Relationship Id="rId12" Type="http://schemas.openxmlformats.org/officeDocument/2006/relationships/image" Target="../media/image31.wmf"/><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8.wmf"/><Relationship Id="rId11" Type="http://schemas.openxmlformats.org/officeDocument/2006/relationships/oleObject" Target="../embeddings/oleObject16.bin"/><Relationship Id="rId5" Type="http://schemas.openxmlformats.org/officeDocument/2006/relationships/oleObject" Target="../embeddings/oleObject13.bin"/><Relationship Id="rId10" Type="http://schemas.openxmlformats.org/officeDocument/2006/relationships/image" Target="../media/image30.wmf"/><Relationship Id="rId4" Type="http://schemas.openxmlformats.org/officeDocument/2006/relationships/image" Target="../media/image27.wmf"/><Relationship Id="rId9" Type="http://schemas.openxmlformats.org/officeDocument/2006/relationships/oleObject" Target="../embeddings/oleObject15.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2.wmf"/></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20.bin"/><Relationship Id="rId13" Type="http://schemas.openxmlformats.org/officeDocument/2006/relationships/image" Target="../media/image38.wmf"/><Relationship Id="rId18" Type="http://schemas.openxmlformats.org/officeDocument/2006/relationships/oleObject" Target="../embeddings/oleObject25.bin"/><Relationship Id="rId3" Type="http://schemas.openxmlformats.org/officeDocument/2006/relationships/image" Target="../media/image33.jpeg"/><Relationship Id="rId7" Type="http://schemas.openxmlformats.org/officeDocument/2006/relationships/image" Target="../media/image35.wmf"/><Relationship Id="rId12" Type="http://schemas.openxmlformats.org/officeDocument/2006/relationships/oleObject" Target="../embeddings/oleObject22.bin"/><Relationship Id="rId17" Type="http://schemas.openxmlformats.org/officeDocument/2006/relationships/image" Target="../media/image40.wmf"/><Relationship Id="rId2" Type="http://schemas.openxmlformats.org/officeDocument/2006/relationships/notesSlide" Target="../notesSlides/notesSlide23.xml"/><Relationship Id="rId16" Type="http://schemas.openxmlformats.org/officeDocument/2006/relationships/oleObject" Target="../embeddings/oleObject24.bin"/><Relationship Id="rId1" Type="http://schemas.openxmlformats.org/officeDocument/2006/relationships/slideLayout" Target="../slideLayouts/slideLayout7.xml"/><Relationship Id="rId6" Type="http://schemas.openxmlformats.org/officeDocument/2006/relationships/oleObject" Target="../embeddings/oleObject19.bin"/><Relationship Id="rId11" Type="http://schemas.openxmlformats.org/officeDocument/2006/relationships/image" Target="../media/image37.wmf"/><Relationship Id="rId5" Type="http://schemas.openxmlformats.org/officeDocument/2006/relationships/image" Target="../media/image34.wmf"/><Relationship Id="rId15" Type="http://schemas.openxmlformats.org/officeDocument/2006/relationships/image" Target="../media/image39.wmf"/><Relationship Id="rId10" Type="http://schemas.openxmlformats.org/officeDocument/2006/relationships/oleObject" Target="../embeddings/oleObject21.bin"/><Relationship Id="rId19" Type="http://schemas.openxmlformats.org/officeDocument/2006/relationships/image" Target="../media/image41.wmf"/><Relationship Id="rId4" Type="http://schemas.openxmlformats.org/officeDocument/2006/relationships/oleObject" Target="../embeddings/oleObject18.bin"/><Relationship Id="rId9" Type="http://schemas.openxmlformats.org/officeDocument/2006/relationships/image" Target="../media/image36.wmf"/><Relationship Id="rId14" Type="http://schemas.openxmlformats.org/officeDocument/2006/relationships/oleObject" Target="../embeddings/oleObject23.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13.xml"/><Relationship Id="rId5" Type="http://schemas.openxmlformats.org/officeDocument/2006/relationships/image" Target="../media/image45.jpeg"/><Relationship Id="rId4" Type="http://schemas.openxmlformats.org/officeDocument/2006/relationships/image" Target="../media/image4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29017" y="1988840"/>
            <a:ext cx="8685965" cy="1440160"/>
          </a:xfrm>
        </p:spPr>
        <p:txBody>
          <a:bodyPr/>
          <a:lstStyle/>
          <a:p>
            <a:pPr>
              <a:lnSpc>
                <a:spcPct val="150000"/>
              </a:lnSpc>
            </a:pPr>
            <a:r>
              <a:rPr lang="zh-CN" altLang="en-US" sz="4400" dirty="0">
                <a:solidFill>
                  <a:srgbClr val="C00000"/>
                </a:solidFill>
                <a:latin typeface="+mj-ea"/>
              </a:rPr>
              <a:t>工业结晶</a:t>
            </a:r>
            <a:r>
              <a:rPr lang="en-US" altLang="zh-CN" sz="4400" dirty="0">
                <a:solidFill>
                  <a:srgbClr val="C00000"/>
                </a:solidFill>
                <a:latin typeface="+mj-ea"/>
              </a:rPr>
              <a:t>---</a:t>
            </a:r>
            <a:r>
              <a:rPr lang="zh-CN" altLang="en-US" sz="4400" dirty="0">
                <a:solidFill>
                  <a:srgbClr val="C00000"/>
                </a:solidFill>
                <a:latin typeface="+mj-ea"/>
              </a:rPr>
              <a:t>第三章 晶体粒度测量</a:t>
            </a:r>
            <a:endParaRPr lang="zh-CN" altLang="en-US" sz="4400" dirty="0">
              <a:solidFill>
                <a:srgbClr val="FF0000"/>
              </a:solidFill>
              <a:effectLst/>
              <a:latin typeface="微软雅黑" panose="020B0503020204020204" pitchFamily="34" charset="-122"/>
              <a:ea typeface="微软雅黑" panose="020B0503020204020204" pitchFamily="34" charset="-122"/>
            </a:endParaRPr>
          </a:p>
        </p:txBody>
      </p:sp>
      <p:sp>
        <p:nvSpPr>
          <p:cNvPr id="3" name="TextBox 4">
            <a:extLst>
              <a:ext uri="{FF2B5EF4-FFF2-40B4-BE49-F238E27FC236}">
                <a16:creationId xmlns:a16="http://schemas.microsoft.com/office/drawing/2014/main" id="{F588DAF3-960C-3C7A-48A8-BA31240C6028}"/>
              </a:ext>
            </a:extLst>
          </p:cNvPr>
          <p:cNvSpPr txBox="1"/>
          <p:nvPr/>
        </p:nvSpPr>
        <p:spPr>
          <a:xfrm>
            <a:off x="3864114" y="3969060"/>
            <a:ext cx="1415772" cy="584775"/>
          </a:xfrm>
          <a:prstGeom prst="rect">
            <a:avLst/>
          </a:prstGeom>
          <a:noFill/>
        </p:spPr>
        <p:txBody>
          <a:bodyPr wrap="none" rtlCol="0">
            <a:spAutoFit/>
          </a:bodyPr>
          <a:lstStyle/>
          <a:p>
            <a:pPr algn="ctr"/>
            <a:r>
              <a:rPr lang="zh-CN" altLang="en-US" sz="3200" b="1" dirty="0">
                <a:solidFill>
                  <a:schemeClr val="accent6"/>
                </a:solidFill>
                <a:latin typeface="微软雅黑" pitchFamily="34" charset="-122"/>
                <a:ea typeface="微软雅黑" pitchFamily="34" charset="-122"/>
              </a:rPr>
              <a:t>罗孟杰</a:t>
            </a:r>
            <a:endParaRPr lang="en-US" altLang="zh-CN" sz="3200" b="1" dirty="0">
              <a:solidFill>
                <a:schemeClr val="accent6"/>
              </a:solidFill>
              <a:latin typeface="微软雅黑" pitchFamily="34" charset="-122"/>
              <a:ea typeface="微软雅黑" pitchFamily="34" charset="-122"/>
            </a:endParaRPr>
          </a:p>
        </p:txBody>
      </p:sp>
    </p:spTree>
    <p:extLst>
      <p:ext uri="{BB962C8B-B14F-4D97-AF65-F5344CB8AC3E}">
        <p14:creationId xmlns:p14="http://schemas.microsoft.com/office/powerpoint/2010/main" val="28492342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流程图: 联系 7"/>
          <p:cNvSpPr/>
          <p:nvPr/>
        </p:nvSpPr>
        <p:spPr bwMode="auto">
          <a:xfrm>
            <a:off x="1061610" y="3023955"/>
            <a:ext cx="990110" cy="990110"/>
          </a:xfrm>
          <a:prstGeom prst="flowChartConnector">
            <a:avLst/>
          </a:prstGeom>
          <a:solidFill>
            <a:srgbClr val="FF6600"/>
          </a:solidFill>
          <a:ln w="25400"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华文细黑" pitchFamily="2" charset="-122"/>
            </a:endParaRPr>
          </a:p>
        </p:txBody>
      </p:sp>
      <p:sp>
        <p:nvSpPr>
          <p:cNvPr id="9" name="流程图: 联系 8"/>
          <p:cNvSpPr/>
          <p:nvPr/>
        </p:nvSpPr>
        <p:spPr bwMode="auto">
          <a:xfrm>
            <a:off x="3401870" y="2753925"/>
            <a:ext cx="1710190" cy="1755195"/>
          </a:xfrm>
          <a:prstGeom prst="flowChartConnector">
            <a:avLst/>
          </a:prstGeom>
          <a:solidFill>
            <a:srgbClr val="6666FF"/>
          </a:solidFill>
          <a:ln w="25400"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华文细黑" pitchFamily="2" charset="-122"/>
            </a:endParaRPr>
          </a:p>
        </p:txBody>
      </p:sp>
      <p:sp>
        <p:nvSpPr>
          <p:cNvPr id="10" name="流程图: 联系 9"/>
          <p:cNvSpPr/>
          <p:nvPr/>
        </p:nvSpPr>
        <p:spPr bwMode="auto">
          <a:xfrm>
            <a:off x="6192180" y="2393885"/>
            <a:ext cx="2430270" cy="2475275"/>
          </a:xfrm>
          <a:prstGeom prst="flowChartConnector">
            <a:avLst/>
          </a:prstGeom>
          <a:solidFill>
            <a:srgbClr val="00B050"/>
          </a:solidFill>
          <a:ln w="25400"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华文细黑" pitchFamily="2" charset="-122"/>
            </a:endParaRPr>
          </a:p>
        </p:txBody>
      </p:sp>
      <p:sp>
        <p:nvSpPr>
          <p:cNvPr id="13" name="TextBox 12"/>
          <p:cNvSpPr txBox="1"/>
          <p:nvPr/>
        </p:nvSpPr>
        <p:spPr>
          <a:xfrm>
            <a:off x="1106615" y="5454225"/>
            <a:ext cx="697627" cy="369332"/>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US" altLang="zh-CN" dirty="0"/>
              <a:t>1 um</a:t>
            </a:r>
            <a:endParaRPr lang="zh-CN" altLang="en-US" dirty="0"/>
          </a:p>
        </p:txBody>
      </p:sp>
      <p:sp>
        <p:nvSpPr>
          <p:cNvPr id="14" name="TextBox 13"/>
          <p:cNvSpPr txBox="1"/>
          <p:nvPr/>
        </p:nvSpPr>
        <p:spPr>
          <a:xfrm>
            <a:off x="3829368" y="5499230"/>
            <a:ext cx="697627" cy="369332"/>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US" altLang="zh-CN" dirty="0"/>
              <a:t>2 um</a:t>
            </a:r>
            <a:endParaRPr lang="zh-CN" altLang="en-US" dirty="0"/>
          </a:p>
        </p:txBody>
      </p:sp>
      <p:sp>
        <p:nvSpPr>
          <p:cNvPr id="15" name="TextBox 14"/>
          <p:cNvSpPr txBox="1"/>
          <p:nvPr/>
        </p:nvSpPr>
        <p:spPr>
          <a:xfrm>
            <a:off x="7002270" y="5544235"/>
            <a:ext cx="697627" cy="369332"/>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US" altLang="zh-CN" dirty="0"/>
              <a:t>3 um</a:t>
            </a:r>
            <a:endParaRPr lang="zh-CN" altLang="en-US" dirty="0"/>
          </a:p>
        </p:txBody>
      </p:sp>
      <p:sp>
        <p:nvSpPr>
          <p:cNvPr id="4" name="Rectangle 1026">
            <a:extLst>
              <a:ext uri="{FF2B5EF4-FFF2-40B4-BE49-F238E27FC236}">
                <a16:creationId xmlns:a16="http://schemas.microsoft.com/office/drawing/2014/main" id="{1C82B9BF-32A2-47AB-89C7-214A2E92F687}"/>
              </a:ext>
            </a:extLst>
          </p:cNvPr>
          <p:cNvSpPr txBox="1">
            <a:spLocks noChangeArrowheads="1"/>
          </p:cNvSpPr>
          <p:nvPr/>
        </p:nvSpPr>
        <p:spPr>
          <a:xfrm>
            <a:off x="1961710" y="692150"/>
            <a:ext cx="5740840" cy="587375"/>
          </a:xfrm>
          <a:prstGeom prst="rect">
            <a:avLst/>
          </a:prstGeom>
          <a:noFill/>
          <a:ln/>
        </p:spPr>
        <p:txBody>
          <a:bodyPr lIns="92075" tIns="46038" rIns="92075" bIns="46038" anchor="b"/>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r>
              <a:rPr lang="en-US" altLang="zh-CN" sz="4000" kern="0" dirty="0"/>
              <a:t>4. </a:t>
            </a:r>
            <a:r>
              <a:rPr lang="zh-CN" altLang="en-US" sz="4000" kern="0" dirty="0"/>
              <a:t>粒度的大小</a:t>
            </a:r>
          </a:p>
        </p:txBody>
      </p:sp>
    </p:spTree>
  </p:cSld>
  <p:clrMapOvr>
    <a:masterClrMapping/>
  </p:clrMapOvr>
  <p:transition>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31"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33" name="Rectangle 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481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482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4823"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TextBox 19"/>
          <p:cNvSpPr txBox="1"/>
          <p:nvPr/>
        </p:nvSpPr>
        <p:spPr>
          <a:xfrm>
            <a:off x="6860671" y="2497105"/>
            <a:ext cx="1851789" cy="369332"/>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US" altLang="zh-CN" dirty="0" err="1"/>
              <a:t>Sauter</a:t>
            </a:r>
            <a:r>
              <a:rPr lang="en-US" altLang="zh-CN" dirty="0"/>
              <a:t> </a:t>
            </a:r>
            <a:r>
              <a:rPr lang="zh-CN" altLang="en-US" dirty="0"/>
              <a:t>平均粒径</a:t>
            </a:r>
          </a:p>
        </p:txBody>
      </p:sp>
      <p:sp>
        <p:nvSpPr>
          <p:cNvPr id="21" name="TextBox 20"/>
          <p:cNvSpPr txBox="1"/>
          <p:nvPr/>
        </p:nvSpPr>
        <p:spPr>
          <a:xfrm>
            <a:off x="341530" y="2483895"/>
            <a:ext cx="877163" cy="369332"/>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zh-CN" altLang="en-US" dirty="0"/>
              <a:t>表面积</a:t>
            </a:r>
          </a:p>
        </p:txBody>
      </p:sp>
      <p:sp>
        <p:nvSpPr>
          <p:cNvPr id="22" name="TextBox 21"/>
          <p:cNvSpPr txBox="1"/>
          <p:nvPr/>
        </p:nvSpPr>
        <p:spPr>
          <a:xfrm>
            <a:off x="341530" y="4509120"/>
            <a:ext cx="1172116" cy="369332"/>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zh-CN" altLang="en-US" dirty="0"/>
              <a:t>体积</a:t>
            </a:r>
            <a:r>
              <a:rPr lang="en-US" altLang="zh-CN" dirty="0"/>
              <a:t>/</a:t>
            </a:r>
            <a:r>
              <a:rPr lang="zh-CN" altLang="en-US" dirty="0"/>
              <a:t>质量</a:t>
            </a:r>
          </a:p>
        </p:txBody>
      </p:sp>
      <p:sp>
        <p:nvSpPr>
          <p:cNvPr id="23" name="TextBox 22"/>
          <p:cNvSpPr txBox="1"/>
          <p:nvPr/>
        </p:nvSpPr>
        <p:spPr>
          <a:xfrm>
            <a:off x="6870516" y="4452447"/>
            <a:ext cx="1845205" cy="646331"/>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altLang="zh-CN" dirty="0"/>
              <a:t>De  </a:t>
            </a:r>
            <a:r>
              <a:rPr lang="en-US" altLang="zh-CN" dirty="0" err="1"/>
              <a:t>Brouckere</a:t>
            </a:r>
            <a:endParaRPr lang="en-US" altLang="zh-CN" dirty="0"/>
          </a:p>
          <a:p>
            <a:r>
              <a:rPr lang="zh-CN" altLang="en-US" dirty="0"/>
              <a:t>平均粒径</a:t>
            </a:r>
          </a:p>
        </p:txBody>
      </p:sp>
      <p:sp>
        <p:nvSpPr>
          <p:cNvPr id="34826"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34825" name="Picture 9"/>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675796" y="2483895"/>
            <a:ext cx="4860540" cy="765085"/>
          </a:xfrm>
          <a:prstGeom prst="rect">
            <a:avLst/>
          </a:prstGeom>
          <a:noFill/>
        </p:spPr>
      </p:pic>
      <p:sp>
        <p:nvSpPr>
          <p:cNvPr id="34828"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34827" name="Picture 1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691680" y="4452447"/>
            <a:ext cx="4934666" cy="776753"/>
          </a:xfrm>
          <a:prstGeom prst="rect">
            <a:avLst/>
          </a:prstGeom>
          <a:noFill/>
        </p:spPr>
      </p:pic>
      <p:sp>
        <p:nvSpPr>
          <p:cNvPr id="4" name="Rectangle 1026">
            <a:extLst>
              <a:ext uri="{FF2B5EF4-FFF2-40B4-BE49-F238E27FC236}">
                <a16:creationId xmlns:a16="http://schemas.microsoft.com/office/drawing/2014/main" id="{0D549E35-3E5A-E358-C2FE-A56910EB38CA}"/>
              </a:ext>
            </a:extLst>
          </p:cNvPr>
          <p:cNvSpPr txBox="1">
            <a:spLocks noChangeArrowheads="1"/>
          </p:cNvSpPr>
          <p:nvPr/>
        </p:nvSpPr>
        <p:spPr>
          <a:xfrm>
            <a:off x="1961710" y="692150"/>
            <a:ext cx="5740840" cy="587375"/>
          </a:xfrm>
          <a:prstGeom prst="rect">
            <a:avLst/>
          </a:prstGeom>
          <a:noFill/>
          <a:ln/>
        </p:spPr>
        <p:txBody>
          <a:bodyPr lIns="92075" tIns="46038" rIns="92075" bIns="46038" anchor="b"/>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r>
              <a:rPr lang="en-US" altLang="zh-CN" sz="4000" kern="0" dirty="0"/>
              <a:t>4. </a:t>
            </a:r>
            <a:r>
              <a:rPr lang="zh-CN" altLang="en-US" sz="4000" kern="0" dirty="0"/>
              <a:t>粒度的大小</a:t>
            </a:r>
          </a:p>
        </p:txBody>
      </p:sp>
    </p:spTree>
  </p:cSld>
  <p:clrMapOvr>
    <a:masterClrMapping/>
  </p:clrMapOvr>
  <p:transition>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type="body" idx="1"/>
          </p:nvPr>
        </p:nvSpPr>
        <p:spPr>
          <a:xfrm>
            <a:off x="386535" y="2258870"/>
            <a:ext cx="8370930" cy="3195355"/>
          </a:xfrm>
        </p:spPr>
        <p:txBody>
          <a:bodyPr/>
          <a:lstStyle/>
          <a:p>
            <a:r>
              <a:rPr lang="zh-CN" altLang="en-US" sz="2800" dirty="0">
                <a:ea typeface="宋体" pitchFamily="2" charset="-122"/>
              </a:rPr>
              <a:t>简单数量平均值</a:t>
            </a:r>
            <a:r>
              <a:rPr lang="en-US" altLang="zh-CN" sz="2800" dirty="0">
                <a:ea typeface="宋体" pitchFamily="2" charset="-122"/>
              </a:rPr>
              <a:t>D〔1,0〕</a:t>
            </a:r>
            <a:r>
              <a:rPr lang="zh-CN" altLang="en-US" sz="2800" dirty="0">
                <a:ea typeface="宋体" pitchFamily="2" charset="-122"/>
              </a:rPr>
              <a:t>，</a:t>
            </a:r>
            <a:r>
              <a:rPr lang="en-US" altLang="zh-CN" sz="2800" dirty="0">
                <a:ea typeface="宋体" pitchFamily="2" charset="-122"/>
              </a:rPr>
              <a:t>D〔2,0〕</a:t>
            </a:r>
            <a:r>
              <a:rPr lang="zh-CN" altLang="en-US" sz="2800" dirty="0">
                <a:ea typeface="宋体" pitchFamily="2" charset="-122"/>
              </a:rPr>
              <a:t>，</a:t>
            </a:r>
            <a:r>
              <a:rPr lang="en-US" altLang="zh-CN" sz="2800" dirty="0">
                <a:ea typeface="宋体" pitchFamily="2" charset="-122"/>
              </a:rPr>
              <a:t>D〔3,0〕</a:t>
            </a:r>
          </a:p>
          <a:p>
            <a:r>
              <a:rPr lang="en-US" altLang="zh-CN" sz="2800" dirty="0">
                <a:ea typeface="宋体" pitchFamily="2" charset="-122"/>
              </a:rPr>
              <a:t>D〔3,2〕</a:t>
            </a:r>
            <a:r>
              <a:rPr lang="zh-CN" altLang="en-US" sz="2800" dirty="0">
                <a:ea typeface="宋体" pitchFamily="2" charset="-122"/>
              </a:rPr>
              <a:t>表面积力矩平均值，依赖于</a:t>
            </a:r>
            <a:r>
              <a:rPr lang="en-US" altLang="zh-CN" sz="2800" dirty="0">
                <a:ea typeface="宋体" pitchFamily="2" charset="-122"/>
              </a:rPr>
              <a:t>d</a:t>
            </a:r>
            <a:r>
              <a:rPr lang="en-US" altLang="zh-CN" sz="2800" baseline="30000" dirty="0">
                <a:ea typeface="宋体" pitchFamily="2" charset="-122"/>
              </a:rPr>
              <a:t>3</a:t>
            </a:r>
          </a:p>
          <a:p>
            <a:r>
              <a:rPr lang="en-US" altLang="zh-CN" sz="2800" dirty="0">
                <a:ea typeface="宋体" pitchFamily="2" charset="-122"/>
              </a:rPr>
              <a:t>D〔4,3〕</a:t>
            </a:r>
            <a:r>
              <a:rPr lang="zh-CN" altLang="en-US" sz="2800" dirty="0">
                <a:ea typeface="宋体" pitchFamily="2" charset="-122"/>
              </a:rPr>
              <a:t>体积或质量力矩平均值，依赖于</a:t>
            </a:r>
            <a:r>
              <a:rPr lang="en-US" altLang="zh-CN" sz="2800" dirty="0">
                <a:ea typeface="宋体" pitchFamily="2" charset="-122"/>
              </a:rPr>
              <a:t>d</a:t>
            </a:r>
            <a:r>
              <a:rPr lang="en-US" altLang="zh-CN" sz="2800" baseline="30000" dirty="0">
                <a:ea typeface="宋体" pitchFamily="2" charset="-122"/>
              </a:rPr>
              <a:t>4</a:t>
            </a:r>
          </a:p>
          <a:p>
            <a:endParaRPr lang="en-US" altLang="zh-CN" sz="2800" baseline="30000" dirty="0">
              <a:ea typeface="宋体" pitchFamily="2" charset="-122"/>
            </a:endParaRPr>
          </a:p>
          <a:p>
            <a:r>
              <a:rPr lang="zh-CN" altLang="en-US" sz="2800" dirty="0">
                <a:ea typeface="宋体" pitchFamily="2" charset="-122"/>
              </a:rPr>
              <a:t>不同的测量方法给出不同的平均直径</a:t>
            </a:r>
          </a:p>
          <a:p>
            <a:r>
              <a:rPr lang="zh-CN" altLang="en-US" sz="2800" dirty="0">
                <a:ea typeface="宋体" pitchFamily="2" charset="-122"/>
              </a:rPr>
              <a:t>所有的平均直径都是正确的</a:t>
            </a:r>
          </a:p>
        </p:txBody>
      </p:sp>
      <p:sp>
        <p:nvSpPr>
          <p:cNvPr id="4" name="Rectangle 1026">
            <a:extLst>
              <a:ext uri="{FF2B5EF4-FFF2-40B4-BE49-F238E27FC236}">
                <a16:creationId xmlns:a16="http://schemas.microsoft.com/office/drawing/2014/main" id="{A73D9626-FD19-FBB2-CD81-FD89AEB2C625}"/>
              </a:ext>
            </a:extLst>
          </p:cNvPr>
          <p:cNvSpPr txBox="1">
            <a:spLocks noChangeArrowheads="1"/>
          </p:cNvSpPr>
          <p:nvPr/>
        </p:nvSpPr>
        <p:spPr>
          <a:xfrm>
            <a:off x="1961710" y="692150"/>
            <a:ext cx="5740840" cy="587375"/>
          </a:xfrm>
          <a:prstGeom prst="rect">
            <a:avLst/>
          </a:prstGeom>
          <a:noFill/>
          <a:ln/>
        </p:spPr>
        <p:txBody>
          <a:bodyPr lIns="92075" tIns="46038" rIns="92075" bIns="46038" anchor="b"/>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r>
              <a:rPr lang="en-US" altLang="zh-CN" sz="4000" kern="0" dirty="0"/>
              <a:t>4. </a:t>
            </a:r>
            <a:r>
              <a:rPr lang="zh-CN" altLang="en-US" sz="4000" kern="0" dirty="0"/>
              <a:t>粒度的大小</a:t>
            </a:r>
          </a:p>
        </p:txBody>
      </p:sp>
    </p:spTree>
  </p:cSld>
  <p:clrMapOvr>
    <a:masterClrMapping/>
  </p:clrMapOvr>
  <p:transition>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1026"/>
          <p:cNvSpPr>
            <a:spLocks noGrp="1" noChangeArrowheads="1"/>
          </p:cNvSpPr>
          <p:nvPr>
            <p:ph type="title"/>
          </p:nvPr>
        </p:nvSpPr>
        <p:spPr>
          <a:xfrm>
            <a:off x="386535" y="1533310"/>
            <a:ext cx="8078950" cy="1249363"/>
          </a:xfrm>
        </p:spPr>
        <p:txBody>
          <a:bodyPr/>
          <a:lstStyle/>
          <a:p>
            <a:pPr marL="571500" indent="-571500">
              <a:buFont typeface="Wingdings" panose="05000000000000000000" pitchFamily="2" charset="2"/>
              <a:buChar char="Ø"/>
            </a:pPr>
            <a:r>
              <a:rPr lang="zh-CN" altLang="en-US" sz="2400" b="1" dirty="0">
                <a:solidFill>
                  <a:srgbClr val="B40042"/>
                </a:solidFill>
                <a:ea typeface="宋体" pitchFamily="2" charset="-122"/>
              </a:rPr>
              <a:t>各种方法对球体粒径平均值的不同表征</a:t>
            </a:r>
            <a:br>
              <a:rPr lang="zh-CN" altLang="en-US" sz="3600" dirty="0">
                <a:solidFill>
                  <a:srgbClr val="B40042"/>
                </a:solidFill>
                <a:ea typeface="宋体" pitchFamily="2" charset="-122"/>
              </a:rPr>
            </a:br>
            <a:br>
              <a:rPr lang="zh-CN" altLang="en-US" sz="1400" dirty="0">
                <a:solidFill>
                  <a:schemeClr val="tx1"/>
                </a:solidFill>
                <a:ea typeface="宋体" pitchFamily="2" charset="-122"/>
              </a:rPr>
            </a:br>
            <a:r>
              <a:rPr lang="zh-CN" altLang="en-US" sz="1400" dirty="0">
                <a:solidFill>
                  <a:schemeClr val="tx1"/>
                </a:solidFill>
                <a:ea typeface="宋体" pitchFamily="2" charset="-122"/>
              </a:rPr>
              <a:t>－－－</a:t>
            </a:r>
            <a:r>
              <a:rPr lang="zh-CN" altLang="en-US" sz="1800" dirty="0">
                <a:solidFill>
                  <a:srgbClr val="B40042"/>
                </a:solidFill>
                <a:latin typeface="宋体" pitchFamily="2" charset="-122"/>
                <a:ea typeface="宋体" pitchFamily="2" charset="-122"/>
              </a:rPr>
              <a:t>对于三个直径分别为</a:t>
            </a:r>
            <a:r>
              <a:rPr lang="en-US" altLang="zh-CN" sz="1800" dirty="0">
                <a:solidFill>
                  <a:srgbClr val="B40042"/>
                </a:solidFill>
                <a:latin typeface="宋体" pitchFamily="2" charset="-122"/>
                <a:ea typeface="宋体" pitchFamily="2" charset="-122"/>
              </a:rPr>
              <a:t>1</a:t>
            </a:r>
            <a:r>
              <a:rPr lang="zh-CN" altLang="en-US" sz="1800" dirty="0">
                <a:solidFill>
                  <a:srgbClr val="B40042"/>
                </a:solidFill>
                <a:latin typeface="宋体" pitchFamily="2" charset="-122"/>
                <a:ea typeface="宋体" pitchFamily="2" charset="-122"/>
              </a:rPr>
              <a:t>、</a:t>
            </a:r>
            <a:r>
              <a:rPr lang="en-US" altLang="zh-CN" sz="1800" dirty="0">
                <a:solidFill>
                  <a:srgbClr val="B40042"/>
                </a:solidFill>
                <a:latin typeface="宋体" pitchFamily="2" charset="-122"/>
                <a:ea typeface="宋体" pitchFamily="2" charset="-122"/>
              </a:rPr>
              <a:t>2</a:t>
            </a:r>
            <a:r>
              <a:rPr lang="zh-CN" altLang="en-US" sz="1800" dirty="0">
                <a:solidFill>
                  <a:srgbClr val="B40042"/>
                </a:solidFill>
                <a:latin typeface="宋体" pitchFamily="2" charset="-122"/>
                <a:ea typeface="宋体" pitchFamily="2" charset="-122"/>
              </a:rPr>
              <a:t>、</a:t>
            </a:r>
            <a:r>
              <a:rPr lang="en-US" altLang="zh-CN" sz="1800" dirty="0">
                <a:solidFill>
                  <a:srgbClr val="B40042"/>
                </a:solidFill>
                <a:latin typeface="宋体" pitchFamily="2" charset="-122"/>
                <a:ea typeface="宋体" pitchFamily="2" charset="-122"/>
              </a:rPr>
              <a:t>3</a:t>
            </a:r>
            <a:r>
              <a:rPr lang="zh-CN" altLang="en-US" sz="1800" dirty="0">
                <a:solidFill>
                  <a:srgbClr val="B40042"/>
                </a:solidFill>
                <a:latin typeface="宋体" pitchFamily="2" charset="-122"/>
                <a:ea typeface="宋体" pitchFamily="2" charset="-122"/>
              </a:rPr>
              <a:t>单位的球体，表征它们的平均值</a:t>
            </a:r>
          </a:p>
        </p:txBody>
      </p:sp>
      <p:sp>
        <p:nvSpPr>
          <p:cNvPr id="582659" name="Rectangle 1027"/>
          <p:cNvSpPr>
            <a:spLocks noGrp="1" noChangeArrowheads="1"/>
          </p:cNvSpPr>
          <p:nvPr>
            <p:ph idx="1"/>
          </p:nvPr>
        </p:nvSpPr>
        <p:spPr>
          <a:xfrm>
            <a:off x="386535" y="2771347"/>
            <a:ext cx="8272167" cy="3889375"/>
          </a:xfrm>
        </p:spPr>
        <p:txBody>
          <a:bodyPr/>
          <a:lstStyle/>
          <a:p>
            <a:r>
              <a:rPr lang="zh-CN" altLang="en-US" sz="1800" dirty="0">
                <a:latin typeface="Times New Roman" pitchFamily="18" charset="0"/>
                <a:ea typeface="宋体" pitchFamily="2" charset="-122"/>
              </a:rPr>
              <a:t>电子显微镜法：取长度平均值 </a:t>
            </a:r>
            <a:r>
              <a:rPr lang="en-US" altLang="zh-CN" sz="1800" dirty="0">
                <a:latin typeface="Times New Roman" pitchFamily="18" charset="0"/>
                <a:ea typeface="宋体" pitchFamily="2" charset="-122"/>
              </a:rPr>
              <a:t>—— </a:t>
            </a:r>
            <a:r>
              <a:rPr lang="en-US" altLang="zh-CN" sz="1800" b="1" dirty="0">
                <a:solidFill>
                  <a:srgbClr val="009900"/>
                </a:solidFill>
                <a:latin typeface="Times New Roman" pitchFamily="18" charset="0"/>
                <a:ea typeface="宋体" pitchFamily="2" charset="-122"/>
              </a:rPr>
              <a:t>D[1</a:t>
            </a:r>
            <a:r>
              <a:rPr lang="zh-CN" altLang="en-US" sz="1800" b="1" dirty="0">
                <a:solidFill>
                  <a:srgbClr val="009900"/>
                </a:solidFill>
                <a:latin typeface="Times New Roman" pitchFamily="18" charset="0"/>
                <a:ea typeface="宋体" pitchFamily="2" charset="-122"/>
              </a:rPr>
              <a:t>，</a:t>
            </a:r>
            <a:r>
              <a:rPr lang="en-US" altLang="zh-CN" sz="1800" b="1" dirty="0">
                <a:solidFill>
                  <a:srgbClr val="009900"/>
                </a:solidFill>
                <a:latin typeface="Times New Roman" pitchFamily="18" charset="0"/>
                <a:ea typeface="宋体" pitchFamily="2" charset="-122"/>
              </a:rPr>
              <a:t>0] </a:t>
            </a:r>
          </a:p>
          <a:p>
            <a:pPr lvl="3">
              <a:buFontTx/>
              <a:buNone/>
            </a:pPr>
            <a:r>
              <a:rPr lang="en-US" altLang="zh-CN" sz="1800" dirty="0">
                <a:latin typeface="Times New Roman" pitchFamily="18" charset="0"/>
                <a:ea typeface="宋体" pitchFamily="2" charset="-122"/>
              </a:rPr>
              <a:t> </a:t>
            </a:r>
            <a:r>
              <a:rPr lang="zh-CN" altLang="en-US" sz="1800" dirty="0">
                <a:latin typeface="Times New Roman" pitchFamily="18" charset="0"/>
                <a:ea typeface="宋体" pitchFamily="2" charset="-122"/>
              </a:rPr>
              <a:t>平均直径</a:t>
            </a:r>
            <a:r>
              <a:rPr lang="en-US" altLang="zh-CN" sz="1800" dirty="0">
                <a:latin typeface="Times New Roman" pitchFamily="18" charset="0"/>
                <a:ea typeface="宋体" pitchFamily="2" charset="-122"/>
              </a:rPr>
              <a:t>=</a:t>
            </a:r>
            <a:r>
              <a:rPr lang="zh-CN" altLang="en-US" sz="1800" dirty="0">
                <a:latin typeface="Times New Roman" pitchFamily="18" charset="0"/>
                <a:ea typeface="宋体" pitchFamily="2" charset="-122"/>
              </a:rPr>
              <a:t>（</a:t>
            </a:r>
            <a:r>
              <a:rPr lang="en-US" altLang="zh-CN" sz="1800" dirty="0">
                <a:latin typeface="Times New Roman" pitchFamily="18" charset="0"/>
                <a:ea typeface="宋体" pitchFamily="2" charset="-122"/>
              </a:rPr>
              <a:t>1+2+3</a:t>
            </a:r>
            <a:r>
              <a:rPr lang="zh-CN" altLang="en-US" sz="1800" dirty="0">
                <a:latin typeface="Times New Roman" pitchFamily="18" charset="0"/>
                <a:ea typeface="宋体" pitchFamily="2" charset="-122"/>
              </a:rPr>
              <a:t>）</a:t>
            </a:r>
            <a:r>
              <a:rPr lang="en-US" altLang="zh-CN" sz="1800" dirty="0">
                <a:latin typeface="Times New Roman" pitchFamily="18" charset="0"/>
                <a:ea typeface="宋体" pitchFamily="2" charset="-122"/>
              </a:rPr>
              <a:t>/3 = </a:t>
            </a:r>
            <a:r>
              <a:rPr lang="en-US" altLang="zh-CN" sz="1800" b="1" dirty="0">
                <a:solidFill>
                  <a:srgbClr val="FF0000"/>
                </a:solidFill>
                <a:latin typeface="Times New Roman" pitchFamily="18" charset="0"/>
                <a:ea typeface="宋体" pitchFamily="2" charset="-122"/>
              </a:rPr>
              <a:t>2.00</a:t>
            </a:r>
            <a:r>
              <a:rPr lang="en-US" altLang="zh-CN" sz="1800" dirty="0">
                <a:latin typeface="Times New Roman" pitchFamily="18" charset="0"/>
                <a:ea typeface="宋体" pitchFamily="2" charset="-122"/>
              </a:rPr>
              <a:t> =∑d/n</a:t>
            </a:r>
          </a:p>
          <a:p>
            <a:pPr>
              <a:lnSpc>
                <a:spcPct val="120000"/>
              </a:lnSpc>
            </a:pPr>
            <a:r>
              <a:rPr lang="en-US" altLang="zh-CN" sz="1800" dirty="0">
                <a:latin typeface="Times New Roman" pitchFamily="18" charset="0"/>
                <a:ea typeface="宋体" pitchFamily="2" charset="-122"/>
              </a:rPr>
              <a:t> </a:t>
            </a:r>
            <a:r>
              <a:rPr lang="zh-CN" altLang="en-US" sz="1800" dirty="0">
                <a:latin typeface="Times New Roman" pitchFamily="18" charset="0"/>
                <a:ea typeface="宋体" pitchFamily="2" charset="-122"/>
              </a:rPr>
              <a:t>图像分析仪：  取面积平均值 </a:t>
            </a:r>
            <a:r>
              <a:rPr lang="en-US" altLang="zh-CN" sz="1800" dirty="0">
                <a:latin typeface="Times New Roman" pitchFamily="18" charset="0"/>
                <a:ea typeface="宋体" pitchFamily="2" charset="-122"/>
              </a:rPr>
              <a:t>—— </a:t>
            </a:r>
            <a:r>
              <a:rPr lang="en-US" altLang="zh-CN" sz="1800" b="1" dirty="0">
                <a:solidFill>
                  <a:srgbClr val="009900"/>
                </a:solidFill>
                <a:latin typeface="Times New Roman" pitchFamily="18" charset="0"/>
                <a:ea typeface="宋体" pitchFamily="2" charset="-122"/>
              </a:rPr>
              <a:t>D[2</a:t>
            </a:r>
            <a:r>
              <a:rPr lang="zh-CN" altLang="en-US" sz="1800" b="1" dirty="0">
                <a:solidFill>
                  <a:srgbClr val="009900"/>
                </a:solidFill>
                <a:latin typeface="Times New Roman" pitchFamily="18" charset="0"/>
                <a:ea typeface="宋体" pitchFamily="2" charset="-122"/>
              </a:rPr>
              <a:t>，</a:t>
            </a:r>
            <a:r>
              <a:rPr lang="en-US" altLang="zh-CN" sz="1800" b="1" dirty="0">
                <a:solidFill>
                  <a:srgbClr val="009900"/>
                </a:solidFill>
                <a:latin typeface="Times New Roman" pitchFamily="18" charset="0"/>
                <a:ea typeface="宋体" pitchFamily="2" charset="-122"/>
              </a:rPr>
              <a:t>0]</a:t>
            </a:r>
          </a:p>
          <a:p>
            <a:pPr lvl="3">
              <a:lnSpc>
                <a:spcPct val="120000"/>
              </a:lnSpc>
              <a:buFontTx/>
              <a:buNone/>
            </a:pPr>
            <a:r>
              <a:rPr lang="zh-CN" altLang="en-US" sz="1800" dirty="0">
                <a:latin typeface="Times New Roman" pitchFamily="18" charset="0"/>
                <a:ea typeface="宋体" pitchFamily="2" charset="-122"/>
              </a:rPr>
              <a:t>平均直径</a:t>
            </a:r>
            <a:r>
              <a:rPr lang="en-US" altLang="zh-CN" sz="1800" dirty="0">
                <a:latin typeface="Times New Roman" pitchFamily="18" charset="0"/>
                <a:ea typeface="宋体" pitchFamily="2" charset="-122"/>
              </a:rPr>
              <a:t>=Sq. rt. {(1</a:t>
            </a:r>
            <a:r>
              <a:rPr lang="en-US" altLang="zh-CN" sz="1800" baseline="30000" dirty="0">
                <a:latin typeface="Times New Roman" pitchFamily="18" charset="0"/>
                <a:ea typeface="宋体" pitchFamily="2" charset="-122"/>
              </a:rPr>
              <a:t>2</a:t>
            </a:r>
            <a:r>
              <a:rPr lang="en-US" altLang="zh-CN" sz="1800" dirty="0">
                <a:latin typeface="Times New Roman" pitchFamily="18" charset="0"/>
                <a:ea typeface="宋体" pitchFamily="2" charset="-122"/>
              </a:rPr>
              <a:t>+2</a:t>
            </a:r>
            <a:r>
              <a:rPr lang="en-US" altLang="zh-CN" sz="1800" baseline="30000" dirty="0">
                <a:latin typeface="Times New Roman" pitchFamily="18" charset="0"/>
                <a:ea typeface="宋体" pitchFamily="2" charset="-122"/>
              </a:rPr>
              <a:t>2</a:t>
            </a:r>
            <a:r>
              <a:rPr lang="en-US" altLang="zh-CN" sz="1800" dirty="0">
                <a:latin typeface="Times New Roman" pitchFamily="18" charset="0"/>
                <a:ea typeface="宋体" pitchFamily="2" charset="-122"/>
              </a:rPr>
              <a:t>+3</a:t>
            </a:r>
            <a:r>
              <a:rPr lang="en-US" altLang="zh-CN" sz="1800" baseline="30000" dirty="0">
                <a:latin typeface="Times New Roman" pitchFamily="18" charset="0"/>
                <a:ea typeface="宋体" pitchFamily="2" charset="-122"/>
              </a:rPr>
              <a:t>2</a:t>
            </a:r>
            <a:r>
              <a:rPr lang="en-US" altLang="zh-CN" sz="1800" dirty="0">
                <a:latin typeface="Times New Roman" pitchFamily="18" charset="0"/>
                <a:ea typeface="宋体" pitchFamily="2" charset="-122"/>
              </a:rPr>
              <a:t>)/3} = </a:t>
            </a:r>
            <a:r>
              <a:rPr lang="en-US" altLang="zh-CN" sz="1800" b="1" dirty="0">
                <a:solidFill>
                  <a:srgbClr val="FF0000"/>
                </a:solidFill>
                <a:latin typeface="Times New Roman" pitchFamily="18" charset="0"/>
                <a:ea typeface="宋体" pitchFamily="2" charset="-122"/>
              </a:rPr>
              <a:t>2.16</a:t>
            </a:r>
            <a:r>
              <a:rPr lang="en-US" altLang="zh-CN" sz="1800" dirty="0">
                <a:latin typeface="Times New Roman" pitchFamily="18" charset="0"/>
                <a:ea typeface="宋体" pitchFamily="2" charset="-122"/>
              </a:rPr>
              <a:t> = Sq. rt.(∑d</a:t>
            </a:r>
            <a:r>
              <a:rPr lang="en-US" altLang="zh-CN" sz="1800" baseline="30000" dirty="0">
                <a:latin typeface="Times New Roman" pitchFamily="18" charset="0"/>
                <a:ea typeface="宋体" pitchFamily="2" charset="-122"/>
              </a:rPr>
              <a:t>2</a:t>
            </a:r>
            <a:r>
              <a:rPr lang="en-US" altLang="zh-CN" sz="1800" dirty="0">
                <a:latin typeface="Times New Roman" pitchFamily="18" charset="0"/>
                <a:ea typeface="宋体" pitchFamily="2" charset="-122"/>
              </a:rPr>
              <a:t>/n)</a:t>
            </a:r>
          </a:p>
          <a:p>
            <a:pPr>
              <a:lnSpc>
                <a:spcPct val="150000"/>
              </a:lnSpc>
            </a:pPr>
            <a:r>
              <a:rPr lang="en-US" altLang="zh-CN" sz="1800" dirty="0">
                <a:latin typeface="Times New Roman" pitchFamily="18" charset="0"/>
                <a:ea typeface="宋体" pitchFamily="2" charset="-122"/>
              </a:rPr>
              <a:t> </a:t>
            </a:r>
            <a:r>
              <a:rPr lang="zh-CN" altLang="en-US" sz="1800" dirty="0">
                <a:latin typeface="Times New Roman" pitchFamily="18" charset="0"/>
                <a:ea typeface="宋体" pitchFamily="2" charset="-122"/>
              </a:rPr>
              <a:t>电场感应法：  取颗粒的体积平均值 </a:t>
            </a:r>
            <a:r>
              <a:rPr lang="en-US" altLang="zh-CN" sz="1800" dirty="0">
                <a:latin typeface="Times New Roman" pitchFamily="18" charset="0"/>
                <a:ea typeface="宋体" pitchFamily="2" charset="-122"/>
              </a:rPr>
              <a:t>—— </a:t>
            </a:r>
            <a:r>
              <a:rPr lang="en-US" altLang="zh-CN" sz="1800" b="1" dirty="0">
                <a:solidFill>
                  <a:srgbClr val="009900"/>
                </a:solidFill>
                <a:latin typeface="Times New Roman" pitchFamily="18" charset="0"/>
                <a:ea typeface="宋体" pitchFamily="2" charset="-122"/>
              </a:rPr>
              <a:t>D[3</a:t>
            </a:r>
            <a:r>
              <a:rPr lang="zh-CN" altLang="en-US" sz="1800" b="1" dirty="0">
                <a:solidFill>
                  <a:srgbClr val="009900"/>
                </a:solidFill>
                <a:latin typeface="Times New Roman" pitchFamily="18" charset="0"/>
                <a:ea typeface="宋体" pitchFamily="2" charset="-122"/>
              </a:rPr>
              <a:t>，</a:t>
            </a:r>
            <a:r>
              <a:rPr lang="en-US" altLang="zh-CN" sz="1800" b="1" dirty="0">
                <a:solidFill>
                  <a:srgbClr val="009900"/>
                </a:solidFill>
                <a:latin typeface="Times New Roman" pitchFamily="18" charset="0"/>
                <a:ea typeface="宋体" pitchFamily="2" charset="-122"/>
              </a:rPr>
              <a:t>0]</a:t>
            </a:r>
          </a:p>
          <a:p>
            <a:pPr lvl="3">
              <a:lnSpc>
                <a:spcPct val="150000"/>
              </a:lnSpc>
              <a:buFontTx/>
              <a:buNone/>
            </a:pPr>
            <a:r>
              <a:rPr lang="zh-CN" altLang="en-US" sz="1800" dirty="0">
                <a:latin typeface="Times New Roman" pitchFamily="18" charset="0"/>
                <a:ea typeface="宋体" pitchFamily="2" charset="-122"/>
              </a:rPr>
              <a:t>平均直径</a:t>
            </a:r>
            <a:r>
              <a:rPr lang="en-US" altLang="zh-CN" sz="1800" dirty="0">
                <a:latin typeface="Times New Roman" pitchFamily="18" charset="0"/>
                <a:ea typeface="宋体" pitchFamily="2" charset="-122"/>
              </a:rPr>
              <a:t>=Cube rt. {(1</a:t>
            </a:r>
            <a:r>
              <a:rPr lang="en-US" altLang="zh-CN" sz="1800" baseline="30000" dirty="0">
                <a:latin typeface="Times New Roman" pitchFamily="18" charset="0"/>
                <a:ea typeface="宋体" pitchFamily="2" charset="-122"/>
              </a:rPr>
              <a:t>3</a:t>
            </a:r>
            <a:r>
              <a:rPr lang="en-US" altLang="zh-CN" sz="1800" dirty="0">
                <a:latin typeface="Times New Roman" pitchFamily="18" charset="0"/>
                <a:ea typeface="宋体" pitchFamily="2" charset="-122"/>
              </a:rPr>
              <a:t>+2</a:t>
            </a:r>
            <a:r>
              <a:rPr lang="en-US" altLang="zh-CN" sz="1800" baseline="30000" dirty="0">
                <a:latin typeface="Times New Roman" pitchFamily="18" charset="0"/>
                <a:ea typeface="宋体" pitchFamily="2" charset="-122"/>
              </a:rPr>
              <a:t>3</a:t>
            </a:r>
            <a:r>
              <a:rPr lang="en-US" altLang="zh-CN" sz="1800" dirty="0">
                <a:latin typeface="Times New Roman" pitchFamily="18" charset="0"/>
                <a:ea typeface="宋体" pitchFamily="2" charset="-122"/>
              </a:rPr>
              <a:t>+3</a:t>
            </a:r>
            <a:r>
              <a:rPr lang="en-US" altLang="zh-CN" sz="1800" baseline="30000" dirty="0">
                <a:latin typeface="Times New Roman" pitchFamily="18" charset="0"/>
                <a:ea typeface="宋体" pitchFamily="2" charset="-122"/>
              </a:rPr>
              <a:t>3</a:t>
            </a:r>
            <a:r>
              <a:rPr lang="en-US" altLang="zh-CN" sz="1800" dirty="0">
                <a:latin typeface="Times New Roman" pitchFamily="18" charset="0"/>
                <a:ea typeface="宋体" pitchFamily="2" charset="-122"/>
              </a:rPr>
              <a:t>)/3} = </a:t>
            </a:r>
            <a:r>
              <a:rPr lang="en-US" altLang="zh-CN" sz="1800" b="1" dirty="0">
                <a:solidFill>
                  <a:srgbClr val="FF0000"/>
                </a:solidFill>
                <a:latin typeface="Times New Roman" pitchFamily="18" charset="0"/>
                <a:ea typeface="宋体" pitchFamily="2" charset="-122"/>
              </a:rPr>
              <a:t>2.20</a:t>
            </a:r>
            <a:r>
              <a:rPr lang="en-US" altLang="zh-CN" sz="1800" dirty="0">
                <a:latin typeface="Times New Roman" pitchFamily="18" charset="0"/>
                <a:ea typeface="宋体" pitchFamily="2" charset="-122"/>
              </a:rPr>
              <a:t> = Cube rt.(∑d</a:t>
            </a:r>
            <a:r>
              <a:rPr lang="en-US" altLang="zh-CN" sz="1800" baseline="30000" dirty="0">
                <a:latin typeface="Times New Roman" pitchFamily="18" charset="0"/>
                <a:ea typeface="宋体" pitchFamily="2" charset="-122"/>
              </a:rPr>
              <a:t>3</a:t>
            </a:r>
            <a:r>
              <a:rPr lang="en-US" altLang="zh-CN" sz="1800" dirty="0">
                <a:latin typeface="Times New Roman" pitchFamily="18" charset="0"/>
                <a:ea typeface="宋体" pitchFamily="2" charset="-122"/>
              </a:rPr>
              <a:t>/n)</a:t>
            </a:r>
          </a:p>
          <a:p>
            <a:pPr>
              <a:lnSpc>
                <a:spcPct val="160000"/>
              </a:lnSpc>
            </a:pPr>
            <a:r>
              <a:rPr lang="zh-CN" altLang="en-US" sz="1800" dirty="0">
                <a:solidFill>
                  <a:srgbClr val="C00000"/>
                </a:solidFill>
                <a:latin typeface="Times New Roman" pitchFamily="18" charset="0"/>
                <a:ea typeface="宋体" pitchFamily="2" charset="-122"/>
              </a:rPr>
              <a:t>激光衍射法</a:t>
            </a:r>
            <a:r>
              <a:rPr lang="zh-CN" altLang="en-US" sz="1800" dirty="0">
                <a:latin typeface="Times New Roman" pitchFamily="18" charset="0"/>
                <a:ea typeface="宋体" pitchFamily="2" charset="-122"/>
              </a:rPr>
              <a:t>：   取平均当量体积值 </a:t>
            </a:r>
            <a:r>
              <a:rPr lang="en-US" altLang="zh-CN" sz="1800" dirty="0">
                <a:latin typeface="Times New Roman" pitchFamily="18" charset="0"/>
                <a:ea typeface="宋体" pitchFamily="2" charset="-122"/>
              </a:rPr>
              <a:t>—— </a:t>
            </a:r>
            <a:r>
              <a:rPr lang="en-US" altLang="zh-CN" sz="1800" b="1" dirty="0">
                <a:solidFill>
                  <a:srgbClr val="009900"/>
                </a:solidFill>
                <a:latin typeface="Times New Roman" pitchFamily="18" charset="0"/>
                <a:ea typeface="宋体" pitchFamily="2" charset="-122"/>
              </a:rPr>
              <a:t>D[4</a:t>
            </a:r>
            <a:r>
              <a:rPr lang="zh-CN" altLang="en-US" sz="1800" b="1" dirty="0">
                <a:solidFill>
                  <a:srgbClr val="009900"/>
                </a:solidFill>
                <a:latin typeface="Times New Roman" pitchFamily="18" charset="0"/>
                <a:ea typeface="宋体" pitchFamily="2" charset="-122"/>
              </a:rPr>
              <a:t>，</a:t>
            </a:r>
            <a:r>
              <a:rPr lang="en-US" altLang="zh-CN" sz="1800" b="1" dirty="0">
                <a:solidFill>
                  <a:srgbClr val="009900"/>
                </a:solidFill>
                <a:latin typeface="Times New Roman" pitchFamily="18" charset="0"/>
                <a:ea typeface="宋体" pitchFamily="2" charset="-122"/>
              </a:rPr>
              <a:t>3]</a:t>
            </a:r>
            <a:r>
              <a:rPr lang="zh-CN" altLang="en-US" sz="1800" dirty="0">
                <a:latin typeface="Times New Roman" pitchFamily="18" charset="0"/>
                <a:ea typeface="宋体" pitchFamily="2" charset="-122"/>
              </a:rPr>
              <a:t>，因为它不需要颗粒数</a:t>
            </a:r>
          </a:p>
          <a:p>
            <a:pPr>
              <a:buFont typeface="Wingdings" pitchFamily="2" charset="2"/>
              <a:buNone/>
            </a:pPr>
            <a:r>
              <a:rPr lang="zh-CN" altLang="en-US" sz="1800" dirty="0">
                <a:latin typeface="Times New Roman" pitchFamily="18" charset="0"/>
                <a:ea typeface="宋体" pitchFamily="2" charset="-122"/>
              </a:rPr>
              <a:t>	                           </a:t>
            </a:r>
            <a:r>
              <a:rPr lang="en-US" altLang="zh-CN" sz="1800" b="1" dirty="0">
                <a:solidFill>
                  <a:srgbClr val="009900"/>
                </a:solidFill>
                <a:latin typeface="Times New Roman" pitchFamily="18" charset="0"/>
                <a:ea typeface="宋体" pitchFamily="2" charset="-122"/>
              </a:rPr>
              <a:t>D[4,3]</a:t>
            </a:r>
            <a:r>
              <a:rPr lang="en-US" altLang="zh-CN" sz="1800" dirty="0">
                <a:latin typeface="Times New Roman" pitchFamily="18" charset="0"/>
                <a:ea typeface="宋体" pitchFamily="2" charset="-122"/>
              </a:rPr>
              <a:t> = (1</a:t>
            </a:r>
            <a:r>
              <a:rPr lang="en-US" altLang="zh-CN" sz="1800" baseline="30000" dirty="0">
                <a:latin typeface="Times New Roman" pitchFamily="18" charset="0"/>
                <a:ea typeface="宋体" pitchFamily="2" charset="-122"/>
              </a:rPr>
              <a:t>4</a:t>
            </a:r>
            <a:r>
              <a:rPr lang="en-US" altLang="zh-CN" sz="1800" dirty="0">
                <a:latin typeface="Times New Roman" pitchFamily="18" charset="0"/>
                <a:ea typeface="宋体" pitchFamily="2" charset="-122"/>
              </a:rPr>
              <a:t>+2</a:t>
            </a:r>
            <a:r>
              <a:rPr lang="en-US" altLang="zh-CN" sz="1800" baseline="30000" dirty="0">
                <a:latin typeface="Times New Roman" pitchFamily="18" charset="0"/>
                <a:ea typeface="宋体" pitchFamily="2" charset="-122"/>
              </a:rPr>
              <a:t>4</a:t>
            </a:r>
            <a:r>
              <a:rPr lang="en-US" altLang="zh-CN" sz="1800" dirty="0">
                <a:latin typeface="Times New Roman" pitchFamily="18" charset="0"/>
                <a:ea typeface="宋体" pitchFamily="2" charset="-122"/>
              </a:rPr>
              <a:t>+3</a:t>
            </a:r>
            <a:r>
              <a:rPr lang="en-US" altLang="zh-CN" sz="1800" baseline="30000" dirty="0">
                <a:latin typeface="Times New Roman" pitchFamily="18" charset="0"/>
                <a:ea typeface="宋体" pitchFamily="2" charset="-122"/>
              </a:rPr>
              <a:t>4</a:t>
            </a:r>
            <a:r>
              <a:rPr lang="en-US" altLang="zh-CN" sz="1800" dirty="0">
                <a:latin typeface="Times New Roman" pitchFamily="18" charset="0"/>
                <a:ea typeface="宋体" pitchFamily="2" charset="-122"/>
              </a:rPr>
              <a:t>)/(1</a:t>
            </a:r>
            <a:r>
              <a:rPr lang="en-US" altLang="zh-CN" sz="1800" baseline="30000" dirty="0">
                <a:latin typeface="Times New Roman" pitchFamily="18" charset="0"/>
                <a:ea typeface="宋体" pitchFamily="2" charset="-122"/>
              </a:rPr>
              <a:t>3</a:t>
            </a:r>
            <a:r>
              <a:rPr lang="en-US" altLang="zh-CN" sz="1800" dirty="0">
                <a:latin typeface="Times New Roman" pitchFamily="18" charset="0"/>
                <a:ea typeface="宋体" pitchFamily="2" charset="-122"/>
              </a:rPr>
              <a:t>+2</a:t>
            </a:r>
            <a:r>
              <a:rPr lang="en-US" altLang="zh-CN" sz="1800" baseline="30000" dirty="0">
                <a:latin typeface="Times New Roman" pitchFamily="18" charset="0"/>
                <a:ea typeface="宋体" pitchFamily="2" charset="-122"/>
              </a:rPr>
              <a:t>3</a:t>
            </a:r>
            <a:r>
              <a:rPr lang="en-US" altLang="zh-CN" sz="1800" dirty="0">
                <a:latin typeface="Times New Roman" pitchFamily="18" charset="0"/>
                <a:ea typeface="宋体" pitchFamily="2" charset="-122"/>
              </a:rPr>
              <a:t>+3</a:t>
            </a:r>
            <a:r>
              <a:rPr lang="en-US" altLang="zh-CN" sz="1800" baseline="30000" dirty="0">
                <a:latin typeface="Times New Roman" pitchFamily="18" charset="0"/>
                <a:ea typeface="宋体" pitchFamily="2" charset="-122"/>
              </a:rPr>
              <a:t>3</a:t>
            </a:r>
            <a:r>
              <a:rPr lang="en-US" altLang="zh-CN" sz="1800" dirty="0">
                <a:latin typeface="Times New Roman" pitchFamily="18" charset="0"/>
                <a:ea typeface="宋体" pitchFamily="2" charset="-122"/>
              </a:rPr>
              <a:t>) = </a:t>
            </a:r>
            <a:r>
              <a:rPr lang="en-US" altLang="zh-CN" sz="1800" b="1" dirty="0">
                <a:solidFill>
                  <a:srgbClr val="FF0000"/>
                </a:solidFill>
                <a:latin typeface="Times New Roman" pitchFamily="18" charset="0"/>
                <a:ea typeface="宋体" pitchFamily="2" charset="-122"/>
              </a:rPr>
              <a:t>2.72</a:t>
            </a:r>
            <a:r>
              <a:rPr lang="en-US" altLang="zh-CN" sz="1800" dirty="0">
                <a:latin typeface="Times New Roman" pitchFamily="18" charset="0"/>
                <a:ea typeface="宋体" pitchFamily="2" charset="-122"/>
              </a:rPr>
              <a:t> =∑d</a:t>
            </a:r>
            <a:r>
              <a:rPr lang="en-US" altLang="zh-CN" sz="1800" baseline="30000" dirty="0">
                <a:latin typeface="Times New Roman" pitchFamily="18" charset="0"/>
                <a:ea typeface="宋体" pitchFamily="2" charset="-122"/>
              </a:rPr>
              <a:t>4</a:t>
            </a:r>
            <a:r>
              <a:rPr lang="en-US" altLang="zh-CN" sz="1800" dirty="0">
                <a:latin typeface="Times New Roman" pitchFamily="18" charset="0"/>
                <a:ea typeface="宋体" pitchFamily="2" charset="-122"/>
              </a:rPr>
              <a:t>/ ∑d</a:t>
            </a:r>
            <a:r>
              <a:rPr lang="en-US" altLang="zh-CN" sz="1800" baseline="30000" dirty="0">
                <a:latin typeface="Times New Roman" pitchFamily="18" charset="0"/>
                <a:ea typeface="宋体" pitchFamily="2" charset="-122"/>
              </a:rPr>
              <a:t>3</a:t>
            </a:r>
            <a:endParaRPr lang="en-US" altLang="zh-CN" sz="1800" dirty="0">
              <a:latin typeface="Times New Roman" pitchFamily="18" charset="0"/>
              <a:ea typeface="宋体" pitchFamily="2" charset="-122"/>
            </a:endParaRPr>
          </a:p>
          <a:p>
            <a:pPr lvl="3">
              <a:buFontTx/>
              <a:buNone/>
            </a:pPr>
            <a:r>
              <a:rPr lang="en-US" altLang="zh-CN" sz="1800" dirty="0">
                <a:latin typeface="Times New Roman" pitchFamily="18" charset="0"/>
                <a:ea typeface="宋体" pitchFamily="2" charset="-122"/>
              </a:rPr>
              <a:t>         </a:t>
            </a:r>
            <a:r>
              <a:rPr lang="en-US" altLang="zh-CN" sz="1800" b="1" dirty="0">
                <a:solidFill>
                  <a:srgbClr val="009900"/>
                </a:solidFill>
                <a:latin typeface="Times New Roman" pitchFamily="18" charset="0"/>
                <a:ea typeface="宋体" pitchFamily="2" charset="-122"/>
              </a:rPr>
              <a:t>D[3,2]</a:t>
            </a:r>
            <a:r>
              <a:rPr lang="en-US" altLang="zh-CN" sz="1800" dirty="0">
                <a:latin typeface="Times New Roman" pitchFamily="18" charset="0"/>
                <a:ea typeface="宋体" pitchFamily="2" charset="-122"/>
              </a:rPr>
              <a:t> = (1</a:t>
            </a:r>
            <a:r>
              <a:rPr lang="en-US" altLang="zh-CN" sz="1800" baseline="30000" dirty="0">
                <a:latin typeface="Times New Roman" pitchFamily="18" charset="0"/>
                <a:ea typeface="宋体" pitchFamily="2" charset="-122"/>
              </a:rPr>
              <a:t>3</a:t>
            </a:r>
            <a:r>
              <a:rPr lang="en-US" altLang="zh-CN" sz="1800" dirty="0">
                <a:latin typeface="Times New Roman" pitchFamily="18" charset="0"/>
                <a:ea typeface="宋体" pitchFamily="2" charset="-122"/>
              </a:rPr>
              <a:t>+2</a:t>
            </a:r>
            <a:r>
              <a:rPr lang="en-US" altLang="zh-CN" sz="1800" baseline="30000" dirty="0">
                <a:latin typeface="Times New Roman" pitchFamily="18" charset="0"/>
                <a:ea typeface="宋体" pitchFamily="2" charset="-122"/>
              </a:rPr>
              <a:t>3</a:t>
            </a:r>
            <a:r>
              <a:rPr lang="en-US" altLang="zh-CN" sz="1800" dirty="0">
                <a:latin typeface="Times New Roman" pitchFamily="18" charset="0"/>
                <a:ea typeface="宋体" pitchFamily="2" charset="-122"/>
              </a:rPr>
              <a:t>+3</a:t>
            </a:r>
            <a:r>
              <a:rPr lang="en-US" altLang="zh-CN" sz="1800" baseline="30000" dirty="0">
                <a:latin typeface="Times New Roman" pitchFamily="18" charset="0"/>
                <a:ea typeface="宋体" pitchFamily="2" charset="-122"/>
              </a:rPr>
              <a:t>3</a:t>
            </a:r>
            <a:r>
              <a:rPr lang="en-US" altLang="zh-CN" sz="1800" dirty="0">
                <a:latin typeface="Times New Roman" pitchFamily="18" charset="0"/>
                <a:ea typeface="宋体" pitchFamily="2" charset="-122"/>
              </a:rPr>
              <a:t>)/(1</a:t>
            </a:r>
            <a:r>
              <a:rPr lang="en-US" altLang="zh-CN" sz="1800" baseline="30000" dirty="0">
                <a:latin typeface="Times New Roman" pitchFamily="18" charset="0"/>
                <a:ea typeface="宋体" pitchFamily="2" charset="-122"/>
              </a:rPr>
              <a:t>2</a:t>
            </a:r>
            <a:r>
              <a:rPr lang="en-US" altLang="zh-CN" sz="1800" dirty="0">
                <a:latin typeface="Times New Roman" pitchFamily="18" charset="0"/>
                <a:ea typeface="宋体" pitchFamily="2" charset="-122"/>
              </a:rPr>
              <a:t>+2</a:t>
            </a:r>
            <a:r>
              <a:rPr lang="en-US" altLang="zh-CN" sz="1800" baseline="30000" dirty="0">
                <a:latin typeface="Times New Roman" pitchFamily="18" charset="0"/>
                <a:ea typeface="宋体" pitchFamily="2" charset="-122"/>
              </a:rPr>
              <a:t>2</a:t>
            </a:r>
            <a:r>
              <a:rPr lang="en-US" altLang="zh-CN" sz="1800" dirty="0">
                <a:latin typeface="Times New Roman" pitchFamily="18" charset="0"/>
                <a:ea typeface="宋体" pitchFamily="2" charset="-122"/>
              </a:rPr>
              <a:t>+3</a:t>
            </a:r>
            <a:r>
              <a:rPr lang="en-US" altLang="zh-CN" sz="1800" baseline="30000" dirty="0">
                <a:latin typeface="Times New Roman" pitchFamily="18" charset="0"/>
                <a:ea typeface="宋体" pitchFamily="2" charset="-122"/>
              </a:rPr>
              <a:t>2</a:t>
            </a:r>
            <a:r>
              <a:rPr lang="en-US" altLang="zh-CN" sz="1800" dirty="0">
                <a:latin typeface="Times New Roman" pitchFamily="18" charset="0"/>
                <a:ea typeface="宋体" pitchFamily="2" charset="-122"/>
              </a:rPr>
              <a:t>) = </a:t>
            </a:r>
            <a:r>
              <a:rPr lang="en-US" altLang="zh-CN" sz="1800" b="1" dirty="0">
                <a:solidFill>
                  <a:srgbClr val="FF0000"/>
                </a:solidFill>
                <a:latin typeface="Times New Roman" pitchFamily="18" charset="0"/>
                <a:ea typeface="宋体" pitchFamily="2" charset="-122"/>
              </a:rPr>
              <a:t>2.57</a:t>
            </a:r>
            <a:r>
              <a:rPr lang="en-US" altLang="zh-CN" sz="1800" dirty="0">
                <a:latin typeface="Times New Roman" pitchFamily="18" charset="0"/>
                <a:ea typeface="宋体" pitchFamily="2" charset="-122"/>
              </a:rPr>
              <a:t> = ∑d</a:t>
            </a:r>
            <a:r>
              <a:rPr lang="en-US" altLang="zh-CN" sz="1800" baseline="30000" dirty="0">
                <a:latin typeface="Times New Roman" pitchFamily="18" charset="0"/>
                <a:ea typeface="宋体" pitchFamily="2" charset="-122"/>
              </a:rPr>
              <a:t>3</a:t>
            </a:r>
            <a:r>
              <a:rPr lang="en-US" altLang="zh-CN" sz="1800" dirty="0">
                <a:latin typeface="Times New Roman" pitchFamily="18" charset="0"/>
                <a:ea typeface="宋体" pitchFamily="2" charset="-122"/>
              </a:rPr>
              <a:t>/∑d</a:t>
            </a:r>
            <a:r>
              <a:rPr lang="en-US" altLang="zh-CN" sz="1800" baseline="30000" dirty="0">
                <a:latin typeface="Times New Roman" pitchFamily="18" charset="0"/>
                <a:ea typeface="宋体" pitchFamily="2" charset="-122"/>
              </a:rPr>
              <a:t>2</a:t>
            </a:r>
            <a:r>
              <a:rPr lang="zh-CN" altLang="en-US" sz="1800" dirty="0">
                <a:ea typeface="宋体" pitchFamily="2" charset="-122"/>
              </a:rPr>
              <a:t> </a:t>
            </a:r>
          </a:p>
        </p:txBody>
      </p:sp>
      <p:sp>
        <p:nvSpPr>
          <p:cNvPr id="5" name="Rectangle 1026">
            <a:extLst>
              <a:ext uri="{FF2B5EF4-FFF2-40B4-BE49-F238E27FC236}">
                <a16:creationId xmlns:a16="http://schemas.microsoft.com/office/drawing/2014/main" id="{0B8B1466-5BE6-2C1C-CC25-06ABF1F0048F}"/>
              </a:ext>
            </a:extLst>
          </p:cNvPr>
          <p:cNvSpPr txBox="1">
            <a:spLocks noChangeArrowheads="1"/>
          </p:cNvSpPr>
          <p:nvPr/>
        </p:nvSpPr>
        <p:spPr>
          <a:xfrm>
            <a:off x="1961710" y="692150"/>
            <a:ext cx="5740840" cy="587375"/>
          </a:xfrm>
          <a:prstGeom prst="rect">
            <a:avLst/>
          </a:prstGeom>
          <a:noFill/>
          <a:ln/>
        </p:spPr>
        <p:txBody>
          <a:bodyPr lIns="92075" tIns="46038" rIns="92075" bIns="46038" anchor="b"/>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r>
              <a:rPr lang="en-US" altLang="zh-CN" sz="4000" kern="0" dirty="0"/>
              <a:t>4. </a:t>
            </a:r>
            <a:r>
              <a:rPr lang="zh-CN" altLang="en-US" sz="4000" kern="0" dirty="0"/>
              <a:t>粒度的大小</a:t>
            </a:r>
          </a:p>
        </p:txBody>
      </p:sp>
    </p:spTree>
  </p:cSld>
  <p:clrMapOvr>
    <a:masterClrMapping/>
  </p:clrMapOvr>
  <p:transition>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542120" y="1309456"/>
            <a:ext cx="6851650" cy="1143000"/>
          </a:xfrm>
        </p:spPr>
        <p:txBody>
          <a:bodyPr/>
          <a:lstStyle/>
          <a:p>
            <a:pPr marL="571500" indent="-571500">
              <a:buFont typeface="Wingdings" panose="05000000000000000000" pitchFamily="2" charset="2"/>
              <a:buChar char="Ø"/>
            </a:pPr>
            <a:r>
              <a:rPr lang="zh-CN" altLang="en-US" sz="3200" dirty="0">
                <a:ea typeface="宋体" pitchFamily="2" charset="-122"/>
              </a:rPr>
              <a:t>平均值、中间值和最频值</a:t>
            </a:r>
          </a:p>
        </p:txBody>
      </p:sp>
      <p:sp>
        <p:nvSpPr>
          <p:cNvPr id="69635" name="Rectangle 3"/>
          <p:cNvSpPr>
            <a:spLocks noGrp="1" noChangeArrowheads="1"/>
          </p:cNvSpPr>
          <p:nvPr>
            <p:ph type="body" idx="1"/>
          </p:nvPr>
        </p:nvSpPr>
        <p:spPr>
          <a:xfrm>
            <a:off x="542120" y="2194214"/>
            <a:ext cx="8025311" cy="2854966"/>
          </a:xfrm>
        </p:spPr>
        <p:txBody>
          <a:bodyPr/>
          <a:lstStyle/>
          <a:p>
            <a:r>
              <a:rPr lang="zh-CN" altLang="en-US" sz="2200" dirty="0">
                <a:solidFill>
                  <a:srgbClr val="C00000"/>
                </a:solidFill>
                <a:ea typeface="宋体" pitchFamily="2" charset="-122"/>
              </a:rPr>
              <a:t>平均值</a:t>
            </a:r>
            <a:r>
              <a:rPr lang="zh-CN" altLang="en-US" sz="2200" dirty="0">
                <a:ea typeface="宋体" pitchFamily="2" charset="-122"/>
              </a:rPr>
              <a:t>：粒度分布的某种算术平均值，如</a:t>
            </a:r>
            <a:r>
              <a:rPr lang="en-US" altLang="zh-CN" sz="2200" dirty="0">
                <a:ea typeface="宋体" pitchFamily="2" charset="-122"/>
              </a:rPr>
              <a:t>D〔1,0〕</a:t>
            </a:r>
            <a:r>
              <a:rPr lang="zh-CN" altLang="en-US" sz="2200" dirty="0">
                <a:ea typeface="宋体" pitchFamily="2" charset="-122"/>
              </a:rPr>
              <a:t>，</a:t>
            </a:r>
            <a:r>
              <a:rPr lang="en-US" altLang="zh-CN" sz="2200" dirty="0">
                <a:ea typeface="宋体" pitchFamily="2" charset="-122"/>
              </a:rPr>
              <a:t>D〔2,0〕</a:t>
            </a:r>
            <a:r>
              <a:rPr lang="zh-CN" altLang="en-US" sz="2200" dirty="0">
                <a:ea typeface="宋体" pitchFamily="2" charset="-122"/>
              </a:rPr>
              <a:t>，</a:t>
            </a:r>
            <a:r>
              <a:rPr lang="en-US" altLang="zh-CN" sz="2200" dirty="0">
                <a:ea typeface="宋体" pitchFamily="2" charset="-122"/>
              </a:rPr>
              <a:t>D〔3,0〕</a:t>
            </a:r>
            <a:r>
              <a:rPr lang="zh-CN" altLang="en-US" sz="2200" dirty="0">
                <a:ea typeface="宋体" pitchFamily="2" charset="-122"/>
              </a:rPr>
              <a:t>， </a:t>
            </a:r>
            <a:r>
              <a:rPr lang="en-US" altLang="zh-CN" sz="2200" dirty="0">
                <a:ea typeface="宋体" pitchFamily="2" charset="-122"/>
              </a:rPr>
              <a:t>D〔3,2〕</a:t>
            </a:r>
            <a:r>
              <a:rPr lang="zh-CN" altLang="en-US" sz="2200" dirty="0">
                <a:ea typeface="宋体" pitchFamily="2" charset="-122"/>
              </a:rPr>
              <a:t>，</a:t>
            </a:r>
            <a:r>
              <a:rPr lang="en-US" altLang="zh-CN" sz="2200" dirty="0">
                <a:ea typeface="宋体" pitchFamily="2" charset="-122"/>
              </a:rPr>
              <a:t>D〔4,3〕</a:t>
            </a:r>
            <a:r>
              <a:rPr lang="zh-CN" altLang="en-US" sz="2200" dirty="0">
                <a:ea typeface="宋体" pitchFamily="2" charset="-122"/>
              </a:rPr>
              <a:t>等</a:t>
            </a:r>
          </a:p>
          <a:p>
            <a:r>
              <a:rPr lang="zh-CN" altLang="en-US" sz="2200" dirty="0">
                <a:solidFill>
                  <a:srgbClr val="C00000"/>
                </a:solidFill>
                <a:ea typeface="宋体" pitchFamily="2" charset="-122"/>
              </a:rPr>
              <a:t>中间值</a:t>
            </a:r>
            <a:r>
              <a:rPr lang="zh-CN" altLang="en-US" sz="2200" dirty="0">
                <a:ea typeface="宋体" pitchFamily="2" charset="-122"/>
              </a:rPr>
              <a:t>：把整个分布恰好平分的颗粒大小数值，一般表述为</a:t>
            </a:r>
            <a:r>
              <a:rPr lang="en-US" altLang="zh-CN" sz="2200" dirty="0">
                <a:ea typeface="宋体" pitchFamily="2" charset="-122"/>
              </a:rPr>
              <a:t>D〔X,0.5〕</a:t>
            </a:r>
            <a:r>
              <a:rPr lang="zh-CN" altLang="en-US" sz="2200" dirty="0">
                <a:ea typeface="宋体" pitchFamily="2" charset="-122"/>
              </a:rPr>
              <a:t>，</a:t>
            </a:r>
            <a:r>
              <a:rPr lang="en-US" altLang="zh-CN" sz="2200" dirty="0">
                <a:ea typeface="宋体" pitchFamily="2" charset="-122"/>
              </a:rPr>
              <a:t>D</a:t>
            </a:r>
            <a:r>
              <a:rPr lang="en-US" altLang="zh-CN" sz="2200" baseline="-25000" dirty="0">
                <a:ea typeface="宋体" pitchFamily="2" charset="-122"/>
              </a:rPr>
              <a:t>50</a:t>
            </a:r>
            <a:endParaRPr lang="en-US" altLang="zh-CN" sz="2200" dirty="0">
              <a:ea typeface="宋体" pitchFamily="2" charset="-122"/>
            </a:endParaRPr>
          </a:p>
          <a:p>
            <a:r>
              <a:rPr lang="zh-CN" altLang="en-US" sz="2200" dirty="0">
                <a:solidFill>
                  <a:srgbClr val="C00000"/>
                </a:solidFill>
                <a:ea typeface="宋体" pitchFamily="2" charset="-122"/>
              </a:rPr>
              <a:t>最频值</a:t>
            </a:r>
            <a:r>
              <a:rPr lang="zh-CN" altLang="en-US" sz="2200" dirty="0">
                <a:ea typeface="宋体" pitchFamily="2" charset="-122"/>
              </a:rPr>
              <a:t>：频率分布中最常出现的数值，即曲线的最高点</a:t>
            </a:r>
          </a:p>
          <a:p>
            <a:r>
              <a:rPr lang="zh-CN" altLang="en-US" sz="2200" dirty="0">
                <a:ea typeface="宋体" pitchFamily="2" charset="-122"/>
              </a:rPr>
              <a:t>对于高斯分布，三者恰好会出现在相同位置；但若是多峰分布，则其差别较大</a:t>
            </a:r>
          </a:p>
        </p:txBody>
      </p:sp>
      <p:sp>
        <p:nvSpPr>
          <p:cNvPr id="2" name="Rectangle 1026">
            <a:extLst>
              <a:ext uri="{FF2B5EF4-FFF2-40B4-BE49-F238E27FC236}">
                <a16:creationId xmlns:a16="http://schemas.microsoft.com/office/drawing/2014/main" id="{857C6F93-AE26-7AF1-958D-3F70CD03F229}"/>
              </a:ext>
            </a:extLst>
          </p:cNvPr>
          <p:cNvSpPr txBox="1">
            <a:spLocks noChangeArrowheads="1"/>
          </p:cNvSpPr>
          <p:nvPr/>
        </p:nvSpPr>
        <p:spPr>
          <a:xfrm>
            <a:off x="1961710" y="692150"/>
            <a:ext cx="5740840" cy="587375"/>
          </a:xfrm>
          <a:prstGeom prst="rect">
            <a:avLst/>
          </a:prstGeom>
          <a:noFill/>
          <a:ln/>
        </p:spPr>
        <p:txBody>
          <a:bodyPr lIns="92075" tIns="46038" rIns="92075" bIns="46038" anchor="b"/>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r>
              <a:rPr lang="en-US" altLang="zh-CN" sz="4000" kern="0" dirty="0"/>
              <a:t>4. </a:t>
            </a:r>
            <a:r>
              <a:rPr lang="zh-CN" altLang="en-US" sz="4000" kern="0" dirty="0"/>
              <a:t>粒度的大小</a:t>
            </a:r>
          </a:p>
        </p:txBody>
      </p:sp>
      <p:pic>
        <p:nvPicPr>
          <p:cNvPr id="4" name="图片 3">
            <a:extLst>
              <a:ext uri="{FF2B5EF4-FFF2-40B4-BE49-F238E27FC236}">
                <a16:creationId xmlns:a16="http://schemas.microsoft.com/office/drawing/2014/main" id="{5A8ED74F-B1EE-85A7-2177-89DBA1BAA4C3}"/>
              </a:ext>
            </a:extLst>
          </p:cNvPr>
          <p:cNvPicPr>
            <a:picLocks noChangeAspect="1"/>
          </p:cNvPicPr>
          <p:nvPr/>
        </p:nvPicPr>
        <p:blipFill>
          <a:blip r:embed="rId3"/>
          <a:stretch>
            <a:fillRect/>
          </a:stretch>
        </p:blipFill>
        <p:spPr>
          <a:xfrm>
            <a:off x="2014537" y="4869160"/>
            <a:ext cx="5114925" cy="1790700"/>
          </a:xfrm>
          <a:prstGeom prst="rect">
            <a:avLst/>
          </a:prstGeom>
        </p:spPr>
      </p:pic>
    </p:spTree>
  </p:cSld>
  <p:clrMapOvr>
    <a:masterClrMapping/>
  </p:clrMapOvr>
  <p:transition>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9" name="Rectangle 1027"/>
          <p:cNvSpPr>
            <a:spLocks noGrp="1" noChangeArrowheads="1"/>
          </p:cNvSpPr>
          <p:nvPr>
            <p:ph type="body" sz="half" idx="1"/>
          </p:nvPr>
        </p:nvSpPr>
        <p:spPr>
          <a:xfrm>
            <a:off x="533322" y="2272320"/>
            <a:ext cx="3975100" cy="3406930"/>
          </a:xfrm>
          <a:ln/>
        </p:spPr>
        <p:style>
          <a:lnRef idx="2">
            <a:schemeClr val="accent2"/>
          </a:lnRef>
          <a:fillRef idx="1">
            <a:schemeClr val="lt1"/>
          </a:fillRef>
          <a:effectRef idx="0">
            <a:schemeClr val="accent2"/>
          </a:effectRef>
          <a:fontRef idx="minor">
            <a:schemeClr val="dk1"/>
          </a:fontRef>
        </p:style>
        <p:txBody>
          <a:bodyPr lIns="92075" tIns="46038" rIns="92075" bIns="46038"/>
          <a:lstStyle/>
          <a:p>
            <a:pPr>
              <a:buFont typeface="Wingdings" pitchFamily="2" charset="2"/>
              <a:buNone/>
            </a:pPr>
            <a:r>
              <a:rPr lang="zh-CN" altLang="en-US" sz="2400" dirty="0">
                <a:solidFill>
                  <a:srgbClr val="0000FF"/>
                </a:solidFill>
                <a:latin typeface="+mn-ea"/>
              </a:rPr>
              <a:t>代表性强</a:t>
            </a:r>
            <a:r>
              <a:rPr lang="en-US" altLang="zh-CN" sz="2400" dirty="0">
                <a:solidFill>
                  <a:srgbClr val="0000FF"/>
                </a:solidFill>
                <a:latin typeface="+mn-ea"/>
              </a:rPr>
              <a:t>, </a:t>
            </a:r>
            <a:r>
              <a:rPr lang="zh-CN" altLang="en-US" sz="2400" dirty="0">
                <a:solidFill>
                  <a:srgbClr val="0000FF"/>
                </a:solidFill>
                <a:latin typeface="+mn-ea"/>
              </a:rPr>
              <a:t>动态范围宽，</a:t>
            </a:r>
          </a:p>
          <a:p>
            <a:pPr>
              <a:buFont typeface="Wingdings" pitchFamily="2" charset="2"/>
              <a:buNone/>
            </a:pPr>
            <a:r>
              <a:rPr lang="zh-CN" altLang="en-US" sz="2400" dirty="0">
                <a:solidFill>
                  <a:srgbClr val="0000FF"/>
                </a:solidFill>
                <a:latin typeface="+mn-ea"/>
              </a:rPr>
              <a:t>分辨率低</a:t>
            </a:r>
            <a:endParaRPr lang="zh-CN" altLang="en-US" sz="2400" dirty="0">
              <a:latin typeface="+mn-ea"/>
            </a:endParaRPr>
          </a:p>
          <a:p>
            <a:pPr>
              <a:spcBef>
                <a:spcPts val="1200"/>
              </a:spcBef>
            </a:pPr>
            <a:r>
              <a:rPr lang="zh-CN" altLang="en-US" sz="2400" dirty="0">
                <a:solidFill>
                  <a:srgbClr val="C00000"/>
                </a:solidFill>
                <a:latin typeface="+mn-ea"/>
              </a:rPr>
              <a:t>筛分方法</a:t>
            </a:r>
            <a:endParaRPr lang="en-US" altLang="zh-CN" sz="2400" dirty="0">
              <a:solidFill>
                <a:srgbClr val="C00000"/>
              </a:solidFill>
              <a:latin typeface="+mn-ea"/>
            </a:endParaRPr>
          </a:p>
          <a:p>
            <a:pPr marL="0" indent="0">
              <a:buNone/>
            </a:pPr>
            <a:r>
              <a:rPr lang="en-US" altLang="zh-CN" sz="2400" dirty="0">
                <a:solidFill>
                  <a:srgbClr val="C00000"/>
                </a:solidFill>
                <a:latin typeface="+mn-ea"/>
              </a:rPr>
              <a:t>   </a:t>
            </a:r>
            <a:r>
              <a:rPr lang="zh-CN" altLang="en-US" sz="2400" dirty="0">
                <a:latin typeface="+mn-ea"/>
              </a:rPr>
              <a:t>&gt; </a:t>
            </a:r>
            <a:r>
              <a:rPr lang="en-US" altLang="zh-CN" sz="2400" dirty="0">
                <a:latin typeface="+mn-ea"/>
              </a:rPr>
              <a:t>38</a:t>
            </a:r>
            <a:r>
              <a:rPr lang="zh-CN" altLang="en-US" sz="2400" dirty="0">
                <a:latin typeface="+mn-ea"/>
              </a:rPr>
              <a:t>微米</a:t>
            </a:r>
            <a:r>
              <a:rPr lang="en-US" altLang="zh-CN" sz="2400" dirty="0">
                <a:latin typeface="+mn-ea"/>
              </a:rPr>
              <a:t> </a:t>
            </a:r>
          </a:p>
          <a:p>
            <a:r>
              <a:rPr lang="zh-CN" altLang="en-US" sz="2400" dirty="0">
                <a:solidFill>
                  <a:srgbClr val="C00000"/>
                </a:solidFill>
                <a:latin typeface="+mn-ea"/>
              </a:rPr>
              <a:t>沉降方法</a:t>
            </a:r>
          </a:p>
          <a:p>
            <a:pPr>
              <a:buFont typeface="Wingdings" pitchFamily="2" charset="2"/>
              <a:buNone/>
            </a:pPr>
            <a:r>
              <a:rPr lang="zh-CN" altLang="en-US" sz="2400" dirty="0">
                <a:latin typeface="+mn-ea"/>
              </a:rPr>
              <a:t>	</a:t>
            </a:r>
            <a:r>
              <a:rPr lang="en-US" altLang="zh-CN" sz="2400" dirty="0">
                <a:latin typeface="+mn-ea"/>
              </a:rPr>
              <a:t>0.01-300</a:t>
            </a:r>
            <a:r>
              <a:rPr lang="zh-CN" altLang="en-US" sz="2400" dirty="0">
                <a:latin typeface="+mn-ea"/>
              </a:rPr>
              <a:t>微米</a:t>
            </a:r>
          </a:p>
        </p:txBody>
      </p:sp>
      <p:sp>
        <p:nvSpPr>
          <p:cNvPr id="301060" name="Rectangle 1028"/>
          <p:cNvSpPr>
            <a:spLocks noGrp="1" noChangeArrowheads="1"/>
          </p:cNvSpPr>
          <p:nvPr>
            <p:ph sz="half" idx="2"/>
          </p:nvPr>
        </p:nvSpPr>
        <p:spPr>
          <a:xfrm>
            <a:off x="4647350" y="2259168"/>
            <a:ext cx="3975100" cy="3408362"/>
          </a:xfrm>
          <a:ln/>
        </p:spPr>
        <p:style>
          <a:lnRef idx="2">
            <a:schemeClr val="accent2"/>
          </a:lnRef>
          <a:fillRef idx="1">
            <a:schemeClr val="lt1"/>
          </a:fillRef>
          <a:effectRef idx="0">
            <a:schemeClr val="accent2"/>
          </a:effectRef>
          <a:fontRef idx="minor">
            <a:schemeClr val="dk1"/>
          </a:fontRef>
        </p:style>
        <p:txBody>
          <a:bodyPr lIns="92075" tIns="46038" rIns="92075" bIns="46038"/>
          <a:lstStyle/>
          <a:p>
            <a:pPr marL="0" indent="0">
              <a:buNone/>
            </a:pPr>
            <a:r>
              <a:rPr lang="zh-CN" altLang="en-US" sz="2400" dirty="0">
                <a:solidFill>
                  <a:srgbClr val="0000FF"/>
                </a:solidFill>
                <a:latin typeface="+mn-ea"/>
              </a:rPr>
              <a:t>分辨率高，代表性差</a:t>
            </a:r>
            <a:r>
              <a:rPr lang="en-US" altLang="zh-CN" sz="2400" dirty="0">
                <a:solidFill>
                  <a:srgbClr val="0000FF"/>
                </a:solidFill>
                <a:latin typeface="+mn-ea"/>
              </a:rPr>
              <a:t>, </a:t>
            </a:r>
            <a:r>
              <a:rPr lang="zh-CN" altLang="en-US" sz="2400" dirty="0">
                <a:solidFill>
                  <a:srgbClr val="0000FF"/>
                </a:solidFill>
                <a:latin typeface="+mn-ea"/>
              </a:rPr>
              <a:t>动态范围窄</a:t>
            </a:r>
          </a:p>
          <a:p>
            <a:pPr>
              <a:spcBef>
                <a:spcPts val="1200"/>
              </a:spcBef>
            </a:pPr>
            <a:r>
              <a:rPr lang="zh-CN" altLang="en-US" sz="2400" dirty="0">
                <a:solidFill>
                  <a:srgbClr val="C00000"/>
                </a:solidFill>
                <a:latin typeface="+mn-ea"/>
              </a:rPr>
              <a:t>显微镜方法：</a:t>
            </a:r>
            <a:r>
              <a:rPr lang="zh-CN" altLang="en-US" sz="2400" dirty="0">
                <a:latin typeface="+mn-ea"/>
              </a:rPr>
              <a:t>重复性差</a:t>
            </a:r>
          </a:p>
          <a:p>
            <a:pPr>
              <a:buNone/>
            </a:pPr>
            <a:r>
              <a:rPr lang="zh-CN" altLang="en-US" sz="2400" dirty="0">
                <a:latin typeface="+mn-ea"/>
              </a:rPr>
              <a:t>	光学类： &gt; </a:t>
            </a:r>
            <a:r>
              <a:rPr lang="en-US" altLang="zh-CN" sz="2400" dirty="0">
                <a:latin typeface="+mn-ea"/>
              </a:rPr>
              <a:t>1</a:t>
            </a:r>
            <a:r>
              <a:rPr lang="zh-CN" altLang="en-US" sz="2400" dirty="0">
                <a:latin typeface="+mn-ea"/>
              </a:rPr>
              <a:t>微米</a:t>
            </a:r>
            <a:endParaRPr lang="en-US" altLang="zh-CN" sz="2400" dirty="0">
              <a:latin typeface="+mn-ea"/>
            </a:endParaRPr>
          </a:p>
          <a:p>
            <a:pPr>
              <a:buNone/>
            </a:pPr>
            <a:r>
              <a:rPr lang="en-US" altLang="zh-CN" sz="2400" dirty="0">
                <a:latin typeface="+mn-ea"/>
              </a:rPr>
              <a:t>	</a:t>
            </a:r>
            <a:r>
              <a:rPr lang="zh-CN" altLang="en-US" sz="2400" dirty="0">
                <a:latin typeface="+mn-ea"/>
              </a:rPr>
              <a:t>电子类：&gt; </a:t>
            </a:r>
            <a:r>
              <a:rPr lang="en-US" altLang="zh-CN" sz="2400" dirty="0">
                <a:latin typeface="+mn-ea"/>
              </a:rPr>
              <a:t>0.001</a:t>
            </a:r>
            <a:r>
              <a:rPr lang="zh-CN" altLang="en-US" sz="2400" dirty="0">
                <a:latin typeface="+mn-ea"/>
              </a:rPr>
              <a:t>微米</a:t>
            </a:r>
            <a:endParaRPr lang="en-US" altLang="zh-CN" sz="2400" dirty="0">
              <a:latin typeface="+mn-ea"/>
            </a:endParaRPr>
          </a:p>
          <a:p>
            <a:r>
              <a:rPr lang="zh-CN" altLang="en-US" sz="2400" dirty="0">
                <a:solidFill>
                  <a:srgbClr val="C00000"/>
                </a:solidFill>
                <a:latin typeface="+mn-ea"/>
              </a:rPr>
              <a:t>电阻感应法</a:t>
            </a:r>
            <a:r>
              <a:rPr lang="zh-CN" altLang="en-US" sz="2400" dirty="0">
                <a:latin typeface="+mn-ea"/>
              </a:rPr>
              <a:t>	</a:t>
            </a:r>
          </a:p>
          <a:p>
            <a:pPr>
              <a:buNone/>
            </a:pPr>
            <a:r>
              <a:rPr lang="zh-CN" altLang="en-US" sz="2400" dirty="0">
                <a:latin typeface="+mn-ea"/>
              </a:rPr>
              <a:t>	</a:t>
            </a:r>
            <a:r>
              <a:rPr lang="en-US" altLang="zh-CN" sz="2400" dirty="0">
                <a:latin typeface="+mn-ea"/>
              </a:rPr>
              <a:t>0.5-1200</a:t>
            </a:r>
            <a:r>
              <a:rPr lang="zh-CN" altLang="en-US" sz="2400" dirty="0">
                <a:latin typeface="+mn-ea"/>
              </a:rPr>
              <a:t>微米</a:t>
            </a:r>
          </a:p>
          <a:p>
            <a:pPr>
              <a:buFont typeface="Wingdings" pitchFamily="2" charset="2"/>
              <a:buNone/>
            </a:pPr>
            <a:endParaRPr lang="zh-CN" altLang="en-US" sz="2400" dirty="0">
              <a:ea typeface="宋体" pitchFamily="2" charset="-122"/>
            </a:endParaRPr>
          </a:p>
        </p:txBody>
      </p:sp>
      <p:sp>
        <p:nvSpPr>
          <p:cNvPr id="2" name="Rectangle 1026">
            <a:extLst>
              <a:ext uri="{FF2B5EF4-FFF2-40B4-BE49-F238E27FC236}">
                <a16:creationId xmlns:a16="http://schemas.microsoft.com/office/drawing/2014/main" id="{682CF76E-5CE5-673F-AD97-D5669FF3BF08}"/>
              </a:ext>
            </a:extLst>
          </p:cNvPr>
          <p:cNvSpPr txBox="1">
            <a:spLocks noChangeArrowheads="1"/>
          </p:cNvSpPr>
          <p:nvPr/>
        </p:nvSpPr>
        <p:spPr>
          <a:xfrm>
            <a:off x="1961710" y="692150"/>
            <a:ext cx="5740840" cy="587375"/>
          </a:xfrm>
          <a:prstGeom prst="rect">
            <a:avLst/>
          </a:prstGeom>
          <a:noFill/>
          <a:ln/>
        </p:spPr>
        <p:txBody>
          <a:bodyPr lIns="92075" tIns="46038" rIns="92075" bIns="46038" anchor="b"/>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r>
              <a:rPr lang="en-US" altLang="zh-CN" sz="4000" kern="0" dirty="0"/>
              <a:t>5. </a:t>
            </a:r>
            <a:r>
              <a:rPr lang="zh-CN" altLang="en-US" sz="4000" kern="0" dirty="0"/>
              <a:t>常见粒径分析方法</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642144" y="1448780"/>
            <a:ext cx="6851650" cy="1143000"/>
          </a:xfrm>
        </p:spPr>
        <p:txBody>
          <a:bodyPr/>
          <a:lstStyle/>
          <a:p>
            <a:pPr marL="571500" indent="-571500">
              <a:buFont typeface="Wingdings" panose="05000000000000000000" pitchFamily="2" charset="2"/>
              <a:buChar char="Ø"/>
            </a:pPr>
            <a:r>
              <a:rPr lang="zh-CN" altLang="en-US" sz="3200" dirty="0">
                <a:ea typeface="宋体" pitchFamily="2" charset="-122"/>
              </a:rPr>
              <a:t>筛分技术</a:t>
            </a:r>
          </a:p>
        </p:txBody>
      </p:sp>
      <p:sp>
        <p:nvSpPr>
          <p:cNvPr id="70659" name="Rectangle 3"/>
          <p:cNvSpPr>
            <a:spLocks noGrp="1" noChangeArrowheads="1"/>
          </p:cNvSpPr>
          <p:nvPr>
            <p:ph type="body" idx="1"/>
          </p:nvPr>
        </p:nvSpPr>
        <p:spPr>
          <a:xfrm>
            <a:off x="642144" y="2438890"/>
            <a:ext cx="7859712" cy="4319587"/>
          </a:xfrm>
        </p:spPr>
        <p:txBody>
          <a:bodyPr/>
          <a:lstStyle/>
          <a:p>
            <a:r>
              <a:rPr lang="zh-CN" altLang="en-US" sz="2800" dirty="0">
                <a:solidFill>
                  <a:srgbClr val="C00000"/>
                </a:solidFill>
                <a:effectLst/>
                <a:ea typeface="宋体" pitchFamily="2" charset="-122"/>
              </a:rPr>
              <a:t>关键参数</a:t>
            </a:r>
            <a:r>
              <a:rPr lang="zh-CN" altLang="en-US" sz="2800" dirty="0">
                <a:effectLst/>
                <a:ea typeface="宋体" pitchFamily="2" charset="-122"/>
              </a:rPr>
              <a:t>：筛孔大小，筛盘直径，筛框深度</a:t>
            </a:r>
          </a:p>
          <a:p>
            <a:r>
              <a:rPr lang="en-US" altLang="zh-CN" sz="2800" dirty="0">
                <a:solidFill>
                  <a:srgbClr val="C00000"/>
                </a:solidFill>
                <a:effectLst/>
                <a:ea typeface="宋体" pitchFamily="2" charset="-122"/>
              </a:rPr>
              <a:t>Tyler</a:t>
            </a:r>
            <a:r>
              <a:rPr lang="zh-CN" altLang="en-US" sz="2800" dirty="0">
                <a:solidFill>
                  <a:srgbClr val="C00000"/>
                </a:solidFill>
                <a:effectLst/>
                <a:ea typeface="宋体" pitchFamily="2" charset="-122"/>
              </a:rPr>
              <a:t>系列</a:t>
            </a:r>
            <a:r>
              <a:rPr lang="zh-CN" altLang="en-US" sz="2800" dirty="0">
                <a:effectLst/>
                <a:ea typeface="宋体" pitchFamily="2" charset="-122"/>
              </a:rPr>
              <a:t>：以目表示筛孔大小，</a:t>
            </a:r>
            <a:r>
              <a:rPr lang="en-US" altLang="zh-CN" sz="2800" dirty="0">
                <a:effectLst/>
                <a:ea typeface="宋体" pitchFamily="2" charset="-122"/>
              </a:rPr>
              <a:t>200</a:t>
            </a:r>
            <a:r>
              <a:rPr lang="zh-CN" altLang="en-US" sz="2800" dirty="0">
                <a:effectLst/>
                <a:ea typeface="宋体" pitchFamily="2" charset="-122"/>
              </a:rPr>
              <a:t>目为基准，一般最小为</a:t>
            </a:r>
            <a:r>
              <a:rPr lang="en-US" altLang="zh-CN" sz="2800" dirty="0">
                <a:effectLst/>
                <a:ea typeface="宋体" pitchFamily="2" charset="-122"/>
              </a:rPr>
              <a:t>400</a:t>
            </a:r>
            <a:r>
              <a:rPr lang="zh-CN" altLang="en-US" sz="2800" dirty="0">
                <a:effectLst/>
                <a:ea typeface="宋体" pitchFamily="2" charset="-122"/>
              </a:rPr>
              <a:t>目（</a:t>
            </a:r>
            <a:r>
              <a:rPr lang="en-US" altLang="zh-CN" sz="2800" dirty="0">
                <a:effectLst/>
                <a:ea typeface="宋体" pitchFamily="2" charset="-122"/>
              </a:rPr>
              <a:t>38</a:t>
            </a:r>
            <a:r>
              <a:rPr lang="zh-CN" altLang="en-US" sz="2800" dirty="0">
                <a:effectLst/>
                <a:ea typeface="宋体" pitchFamily="2" charset="-122"/>
              </a:rPr>
              <a:t>微米）</a:t>
            </a:r>
          </a:p>
          <a:p>
            <a:r>
              <a:rPr lang="en-US" altLang="zh-CN" sz="2800" dirty="0">
                <a:solidFill>
                  <a:srgbClr val="C00000"/>
                </a:solidFill>
                <a:effectLst/>
                <a:ea typeface="宋体" pitchFamily="2" charset="-122"/>
              </a:rPr>
              <a:t>ISO</a:t>
            </a:r>
            <a:r>
              <a:rPr lang="zh-CN" altLang="en-US" sz="2800" dirty="0">
                <a:solidFill>
                  <a:srgbClr val="C00000"/>
                </a:solidFill>
                <a:effectLst/>
                <a:ea typeface="宋体" pitchFamily="2" charset="-122"/>
              </a:rPr>
              <a:t>标准筛</a:t>
            </a:r>
            <a:r>
              <a:rPr lang="zh-CN" altLang="en-US" sz="2800" dirty="0">
                <a:effectLst/>
                <a:ea typeface="宋体" pitchFamily="2" charset="-122"/>
              </a:rPr>
              <a:t>：直接标出筛孔直径，一般最小筛孔尺寸为</a:t>
            </a:r>
            <a:r>
              <a:rPr lang="en-US" altLang="zh-CN" sz="2800" dirty="0">
                <a:effectLst/>
                <a:ea typeface="宋体" pitchFamily="2" charset="-122"/>
              </a:rPr>
              <a:t>45</a:t>
            </a:r>
            <a:r>
              <a:rPr lang="zh-CN" altLang="en-US" sz="2800" dirty="0">
                <a:effectLst/>
                <a:ea typeface="宋体" pitchFamily="2" charset="-122"/>
              </a:rPr>
              <a:t>微米</a:t>
            </a:r>
          </a:p>
          <a:p>
            <a:r>
              <a:rPr lang="zh-CN" altLang="en-US" sz="2800" dirty="0">
                <a:effectLst/>
                <a:ea typeface="宋体" pitchFamily="2" charset="-122"/>
              </a:rPr>
              <a:t>设备包括试验套筛及振筛机，确保一定的圆周摇动和上下振动</a:t>
            </a:r>
          </a:p>
          <a:p>
            <a:r>
              <a:rPr lang="zh-CN" altLang="en-US" sz="2800" dirty="0">
                <a:solidFill>
                  <a:srgbClr val="C00000"/>
                </a:solidFill>
                <a:effectLst/>
                <a:ea typeface="宋体" pitchFamily="2" charset="-122"/>
              </a:rPr>
              <a:t>优点</a:t>
            </a:r>
            <a:r>
              <a:rPr lang="zh-CN" altLang="en-US" sz="2800" dirty="0">
                <a:effectLst/>
                <a:ea typeface="宋体" pitchFamily="2" charset="-122"/>
              </a:rPr>
              <a:t>：简单，便宜，易于分级，样品量大，结果表示为重量粒径分布</a:t>
            </a:r>
          </a:p>
        </p:txBody>
      </p:sp>
      <p:sp>
        <p:nvSpPr>
          <p:cNvPr id="2" name="Rectangle 1026">
            <a:extLst>
              <a:ext uri="{FF2B5EF4-FFF2-40B4-BE49-F238E27FC236}">
                <a16:creationId xmlns:a16="http://schemas.microsoft.com/office/drawing/2014/main" id="{DF0F8A62-9862-9388-896D-002E1E51F73A}"/>
              </a:ext>
            </a:extLst>
          </p:cNvPr>
          <p:cNvSpPr txBox="1">
            <a:spLocks noChangeArrowheads="1"/>
          </p:cNvSpPr>
          <p:nvPr/>
        </p:nvSpPr>
        <p:spPr>
          <a:xfrm>
            <a:off x="1961710" y="692150"/>
            <a:ext cx="5740840" cy="587375"/>
          </a:xfrm>
          <a:prstGeom prst="rect">
            <a:avLst/>
          </a:prstGeom>
          <a:noFill/>
          <a:ln/>
        </p:spPr>
        <p:txBody>
          <a:bodyPr lIns="92075" tIns="46038" rIns="92075" bIns="46038" anchor="b"/>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r>
              <a:rPr lang="en-US" altLang="zh-CN" sz="4000" kern="0" dirty="0"/>
              <a:t>5. </a:t>
            </a:r>
            <a:r>
              <a:rPr lang="zh-CN" altLang="en-US" sz="4000" kern="0" dirty="0"/>
              <a:t>常见粒径分析方法</a:t>
            </a:r>
          </a:p>
        </p:txBody>
      </p:sp>
    </p:spTree>
  </p:cSld>
  <p:clrMapOvr>
    <a:masterClrMapping/>
  </p:clrMapOvr>
  <p:transition>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642144" y="1448780"/>
            <a:ext cx="6851650" cy="1143000"/>
          </a:xfrm>
        </p:spPr>
        <p:txBody>
          <a:bodyPr/>
          <a:lstStyle/>
          <a:p>
            <a:pPr marL="571500" indent="-571500">
              <a:buFont typeface="Wingdings" panose="05000000000000000000" pitchFamily="2" charset="2"/>
              <a:buChar char="Ø"/>
            </a:pPr>
            <a:r>
              <a:rPr lang="zh-CN" altLang="en-US" sz="3200" dirty="0">
                <a:ea typeface="宋体" pitchFamily="2" charset="-122"/>
              </a:rPr>
              <a:t>筛分技术</a:t>
            </a:r>
          </a:p>
        </p:txBody>
      </p:sp>
      <p:sp>
        <p:nvSpPr>
          <p:cNvPr id="2" name="Rectangle 1026">
            <a:extLst>
              <a:ext uri="{FF2B5EF4-FFF2-40B4-BE49-F238E27FC236}">
                <a16:creationId xmlns:a16="http://schemas.microsoft.com/office/drawing/2014/main" id="{DF0F8A62-9862-9388-896D-002E1E51F73A}"/>
              </a:ext>
            </a:extLst>
          </p:cNvPr>
          <p:cNvSpPr txBox="1">
            <a:spLocks noChangeArrowheads="1"/>
          </p:cNvSpPr>
          <p:nvPr/>
        </p:nvSpPr>
        <p:spPr>
          <a:xfrm>
            <a:off x="1961710" y="692150"/>
            <a:ext cx="5740840" cy="587375"/>
          </a:xfrm>
          <a:prstGeom prst="rect">
            <a:avLst/>
          </a:prstGeom>
          <a:noFill/>
          <a:ln/>
        </p:spPr>
        <p:txBody>
          <a:bodyPr lIns="92075" tIns="46038" rIns="92075" bIns="46038" anchor="b"/>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r>
              <a:rPr lang="en-US" altLang="zh-CN" sz="4000" kern="0" dirty="0"/>
              <a:t>5. </a:t>
            </a:r>
            <a:r>
              <a:rPr lang="zh-CN" altLang="en-US" sz="4000" kern="0" dirty="0"/>
              <a:t>常见粒径分析方法</a:t>
            </a:r>
          </a:p>
        </p:txBody>
      </p:sp>
      <p:pic>
        <p:nvPicPr>
          <p:cNvPr id="5" name="Picture 2" descr="http://image.cn.made-in-china.com/prod/000-NETQFipKqYuP.jpg">
            <a:extLst>
              <a:ext uri="{FF2B5EF4-FFF2-40B4-BE49-F238E27FC236}">
                <a16:creationId xmlns:a16="http://schemas.microsoft.com/office/drawing/2014/main" id="{5F5E7141-15CF-9002-41A8-3949E463FD1A}"/>
              </a:ext>
            </a:extLst>
          </p:cNvPr>
          <p:cNvPicPr>
            <a:picLocks noChangeAspect="1" noChangeArrowheads="1"/>
          </p:cNvPicPr>
          <p:nvPr/>
        </p:nvPicPr>
        <p:blipFill rotWithShape="1">
          <a:blip r:embed="rId2" cstate="print"/>
          <a:srcRect l="12540" r="9866" b="7108"/>
          <a:stretch/>
        </p:blipFill>
        <p:spPr bwMode="auto">
          <a:xfrm>
            <a:off x="4240183" y="2244729"/>
            <a:ext cx="4617870" cy="4151419"/>
          </a:xfrm>
          <a:prstGeom prst="rect">
            <a:avLst/>
          </a:prstGeom>
          <a:noFill/>
        </p:spPr>
      </p:pic>
      <p:grpSp>
        <p:nvGrpSpPr>
          <p:cNvPr id="6" name="组合 5">
            <a:extLst>
              <a:ext uri="{FF2B5EF4-FFF2-40B4-BE49-F238E27FC236}">
                <a16:creationId xmlns:a16="http://schemas.microsoft.com/office/drawing/2014/main" id="{EEF36D14-D2A7-77DF-1F5E-AA05CD2B142B}"/>
              </a:ext>
            </a:extLst>
          </p:cNvPr>
          <p:cNvGrpSpPr/>
          <p:nvPr/>
        </p:nvGrpSpPr>
        <p:grpSpPr>
          <a:xfrm>
            <a:off x="2044479" y="2641337"/>
            <a:ext cx="1863570" cy="3404815"/>
            <a:chOff x="2438400" y="1295400"/>
            <a:chExt cx="3048000" cy="4870450"/>
          </a:xfrm>
        </p:grpSpPr>
        <p:sp>
          <p:nvSpPr>
            <p:cNvPr id="7" name="AutoShape 3">
              <a:extLst>
                <a:ext uri="{FF2B5EF4-FFF2-40B4-BE49-F238E27FC236}">
                  <a16:creationId xmlns:a16="http://schemas.microsoft.com/office/drawing/2014/main" id="{A0AF8F73-48E1-164E-A682-7CEBFC67C45C}"/>
                </a:ext>
              </a:extLst>
            </p:cNvPr>
            <p:cNvSpPr>
              <a:spLocks noChangeArrowheads="1"/>
            </p:cNvSpPr>
            <p:nvPr/>
          </p:nvSpPr>
          <p:spPr bwMode="auto">
            <a:xfrm>
              <a:off x="2438400" y="2133600"/>
              <a:ext cx="3048000" cy="4029075"/>
            </a:xfrm>
            <a:prstGeom prst="can">
              <a:avLst>
                <a:gd name="adj" fmla="val 7533"/>
              </a:avLst>
            </a:prstGeom>
            <a:gradFill rotWithShape="0">
              <a:gsLst>
                <a:gs pos="0">
                  <a:srgbClr val="DDDDDD">
                    <a:gamma/>
                    <a:shade val="46275"/>
                    <a:invGamma/>
                  </a:srgbClr>
                </a:gs>
                <a:gs pos="50000">
                  <a:srgbClr val="DDDDDD"/>
                </a:gs>
                <a:gs pos="100000">
                  <a:srgbClr val="DDDDDD">
                    <a:gamma/>
                    <a:shade val="46275"/>
                    <a:invGamma/>
                  </a:srgbClr>
                </a:gs>
              </a:gsLst>
              <a:lin ang="0" scaled="1"/>
            </a:gradFill>
            <a:ln w="9525">
              <a:solidFill>
                <a:schemeClr val="tx1"/>
              </a:solidFill>
              <a:round/>
              <a:headEnd/>
              <a:tailEnd/>
            </a:ln>
            <a:effectLst>
              <a:outerShdw dist="107763" dir="2700000" algn="ctr" rotWithShape="0">
                <a:schemeClr val="folHlink"/>
              </a:outerShdw>
            </a:effectLst>
          </p:spPr>
          <p:txBody>
            <a:bodyPr anchor="ctr">
              <a:spAutoFit/>
            </a:bodyPr>
            <a:lstStyle/>
            <a:p>
              <a:endParaRPr lang="zh-CN" altLang="en-US"/>
            </a:p>
          </p:txBody>
        </p:sp>
        <p:sp>
          <p:nvSpPr>
            <p:cNvPr id="8" name="Oval 4">
              <a:extLst>
                <a:ext uri="{FF2B5EF4-FFF2-40B4-BE49-F238E27FC236}">
                  <a16:creationId xmlns:a16="http://schemas.microsoft.com/office/drawing/2014/main" id="{981A8C4E-3B3C-88B3-1B37-267D54870847}"/>
                </a:ext>
              </a:extLst>
            </p:cNvPr>
            <p:cNvSpPr>
              <a:spLocks noChangeArrowheads="1"/>
            </p:cNvSpPr>
            <p:nvPr/>
          </p:nvSpPr>
          <p:spPr bwMode="auto">
            <a:xfrm>
              <a:off x="2819400" y="2738438"/>
              <a:ext cx="385763" cy="385762"/>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9" name="Oval 5">
              <a:extLst>
                <a:ext uri="{FF2B5EF4-FFF2-40B4-BE49-F238E27FC236}">
                  <a16:creationId xmlns:a16="http://schemas.microsoft.com/office/drawing/2014/main" id="{7D6AFFB1-1F8E-7408-5116-C4C16769C8BD}"/>
                </a:ext>
              </a:extLst>
            </p:cNvPr>
            <p:cNvSpPr>
              <a:spLocks noChangeArrowheads="1"/>
            </p:cNvSpPr>
            <p:nvPr/>
          </p:nvSpPr>
          <p:spPr bwMode="auto">
            <a:xfrm>
              <a:off x="2825750" y="3543300"/>
              <a:ext cx="231775" cy="231775"/>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10" name="Oval 6">
              <a:extLst>
                <a:ext uri="{FF2B5EF4-FFF2-40B4-BE49-F238E27FC236}">
                  <a16:creationId xmlns:a16="http://schemas.microsoft.com/office/drawing/2014/main" id="{199883B2-4CF9-33BC-1868-60A2D2FA2C27}"/>
                </a:ext>
              </a:extLst>
            </p:cNvPr>
            <p:cNvSpPr>
              <a:spLocks noChangeArrowheads="1"/>
            </p:cNvSpPr>
            <p:nvPr/>
          </p:nvSpPr>
          <p:spPr bwMode="auto">
            <a:xfrm>
              <a:off x="2747963" y="4470400"/>
              <a:ext cx="153987" cy="155575"/>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11" name="Oval 7">
              <a:extLst>
                <a:ext uri="{FF2B5EF4-FFF2-40B4-BE49-F238E27FC236}">
                  <a16:creationId xmlns:a16="http://schemas.microsoft.com/office/drawing/2014/main" id="{346F2C82-C804-E9DE-F7CA-C4296605DA62}"/>
                </a:ext>
              </a:extLst>
            </p:cNvPr>
            <p:cNvSpPr>
              <a:spLocks noChangeArrowheads="1"/>
            </p:cNvSpPr>
            <p:nvPr/>
          </p:nvSpPr>
          <p:spPr bwMode="auto">
            <a:xfrm>
              <a:off x="2825750" y="5399088"/>
              <a:ext cx="76200" cy="77787"/>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12" name="Oval 8">
              <a:extLst>
                <a:ext uri="{FF2B5EF4-FFF2-40B4-BE49-F238E27FC236}">
                  <a16:creationId xmlns:a16="http://schemas.microsoft.com/office/drawing/2014/main" id="{A04A4CA6-B105-2CC7-0429-73AA07849FA8}"/>
                </a:ext>
              </a:extLst>
            </p:cNvPr>
            <p:cNvSpPr>
              <a:spLocks noChangeArrowheads="1"/>
            </p:cNvSpPr>
            <p:nvPr/>
          </p:nvSpPr>
          <p:spPr bwMode="auto">
            <a:xfrm>
              <a:off x="3962400" y="2667000"/>
              <a:ext cx="385763" cy="385763"/>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13" name="Oval 9">
              <a:extLst>
                <a:ext uri="{FF2B5EF4-FFF2-40B4-BE49-F238E27FC236}">
                  <a16:creationId xmlns:a16="http://schemas.microsoft.com/office/drawing/2014/main" id="{DDD4CAD9-3E65-7F25-9678-5466AB79A9A9}"/>
                </a:ext>
              </a:extLst>
            </p:cNvPr>
            <p:cNvSpPr>
              <a:spLocks noChangeArrowheads="1"/>
            </p:cNvSpPr>
            <p:nvPr/>
          </p:nvSpPr>
          <p:spPr bwMode="auto">
            <a:xfrm>
              <a:off x="3133725" y="3697288"/>
              <a:ext cx="231775" cy="231775"/>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14" name="Oval 10">
              <a:extLst>
                <a:ext uri="{FF2B5EF4-FFF2-40B4-BE49-F238E27FC236}">
                  <a16:creationId xmlns:a16="http://schemas.microsoft.com/office/drawing/2014/main" id="{E9C1601C-4E13-CCB0-972E-00D1A8F7FB0A}"/>
                </a:ext>
              </a:extLst>
            </p:cNvPr>
            <p:cNvSpPr>
              <a:spLocks noChangeArrowheads="1"/>
            </p:cNvSpPr>
            <p:nvPr/>
          </p:nvSpPr>
          <p:spPr bwMode="auto">
            <a:xfrm>
              <a:off x="4138613" y="3387725"/>
              <a:ext cx="233362" cy="231775"/>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15" name="Oval 11">
              <a:extLst>
                <a:ext uri="{FF2B5EF4-FFF2-40B4-BE49-F238E27FC236}">
                  <a16:creationId xmlns:a16="http://schemas.microsoft.com/office/drawing/2014/main" id="{6780E6D9-4901-294F-74A7-9ADE980E7D5D}"/>
                </a:ext>
              </a:extLst>
            </p:cNvPr>
            <p:cNvSpPr>
              <a:spLocks noChangeArrowheads="1"/>
            </p:cNvSpPr>
            <p:nvPr/>
          </p:nvSpPr>
          <p:spPr bwMode="auto">
            <a:xfrm>
              <a:off x="3289300" y="3387725"/>
              <a:ext cx="231775" cy="231775"/>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16" name="Oval 12">
              <a:extLst>
                <a:ext uri="{FF2B5EF4-FFF2-40B4-BE49-F238E27FC236}">
                  <a16:creationId xmlns:a16="http://schemas.microsoft.com/office/drawing/2014/main" id="{69EF0CF0-BD62-F0B4-5CE4-1B55115CED6C}"/>
                </a:ext>
              </a:extLst>
            </p:cNvPr>
            <p:cNvSpPr>
              <a:spLocks noChangeArrowheads="1"/>
            </p:cNvSpPr>
            <p:nvPr/>
          </p:nvSpPr>
          <p:spPr bwMode="auto">
            <a:xfrm>
              <a:off x="3984625" y="3697288"/>
              <a:ext cx="231775" cy="231775"/>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17" name="Oval 13">
              <a:extLst>
                <a:ext uri="{FF2B5EF4-FFF2-40B4-BE49-F238E27FC236}">
                  <a16:creationId xmlns:a16="http://schemas.microsoft.com/office/drawing/2014/main" id="{28CCEC62-A038-025D-82BA-4EBE28415109}"/>
                </a:ext>
              </a:extLst>
            </p:cNvPr>
            <p:cNvSpPr>
              <a:spLocks noChangeArrowheads="1"/>
            </p:cNvSpPr>
            <p:nvPr/>
          </p:nvSpPr>
          <p:spPr bwMode="auto">
            <a:xfrm>
              <a:off x="4138613" y="3619500"/>
              <a:ext cx="233362" cy="233363"/>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18" name="Oval 14">
              <a:extLst>
                <a:ext uri="{FF2B5EF4-FFF2-40B4-BE49-F238E27FC236}">
                  <a16:creationId xmlns:a16="http://schemas.microsoft.com/office/drawing/2014/main" id="{AC8A9FA5-2E58-EF9B-46F3-12C881F4ED86}"/>
                </a:ext>
              </a:extLst>
            </p:cNvPr>
            <p:cNvSpPr>
              <a:spLocks noChangeArrowheads="1"/>
            </p:cNvSpPr>
            <p:nvPr/>
          </p:nvSpPr>
          <p:spPr bwMode="auto">
            <a:xfrm>
              <a:off x="2979738" y="4548188"/>
              <a:ext cx="153987" cy="153987"/>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19" name="Oval 15">
              <a:extLst>
                <a:ext uri="{FF2B5EF4-FFF2-40B4-BE49-F238E27FC236}">
                  <a16:creationId xmlns:a16="http://schemas.microsoft.com/office/drawing/2014/main" id="{FDB5E008-E76D-F724-60BB-3509975D9D1B}"/>
                </a:ext>
              </a:extLst>
            </p:cNvPr>
            <p:cNvSpPr>
              <a:spLocks noChangeArrowheads="1"/>
            </p:cNvSpPr>
            <p:nvPr/>
          </p:nvSpPr>
          <p:spPr bwMode="auto">
            <a:xfrm>
              <a:off x="3365500" y="4625975"/>
              <a:ext cx="155575" cy="153988"/>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20" name="Oval 16">
              <a:extLst>
                <a:ext uri="{FF2B5EF4-FFF2-40B4-BE49-F238E27FC236}">
                  <a16:creationId xmlns:a16="http://schemas.microsoft.com/office/drawing/2014/main" id="{262D1057-8D92-2BE4-97D5-3EFCAC153B86}"/>
                </a:ext>
              </a:extLst>
            </p:cNvPr>
            <p:cNvSpPr>
              <a:spLocks noChangeArrowheads="1"/>
            </p:cNvSpPr>
            <p:nvPr/>
          </p:nvSpPr>
          <p:spPr bwMode="auto">
            <a:xfrm>
              <a:off x="3906838" y="4779963"/>
              <a:ext cx="155575" cy="155575"/>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21" name="Oval 17">
              <a:extLst>
                <a:ext uri="{FF2B5EF4-FFF2-40B4-BE49-F238E27FC236}">
                  <a16:creationId xmlns:a16="http://schemas.microsoft.com/office/drawing/2014/main" id="{F6E2453F-3347-AC6D-B126-13D88E8249DF}"/>
                </a:ext>
              </a:extLst>
            </p:cNvPr>
            <p:cNvSpPr>
              <a:spLocks noChangeArrowheads="1"/>
            </p:cNvSpPr>
            <p:nvPr/>
          </p:nvSpPr>
          <p:spPr bwMode="auto">
            <a:xfrm>
              <a:off x="3133725" y="4779963"/>
              <a:ext cx="155575" cy="155575"/>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22" name="Oval 18">
              <a:extLst>
                <a:ext uri="{FF2B5EF4-FFF2-40B4-BE49-F238E27FC236}">
                  <a16:creationId xmlns:a16="http://schemas.microsoft.com/office/drawing/2014/main" id="{3D6F3D44-0CD1-3BBF-27C2-574B195D9B3A}"/>
                </a:ext>
              </a:extLst>
            </p:cNvPr>
            <p:cNvSpPr>
              <a:spLocks noChangeArrowheads="1"/>
            </p:cNvSpPr>
            <p:nvPr/>
          </p:nvSpPr>
          <p:spPr bwMode="auto">
            <a:xfrm>
              <a:off x="4371975" y="4470400"/>
              <a:ext cx="153988" cy="155575"/>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23" name="Oval 19">
              <a:extLst>
                <a:ext uri="{FF2B5EF4-FFF2-40B4-BE49-F238E27FC236}">
                  <a16:creationId xmlns:a16="http://schemas.microsoft.com/office/drawing/2014/main" id="{2ED03AB8-406C-3F8B-9087-9D7D4AE50394}"/>
                </a:ext>
              </a:extLst>
            </p:cNvPr>
            <p:cNvSpPr>
              <a:spLocks noChangeArrowheads="1"/>
            </p:cNvSpPr>
            <p:nvPr/>
          </p:nvSpPr>
          <p:spPr bwMode="auto">
            <a:xfrm>
              <a:off x="3752850" y="4548188"/>
              <a:ext cx="153988" cy="153987"/>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24" name="Oval 20">
              <a:extLst>
                <a:ext uri="{FF2B5EF4-FFF2-40B4-BE49-F238E27FC236}">
                  <a16:creationId xmlns:a16="http://schemas.microsoft.com/office/drawing/2014/main" id="{C81A03A2-E3B8-D842-DD5F-C06A68EC1D15}"/>
                </a:ext>
              </a:extLst>
            </p:cNvPr>
            <p:cNvSpPr>
              <a:spLocks noChangeArrowheads="1"/>
            </p:cNvSpPr>
            <p:nvPr/>
          </p:nvSpPr>
          <p:spPr bwMode="auto">
            <a:xfrm>
              <a:off x="4062413" y="4625975"/>
              <a:ext cx="153987" cy="153988"/>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25" name="Oval 21">
              <a:extLst>
                <a:ext uri="{FF2B5EF4-FFF2-40B4-BE49-F238E27FC236}">
                  <a16:creationId xmlns:a16="http://schemas.microsoft.com/office/drawing/2014/main" id="{52B176A9-94D3-A7B7-EB9C-8F28083D6EE1}"/>
                </a:ext>
              </a:extLst>
            </p:cNvPr>
            <p:cNvSpPr>
              <a:spLocks noChangeArrowheads="1"/>
            </p:cNvSpPr>
            <p:nvPr/>
          </p:nvSpPr>
          <p:spPr bwMode="auto">
            <a:xfrm>
              <a:off x="3443288" y="4779963"/>
              <a:ext cx="155575" cy="155575"/>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26" name="Oval 22">
              <a:extLst>
                <a:ext uri="{FF2B5EF4-FFF2-40B4-BE49-F238E27FC236}">
                  <a16:creationId xmlns:a16="http://schemas.microsoft.com/office/drawing/2014/main" id="{1B302005-BDDE-7892-2770-770CFBE67957}"/>
                </a:ext>
              </a:extLst>
            </p:cNvPr>
            <p:cNvSpPr>
              <a:spLocks noChangeArrowheads="1"/>
            </p:cNvSpPr>
            <p:nvPr/>
          </p:nvSpPr>
          <p:spPr bwMode="auto">
            <a:xfrm>
              <a:off x="3830638" y="4702175"/>
              <a:ext cx="153987" cy="155575"/>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27" name="Oval 23">
              <a:extLst>
                <a:ext uri="{FF2B5EF4-FFF2-40B4-BE49-F238E27FC236}">
                  <a16:creationId xmlns:a16="http://schemas.microsoft.com/office/drawing/2014/main" id="{3939A228-D551-00CE-0262-58983D5345AB}"/>
                </a:ext>
              </a:extLst>
            </p:cNvPr>
            <p:cNvSpPr>
              <a:spLocks noChangeArrowheads="1"/>
            </p:cNvSpPr>
            <p:nvPr/>
          </p:nvSpPr>
          <p:spPr bwMode="auto">
            <a:xfrm>
              <a:off x="3133725" y="4702175"/>
              <a:ext cx="155575" cy="155575"/>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28" name="Oval 24">
              <a:extLst>
                <a:ext uri="{FF2B5EF4-FFF2-40B4-BE49-F238E27FC236}">
                  <a16:creationId xmlns:a16="http://schemas.microsoft.com/office/drawing/2014/main" id="{448794A3-D9F4-4434-6150-AACD2FBB7E9B}"/>
                </a:ext>
              </a:extLst>
            </p:cNvPr>
            <p:cNvSpPr>
              <a:spLocks noChangeArrowheads="1"/>
            </p:cNvSpPr>
            <p:nvPr/>
          </p:nvSpPr>
          <p:spPr bwMode="auto">
            <a:xfrm>
              <a:off x="4267200" y="5105400"/>
              <a:ext cx="155575" cy="155575"/>
            </a:xfrm>
            <a:prstGeom prst="ellipse">
              <a:avLst/>
            </a:prstGeom>
            <a:gradFill rotWithShape="0">
              <a:gsLst>
                <a:gs pos="0">
                  <a:srgbClr val="FFFFFF"/>
                </a:gs>
                <a:gs pos="100000">
                  <a:srgbClr val="0099FF"/>
                </a:gs>
              </a:gsLst>
              <a:lin ang="5400000" scaled="1"/>
            </a:gradFill>
            <a:ln w="9525">
              <a:solidFill>
                <a:schemeClr val="tx1"/>
              </a:solidFill>
              <a:round/>
              <a:headEnd/>
              <a:tailEnd/>
            </a:ln>
            <a:effectLst/>
          </p:spPr>
          <p:txBody>
            <a:bodyPr wrap="none" anchor="ctr">
              <a:spAutoFit/>
            </a:bodyPr>
            <a:lstStyle/>
            <a:p>
              <a:endParaRPr lang="zh-CN" altLang="en-US"/>
            </a:p>
          </p:txBody>
        </p:sp>
        <p:sp>
          <p:nvSpPr>
            <p:cNvPr id="29" name="Oval 25">
              <a:extLst>
                <a:ext uri="{FF2B5EF4-FFF2-40B4-BE49-F238E27FC236}">
                  <a16:creationId xmlns:a16="http://schemas.microsoft.com/office/drawing/2014/main" id="{804D5C3A-26A3-58D3-1398-56584C27EC48}"/>
                </a:ext>
              </a:extLst>
            </p:cNvPr>
            <p:cNvSpPr>
              <a:spLocks noChangeArrowheads="1"/>
            </p:cNvSpPr>
            <p:nvPr/>
          </p:nvSpPr>
          <p:spPr bwMode="auto">
            <a:xfrm>
              <a:off x="3443288" y="4394200"/>
              <a:ext cx="155575" cy="153988"/>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30" name="Oval 26">
              <a:extLst>
                <a:ext uri="{FF2B5EF4-FFF2-40B4-BE49-F238E27FC236}">
                  <a16:creationId xmlns:a16="http://schemas.microsoft.com/office/drawing/2014/main" id="{4D925F6E-88A6-AADA-3757-DCCDFB611DF4}"/>
                </a:ext>
              </a:extLst>
            </p:cNvPr>
            <p:cNvSpPr>
              <a:spLocks noChangeArrowheads="1"/>
            </p:cNvSpPr>
            <p:nvPr/>
          </p:nvSpPr>
          <p:spPr bwMode="auto">
            <a:xfrm>
              <a:off x="3211513" y="5553075"/>
              <a:ext cx="77787" cy="77788"/>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31" name="Oval 27">
              <a:extLst>
                <a:ext uri="{FF2B5EF4-FFF2-40B4-BE49-F238E27FC236}">
                  <a16:creationId xmlns:a16="http://schemas.microsoft.com/office/drawing/2014/main" id="{835BB393-9EE0-E215-EC42-3A710CFF8387}"/>
                </a:ext>
              </a:extLst>
            </p:cNvPr>
            <p:cNvSpPr>
              <a:spLocks noChangeArrowheads="1"/>
            </p:cNvSpPr>
            <p:nvPr/>
          </p:nvSpPr>
          <p:spPr bwMode="auto">
            <a:xfrm>
              <a:off x="3211513" y="5630863"/>
              <a:ext cx="77787" cy="77787"/>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32" name="Oval 28">
              <a:extLst>
                <a:ext uri="{FF2B5EF4-FFF2-40B4-BE49-F238E27FC236}">
                  <a16:creationId xmlns:a16="http://schemas.microsoft.com/office/drawing/2014/main" id="{8D134BFE-8D7F-BB9B-4463-525D446E85D2}"/>
                </a:ext>
              </a:extLst>
            </p:cNvPr>
            <p:cNvSpPr>
              <a:spLocks noChangeArrowheads="1"/>
            </p:cNvSpPr>
            <p:nvPr/>
          </p:nvSpPr>
          <p:spPr bwMode="auto">
            <a:xfrm>
              <a:off x="3521075" y="5630863"/>
              <a:ext cx="77788" cy="77787"/>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33" name="Oval 29">
              <a:extLst>
                <a:ext uri="{FF2B5EF4-FFF2-40B4-BE49-F238E27FC236}">
                  <a16:creationId xmlns:a16="http://schemas.microsoft.com/office/drawing/2014/main" id="{C9038B1B-3D4D-3776-5B11-20D14A8BF736}"/>
                </a:ext>
              </a:extLst>
            </p:cNvPr>
            <p:cNvSpPr>
              <a:spLocks noChangeArrowheads="1"/>
            </p:cNvSpPr>
            <p:nvPr/>
          </p:nvSpPr>
          <p:spPr bwMode="auto">
            <a:xfrm>
              <a:off x="3675063" y="5630863"/>
              <a:ext cx="77787" cy="77787"/>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34" name="Oval 30">
              <a:extLst>
                <a:ext uri="{FF2B5EF4-FFF2-40B4-BE49-F238E27FC236}">
                  <a16:creationId xmlns:a16="http://schemas.microsoft.com/office/drawing/2014/main" id="{30886608-463E-0A04-3340-18469170FB23}"/>
                </a:ext>
              </a:extLst>
            </p:cNvPr>
            <p:cNvSpPr>
              <a:spLocks noChangeArrowheads="1"/>
            </p:cNvSpPr>
            <p:nvPr/>
          </p:nvSpPr>
          <p:spPr bwMode="auto">
            <a:xfrm>
              <a:off x="3830638" y="5708650"/>
              <a:ext cx="76200" cy="76200"/>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35" name="Oval 31">
              <a:extLst>
                <a:ext uri="{FF2B5EF4-FFF2-40B4-BE49-F238E27FC236}">
                  <a16:creationId xmlns:a16="http://schemas.microsoft.com/office/drawing/2014/main" id="{E181E913-5079-8CED-B529-8D907F959150}"/>
                </a:ext>
              </a:extLst>
            </p:cNvPr>
            <p:cNvSpPr>
              <a:spLocks noChangeArrowheads="1"/>
            </p:cNvSpPr>
            <p:nvPr/>
          </p:nvSpPr>
          <p:spPr bwMode="auto">
            <a:xfrm>
              <a:off x="3598863" y="5708650"/>
              <a:ext cx="76200" cy="76200"/>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36" name="Oval 32">
              <a:extLst>
                <a:ext uri="{FF2B5EF4-FFF2-40B4-BE49-F238E27FC236}">
                  <a16:creationId xmlns:a16="http://schemas.microsoft.com/office/drawing/2014/main" id="{41D20139-4AFA-2DC6-5B05-DD22D0929112}"/>
                </a:ext>
              </a:extLst>
            </p:cNvPr>
            <p:cNvSpPr>
              <a:spLocks noChangeArrowheads="1"/>
            </p:cNvSpPr>
            <p:nvPr/>
          </p:nvSpPr>
          <p:spPr bwMode="auto">
            <a:xfrm>
              <a:off x="4062413" y="5630863"/>
              <a:ext cx="76200" cy="77787"/>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37" name="Oval 33">
              <a:extLst>
                <a:ext uri="{FF2B5EF4-FFF2-40B4-BE49-F238E27FC236}">
                  <a16:creationId xmlns:a16="http://schemas.microsoft.com/office/drawing/2014/main" id="{C4F76E6D-51BE-0508-5F94-EF1D905CF677}"/>
                </a:ext>
              </a:extLst>
            </p:cNvPr>
            <p:cNvSpPr>
              <a:spLocks noChangeArrowheads="1"/>
            </p:cNvSpPr>
            <p:nvPr/>
          </p:nvSpPr>
          <p:spPr bwMode="auto">
            <a:xfrm>
              <a:off x="4294188" y="5630863"/>
              <a:ext cx="77787" cy="77787"/>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38" name="Oval 34">
              <a:extLst>
                <a:ext uri="{FF2B5EF4-FFF2-40B4-BE49-F238E27FC236}">
                  <a16:creationId xmlns:a16="http://schemas.microsoft.com/office/drawing/2014/main" id="{4300AEC3-C7CC-00B0-5D71-8F646164402F}"/>
                </a:ext>
              </a:extLst>
            </p:cNvPr>
            <p:cNvSpPr>
              <a:spLocks noChangeArrowheads="1"/>
            </p:cNvSpPr>
            <p:nvPr/>
          </p:nvSpPr>
          <p:spPr bwMode="auto">
            <a:xfrm>
              <a:off x="4371975" y="5476875"/>
              <a:ext cx="76200" cy="76200"/>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39" name="Oval 35">
              <a:extLst>
                <a:ext uri="{FF2B5EF4-FFF2-40B4-BE49-F238E27FC236}">
                  <a16:creationId xmlns:a16="http://schemas.microsoft.com/office/drawing/2014/main" id="{A2E74772-4832-5FBC-ABFE-BE43FCC3573B}"/>
                </a:ext>
              </a:extLst>
            </p:cNvPr>
            <p:cNvSpPr>
              <a:spLocks noChangeArrowheads="1"/>
            </p:cNvSpPr>
            <p:nvPr/>
          </p:nvSpPr>
          <p:spPr bwMode="auto">
            <a:xfrm>
              <a:off x="2979738" y="5553075"/>
              <a:ext cx="77787" cy="77788"/>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40" name="Oval 36">
              <a:extLst>
                <a:ext uri="{FF2B5EF4-FFF2-40B4-BE49-F238E27FC236}">
                  <a16:creationId xmlns:a16="http://schemas.microsoft.com/office/drawing/2014/main" id="{401DB5A9-69D8-EB55-7923-EF78C7792259}"/>
                </a:ext>
              </a:extLst>
            </p:cNvPr>
            <p:cNvSpPr>
              <a:spLocks noChangeArrowheads="1"/>
            </p:cNvSpPr>
            <p:nvPr/>
          </p:nvSpPr>
          <p:spPr bwMode="auto">
            <a:xfrm>
              <a:off x="3057525" y="5708650"/>
              <a:ext cx="76200" cy="76200"/>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41" name="Oval 37">
              <a:extLst>
                <a:ext uri="{FF2B5EF4-FFF2-40B4-BE49-F238E27FC236}">
                  <a16:creationId xmlns:a16="http://schemas.microsoft.com/office/drawing/2014/main" id="{5C578004-75EA-6B20-7989-D74B1B26DE69}"/>
                </a:ext>
              </a:extLst>
            </p:cNvPr>
            <p:cNvSpPr>
              <a:spLocks noChangeArrowheads="1"/>
            </p:cNvSpPr>
            <p:nvPr/>
          </p:nvSpPr>
          <p:spPr bwMode="auto">
            <a:xfrm>
              <a:off x="3365500" y="5708650"/>
              <a:ext cx="77788" cy="76200"/>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42" name="Oval 38">
              <a:extLst>
                <a:ext uri="{FF2B5EF4-FFF2-40B4-BE49-F238E27FC236}">
                  <a16:creationId xmlns:a16="http://schemas.microsoft.com/office/drawing/2014/main" id="{E0FF6387-ECAF-5496-462E-2B85C5F57BDF}"/>
                </a:ext>
              </a:extLst>
            </p:cNvPr>
            <p:cNvSpPr>
              <a:spLocks noChangeArrowheads="1"/>
            </p:cNvSpPr>
            <p:nvPr/>
          </p:nvSpPr>
          <p:spPr bwMode="auto">
            <a:xfrm>
              <a:off x="3830638" y="5553075"/>
              <a:ext cx="76200" cy="77788"/>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43" name="Oval 39">
              <a:extLst>
                <a:ext uri="{FF2B5EF4-FFF2-40B4-BE49-F238E27FC236}">
                  <a16:creationId xmlns:a16="http://schemas.microsoft.com/office/drawing/2014/main" id="{D41D3E2A-37D4-B1A7-A274-CE795010877D}"/>
                </a:ext>
              </a:extLst>
            </p:cNvPr>
            <p:cNvSpPr>
              <a:spLocks noChangeArrowheads="1"/>
            </p:cNvSpPr>
            <p:nvPr/>
          </p:nvSpPr>
          <p:spPr bwMode="auto">
            <a:xfrm>
              <a:off x="3906838" y="5708650"/>
              <a:ext cx="77787" cy="76200"/>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44" name="Oval 40">
              <a:extLst>
                <a:ext uri="{FF2B5EF4-FFF2-40B4-BE49-F238E27FC236}">
                  <a16:creationId xmlns:a16="http://schemas.microsoft.com/office/drawing/2014/main" id="{F989C719-D83D-E074-F5A2-54E9347ACC7C}"/>
                </a:ext>
              </a:extLst>
            </p:cNvPr>
            <p:cNvSpPr>
              <a:spLocks noChangeArrowheads="1"/>
            </p:cNvSpPr>
            <p:nvPr/>
          </p:nvSpPr>
          <p:spPr bwMode="auto">
            <a:xfrm>
              <a:off x="4216400" y="5708650"/>
              <a:ext cx="77788" cy="76200"/>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45" name="Oval 41">
              <a:extLst>
                <a:ext uri="{FF2B5EF4-FFF2-40B4-BE49-F238E27FC236}">
                  <a16:creationId xmlns:a16="http://schemas.microsoft.com/office/drawing/2014/main" id="{DD98145A-2744-18DE-BB2E-67E9AD9DE6BA}"/>
                </a:ext>
              </a:extLst>
            </p:cNvPr>
            <p:cNvSpPr>
              <a:spLocks noChangeArrowheads="1"/>
            </p:cNvSpPr>
            <p:nvPr/>
          </p:nvSpPr>
          <p:spPr bwMode="auto">
            <a:xfrm>
              <a:off x="3521075" y="5862638"/>
              <a:ext cx="77788" cy="77787"/>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46" name="Oval 42">
              <a:extLst>
                <a:ext uri="{FF2B5EF4-FFF2-40B4-BE49-F238E27FC236}">
                  <a16:creationId xmlns:a16="http://schemas.microsoft.com/office/drawing/2014/main" id="{23989CF8-9F01-D066-75B7-5773A77AE313}"/>
                </a:ext>
              </a:extLst>
            </p:cNvPr>
            <p:cNvSpPr>
              <a:spLocks noChangeArrowheads="1"/>
            </p:cNvSpPr>
            <p:nvPr/>
          </p:nvSpPr>
          <p:spPr bwMode="auto">
            <a:xfrm>
              <a:off x="3830638" y="5940425"/>
              <a:ext cx="76200" cy="77788"/>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47" name="Oval 43">
              <a:extLst>
                <a:ext uri="{FF2B5EF4-FFF2-40B4-BE49-F238E27FC236}">
                  <a16:creationId xmlns:a16="http://schemas.microsoft.com/office/drawing/2014/main" id="{5F4C6133-C824-65A0-0D02-62FD36319BAF}"/>
                </a:ext>
              </a:extLst>
            </p:cNvPr>
            <p:cNvSpPr>
              <a:spLocks noChangeArrowheads="1"/>
            </p:cNvSpPr>
            <p:nvPr/>
          </p:nvSpPr>
          <p:spPr bwMode="auto">
            <a:xfrm>
              <a:off x="3675063" y="5476875"/>
              <a:ext cx="77787" cy="76200"/>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48" name="Oval 44">
              <a:extLst>
                <a:ext uri="{FF2B5EF4-FFF2-40B4-BE49-F238E27FC236}">
                  <a16:creationId xmlns:a16="http://schemas.microsoft.com/office/drawing/2014/main" id="{045F258E-ECD7-BAE0-224B-36AAC699C34E}"/>
                </a:ext>
              </a:extLst>
            </p:cNvPr>
            <p:cNvSpPr>
              <a:spLocks noChangeArrowheads="1"/>
            </p:cNvSpPr>
            <p:nvPr/>
          </p:nvSpPr>
          <p:spPr bwMode="auto">
            <a:xfrm>
              <a:off x="3830638" y="5630863"/>
              <a:ext cx="76200" cy="77787"/>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49" name="Oval 45">
              <a:extLst>
                <a:ext uri="{FF2B5EF4-FFF2-40B4-BE49-F238E27FC236}">
                  <a16:creationId xmlns:a16="http://schemas.microsoft.com/office/drawing/2014/main" id="{40390F8F-1F2D-6904-FFBF-1E69FA7743FD}"/>
                </a:ext>
              </a:extLst>
            </p:cNvPr>
            <p:cNvSpPr>
              <a:spLocks noChangeArrowheads="1"/>
            </p:cNvSpPr>
            <p:nvPr/>
          </p:nvSpPr>
          <p:spPr bwMode="auto">
            <a:xfrm>
              <a:off x="3984625" y="5784850"/>
              <a:ext cx="77788" cy="77788"/>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50" name="Oval 46">
              <a:extLst>
                <a:ext uri="{FF2B5EF4-FFF2-40B4-BE49-F238E27FC236}">
                  <a16:creationId xmlns:a16="http://schemas.microsoft.com/office/drawing/2014/main" id="{24897E6B-0693-C752-1276-141D96F2E048}"/>
                </a:ext>
              </a:extLst>
            </p:cNvPr>
            <p:cNvSpPr>
              <a:spLocks noChangeArrowheads="1"/>
            </p:cNvSpPr>
            <p:nvPr/>
          </p:nvSpPr>
          <p:spPr bwMode="auto">
            <a:xfrm>
              <a:off x="4138613" y="5940425"/>
              <a:ext cx="77787" cy="77788"/>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51" name="Oval 47">
              <a:extLst>
                <a:ext uri="{FF2B5EF4-FFF2-40B4-BE49-F238E27FC236}">
                  <a16:creationId xmlns:a16="http://schemas.microsoft.com/office/drawing/2014/main" id="{31EE2DB1-6B6B-A8C1-2FBF-01F4483F3AB4}"/>
                </a:ext>
              </a:extLst>
            </p:cNvPr>
            <p:cNvSpPr>
              <a:spLocks noChangeArrowheads="1"/>
            </p:cNvSpPr>
            <p:nvPr/>
          </p:nvSpPr>
          <p:spPr bwMode="auto">
            <a:xfrm>
              <a:off x="3443288" y="5476875"/>
              <a:ext cx="77787" cy="76200"/>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52" name="Oval 48">
              <a:extLst>
                <a:ext uri="{FF2B5EF4-FFF2-40B4-BE49-F238E27FC236}">
                  <a16:creationId xmlns:a16="http://schemas.microsoft.com/office/drawing/2014/main" id="{CF9F3476-E0BB-A317-25FA-B47867BAFA92}"/>
                </a:ext>
              </a:extLst>
            </p:cNvPr>
            <p:cNvSpPr>
              <a:spLocks noChangeArrowheads="1"/>
            </p:cNvSpPr>
            <p:nvPr/>
          </p:nvSpPr>
          <p:spPr bwMode="auto">
            <a:xfrm>
              <a:off x="3443288" y="5708650"/>
              <a:ext cx="77787" cy="76200"/>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53" name="Oval 49">
              <a:extLst>
                <a:ext uri="{FF2B5EF4-FFF2-40B4-BE49-F238E27FC236}">
                  <a16:creationId xmlns:a16="http://schemas.microsoft.com/office/drawing/2014/main" id="{9559AC5E-5559-9A03-3E3B-546940FD4821}"/>
                </a:ext>
              </a:extLst>
            </p:cNvPr>
            <p:cNvSpPr>
              <a:spLocks noChangeArrowheads="1"/>
            </p:cNvSpPr>
            <p:nvPr/>
          </p:nvSpPr>
          <p:spPr bwMode="auto">
            <a:xfrm>
              <a:off x="3675063" y="5784850"/>
              <a:ext cx="77787" cy="77788"/>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54" name="Oval 50" descr="ひし形 (枠のみ)">
              <a:extLst>
                <a:ext uri="{FF2B5EF4-FFF2-40B4-BE49-F238E27FC236}">
                  <a16:creationId xmlns:a16="http://schemas.microsoft.com/office/drawing/2014/main" id="{A54D1282-CD8A-EE47-BA93-765768C03CEC}"/>
                </a:ext>
              </a:extLst>
            </p:cNvPr>
            <p:cNvSpPr>
              <a:spLocks noChangeArrowheads="1"/>
            </p:cNvSpPr>
            <p:nvPr/>
          </p:nvSpPr>
          <p:spPr bwMode="auto">
            <a:xfrm>
              <a:off x="2438400" y="4114800"/>
              <a:ext cx="3048000" cy="200025"/>
            </a:xfrm>
            <a:prstGeom prst="ellipse">
              <a:avLst/>
            </a:prstGeom>
            <a:pattFill prst="openDmnd">
              <a:fgClr>
                <a:srgbClr val="C0C0C0"/>
              </a:fgClr>
              <a:bgClr>
                <a:srgbClr val="FFFFFF"/>
              </a:bgClr>
            </a:pattFill>
            <a:ln w="9525">
              <a:solidFill>
                <a:schemeClr val="tx1"/>
              </a:solidFill>
              <a:round/>
              <a:headEnd/>
              <a:tailEnd/>
            </a:ln>
            <a:effectLst/>
          </p:spPr>
          <p:txBody>
            <a:bodyPr anchor="ctr">
              <a:spAutoFit/>
            </a:bodyPr>
            <a:lstStyle/>
            <a:p>
              <a:endParaRPr lang="zh-CN" altLang="en-US"/>
            </a:p>
          </p:txBody>
        </p:sp>
        <p:sp>
          <p:nvSpPr>
            <p:cNvPr id="55" name="Oval 51" descr="格子 (大)">
              <a:extLst>
                <a:ext uri="{FF2B5EF4-FFF2-40B4-BE49-F238E27FC236}">
                  <a16:creationId xmlns:a16="http://schemas.microsoft.com/office/drawing/2014/main" id="{1ECFCD53-42D0-234D-494B-283A061CCAED}"/>
                </a:ext>
              </a:extLst>
            </p:cNvPr>
            <p:cNvSpPr>
              <a:spLocks noChangeArrowheads="1"/>
            </p:cNvSpPr>
            <p:nvPr/>
          </p:nvSpPr>
          <p:spPr bwMode="auto">
            <a:xfrm>
              <a:off x="2438400" y="3124200"/>
              <a:ext cx="3048000" cy="184150"/>
            </a:xfrm>
            <a:prstGeom prst="ellipse">
              <a:avLst/>
            </a:prstGeom>
            <a:pattFill prst="lgGrid">
              <a:fgClr>
                <a:srgbClr val="C0C0C0"/>
              </a:fgClr>
              <a:bgClr>
                <a:srgbClr val="FFFFFF"/>
              </a:bgClr>
            </a:pattFill>
            <a:ln w="9525">
              <a:solidFill>
                <a:schemeClr val="tx1"/>
              </a:solidFill>
              <a:round/>
              <a:headEnd/>
              <a:tailEnd/>
            </a:ln>
            <a:effectLst/>
          </p:spPr>
          <p:txBody>
            <a:bodyPr anchor="ctr">
              <a:spAutoFit/>
            </a:bodyPr>
            <a:lstStyle/>
            <a:p>
              <a:endParaRPr lang="zh-CN" altLang="en-US"/>
            </a:p>
          </p:txBody>
        </p:sp>
        <p:sp>
          <p:nvSpPr>
            <p:cNvPr id="56" name="Oval 52" descr="球">
              <a:extLst>
                <a:ext uri="{FF2B5EF4-FFF2-40B4-BE49-F238E27FC236}">
                  <a16:creationId xmlns:a16="http://schemas.microsoft.com/office/drawing/2014/main" id="{B0C0B7DC-0496-25F3-36D1-59E592D7FEF4}"/>
                </a:ext>
              </a:extLst>
            </p:cNvPr>
            <p:cNvSpPr>
              <a:spLocks noChangeArrowheads="1"/>
            </p:cNvSpPr>
            <p:nvPr/>
          </p:nvSpPr>
          <p:spPr bwMode="auto">
            <a:xfrm>
              <a:off x="2438400" y="5105400"/>
              <a:ext cx="3048000" cy="215900"/>
            </a:xfrm>
            <a:prstGeom prst="ellipse">
              <a:avLst/>
            </a:prstGeom>
            <a:pattFill prst="sphere">
              <a:fgClr>
                <a:srgbClr val="C0C0C0"/>
              </a:fgClr>
              <a:bgClr>
                <a:srgbClr val="FFFFFF"/>
              </a:bgClr>
            </a:pattFill>
            <a:ln w="9525">
              <a:solidFill>
                <a:schemeClr val="tx1"/>
              </a:solidFill>
              <a:round/>
              <a:headEnd/>
              <a:tailEnd/>
            </a:ln>
            <a:effectLst/>
          </p:spPr>
          <p:txBody>
            <a:bodyPr anchor="ctr">
              <a:spAutoFit/>
            </a:bodyPr>
            <a:lstStyle/>
            <a:p>
              <a:endParaRPr lang="zh-CN" altLang="en-US"/>
            </a:p>
          </p:txBody>
        </p:sp>
        <p:sp>
          <p:nvSpPr>
            <p:cNvPr id="57" name="Oval 53">
              <a:extLst>
                <a:ext uri="{FF2B5EF4-FFF2-40B4-BE49-F238E27FC236}">
                  <a16:creationId xmlns:a16="http://schemas.microsoft.com/office/drawing/2014/main" id="{426F6C08-4E5E-35B3-9E09-F5C518078258}"/>
                </a:ext>
              </a:extLst>
            </p:cNvPr>
            <p:cNvSpPr>
              <a:spLocks noChangeArrowheads="1"/>
            </p:cNvSpPr>
            <p:nvPr/>
          </p:nvSpPr>
          <p:spPr bwMode="auto">
            <a:xfrm>
              <a:off x="3048000" y="2743200"/>
              <a:ext cx="385763" cy="387350"/>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58" name="Oval 54">
              <a:extLst>
                <a:ext uri="{FF2B5EF4-FFF2-40B4-BE49-F238E27FC236}">
                  <a16:creationId xmlns:a16="http://schemas.microsoft.com/office/drawing/2014/main" id="{5F8A7ABF-8666-18DD-D0CD-EDFFE3485A0E}"/>
                </a:ext>
              </a:extLst>
            </p:cNvPr>
            <p:cNvSpPr>
              <a:spLocks noChangeArrowheads="1"/>
            </p:cNvSpPr>
            <p:nvPr/>
          </p:nvSpPr>
          <p:spPr bwMode="auto">
            <a:xfrm>
              <a:off x="3289300" y="2460625"/>
              <a:ext cx="385763" cy="385763"/>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59" name="Oval 55">
              <a:extLst>
                <a:ext uri="{FF2B5EF4-FFF2-40B4-BE49-F238E27FC236}">
                  <a16:creationId xmlns:a16="http://schemas.microsoft.com/office/drawing/2014/main" id="{B47FB6A8-A245-112B-8639-356AB9695322}"/>
                </a:ext>
              </a:extLst>
            </p:cNvPr>
            <p:cNvSpPr>
              <a:spLocks noChangeArrowheads="1"/>
            </p:cNvSpPr>
            <p:nvPr/>
          </p:nvSpPr>
          <p:spPr bwMode="auto">
            <a:xfrm>
              <a:off x="3657600" y="2895600"/>
              <a:ext cx="387350" cy="387350"/>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60" name="Oval 56">
              <a:extLst>
                <a:ext uri="{FF2B5EF4-FFF2-40B4-BE49-F238E27FC236}">
                  <a16:creationId xmlns:a16="http://schemas.microsoft.com/office/drawing/2014/main" id="{24C0F68C-84CB-22A1-4533-C982C69FC137}"/>
                </a:ext>
              </a:extLst>
            </p:cNvPr>
            <p:cNvSpPr>
              <a:spLocks noChangeArrowheads="1"/>
            </p:cNvSpPr>
            <p:nvPr/>
          </p:nvSpPr>
          <p:spPr bwMode="auto">
            <a:xfrm>
              <a:off x="3057525" y="3775075"/>
              <a:ext cx="231775" cy="231775"/>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61" name="Oval 57">
              <a:extLst>
                <a:ext uri="{FF2B5EF4-FFF2-40B4-BE49-F238E27FC236}">
                  <a16:creationId xmlns:a16="http://schemas.microsoft.com/office/drawing/2014/main" id="{6D9D554C-8C95-9FDC-FC40-FF06B0FEBF12}"/>
                </a:ext>
              </a:extLst>
            </p:cNvPr>
            <p:cNvSpPr>
              <a:spLocks noChangeArrowheads="1"/>
            </p:cNvSpPr>
            <p:nvPr/>
          </p:nvSpPr>
          <p:spPr bwMode="auto">
            <a:xfrm>
              <a:off x="3675063" y="3775075"/>
              <a:ext cx="231775" cy="231775"/>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62" name="Oval 58">
              <a:extLst>
                <a:ext uri="{FF2B5EF4-FFF2-40B4-BE49-F238E27FC236}">
                  <a16:creationId xmlns:a16="http://schemas.microsoft.com/office/drawing/2014/main" id="{D80113BA-3387-62EE-CC21-07A0BB39C416}"/>
                </a:ext>
              </a:extLst>
            </p:cNvPr>
            <p:cNvSpPr>
              <a:spLocks noChangeArrowheads="1"/>
            </p:cNvSpPr>
            <p:nvPr/>
          </p:nvSpPr>
          <p:spPr bwMode="auto">
            <a:xfrm>
              <a:off x="3289300" y="4857750"/>
              <a:ext cx="153988" cy="153988"/>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63" name="Oval 59">
              <a:extLst>
                <a:ext uri="{FF2B5EF4-FFF2-40B4-BE49-F238E27FC236}">
                  <a16:creationId xmlns:a16="http://schemas.microsoft.com/office/drawing/2014/main" id="{752C3D50-05EA-33EF-75F1-331644B072AC}"/>
                </a:ext>
              </a:extLst>
            </p:cNvPr>
            <p:cNvSpPr>
              <a:spLocks noChangeArrowheads="1"/>
            </p:cNvSpPr>
            <p:nvPr/>
          </p:nvSpPr>
          <p:spPr bwMode="auto">
            <a:xfrm>
              <a:off x="3810000" y="4953000"/>
              <a:ext cx="153988" cy="153988"/>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70656" name="Oval 60">
              <a:extLst>
                <a:ext uri="{FF2B5EF4-FFF2-40B4-BE49-F238E27FC236}">
                  <a16:creationId xmlns:a16="http://schemas.microsoft.com/office/drawing/2014/main" id="{B54915E2-C4D7-F361-5855-106BE270A5B2}"/>
                </a:ext>
              </a:extLst>
            </p:cNvPr>
            <p:cNvSpPr>
              <a:spLocks noChangeArrowheads="1"/>
            </p:cNvSpPr>
            <p:nvPr/>
          </p:nvSpPr>
          <p:spPr bwMode="auto">
            <a:xfrm>
              <a:off x="3827463" y="5783263"/>
              <a:ext cx="77787" cy="77787"/>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70657" name="Oval 61">
              <a:extLst>
                <a:ext uri="{FF2B5EF4-FFF2-40B4-BE49-F238E27FC236}">
                  <a16:creationId xmlns:a16="http://schemas.microsoft.com/office/drawing/2014/main" id="{0AF859DF-F7D8-9A6B-784A-35443E2A3A09}"/>
                </a:ext>
              </a:extLst>
            </p:cNvPr>
            <p:cNvSpPr>
              <a:spLocks noChangeArrowheads="1"/>
            </p:cNvSpPr>
            <p:nvPr/>
          </p:nvSpPr>
          <p:spPr bwMode="auto">
            <a:xfrm>
              <a:off x="3979863" y="5935663"/>
              <a:ext cx="77787" cy="77787"/>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70660" name="Oval 62">
              <a:extLst>
                <a:ext uri="{FF2B5EF4-FFF2-40B4-BE49-F238E27FC236}">
                  <a16:creationId xmlns:a16="http://schemas.microsoft.com/office/drawing/2014/main" id="{6413B556-6093-FC48-B906-7D2109AFF3D0}"/>
                </a:ext>
              </a:extLst>
            </p:cNvPr>
            <p:cNvSpPr>
              <a:spLocks noChangeArrowheads="1"/>
            </p:cNvSpPr>
            <p:nvPr/>
          </p:nvSpPr>
          <p:spPr bwMode="auto">
            <a:xfrm>
              <a:off x="4132263" y="6088063"/>
              <a:ext cx="77787" cy="77787"/>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70661" name="Oval 63">
              <a:extLst>
                <a:ext uri="{FF2B5EF4-FFF2-40B4-BE49-F238E27FC236}">
                  <a16:creationId xmlns:a16="http://schemas.microsoft.com/office/drawing/2014/main" id="{9509CB43-5177-419E-792D-D8EF05E9AE83}"/>
                </a:ext>
              </a:extLst>
            </p:cNvPr>
            <p:cNvSpPr>
              <a:spLocks noChangeArrowheads="1"/>
            </p:cNvSpPr>
            <p:nvPr/>
          </p:nvSpPr>
          <p:spPr bwMode="auto">
            <a:xfrm>
              <a:off x="2971800" y="6019800"/>
              <a:ext cx="77788" cy="77788"/>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70662" name="Oval 64">
              <a:extLst>
                <a:ext uri="{FF2B5EF4-FFF2-40B4-BE49-F238E27FC236}">
                  <a16:creationId xmlns:a16="http://schemas.microsoft.com/office/drawing/2014/main" id="{6D1BD022-4964-F85F-88D6-6A76367B9961}"/>
                </a:ext>
              </a:extLst>
            </p:cNvPr>
            <p:cNvSpPr>
              <a:spLocks noChangeArrowheads="1"/>
            </p:cNvSpPr>
            <p:nvPr/>
          </p:nvSpPr>
          <p:spPr bwMode="auto">
            <a:xfrm>
              <a:off x="3276600" y="5943600"/>
              <a:ext cx="77788" cy="77788"/>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70663" name="AutoShape 65">
              <a:extLst>
                <a:ext uri="{FF2B5EF4-FFF2-40B4-BE49-F238E27FC236}">
                  <a16:creationId xmlns:a16="http://schemas.microsoft.com/office/drawing/2014/main" id="{78C697F8-1B74-F8A7-E4B9-8772C0AE3307}"/>
                </a:ext>
              </a:extLst>
            </p:cNvPr>
            <p:cNvSpPr>
              <a:spLocks noChangeArrowheads="1"/>
            </p:cNvSpPr>
            <p:nvPr/>
          </p:nvSpPr>
          <p:spPr bwMode="auto">
            <a:xfrm>
              <a:off x="2438400" y="1295400"/>
              <a:ext cx="3048000" cy="1066800"/>
            </a:xfrm>
            <a:prstGeom prst="can">
              <a:avLst>
                <a:gd name="adj" fmla="val 20685"/>
              </a:avLst>
            </a:prstGeom>
            <a:gradFill rotWithShape="0">
              <a:gsLst>
                <a:gs pos="0">
                  <a:schemeClr val="folHlink">
                    <a:gamma/>
                    <a:shade val="46275"/>
                    <a:invGamma/>
                  </a:schemeClr>
                </a:gs>
                <a:gs pos="50000">
                  <a:schemeClr val="folHlink"/>
                </a:gs>
                <a:gs pos="100000">
                  <a:schemeClr val="folHlink">
                    <a:gamma/>
                    <a:shade val="46275"/>
                    <a:invGamma/>
                  </a:schemeClr>
                </a:gs>
              </a:gsLst>
              <a:lin ang="0" scaled="1"/>
            </a:gradFill>
            <a:ln w="9525">
              <a:solidFill>
                <a:schemeClr val="tx1"/>
              </a:solidFill>
              <a:round/>
              <a:headEnd/>
              <a:tailEnd/>
            </a:ln>
            <a:effectLst/>
          </p:spPr>
          <p:txBody>
            <a:bodyPr anchor="ctr">
              <a:spAutoFit/>
            </a:bodyPr>
            <a:lstStyle/>
            <a:p>
              <a:endParaRPr lang="zh-CN" altLang="en-US"/>
            </a:p>
          </p:txBody>
        </p:sp>
        <p:sp>
          <p:nvSpPr>
            <p:cNvPr id="70664" name="Oval 66" descr="ひし形 (強調)">
              <a:extLst>
                <a:ext uri="{FF2B5EF4-FFF2-40B4-BE49-F238E27FC236}">
                  <a16:creationId xmlns:a16="http://schemas.microsoft.com/office/drawing/2014/main" id="{65FD642C-2FA9-71E6-BDB7-1D1EF5FA6940}"/>
                </a:ext>
              </a:extLst>
            </p:cNvPr>
            <p:cNvSpPr>
              <a:spLocks noChangeArrowheads="1"/>
            </p:cNvSpPr>
            <p:nvPr/>
          </p:nvSpPr>
          <p:spPr bwMode="auto">
            <a:xfrm>
              <a:off x="2438400" y="2133600"/>
              <a:ext cx="3048000" cy="228600"/>
            </a:xfrm>
            <a:prstGeom prst="ellipse">
              <a:avLst/>
            </a:prstGeom>
            <a:pattFill prst="solidDmnd">
              <a:fgClr>
                <a:schemeClr val="folHlink"/>
              </a:fgClr>
              <a:bgClr>
                <a:srgbClr val="FFFFFF"/>
              </a:bgClr>
            </a:pattFill>
            <a:ln w="9525">
              <a:solidFill>
                <a:schemeClr val="tx1"/>
              </a:solidFill>
              <a:round/>
              <a:headEnd/>
              <a:tailEnd/>
            </a:ln>
            <a:effectLst/>
          </p:spPr>
          <p:txBody>
            <a:bodyPr anchor="ctr">
              <a:spAutoFit/>
            </a:bodyPr>
            <a:lstStyle/>
            <a:p>
              <a:endParaRPr lang="zh-CN" altLang="en-US"/>
            </a:p>
          </p:txBody>
        </p:sp>
        <p:sp>
          <p:nvSpPr>
            <p:cNvPr id="70665" name="Oval 67">
              <a:extLst>
                <a:ext uri="{FF2B5EF4-FFF2-40B4-BE49-F238E27FC236}">
                  <a16:creationId xmlns:a16="http://schemas.microsoft.com/office/drawing/2014/main" id="{9B8BAA7F-529B-3BF2-5DC9-C1FE74A5301E}"/>
                </a:ext>
              </a:extLst>
            </p:cNvPr>
            <p:cNvSpPr>
              <a:spLocks noChangeArrowheads="1"/>
            </p:cNvSpPr>
            <p:nvPr/>
          </p:nvSpPr>
          <p:spPr bwMode="auto">
            <a:xfrm>
              <a:off x="4267200" y="2895600"/>
              <a:ext cx="385763" cy="385763"/>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70666" name="Oval 68">
              <a:extLst>
                <a:ext uri="{FF2B5EF4-FFF2-40B4-BE49-F238E27FC236}">
                  <a16:creationId xmlns:a16="http://schemas.microsoft.com/office/drawing/2014/main" id="{CB5CCE3A-376E-170F-FFC9-8C2DAE2A4686}"/>
                </a:ext>
              </a:extLst>
            </p:cNvPr>
            <p:cNvSpPr>
              <a:spLocks noChangeArrowheads="1"/>
            </p:cNvSpPr>
            <p:nvPr/>
          </p:nvSpPr>
          <p:spPr bwMode="auto">
            <a:xfrm>
              <a:off x="4953000" y="2814638"/>
              <a:ext cx="385763" cy="385762"/>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70667" name="Oval 69">
              <a:extLst>
                <a:ext uri="{FF2B5EF4-FFF2-40B4-BE49-F238E27FC236}">
                  <a16:creationId xmlns:a16="http://schemas.microsoft.com/office/drawing/2014/main" id="{6D98767C-17D6-E4E0-3D82-E2D68DEA0C4A}"/>
                </a:ext>
              </a:extLst>
            </p:cNvPr>
            <p:cNvSpPr>
              <a:spLocks noChangeArrowheads="1"/>
            </p:cNvSpPr>
            <p:nvPr/>
          </p:nvSpPr>
          <p:spPr bwMode="auto">
            <a:xfrm>
              <a:off x="4291013" y="3771900"/>
              <a:ext cx="233362" cy="233363"/>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70668" name="Oval 70">
              <a:extLst>
                <a:ext uri="{FF2B5EF4-FFF2-40B4-BE49-F238E27FC236}">
                  <a16:creationId xmlns:a16="http://schemas.microsoft.com/office/drawing/2014/main" id="{09A1D004-62A5-C82D-E05C-C551C7674ED0}"/>
                </a:ext>
              </a:extLst>
            </p:cNvPr>
            <p:cNvSpPr>
              <a:spLocks noChangeArrowheads="1"/>
            </p:cNvSpPr>
            <p:nvPr/>
          </p:nvSpPr>
          <p:spPr bwMode="auto">
            <a:xfrm>
              <a:off x="3886200" y="3962400"/>
              <a:ext cx="233363" cy="233363"/>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70669" name="Oval 71">
              <a:extLst>
                <a:ext uri="{FF2B5EF4-FFF2-40B4-BE49-F238E27FC236}">
                  <a16:creationId xmlns:a16="http://schemas.microsoft.com/office/drawing/2014/main" id="{1D69A15B-0AD0-26A9-2361-1CC32D33DCBC}"/>
                </a:ext>
              </a:extLst>
            </p:cNvPr>
            <p:cNvSpPr>
              <a:spLocks noChangeArrowheads="1"/>
            </p:cNvSpPr>
            <p:nvPr/>
          </p:nvSpPr>
          <p:spPr bwMode="auto">
            <a:xfrm>
              <a:off x="4953000" y="4038600"/>
              <a:ext cx="233363" cy="233363"/>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70670" name="Oval 72">
              <a:extLst>
                <a:ext uri="{FF2B5EF4-FFF2-40B4-BE49-F238E27FC236}">
                  <a16:creationId xmlns:a16="http://schemas.microsoft.com/office/drawing/2014/main" id="{839A27C6-B7F5-0F5B-5738-12944A0DF51E}"/>
                </a:ext>
              </a:extLst>
            </p:cNvPr>
            <p:cNvSpPr>
              <a:spLocks noChangeArrowheads="1"/>
            </p:cNvSpPr>
            <p:nvPr/>
          </p:nvSpPr>
          <p:spPr bwMode="auto">
            <a:xfrm>
              <a:off x="4800600" y="3581400"/>
              <a:ext cx="233363" cy="233363"/>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70671" name="Oval 73">
              <a:extLst>
                <a:ext uri="{FF2B5EF4-FFF2-40B4-BE49-F238E27FC236}">
                  <a16:creationId xmlns:a16="http://schemas.microsoft.com/office/drawing/2014/main" id="{53A2F6C5-6AF1-B66C-7E24-E987D6C0B8AF}"/>
                </a:ext>
              </a:extLst>
            </p:cNvPr>
            <p:cNvSpPr>
              <a:spLocks noChangeArrowheads="1"/>
            </p:cNvSpPr>
            <p:nvPr/>
          </p:nvSpPr>
          <p:spPr bwMode="auto">
            <a:xfrm>
              <a:off x="4495800" y="3657600"/>
              <a:ext cx="233363" cy="233363"/>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70672" name="Oval 74">
              <a:extLst>
                <a:ext uri="{FF2B5EF4-FFF2-40B4-BE49-F238E27FC236}">
                  <a16:creationId xmlns:a16="http://schemas.microsoft.com/office/drawing/2014/main" id="{3DC17B7A-3892-45F4-2754-181AFACC7BFE}"/>
                </a:ext>
              </a:extLst>
            </p:cNvPr>
            <p:cNvSpPr>
              <a:spLocks noChangeArrowheads="1"/>
            </p:cNvSpPr>
            <p:nvPr/>
          </p:nvSpPr>
          <p:spPr bwMode="auto">
            <a:xfrm>
              <a:off x="4419600" y="4038600"/>
              <a:ext cx="233363" cy="233363"/>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70673" name="Oval 75">
              <a:extLst>
                <a:ext uri="{FF2B5EF4-FFF2-40B4-BE49-F238E27FC236}">
                  <a16:creationId xmlns:a16="http://schemas.microsoft.com/office/drawing/2014/main" id="{13B8F549-7775-D2EE-12A7-29059608268C}"/>
                </a:ext>
              </a:extLst>
            </p:cNvPr>
            <p:cNvSpPr>
              <a:spLocks noChangeArrowheads="1"/>
            </p:cNvSpPr>
            <p:nvPr/>
          </p:nvSpPr>
          <p:spPr bwMode="auto">
            <a:xfrm>
              <a:off x="4953000" y="3657600"/>
              <a:ext cx="233363" cy="233363"/>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70674" name="Oval 76">
              <a:extLst>
                <a:ext uri="{FF2B5EF4-FFF2-40B4-BE49-F238E27FC236}">
                  <a16:creationId xmlns:a16="http://schemas.microsoft.com/office/drawing/2014/main" id="{0A2189A6-7405-8926-D8CA-2E2A4B891895}"/>
                </a:ext>
              </a:extLst>
            </p:cNvPr>
            <p:cNvSpPr>
              <a:spLocks noChangeArrowheads="1"/>
            </p:cNvSpPr>
            <p:nvPr/>
          </p:nvSpPr>
          <p:spPr bwMode="auto">
            <a:xfrm>
              <a:off x="4524375" y="4622800"/>
              <a:ext cx="153988" cy="155575"/>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70675" name="Oval 77">
              <a:extLst>
                <a:ext uri="{FF2B5EF4-FFF2-40B4-BE49-F238E27FC236}">
                  <a16:creationId xmlns:a16="http://schemas.microsoft.com/office/drawing/2014/main" id="{A7222AE1-A54D-A007-9D61-654F52A067E0}"/>
                </a:ext>
              </a:extLst>
            </p:cNvPr>
            <p:cNvSpPr>
              <a:spLocks noChangeArrowheads="1"/>
            </p:cNvSpPr>
            <p:nvPr/>
          </p:nvSpPr>
          <p:spPr bwMode="auto">
            <a:xfrm>
              <a:off x="4800600" y="4724400"/>
              <a:ext cx="153988" cy="155575"/>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70676" name="Oval 78">
              <a:extLst>
                <a:ext uri="{FF2B5EF4-FFF2-40B4-BE49-F238E27FC236}">
                  <a16:creationId xmlns:a16="http://schemas.microsoft.com/office/drawing/2014/main" id="{5A1884E7-0490-3F31-21EC-5D1655759408}"/>
                </a:ext>
              </a:extLst>
            </p:cNvPr>
            <p:cNvSpPr>
              <a:spLocks noChangeArrowheads="1"/>
            </p:cNvSpPr>
            <p:nvPr/>
          </p:nvSpPr>
          <p:spPr bwMode="auto">
            <a:xfrm>
              <a:off x="4038600" y="5105400"/>
              <a:ext cx="153988" cy="155575"/>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70677" name="Oval 79">
              <a:extLst>
                <a:ext uri="{FF2B5EF4-FFF2-40B4-BE49-F238E27FC236}">
                  <a16:creationId xmlns:a16="http://schemas.microsoft.com/office/drawing/2014/main" id="{9FA58705-F34D-AC24-2CBE-C667CEE066D2}"/>
                </a:ext>
              </a:extLst>
            </p:cNvPr>
            <p:cNvSpPr>
              <a:spLocks noChangeArrowheads="1"/>
            </p:cNvSpPr>
            <p:nvPr/>
          </p:nvSpPr>
          <p:spPr bwMode="auto">
            <a:xfrm>
              <a:off x="4648200" y="5105400"/>
              <a:ext cx="153988" cy="155575"/>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70678" name="Oval 80">
              <a:extLst>
                <a:ext uri="{FF2B5EF4-FFF2-40B4-BE49-F238E27FC236}">
                  <a16:creationId xmlns:a16="http://schemas.microsoft.com/office/drawing/2014/main" id="{B101E358-BCF1-9FC5-B494-A2BFDAB0D3E5}"/>
                </a:ext>
              </a:extLst>
            </p:cNvPr>
            <p:cNvSpPr>
              <a:spLocks noChangeArrowheads="1"/>
            </p:cNvSpPr>
            <p:nvPr/>
          </p:nvSpPr>
          <p:spPr bwMode="auto">
            <a:xfrm>
              <a:off x="3581400" y="5105400"/>
              <a:ext cx="153988" cy="155575"/>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70679" name="Oval 81">
              <a:extLst>
                <a:ext uri="{FF2B5EF4-FFF2-40B4-BE49-F238E27FC236}">
                  <a16:creationId xmlns:a16="http://schemas.microsoft.com/office/drawing/2014/main" id="{0EBA2DF1-14A9-491C-4182-8FB4D8304A12}"/>
                </a:ext>
              </a:extLst>
            </p:cNvPr>
            <p:cNvSpPr>
              <a:spLocks noChangeArrowheads="1"/>
            </p:cNvSpPr>
            <p:nvPr/>
          </p:nvSpPr>
          <p:spPr bwMode="auto">
            <a:xfrm>
              <a:off x="4495800" y="5029200"/>
              <a:ext cx="153988" cy="155575"/>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70680" name="Oval 82">
              <a:extLst>
                <a:ext uri="{FF2B5EF4-FFF2-40B4-BE49-F238E27FC236}">
                  <a16:creationId xmlns:a16="http://schemas.microsoft.com/office/drawing/2014/main" id="{A5346CA8-DF1E-2DE7-B3A3-9C6BE161786F}"/>
                </a:ext>
              </a:extLst>
            </p:cNvPr>
            <p:cNvSpPr>
              <a:spLocks noChangeArrowheads="1"/>
            </p:cNvSpPr>
            <p:nvPr/>
          </p:nvSpPr>
          <p:spPr bwMode="auto">
            <a:xfrm>
              <a:off x="4829175" y="4927600"/>
              <a:ext cx="153988" cy="155575"/>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70681" name="Oval 83">
              <a:extLst>
                <a:ext uri="{FF2B5EF4-FFF2-40B4-BE49-F238E27FC236}">
                  <a16:creationId xmlns:a16="http://schemas.microsoft.com/office/drawing/2014/main" id="{8192806D-A7DC-DF0A-B097-D700D2739158}"/>
                </a:ext>
              </a:extLst>
            </p:cNvPr>
            <p:cNvSpPr>
              <a:spLocks noChangeArrowheads="1"/>
            </p:cNvSpPr>
            <p:nvPr/>
          </p:nvSpPr>
          <p:spPr bwMode="auto">
            <a:xfrm>
              <a:off x="5029200" y="5029200"/>
              <a:ext cx="153988" cy="155575"/>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70682" name="Oval 84">
              <a:extLst>
                <a:ext uri="{FF2B5EF4-FFF2-40B4-BE49-F238E27FC236}">
                  <a16:creationId xmlns:a16="http://schemas.microsoft.com/office/drawing/2014/main" id="{685B031D-AF8D-F2C9-EA1C-82E4019559BD}"/>
                </a:ext>
              </a:extLst>
            </p:cNvPr>
            <p:cNvSpPr>
              <a:spLocks noChangeArrowheads="1"/>
            </p:cNvSpPr>
            <p:nvPr/>
          </p:nvSpPr>
          <p:spPr bwMode="auto">
            <a:xfrm>
              <a:off x="5029200" y="4572000"/>
              <a:ext cx="153988" cy="155575"/>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70683" name="Oval 85">
              <a:extLst>
                <a:ext uri="{FF2B5EF4-FFF2-40B4-BE49-F238E27FC236}">
                  <a16:creationId xmlns:a16="http://schemas.microsoft.com/office/drawing/2014/main" id="{F9703968-5E1F-F385-944E-C79F7248C867}"/>
                </a:ext>
              </a:extLst>
            </p:cNvPr>
            <p:cNvSpPr>
              <a:spLocks noChangeArrowheads="1"/>
            </p:cNvSpPr>
            <p:nvPr/>
          </p:nvSpPr>
          <p:spPr bwMode="auto">
            <a:xfrm>
              <a:off x="4800600" y="4495800"/>
              <a:ext cx="153988" cy="155575"/>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70684" name="Oval 86">
              <a:extLst>
                <a:ext uri="{FF2B5EF4-FFF2-40B4-BE49-F238E27FC236}">
                  <a16:creationId xmlns:a16="http://schemas.microsoft.com/office/drawing/2014/main" id="{CE7DF6C7-7562-BC48-B3BD-EFABB0A79E3E}"/>
                </a:ext>
              </a:extLst>
            </p:cNvPr>
            <p:cNvSpPr>
              <a:spLocks noChangeArrowheads="1"/>
            </p:cNvSpPr>
            <p:nvPr/>
          </p:nvSpPr>
          <p:spPr bwMode="auto">
            <a:xfrm>
              <a:off x="4214813" y="4778375"/>
              <a:ext cx="153987" cy="153988"/>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70685" name="Oval 87">
              <a:extLst>
                <a:ext uri="{FF2B5EF4-FFF2-40B4-BE49-F238E27FC236}">
                  <a16:creationId xmlns:a16="http://schemas.microsoft.com/office/drawing/2014/main" id="{5B5D2CA8-B4DA-CBBB-B0BE-3EF7369641B0}"/>
                </a:ext>
              </a:extLst>
            </p:cNvPr>
            <p:cNvSpPr>
              <a:spLocks noChangeArrowheads="1"/>
            </p:cNvSpPr>
            <p:nvPr/>
          </p:nvSpPr>
          <p:spPr bwMode="auto">
            <a:xfrm>
              <a:off x="3429000" y="4038600"/>
              <a:ext cx="231775" cy="231775"/>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70686" name="Oval 88">
              <a:extLst>
                <a:ext uri="{FF2B5EF4-FFF2-40B4-BE49-F238E27FC236}">
                  <a16:creationId xmlns:a16="http://schemas.microsoft.com/office/drawing/2014/main" id="{841365C5-D07D-E7ED-9754-0BB46BFFA9EB}"/>
                </a:ext>
              </a:extLst>
            </p:cNvPr>
            <p:cNvSpPr>
              <a:spLocks noChangeArrowheads="1"/>
            </p:cNvSpPr>
            <p:nvPr/>
          </p:nvSpPr>
          <p:spPr bwMode="auto">
            <a:xfrm>
              <a:off x="4495800" y="5867400"/>
              <a:ext cx="77788" cy="77788"/>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70687" name="Oval 89">
              <a:extLst>
                <a:ext uri="{FF2B5EF4-FFF2-40B4-BE49-F238E27FC236}">
                  <a16:creationId xmlns:a16="http://schemas.microsoft.com/office/drawing/2014/main" id="{F87AF6F3-6BDB-9C62-B32E-639DAC1CB1B9}"/>
                </a:ext>
              </a:extLst>
            </p:cNvPr>
            <p:cNvSpPr>
              <a:spLocks noChangeArrowheads="1"/>
            </p:cNvSpPr>
            <p:nvPr/>
          </p:nvSpPr>
          <p:spPr bwMode="auto">
            <a:xfrm>
              <a:off x="4724400" y="5791200"/>
              <a:ext cx="77788" cy="77788"/>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70688" name="Oval 90">
              <a:extLst>
                <a:ext uri="{FF2B5EF4-FFF2-40B4-BE49-F238E27FC236}">
                  <a16:creationId xmlns:a16="http://schemas.microsoft.com/office/drawing/2014/main" id="{224836FA-4D33-AE1A-F5DC-BFF78A211D0F}"/>
                </a:ext>
              </a:extLst>
            </p:cNvPr>
            <p:cNvSpPr>
              <a:spLocks noChangeArrowheads="1"/>
            </p:cNvSpPr>
            <p:nvPr/>
          </p:nvSpPr>
          <p:spPr bwMode="auto">
            <a:xfrm>
              <a:off x="4876800" y="6019800"/>
              <a:ext cx="77788" cy="77788"/>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70689" name="Oval 91">
              <a:extLst>
                <a:ext uri="{FF2B5EF4-FFF2-40B4-BE49-F238E27FC236}">
                  <a16:creationId xmlns:a16="http://schemas.microsoft.com/office/drawing/2014/main" id="{7D3E8DE0-C27E-AECA-2823-2E21F9FB1F28}"/>
                </a:ext>
              </a:extLst>
            </p:cNvPr>
            <p:cNvSpPr>
              <a:spLocks noChangeArrowheads="1"/>
            </p:cNvSpPr>
            <p:nvPr/>
          </p:nvSpPr>
          <p:spPr bwMode="auto">
            <a:xfrm>
              <a:off x="4876800" y="5562600"/>
              <a:ext cx="77788" cy="77788"/>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70690" name="Oval 92">
              <a:extLst>
                <a:ext uri="{FF2B5EF4-FFF2-40B4-BE49-F238E27FC236}">
                  <a16:creationId xmlns:a16="http://schemas.microsoft.com/office/drawing/2014/main" id="{EB92133E-F0B5-FF50-A7EC-DAB2501E3F47}"/>
                </a:ext>
              </a:extLst>
            </p:cNvPr>
            <p:cNvSpPr>
              <a:spLocks noChangeArrowheads="1"/>
            </p:cNvSpPr>
            <p:nvPr/>
          </p:nvSpPr>
          <p:spPr bwMode="auto">
            <a:xfrm>
              <a:off x="5105400" y="5638800"/>
              <a:ext cx="77788" cy="77788"/>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70691" name="Oval 93">
              <a:extLst>
                <a:ext uri="{FF2B5EF4-FFF2-40B4-BE49-F238E27FC236}">
                  <a16:creationId xmlns:a16="http://schemas.microsoft.com/office/drawing/2014/main" id="{0BF89F41-1C0E-6FC2-C28A-3039AA02438C}"/>
                </a:ext>
              </a:extLst>
            </p:cNvPr>
            <p:cNvSpPr>
              <a:spLocks noChangeArrowheads="1"/>
            </p:cNvSpPr>
            <p:nvPr/>
          </p:nvSpPr>
          <p:spPr bwMode="auto">
            <a:xfrm>
              <a:off x="4572000" y="6019800"/>
              <a:ext cx="77788" cy="77788"/>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70692" name="Oval 94">
              <a:extLst>
                <a:ext uri="{FF2B5EF4-FFF2-40B4-BE49-F238E27FC236}">
                  <a16:creationId xmlns:a16="http://schemas.microsoft.com/office/drawing/2014/main" id="{43D518FB-DC69-6145-33F5-49778D3DD33D}"/>
                </a:ext>
              </a:extLst>
            </p:cNvPr>
            <p:cNvSpPr>
              <a:spLocks noChangeArrowheads="1"/>
            </p:cNvSpPr>
            <p:nvPr/>
          </p:nvSpPr>
          <p:spPr bwMode="auto">
            <a:xfrm>
              <a:off x="4572000" y="5562600"/>
              <a:ext cx="77788" cy="77788"/>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70693" name="Oval 95">
              <a:extLst>
                <a:ext uri="{FF2B5EF4-FFF2-40B4-BE49-F238E27FC236}">
                  <a16:creationId xmlns:a16="http://schemas.microsoft.com/office/drawing/2014/main" id="{50C94703-2D42-6553-44BC-3BB4AF083023}"/>
                </a:ext>
              </a:extLst>
            </p:cNvPr>
            <p:cNvSpPr>
              <a:spLocks noChangeArrowheads="1"/>
            </p:cNvSpPr>
            <p:nvPr/>
          </p:nvSpPr>
          <p:spPr bwMode="auto">
            <a:xfrm>
              <a:off x="4724400" y="5334000"/>
              <a:ext cx="77788" cy="77788"/>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70694" name="Oval 96">
              <a:extLst>
                <a:ext uri="{FF2B5EF4-FFF2-40B4-BE49-F238E27FC236}">
                  <a16:creationId xmlns:a16="http://schemas.microsoft.com/office/drawing/2014/main" id="{F612FFBC-3DEE-1A3C-7842-6C354F1AA3DE}"/>
                </a:ext>
              </a:extLst>
            </p:cNvPr>
            <p:cNvSpPr>
              <a:spLocks noChangeArrowheads="1"/>
            </p:cNvSpPr>
            <p:nvPr/>
          </p:nvSpPr>
          <p:spPr bwMode="auto">
            <a:xfrm>
              <a:off x="4876800" y="5867400"/>
              <a:ext cx="77788" cy="77788"/>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70695" name="Oval 97">
              <a:extLst>
                <a:ext uri="{FF2B5EF4-FFF2-40B4-BE49-F238E27FC236}">
                  <a16:creationId xmlns:a16="http://schemas.microsoft.com/office/drawing/2014/main" id="{08193ADB-D3D7-C527-E8F5-10E8296AE3FF}"/>
                </a:ext>
              </a:extLst>
            </p:cNvPr>
            <p:cNvSpPr>
              <a:spLocks noChangeArrowheads="1"/>
            </p:cNvSpPr>
            <p:nvPr/>
          </p:nvSpPr>
          <p:spPr bwMode="auto">
            <a:xfrm>
              <a:off x="5029200" y="6019800"/>
              <a:ext cx="77788" cy="77788"/>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70696" name="Oval 98">
              <a:extLst>
                <a:ext uri="{FF2B5EF4-FFF2-40B4-BE49-F238E27FC236}">
                  <a16:creationId xmlns:a16="http://schemas.microsoft.com/office/drawing/2014/main" id="{D616E2C1-F2FD-8A50-D096-6270C4147E9D}"/>
                </a:ext>
              </a:extLst>
            </p:cNvPr>
            <p:cNvSpPr>
              <a:spLocks noChangeArrowheads="1"/>
            </p:cNvSpPr>
            <p:nvPr/>
          </p:nvSpPr>
          <p:spPr bwMode="auto">
            <a:xfrm>
              <a:off x="4368800" y="5861050"/>
              <a:ext cx="77788" cy="76200"/>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70697" name="Oval 99">
              <a:extLst>
                <a:ext uri="{FF2B5EF4-FFF2-40B4-BE49-F238E27FC236}">
                  <a16:creationId xmlns:a16="http://schemas.microsoft.com/office/drawing/2014/main" id="{D7976C82-9339-7AB5-E253-6B12AFF9C615}"/>
                </a:ext>
              </a:extLst>
            </p:cNvPr>
            <p:cNvSpPr>
              <a:spLocks noChangeArrowheads="1"/>
            </p:cNvSpPr>
            <p:nvPr/>
          </p:nvSpPr>
          <p:spPr bwMode="auto">
            <a:xfrm>
              <a:off x="4521200" y="6013450"/>
              <a:ext cx="77788" cy="76200"/>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70698" name="Oval 100">
              <a:extLst>
                <a:ext uri="{FF2B5EF4-FFF2-40B4-BE49-F238E27FC236}">
                  <a16:creationId xmlns:a16="http://schemas.microsoft.com/office/drawing/2014/main" id="{4D85A4EB-C42B-979E-C7DC-E02A5421BB9B}"/>
                </a:ext>
              </a:extLst>
            </p:cNvPr>
            <p:cNvSpPr>
              <a:spLocks noChangeArrowheads="1"/>
            </p:cNvSpPr>
            <p:nvPr/>
          </p:nvSpPr>
          <p:spPr bwMode="auto">
            <a:xfrm>
              <a:off x="3505200" y="1676400"/>
              <a:ext cx="541338" cy="541338"/>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anchor="ctr">
              <a:spAutoFit/>
            </a:bodyPr>
            <a:lstStyle/>
            <a:p>
              <a:endParaRPr lang="zh-CN" altLang="en-US"/>
            </a:p>
          </p:txBody>
        </p:sp>
        <p:sp>
          <p:nvSpPr>
            <p:cNvPr id="70699" name="Oval 101">
              <a:extLst>
                <a:ext uri="{FF2B5EF4-FFF2-40B4-BE49-F238E27FC236}">
                  <a16:creationId xmlns:a16="http://schemas.microsoft.com/office/drawing/2014/main" id="{94ADC8B4-961D-1215-1C0C-7A106C4591D2}"/>
                </a:ext>
              </a:extLst>
            </p:cNvPr>
            <p:cNvSpPr>
              <a:spLocks noChangeArrowheads="1"/>
            </p:cNvSpPr>
            <p:nvPr/>
          </p:nvSpPr>
          <p:spPr bwMode="auto">
            <a:xfrm>
              <a:off x="4572000" y="1676400"/>
              <a:ext cx="541338" cy="541338"/>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anchor="ctr">
              <a:spAutoFit/>
            </a:bodyPr>
            <a:lstStyle/>
            <a:p>
              <a:endParaRPr lang="zh-CN" altLang="en-US"/>
            </a:p>
          </p:txBody>
        </p:sp>
        <p:sp>
          <p:nvSpPr>
            <p:cNvPr id="70700" name="Oval 102">
              <a:extLst>
                <a:ext uri="{FF2B5EF4-FFF2-40B4-BE49-F238E27FC236}">
                  <a16:creationId xmlns:a16="http://schemas.microsoft.com/office/drawing/2014/main" id="{914B8B6C-3B0E-F4C9-C14B-F77CB675A786}"/>
                </a:ext>
              </a:extLst>
            </p:cNvPr>
            <p:cNvSpPr>
              <a:spLocks noChangeArrowheads="1"/>
            </p:cNvSpPr>
            <p:nvPr/>
          </p:nvSpPr>
          <p:spPr bwMode="auto">
            <a:xfrm>
              <a:off x="2590800" y="1668463"/>
              <a:ext cx="541338" cy="541337"/>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anchor="ctr">
              <a:spAutoFit/>
            </a:bodyPr>
            <a:lstStyle/>
            <a:p>
              <a:endParaRPr lang="zh-CN" altLang="en-US"/>
            </a:p>
          </p:txBody>
        </p:sp>
        <p:sp>
          <p:nvSpPr>
            <p:cNvPr id="70701" name="Oval 103">
              <a:extLst>
                <a:ext uri="{FF2B5EF4-FFF2-40B4-BE49-F238E27FC236}">
                  <a16:creationId xmlns:a16="http://schemas.microsoft.com/office/drawing/2014/main" id="{1DC9A3CE-3ADA-478E-A167-274E3138FD2E}"/>
                </a:ext>
              </a:extLst>
            </p:cNvPr>
            <p:cNvSpPr>
              <a:spLocks noChangeArrowheads="1"/>
            </p:cNvSpPr>
            <p:nvPr/>
          </p:nvSpPr>
          <p:spPr bwMode="auto">
            <a:xfrm>
              <a:off x="3057525" y="1439863"/>
              <a:ext cx="541338" cy="541337"/>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anchor="ctr">
              <a:spAutoFit/>
            </a:bodyPr>
            <a:lstStyle/>
            <a:p>
              <a:endParaRPr lang="zh-CN" altLang="en-US"/>
            </a:p>
          </p:txBody>
        </p:sp>
        <p:sp>
          <p:nvSpPr>
            <p:cNvPr id="70702" name="Oval 104">
              <a:extLst>
                <a:ext uri="{FF2B5EF4-FFF2-40B4-BE49-F238E27FC236}">
                  <a16:creationId xmlns:a16="http://schemas.microsoft.com/office/drawing/2014/main" id="{82760DE6-5EFC-3A84-AB4D-87E39E153849}"/>
                </a:ext>
              </a:extLst>
            </p:cNvPr>
            <p:cNvSpPr>
              <a:spLocks noChangeArrowheads="1"/>
            </p:cNvSpPr>
            <p:nvPr/>
          </p:nvSpPr>
          <p:spPr bwMode="auto">
            <a:xfrm>
              <a:off x="4138613" y="1524000"/>
              <a:ext cx="541337" cy="541338"/>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anchor="ctr">
              <a:spAutoFit/>
            </a:bodyPr>
            <a:lstStyle/>
            <a:p>
              <a:endParaRPr lang="zh-CN" altLang="en-US"/>
            </a:p>
          </p:txBody>
        </p:sp>
        <p:sp>
          <p:nvSpPr>
            <p:cNvPr id="70703" name="Oval 105">
              <a:extLst>
                <a:ext uri="{FF2B5EF4-FFF2-40B4-BE49-F238E27FC236}">
                  <a16:creationId xmlns:a16="http://schemas.microsoft.com/office/drawing/2014/main" id="{B2BC0029-8B39-1EDC-E5CE-A62040362AC6}"/>
                </a:ext>
              </a:extLst>
            </p:cNvPr>
            <p:cNvSpPr>
              <a:spLocks noChangeArrowheads="1"/>
            </p:cNvSpPr>
            <p:nvPr/>
          </p:nvSpPr>
          <p:spPr bwMode="auto">
            <a:xfrm>
              <a:off x="4524375" y="5629275"/>
              <a:ext cx="76200" cy="76200"/>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70704" name="Oval 106">
              <a:extLst>
                <a:ext uri="{FF2B5EF4-FFF2-40B4-BE49-F238E27FC236}">
                  <a16:creationId xmlns:a16="http://schemas.microsoft.com/office/drawing/2014/main" id="{CC42BF23-FF8C-274A-CFF9-0B7F49D3DB07}"/>
                </a:ext>
              </a:extLst>
            </p:cNvPr>
            <p:cNvSpPr>
              <a:spLocks noChangeArrowheads="1"/>
            </p:cNvSpPr>
            <p:nvPr/>
          </p:nvSpPr>
          <p:spPr bwMode="auto">
            <a:xfrm>
              <a:off x="4676775" y="5781675"/>
              <a:ext cx="76200" cy="76200"/>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70705" name="Oval 107">
              <a:extLst>
                <a:ext uri="{FF2B5EF4-FFF2-40B4-BE49-F238E27FC236}">
                  <a16:creationId xmlns:a16="http://schemas.microsoft.com/office/drawing/2014/main" id="{6189CBF4-CE00-DCEE-B089-DCCEAC58C94B}"/>
                </a:ext>
              </a:extLst>
            </p:cNvPr>
            <p:cNvSpPr>
              <a:spLocks noChangeArrowheads="1"/>
            </p:cNvSpPr>
            <p:nvPr/>
          </p:nvSpPr>
          <p:spPr bwMode="auto">
            <a:xfrm>
              <a:off x="4267200" y="5791200"/>
              <a:ext cx="77788" cy="76200"/>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sp>
          <p:nvSpPr>
            <p:cNvPr id="70706" name="Oval 108">
              <a:extLst>
                <a:ext uri="{FF2B5EF4-FFF2-40B4-BE49-F238E27FC236}">
                  <a16:creationId xmlns:a16="http://schemas.microsoft.com/office/drawing/2014/main" id="{34CB5991-AAB2-F5CE-629B-6378CF668169}"/>
                </a:ext>
              </a:extLst>
            </p:cNvPr>
            <p:cNvSpPr>
              <a:spLocks noChangeArrowheads="1"/>
            </p:cNvSpPr>
            <p:nvPr/>
          </p:nvSpPr>
          <p:spPr bwMode="auto">
            <a:xfrm>
              <a:off x="4114800" y="5791200"/>
              <a:ext cx="77788" cy="76200"/>
            </a:xfrm>
            <a:prstGeom prst="ellipse">
              <a:avLst/>
            </a:prstGeom>
            <a:gradFill rotWithShape="0">
              <a:gsLst>
                <a:gs pos="0">
                  <a:srgbClr val="FFFFFF"/>
                </a:gs>
                <a:gs pos="100000">
                  <a:srgbClr val="99CC00"/>
                </a:gs>
              </a:gsLst>
              <a:path path="shape">
                <a:fillToRect l="50000" t="50000" r="50000" b="50000"/>
              </a:path>
            </a:gradFill>
            <a:ln w="9525">
              <a:solidFill>
                <a:schemeClr val="tx1"/>
              </a:solidFill>
              <a:round/>
              <a:headEnd/>
              <a:tailEnd/>
            </a:ln>
            <a:effectLst/>
          </p:spPr>
          <p:txBody>
            <a:bodyPr wrap="none" anchor="ctr">
              <a:spAutoFit/>
            </a:bodyPr>
            <a:lstStyle/>
            <a:p>
              <a:endParaRPr lang="zh-CN" altLang="en-US"/>
            </a:p>
          </p:txBody>
        </p:sp>
      </p:grpSp>
      <p:sp>
        <p:nvSpPr>
          <p:cNvPr id="70707" name="Text Box 109">
            <a:extLst>
              <a:ext uri="{FF2B5EF4-FFF2-40B4-BE49-F238E27FC236}">
                <a16:creationId xmlns:a16="http://schemas.microsoft.com/office/drawing/2014/main" id="{759431D2-7E74-F40F-BE44-B0A720542391}"/>
              </a:ext>
            </a:extLst>
          </p:cNvPr>
          <p:cNvSpPr txBox="1">
            <a:spLocks noChangeArrowheads="1"/>
          </p:cNvSpPr>
          <p:nvPr/>
        </p:nvSpPr>
        <p:spPr bwMode="auto">
          <a:xfrm>
            <a:off x="282903" y="3436769"/>
            <a:ext cx="1761576" cy="2246769"/>
          </a:xfrm>
          <a:prstGeom prst="rect">
            <a:avLst/>
          </a:prstGeom>
          <a:noFill/>
          <a:ln w="9525">
            <a:noFill/>
            <a:miter lim="800000"/>
            <a:headEnd/>
            <a:tailEnd/>
          </a:ln>
          <a:effectLst/>
        </p:spPr>
        <p:txBody>
          <a:bodyPr wrap="square">
            <a:spAutoFit/>
          </a:bodyPr>
          <a:lstStyle/>
          <a:p>
            <a:pPr>
              <a:spcBef>
                <a:spcPct val="50000"/>
              </a:spcBef>
            </a:pPr>
            <a:r>
              <a:rPr kumimoji="1" lang="zh-CN" altLang="en-US" sz="2000" b="1" dirty="0">
                <a:solidFill>
                  <a:schemeClr val="tx1"/>
                </a:solidFill>
                <a:latin typeface="MS PGothic" pitchFamily="34" charset="-128"/>
                <a:ea typeface="宋体" pitchFamily="2" charset="-122"/>
              </a:rPr>
              <a:t>使用数种不同网眼的筛子进行筛选，计算每个筛子剩下的粒子的重量，根据比例来求分布的方法</a:t>
            </a:r>
            <a:endParaRPr kumimoji="1" lang="ja-JP" altLang="en-US" sz="2000" b="1" dirty="0">
              <a:solidFill>
                <a:schemeClr val="tx1"/>
              </a:solidFill>
              <a:latin typeface="MS PGothic" pitchFamily="34" charset="-128"/>
              <a:ea typeface="MS PGothic" pitchFamily="34" charset="-128"/>
            </a:endParaRPr>
          </a:p>
        </p:txBody>
      </p:sp>
    </p:spTree>
    <p:extLst>
      <p:ext uri="{BB962C8B-B14F-4D97-AF65-F5344CB8AC3E}">
        <p14:creationId xmlns:p14="http://schemas.microsoft.com/office/powerpoint/2010/main" val="2588024629"/>
      </p:ext>
    </p:extLst>
  </p:cSld>
  <p:clrMapOvr>
    <a:masterClrMapping/>
  </p:clrMapOvr>
  <p:transition>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642144" y="1448780"/>
            <a:ext cx="6851650" cy="1143000"/>
          </a:xfrm>
        </p:spPr>
        <p:txBody>
          <a:bodyPr/>
          <a:lstStyle/>
          <a:p>
            <a:pPr marL="571500" indent="-571500">
              <a:buFont typeface="Wingdings" panose="05000000000000000000" pitchFamily="2" charset="2"/>
              <a:buChar char="Ø"/>
            </a:pPr>
            <a:r>
              <a:rPr lang="zh-CN" altLang="en-US" sz="3200" dirty="0">
                <a:ea typeface="宋体" pitchFamily="2" charset="-122"/>
              </a:rPr>
              <a:t>筛分技术</a:t>
            </a:r>
            <a:r>
              <a:rPr lang="en-US" altLang="zh-CN" sz="3200" dirty="0">
                <a:ea typeface="宋体" pitchFamily="2" charset="-122"/>
              </a:rPr>
              <a:t>——</a:t>
            </a:r>
            <a:r>
              <a:rPr lang="zh-CN" altLang="en-US" sz="3200" dirty="0">
                <a:ea typeface="宋体" pitchFamily="2" charset="-122"/>
              </a:rPr>
              <a:t>缺点</a:t>
            </a:r>
          </a:p>
        </p:txBody>
      </p:sp>
      <p:sp>
        <p:nvSpPr>
          <p:cNvPr id="2" name="Rectangle 1026">
            <a:extLst>
              <a:ext uri="{FF2B5EF4-FFF2-40B4-BE49-F238E27FC236}">
                <a16:creationId xmlns:a16="http://schemas.microsoft.com/office/drawing/2014/main" id="{DF0F8A62-9862-9388-896D-002E1E51F73A}"/>
              </a:ext>
            </a:extLst>
          </p:cNvPr>
          <p:cNvSpPr txBox="1">
            <a:spLocks noChangeArrowheads="1"/>
          </p:cNvSpPr>
          <p:nvPr/>
        </p:nvSpPr>
        <p:spPr>
          <a:xfrm>
            <a:off x="1961710" y="692150"/>
            <a:ext cx="5740840" cy="587375"/>
          </a:xfrm>
          <a:prstGeom prst="rect">
            <a:avLst/>
          </a:prstGeom>
          <a:noFill/>
          <a:ln/>
        </p:spPr>
        <p:txBody>
          <a:bodyPr lIns="92075" tIns="46038" rIns="92075" bIns="46038" anchor="b"/>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r>
              <a:rPr lang="en-US" altLang="zh-CN" sz="4000" kern="0" dirty="0"/>
              <a:t>5. </a:t>
            </a:r>
            <a:r>
              <a:rPr lang="zh-CN" altLang="en-US" sz="4000" kern="0" dirty="0"/>
              <a:t>常见粒径分析方法</a:t>
            </a:r>
          </a:p>
        </p:txBody>
      </p:sp>
      <p:sp>
        <p:nvSpPr>
          <p:cNvPr id="3" name="Rectangle 3">
            <a:extLst>
              <a:ext uri="{FF2B5EF4-FFF2-40B4-BE49-F238E27FC236}">
                <a16:creationId xmlns:a16="http://schemas.microsoft.com/office/drawing/2014/main" id="{92B84C32-4320-2988-1B1F-7FE1FEB671CF}"/>
              </a:ext>
            </a:extLst>
          </p:cNvPr>
          <p:cNvSpPr txBox="1">
            <a:spLocks noChangeArrowheads="1"/>
          </p:cNvSpPr>
          <p:nvPr/>
        </p:nvSpPr>
        <p:spPr bwMode="auto">
          <a:xfrm>
            <a:off x="653337" y="2761035"/>
            <a:ext cx="7859712" cy="3545882"/>
          </a:xfrm>
          <a:prstGeom prst="rect">
            <a:avLst/>
          </a:prstGeom>
          <a:noFill/>
          <a:ln>
            <a:noFill/>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l"/>
              <a:defRPr sz="4000" b="1">
                <a:solidFill>
                  <a:schemeClr val="accent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华文细黑" pitchFamily="2" charset="-122"/>
              </a:defRPr>
            </a:lvl2pPr>
            <a:lvl3pPr marL="1143000" indent="-2286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华文细黑" pitchFamily="2" charset="-122"/>
              </a:defRPr>
            </a:lvl3pPr>
            <a:lvl4pPr marL="1600200" indent="-228600" algn="l" rtl="0" eaLnBrk="0" fontAlgn="base" hangingPunct="0">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4pPr>
            <a:lvl5pPr marL="2057400" indent="-228600" algn="l" rtl="0" eaLnBrk="0" fontAlgn="base" hangingPunct="0">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5pPr>
            <a:lvl6pPr marL="25146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6pPr>
            <a:lvl7pPr marL="29718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7pPr>
            <a:lvl8pPr marL="34290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8pPr>
            <a:lvl9pPr marL="38862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9pPr>
          </a:lstStyle>
          <a:p>
            <a:r>
              <a:rPr lang="zh-CN" altLang="en-US" sz="2800" kern="0" dirty="0">
                <a:effectLst/>
                <a:ea typeface="宋体" pitchFamily="2" charset="-122"/>
              </a:rPr>
              <a:t>小于</a:t>
            </a:r>
            <a:r>
              <a:rPr lang="en-US" altLang="zh-CN" sz="2800" kern="0" dirty="0">
                <a:effectLst/>
                <a:ea typeface="宋体" pitchFamily="2" charset="-122"/>
              </a:rPr>
              <a:t>38</a:t>
            </a:r>
            <a:r>
              <a:rPr lang="zh-CN" altLang="en-US" sz="2800" kern="0" dirty="0">
                <a:effectLst/>
                <a:ea typeface="宋体" pitchFamily="2" charset="-122"/>
              </a:rPr>
              <a:t>微米的干燥粉末难以测量，湿式筛分的重现性极差</a:t>
            </a:r>
          </a:p>
          <a:p>
            <a:r>
              <a:rPr lang="zh-CN" altLang="en-US" sz="2800" kern="0" dirty="0">
                <a:effectLst/>
                <a:ea typeface="宋体" pitchFamily="2" charset="-122"/>
              </a:rPr>
              <a:t>不适合粘性或成团的材料分析</a:t>
            </a:r>
          </a:p>
          <a:p>
            <a:r>
              <a:rPr lang="zh-CN" altLang="en-US" sz="2800" kern="0" dirty="0">
                <a:effectLst/>
                <a:ea typeface="宋体" pitchFamily="2" charset="-122"/>
              </a:rPr>
              <a:t>测量时间越长，颗粒定向运动机会越多，结果越小</a:t>
            </a:r>
          </a:p>
          <a:p>
            <a:r>
              <a:rPr lang="zh-CN" altLang="en-US" sz="2800" kern="0" dirty="0">
                <a:effectLst/>
                <a:ea typeface="宋体" pitchFamily="2" charset="-122"/>
              </a:rPr>
              <a:t>不能测量悬浮样品或乳剂</a:t>
            </a:r>
          </a:p>
          <a:p>
            <a:r>
              <a:rPr lang="zh-CN" altLang="en-US" sz="2800" kern="0" dirty="0">
                <a:effectLst/>
                <a:ea typeface="宋体" pitchFamily="2" charset="-122"/>
              </a:rPr>
              <a:t>分辨率依赖与筛孔的选择，筛孔小，难过筛</a:t>
            </a:r>
          </a:p>
        </p:txBody>
      </p:sp>
    </p:spTree>
    <p:extLst>
      <p:ext uri="{BB962C8B-B14F-4D97-AF65-F5344CB8AC3E}">
        <p14:creationId xmlns:p14="http://schemas.microsoft.com/office/powerpoint/2010/main" val="2175626095"/>
      </p:ext>
    </p:extLst>
  </p:cSld>
  <p:clrMapOvr>
    <a:masterClrMapping/>
  </p:clrMapOvr>
  <p:transition>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ChangeArrowheads="1"/>
          </p:cNvSpPr>
          <p:nvPr>
            <p:ph type="body" idx="1"/>
          </p:nvPr>
        </p:nvSpPr>
        <p:spPr>
          <a:xfrm>
            <a:off x="642143" y="2618910"/>
            <a:ext cx="8115321" cy="3726960"/>
          </a:xfrm>
        </p:spPr>
        <p:txBody>
          <a:bodyPr/>
          <a:lstStyle/>
          <a:p>
            <a:r>
              <a:rPr lang="zh-CN" altLang="en-US" sz="2400" dirty="0">
                <a:ea typeface="宋体" pitchFamily="2" charset="-122"/>
              </a:rPr>
              <a:t>直接观测颗粒的形状，结构（实心，空心，疏松或多孔等）以及表面形貌</a:t>
            </a:r>
          </a:p>
          <a:p>
            <a:r>
              <a:rPr lang="zh-CN" altLang="en-US" sz="2400" dirty="0">
                <a:solidFill>
                  <a:srgbClr val="C00000"/>
                </a:solidFill>
                <a:ea typeface="宋体" pitchFamily="2" charset="-122"/>
              </a:rPr>
              <a:t>测量范围</a:t>
            </a:r>
            <a:r>
              <a:rPr lang="zh-CN" altLang="en-US" sz="2400" dirty="0">
                <a:ea typeface="宋体" pitchFamily="2" charset="-122"/>
              </a:rPr>
              <a:t>：普通光学显微镜，</a:t>
            </a:r>
            <a:r>
              <a:rPr lang="en-US" altLang="zh-CN" sz="2400" dirty="0">
                <a:ea typeface="宋体" pitchFamily="2" charset="-122"/>
              </a:rPr>
              <a:t>1-200</a:t>
            </a:r>
            <a:r>
              <a:rPr lang="zh-CN" altLang="en-US" sz="2400" dirty="0">
                <a:ea typeface="宋体" pitchFamily="2" charset="-122"/>
              </a:rPr>
              <a:t>微米；透射电子显微镜（</a:t>
            </a:r>
            <a:r>
              <a:rPr lang="en-US" altLang="zh-CN" sz="2400" dirty="0">
                <a:ea typeface="宋体" pitchFamily="2" charset="-122"/>
              </a:rPr>
              <a:t>TEM)</a:t>
            </a:r>
            <a:r>
              <a:rPr lang="zh-CN" altLang="en-US" sz="2400" dirty="0">
                <a:ea typeface="宋体" pitchFamily="2" charset="-122"/>
              </a:rPr>
              <a:t>，</a:t>
            </a:r>
            <a:r>
              <a:rPr lang="en-US" altLang="zh-CN" sz="2400" dirty="0">
                <a:ea typeface="宋体" pitchFamily="2" charset="-122"/>
              </a:rPr>
              <a:t>0.001-10</a:t>
            </a:r>
            <a:r>
              <a:rPr lang="zh-CN" altLang="en-US" sz="2400" dirty="0">
                <a:ea typeface="宋体" pitchFamily="2" charset="-122"/>
              </a:rPr>
              <a:t>微米；扫描电子显微镜（</a:t>
            </a:r>
            <a:r>
              <a:rPr lang="en-US" altLang="zh-CN" sz="2400" dirty="0">
                <a:ea typeface="宋体" pitchFamily="2" charset="-122"/>
              </a:rPr>
              <a:t>SEM)</a:t>
            </a:r>
            <a:r>
              <a:rPr lang="zh-CN" altLang="en-US" sz="2400" dirty="0">
                <a:ea typeface="宋体" pitchFamily="2" charset="-122"/>
              </a:rPr>
              <a:t>，</a:t>
            </a:r>
            <a:r>
              <a:rPr lang="en-US" altLang="zh-CN" sz="2400" dirty="0">
                <a:ea typeface="宋体" pitchFamily="2" charset="-122"/>
              </a:rPr>
              <a:t>0.005-50</a:t>
            </a:r>
            <a:r>
              <a:rPr lang="zh-CN" altLang="en-US" sz="2400" dirty="0">
                <a:ea typeface="宋体" pitchFamily="2" charset="-122"/>
              </a:rPr>
              <a:t>微米</a:t>
            </a:r>
          </a:p>
          <a:p>
            <a:r>
              <a:rPr lang="zh-CN" altLang="en-US" sz="2400" dirty="0">
                <a:solidFill>
                  <a:srgbClr val="C00000"/>
                </a:solidFill>
                <a:ea typeface="宋体" pitchFamily="2" charset="-122"/>
              </a:rPr>
              <a:t>最基本也是最实用的测量方法</a:t>
            </a:r>
            <a:r>
              <a:rPr lang="zh-CN" altLang="en-US" sz="2400" dirty="0">
                <a:ea typeface="宋体" pitchFamily="2" charset="-122"/>
              </a:rPr>
              <a:t>，结果表示为二维尺寸</a:t>
            </a:r>
          </a:p>
          <a:p>
            <a:r>
              <a:rPr lang="zh-CN" altLang="en-US" sz="2400" dirty="0">
                <a:ea typeface="宋体" pitchFamily="2" charset="-122"/>
              </a:rPr>
              <a:t>一般要求被测颗粒不少于</a:t>
            </a:r>
            <a:r>
              <a:rPr lang="en-US" altLang="zh-CN" sz="2400" dirty="0">
                <a:ea typeface="宋体" pitchFamily="2" charset="-122"/>
              </a:rPr>
              <a:t>600</a:t>
            </a:r>
            <a:r>
              <a:rPr lang="zh-CN" altLang="en-US" sz="2400" dirty="0">
                <a:ea typeface="宋体" pitchFamily="2" charset="-122"/>
              </a:rPr>
              <a:t>个</a:t>
            </a:r>
          </a:p>
          <a:p>
            <a:r>
              <a:rPr lang="zh-CN" altLang="en-US" sz="2400" dirty="0">
                <a:solidFill>
                  <a:srgbClr val="C00000"/>
                </a:solidFill>
                <a:ea typeface="宋体" pitchFamily="2" charset="-122"/>
              </a:rPr>
              <a:t>发展趋势</a:t>
            </a:r>
            <a:r>
              <a:rPr lang="zh-CN" altLang="en-US" sz="2400" dirty="0">
                <a:ea typeface="宋体" pitchFamily="2" charset="-122"/>
              </a:rPr>
              <a:t>：半自动和全自动测量装置，辅以图像分析和处理软件，应用广泛；标尺功能</a:t>
            </a:r>
          </a:p>
        </p:txBody>
      </p:sp>
      <p:sp>
        <p:nvSpPr>
          <p:cNvPr id="2" name="Rectangle 1026">
            <a:extLst>
              <a:ext uri="{FF2B5EF4-FFF2-40B4-BE49-F238E27FC236}">
                <a16:creationId xmlns:a16="http://schemas.microsoft.com/office/drawing/2014/main" id="{2775C0D7-D218-9810-33A1-B3A41C65201C}"/>
              </a:ext>
            </a:extLst>
          </p:cNvPr>
          <p:cNvSpPr txBox="1">
            <a:spLocks noChangeArrowheads="1"/>
          </p:cNvSpPr>
          <p:nvPr/>
        </p:nvSpPr>
        <p:spPr>
          <a:xfrm>
            <a:off x="1961710" y="692150"/>
            <a:ext cx="5740840" cy="587375"/>
          </a:xfrm>
          <a:prstGeom prst="rect">
            <a:avLst/>
          </a:prstGeom>
          <a:noFill/>
          <a:ln/>
        </p:spPr>
        <p:txBody>
          <a:bodyPr lIns="92075" tIns="46038" rIns="92075" bIns="46038" anchor="b"/>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r>
              <a:rPr lang="en-US" altLang="zh-CN" sz="4000" kern="0" dirty="0"/>
              <a:t>5. </a:t>
            </a:r>
            <a:r>
              <a:rPr lang="zh-CN" altLang="en-US" sz="4000" kern="0" dirty="0"/>
              <a:t>常见粒径分析方法</a:t>
            </a:r>
          </a:p>
        </p:txBody>
      </p:sp>
      <p:sp>
        <p:nvSpPr>
          <p:cNvPr id="3" name="Rectangle 2">
            <a:extLst>
              <a:ext uri="{FF2B5EF4-FFF2-40B4-BE49-F238E27FC236}">
                <a16:creationId xmlns:a16="http://schemas.microsoft.com/office/drawing/2014/main" id="{39F58C1E-9430-7A3F-2833-D248456B4E13}"/>
              </a:ext>
            </a:extLst>
          </p:cNvPr>
          <p:cNvSpPr txBox="1">
            <a:spLocks noChangeArrowheads="1"/>
          </p:cNvSpPr>
          <p:nvPr/>
        </p:nvSpPr>
        <p:spPr bwMode="auto">
          <a:xfrm>
            <a:off x="642144" y="1448780"/>
            <a:ext cx="6851650" cy="11430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dirty="0">
                <a:ea typeface="宋体" pitchFamily="2" charset="-122"/>
              </a:rPr>
              <a:t>显微镜</a:t>
            </a:r>
            <a:r>
              <a:rPr lang="zh-CN" altLang="en-US" sz="3200" kern="0" dirty="0">
                <a:ea typeface="宋体" pitchFamily="2" charset="-122"/>
              </a:rPr>
              <a:t>技术</a:t>
            </a:r>
          </a:p>
        </p:txBody>
      </p:sp>
    </p:spTree>
  </p:cSld>
  <p:clrMapOvr>
    <a:masterClrMapping/>
  </p:clrMapOvr>
  <p:transition>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1026"/>
          <p:cNvSpPr>
            <a:spLocks noGrp="1" noChangeArrowheads="1"/>
          </p:cNvSpPr>
          <p:nvPr>
            <p:ph type="title"/>
          </p:nvPr>
        </p:nvSpPr>
        <p:spPr>
          <a:xfrm>
            <a:off x="1736685" y="413665"/>
            <a:ext cx="7162800" cy="1143000"/>
          </a:xfrm>
        </p:spPr>
        <p:txBody>
          <a:bodyPr/>
          <a:lstStyle/>
          <a:p>
            <a:r>
              <a:rPr lang="en-US" altLang="zh-CN" sz="4000" dirty="0"/>
              <a:t>1. </a:t>
            </a:r>
            <a:r>
              <a:rPr lang="zh-CN" altLang="en-US" sz="4000" dirty="0"/>
              <a:t>关于颗粒的基本概念</a:t>
            </a:r>
          </a:p>
        </p:txBody>
      </p:sp>
      <p:sp>
        <p:nvSpPr>
          <p:cNvPr id="595971" name="Rectangle 1027"/>
          <p:cNvSpPr>
            <a:spLocks noGrp="1" noChangeArrowheads="1"/>
          </p:cNvSpPr>
          <p:nvPr>
            <p:ph type="body" idx="1"/>
          </p:nvPr>
        </p:nvSpPr>
        <p:spPr>
          <a:xfrm>
            <a:off x="566555" y="1752600"/>
            <a:ext cx="8010890" cy="4691735"/>
          </a:xfrm>
        </p:spPr>
        <p:txBody>
          <a:bodyPr/>
          <a:lstStyle/>
          <a:p>
            <a:pPr algn="just">
              <a:lnSpc>
                <a:spcPct val="150000"/>
              </a:lnSpc>
              <a:spcBef>
                <a:spcPct val="0"/>
              </a:spcBef>
              <a:buClrTx/>
              <a:buFontTx/>
              <a:buChar char="•"/>
            </a:pPr>
            <a:r>
              <a:rPr kumimoji="1" lang="zh-CN" altLang="en-US" sz="2000" b="1" dirty="0">
                <a:solidFill>
                  <a:srgbClr val="FF0000"/>
                </a:solidFill>
                <a:effectLst/>
                <a:latin typeface="+mn-ea"/>
              </a:rPr>
              <a:t>晶粒：</a:t>
            </a:r>
            <a:r>
              <a:rPr kumimoji="1" lang="zh-CN" altLang="en-US" sz="2000" dirty="0">
                <a:effectLst/>
                <a:latin typeface="+mn-ea"/>
              </a:rPr>
              <a:t>指单晶颗粒，即颗粒内为单相，无晶界</a:t>
            </a:r>
          </a:p>
          <a:p>
            <a:pPr algn="just">
              <a:lnSpc>
                <a:spcPct val="150000"/>
              </a:lnSpc>
              <a:spcBef>
                <a:spcPct val="0"/>
              </a:spcBef>
              <a:buClrTx/>
              <a:buFontTx/>
              <a:buChar char="•"/>
            </a:pPr>
            <a:r>
              <a:rPr kumimoji="1" lang="zh-CN" altLang="en-US" sz="2000" b="1" dirty="0">
                <a:solidFill>
                  <a:srgbClr val="FF0000"/>
                </a:solidFill>
                <a:effectLst/>
                <a:latin typeface="+mn-ea"/>
              </a:rPr>
              <a:t>一次颗粒：</a:t>
            </a:r>
            <a:r>
              <a:rPr kumimoji="1" lang="zh-CN" altLang="en-US" sz="2000" dirty="0">
                <a:effectLst/>
                <a:latin typeface="+mn-ea"/>
              </a:rPr>
              <a:t>指含有低孔隙率的一种独立的粒子，它能被电子显微镜观察到</a:t>
            </a:r>
          </a:p>
          <a:p>
            <a:pPr algn="just" eaLnBrk="0" hangingPunct="0">
              <a:lnSpc>
                <a:spcPct val="150000"/>
              </a:lnSpc>
              <a:spcBef>
                <a:spcPct val="0"/>
              </a:spcBef>
              <a:buClrTx/>
              <a:buFontTx/>
              <a:buChar char="•"/>
            </a:pPr>
            <a:r>
              <a:rPr kumimoji="1" lang="zh-CN" altLang="en-US" sz="2000" b="1" dirty="0">
                <a:solidFill>
                  <a:srgbClr val="FF0000"/>
                </a:solidFill>
                <a:effectLst/>
                <a:latin typeface="+mn-ea"/>
              </a:rPr>
              <a:t>团聚体：</a:t>
            </a:r>
            <a:r>
              <a:rPr kumimoji="1" lang="zh-CN" altLang="en-US" sz="2000" dirty="0">
                <a:effectLst/>
                <a:latin typeface="+mn-ea"/>
              </a:rPr>
              <a:t>是由一次颗粒为降低表面势能而通过范德华力或固定的桥键作用形成的更大颗粒，团聚体内含有相互连接的孔隙网络，它能被电子显微镜观察到</a:t>
            </a:r>
          </a:p>
          <a:p>
            <a:pPr algn="just" eaLnBrk="0" hangingPunct="0">
              <a:lnSpc>
                <a:spcPct val="150000"/>
              </a:lnSpc>
              <a:spcBef>
                <a:spcPct val="0"/>
              </a:spcBef>
              <a:buClrTx/>
              <a:buFontTx/>
              <a:buChar char="•"/>
            </a:pPr>
            <a:r>
              <a:rPr kumimoji="1" lang="zh-CN" altLang="en-US" sz="2000" b="1" dirty="0">
                <a:solidFill>
                  <a:srgbClr val="FF0000"/>
                </a:solidFill>
                <a:effectLst/>
                <a:latin typeface="+mn-ea"/>
              </a:rPr>
              <a:t>二次颗粒：</a:t>
            </a:r>
            <a:r>
              <a:rPr kumimoji="1" lang="zh-CN" altLang="en-US" sz="2000" dirty="0">
                <a:effectLst/>
                <a:latin typeface="+mn-ea"/>
              </a:rPr>
              <a:t>指人为制造的粉料团聚粒子</a:t>
            </a:r>
          </a:p>
          <a:p>
            <a:pPr algn="just" eaLnBrk="0" hangingPunct="0">
              <a:lnSpc>
                <a:spcPct val="150000"/>
              </a:lnSpc>
              <a:spcBef>
                <a:spcPct val="0"/>
              </a:spcBef>
              <a:buClrTx/>
              <a:buFontTx/>
              <a:buChar char="•"/>
            </a:pPr>
            <a:r>
              <a:rPr kumimoji="1" lang="zh-CN" altLang="en-US" sz="2000" dirty="0">
                <a:effectLst/>
                <a:latin typeface="+mn-ea"/>
              </a:rPr>
              <a:t>目前，所谓</a:t>
            </a:r>
            <a:r>
              <a:rPr kumimoji="1" lang="zh-CN" altLang="en-US" sz="2000" dirty="0">
                <a:solidFill>
                  <a:srgbClr val="C00000"/>
                </a:solidFill>
                <a:effectLst/>
                <a:latin typeface="+mn-ea"/>
              </a:rPr>
              <a:t>“</a:t>
            </a:r>
            <a:r>
              <a:rPr kumimoji="1" lang="zh-CN" altLang="en-US" sz="2000" b="1" dirty="0">
                <a:solidFill>
                  <a:srgbClr val="C00000"/>
                </a:solidFill>
                <a:effectLst/>
                <a:latin typeface="+mn-ea"/>
              </a:rPr>
              <a:t>纳米材料</a:t>
            </a:r>
            <a:r>
              <a:rPr kumimoji="1" lang="zh-CN" altLang="en-US" sz="2000" dirty="0">
                <a:solidFill>
                  <a:srgbClr val="C00000"/>
                </a:solidFill>
                <a:effectLst/>
                <a:latin typeface="+mn-ea"/>
              </a:rPr>
              <a:t>”</a:t>
            </a:r>
            <a:r>
              <a:rPr kumimoji="1" lang="zh-CN" altLang="en-US" sz="2000" dirty="0">
                <a:effectLst/>
                <a:latin typeface="+mn-ea"/>
              </a:rPr>
              <a:t>（尺寸大小）的功能绝大多数体现为团聚体的功能，其粒度能被激光粒度仪精确测出，若能将团聚体分散成一次颗粒，则将表现出纳米颗粒更多的特性</a:t>
            </a:r>
          </a:p>
        </p:txBody>
      </p:sp>
    </p:spTree>
  </p:cSld>
  <p:clrMapOvr>
    <a:masterClrMapping/>
  </p:clrMapOvr>
  <p:transition>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6">
            <a:extLst>
              <a:ext uri="{FF2B5EF4-FFF2-40B4-BE49-F238E27FC236}">
                <a16:creationId xmlns:a16="http://schemas.microsoft.com/office/drawing/2014/main" id="{2775C0D7-D218-9810-33A1-B3A41C65201C}"/>
              </a:ext>
            </a:extLst>
          </p:cNvPr>
          <p:cNvSpPr txBox="1">
            <a:spLocks noChangeArrowheads="1"/>
          </p:cNvSpPr>
          <p:nvPr/>
        </p:nvSpPr>
        <p:spPr>
          <a:xfrm>
            <a:off x="1961710" y="692150"/>
            <a:ext cx="5740840" cy="587375"/>
          </a:xfrm>
          <a:prstGeom prst="rect">
            <a:avLst/>
          </a:prstGeom>
          <a:noFill/>
          <a:ln/>
        </p:spPr>
        <p:txBody>
          <a:bodyPr lIns="92075" tIns="46038" rIns="92075" bIns="46038" anchor="b"/>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r>
              <a:rPr lang="en-US" altLang="zh-CN" sz="4000" kern="0" dirty="0"/>
              <a:t>5. </a:t>
            </a:r>
            <a:r>
              <a:rPr lang="zh-CN" altLang="en-US" sz="4000" kern="0" dirty="0"/>
              <a:t>常见粒径分析方法</a:t>
            </a:r>
          </a:p>
        </p:txBody>
      </p:sp>
      <p:sp>
        <p:nvSpPr>
          <p:cNvPr id="3" name="Rectangle 2">
            <a:extLst>
              <a:ext uri="{FF2B5EF4-FFF2-40B4-BE49-F238E27FC236}">
                <a16:creationId xmlns:a16="http://schemas.microsoft.com/office/drawing/2014/main" id="{39F58C1E-9430-7A3F-2833-D248456B4E13}"/>
              </a:ext>
            </a:extLst>
          </p:cNvPr>
          <p:cNvSpPr txBox="1">
            <a:spLocks noChangeArrowheads="1"/>
          </p:cNvSpPr>
          <p:nvPr/>
        </p:nvSpPr>
        <p:spPr bwMode="auto">
          <a:xfrm>
            <a:off x="642144" y="1448780"/>
            <a:ext cx="6851650" cy="11430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dirty="0">
                <a:ea typeface="宋体" pitchFamily="2" charset="-122"/>
              </a:rPr>
              <a:t>显微镜</a:t>
            </a:r>
            <a:r>
              <a:rPr lang="zh-CN" altLang="en-US" sz="3200" kern="0" dirty="0">
                <a:ea typeface="宋体" pitchFamily="2" charset="-122"/>
              </a:rPr>
              <a:t>技术</a:t>
            </a:r>
            <a:r>
              <a:rPr lang="en-US" altLang="zh-CN" sz="3200" kern="0" dirty="0">
                <a:ea typeface="宋体" pitchFamily="2" charset="-122"/>
              </a:rPr>
              <a:t>——</a:t>
            </a:r>
            <a:r>
              <a:rPr lang="zh-CN" altLang="en-US" sz="3200" kern="0" dirty="0">
                <a:ea typeface="宋体" pitchFamily="2" charset="-122"/>
              </a:rPr>
              <a:t>缺点</a:t>
            </a:r>
          </a:p>
        </p:txBody>
      </p:sp>
      <p:sp>
        <p:nvSpPr>
          <p:cNvPr id="6" name="Rectangle 3">
            <a:extLst>
              <a:ext uri="{FF2B5EF4-FFF2-40B4-BE49-F238E27FC236}">
                <a16:creationId xmlns:a16="http://schemas.microsoft.com/office/drawing/2014/main" id="{3BB8B8E2-72EB-44E5-B7B7-67E431FCF139}"/>
              </a:ext>
            </a:extLst>
          </p:cNvPr>
          <p:cNvSpPr txBox="1">
            <a:spLocks noChangeArrowheads="1"/>
          </p:cNvSpPr>
          <p:nvPr/>
        </p:nvSpPr>
        <p:spPr bwMode="auto">
          <a:xfrm>
            <a:off x="520587" y="2599224"/>
            <a:ext cx="8102825" cy="3050827"/>
          </a:xfrm>
          <a:prstGeom prst="rect">
            <a:avLst/>
          </a:prstGeom>
          <a:noFill/>
          <a:ln>
            <a:noFill/>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l"/>
              <a:defRPr sz="4000" b="1">
                <a:solidFill>
                  <a:schemeClr val="accent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华文细黑" pitchFamily="2" charset="-122"/>
              </a:defRPr>
            </a:lvl2pPr>
            <a:lvl3pPr marL="1143000" indent="-2286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华文细黑" pitchFamily="2" charset="-122"/>
              </a:defRPr>
            </a:lvl3pPr>
            <a:lvl4pPr marL="1600200" indent="-228600" algn="l" rtl="0" eaLnBrk="0" fontAlgn="base" hangingPunct="0">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4pPr>
            <a:lvl5pPr marL="2057400" indent="-228600" algn="l" rtl="0" eaLnBrk="0" fontAlgn="base" hangingPunct="0">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5pPr>
            <a:lvl6pPr marL="25146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6pPr>
            <a:lvl7pPr marL="29718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7pPr>
            <a:lvl8pPr marL="34290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8pPr>
            <a:lvl9pPr marL="38862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9pPr>
          </a:lstStyle>
          <a:p>
            <a:pPr>
              <a:lnSpc>
                <a:spcPct val="125000"/>
              </a:lnSpc>
            </a:pPr>
            <a:r>
              <a:rPr lang="zh-CN" altLang="en-US" sz="2800" kern="0" dirty="0">
                <a:solidFill>
                  <a:srgbClr val="C00000"/>
                </a:solidFill>
                <a:ea typeface="宋体" pitchFamily="2" charset="-122"/>
              </a:rPr>
              <a:t>取样量极其有限（</a:t>
            </a:r>
            <a:r>
              <a:rPr lang="en-US" altLang="zh-CN" sz="2800" kern="0" dirty="0">
                <a:solidFill>
                  <a:srgbClr val="C00000"/>
                </a:solidFill>
                <a:ea typeface="宋体" pitchFamily="2" charset="-122"/>
              </a:rPr>
              <a:t>0.01-0.1</a:t>
            </a:r>
            <a:r>
              <a:rPr lang="zh-CN" altLang="en-US" sz="2800" kern="0" dirty="0">
                <a:solidFill>
                  <a:srgbClr val="C00000"/>
                </a:solidFill>
                <a:ea typeface="宋体" pitchFamily="2" charset="-122"/>
              </a:rPr>
              <a:t>克），不具备代表性</a:t>
            </a:r>
          </a:p>
          <a:p>
            <a:pPr>
              <a:lnSpc>
                <a:spcPct val="125000"/>
              </a:lnSpc>
            </a:pPr>
            <a:r>
              <a:rPr lang="zh-CN" altLang="en-US" sz="2800" kern="0" dirty="0">
                <a:ea typeface="宋体" pitchFamily="2" charset="-122"/>
              </a:rPr>
              <a:t>样品制备麻烦，有时需要纳米级固定薄膜，测量成本高</a:t>
            </a:r>
          </a:p>
          <a:p>
            <a:pPr>
              <a:lnSpc>
                <a:spcPct val="125000"/>
              </a:lnSpc>
            </a:pPr>
            <a:r>
              <a:rPr lang="zh-CN" altLang="en-US" sz="2800" kern="0" dirty="0">
                <a:ea typeface="宋体" pitchFamily="2" charset="-122"/>
              </a:rPr>
              <a:t>测量过程人为因素影响过大，时间长，易疲劳</a:t>
            </a:r>
          </a:p>
          <a:p>
            <a:pPr>
              <a:lnSpc>
                <a:spcPct val="125000"/>
              </a:lnSpc>
            </a:pPr>
            <a:r>
              <a:rPr lang="zh-CN" altLang="en-US" sz="2800" kern="0" dirty="0">
                <a:ea typeface="宋体" pitchFamily="2" charset="-122"/>
              </a:rPr>
              <a:t>仅能用于质量或生产控制的简单判断，或用作其他测量方法的辅助工具（分散状态，絮凝与否）</a:t>
            </a:r>
          </a:p>
        </p:txBody>
      </p:sp>
    </p:spTree>
    <p:extLst>
      <p:ext uri="{BB962C8B-B14F-4D97-AF65-F5344CB8AC3E}">
        <p14:creationId xmlns:p14="http://schemas.microsoft.com/office/powerpoint/2010/main" val="1448317043"/>
      </p:ext>
    </p:extLst>
  </p:cSld>
  <p:clrMapOvr>
    <a:masterClrMapping/>
  </p:clrMapOvr>
  <p:transition>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6">
            <a:extLst>
              <a:ext uri="{FF2B5EF4-FFF2-40B4-BE49-F238E27FC236}">
                <a16:creationId xmlns:a16="http://schemas.microsoft.com/office/drawing/2014/main" id="{2775C0D7-D218-9810-33A1-B3A41C65201C}"/>
              </a:ext>
            </a:extLst>
          </p:cNvPr>
          <p:cNvSpPr txBox="1">
            <a:spLocks noChangeArrowheads="1"/>
          </p:cNvSpPr>
          <p:nvPr/>
        </p:nvSpPr>
        <p:spPr>
          <a:xfrm>
            <a:off x="1961710" y="692150"/>
            <a:ext cx="5740840" cy="587375"/>
          </a:xfrm>
          <a:prstGeom prst="rect">
            <a:avLst/>
          </a:prstGeom>
          <a:noFill/>
          <a:ln/>
        </p:spPr>
        <p:txBody>
          <a:bodyPr lIns="92075" tIns="46038" rIns="92075" bIns="46038" anchor="b"/>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r>
              <a:rPr lang="en-US" altLang="zh-CN" sz="4000" kern="0" dirty="0"/>
              <a:t>5. </a:t>
            </a:r>
            <a:r>
              <a:rPr lang="zh-CN" altLang="en-US" sz="4000" kern="0" dirty="0"/>
              <a:t>常见粒径分析方法</a:t>
            </a:r>
          </a:p>
        </p:txBody>
      </p:sp>
      <p:sp>
        <p:nvSpPr>
          <p:cNvPr id="3" name="Rectangle 2">
            <a:extLst>
              <a:ext uri="{FF2B5EF4-FFF2-40B4-BE49-F238E27FC236}">
                <a16:creationId xmlns:a16="http://schemas.microsoft.com/office/drawing/2014/main" id="{39F58C1E-9430-7A3F-2833-D248456B4E13}"/>
              </a:ext>
            </a:extLst>
          </p:cNvPr>
          <p:cNvSpPr txBox="1">
            <a:spLocks noChangeArrowheads="1"/>
          </p:cNvSpPr>
          <p:nvPr/>
        </p:nvSpPr>
        <p:spPr bwMode="auto">
          <a:xfrm>
            <a:off x="642144" y="1448780"/>
            <a:ext cx="6851650" cy="11430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dirty="0">
                <a:ea typeface="宋体" pitchFamily="2" charset="-122"/>
              </a:rPr>
              <a:t>图像解析技术</a:t>
            </a:r>
            <a:endParaRPr lang="zh-CN" altLang="en-US" sz="3200" kern="0" dirty="0">
              <a:ea typeface="宋体" pitchFamily="2" charset="-122"/>
            </a:endParaRPr>
          </a:p>
        </p:txBody>
      </p:sp>
      <p:grpSp>
        <p:nvGrpSpPr>
          <p:cNvPr id="4" name="组合 3">
            <a:extLst>
              <a:ext uri="{FF2B5EF4-FFF2-40B4-BE49-F238E27FC236}">
                <a16:creationId xmlns:a16="http://schemas.microsoft.com/office/drawing/2014/main" id="{9BB43CAD-9A5E-74B2-1DC4-DB366243DE59}"/>
              </a:ext>
            </a:extLst>
          </p:cNvPr>
          <p:cNvGrpSpPr>
            <a:grpSpLocks noChangeAspect="1"/>
          </p:cNvGrpSpPr>
          <p:nvPr/>
        </p:nvGrpSpPr>
        <p:grpSpPr>
          <a:xfrm>
            <a:off x="1051302" y="2439370"/>
            <a:ext cx="6651248" cy="4320000"/>
            <a:chOff x="649288" y="1231900"/>
            <a:chExt cx="7491412" cy="4865688"/>
          </a:xfrm>
        </p:grpSpPr>
        <p:sp>
          <p:nvSpPr>
            <p:cNvPr id="5" name="Text Box 3">
              <a:extLst>
                <a:ext uri="{FF2B5EF4-FFF2-40B4-BE49-F238E27FC236}">
                  <a16:creationId xmlns:a16="http://schemas.microsoft.com/office/drawing/2014/main" id="{DD505FAA-FDFD-2AA0-E896-D877AFF3816C}"/>
                </a:ext>
              </a:extLst>
            </p:cNvPr>
            <p:cNvSpPr txBox="1">
              <a:spLocks noChangeArrowheads="1"/>
            </p:cNvSpPr>
            <p:nvPr/>
          </p:nvSpPr>
          <p:spPr bwMode="auto">
            <a:xfrm>
              <a:off x="1639888" y="1231900"/>
              <a:ext cx="990600" cy="415985"/>
            </a:xfrm>
            <a:prstGeom prst="rect">
              <a:avLst/>
            </a:prstGeom>
            <a:gradFill rotWithShape="0">
              <a:gsLst>
                <a:gs pos="0">
                  <a:srgbClr val="FFFFFF"/>
                </a:gs>
                <a:gs pos="100000">
                  <a:srgbClr val="FFCC99"/>
                </a:gs>
              </a:gsLst>
              <a:lin ang="5400000" scaled="1"/>
            </a:gradFill>
            <a:ln w="9525">
              <a:solidFill>
                <a:schemeClr val="tx1"/>
              </a:solidFill>
              <a:miter lim="800000"/>
              <a:headEnd/>
              <a:tailEnd/>
            </a:ln>
            <a:effectLst>
              <a:outerShdw dist="107763" dir="2700000" algn="ctr" rotWithShape="0">
                <a:srgbClr val="808080"/>
              </a:outerShdw>
            </a:effectLst>
          </p:spPr>
          <p:txBody>
            <a:bodyPr>
              <a:spAutoFit/>
            </a:bodyPr>
            <a:lstStyle/>
            <a:p>
              <a:pPr algn="ctr">
                <a:spcBef>
                  <a:spcPct val="50000"/>
                </a:spcBef>
              </a:pPr>
              <a:r>
                <a:rPr kumimoji="1" lang="zh-CN" altLang="en-US" sz="1800">
                  <a:solidFill>
                    <a:schemeClr val="tx1"/>
                  </a:solidFill>
                  <a:latin typeface="MS PGothic" pitchFamily="34" charset="-128"/>
                  <a:ea typeface="宋体" pitchFamily="2" charset="-122"/>
                </a:rPr>
                <a:t>开始</a:t>
              </a:r>
              <a:endParaRPr kumimoji="1" lang="ja-JP" altLang="en-US" sz="1800">
                <a:solidFill>
                  <a:schemeClr val="tx1"/>
                </a:solidFill>
                <a:latin typeface="MS PGothic" pitchFamily="34" charset="-128"/>
                <a:ea typeface="MS PGothic" pitchFamily="34" charset="-128"/>
              </a:endParaRPr>
            </a:p>
          </p:txBody>
        </p:sp>
        <p:sp>
          <p:nvSpPr>
            <p:cNvPr id="7" name="Line 4">
              <a:extLst>
                <a:ext uri="{FF2B5EF4-FFF2-40B4-BE49-F238E27FC236}">
                  <a16:creationId xmlns:a16="http://schemas.microsoft.com/office/drawing/2014/main" id="{724D3370-CF7C-70F2-9BB6-3DDCDCEE1A79}"/>
                </a:ext>
              </a:extLst>
            </p:cNvPr>
            <p:cNvSpPr>
              <a:spLocks noChangeShapeType="1"/>
            </p:cNvSpPr>
            <p:nvPr/>
          </p:nvSpPr>
          <p:spPr bwMode="auto">
            <a:xfrm>
              <a:off x="2173288" y="1612900"/>
              <a:ext cx="0" cy="304800"/>
            </a:xfrm>
            <a:prstGeom prst="line">
              <a:avLst/>
            </a:prstGeom>
            <a:noFill/>
            <a:ln w="19050">
              <a:solidFill>
                <a:schemeClr val="tx1"/>
              </a:solidFill>
              <a:round/>
              <a:headEnd/>
              <a:tailEnd type="triangle" w="med" len="med"/>
            </a:ln>
            <a:effectLst/>
          </p:spPr>
          <p:txBody>
            <a:bodyPr anchor="ctr">
              <a:spAutoFit/>
            </a:bodyPr>
            <a:lstStyle/>
            <a:p>
              <a:endParaRPr lang="zh-CN" altLang="en-US"/>
            </a:p>
          </p:txBody>
        </p:sp>
        <p:sp>
          <p:nvSpPr>
            <p:cNvPr id="8" name="Text Box 5">
              <a:extLst>
                <a:ext uri="{FF2B5EF4-FFF2-40B4-BE49-F238E27FC236}">
                  <a16:creationId xmlns:a16="http://schemas.microsoft.com/office/drawing/2014/main" id="{B7D40A55-CE07-3971-2A69-E91CF5F88A51}"/>
                </a:ext>
              </a:extLst>
            </p:cNvPr>
            <p:cNvSpPr txBox="1">
              <a:spLocks noChangeArrowheads="1"/>
            </p:cNvSpPr>
            <p:nvPr/>
          </p:nvSpPr>
          <p:spPr bwMode="auto">
            <a:xfrm>
              <a:off x="1487488" y="1922463"/>
              <a:ext cx="1447800" cy="415985"/>
            </a:xfrm>
            <a:prstGeom prst="rect">
              <a:avLst/>
            </a:prstGeom>
            <a:gradFill rotWithShape="0">
              <a:gsLst>
                <a:gs pos="0">
                  <a:srgbClr val="FFFFFF"/>
                </a:gs>
                <a:gs pos="100000">
                  <a:srgbClr val="FFCC99"/>
                </a:gs>
              </a:gsLst>
              <a:lin ang="5400000" scaled="1"/>
            </a:gradFill>
            <a:ln w="9525">
              <a:solidFill>
                <a:schemeClr val="tx1"/>
              </a:solidFill>
              <a:miter lim="800000"/>
              <a:headEnd/>
              <a:tailEnd/>
            </a:ln>
            <a:effectLst>
              <a:outerShdw dist="107763" dir="2700000" algn="ctr" rotWithShape="0">
                <a:srgbClr val="808080"/>
              </a:outerShdw>
            </a:effectLst>
          </p:spPr>
          <p:txBody>
            <a:bodyPr>
              <a:spAutoFit/>
            </a:bodyPr>
            <a:lstStyle/>
            <a:p>
              <a:pPr algn="ctr">
                <a:spcBef>
                  <a:spcPct val="50000"/>
                </a:spcBef>
              </a:pPr>
              <a:r>
                <a:rPr kumimoji="1" lang="zh-CN" altLang="en-US" sz="1800" dirty="0">
                  <a:solidFill>
                    <a:schemeClr val="tx1"/>
                  </a:solidFill>
                  <a:latin typeface="MS PGothic" pitchFamily="34" charset="-128"/>
                  <a:ea typeface="宋体" pitchFamily="2" charset="-122"/>
                </a:rPr>
                <a:t>取样</a:t>
              </a:r>
              <a:endParaRPr kumimoji="1" lang="zh-CN" altLang="en-US" sz="1800" dirty="0">
                <a:solidFill>
                  <a:schemeClr val="tx1"/>
                </a:solidFill>
                <a:latin typeface="MS PGothic" pitchFamily="34" charset="-128"/>
                <a:ea typeface="MS PGothic" pitchFamily="34" charset="-128"/>
              </a:endParaRPr>
            </a:p>
          </p:txBody>
        </p:sp>
        <p:sp>
          <p:nvSpPr>
            <p:cNvPr id="9" name="Line 6">
              <a:extLst>
                <a:ext uri="{FF2B5EF4-FFF2-40B4-BE49-F238E27FC236}">
                  <a16:creationId xmlns:a16="http://schemas.microsoft.com/office/drawing/2014/main" id="{1F808915-B4F3-6FCE-73F2-98881007EA1C}"/>
                </a:ext>
              </a:extLst>
            </p:cNvPr>
            <p:cNvSpPr>
              <a:spLocks noChangeShapeType="1"/>
            </p:cNvSpPr>
            <p:nvPr/>
          </p:nvSpPr>
          <p:spPr bwMode="auto">
            <a:xfrm>
              <a:off x="2173288" y="2298700"/>
              <a:ext cx="0" cy="381000"/>
            </a:xfrm>
            <a:prstGeom prst="line">
              <a:avLst/>
            </a:prstGeom>
            <a:noFill/>
            <a:ln w="19050">
              <a:solidFill>
                <a:schemeClr val="tx1"/>
              </a:solidFill>
              <a:round/>
              <a:headEnd/>
              <a:tailEnd type="triangle" w="med" len="med"/>
            </a:ln>
            <a:effectLst/>
          </p:spPr>
          <p:txBody>
            <a:bodyPr anchor="ctr">
              <a:spAutoFit/>
            </a:bodyPr>
            <a:lstStyle/>
            <a:p>
              <a:endParaRPr lang="zh-CN" altLang="en-US"/>
            </a:p>
          </p:txBody>
        </p:sp>
        <p:sp>
          <p:nvSpPr>
            <p:cNvPr id="10" name="Text Box 7">
              <a:extLst>
                <a:ext uri="{FF2B5EF4-FFF2-40B4-BE49-F238E27FC236}">
                  <a16:creationId xmlns:a16="http://schemas.microsoft.com/office/drawing/2014/main" id="{8B670D71-F95C-361B-8A6B-BF51B0212389}"/>
                </a:ext>
              </a:extLst>
            </p:cNvPr>
            <p:cNvSpPr txBox="1">
              <a:spLocks noChangeArrowheads="1"/>
            </p:cNvSpPr>
            <p:nvPr/>
          </p:nvSpPr>
          <p:spPr bwMode="auto">
            <a:xfrm>
              <a:off x="1487488" y="2684463"/>
              <a:ext cx="1371600" cy="381319"/>
            </a:xfrm>
            <a:prstGeom prst="rect">
              <a:avLst/>
            </a:prstGeom>
            <a:gradFill rotWithShape="0">
              <a:gsLst>
                <a:gs pos="0">
                  <a:srgbClr val="FFFFFF"/>
                </a:gs>
                <a:gs pos="100000">
                  <a:srgbClr val="FFCC99"/>
                </a:gs>
              </a:gsLst>
              <a:lin ang="5400000" scaled="1"/>
            </a:gradFill>
            <a:ln w="9525">
              <a:solidFill>
                <a:schemeClr val="tx1"/>
              </a:solidFill>
              <a:miter lim="800000"/>
              <a:headEnd/>
              <a:tailEnd/>
            </a:ln>
            <a:effectLst>
              <a:outerShdw dist="107763" dir="2700000" algn="ctr" rotWithShape="0">
                <a:srgbClr val="808080"/>
              </a:outerShdw>
            </a:effectLst>
          </p:spPr>
          <p:txBody>
            <a:bodyPr>
              <a:spAutoFit/>
            </a:bodyPr>
            <a:lstStyle/>
            <a:p>
              <a:pPr>
                <a:spcBef>
                  <a:spcPct val="50000"/>
                </a:spcBef>
              </a:pPr>
              <a:r>
                <a:rPr kumimoji="1" lang="zh-CN" altLang="en-US" sz="1600" dirty="0">
                  <a:solidFill>
                    <a:schemeClr val="tx1"/>
                  </a:solidFill>
                  <a:latin typeface="MS PGothic" pitchFamily="34" charset="-128"/>
                  <a:ea typeface="宋体" pitchFamily="2" charset="-122"/>
                </a:rPr>
                <a:t>粒子像摄影</a:t>
              </a:r>
              <a:endParaRPr kumimoji="1" lang="ja-JP" altLang="en-US" sz="1600" dirty="0">
                <a:solidFill>
                  <a:schemeClr val="tx1"/>
                </a:solidFill>
                <a:latin typeface="MS PGothic" pitchFamily="34" charset="-128"/>
                <a:ea typeface="MS PGothic" pitchFamily="34" charset="-128"/>
              </a:endParaRPr>
            </a:p>
          </p:txBody>
        </p:sp>
        <p:sp>
          <p:nvSpPr>
            <p:cNvPr id="11" name="Line 8">
              <a:extLst>
                <a:ext uri="{FF2B5EF4-FFF2-40B4-BE49-F238E27FC236}">
                  <a16:creationId xmlns:a16="http://schemas.microsoft.com/office/drawing/2014/main" id="{5FBFC982-35AC-D6B9-3D68-5CD966C6B1C6}"/>
                </a:ext>
              </a:extLst>
            </p:cNvPr>
            <p:cNvSpPr>
              <a:spLocks noChangeShapeType="1"/>
            </p:cNvSpPr>
            <p:nvPr/>
          </p:nvSpPr>
          <p:spPr bwMode="auto">
            <a:xfrm>
              <a:off x="2173288" y="3060700"/>
              <a:ext cx="0" cy="381000"/>
            </a:xfrm>
            <a:prstGeom prst="line">
              <a:avLst/>
            </a:prstGeom>
            <a:noFill/>
            <a:ln w="19050">
              <a:solidFill>
                <a:schemeClr val="tx1"/>
              </a:solidFill>
              <a:round/>
              <a:headEnd/>
              <a:tailEnd type="triangle" w="med" len="med"/>
            </a:ln>
            <a:effectLst/>
          </p:spPr>
          <p:txBody>
            <a:bodyPr anchor="ctr">
              <a:spAutoFit/>
            </a:bodyPr>
            <a:lstStyle/>
            <a:p>
              <a:endParaRPr lang="zh-CN" altLang="en-US"/>
            </a:p>
          </p:txBody>
        </p:sp>
        <p:sp>
          <p:nvSpPr>
            <p:cNvPr id="12" name="Text Box 9">
              <a:extLst>
                <a:ext uri="{FF2B5EF4-FFF2-40B4-BE49-F238E27FC236}">
                  <a16:creationId xmlns:a16="http://schemas.microsoft.com/office/drawing/2014/main" id="{8F81CF09-BDDF-DC46-5E68-0335C59EF7E3}"/>
                </a:ext>
              </a:extLst>
            </p:cNvPr>
            <p:cNvSpPr txBox="1">
              <a:spLocks noChangeArrowheads="1"/>
            </p:cNvSpPr>
            <p:nvPr/>
          </p:nvSpPr>
          <p:spPr bwMode="auto">
            <a:xfrm>
              <a:off x="1563688" y="3446463"/>
              <a:ext cx="1143000" cy="381319"/>
            </a:xfrm>
            <a:prstGeom prst="rect">
              <a:avLst/>
            </a:prstGeom>
            <a:gradFill rotWithShape="0">
              <a:gsLst>
                <a:gs pos="0">
                  <a:srgbClr val="FFFFFF"/>
                </a:gs>
                <a:gs pos="100000">
                  <a:srgbClr val="FFCC99"/>
                </a:gs>
              </a:gsLst>
              <a:lin ang="5400000" scaled="1"/>
            </a:gradFill>
            <a:ln w="9525">
              <a:solidFill>
                <a:schemeClr val="tx1"/>
              </a:solidFill>
              <a:miter lim="800000"/>
              <a:headEnd/>
              <a:tailEnd/>
            </a:ln>
            <a:effectLst>
              <a:outerShdw dist="107763" dir="2700000" algn="ctr" rotWithShape="0">
                <a:srgbClr val="808080"/>
              </a:outerShdw>
            </a:effectLst>
          </p:spPr>
          <p:txBody>
            <a:bodyPr>
              <a:spAutoFit/>
            </a:bodyPr>
            <a:lstStyle/>
            <a:p>
              <a:pPr>
                <a:spcBef>
                  <a:spcPct val="50000"/>
                </a:spcBef>
              </a:pPr>
              <a:r>
                <a:rPr kumimoji="1" lang="zh-CN" altLang="en-US" sz="1600" dirty="0">
                  <a:solidFill>
                    <a:schemeClr val="tx1"/>
                  </a:solidFill>
                  <a:latin typeface="MS PGothic" pitchFamily="34" charset="-128"/>
                  <a:ea typeface="宋体" pitchFamily="2" charset="-122"/>
                </a:rPr>
                <a:t>图像处理</a:t>
              </a:r>
              <a:endParaRPr kumimoji="1" lang="ja-JP" altLang="en-US" sz="1600" dirty="0">
                <a:solidFill>
                  <a:schemeClr val="tx1"/>
                </a:solidFill>
                <a:latin typeface="MS PGothic" pitchFamily="34" charset="-128"/>
                <a:ea typeface="MS PGothic" pitchFamily="34" charset="-128"/>
              </a:endParaRPr>
            </a:p>
          </p:txBody>
        </p:sp>
        <p:sp>
          <p:nvSpPr>
            <p:cNvPr id="13" name="Line 10">
              <a:extLst>
                <a:ext uri="{FF2B5EF4-FFF2-40B4-BE49-F238E27FC236}">
                  <a16:creationId xmlns:a16="http://schemas.microsoft.com/office/drawing/2014/main" id="{9A11AD71-5D7E-9774-1518-FAB57F39FF32}"/>
                </a:ext>
              </a:extLst>
            </p:cNvPr>
            <p:cNvSpPr>
              <a:spLocks noChangeShapeType="1"/>
            </p:cNvSpPr>
            <p:nvPr/>
          </p:nvSpPr>
          <p:spPr bwMode="auto">
            <a:xfrm>
              <a:off x="2173288" y="3822700"/>
              <a:ext cx="0" cy="381000"/>
            </a:xfrm>
            <a:prstGeom prst="line">
              <a:avLst/>
            </a:prstGeom>
            <a:noFill/>
            <a:ln w="19050">
              <a:solidFill>
                <a:schemeClr val="tx1"/>
              </a:solidFill>
              <a:round/>
              <a:headEnd/>
              <a:tailEnd type="triangle" w="med" len="med"/>
            </a:ln>
            <a:effectLst/>
          </p:spPr>
          <p:txBody>
            <a:bodyPr anchor="ctr">
              <a:spAutoFit/>
            </a:bodyPr>
            <a:lstStyle/>
            <a:p>
              <a:endParaRPr lang="zh-CN" altLang="en-US"/>
            </a:p>
          </p:txBody>
        </p:sp>
        <p:sp>
          <p:nvSpPr>
            <p:cNvPr id="14" name="Text Box 11">
              <a:extLst>
                <a:ext uri="{FF2B5EF4-FFF2-40B4-BE49-F238E27FC236}">
                  <a16:creationId xmlns:a16="http://schemas.microsoft.com/office/drawing/2014/main" id="{823AA68B-0A9F-57E1-3C8D-0F187F6F3F21}"/>
                </a:ext>
              </a:extLst>
            </p:cNvPr>
            <p:cNvSpPr txBox="1">
              <a:spLocks noChangeArrowheads="1"/>
            </p:cNvSpPr>
            <p:nvPr/>
          </p:nvSpPr>
          <p:spPr bwMode="auto">
            <a:xfrm>
              <a:off x="1411287" y="4203700"/>
              <a:ext cx="1600200" cy="381319"/>
            </a:xfrm>
            <a:prstGeom prst="rect">
              <a:avLst/>
            </a:prstGeom>
            <a:gradFill rotWithShape="0">
              <a:gsLst>
                <a:gs pos="0">
                  <a:srgbClr val="FFFFFF"/>
                </a:gs>
                <a:gs pos="100000">
                  <a:srgbClr val="FFCC99"/>
                </a:gs>
              </a:gsLst>
              <a:lin ang="5400000" scaled="1"/>
            </a:gradFill>
            <a:ln w="9525">
              <a:solidFill>
                <a:schemeClr val="tx1"/>
              </a:solidFill>
              <a:miter lim="800000"/>
              <a:headEnd/>
              <a:tailEnd/>
            </a:ln>
            <a:effectLst>
              <a:outerShdw dist="107763" dir="2700000" algn="ctr" rotWithShape="0">
                <a:srgbClr val="808080"/>
              </a:outerShdw>
            </a:effectLst>
          </p:spPr>
          <p:txBody>
            <a:bodyPr>
              <a:spAutoFit/>
            </a:bodyPr>
            <a:lstStyle/>
            <a:p>
              <a:pPr>
                <a:spcBef>
                  <a:spcPct val="50000"/>
                </a:spcBef>
              </a:pPr>
              <a:r>
                <a:rPr kumimoji="1" lang="zh-CN" altLang="en-US" sz="1600" dirty="0">
                  <a:solidFill>
                    <a:schemeClr val="tx1"/>
                  </a:solidFill>
                  <a:latin typeface="MS PGothic" pitchFamily="34" charset="-128"/>
                  <a:ea typeface="宋体" pitchFamily="2" charset="-122"/>
                </a:rPr>
                <a:t>抽取特征处理</a:t>
              </a:r>
              <a:endParaRPr kumimoji="1" lang="ja-JP" altLang="en-US" sz="1600" dirty="0">
                <a:solidFill>
                  <a:schemeClr val="tx1"/>
                </a:solidFill>
                <a:latin typeface="MS PGothic" pitchFamily="34" charset="-128"/>
                <a:ea typeface="MS PGothic" pitchFamily="34" charset="-128"/>
              </a:endParaRPr>
            </a:p>
          </p:txBody>
        </p:sp>
        <p:sp>
          <p:nvSpPr>
            <p:cNvPr id="15" name="Line 12">
              <a:extLst>
                <a:ext uri="{FF2B5EF4-FFF2-40B4-BE49-F238E27FC236}">
                  <a16:creationId xmlns:a16="http://schemas.microsoft.com/office/drawing/2014/main" id="{73E39481-9AA4-0094-477C-A0F5030C3AB3}"/>
                </a:ext>
              </a:extLst>
            </p:cNvPr>
            <p:cNvSpPr>
              <a:spLocks noChangeShapeType="1"/>
            </p:cNvSpPr>
            <p:nvPr/>
          </p:nvSpPr>
          <p:spPr bwMode="auto">
            <a:xfrm>
              <a:off x="2173288" y="4584700"/>
              <a:ext cx="0" cy="381000"/>
            </a:xfrm>
            <a:prstGeom prst="line">
              <a:avLst/>
            </a:prstGeom>
            <a:noFill/>
            <a:ln w="19050">
              <a:solidFill>
                <a:schemeClr val="tx1"/>
              </a:solidFill>
              <a:round/>
              <a:headEnd/>
              <a:tailEnd type="triangle" w="med" len="med"/>
            </a:ln>
            <a:effectLst/>
          </p:spPr>
          <p:txBody>
            <a:bodyPr anchor="ctr">
              <a:spAutoFit/>
            </a:bodyPr>
            <a:lstStyle/>
            <a:p>
              <a:endParaRPr lang="zh-CN" altLang="en-US"/>
            </a:p>
          </p:txBody>
        </p:sp>
        <p:sp>
          <p:nvSpPr>
            <p:cNvPr id="16" name="Text Box 13">
              <a:extLst>
                <a:ext uri="{FF2B5EF4-FFF2-40B4-BE49-F238E27FC236}">
                  <a16:creationId xmlns:a16="http://schemas.microsoft.com/office/drawing/2014/main" id="{25D9470C-4F5D-AF4E-DBC6-828D4A2DC50F}"/>
                </a:ext>
              </a:extLst>
            </p:cNvPr>
            <p:cNvSpPr txBox="1">
              <a:spLocks noChangeArrowheads="1"/>
            </p:cNvSpPr>
            <p:nvPr/>
          </p:nvSpPr>
          <p:spPr bwMode="auto">
            <a:xfrm>
              <a:off x="838199" y="4965699"/>
              <a:ext cx="2285999" cy="381319"/>
            </a:xfrm>
            <a:prstGeom prst="rect">
              <a:avLst/>
            </a:prstGeom>
            <a:gradFill rotWithShape="0">
              <a:gsLst>
                <a:gs pos="0">
                  <a:srgbClr val="FFFFFF"/>
                </a:gs>
                <a:gs pos="100000">
                  <a:srgbClr val="FFCC99"/>
                </a:gs>
              </a:gsLst>
              <a:lin ang="5400000" scaled="1"/>
            </a:gradFill>
            <a:ln w="9525">
              <a:solidFill>
                <a:schemeClr val="tx1"/>
              </a:solidFill>
              <a:miter lim="800000"/>
              <a:headEnd/>
              <a:tailEnd/>
            </a:ln>
            <a:effectLst>
              <a:outerShdw dist="107763" dir="2700000" algn="ctr" rotWithShape="0">
                <a:srgbClr val="808080"/>
              </a:outerShdw>
            </a:effectLst>
          </p:spPr>
          <p:txBody>
            <a:bodyPr>
              <a:spAutoFit/>
            </a:bodyPr>
            <a:lstStyle/>
            <a:p>
              <a:pPr>
                <a:spcBef>
                  <a:spcPct val="50000"/>
                </a:spcBef>
              </a:pPr>
              <a:r>
                <a:rPr kumimoji="1" lang="zh-CN" altLang="en-US" sz="1600" dirty="0">
                  <a:solidFill>
                    <a:schemeClr val="tx1"/>
                  </a:solidFill>
                  <a:latin typeface="MS PGothic" pitchFamily="34" charset="-128"/>
                  <a:ea typeface="宋体" pitchFamily="2" charset="-122"/>
                </a:rPr>
                <a:t>计算统计粒子径分布</a:t>
              </a:r>
              <a:endParaRPr kumimoji="1" lang="ja-JP" altLang="en-US" sz="1600" dirty="0">
                <a:solidFill>
                  <a:schemeClr val="tx1"/>
                </a:solidFill>
                <a:latin typeface="MS PGothic" pitchFamily="34" charset="-128"/>
                <a:ea typeface="MS PGothic" pitchFamily="34" charset="-128"/>
              </a:endParaRPr>
            </a:p>
          </p:txBody>
        </p:sp>
        <p:sp>
          <p:nvSpPr>
            <p:cNvPr id="17" name="Line 14">
              <a:extLst>
                <a:ext uri="{FF2B5EF4-FFF2-40B4-BE49-F238E27FC236}">
                  <a16:creationId xmlns:a16="http://schemas.microsoft.com/office/drawing/2014/main" id="{3A133487-5CEE-592F-3D07-9CEC7A8C0C4E}"/>
                </a:ext>
              </a:extLst>
            </p:cNvPr>
            <p:cNvSpPr>
              <a:spLocks noChangeShapeType="1"/>
            </p:cNvSpPr>
            <p:nvPr/>
          </p:nvSpPr>
          <p:spPr bwMode="auto">
            <a:xfrm>
              <a:off x="2173288" y="5346700"/>
              <a:ext cx="0" cy="304800"/>
            </a:xfrm>
            <a:prstGeom prst="line">
              <a:avLst/>
            </a:prstGeom>
            <a:noFill/>
            <a:ln w="19050">
              <a:solidFill>
                <a:schemeClr val="tx1"/>
              </a:solidFill>
              <a:round/>
              <a:headEnd/>
              <a:tailEnd type="triangle" w="med" len="med"/>
            </a:ln>
            <a:effectLst/>
          </p:spPr>
          <p:txBody>
            <a:bodyPr anchor="ctr">
              <a:spAutoFit/>
            </a:bodyPr>
            <a:lstStyle/>
            <a:p>
              <a:endParaRPr lang="zh-CN" altLang="en-US"/>
            </a:p>
          </p:txBody>
        </p:sp>
        <p:sp>
          <p:nvSpPr>
            <p:cNvPr id="18" name="Text Box 15">
              <a:extLst>
                <a:ext uri="{FF2B5EF4-FFF2-40B4-BE49-F238E27FC236}">
                  <a16:creationId xmlns:a16="http://schemas.microsoft.com/office/drawing/2014/main" id="{5ADAC28C-8704-D508-3E78-94081D5792C2}"/>
                </a:ext>
              </a:extLst>
            </p:cNvPr>
            <p:cNvSpPr txBox="1">
              <a:spLocks noChangeArrowheads="1"/>
            </p:cNvSpPr>
            <p:nvPr/>
          </p:nvSpPr>
          <p:spPr bwMode="auto">
            <a:xfrm>
              <a:off x="1868488" y="5651500"/>
              <a:ext cx="685800" cy="381319"/>
            </a:xfrm>
            <a:prstGeom prst="rect">
              <a:avLst/>
            </a:prstGeom>
            <a:gradFill rotWithShape="0">
              <a:gsLst>
                <a:gs pos="0">
                  <a:srgbClr val="FFFFFF"/>
                </a:gs>
                <a:gs pos="100000">
                  <a:srgbClr val="FFCC99"/>
                </a:gs>
              </a:gsLst>
              <a:lin ang="5400000" scaled="1"/>
            </a:gradFill>
            <a:ln w="9525">
              <a:solidFill>
                <a:schemeClr val="tx1"/>
              </a:solidFill>
              <a:miter lim="800000"/>
              <a:headEnd/>
              <a:tailEnd/>
            </a:ln>
            <a:effectLst>
              <a:outerShdw dist="107763" dir="2700000" algn="ctr" rotWithShape="0">
                <a:srgbClr val="808080"/>
              </a:outerShdw>
            </a:effectLst>
          </p:spPr>
          <p:txBody>
            <a:bodyPr>
              <a:spAutoFit/>
            </a:bodyPr>
            <a:lstStyle/>
            <a:p>
              <a:pPr>
                <a:spcBef>
                  <a:spcPct val="50000"/>
                </a:spcBef>
              </a:pPr>
              <a:r>
                <a:rPr kumimoji="1" lang="zh-CN" altLang="en-US" sz="1600">
                  <a:solidFill>
                    <a:schemeClr val="tx1"/>
                  </a:solidFill>
                  <a:latin typeface="MS PGothic" pitchFamily="34" charset="-128"/>
                  <a:ea typeface="宋体" pitchFamily="2" charset="-122"/>
                </a:rPr>
                <a:t>结束</a:t>
              </a:r>
              <a:endParaRPr kumimoji="1" lang="ja-JP" altLang="en-US" sz="1600">
                <a:solidFill>
                  <a:schemeClr val="tx1"/>
                </a:solidFill>
                <a:latin typeface="MS PGothic" pitchFamily="34" charset="-128"/>
                <a:ea typeface="MS PGothic" pitchFamily="34" charset="-128"/>
              </a:endParaRPr>
            </a:p>
          </p:txBody>
        </p:sp>
        <p:sp>
          <p:nvSpPr>
            <p:cNvPr id="19" name="Line 16">
              <a:extLst>
                <a:ext uri="{FF2B5EF4-FFF2-40B4-BE49-F238E27FC236}">
                  <a16:creationId xmlns:a16="http://schemas.microsoft.com/office/drawing/2014/main" id="{3F446EA8-BE2C-C9D1-E964-543189077CAF}"/>
                </a:ext>
              </a:extLst>
            </p:cNvPr>
            <p:cNvSpPr>
              <a:spLocks noChangeShapeType="1"/>
            </p:cNvSpPr>
            <p:nvPr/>
          </p:nvSpPr>
          <p:spPr bwMode="auto">
            <a:xfrm flipH="1">
              <a:off x="649288" y="4737100"/>
              <a:ext cx="1524000" cy="0"/>
            </a:xfrm>
            <a:prstGeom prst="line">
              <a:avLst/>
            </a:prstGeom>
            <a:noFill/>
            <a:ln w="19050">
              <a:solidFill>
                <a:schemeClr val="tx1"/>
              </a:solidFill>
              <a:round/>
              <a:headEnd/>
              <a:tailEnd/>
            </a:ln>
            <a:effectLst/>
          </p:spPr>
          <p:txBody>
            <a:bodyPr anchor="ctr">
              <a:spAutoFit/>
            </a:bodyPr>
            <a:lstStyle/>
            <a:p>
              <a:endParaRPr lang="zh-CN" altLang="en-US"/>
            </a:p>
          </p:txBody>
        </p:sp>
        <p:sp>
          <p:nvSpPr>
            <p:cNvPr id="20" name="Line 17">
              <a:extLst>
                <a:ext uri="{FF2B5EF4-FFF2-40B4-BE49-F238E27FC236}">
                  <a16:creationId xmlns:a16="http://schemas.microsoft.com/office/drawing/2014/main" id="{D0BDE315-DAC1-FD5D-B83D-A6BB529C6680}"/>
                </a:ext>
              </a:extLst>
            </p:cNvPr>
            <p:cNvSpPr>
              <a:spLocks noChangeShapeType="1"/>
            </p:cNvSpPr>
            <p:nvPr/>
          </p:nvSpPr>
          <p:spPr bwMode="auto">
            <a:xfrm flipV="1">
              <a:off x="649288" y="2451100"/>
              <a:ext cx="0" cy="2286000"/>
            </a:xfrm>
            <a:prstGeom prst="line">
              <a:avLst/>
            </a:prstGeom>
            <a:noFill/>
            <a:ln w="19050">
              <a:solidFill>
                <a:schemeClr val="tx1"/>
              </a:solidFill>
              <a:round/>
              <a:headEnd/>
              <a:tailEnd/>
            </a:ln>
            <a:effectLst/>
          </p:spPr>
          <p:txBody>
            <a:bodyPr anchor="ctr">
              <a:spAutoFit/>
            </a:bodyPr>
            <a:lstStyle/>
            <a:p>
              <a:endParaRPr lang="zh-CN" altLang="en-US"/>
            </a:p>
          </p:txBody>
        </p:sp>
        <p:sp>
          <p:nvSpPr>
            <p:cNvPr id="21" name="Line 18">
              <a:extLst>
                <a:ext uri="{FF2B5EF4-FFF2-40B4-BE49-F238E27FC236}">
                  <a16:creationId xmlns:a16="http://schemas.microsoft.com/office/drawing/2014/main" id="{190A8539-7B12-7FE1-425E-CD9A2D892D31}"/>
                </a:ext>
              </a:extLst>
            </p:cNvPr>
            <p:cNvSpPr>
              <a:spLocks noChangeShapeType="1"/>
            </p:cNvSpPr>
            <p:nvPr/>
          </p:nvSpPr>
          <p:spPr bwMode="auto">
            <a:xfrm>
              <a:off x="649288" y="2451100"/>
              <a:ext cx="1524000" cy="0"/>
            </a:xfrm>
            <a:prstGeom prst="line">
              <a:avLst/>
            </a:prstGeom>
            <a:noFill/>
            <a:ln w="19050">
              <a:solidFill>
                <a:schemeClr val="tx1"/>
              </a:solidFill>
              <a:round/>
              <a:headEnd/>
              <a:tailEnd type="triangle" w="med" len="med"/>
            </a:ln>
            <a:effectLst/>
          </p:spPr>
          <p:txBody>
            <a:bodyPr anchor="ctr">
              <a:spAutoFit/>
            </a:bodyPr>
            <a:lstStyle/>
            <a:p>
              <a:endParaRPr lang="zh-CN" altLang="en-US"/>
            </a:p>
          </p:txBody>
        </p:sp>
        <p:sp>
          <p:nvSpPr>
            <p:cNvPr id="22" name="AutoShape 19">
              <a:extLst>
                <a:ext uri="{FF2B5EF4-FFF2-40B4-BE49-F238E27FC236}">
                  <a16:creationId xmlns:a16="http://schemas.microsoft.com/office/drawing/2014/main" id="{38A5D119-39BC-8C3A-DA12-1852F3BA4BEC}"/>
                </a:ext>
              </a:extLst>
            </p:cNvPr>
            <p:cNvSpPr>
              <a:spLocks/>
            </p:cNvSpPr>
            <p:nvPr/>
          </p:nvSpPr>
          <p:spPr bwMode="auto">
            <a:xfrm>
              <a:off x="3416300" y="3027533"/>
              <a:ext cx="1905000" cy="1317285"/>
            </a:xfrm>
            <a:prstGeom prst="borderCallout2">
              <a:avLst>
                <a:gd name="adj1" fmla="val 11880"/>
                <a:gd name="adj2" fmla="val -4000"/>
                <a:gd name="adj3" fmla="val 11880"/>
                <a:gd name="adj4" fmla="val -5833"/>
                <a:gd name="adj5" fmla="val 45051"/>
                <a:gd name="adj6" fmla="val -8750"/>
              </a:avLst>
            </a:prstGeom>
            <a:noFill/>
            <a:ln w="19050">
              <a:solidFill>
                <a:schemeClr val="tx1"/>
              </a:solidFill>
              <a:miter lim="800000"/>
              <a:headEnd/>
              <a:tailEnd/>
            </a:ln>
            <a:effectLst/>
          </p:spPr>
          <p:txBody>
            <a:bodyPr>
              <a:spAutoFit/>
            </a:bodyPr>
            <a:lstStyle/>
            <a:p>
              <a:pPr>
                <a:spcBef>
                  <a:spcPct val="50000"/>
                </a:spcBef>
              </a:pPr>
              <a:r>
                <a:rPr kumimoji="1" lang="zh-CN" altLang="en-US" sz="1400" b="1" dirty="0">
                  <a:solidFill>
                    <a:schemeClr val="tx1"/>
                  </a:solidFill>
                  <a:latin typeface="MS PGothic" pitchFamily="34" charset="-128"/>
                  <a:ea typeface="宋体" pitchFamily="2" charset="-122"/>
                </a:rPr>
                <a:t>平滑化、去除微粒子（噪声）、分离、圆形分离、细线化、强调、边界检出等等</a:t>
              </a:r>
              <a:endParaRPr kumimoji="1" lang="ja-JP" altLang="en-US" sz="1400" b="1" dirty="0">
                <a:solidFill>
                  <a:schemeClr val="tx1"/>
                </a:solidFill>
                <a:latin typeface="MS PGothic" pitchFamily="34" charset="-128"/>
                <a:ea typeface="MS PGothic" pitchFamily="34" charset="-128"/>
              </a:endParaRPr>
            </a:p>
          </p:txBody>
        </p:sp>
        <p:sp>
          <p:nvSpPr>
            <p:cNvPr id="23" name="AutoShape 20">
              <a:extLst>
                <a:ext uri="{FF2B5EF4-FFF2-40B4-BE49-F238E27FC236}">
                  <a16:creationId xmlns:a16="http://schemas.microsoft.com/office/drawing/2014/main" id="{146A6288-4A00-77C0-C25E-98F5BAC60AD3}"/>
                </a:ext>
              </a:extLst>
            </p:cNvPr>
            <p:cNvSpPr>
              <a:spLocks/>
            </p:cNvSpPr>
            <p:nvPr/>
          </p:nvSpPr>
          <p:spPr bwMode="auto">
            <a:xfrm>
              <a:off x="3419475" y="4724400"/>
              <a:ext cx="1865313" cy="831970"/>
            </a:xfrm>
            <a:prstGeom prst="borderCallout2">
              <a:avLst>
                <a:gd name="adj1" fmla="val 15255"/>
                <a:gd name="adj2" fmla="val -4083"/>
                <a:gd name="adj3" fmla="val 15255"/>
                <a:gd name="adj4" fmla="val -5870"/>
                <a:gd name="adj5" fmla="val -37926"/>
                <a:gd name="adj6" fmla="val -7745"/>
              </a:avLst>
            </a:prstGeom>
            <a:noFill/>
            <a:ln w="19050">
              <a:solidFill>
                <a:schemeClr val="tx1"/>
              </a:solidFill>
              <a:miter lim="800000"/>
              <a:headEnd/>
              <a:tailEnd/>
            </a:ln>
            <a:effectLst/>
          </p:spPr>
          <p:txBody>
            <a:bodyPr>
              <a:spAutoFit/>
            </a:bodyPr>
            <a:lstStyle/>
            <a:p>
              <a:pPr>
                <a:spcBef>
                  <a:spcPct val="50000"/>
                </a:spcBef>
              </a:pPr>
              <a:r>
                <a:rPr kumimoji="1" lang="zh-CN" altLang="en-US" sz="1400" b="1">
                  <a:solidFill>
                    <a:schemeClr val="tx1"/>
                  </a:solidFill>
                  <a:latin typeface="MS PGothic" pitchFamily="34" charset="-128"/>
                  <a:ea typeface="宋体" pitchFamily="2" charset="-122"/>
                </a:rPr>
                <a:t>面积</a:t>
              </a:r>
              <a:r>
                <a:rPr kumimoji="1" lang="ja-JP" altLang="en-US" sz="1400" b="1">
                  <a:solidFill>
                    <a:schemeClr val="tx1"/>
                  </a:solidFill>
                  <a:latin typeface="MS PGothic" pitchFamily="34" charset="-128"/>
                  <a:ea typeface="MS PGothic" pitchFamily="34" charset="-128"/>
                </a:rPr>
                <a:t>(</a:t>
              </a:r>
              <a:r>
                <a:rPr kumimoji="1" lang="zh-CN" altLang="en-US" sz="1400" b="1">
                  <a:solidFill>
                    <a:schemeClr val="tx1"/>
                  </a:solidFill>
                  <a:latin typeface="MS PGothic" pitchFamily="34" charset="-128"/>
                  <a:ea typeface="宋体" pitchFamily="2" charset="-122"/>
                </a:rPr>
                <a:t>等效径</a:t>
              </a:r>
              <a:r>
                <a:rPr kumimoji="1" lang="ja-JP" altLang="en-US" sz="1400" b="1">
                  <a:solidFill>
                    <a:schemeClr val="tx1"/>
                  </a:solidFill>
                  <a:latin typeface="MS PGothic" pitchFamily="34" charset="-128"/>
                  <a:ea typeface="MS PGothic" pitchFamily="34" charset="-128"/>
                </a:rPr>
                <a:t>)</a:t>
              </a:r>
              <a:r>
                <a:rPr kumimoji="1" lang="zh-CN" altLang="en-US" sz="1400" b="1">
                  <a:solidFill>
                    <a:schemeClr val="tx1"/>
                  </a:solidFill>
                  <a:latin typeface="MS PGothic" pitchFamily="34" charset="-128"/>
                  <a:ea typeface="宋体" pitchFamily="2" charset="-122"/>
                </a:rPr>
                <a:t>、周长、最大长、形状参数等等</a:t>
              </a:r>
              <a:endParaRPr kumimoji="1" lang="ja-JP" altLang="en-US" sz="1400" b="1">
                <a:solidFill>
                  <a:schemeClr val="tx1"/>
                </a:solidFill>
                <a:latin typeface="MS PGothic" pitchFamily="34" charset="-128"/>
                <a:ea typeface="MS PGothic" pitchFamily="34" charset="-128"/>
              </a:endParaRPr>
            </a:p>
          </p:txBody>
        </p:sp>
        <p:sp>
          <p:nvSpPr>
            <p:cNvPr id="24" name="Rectangle 21">
              <a:extLst>
                <a:ext uri="{FF2B5EF4-FFF2-40B4-BE49-F238E27FC236}">
                  <a16:creationId xmlns:a16="http://schemas.microsoft.com/office/drawing/2014/main" id="{C3362883-3749-56B3-E396-4EDEC4741E8E}"/>
                </a:ext>
              </a:extLst>
            </p:cNvPr>
            <p:cNvSpPr>
              <a:spLocks noChangeArrowheads="1"/>
            </p:cNvSpPr>
            <p:nvPr/>
          </p:nvSpPr>
          <p:spPr bwMode="auto">
            <a:xfrm>
              <a:off x="5702300" y="1296988"/>
              <a:ext cx="2438400" cy="1447800"/>
            </a:xfrm>
            <a:prstGeom prst="rect">
              <a:avLst/>
            </a:prstGeom>
            <a:gradFill rotWithShape="0">
              <a:gsLst>
                <a:gs pos="0">
                  <a:srgbClr val="EAEAEA"/>
                </a:gs>
                <a:gs pos="50000">
                  <a:srgbClr val="FFFFFF"/>
                </a:gs>
                <a:gs pos="100000">
                  <a:srgbClr val="EAEAEA"/>
                </a:gs>
              </a:gsLst>
              <a:lin ang="2700000" scaled="1"/>
            </a:gradFill>
            <a:ln w="9525">
              <a:solidFill>
                <a:schemeClr val="tx1"/>
              </a:solidFill>
              <a:miter lim="800000"/>
              <a:headEnd/>
              <a:tailEnd/>
            </a:ln>
            <a:effectLst>
              <a:outerShdw dist="71842" dir="2700000" algn="ctr" rotWithShape="0">
                <a:srgbClr val="808080"/>
              </a:outerShdw>
            </a:effectLst>
          </p:spPr>
          <p:txBody>
            <a:bodyPr wrap="none" anchor="ctr">
              <a:spAutoFit/>
            </a:bodyPr>
            <a:lstStyle/>
            <a:p>
              <a:endParaRPr lang="zh-CN" altLang="en-US"/>
            </a:p>
          </p:txBody>
        </p:sp>
        <p:sp>
          <p:nvSpPr>
            <p:cNvPr id="25" name="Freeform 22" descr="ｽﾃｰｼｮﾅﾘｰ">
              <a:extLst>
                <a:ext uri="{FF2B5EF4-FFF2-40B4-BE49-F238E27FC236}">
                  <a16:creationId xmlns:a16="http://schemas.microsoft.com/office/drawing/2014/main" id="{FC929833-B601-6A83-F2A2-2D300299CA2F}"/>
                </a:ext>
              </a:extLst>
            </p:cNvPr>
            <p:cNvSpPr>
              <a:spLocks/>
            </p:cNvSpPr>
            <p:nvPr/>
          </p:nvSpPr>
          <p:spPr bwMode="auto">
            <a:xfrm>
              <a:off x="5975350" y="1466850"/>
              <a:ext cx="358775" cy="317500"/>
            </a:xfrm>
            <a:custGeom>
              <a:avLst/>
              <a:gdLst/>
              <a:ahLst/>
              <a:cxnLst>
                <a:cxn ang="0">
                  <a:pos x="26" y="15"/>
                </a:cxn>
                <a:cxn ang="0">
                  <a:pos x="90" y="8"/>
                </a:cxn>
                <a:cxn ang="0">
                  <a:pos x="129" y="21"/>
                </a:cxn>
                <a:cxn ang="0">
                  <a:pos x="148" y="27"/>
                </a:cxn>
                <a:cxn ang="0">
                  <a:pos x="186" y="59"/>
                </a:cxn>
                <a:cxn ang="0">
                  <a:pos x="212" y="98"/>
                </a:cxn>
                <a:cxn ang="0">
                  <a:pos x="212" y="168"/>
                </a:cxn>
                <a:cxn ang="0">
                  <a:pos x="174" y="187"/>
                </a:cxn>
                <a:cxn ang="0">
                  <a:pos x="135" y="200"/>
                </a:cxn>
                <a:cxn ang="0">
                  <a:pos x="110" y="194"/>
                </a:cxn>
                <a:cxn ang="0">
                  <a:pos x="103" y="175"/>
                </a:cxn>
                <a:cxn ang="0">
                  <a:pos x="84" y="155"/>
                </a:cxn>
                <a:cxn ang="0">
                  <a:pos x="46" y="143"/>
                </a:cxn>
                <a:cxn ang="0">
                  <a:pos x="1" y="91"/>
                </a:cxn>
                <a:cxn ang="0">
                  <a:pos x="20" y="27"/>
                </a:cxn>
                <a:cxn ang="0">
                  <a:pos x="39" y="15"/>
                </a:cxn>
                <a:cxn ang="0">
                  <a:pos x="26" y="15"/>
                </a:cxn>
              </a:cxnLst>
              <a:rect l="0" t="0" r="r" b="b"/>
              <a:pathLst>
                <a:path w="226" h="200">
                  <a:moveTo>
                    <a:pt x="26" y="15"/>
                  </a:moveTo>
                  <a:cubicBezTo>
                    <a:pt x="50" y="7"/>
                    <a:pt x="65" y="0"/>
                    <a:pt x="90" y="8"/>
                  </a:cubicBezTo>
                  <a:cubicBezTo>
                    <a:pt x="103" y="12"/>
                    <a:pt x="116" y="17"/>
                    <a:pt x="129" y="21"/>
                  </a:cubicBezTo>
                  <a:cubicBezTo>
                    <a:pt x="135" y="23"/>
                    <a:pt x="148" y="27"/>
                    <a:pt x="148" y="27"/>
                  </a:cubicBezTo>
                  <a:cubicBezTo>
                    <a:pt x="164" y="38"/>
                    <a:pt x="173" y="43"/>
                    <a:pt x="186" y="59"/>
                  </a:cubicBezTo>
                  <a:cubicBezTo>
                    <a:pt x="196" y="71"/>
                    <a:pt x="212" y="98"/>
                    <a:pt x="212" y="98"/>
                  </a:cubicBezTo>
                  <a:cubicBezTo>
                    <a:pt x="220" y="125"/>
                    <a:pt x="226" y="133"/>
                    <a:pt x="212" y="168"/>
                  </a:cubicBezTo>
                  <a:cubicBezTo>
                    <a:pt x="208" y="178"/>
                    <a:pt x="183" y="184"/>
                    <a:pt x="174" y="187"/>
                  </a:cubicBezTo>
                  <a:cubicBezTo>
                    <a:pt x="161" y="191"/>
                    <a:pt x="135" y="200"/>
                    <a:pt x="135" y="200"/>
                  </a:cubicBezTo>
                  <a:cubicBezTo>
                    <a:pt x="127" y="198"/>
                    <a:pt x="117" y="199"/>
                    <a:pt x="110" y="194"/>
                  </a:cubicBezTo>
                  <a:cubicBezTo>
                    <a:pt x="105" y="190"/>
                    <a:pt x="107" y="181"/>
                    <a:pt x="103" y="175"/>
                  </a:cubicBezTo>
                  <a:cubicBezTo>
                    <a:pt x="98" y="167"/>
                    <a:pt x="92" y="160"/>
                    <a:pt x="84" y="155"/>
                  </a:cubicBezTo>
                  <a:cubicBezTo>
                    <a:pt x="72" y="148"/>
                    <a:pt x="46" y="143"/>
                    <a:pt x="46" y="143"/>
                  </a:cubicBezTo>
                  <a:cubicBezTo>
                    <a:pt x="0" y="112"/>
                    <a:pt x="11" y="132"/>
                    <a:pt x="1" y="91"/>
                  </a:cubicBezTo>
                  <a:cubicBezTo>
                    <a:pt x="5" y="64"/>
                    <a:pt x="1" y="46"/>
                    <a:pt x="20" y="27"/>
                  </a:cubicBezTo>
                  <a:cubicBezTo>
                    <a:pt x="25" y="22"/>
                    <a:pt x="36" y="22"/>
                    <a:pt x="39" y="15"/>
                  </a:cubicBezTo>
                  <a:cubicBezTo>
                    <a:pt x="41" y="11"/>
                    <a:pt x="30" y="15"/>
                    <a:pt x="26" y="15"/>
                  </a:cubicBezTo>
                  <a:close/>
                </a:path>
              </a:pathLst>
            </a:custGeom>
            <a:blipFill dpi="0" rotWithShape="0">
              <a:blip r:embed="rId3" cstate="print"/>
              <a:srcRect/>
              <a:tile tx="0" ty="0" sx="100000" sy="100000" flip="none" algn="tl"/>
            </a:blipFill>
            <a:ln w="9525" cap="flat" cmpd="sng">
              <a:solidFill>
                <a:schemeClr val="tx1"/>
              </a:solidFill>
              <a:prstDash val="solid"/>
              <a:round/>
              <a:headEnd/>
              <a:tailEnd/>
            </a:ln>
            <a:effectLst>
              <a:outerShdw dist="35921" dir="2700000" algn="ctr" rotWithShape="0">
                <a:srgbClr val="808080"/>
              </a:outerShdw>
            </a:effectLst>
          </p:spPr>
          <p:txBody>
            <a:bodyPr wrap="none" anchor="ctr">
              <a:spAutoFit/>
            </a:bodyPr>
            <a:lstStyle/>
            <a:p>
              <a:endParaRPr lang="zh-CN" altLang="en-US"/>
            </a:p>
          </p:txBody>
        </p:sp>
        <p:sp>
          <p:nvSpPr>
            <p:cNvPr id="26" name="Freeform 23" descr="大理石 (白)">
              <a:extLst>
                <a:ext uri="{FF2B5EF4-FFF2-40B4-BE49-F238E27FC236}">
                  <a16:creationId xmlns:a16="http://schemas.microsoft.com/office/drawing/2014/main" id="{AB4D5B2E-CD81-AD20-D2F5-32787ABA51C9}"/>
                </a:ext>
              </a:extLst>
            </p:cNvPr>
            <p:cNvSpPr>
              <a:spLocks/>
            </p:cNvSpPr>
            <p:nvPr/>
          </p:nvSpPr>
          <p:spPr bwMode="auto">
            <a:xfrm>
              <a:off x="6130925" y="2057400"/>
              <a:ext cx="257175" cy="249238"/>
            </a:xfrm>
            <a:custGeom>
              <a:avLst/>
              <a:gdLst/>
              <a:ahLst/>
              <a:cxnLst>
                <a:cxn ang="0">
                  <a:pos x="63" y="14"/>
                </a:cxn>
                <a:cxn ang="0">
                  <a:pos x="140" y="52"/>
                </a:cxn>
                <a:cxn ang="0">
                  <a:pos x="95" y="155"/>
                </a:cxn>
                <a:cxn ang="0">
                  <a:pos x="44" y="148"/>
                </a:cxn>
                <a:cxn ang="0">
                  <a:pos x="18" y="110"/>
                </a:cxn>
                <a:cxn ang="0">
                  <a:pos x="56" y="33"/>
                </a:cxn>
                <a:cxn ang="0">
                  <a:pos x="63" y="14"/>
                </a:cxn>
              </a:cxnLst>
              <a:rect l="0" t="0" r="r" b="b"/>
              <a:pathLst>
                <a:path w="162" h="157">
                  <a:moveTo>
                    <a:pt x="63" y="14"/>
                  </a:moveTo>
                  <a:cubicBezTo>
                    <a:pt x="102" y="0"/>
                    <a:pt x="119" y="21"/>
                    <a:pt x="140" y="52"/>
                  </a:cubicBezTo>
                  <a:cubicBezTo>
                    <a:pt x="162" y="121"/>
                    <a:pt x="151" y="134"/>
                    <a:pt x="95" y="155"/>
                  </a:cubicBezTo>
                  <a:cubicBezTo>
                    <a:pt x="78" y="153"/>
                    <a:pt x="59" y="157"/>
                    <a:pt x="44" y="148"/>
                  </a:cubicBezTo>
                  <a:cubicBezTo>
                    <a:pt x="31" y="140"/>
                    <a:pt x="18" y="110"/>
                    <a:pt x="18" y="110"/>
                  </a:cubicBezTo>
                  <a:cubicBezTo>
                    <a:pt x="0" y="53"/>
                    <a:pt x="10" y="48"/>
                    <a:pt x="56" y="33"/>
                  </a:cubicBezTo>
                  <a:cubicBezTo>
                    <a:pt x="80" y="17"/>
                    <a:pt x="83" y="23"/>
                    <a:pt x="63" y="14"/>
                  </a:cubicBezTo>
                  <a:close/>
                </a:path>
              </a:pathLst>
            </a:custGeom>
            <a:blipFill dpi="0" rotWithShape="0">
              <a:blip r:embed="rId4" cstate="print"/>
              <a:srcRect/>
              <a:tile tx="0" ty="0" sx="100000" sy="100000" flip="none" algn="tl"/>
            </a:blipFill>
            <a:ln w="9525" cap="flat" cmpd="sng">
              <a:solidFill>
                <a:schemeClr val="tx1"/>
              </a:solidFill>
              <a:prstDash val="solid"/>
              <a:round/>
              <a:headEnd/>
              <a:tailEnd/>
            </a:ln>
            <a:effectLst>
              <a:outerShdw dist="35921" dir="2700000" algn="ctr" rotWithShape="0">
                <a:srgbClr val="808080"/>
              </a:outerShdw>
            </a:effectLst>
          </p:spPr>
          <p:txBody>
            <a:bodyPr wrap="none" anchor="ctr">
              <a:spAutoFit/>
            </a:bodyPr>
            <a:lstStyle/>
            <a:p>
              <a:endParaRPr lang="zh-CN" altLang="en-US"/>
            </a:p>
          </p:txBody>
        </p:sp>
        <p:sp>
          <p:nvSpPr>
            <p:cNvPr id="27" name="Freeform 24" descr="ｽﾃｰｼｮﾅﾘｰ">
              <a:extLst>
                <a:ext uri="{FF2B5EF4-FFF2-40B4-BE49-F238E27FC236}">
                  <a16:creationId xmlns:a16="http://schemas.microsoft.com/office/drawing/2014/main" id="{7362CF26-6640-EF70-0DFA-B1D990296F87}"/>
                </a:ext>
              </a:extLst>
            </p:cNvPr>
            <p:cNvSpPr>
              <a:spLocks/>
            </p:cNvSpPr>
            <p:nvPr/>
          </p:nvSpPr>
          <p:spPr bwMode="auto">
            <a:xfrm>
              <a:off x="6616700" y="1458913"/>
              <a:ext cx="561975" cy="539750"/>
            </a:xfrm>
            <a:custGeom>
              <a:avLst/>
              <a:gdLst/>
              <a:ahLst/>
              <a:cxnLst>
                <a:cxn ang="0">
                  <a:pos x="0" y="148"/>
                </a:cxn>
                <a:cxn ang="0">
                  <a:pos x="26" y="52"/>
                </a:cxn>
                <a:cxn ang="0">
                  <a:pos x="90" y="7"/>
                </a:cxn>
                <a:cxn ang="0">
                  <a:pos x="237" y="13"/>
                </a:cxn>
                <a:cxn ang="0">
                  <a:pos x="269" y="58"/>
                </a:cxn>
                <a:cxn ang="0">
                  <a:pos x="288" y="96"/>
                </a:cxn>
                <a:cxn ang="0">
                  <a:pos x="307" y="154"/>
                </a:cxn>
                <a:cxn ang="0">
                  <a:pos x="333" y="192"/>
                </a:cxn>
                <a:cxn ang="0">
                  <a:pos x="288" y="340"/>
                </a:cxn>
                <a:cxn ang="0">
                  <a:pos x="173" y="327"/>
                </a:cxn>
                <a:cxn ang="0">
                  <a:pos x="141" y="218"/>
                </a:cxn>
                <a:cxn ang="0">
                  <a:pos x="0" y="148"/>
                </a:cxn>
              </a:cxnLst>
              <a:rect l="0" t="0" r="r" b="b"/>
              <a:pathLst>
                <a:path w="354" h="340">
                  <a:moveTo>
                    <a:pt x="0" y="148"/>
                  </a:moveTo>
                  <a:cubicBezTo>
                    <a:pt x="8" y="121"/>
                    <a:pt x="12" y="72"/>
                    <a:pt x="26" y="52"/>
                  </a:cubicBezTo>
                  <a:cubicBezTo>
                    <a:pt x="41" y="29"/>
                    <a:pt x="67" y="19"/>
                    <a:pt x="90" y="7"/>
                  </a:cubicBezTo>
                  <a:cubicBezTo>
                    <a:pt x="139" y="9"/>
                    <a:pt x="190" y="0"/>
                    <a:pt x="237" y="13"/>
                  </a:cubicBezTo>
                  <a:cubicBezTo>
                    <a:pt x="255" y="18"/>
                    <a:pt x="269" y="58"/>
                    <a:pt x="269" y="58"/>
                  </a:cubicBezTo>
                  <a:cubicBezTo>
                    <a:pt x="285" y="109"/>
                    <a:pt x="262" y="43"/>
                    <a:pt x="288" y="96"/>
                  </a:cubicBezTo>
                  <a:cubicBezTo>
                    <a:pt x="297" y="114"/>
                    <a:pt x="297" y="137"/>
                    <a:pt x="307" y="154"/>
                  </a:cubicBezTo>
                  <a:cubicBezTo>
                    <a:pt x="315" y="167"/>
                    <a:pt x="333" y="192"/>
                    <a:pt x="333" y="192"/>
                  </a:cubicBezTo>
                  <a:cubicBezTo>
                    <a:pt x="354" y="262"/>
                    <a:pt x="349" y="298"/>
                    <a:pt x="288" y="340"/>
                  </a:cubicBezTo>
                  <a:cubicBezTo>
                    <a:pt x="250" y="336"/>
                    <a:pt x="210" y="336"/>
                    <a:pt x="173" y="327"/>
                  </a:cubicBezTo>
                  <a:cubicBezTo>
                    <a:pt x="148" y="321"/>
                    <a:pt x="158" y="243"/>
                    <a:pt x="141" y="218"/>
                  </a:cubicBezTo>
                  <a:cubicBezTo>
                    <a:pt x="113" y="175"/>
                    <a:pt x="20" y="187"/>
                    <a:pt x="0" y="148"/>
                  </a:cubicBezTo>
                  <a:close/>
                </a:path>
              </a:pathLst>
            </a:custGeom>
            <a:blipFill dpi="0" rotWithShape="0">
              <a:blip r:embed="rId3" cstate="print"/>
              <a:srcRect/>
              <a:tile tx="0" ty="0" sx="100000" sy="100000" flip="none" algn="tl"/>
            </a:blipFill>
            <a:ln w="9525" cap="flat" cmpd="sng">
              <a:solidFill>
                <a:schemeClr val="tx1"/>
              </a:solidFill>
              <a:prstDash val="solid"/>
              <a:round/>
              <a:headEnd/>
              <a:tailEnd/>
            </a:ln>
            <a:effectLst>
              <a:outerShdw dist="53882" dir="2700000" algn="ctr" rotWithShape="0">
                <a:srgbClr val="808080"/>
              </a:outerShdw>
            </a:effectLst>
          </p:spPr>
          <p:txBody>
            <a:bodyPr wrap="none" anchor="ctr">
              <a:spAutoFit/>
            </a:bodyPr>
            <a:lstStyle/>
            <a:p>
              <a:endParaRPr lang="zh-CN" altLang="en-US"/>
            </a:p>
          </p:txBody>
        </p:sp>
        <p:sp>
          <p:nvSpPr>
            <p:cNvPr id="28" name="Freeform 25" descr="新聞紙">
              <a:extLst>
                <a:ext uri="{FF2B5EF4-FFF2-40B4-BE49-F238E27FC236}">
                  <a16:creationId xmlns:a16="http://schemas.microsoft.com/office/drawing/2014/main" id="{95A697C5-3B72-4EB6-191A-2A3FFAE9CB61}"/>
                </a:ext>
              </a:extLst>
            </p:cNvPr>
            <p:cNvSpPr>
              <a:spLocks/>
            </p:cNvSpPr>
            <p:nvPr/>
          </p:nvSpPr>
          <p:spPr bwMode="auto">
            <a:xfrm>
              <a:off x="6646863" y="2333625"/>
              <a:ext cx="830262" cy="307975"/>
            </a:xfrm>
            <a:custGeom>
              <a:avLst/>
              <a:gdLst/>
              <a:ahLst/>
              <a:cxnLst>
                <a:cxn ang="0">
                  <a:pos x="13" y="179"/>
                </a:cxn>
                <a:cxn ang="0">
                  <a:pos x="0" y="141"/>
                </a:cxn>
                <a:cxn ang="0">
                  <a:pos x="128" y="45"/>
                </a:cxn>
                <a:cxn ang="0">
                  <a:pos x="314" y="0"/>
                </a:cxn>
                <a:cxn ang="0">
                  <a:pos x="506" y="19"/>
                </a:cxn>
                <a:cxn ang="0">
                  <a:pos x="519" y="38"/>
                </a:cxn>
                <a:cxn ang="0">
                  <a:pos x="480" y="64"/>
                </a:cxn>
                <a:cxn ang="0">
                  <a:pos x="423" y="77"/>
                </a:cxn>
                <a:cxn ang="0">
                  <a:pos x="327" y="115"/>
                </a:cxn>
                <a:cxn ang="0">
                  <a:pos x="160" y="166"/>
                </a:cxn>
                <a:cxn ang="0">
                  <a:pos x="39" y="192"/>
                </a:cxn>
                <a:cxn ang="0">
                  <a:pos x="13" y="179"/>
                </a:cxn>
              </a:cxnLst>
              <a:rect l="0" t="0" r="r" b="b"/>
              <a:pathLst>
                <a:path w="523" h="194">
                  <a:moveTo>
                    <a:pt x="13" y="179"/>
                  </a:moveTo>
                  <a:cubicBezTo>
                    <a:pt x="9" y="166"/>
                    <a:pt x="0" y="154"/>
                    <a:pt x="0" y="141"/>
                  </a:cubicBezTo>
                  <a:cubicBezTo>
                    <a:pt x="0" y="40"/>
                    <a:pt x="41" y="52"/>
                    <a:pt x="128" y="45"/>
                  </a:cubicBezTo>
                  <a:cubicBezTo>
                    <a:pt x="191" y="28"/>
                    <a:pt x="249" y="8"/>
                    <a:pt x="314" y="0"/>
                  </a:cubicBezTo>
                  <a:cubicBezTo>
                    <a:pt x="379" y="7"/>
                    <a:pt x="441" y="15"/>
                    <a:pt x="506" y="19"/>
                  </a:cubicBezTo>
                  <a:cubicBezTo>
                    <a:pt x="510" y="25"/>
                    <a:pt x="523" y="31"/>
                    <a:pt x="519" y="38"/>
                  </a:cubicBezTo>
                  <a:cubicBezTo>
                    <a:pt x="511" y="52"/>
                    <a:pt x="493" y="55"/>
                    <a:pt x="480" y="64"/>
                  </a:cubicBezTo>
                  <a:cubicBezTo>
                    <a:pt x="464" y="75"/>
                    <a:pt x="442" y="73"/>
                    <a:pt x="423" y="77"/>
                  </a:cubicBezTo>
                  <a:cubicBezTo>
                    <a:pt x="387" y="85"/>
                    <a:pt x="361" y="104"/>
                    <a:pt x="327" y="115"/>
                  </a:cubicBezTo>
                  <a:cubicBezTo>
                    <a:pt x="271" y="156"/>
                    <a:pt x="231" y="160"/>
                    <a:pt x="160" y="166"/>
                  </a:cubicBezTo>
                  <a:cubicBezTo>
                    <a:pt x="119" y="181"/>
                    <a:pt x="83" y="187"/>
                    <a:pt x="39" y="192"/>
                  </a:cubicBezTo>
                  <a:cubicBezTo>
                    <a:pt x="11" y="184"/>
                    <a:pt x="13" y="194"/>
                    <a:pt x="13" y="179"/>
                  </a:cubicBezTo>
                  <a:close/>
                </a:path>
              </a:pathLst>
            </a:custGeom>
            <a:blipFill dpi="0" rotWithShape="0">
              <a:blip r:embed="rId5" cstate="print"/>
              <a:srcRect/>
              <a:tile tx="0" ty="0" sx="100000" sy="100000" flip="none" algn="tl"/>
            </a:blipFill>
            <a:ln w="9525" cap="flat" cmpd="sng">
              <a:solidFill>
                <a:schemeClr val="tx1"/>
              </a:solidFill>
              <a:prstDash val="solid"/>
              <a:round/>
              <a:headEnd/>
              <a:tailEnd/>
            </a:ln>
            <a:effectLst>
              <a:outerShdw dist="35921" dir="2700000" algn="ctr" rotWithShape="0">
                <a:srgbClr val="808080"/>
              </a:outerShdw>
            </a:effectLst>
          </p:spPr>
          <p:txBody>
            <a:bodyPr wrap="none" anchor="ctr">
              <a:spAutoFit/>
            </a:bodyPr>
            <a:lstStyle/>
            <a:p>
              <a:endParaRPr lang="zh-CN" altLang="en-US"/>
            </a:p>
          </p:txBody>
        </p:sp>
        <p:sp>
          <p:nvSpPr>
            <p:cNvPr id="29" name="Freeform 26" descr="再生紙">
              <a:extLst>
                <a:ext uri="{FF2B5EF4-FFF2-40B4-BE49-F238E27FC236}">
                  <a16:creationId xmlns:a16="http://schemas.microsoft.com/office/drawing/2014/main" id="{36C1393F-E5D1-BD69-CEBC-2828D4547BF6}"/>
                </a:ext>
              </a:extLst>
            </p:cNvPr>
            <p:cNvSpPr>
              <a:spLocks/>
            </p:cNvSpPr>
            <p:nvPr/>
          </p:nvSpPr>
          <p:spPr bwMode="auto">
            <a:xfrm>
              <a:off x="7631113" y="2354263"/>
              <a:ext cx="407987" cy="300037"/>
            </a:xfrm>
            <a:custGeom>
              <a:avLst/>
              <a:gdLst/>
              <a:ahLst/>
              <a:cxnLst>
                <a:cxn ang="0">
                  <a:pos x="110" y="179"/>
                </a:cxn>
                <a:cxn ang="0">
                  <a:pos x="39" y="102"/>
                </a:cxn>
                <a:cxn ang="0">
                  <a:pos x="59" y="0"/>
                </a:cxn>
                <a:cxn ang="0">
                  <a:pos x="187" y="44"/>
                </a:cxn>
                <a:cxn ang="0">
                  <a:pos x="238" y="96"/>
                </a:cxn>
                <a:cxn ang="0">
                  <a:pos x="257" y="153"/>
                </a:cxn>
                <a:cxn ang="0">
                  <a:pos x="174" y="172"/>
                </a:cxn>
                <a:cxn ang="0">
                  <a:pos x="110" y="179"/>
                </a:cxn>
              </a:cxnLst>
              <a:rect l="0" t="0" r="r" b="b"/>
              <a:pathLst>
                <a:path w="257" h="189">
                  <a:moveTo>
                    <a:pt x="110" y="179"/>
                  </a:moveTo>
                  <a:cubicBezTo>
                    <a:pt x="85" y="154"/>
                    <a:pt x="69" y="121"/>
                    <a:pt x="39" y="102"/>
                  </a:cubicBezTo>
                  <a:cubicBezTo>
                    <a:pt x="20" y="60"/>
                    <a:pt x="0" y="14"/>
                    <a:pt x="59" y="0"/>
                  </a:cubicBezTo>
                  <a:cubicBezTo>
                    <a:pt x="119" y="38"/>
                    <a:pt x="107" y="36"/>
                    <a:pt x="187" y="44"/>
                  </a:cubicBezTo>
                  <a:cubicBezTo>
                    <a:pt x="214" y="54"/>
                    <a:pt x="223" y="73"/>
                    <a:pt x="238" y="96"/>
                  </a:cubicBezTo>
                  <a:cubicBezTo>
                    <a:pt x="244" y="115"/>
                    <a:pt x="251" y="134"/>
                    <a:pt x="257" y="153"/>
                  </a:cubicBezTo>
                  <a:cubicBezTo>
                    <a:pt x="218" y="179"/>
                    <a:pt x="251" y="162"/>
                    <a:pt x="174" y="172"/>
                  </a:cubicBezTo>
                  <a:cubicBezTo>
                    <a:pt x="150" y="175"/>
                    <a:pt x="132" y="189"/>
                    <a:pt x="110" y="179"/>
                  </a:cubicBezTo>
                  <a:close/>
                </a:path>
              </a:pathLst>
            </a:custGeom>
            <a:blipFill dpi="0" rotWithShape="0">
              <a:blip r:embed="rId6" cstate="print"/>
              <a:srcRect/>
              <a:tile tx="0" ty="0" sx="100000" sy="100000" flip="none" algn="tl"/>
            </a:blipFill>
            <a:ln w="9525" cap="flat" cmpd="sng">
              <a:solidFill>
                <a:schemeClr val="tx1"/>
              </a:solidFill>
              <a:prstDash val="solid"/>
              <a:round/>
              <a:headEnd/>
              <a:tailEnd/>
            </a:ln>
            <a:effectLst>
              <a:outerShdw dist="107763" dir="13500000" sx="75000" sy="75000" algn="tl" rotWithShape="0">
                <a:schemeClr val="folHlink"/>
              </a:outerShdw>
            </a:effectLst>
          </p:spPr>
          <p:txBody>
            <a:bodyPr wrap="none" anchor="ctr">
              <a:spAutoFit/>
            </a:bodyPr>
            <a:lstStyle/>
            <a:p>
              <a:endParaRPr lang="zh-CN" altLang="en-US"/>
            </a:p>
          </p:txBody>
        </p:sp>
        <p:sp>
          <p:nvSpPr>
            <p:cNvPr id="30" name="Freeform 27" descr="大理石 (白)">
              <a:extLst>
                <a:ext uri="{FF2B5EF4-FFF2-40B4-BE49-F238E27FC236}">
                  <a16:creationId xmlns:a16="http://schemas.microsoft.com/office/drawing/2014/main" id="{008A5415-C4FF-CADA-404A-C82ADA4A40CE}"/>
                </a:ext>
              </a:extLst>
            </p:cNvPr>
            <p:cNvSpPr>
              <a:spLocks/>
            </p:cNvSpPr>
            <p:nvPr/>
          </p:nvSpPr>
          <p:spPr bwMode="auto">
            <a:xfrm>
              <a:off x="7572375" y="1673225"/>
              <a:ext cx="182563" cy="325438"/>
            </a:xfrm>
            <a:custGeom>
              <a:avLst/>
              <a:gdLst/>
              <a:ahLst/>
              <a:cxnLst>
                <a:cxn ang="0">
                  <a:pos x="0" y="179"/>
                </a:cxn>
                <a:cxn ang="0">
                  <a:pos x="25" y="13"/>
                </a:cxn>
                <a:cxn ang="0">
                  <a:pos x="64" y="0"/>
                </a:cxn>
                <a:cxn ang="0">
                  <a:pos x="115" y="51"/>
                </a:cxn>
                <a:cxn ang="0">
                  <a:pos x="96" y="96"/>
                </a:cxn>
                <a:cxn ang="0">
                  <a:pos x="57" y="121"/>
                </a:cxn>
                <a:cxn ang="0">
                  <a:pos x="0" y="179"/>
                </a:cxn>
              </a:cxnLst>
              <a:rect l="0" t="0" r="r" b="b"/>
              <a:pathLst>
                <a:path w="115" h="205">
                  <a:moveTo>
                    <a:pt x="0" y="179"/>
                  </a:moveTo>
                  <a:cubicBezTo>
                    <a:pt x="0" y="173"/>
                    <a:pt x="3" y="36"/>
                    <a:pt x="25" y="13"/>
                  </a:cubicBezTo>
                  <a:cubicBezTo>
                    <a:pt x="27" y="11"/>
                    <a:pt x="61" y="1"/>
                    <a:pt x="64" y="0"/>
                  </a:cubicBezTo>
                  <a:cubicBezTo>
                    <a:pt x="96" y="8"/>
                    <a:pt x="104" y="21"/>
                    <a:pt x="115" y="51"/>
                  </a:cubicBezTo>
                  <a:cubicBezTo>
                    <a:pt x="111" y="65"/>
                    <a:pt x="109" y="85"/>
                    <a:pt x="96" y="96"/>
                  </a:cubicBezTo>
                  <a:cubicBezTo>
                    <a:pt x="84" y="106"/>
                    <a:pt x="57" y="121"/>
                    <a:pt x="57" y="121"/>
                  </a:cubicBezTo>
                  <a:cubicBezTo>
                    <a:pt x="52" y="138"/>
                    <a:pt x="26" y="205"/>
                    <a:pt x="0" y="179"/>
                  </a:cubicBezTo>
                  <a:close/>
                </a:path>
              </a:pathLst>
            </a:custGeom>
            <a:blipFill dpi="0" rotWithShape="0">
              <a:blip r:embed="rId4" cstate="print"/>
              <a:srcRect/>
              <a:tile tx="0" ty="0" sx="100000" sy="100000" flip="none" algn="tl"/>
            </a:blipFill>
            <a:ln w="9525" cap="flat" cmpd="sng">
              <a:solidFill>
                <a:schemeClr val="tx1"/>
              </a:solidFill>
              <a:prstDash val="solid"/>
              <a:round/>
              <a:headEnd/>
              <a:tailEnd/>
            </a:ln>
            <a:effectLst>
              <a:outerShdw dist="35921" dir="2700000" algn="ctr" rotWithShape="0">
                <a:srgbClr val="808080"/>
              </a:outerShdw>
            </a:effectLst>
          </p:spPr>
          <p:txBody>
            <a:bodyPr wrap="none" anchor="ctr">
              <a:spAutoFit/>
            </a:bodyPr>
            <a:lstStyle/>
            <a:p>
              <a:endParaRPr lang="zh-CN" altLang="en-US"/>
            </a:p>
          </p:txBody>
        </p:sp>
        <p:sp>
          <p:nvSpPr>
            <p:cNvPr id="31" name="Freeform 28" descr="みかげ石">
              <a:extLst>
                <a:ext uri="{FF2B5EF4-FFF2-40B4-BE49-F238E27FC236}">
                  <a16:creationId xmlns:a16="http://schemas.microsoft.com/office/drawing/2014/main" id="{682223F6-DF89-D393-5A63-EE2582C84162}"/>
                </a:ext>
              </a:extLst>
            </p:cNvPr>
            <p:cNvSpPr>
              <a:spLocks/>
            </p:cNvSpPr>
            <p:nvPr/>
          </p:nvSpPr>
          <p:spPr bwMode="auto">
            <a:xfrm>
              <a:off x="7553325" y="2030413"/>
              <a:ext cx="241300" cy="247650"/>
            </a:xfrm>
            <a:custGeom>
              <a:avLst/>
              <a:gdLst/>
              <a:ahLst/>
              <a:cxnLst>
                <a:cxn ang="0">
                  <a:pos x="18" y="37"/>
                </a:cxn>
                <a:cxn ang="0">
                  <a:pos x="108" y="12"/>
                </a:cxn>
                <a:cxn ang="0">
                  <a:pos x="120" y="31"/>
                </a:cxn>
                <a:cxn ang="0">
                  <a:pos x="140" y="44"/>
                </a:cxn>
                <a:cxn ang="0">
                  <a:pos x="152" y="82"/>
                </a:cxn>
                <a:cxn ang="0">
                  <a:pos x="37" y="127"/>
                </a:cxn>
                <a:cxn ang="0">
                  <a:pos x="12" y="63"/>
                </a:cxn>
                <a:cxn ang="0">
                  <a:pos x="18" y="37"/>
                </a:cxn>
              </a:cxnLst>
              <a:rect l="0" t="0" r="r" b="b"/>
              <a:pathLst>
                <a:path w="152" h="156">
                  <a:moveTo>
                    <a:pt x="18" y="37"/>
                  </a:moveTo>
                  <a:cubicBezTo>
                    <a:pt x="49" y="22"/>
                    <a:pt x="74" y="0"/>
                    <a:pt x="108" y="12"/>
                  </a:cubicBezTo>
                  <a:cubicBezTo>
                    <a:pt x="112" y="18"/>
                    <a:pt x="115" y="26"/>
                    <a:pt x="120" y="31"/>
                  </a:cubicBezTo>
                  <a:cubicBezTo>
                    <a:pt x="126" y="37"/>
                    <a:pt x="136" y="37"/>
                    <a:pt x="140" y="44"/>
                  </a:cubicBezTo>
                  <a:cubicBezTo>
                    <a:pt x="147" y="55"/>
                    <a:pt x="152" y="82"/>
                    <a:pt x="152" y="82"/>
                  </a:cubicBezTo>
                  <a:cubicBezTo>
                    <a:pt x="140" y="156"/>
                    <a:pt x="119" y="132"/>
                    <a:pt x="37" y="127"/>
                  </a:cubicBezTo>
                  <a:cubicBezTo>
                    <a:pt x="3" y="115"/>
                    <a:pt x="0" y="100"/>
                    <a:pt x="12" y="63"/>
                  </a:cubicBezTo>
                  <a:cubicBezTo>
                    <a:pt x="21" y="36"/>
                    <a:pt x="31" y="52"/>
                    <a:pt x="18" y="37"/>
                  </a:cubicBezTo>
                  <a:close/>
                </a:path>
              </a:pathLst>
            </a:custGeom>
            <a:blipFill dpi="0" rotWithShape="0">
              <a:blip r:embed="rId7" cstate="print"/>
              <a:srcRect/>
              <a:tile tx="0" ty="0" sx="100000" sy="100000" flip="none" algn="tl"/>
            </a:blipFill>
            <a:ln w="9525" cap="flat" cmpd="sng">
              <a:solidFill>
                <a:schemeClr val="tx1"/>
              </a:solidFill>
              <a:prstDash val="solid"/>
              <a:round/>
              <a:headEnd/>
              <a:tailEnd/>
            </a:ln>
            <a:effectLst>
              <a:outerShdw dist="35921" dir="2700000" algn="ctr" rotWithShape="0">
                <a:srgbClr val="808080"/>
              </a:outerShdw>
            </a:effectLst>
          </p:spPr>
          <p:txBody>
            <a:bodyPr wrap="none" anchor="ctr">
              <a:spAutoFit/>
            </a:bodyPr>
            <a:lstStyle/>
            <a:p>
              <a:endParaRPr lang="zh-CN" altLang="en-US"/>
            </a:p>
          </p:txBody>
        </p:sp>
        <p:sp>
          <p:nvSpPr>
            <p:cNvPr id="32" name="Freeform 29">
              <a:extLst>
                <a:ext uri="{FF2B5EF4-FFF2-40B4-BE49-F238E27FC236}">
                  <a16:creationId xmlns:a16="http://schemas.microsoft.com/office/drawing/2014/main" id="{93617913-D5EB-B074-0A4D-5A6B3D2B787E}"/>
                </a:ext>
              </a:extLst>
            </p:cNvPr>
            <p:cNvSpPr>
              <a:spLocks/>
            </p:cNvSpPr>
            <p:nvPr/>
          </p:nvSpPr>
          <p:spPr bwMode="auto">
            <a:xfrm>
              <a:off x="6738938" y="2085975"/>
              <a:ext cx="50800" cy="196850"/>
            </a:xfrm>
            <a:custGeom>
              <a:avLst/>
              <a:gdLst/>
              <a:ahLst/>
              <a:cxnLst>
                <a:cxn ang="0">
                  <a:pos x="0" y="73"/>
                </a:cxn>
                <a:cxn ang="0">
                  <a:pos x="32" y="53"/>
                </a:cxn>
                <a:cxn ang="0">
                  <a:pos x="0" y="73"/>
                </a:cxn>
              </a:cxnLst>
              <a:rect l="0" t="0" r="r" b="b"/>
              <a:pathLst>
                <a:path w="32" h="124">
                  <a:moveTo>
                    <a:pt x="0" y="73"/>
                  </a:moveTo>
                  <a:cubicBezTo>
                    <a:pt x="4" y="54"/>
                    <a:pt x="12" y="0"/>
                    <a:pt x="32" y="53"/>
                  </a:cubicBezTo>
                  <a:cubicBezTo>
                    <a:pt x="27" y="81"/>
                    <a:pt x="26" y="124"/>
                    <a:pt x="0" y="73"/>
                  </a:cubicBezTo>
                  <a:close/>
                </a:path>
              </a:pathLst>
            </a:custGeom>
            <a:solidFill>
              <a:schemeClr val="tx2"/>
            </a:solidFill>
            <a:ln w="9525" cap="flat" cmpd="sng">
              <a:solidFill>
                <a:schemeClr val="tx1"/>
              </a:solidFill>
              <a:prstDash val="solid"/>
              <a:round/>
              <a:headEnd/>
              <a:tailEnd/>
            </a:ln>
            <a:effectLst/>
          </p:spPr>
          <p:txBody>
            <a:bodyPr wrap="none" anchor="ctr">
              <a:spAutoFit/>
            </a:bodyPr>
            <a:lstStyle/>
            <a:p>
              <a:endParaRPr lang="zh-CN" altLang="en-US"/>
            </a:p>
          </p:txBody>
        </p:sp>
        <p:sp>
          <p:nvSpPr>
            <p:cNvPr id="33" name="Freeform 30" descr="みかげ石">
              <a:extLst>
                <a:ext uri="{FF2B5EF4-FFF2-40B4-BE49-F238E27FC236}">
                  <a16:creationId xmlns:a16="http://schemas.microsoft.com/office/drawing/2014/main" id="{24ADBEBC-19A6-878D-3808-0E4F35F9FEFD}"/>
                </a:ext>
              </a:extLst>
            </p:cNvPr>
            <p:cNvSpPr>
              <a:spLocks/>
            </p:cNvSpPr>
            <p:nvPr/>
          </p:nvSpPr>
          <p:spPr bwMode="auto">
            <a:xfrm>
              <a:off x="7235825" y="1452563"/>
              <a:ext cx="295275" cy="234950"/>
            </a:xfrm>
            <a:custGeom>
              <a:avLst/>
              <a:gdLst/>
              <a:ahLst/>
              <a:cxnLst>
                <a:cxn ang="0">
                  <a:pos x="39" y="132"/>
                </a:cxn>
                <a:cxn ang="0">
                  <a:pos x="13" y="75"/>
                </a:cxn>
                <a:cxn ang="0">
                  <a:pos x="0" y="36"/>
                </a:cxn>
                <a:cxn ang="0">
                  <a:pos x="45" y="11"/>
                </a:cxn>
                <a:cxn ang="0">
                  <a:pos x="141" y="4"/>
                </a:cxn>
                <a:cxn ang="0">
                  <a:pos x="186" y="49"/>
                </a:cxn>
                <a:cxn ang="0">
                  <a:pos x="128" y="145"/>
                </a:cxn>
                <a:cxn ang="0">
                  <a:pos x="64" y="139"/>
                </a:cxn>
                <a:cxn ang="0">
                  <a:pos x="45" y="145"/>
                </a:cxn>
                <a:cxn ang="0">
                  <a:pos x="39" y="132"/>
                </a:cxn>
              </a:cxnLst>
              <a:rect l="0" t="0" r="r" b="b"/>
              <a:pathLst>
                <a:path w="186" h="148">
                  <a:moveTo>
                    <a:pt x="39" y="132"/>
                  </a:moveTo>
                  <a:cubicBezTo>
                    <a:pt x="26" y="113"/>
                    <a:pt x="20" y="96"/>
                    <a:pt x="13" y="75"/>
                  </a:cubicBezTo>
                  <a:cubicBezTo>
                    <a:pt x="9" y="62"/>
                    <a:pt x="0" y="36"/>
                    <a:pt x="0" y="36"/>
                  </a:cubicBezTo>
                  <a:cubicBezTo>
                    <a:pt x="9" y="5"/>
                    <a:pt x="15" y="0"/>
                    <a:pt x="45" y="11"/>
                  </a:cubicBezTo>
                  <a:cubicBezTo>
                    <a:pt x="85" y="51"/>
                    <a:pt x="101" y="19"/>
                    <a:pt x="141" y="4"/>
                  </a:cubicBezTo>
                  <a:cubicBezTo>
                    <a:pt x="172" y="12"/>
                    <a:pt x="177" y="19"/>
                    <a:pt x="186" y="49"/>
                  </a:cubicBezTo>
                  <a:cubicBezTo>
                    <a:pt x="179" y="99"/>
                    <a:pt x="170" y="118"/>
                    <a:pt x="128" y="145"/>
                  </a:cubicBezTo>
                  <a:cubicBezTo>
                    <a:pt x="107" y="143"/>
                    <a:pt x="85" y="139"/>
                    <a:pt x="64" y="139"/>
                  </a:cubicBezTo>
                  <a:cubicBezTo>
                    <a:pt x="57" y="139"/>
                    <a:pt x="51" y="148"/>
                    <a:pt x="45" y="145"/>
                  </a:cubicBezTo>
                  <a:cubicBezTo>
                    <a:pt x="38" y="142"/>
                    <a:pt x="39" y="114"/>
                    <a:pt x="39" y="132"/>
                  </a:cubicBezTo>
                  <a:close/>
                </a:path>
              </a:pathLst>
            </a:custGeom>
            <a:blipFill dpi="0" rotWithShape="0">
              <a:blip r:embed="rId7" cstate="print"/>
              <a:srcRect/>
              <a:tile tx="0" ty="0" sx="100000" sy="100000" flip="none" algn="tl"/>
            </a:blipFill>
            <a:ln w="9525" cap="flat" cmpd="sng">
              <a:solidFill>
                <a:schemeClr val="tx1"/>
              </a:solidFill>
              <a:prstDash val="solid"/>
              <a:round/>
              <a:headEnd/>
              <a:tailEnd/>
            </a:ln>
            <a:effectLst>
              <a:outerShdw dist="45791" dir="2021404" algn="ctr" rotWithShape="0">
                <a:srgbClr val="808080"/>
              </a:outerShdw>
            </a:effectLst>
          </p:spPr>
          <p:txBody>
            <a:bodyPr wrap="none" anchor="ctr">
              <a:spAutoFit/>
            </a:bodyPr>
            <a:lstStyle/>
            <a:p>
              <a:endParaRPr lang="zh-CN" altLang="en-US"/>
            </a:p>
          </p:txBody>
        </p:sp>
        <p:sp>
          <p:nvSpPr>
            <p:cNvPr id="34" name="Freeform 31" descr="ｾｰﾑ皮">
              <a:extLst>
                <a:ext uri="{FF2B5EF4-FFF2-40B4-BE49-F238E27FC236}">
                  <a16:creationId xmlns:a16="http://schemas.microsoft.com/office/drawing/2014/main" id="{5F09B9B3-859E-77D1-C979-647BD69BEDBC}"/>
                </a:ext>
              </a:extLst>
            </p:cNvPr>
            <p:cNvSpPr>
              <a:spLocks/>
            </p:cNvSpPr>
            <p:nvPr/>
          </p:nvSpPr>
          <p:spPr bwMode="auto">
            <a:xfrm>
              <a:off x="7832725" y="1397000"/>
              <a:ext cx="146050" cy="174625"/>
            </a:xfrm>
            <a:custGeom>
              <a:avLst/>
              <a:gdLst/>
              <a:ahLst/>
              <a:cxnLst>
                <a:cxn ang="0">
                  <a:pos x="2" y="78"/>
                </a:cxn>
                <a:cxn ang="0">
                  <a:pos x="60" y="14"/>
                </a:cxn>
                <a:cxn ang="0">
                  <a:pos x="79" y="91"/>
                </a:cxn>
                <a:cxn ang="0">
                  <a:pos x="2" y="78"/>
                </a:cxn>
              </a:cxnLst>
              <a:rect l="0" t="0" r="r" b="b"/>
              <a:pathLst>
                <a:path w="92" h="110">
                  <a:moveTo>
                    <a:pt x="2" y="78"/>
                  </a:moveTo>
                  <a:cubicBezTo>
                    <a:pt x="14" y="31"/>
                    <a:pt x="7" y="0"/>
                    <a:pt x="60" y="14"/>
                  </a:cubicBezTo>
                  <a:cubicBezTo>
                    <a:pt x="92" y="63"/>
                    <a:pt x="87" y="37"/>
                    <a:pt x="79" y="91"/>
                  </a:cubicBezTo>
                  <a:cubicBezTo>
                    <a:pt x="0" y="84"/>
                    <a:pt x="2" y="110"/>
                    <a:pt x="2" y="78"/>
                  </a:cubicBezTo>
                  <a:close/>
                </a:path>
              </a:pathLst>
            </a:custGeom>
            <a:blipFill dpi="0" rotWithShape="0">
              <a:blip r:embed="rId8" cstate="print"/>
              <a:srcRect/>
              <a:tile tx="0" ty="0" sx="100000" sy="100000" flip="none" algn="tl"/>
            </a:blipFill>
            <a:ln w="9525" cap="flat" cmpd="sng">
              <a:solidFill>
                <a:schemeClr val="tx1"/>
              </a:solidFill>
              <a:prstDash val="solid"/>
              <a:round/>
              <a:headEnd/>
              <a:tailEnd/>
            </a:ln>
            <a:effectLst>
              <a:outerShdw dist="35921" dir="2700000" algn="ctr" rotWithShape="0">
                <a:srgbClr val="808080"/>
              </a:outerShdw>
            </a:effectLst>
          </p:spPr>
          <p:txBody>
            <a:bodyPr wrap="none" anchor="ctr">
              <a:spAutoFit/>
            </a:bodyPr>
            <a:lstStyle/>
            <a:p>
              <a:endParaRPr lang="zh-CN" altLang="en-US"/>
            </a:p>
          </p:txBody>
        </p:sp>
        <p:sp>
          <p:nvSpPr>
            <p:cNvPr id="35" name="Freeform 32" descr="再生紙">
              <a:extLst>
                <a:ext uri="{FF2B5EF4-FFF2-40B4-BE49-F238E27FC236}">
                  <a16:creationId xmlns:a16="http://schemas.microsoft.com/office/drawing/2014/main" id="{3E306236-BA4D-2D9F-9B51-1505EC34F4B9}"/>
                </a:ext>
              </a:extLst>
            </p:cNvPr>
            <p:cNvSpPr>
              <a:spLocks/>
            </p:cNvSpPr>
            <p:nvPr/>
          </p:nvSpPr>
          <p:spPr bwMode="auto">
            <a:xfrm>
              <a:off x="5834063" y="2533650"/>
              <a:ext cx="50800" cy="125413"/>
            </a:xfrm>
            <a:custGeom>
              <a:avLst/>
              <a:gdLst/>
              <a:ahLst/>
              <a:cxnLst>
                <a:cxn ang="0">
                  <a:pos x="0" y="40"/>
                </a:cxn>
                <a:cxn ang="0">
                  <a:pos x="32" y="40"/>
                </a:cxn>
                <a:cxn ang="0">
                  <a:pos x="7" y="66"/>
                </a:cxn>
                <a:cxn ang="0">
                  <a:pos x="0" y="40"/>
                </a:cxn>
              </a:cxnLst>
              <a:rect l="0" t="0" r="r" b="b"/>
              <a:pathLst>
                <a:path w="32" h="79">
                  <a:moveTo>
                    <a:pt x="0" y="40"/>
                  </a:moveTo>
                  <a:cubicBezTo>
                    <a:pt x="11" y="0"/>
                    <a:pt x="21" y="6"/>
                    <a:pt x="32" y="40"/>
                  </a:cubicBezTo>
                  <a:cubicBezTo>
                    <a:pt x="31" y="43"/>
                    <a:pt x="25" y="79"/>
                    <a:pt x="7" y="66"/>
                  </a:cubicBezTo>
                  <a:cubicBezTo>
                    <a:pt x="0" y="61"/>
                    <a:pt x="2" y="49"/>
                    <a:pt x="0" y="40"/>
                  </a:cubicBezTo>
                  <a:close/>
                </a:path>
              </a:pathLst>
            </a:custGeom>
            <a:blipFill dpi="0" rotWithShape="0">
              <a:blip r:embed="rId6" cstate="print"/>
              <a:srcRect/>
              <a:tile tx="0" ty="0" sx="100000" sy="100000" flip="none" algn="tl"/>
            </a:blipFill>
            <a:ln w="9525" cap="flat" cmpd="sng">
              <a:solidFill>
                <a:schemeClr val="tx1"/>
              </a:solidFill>
              <a:prstDash val="solid"/>
              <a:round/>
              <a:headEnd/>
              <a:tailEnd/>
            </a:ln>
            <a:effectLst/>
          </p:spPr>
          <p:txBody>
            <a:bodyPr wrap="none" anchor="ctr">
              <a:spAutoFit/>
            </a:bodyPr>
            <a:lstStyle/>
            <a:p>
              <a:endParaRPr lang="zh-CN" altLang="en-US"/>
            </a:p>
          </p:txBody>
        </p:sp>
        <p:sp>
          <p:nvSpPr>
            <p:cNvPr id="36" name="Freeform 33" descr="ﾋﾟﾝｸの画用紙">
              <a:extLst>
                <a:ext uri="{FF2B5EF4-FFF2-40B4-BE49-F238E27FC236}">
                  <a16:creationId xmlns:a16="http://schemas.microsoft.com/office/drawing/2014/main" id="{48DBCF51-5BA1-0445-9F12-5E1DE90F6DDF}"/>
                </a:ext>
              </a:extLst>
            </p:cNvPr>
            <p:cNvSpPr>
              <a:spLocks/>
            </p:cNvSpPr>
            <p:nvPr/>
          </p:nvSpPr>
          <p:spPr bwMode="auto">
            <a:xfrm>
              <a:off x="5837238" y="2282825"/>
              <a:ext cx="474662" cy="395288"/>
            </a:xfrm>
            <a:custGeom>
              <a:avLst/>
              <a:gdLst/>
              <a:ahLst/>
              <a:cxnLst>
                <a:cxn ang="0">
                  <a:pos x="24" y="0"/>
                </a:cxn>
                <a:cxn ang="0">
                  <a:pos x="113" y="19"/>
                </a:cxn>
                <a:cxn ang="0">
                  <a:pos x="152" y="45"/>
                </a:cxn>
                <a:cxn ang="0">
                  <a:pos x="158" y="64"/>
                </a:cxn>
                <a:cxn ang="0">
                  <a:pos x="241" y="121"/>
                </a:cxn>
                <a:cxn ang="0">
                  <a:pos x="299" y="192"/>
                </a:cxn>
                <a:cxn ang="0">
                  <a:pos x="209" y="249"/>
                </a:cxn>
                <a:cxn ang="0">
                  <a:pos x="152" y="217"/>
                </a:cxn>
                <a:cxn ang="0">
                  <a:pos x="101" y="179"/>
                </a:cxn>
                <a:cxn ang="0">
                  <a:pos x="24" y="134"/>
                </a:cxn>
                <a:cxn ang="0">
                  <a:pos x="17" y="45"/>
                </a:cxn>
                <a:cxn ang="0">
                  <a:pos x="24" y="0"/>
                </a:cxn>
              </a:cxnLst>
              <a:rect l="0" t="0" r="r" b="b"/>
              <a:pathLst>
                <a:path w="299" h="249">
                  <a:moveTo>
                    <a:pt x="24" y="0"/>
                  </a:moveTo>
                  <a:cubicBezTo>
                    <a:pt x="61" y="4"/>
                    <a:pt x="80" y="9"/>
                    <a:pt x="113" y="19"/>
                  </a:cubicBezTo>
                  <a:cubicBezTo>
                    <a:pt x="126" y="28"/>
                    <a:pt x="147" y="30"/>
                    <a:pt x="152" y="45"/>
                  </a:cubicBezTo>
                  <a:cubicBezTo>
                    <a:pt x="154" y="51"/>
                    <a:pt x="154" y="59"/>
                    <a:pt x="158" y="64"/>
                  </a:cubicBezTo>
                  <a:cubicBezTo>
                    <a:pt x="171" y="80"/>
                    <a:pt x="222" y="109"/>
                    <a:pt x="241" y="121"/>
                  </a:cubicBezTo>
                  <a:cubicBezTo>
                    <a:pt x="261" y="151"/>
                    <a:pt x="271" y="173"/>
                    <a:pt x="299" y="192"/>
                  </a:cubicBezTo>
                  <a:cubicBezTo>
                    <a:pt x="287" y="229"/>
                    <a:pt x="242" y="234"/>
                    <a:pt x="209" y="249"/>
                  </a:cubicBezTo>
                  <a:cubicBezTo>
                    <a:pt x="188" y="242"/>
                    <a:pt x="152" y="217"/>
                    <a:pt x="152" y="217"/>
                  </a:cubicBezTo>
                  <a:cubicBezTo>
                    <a:pt x="136" y="193"/>
                    <a:pt x="123" y="197"/>
                    <a:pt x="101" y="179"/>
                  </a:cubicBezTo>
                  <a:cubicBezTo>
                    <a:pt x="74" y="157"/>
                    <a:pt x="57" y="146"/>
                    <a:pt x="24" y="134"/>
                  </a:cubicBezTo>
                  <a:cubicBezTo>
                    <a:pt x="0" y="99"/>
                    <a:pt x="3" y="112"/>
                    <a:pt x="17" y="45"/>
                  </a:cubicBezTo>
                  <a:cubicBezTo>
                    <a:pt x="21" y="24"/>
                    <a:pt x="53" y="13"/>
                    <a:pt x="24" y="0"/>
                  </a:cubicBezTo>
                  <a:close/>
                </a:path>
              </a:pathLst>
            </a:custGeom>
            <a:blipFill dpi="0" rotWithShape="0">
              <a:blip r:embed="rId9" cstate="print"/>
              <a:srcRect/>
              <a:tile tx="0" ty="0" sx="100000" sy="100000" flip="none" algn="tl"/>
            </a:blipFill>
            <a:ln w="9525" cap="flat" cmpd="sng">
              <a:solidFill>
                <a:schemeClr val="tx1"/>
              </a:solidFill>
              <a:prstDash val="solid"/>
              <a:round/>
              <a:headEnd/>
              <a:tailEnd/>
            </a:ln>
            <a:effectLst>
              <a:outerShdw dist="35921" dir="2700000" algn="ctr" rotWithShape="0">
                <a:srgbClr val="808080"/>
              </a:outerShdw>
            </a:effectLst>
          </p:spPr>
          <p:txBody>
            <a:bodyPr wrap="none" anchor="ctr">
              <a:spAutoFit/>
            </a:bodyPr>
            <a:lstStyle/>
            <a:p>
              <a:endParaRPr lang="zh-CN" altLang="en-US"/>
            </a:p>
          </p:txBody>
        </p:sp>
        <p:sp>
          <p:nvSpPr>
            <p:cNvPr id="37" name="Freeform 34" descr="再生紙">
              <a:extLst>
                <a:ext uri="{FF2B5EF4-FFF2-40B4-BE49-F238E27FC236}">
                  <a16:creationId xmlns:a16="http://schemas.microsoft.com/office/drawing/2014/main" id="{9A40EB89-E196-8BE2-565D-D0EDFD62476B}"/>
                </a:ext>
              </a:extLst>
            </p:cNvPr>
            <p:cNvSpPr>
              <a:spLocks/>
            </p:cNvSpPr>
            <p:nvPr/>
          </p:nvSpPr>
          <p:spPr bwMode="auto">
            <a:xfrm>
              <a:off x="5854700" y="2106613"/>
              <a:ext cx="144463" cy="114300"/>
            </a:xfrm>
            <a:custGeom>
              <a:avLst/>
              <a:gdLst/>
              <a:ahLst/>
              <a:cxnLst>
                <a:cxn ang="0">
                  <a:pos x="0" y="28"/>
                </a:cxn>
                <a:cxn ang="0">
                  <a:pos x="58" y="8"/>
                </a:cxn>
                <a:cxn ang="0">
                  <a:pos x="70" y="66"/>
                </a:cxn>
                <a:cxn ang="0">
                  <a:pos x="38" y="72"/>
                </a:cxn>
                <a:cxn ang="0">
                  <a:pos x="0" y="28"/>
                </a:cxn>
              </a:cxnLst>
              <a:rect l="0" t="0" r="r" b="b"/>
              <a:pathLst>
                <a:path w="91" h="72">
                  <a:moveTo>
                    <a:pt x="0" y="28"/>
                  </a:moveTo>
                  <a:cubicBezTo>
                    <a:pt x="18" y="0"/>
                    <a:pt x="25" y="0"/>
                    <a:pt x="58" y="8"/>
                  </a:cubicBezTo>
                  <a:cubicBezTo>
                    <a:pt x="65" y="19"/>
                    <a:pt x="91" y="53"/>
                    <a:pt x="70" y="66"/>
                  </a:cubicBezTo>
                  <a:cubicBezTo>
                    <a:pt x="61" y="72"/>
                    <a:pt x="49" y="70"/>
                    <a:pt x="38" y="72"/>
                  </a:cubicBezTo>
                  <a:cubicBezTo>
                    <a:pt x="8" y="65"/>
                    <a:pt x="0" y="59"/>
                    <a:pt x="0" y="28"/>
                  </a:cubicBezTo>
                  <a:close/>
                </a:path>
              </a:pathLst>
            </a:custGeom>
            <a:blipFill dpi="0" rotWithShape="0">
              <a:blip r:embed="rId6" cstate="print"/>
              <a:srcRect/>
              <a:tile tx="0" ty="0" sx="100000" sy="100000" flip="none" algn="tl"/>
            </a:blipFill>
            <a:ln w="9525" cap="flat" cmpd="sng">
              <a:solidFill>
                <a:schemeClr val="tx1"/>
              </a:solidFill>
              <a:prstDash val="solid"/>
              <a:round/>
              <a:headEnd/>
              <a:tailEnd/>
            </a:ln>
            <a:effectLst>
              <a:outerShdw dist="35921" dir="2700000" algn="ctr" rotWithShape="0">
                <a:srgbClr val="808080"/>
              </a:outerShdw>
            </a:effectLst>
          </p:spPr>
          <p:txBody>
            <a:bodyPr wrap="none" anchor="ctr">
              <a:spAutoFit/>
            </a:bodyPr>
            <a:lstStyle/>
            <a:p>
              <a:endParaRPr lang="zh-CN" altLang="en-US"/>
            </a:p>
          </p:txBody>
        </p:sp>
        <p:sp>
          <p:nvSpPr>
            <p:cNvPr id="38" name="Freeform 35">
              <a:extLst>
                <a:ext uri="{FF2B5EF4-FFF2-40B4-BE49-F238E27FC236}">
                  <a16:creationId xmlns:a16="http://schemas.microsoft.com/office/drawing/2014/main" id="{2FCC6504-0092-A648-85CA-89A429762682}"/>
                </a:ext>
              </a:extLst>
            </p:cNvPr>
            <p:cNvSpPr>
              <a:spLocks/>
            </p:cNvSpPr>
            <p:nvPr/>
          </p:nvSpPr>
          <p:spPr bwMode="auto">
            <a:xfrm>
              <a:off x="6524625" y="1973263"/>
              <a:ext cx="82550" cy="131762"/>
            </a:xfrm>
            <a:custGeom>
              <a:avLst/>
              <a:gdLst/>
              <a:ahLst/>
              <a:cxnLst>
                <a:cxn ang="0">
                  <a:pos x="0" y="16"/>
                </a:cxn>
                <a:cxn ang="0">
                  <a:pos x="52" y="54"/>
                </a:cxn>
                <a:cxn ang="0">
                  <a:pos x="0" y="16"/>
                </a:cxn>
              </a:cxnLst>
              <a:rect l="0" t="0" r="r" b="b"/>
              <a:pathLst>
                <a:path w="52" h="83">
                  <a:moveTo>
                    <a:pt x="0" y="16"/>
                  </a:moveTo>
                  <a:cubicBezTo>
                    <a:pt x="44" y="0"/>
                    <a:pt x="39" y="20"/>
                    <a:pt x="52" y="54"/>
                  </a:cubicBezTo>
                  <a:cubicBezTo>
                    <a:pt x="7" y="83"/>
                    <a:pt x="10" y="52"/>
                    <a:pt x="0" y="16"/>
                  </a:cubicBezTo>
                  <a:close/>
                </a:path>
              </a:pathLst>
            </a:custGeom>
            <a:solidFill>
              <a:schemeClr val="tx2"/>
            </a:solidFill>
            <a:ln w="9525" cap="flat" cmpd="sng">
              <a:solidFill>
                <a:schemeClr val="tx1"/>
              </a:solidFill>
              <a:prstDash val="solid"/>
              <a:round/>
              <a:headEnd/>
              <a:tailEnd/>
            </a:ln>
            <a:effectLst/>
          </p:spPr>
          <p:txBody>
            <a:bodyPr wrap="none" anchor="ctr">
              <a:spAutoFit/>
            </a:bodyPr>
            <a:lstStyle/>
            <a:p>
              <a:endParaRPr lang="zh-CN" altLang="en-US"/>
            </a:p>
          </p:txBody>
        </p:sp>
        <p:sp>
          <p:nvSpPr>
            <p:cNvPr id="39" name="Rectangle 36">
              <a:extLst>
                <a:ext uri="{FF2B5EF4-FFF2-40B4-BE49-F238E27FC236}">
                  <a16:creationId xmlns:a16="http://schemas.microsoft.com/office/drawing/2014/main" id="{2DB3D536-5052-80FC-5749-A0A37D671180}"/>
                </a:ext>
              </a:extLst>
            </p:cNvPr>
            <p:cNvSpPr>
              <a:spLocks noChangeArrowheads="1"/>
            </p:cNvSpPr>
            <p:nvPr/>
          </p:nvSpPr>
          <p:spPr bwMode="auto">
            <a:xfrm>
              <a:off x="5673725" y="2930525"/>
              <a:ext cx="2438400" cy="1447800"/>
            </a:xfrm>
            <a:prstGeom prst="rect">
              <a:avLst/>
            </a:prstGeom>
            <a:solidFill>
              <a:schemeClr val="bg1"/>
            </a:solidFill>
            <a:ln w="9525">
              <a:solidFill>
                <a:schemeClr val="tx1"/>
              </a:solidFill>
              <a:miter lim="800000"/>
              <a:headEnd/>
              <a:tailEnd/>
            </a:ln>
            <a:effectLst>
              <a:outerShdw dist="35921" dir="2700000" algn="ctr" rotWithShape="0">
                <a:srgbClr val="808080"/>
              </a:outerShdw>
            </a:effectLst>
          </p:spPr>
          <p:txBody>
            <a:bodyPr wrap="none" anchor="ctr">
              <a:spAutoFit/>
            </a:bodyPr>
            <a:lstStyle/>
            <a:p>
              <a:endParaRPr lang="zh-CN" altLang="en-US"/>
            </a:p>
          </p:txBody>
        </p:sp>
        <p:sp>
          <p:nvSpPr>
            <p:cNvPr id="40" name="Freeform 37" descr="ｽﾃｰｼｮﾅﾘｰ">
              <a:extLst>
                <a:ext uri="{FF2B5EF4-FFF2-40B4-BE49-F238E27FC236}">
                  <a16:creationId xmlns:a16="http://schemas.microsoft.com/office/drawing/2014/main" id="{3817E7BA-0DC9-56B1-11D3-83B3CA940FA1}"/>
                </a:ext>
              </a:extLst>
            </p:cNvPr>
            <p:cNvSpPr>
              <a:spLocks/>
            </p:cNvSpPr>
            <p:nvPr/>
          </p:nvSpPr>
          <p:spPr bwMode="auto">
            <a:xfrm>
              <a:off x="5975350" y="3067050"/>
              <a:ext cx="358775" cy="317500"/>
            </a:xfrm>
            <a:custGeom>
              <a:avLst/>
              <a:gdLst/>
              <a:ahLst/>
              <a:cxnLst>
                <a:cxn ang="0">
                  <a:pos x="26" y="15"/>
                </a:cxn>
                <a:cxn ang="0">
                  <a:pos x="90" y="8"/>
                </a:cxn>
                <a:cxn ang="0">
                  <a:pos x="129" y="21"/>
                </a:cxn>
                <a:cxn ang="0">
                  <a:pos x="148" y="27"/>
                </a:cxn>
                <a:cxn ang="0">
                  <a:pos x="186" y="59"/>
                </a:cxn>
                <a:cxn ang="0">
                  <a:pos x="212" y="98"/>
                </a:cxn>
                <a:cxn ang="0">
                  <a:pos x="212" y="168"/>
                </a:cxn>
                <a:cxn ang="0">
                  <a:pos x="174" y="187"/>
                </a:cxn>
                <a:cxn ang="0">
                  <a:pos x="135" y="200"/>
                </a:cxn>
                <a:cxn ang="0">
                  <a:pos x="110" y="194"/>
                </a:cxn>
                <a:cxn ang="0">
                  <a:pos x="103" y="175"/>
                </a:cxn>
                <a:cxn ang="0">
                  <a:pos x="84" y="155"/>
                </a:cxn>
                <a:cxn ang="0">
                  <a:pos x="46" y="143"/>
                </a:cxn>
                <a:cxn ang="0">
                  <a:pos x="1" y="91"/>
                </a:cxn>
                <a:cxn ang="0">
                  <a:pos x="20" y="27"/>
                </a:cxn>
                <a:cxn ang="0">
                  <a:pos x="39" y="15"/>
                </a:cxn>
                <a:cxn ang="0">
                  <a:pos x="26" y="15"/>
                </a:cxn>
              </a:cxnLst>
              <a:rect l="0" t="0" r="r" b="b"/>
              <a:pathLst>
                <a:path w="226" h="200">
                  <a:moveTo>
                    <a:pt x="26" y="15"/>
                  </a:moveTo>
                  <a:cubicBezTo>
                    <a:pt x="50" y="7"/>
                    <a:pt x="65" y="0"/>
                    <a:pt x="90" y="8"/>
                  </a:cubicBezTo>
                  <a:cubicBezTo>
                    <a:pt x="103" y="12"/>
                    <a:pt x="116" y="17"/>
                    <a:pt x="129" y="21"/>
                  </a:cubicBezTo>
                  <a:cubicBezTo>
                    <a:pt x="135" y="23"/>
                    <a:pt x="148" y="27"/>
                    <a:pt x="148" y="27"/>
                  </a:cubicBezTo>
                  <a:cubicBezTo>
                    <a:pt x="164" y="38"/>
                    <a:pt x="173" y="43"/>
                    <a:pt x="186" y="59"/>
                  </a:cubicBezTo>
                  <a:cubicBezTo>
                    <a:pt x="196" y="71"/>
                    <a:pt x="212" y="98"/>
                    <a:pt x="212" y="98"/>
                  </a:cubicBezTo>
                  <a:cubicBezTo>
                    <a:pt x="220" y="125"/>
                    <a:pt x="226" y="133"/>
                    <a:pt x="212" y="168"/>
                  </a:cubicBezTo>
                  <a:cubicBezTo>
                    <a:pt x="208" y="178"/>
                    <a:pt x="183" y="184"/>
                    <a:pt x="174" y="187"/>
                  </a:cubicBezTo>
                  <a:cubicBezTo>
                    <a:pt x="161" y="191"/>
                    <a:pt x="135" y="200"/>
                    <a:pt x="135" y="200"/>
                  </a:cubicBezTo>
                  <a:cubicBezTo>
                    <a:pt x="127" y="198"/>
                    <a:pt x="117" y="199"/>
                    <a:pt x="110" y="194"/>
                  </a:cubicBezTo>
                  <a:cubicBezTo>
                    <a:pt x="105" y="190"/>
                    <a:pt x="107" y="181"/>
                    <a:pt x="103" y="175"/>
                  </a:cubicBezTo>
                  <a:cubicBezTo>
                    <a:pt x="98" y="167"/>
                    <a:pt x="92" y="160"/>
                    <a:pt x="84" y="155"/>
                  </a:cubicBezTo>
                  <a:cubicBezTo>
                    <a:pt x="72" y="148"/>
                    <a:pt x="46" y="143"/>
                    <a:pt x="46" y="143"/>
                  </a:cubicBezTo>
                  <a:cubicBezTo>
                    <a:pt x="0" y="112"/>
                    <a:pt x="11" y="132"/>
                    <a:pt x="1" y="91"/>
                  </a:cubicBezTo>
                  <a:cubicBezTo>
                    <a:pt x="5" y="64"/>
                    <a:pt x="1" y="46"/>
                    <a:pt x="20" y="27"/>
                  </a:cubicBezTo>
                  <a:cubicBezTo>
                    <a:pt x="25" y="22"/>
                    <a:pt x="36" y="22"/>
                    <a:pt x="39" y="15"/>
                  </a:cubicBezTo>
                  <a:cubicBezTo>
                    <a:pt x="41" y="11"/>
                    <a:pt x="30" y="15"/>
                    <a:pt x="26" y="15"/>
                  </a:cubicBezTo>
                  <a:close/>
                </a:path>
              </a:pathLst>
            </a:custGeom>
            <a:blipFill dpi="0" rotWithShape="0">
              <a:blip r:embed="rId3" cstate="print"/>
              <a:srcRect/>
              <a:tile tx="0" ty="0" sx="100000" sy="100000" flip="none" algn="tl"/>
            </a:blipFill>
            <a:ln w="19050" cap="flat" cmpd="sng">
              <a:solidFill>
                <a:schemeClr val="tx1"/>
              </a:solidFill>
              <a:prstDash val="solid"/>
              <a:round/>
              <a:headEnd/>
              <a:tailEnd/>
            </a:ln>
            <a:effectLst/>
          </p:spPr>
          <p:txBody>
            <a:bodyPr wrap="none" anchor="ctr">
              <a:spAutoFit/>
            </a:bodyPr>
            <a:lstStyle/>
            <a:p>
              <a:endParaRPr lang="zh-CN" altLang="en-US"/>
            </a:p>
          </p:txBody>
        </p:sp>
        <p:sp>
          <p:nvSpPr>
            <p:cNvPr id="41" name="Freeform 38" descr="大理石 (白)">
              <a:extLst>
                <a:ext uri="{FF2B5EF4-FFF2-40B4-BE49-F238E27FC236}">
                  <a16:creationId xmlns:a16="http://schemas.microsoft.com/office/drawing/2014/main" id="{0A717F7E-4D01-AB8F-B3C7-1372819B0169}"/>
                </a:ext>
              </a:extLst>
            </p:cNvPr>
            <p:cNvSpPr>
              <a:spLocks/>
            </p:cNvSpPr>
            <p:nvPr/>
          </p:nvSpPr>
          <p:spPr bwMode="auto">
            <a:xfrm>
              <a:off x="6130925" y="3657600"/>
              <a:ext cx="257175" cy="249238"/>
            </a:xfrm>
            <a:custGeom>
              <a:avLst/>
              <a:gdLst/>
              <a:ahLst/>
              <a:cxnLst>
                <a:cxn ang="0">
                  <a:pos x="63" y="14"/>
                </a:cxn>
                <a:cxn ang="0">
                  <a:pos x="140" y="52"/>
                </a:cxn>
                <a:cxn ang="0">
                  <a:pos x="95" y="155"/>
                </a:cxn>
                <a:cxn ang="0">
                  <a:pos x="44" y="148"/>
                </a:cxn>
                <a:cxn ang="0">
                  <a:pos x="18" y="110"/>
                </a:cxn>
                <a:cxn ang="0">
                  <a:pos x="56" y="33"/>
                </a:cxn>
                <a:cxn ang="0">
                  <a:pos x="63" y="14"/>
                </a:cxn>
              </a:cxnLst>
              <a:rect l="0" t="0" r="r" b="b"/>
              <a:pathLst>
                <a:path w="162" h="157">
                  <a:moveTo>
                    <a:pt x="63" y="14"/>
                  </a:moveTo>
                  <a:cubicBezTo>
                    <a:pt x="102" y="0"/>
                    <a:pt x="119" y="21"/>
                    <a:pt x="140" y="52"/>
                  </a:cubicBezTo>
                  <a:cubicBezTo>
                    <a:pt x="162" y="121"/>
                    <a:pt x="151" y="134"/>
                    <a:pt x="95" y="155"/>
                  </a:cubicBezTo>
                  <a:cubicBezTo>
                    <a:pt x="78" y="153"/>
                    <a:pt x="59" y="157"/>
                    <a:pt x="44" y="148"/>
                  </a:cubicBezTo>
                  <a:cubicBezTo>
                    <a:pt x="31" y="140"/>
                    <a:pt x="18" y="110"/>
                    <a:pt x="18" y="110"/>
                  </a:cubicBezTo>
                  <a:cubicBezTo>
                    <a:pt x="0" y="53"/>
                    <a:pt x="10" y="48"/>
                    <a:pt x="56" y="33"/>
                  </a:cubicBezTo>
                  <a:cubicBezTo>
                    <a:pt x="80" y="17"/>
                    <a:pt x="83" y="23"/>
                    <a:pt x="63" y="14"/>
                  </a:cubicBezTo>
                  <a:close/>
                </a:path>
              </a:pathLst>
            </a:custGeom>
            <a:blipFill dpi="0" rotWithShape="0">
              <a:blip r:embed="rId4" cstate="print"/>
              <a:srcRect/>
              <a:tile tx="0" ty="0" sx="100000" sy="100000" flip="none" algn="tl"/>
            </a:blipFill>
            <a:ln w="19050" cap="flat" cmpd="sng">
              <a:solidFill>
                <a:schemeClr val="tx1"/>
              </a:solidFill>
              <a:prstDash val="solid"/>
              <a:round/>
              <a:headEnd/>
              <a:tailEnd/>
            </a:ln>
            <a:effectLst/>
          </p:spPr>
          <p:txBody>
            <a:bodyPr wrap="none" anchor="ctr">
              <a:spAutoFit/>
            </a:bodyPr>
            <a:lstStyle/>
            <a:p>
              <a:endParaRPr lang="zh-CN" altLang="en-US"/>
            </a:p>
          </p:txBody>
        </p:sp>
        <p:sp>
          <p:nvSpPr>
            <p:cNvPr id="42" name="Freeform 39" descr="ｽﾃｰｼｮﾅﾘｰ">
              <a:extLst>
                <a:ext uri="{FF2B5EF4-FFF2-40B4-BE49-F238E27FC236}">
                  <a16:creationId xmlns:a16="http://schemas.microsoft.com/office/drawing/2014/main" id="{5F50E78B-89D8-73C4-929A-FD2A0CD3A0D9}"/>
                </a:ext>
              </a:extLst>
            </p:cNvPr>
            <p:cNvSpPr>
              <a:spLocks/>
            </p:cNvSpPr>
            <p:nvPr/>
          </p:nvSpPr>
          <p:spPr bwMode="auto">
            <a:xfrm>
              <a:off x="6616700" y="3059113"/>
              <a:ext cx="561975" cy="539750"/>
            </a:xfrm>
            <a:custGeom>
              <a:avLst/>
              <a:gdLst/>
              <a:ahLst/>
              <a:cxnLst>
                <a:cxn ang="0">
                  <a:pos x="0" y="148"/>
                </a:cxn>
                <a:cxn ang="0">
                  <a:pos x="26" y="52"/>
                </a:cxn>
                <a:cxn ang="0">
                  <a:pos x="90" y="7"/>
                </a:cxn>
                <a:cxn ang="0">
                  <a:pos x="237" y="13"/>
                </a:cxn>
                <a:cxn ang="0">
                  <a:pos x="269" y="58"/>
                </a:cxn>
                <a:cxn ang="0">
                  <a:pos x="288" y="96"/>
                </a:cxn>
                <a:cxn ang="0">
                  <a:pos x="307" y="154"/>
                </a:cxn>
                <a:cxn ang="0">
                  <a:pos x="333" y="192"/>
                </a:cxn>
                <a:cxn ang="0">
                  <a:pos x="288" y="340"/>
                </a:cxn>
                <a:cxn ang="0">
                  <a:pos x="173" y="327"/>
                </a:cxn>
                <a:cxn ang="0">
                  <a:pos x="141" y="218"/>
                </a:cxn>
                <a:cxn ang="0">
                  <a:pos x="0" y="148"/>
                </a:cxn>
              </a:cxnLst>
              <a:rect l="0" t="0" r="r" b="b"/>
              <a:pathLst>
                <a:path w="354" h="340">
                  <a:moveTo>
                    <a:pt x="0" y="148"/>
                  </a:moveTo>
                  <a:cubicBezTo>
                    <a:pt x="8" y="121"/>
                    <a:pt x="12" y="72"/>
                    <a:pt x="26" y="52"/>
                  </a:cubicBezTo>
                  <a:cubicBezTo>
                    <a:pt x="41" y="29"/>
                    <a:pt x="67" y="19"/>
                    <a:pt x="90" y="7"/>
                  </a:cubicBezTo>
                  <a:cubicBezTo>
                    <a:pt x="139" y="9"/>
                    <a:pt x="190" y="0"/>
                    <a:pt x="237" y="13"/>
                  </a:cubicBezTo>
                  <a:cubicBezTo>
                    <a:pt x="255" y="18"/>
                    <a:pt x="269" y="58"/>
                    <a:pt x="269" y="58"/>
                  </a:cubicBezTo>
                  <a:cubicBezTo>
                    <a:pt x="285" y="109"/>
                    <a:pt x="262" y="43"/>
                    <a:pt x="288" y="96"/>
                  </a:cubicBezTo>
                  <a:cubicBezTo>
                    <a:pt x="297" y="114"/>
                    <a:pt x="297" y="137"/>
                    <a:pt x="307" y="154"/>
                  </a:cubicBezTo>
                  <a:cubicBezTo>
                    <a:pt x="315" y="167"/>
                    <a:pt x="333" y="192"/>
                    <a:pt x="333" y="192"/>
                  </a:cubicBezTo>
                  <a:cubicBezTo>
                    <a:pt x="354" y="262"/>
                    <a:pt x="349" y="298"/>
                    <a:pt x="288" y="340"/>
                  </a:cubicBezTo>
                  <a:cubicBezTo>
                    <a:pt x="250" y="336"/>
                    <a:pt x="210" y="336"/>
                    <a:pt x="173" y="327"/>
                  </a:cubicBezTo>
                  <a:cubicBezTo>
                    <a:pt x="148" y="321"/>
                    <a:pt x="158" y="243"/>
                    <a:pt x="141" y="218"/>
                  </a:cubicBezTo>
                  <a:cubicBezTo>
                    <a:pt x="113" y="175"/>
                    <a:pt x="20" y="187"/>
                    <a:pt x="0" y="148"/>
                  </a:cubicBezTo>
                  <a:close/>
                </a:path>
              </a:pathLst>
            </a:custGeom>
            <a:blipFill dpi="0" rotWithShape="0">
              <a:blip r:embed="rId3" cstate="print"/>
              <a:srcRect/>
              <a:tile tx="0" ty="0" sx="100000" sy="100000" flip="none" algn="tl"/>
            </a:blipFill>
            <a:ln w="19050" cap="flat" cmpd="sng">
              <a:solidFill>
                <a:schemeClr val="tx1"/>
              </a:solidFill>
              <a:prstDash val="solid"/>
              <a:round/>
              <a:headEnd/>
              <a:tailEnd/>
            </a:ln>
            <a:effectLst/>
          </p:spPr>
          <p:txBody>
            <a:bodyPr wrap="none" anchor="ctr">
              <a:spAutoFit/>
            </a:bodyPr>
            <a:lstStyle/>
            <a:p>
              <a:endParaRPr lang="zh-CN" altLang="en-US"/>
            </a:p>
          </p:txBody>
        </p:sp>
        <p:sp>
          <p:nvSpPr>
            <p:cNvPr id="43" name="Freeform 40" descr="新聞紙">
              <a:extLst>
                <a:ext uri="{FF2B5EF4-FFF2-40B4-BE49-F238E27FC236}">
                  <a16:creationId xmlns:a16="http://schemas.microsoft.com/office/drawing/2014/main" id="{E08FABD4-5DFA-2235-BF11-34D1A198C1AE}"/>
                </a:ext>
              </a:extLst>
            </p:cNvPr>
            <p:cNvSpPr>
              <a:spLocks/>
            </p:cNvSpPr>
            <p:nvPr/>
          </p:nvSpPr>
          <p:spPr bwMode="auto">
            <a:xfrm>
              <a:off x="6646863" y="3933825"/>
              <a:ext cx="830262" cy="307975"/>
            </a:xfrm>
            <a:custGeom>
              <a:avLst/>
              <a:gdLst/>
              <a:ahLst/>
              <a:cxnLst>
                <a:cxn ang="0">
                  <a:pos x="13" y="179"/>
                </a:cxn>
                <a:cxn ang="0">
                  <a:pos x="0" y="141"/>
                </a:cxn>
                <a:cxn ang="0">
                  <a:pos x="128" y="45"/>
                </a:cxn>
                <a:cxn ang="0">
                  <a:pos x="314" y="0"/>
                </a:cxn>
                <a:cxn ang="0">
                  <a:pos x="506" y="19"/>
                </a:cxn>
                <a:cxn ang="0">
                  <a:pos x="519" y="38"/>
                </a:cxn>
                <a:cxn ang="0">
                  <a:pos x="480" y="64"/>
                </a:cxn>
                <a:cxn ang="0">
                  <a:pos x="423" y="77"/>
                </a:cxn>
                <a:cxn ang="0">
                  <a:pos x="327" y="115"/>
                </a:cxn>
                <a:cxn ang="0">
                  <a:pos x="160" y="166"/>
                </a:cxn>
                <a:cxn ang="0">
                  <a:pos x="39" y="192"/>
                </a:cxn>
                <a:cxn ang="0">
                  <a:pos x="13" y="179"/>
                </a:cxn>
              </a:cxnLst>
              <a:rect l="0" t="0" r="r" b="b"/>
              <a:pathLst>
                <a:path w="523" h="194">
                  <a:moveTo>
                    <a:pt x="13" y="179"/>
                  </a:moveTo>
                  <a:cubicBezTo>
                    <a:pt x="9" y="166"/>
                    <a:pt x="0" y="154"/>
                    <a:pt x="0" y="141"/>
                  </a:cubicBezTo>
                  <a:cubicBezTo>
                    <a:pt x="0" y="40"/>
                    <a:pt x="41" y="52"/>
                    <a:pt x="128" y="45"/>
                  </a:cubicBezTo>
                  <a:cubicBezTo>
                    <a:pt x="191" y="28"/>
                    <a:pt x="249" y="8"/>
                    <a:pt x="314" y="0"/>
                  </a:cubicBezTo>
                  <a:cubicBezTo>
                    <a:pt x="379" y="7"/>
                    <a:pt x="441" y="15"/>
                    <a:pt x="506" y="19"/>
                  </a:cubicBezTo>
                  <a:cubicBezTo>
                    <a:pt x="510" y="25"/>
                    <a:pt x="523" y="31"/>
                    <a:pt x="519" y="38"/>
                  </a:cubicBezTo>
                  <a:cubicBezTo>
                    <a:pt x="511" y="52"/>
                    <a:pt x="493" y="55"/>
                    <a:pt x="480" y="64"/>
                  </a:cubicBezTo>
                  <a:cubicBezTo>
                    <a:pt x="464" y="75"/>
                    <a:pt x="442" y="73"/>
                    <a:pt x="423" y="77"/>
                  </a:cubicBezTo>
                  <a:cubicBezTo>
                    <a:pt x="387" y="85"/>
                    <a:pt x="361" y="104"/>
                    <a:pt x="327" y="115"/>
                  </a:cubicBezTo>
                  <a:cubicBezTo>
                    <a:pt x="271" y="156"/>
                    <a:pt x="231" y="160"/>
                    <a:pt x="160" y="166"/>
                  </a:cubicBezTo>
                  <a:cubicBezTo>
                    <a:pt x="119" y="181"/>
                    <a:pt x="83" y="187"/>
                    <a:pt x="39" y="192"/>
                  </a:cubicBezTo>
                  <a:cubicBezTo>
                    <a:pt x="11" y="184"/>
                    <a:pt x="13" y="194"/>
                    <a:pt x="13" y="179"/>
                  </a:cubicBezTo>
                  <a:close/>
                </a:path>
              </a:pathLst>
            </a:custGeom>
            <a:blipFill dpi="0" rotWithShape="0">
              <a:blip r:embed="rId5" cstate="print"/>
              <a:srcRect/>
              <a:tile tx="0" ty="0" sx="100000" sy="100000" flip="none" algn="tl"/>
            </a:blipFill>
            <a:ln w="19050" cap="flat" cmpd="sng">
              <a:solidFill>
                <a:schemeClr val="tx1"/>
              </a:solidFill>
              <a:prstDash val="solid"/>
              <a:round/>
              <a:headEnd/>
              <a:tailEnd/>
            </a:ln>
            <a:effectLst/>
          </p:spPr>
          <p:txBody>
            <a:bodyPr wrap="none" anchor="ctr">
              <a:spAutoFit/>
            </a:bodyPr>
            <a:lstStyle/>
            <a:p>
              <a:endParaRPr lang="zh-CN" altLang="en-US"/>
            </a:p>
          </p:txBody>
        </p:sp>
        <p:sp>
          <p:nvSpPr>
            <p:cNvPr id="44" name="Freeform 41" descr="再生紙">
              <a:extLst>
                <a:ext uri="{FF2B5EF4-FFF2-40B4-BE49-F238E27FC236}">
                  <a16:creationId xmlns:a16="http://schemas.microsoft.com/office/drawing/2014/main" id="{E304A4A2-3F12-49BA-7274-7D94D6BA65AF}"/>
                </a:ext>
              </a:extLst>
            </p:cNvPr>
            <p:cNvSpPr>
              <a:spLocks/>
            </p:cNvSpPr>
            <p:nvPr/>
          </p:nvSpPr>
          <p:spPr bwMode="auto">
            <a:xfrm>
              <a:off x="7631113" y="3954463"/>
              <a:ext cx="407987" cy="300037"/>
            </a:xfrm>
            <a:custGeom>
              <a:avLst/>
              <a:gdLst/>
              <a:ahLst/>
              <a:cxnLst>
                <a:cxn ang="0">
                  <a:pos x="110" y="179"/>
                </a:cxn>
                <a:cxn ang="0">
                  <a:pos x="39" y="102"/>
                </a:cxn>
                <a:cxn ang="0">
                  <a:pos x="59" y="0"/>
                </a:cxn>
                <a:cxn ang="0">
                  <a:pos x="187" y="44"/>
                </a:cxn>
                <a:cxn ang="0">
                  <a:pos x="238" y="96"/>
                </a:cxn>
                <a:cxn ang="0">
                  <a:pos x="257" y="153"/>
                </a:cxn>
                <a:cxn ang="0">
                  <a:pos x="174" y="172"/>
                </a:cxn>
                <a:cxn ang="0">
                  <a:pos x="110" y="179"/>
                </a:cxn>
              </a:cxnLst>
              <a:rect l="0" t="0" r="r" b="b"/>
              <a:pathLst>
                <a:path w="257" h="189">
                  <a:moveTo>
                    <a:pt x="110" y="179"/>
                  </a:moveTo>
                  <a:cubicBezTo>
                    <a:pt x="85" y="154"/>
                    <a:pt x="69" y="121"/>
                    <a:pt x="39" y="102"/>
                  </a:cubicBezTo>
                  <a:cubicBezTo>
                    <a:pt x="20" y="60"/>
                    <a:pt x="0" y="14"/>
                    <a:pt x="59" y="0"/>
                  </a:cubicBezTo>
                  <a:cubicBezTo>
                    <a:pt x="119" y="38"/>
                    <a:pt x="107" y="36"/>
                    <a:pt x="187" y="44"/>
                  </a:cubicBezTo>
                  <a:cubicBezTo>
                    <a:pt x="214" y="54"/>
                    <a:pt x="223" y="73"/>
                    <a:pt x="238" y="96"/>
                  </a:cubicBezTo>
                  <a:cubicBezTo>
                    <a:pt x="244" y="115"/>
                    <a:pt x="251" y="134"/>
                    <a:pt x="257" y="153"/>
                  </a:cubicBezTo>
                  <a:cubicBezTo>
                    <a:pt x="218" y="179"/>
                    <a:pt x="251" y="162"/>
                    <a:pt x="174" y="172"/>
                  </a:cubicBezTo>
                  <a:cubicBezTo>
                    <a:pt x="150" y="175"/>
                    <a:pt x="132" y="189"/>
                    <a:pt x="110" y="179"/>
                  </a:cubicBezTo>
                  <a:close/>
                </a:path>
              </a:pathLst>
            </a:custGeom>
            <a:blipFill dpi="0" rotWithShape="0">
              <a:blip r:embed="rId6" cstate="print"/>
              <a:srcRect/>
              <a:tile tx="0" ty="0" sx="100000" sy="100000" flip="none" algn="tl"/>
            </a:blipFill>
            <a:ln w="19050" cap="flat" cmpd="sng">
              <a:solidFill>
                <a:schemeClr val="tx1"/>
              </a:solidFill>
              <a:prstDash val="solid"/>
              <a:round/>
              <a:headEnd/>
              <a:tailEnd/>
            </a:ln>
            <a:effectLst/>
          </p:spPr>
          <p:txBody>
            <a:bodyPr wrap="none" anchor="ctr">
              <a:spAutoFit/>
            </a:bodyPr>
            <a:lstStyle/>
            <a:p>
              <a:endParaRPr lang="zh-CN" altLang="en-US"/>
            </a:p>
          </p:txBody>
        </p:sp>
        <p:sp>
          <p:nvSpPr>
            <p:cNvPr id="45" name="Freeform 42" descr="大理石 (白)">
              <a:extLst>
                <a:ext uri="{FF2B5EF4-FFF2-40B4-BE49-F238E27FC236}">
                  <a16:creationId xmlns:a16="http://schemas.microsoft.com/office/drawing/2014/main" id="{15110C29-6645-3497-604D-3096FB19FDA6}"/>
                </a:ext>
              </a:extLst>
            </p:cNvPr>
            <p:cNvSpPr>
              <a:spLocks/>
            </p:cNvSpPr>
            <p:nvPr/>
          </p:nvSpPr>
          <p:spPr bwMode="auto">
            <a:xfrm>
              <a:off x="7572375" y="3273425"/>
              <a:ext cx="182563" cy="325438"/>
            </a:xfrm>
            <a:custGeom>
              <a:avLst/>
              <a:gdLst/>
              <a:ahLst/>
              <a:cxnLst>
                <a:cxn ang="0">
                  <a:pos x="0" y="179"/>
                </a:cxn>
                <a:cxn ang="0">
                  <a:pos x="25" y="13"/>
                </a:cxn>
                <a:cxn ang="0">
                  <a:pos x="64" y="0"/>
                </a:cxn>
                <a:cxn ang="0">
                  <a:pos x="115" y="51"/>
                </a:cxn>
                <a:cxn ang="0">
                  <a:pos x="96" y="96"/>
                </a:cxn>
                <a:cxn ang="0">
                  <a:pos x="57" y="121"/>
                </a:cxn>
                <a:cxn ang="0">
                  <a:pos x="0" y="179"/>
                </a:cxn>
              </a:cxnLst>
              <a:rect l="0" t="0" r="r" b="b"/>
              <a:pathLst>
                <a:path w="115" h="205">
                  <a:moveTo>
                    <a:pt x="0" y="179"/>
                  </a:moveTo>
                  <a:cubicBezTo>
                    <a:pt x="0" y="173"/>
                    <a:pt x="3" y="36"/>
                    <a:pt x="25" y="13"/>
                  </a:cubicBezTo>
                  <a:cubicBezTo>
                    <a:pt x="27" y="11"/>
                    <a:pt x="61" y="1"/>
                    <a:pt x="64" y="0"/>
                  </a:cubicBezTo>
                  <a:cubicBezTo>
                    <a:pt x="96" y="8"/>
                    <a:pt x="104" y="21"/>
                    <a:pt x="115" y="51"/>
                  </a:cubicBezTo>
                  <a:cubicBezTo>
                    <a:pt x="111" y="65"/>
                    <a:pt x="109" y="85"/>
                    <a:pt x="96" y="96"/>
                  </a:cubicBezTo>
                  <a:cubicBezTo>
                    <a:pt x="84" y="106"/>
                    <a:pt x="57" y="121"/>
                    <a:pt x="57" y="121"/>
                  </a:cubicBezTo>
                  <a:cubicBezTo>
                    <a:pt x="52" y="138"/>
                    <a:pt x="26" y="205"/>
                    <a:pt x="0" y="179"/>
                  </a:cubicBezTo>
                  <a:close/>
                </a:path>
              </a:pathLst>
            </a:custGeom>
            <a:blipFill dpi="0" rotWithShape="0">
              <a:blip r:embed="rId4" cstate="print"/>
              <a:srcRect/>
              <a:tile tx="0" ty="0" sx="100000" sy="100000" flip="none" algn="tl"/>
            </a:blipFill>
            <a:ln w="19050" cap="flat" cmpd="sng">
              <a:solidFill>
                <a:schemeClr val="tx1"/>
              </a:solidFill>
              <a:prstDash val="solid"/>
              <a:round/>
              <a:headEnd/>
              <a:tailEnd/>
            </a:ln>
            <a:effectLst/>
          </p:spPr>
          <p:txBody>
            <a:bodyPr wrap="none" anchor="ctr">
              <a:spAutoFit/>
            </a:bodyPr>
            <a:lstStyle/>
            <a:p>
              <a:endParaRPr lang="zh-CN" altLang="en-US"/>
            </a:p>
          </p:txBody>
        </p:sp>
        <p:sp>
          <p:nvSpPr>
            <p:cNvPr id="46" name="Freeform 43" descr="みかげ石">
              <a:extLst>
                <a:ext uri="{FF2B5EF4-FFF2-40B4-BE49-F238E27FC236}">
                  <a16:creationId xmlns:a16="http://schemas.microsoft.com/office/drawing/2014/main" id="{29AEB1A7-E7FA-277F-AB2D-184FD2539ABA}"/>
                </a:ext>
              </a:extLst>
            </p:cNvPr>
            <p:cNvSpPr>
              <a:spLocks/>
            </p:cNvSpPr>
            <p:nvPr/>
          </p:nvSpPr>
          <p:spPr bwMode="auto">
            <a:xfrm>
              <a:off x="7553325" y="3630613"/>
              <a:ext cx="241300" cy="247650"/>
            </a:xfrm>
            <a:custGeom>
              <a:avLst/>
              <a:gdLst/>
              <a:ahLst/>
              <a:cxnLst>
                <a:cxn ang="0">
                  <a:pos x="18" y="37"/>
                </a:cxn>
                <a:cxn ang="0">
                  <a:pos x="108" y="12"/>
                </a:cxn>
                <a:cxn ang="0">
                  <a:pos x="120" y="31"/>
                </a:cxn>
                <a:cxn ang="0">
                  <a:pos x="140" y="44"/>
                </a:cxn>
                <a:cxn ang="0">
                  <a:pos x="152" y="82"/>
                </a:cxn>
                <a:cxn ang="0">
                  <a:pos x="37" y="127"/>
                </a:cxn>
                <a:cxn ang="0">
                  <a:pos x="12" y="63"/>
                </a:cxn>
                <a:cxn ang="0">
                  <a:pos x="18" y="37"/>
                </a:cxn>
              </a:cxnLst>
              <a:rect l="0" t="0" r="r" b="b"/>
              <a:pathLst>
                <a:path w="152" h="156">
                  <a:moveTo>
                    <a:pt x="18" y="37"/>
                  </a:moveTo>
                  <a:cubicBezTo>
                    <a:pt x="49" y="22"/>
                    <a:pt x="74" y="0"/>
                    <a:pt x="108" y="12"/>
                  </a:cubicBezTo>
                  <a:cubicBezTo>
                    <a:pt x="112" y="18"/>
                    <a:pt x="115" y="26"/>
                    <a:pt x="120" y="31"/>
                  </a:cubicBezTo>
                  <a:cubicBezTo>
                    <a:pt x="126" y="37"/>
                    <a:pt x="136" y="37"/>
                    <a:pt x="140" y="44"/>
                  </a:cubicBezTo>
                  <a:cubicBezTo>
                    <a:pt x="147" y="55"/>
                    <a:pt x="152" y="82"/>
                    <a:pt x="152" y="82"/>
                  </a:cubicBezTo>
                  <a:cubicBezTo>
                    <a:pt x="140" y="156"/>
                    <a:pt x="119" y="132"/>
                    <a:pt x="37" y="127"/>
                  </a:cubicBezTo>
                  <a:cubicBezTo>
                    <a:pt x="3" y="115"/>
                    <a:pt x="0" y="100"/>
                    <a:pt x="12" y="63"/>
                  </a:cubicBezTo>
                  <a:cubicBezTo>
                    <a:pt x="21" y="36"/>
                    <a:pt x="31" y="52"/>
                    <a:pt x="18" y="37"/>
                  </a:cubicBezTo>
                  <a:close/>
                </a:path>
              </a:pathLst>
            </a:custGeom>
            <a:blipFill dpi="0" rotWithShape="0">
              <a:blip r:embed="rId7" cstate="print"/>
              <a:srcRect/>
              <a:tile tx="0" ty="0" sx="100000" sy="100000" flip="none" algn="tl"/>
            </a:blipFill>
            <a:ln w="19050" cap="flat" cmpd="sng">
              <a:solidFill>
                <a:schemeClr val="tx1"/>
              </a:solidFill>
              <a:prstDash val="solid"/>
              <a:round/>
              <a:headEnd/>
              <a:tailEnd/>
            </a:ln>
            <a:effectLst/>
          </p:spPr>
          <p:txBody>
            <a:bodyPr wrap="none" anchor="ctr">
              <a:spAutoFit/>
            </a:bodyPr>
            <a:lstStyle/>
            <a:p>
              <a:endParaRPr lang="zh-CN" altLang="en-US"/>
            </a:p>
          </p:txBody>
        </p:sp>
        <p:sp>
          <p:nvSpPr>
            <p:cNvPr id="47" name="Freeform 44">
              <a:extLst>
                <a:ext uri="{FF2B5EF4-FFF2-40B4-BE49-F238E27FC236}">
                  <a16:creationId xmlns:a16="http://schemas.microsoft.com/office/drawing/2014/main" id="{D637690D-6988-884A-5D17-2BED1E9C9180}"/>
                </a:ext>
              </a:extLst>
            </p:cNvPr>
            <p:cNvSpPr>
              <a:spLocks/>
            </p:cNvSpPr>
            <p:nvPr/>
          </p:nvSpPr>
          <p:spPr bwMode="auto">
            <a:xfrm>
              <a:off x="6738938" y="3686175"/>
              <a:ext cx="50800" cy="196850"/>
            </a:xfrm>
            <a:custGeom>
              <a:avLst/>
              <a:gdLst/>
              <a:ahLst/>
              <a:cxnLst>
                <a:cxn ang="0">
                  <a:pos x="0" y="73"/>
                </a:cxn>
                <a:cxn ang="0">
                  <a:pos x="32" y="53"/>
                </a:cxn>
                <a:cxn ang="0">
                  <a:pos x="0" y="73"/>
                </a:cxn>
              </a:cxnLst>
              <a:rect l="0" t="0" r="r" b="b"/>
              <a:pathLst>
                <a:path w="32" h="124">
                  <a:moveTo>
                    <a:pt x="0" y="73"/>
                  </a:moveTo>
                  <a:cubicBezTo>
                    <a:pt x="4" y="54"/>
                    <a:pt x="12" y="0"/>
                    <a:pt x="32" y="53"/>
                  </a:cubicBezTo>
                  <a:cubicBezTo>
                    <a:pt x="27" y="81"/>
                    <a:pt x="26" y="124"/>
                    <a:pt x="0" y="73"/>
                  </a:cubicBezTo>
                  <a:close/>
                </a:path>
              </a:pathLst>
            </a:custGeom>
            <a:solidFill>
              <a:schemeClr val="tx2"/>
            </a:solidFill>
            <a:ln w="9525" cap="flat" cmpd="sng">
              <a:solidFill>
                <a:schemeClr val="tx1"/>
              </a:solidFill>
              <a:prstDash val="solid"/>
              <a:round/>
              <a:headEnd/>
              <a:tailEnd/>
            </a:ln>
            <a:effectLst/>
          </p:spPr>
          <p:txBody>
            <a:bodyPr wrap="none" anchor="ctr">
              <a:spAutoFit/>
            </a:bodyPr>
            <a:lstStyle/>
            <a:p>
              <a:endParaRPr lang="zh-CN" altLang="en-US"/>
            </a:p>
          </p:txBody>
        </p:sp>
        <p:sp>
          <p:nvSpPr>
            <p:cNvPr id="48" name="Freeform 45" descr="みかげ石">
              <a:extLst>
                <a:ext uri="{FF2B5EF4-FFF2-40B4-BE49-F238E27FC236}">
                  <a16:creationId xmlns:a16="http://schemas.microsoft.com/office/drawing/2014/main" id="{267C301B-2F24-A3F8-926F-6F5D804800F6}"/>
                </a:ext>
              </a:extLst>
            </p:cNvPr>
            <p:cNvSpPr>
              <a:spLocks/>
            </p:cNvSpPr>
            <p:nvPr/>
          </p:nvSpPr>
          <p:spPr bwMode="auto">
            <a:xfrm>
              <a:off x="7235825" y="3052763"/>
              <a:ext cx="295275" cy="234950"/>
            </a:xfrm>
            <a:custGeom>
              <a:avLst/>
              <a:gdLst/>
              <a:ahLst/>
              <a:cxnLst>
                <a:cxn ang="0">
                  <a:pos x="39" y="132"/>
                </a:cxn>
                <a:cxn ang="0">
                  <a:pos x="13" y="75"/>
                </a:cxn>
                <a:cxn ang="0">
                  <a:pos x="0" y="36"/>
                </a:cxn>
                <a:cxn ang="0">
                  <a:pos x="45" y="11"/>
                </a:cxn>
                <a:cxn ang="0">
                  <a:pos x="141" y="4"/>
                </a:cxn>
                <a:cxn ang="0">
                  <a:pos x="186" y="49"/>
                </a:cxn>
                <a:cxn ang="0">
                  <a:pos x="128" y="145"/>
                </a:cxn>
                <a:cxn ang="0">
                  <a:pos x="64" y="139"/>
                </a:cxn>
                <a:cxn ang="0">
                  <a:pos x="45" y="145"/>
                </a:cxn>
                <a:cxn ang="0">
                  <a:pos x="39" y="132"/>
                </a:cxn>
              </a:cxnLst>
              <a:rect l="0" t="0" r="r" b="b"/>
              <a:pathLst>
                <a:path w="186" h="148">
                  <a:moveTo>
                    <a:pt x="39" y="132"/>
                  </a:moveTo>
                  <a:cubicBezTo>
                    <a:pt x="26" y="113"/>
                    <a:pt x="20" y="96"/>
                    <a:pt x="13" y="75"/>
                  </a:cubicBezTo>
                  <a:cubicBezTo>
                    <a:pt x="9" y="62"/>
                    <a:pt x="0" y="36"/>
                    <a:pt x="0" y="36"/>
                  </a:cubicBezTo>
                  <a:cubicBezTo>
                    <a:pt x="9" y="5"/>
                    <a:pt x="15" y="0"/>
                    <a:pt x="45" y="11"/>
                  </a:cubicBezTo>
                  <a:cubicBezTo>
                    <a:pt x="85" y="51"/>
                    <a:pt x="101" y="19"/>
                    <a:pt x="141" y="4"/>
                  </a:cubicBezTo>
                  <a:cubicBezTo>
                    <a:pt x="172" y="12"/>
                    <a:pt x="177" y="19"/>
                    <a:pt x="186" y="49"/>
                  </a:cubicBezTo>
                  <a:cubicBezTo>
                    <a:pt x="179" y="99"/>
                    <a:pt x="170" y="118"/>
                    <a:pt x="128" y="145"/>
                  </a:cubicBezTo>
                  <a:cubicBezTo>
                    <a:pt x="107" y="143"/>
                    <a:pt x="85" y="139"/>
                    <a:pt x="64" y="139"/>
                  </a:cubicBezTo>
                  <a:cubicBezTo>
                    <a:pt x="57" y="139"/>
                    <a:pt x="51" y="148"/>
                    <a:pt x="45" y="145"/>
                  </a:cubicBezTo>
                  <a:cubicBezTo>
                    <a:pt x="38" y="142"/>
                    <a:pt x="39" y="114"/>
                    <a:pt x="39" y="132"/>
                  </a:cubicBezTo>
                  <a:close/>
                </a:path>
              </a:pathLst>
            </a:custGeom>
            <a:blipFill dpi="0" rotWithShape="0">
              <a:blip r:embed="rId7" cstate="print"/>
              <a:srcRect/>
              <a:tile tx="0" ty="0" sx="100000" sy="100000" flip="none" algn="tl"/>
            </a:blipFill>
            <a:ln w="19050" cap="flat" cmpd="sng">
              <a:solidFill>
                <a:schemeClr val="tx1"/>
              </a:solidFill>
              <a:prstDash val="solid"/>
              <a:round/>
              <a:headEnd/>
              <a:tailEnd/>
            </a:ln>
            <a:effectLst/>
          </p:spPr>
          <p:txBody>
            <a:bodyPr wrap="none" anchor="ctr">
              <a:spAutoFit/>
            </a:bodyPr>
            <a:lstStyle/>
            <a:p>
              <a:endParaRPr lang="zh-CN" altLang="en-US"/>
            </a:p>
          </p:txBody>
        </p:sp>
        <p:sp>
          <p:nvSpPr>
            <p:cNvPr id="49" name="Freeform 46" descr="ｾｰﾑ皮">
              <a:extLst>
                <a:ext uri="{FF2B5EF4-FFF2-40B4-BE49-F238E27FC236}">
                  <a16:creationId xmlns:a16="http://schemas.microsoft.com/office/drawing/2014/main" id="{1CB7069D-D0A1-668C-0345-D413998A4FF9}"/>
                </a:ext>
              </a:extLst>
            </p:cNvPr>
            <p:cNvSpPr>
              <a:spLocks/>
            </p:cNvSpPr>
            <p:nvPr/>
          </p:nvSpPr>
          <p:spPr bwMode="auto">
            <a:xfrm>
              <a:off x="7832725" y="2997200"/>
              <a:ext cx="146050" cy="174625"/>
            </a:xfrm>
            <a:custGeom>
              <a:avLst/>
              <a:gdLst/>
              <a:ahLst/>
              <a:cxnLst>
                <a:cxn ang="0">
                  <a:pos x="2" y="78"/>
                </a:cxn>
                <a:cxn ang="0">
                  <a:pos x="60" y="14"/>
                </a:cxn>
                <a:cxn ang="0">
                  <a:pos x="79" y="91"/>
                </a:cxn>
                <a:cxn ang="0">
                  <a:pos x="2" y="78"/>
                </a:cxn>
              </a:cxnLst>
              <a:rect l="0" t="0" r="r" b="b"/>
              <a:pathLst>
                <a:path w="92" h="110">
                  <a:moveTo>
                    <a:pt x="2" y="78"/>
                  </a:moveTo>
                  <a:cubicBezTo>
                    <a:pt x="14" y="31"/>
                    <a:pt x="7" y="0"/>
                    <a:pt x="60" y="14"/>
                  </a:cubicBezTo>
                  <a:cubicBezTo>
                    <a:pt x="92" y="63"/>
                    <a:pt x="87" y="37"/>
                    <a:pt x="79" y="91"/>
                  </a:cubicBezTo>
                  <a:cubicBezTo>
                    <a:pt x="0" y="84"/>
                    <a:pt x="2" y="110"/>
                    <a:pt x="2" y="78"/>
                  </a:cubicBezTo>
                  <a:close/>
                </a:path>
              </a:pathLst>
            </a:custGeom>
            <a:blipFill dpi="0" rotWithShape="0">
              <a:blip r:embed="rId8" cstate="print"/>
              <a:srcRect/>
              <a:tile tx="0" ty="0" sx="100000" sy="100000" flip="none" algn="tl"/>
            </a:blipFill>
            <a:ln w="19050" cap="flat" cmpd="sng">
              <a:solidFill>
                <a:schemeClr val="tx1"/>
              </a:solidFill>
              <a:prstDash val="solid"/>
              <a:round/>
              <a:headEnd/>
              <a:tailEnd/>
            </a:ln>
            <a:effectLst/>
          </p:spPr>
          <p:txBody>
            <a:bodyPr wrap="none" anchor="ctr">
              <a:spAutoFit/>
            </a:bodyPr>
            <a:lstStyle/>
            <a:p>
              <a:endParaRPr lang="zh-CN" altLang="en-US"/>
            </a:p>
          </p:txBody>
        </p:sp>
        <p:sp>
          <p:nvSpPr>
            <p:cNvPr id="50" name="Freeform 47" descr="再生紙">
              <a:extLst>
                <a:ext uri="{FF2B5EF4-FFF2-40B4-BE49-F238E27FC236}">
                  <a16:creationId xmlns:a16="http://schemas.microsoft.com/office/drawing/2014/main" id="{572A38F4-D634-6ED6-D465-055E287C5BB6}"/>
                </a:ext>
              </a:extLst>
            </p:cNvPr>
            <p:cNvSpPr>
              <a:spLocks/>
            </p:cNvSpPr>
            <p:nvPr/>
          </p:nvSpPr>
          <p:spPr bwMode="auto">
            <a:xfrm>
              <a:off x="5834063" y="4133850"/>
              <a:ext cx="50800" cy="125413"/>
            </a:xfrm>
            <a:custGeom>
              <a:avLst/>
              <a:gdLst/>
              <a:ahLst/>
              <a:cxnLst>
                <a:cxn ang="0">
                  <a:pos x="0" y="40"/>
                </a:cxn>
                <a:cxn ang="0">
                  <a:pos x="32" y="40"/>
                </a:cxn>
                <a:cxn ang="0">
                  <a:pos x="7" y="66"/>
                </a:cxn>
                <a:cxn ang="0">
                  <a:pos x="0" y="40"/>
                </a:cxn>
              </a:cxnLst>
              <a:rect l="0" t="0" r="r" b="b"/>
              <a:pathLst>
                <a:path w="32" h="79">
                  <a:moveTo>
                    <a:pt x="0" y="40"/>
                  </a:moveTo>
                  <a:cubicBezTo>
                    <a:pt x="11" y="0"/>
                    <a:pt x="21" y="6"/>
                    <a:pt x="32" y="40"/>
                  </a:cubicBezTo>
                  <a:cubicBezTo>
                    <a:pt x="31" y="43"/>
                    <a:pt x="25" y="79"/>
                    <a:pt x="7" y="66"/>
                  </a:cubicBezTo>
                  <a:cubicBezTo>
                    <a:pt x="0" y="61"/>
                    <a:pt x="2" y="49"/>
                    <a:pt x="0" y="40"/>
                  </a:cubicBezTo>
                  <a:close/>
                </a:path>
              </a:pathLst>
            </a:custGeom>
            <a:blipFill dpi="0" rotWithShape="0">
              <a:blip r:embed="rId6" cstate="print"/>
              <a:srcRect/>
              <a:tile tx="0" ty="0" sx="100000" sy="100000" flip="none" algn="tl"/>
            </a:blipFill>
            <a:ln w="19050" cap="flat" cmpd="sng">
              <a:solidFill>
                <a:schemeClr val="tx1"/>
              </a:solidFill>
              <a:prstDash val="solid"/>
              <a:round/>
              <a:headEnd/>
              <a:tailEnd/>
            </a:ln>
            <a:effectLst/>
          </p:spPr>
          <p:txBody>
            <a:bodyPr wrap="none" anchor="ctr">
              <a:spAutoFit/>
            </a:bodyPr>
            <a:lstStyle/>
            <a:p>
              <a:endParaRPr lang="zh-CN" altLang="en-US"/>
            </a:p>
          </p:txBody>
        </p:sp>
        <p:sp>
          <p:nvSpPr>
            <p:cNvPr id="51" name="Freeform 48" descr="ﾋﾟﾝｸの画用紙">
              <a:extLst>
                <a:ext uri="{FF2B5EF4-FFF2-40B4-BE49-F238E27FC236}">
                  <a16:creationId xmlns:a16="http://schemas.microsoft.com/office/drawing/2014/main" id="{B801D47C-8B97-F383-6EF4-726D6755E2C4}"/>
                </a:ext>
              </a:extLst>
            </p:cNvPr>
            <p:cNvSpPr>
              <a:spLocks/>
            </p:cNvSpPr>
            <p:nvPr/>
          </p:nvSpPr>
          <p:spPr bwMode="auto">
            <a:xfrm>
              <a:off x="5837238" y="3883025"/>
              <a:ext cx="474662" cy="395288"/>
            </a:xfrm>
            <a:custGeom>
              <a:avLst/>
              <a:gdLst/>
              <a:ahLst/>
              <a:cxnLst>
                <a:cxn ang="0">
                  <a:pos x="24" y="0"/>
                </a:cxn>
                <a:cxn ang="0">
                  <a:pos x="113" y="19"/>
                </a:cxn>
                <a:cxn ang="0">
                  <a:pos x="152" y="45"/>
                </a:cxn>
                <a:cxn ang="0">
                  <a:pos x="158" y="64"/>
                </a:cxn>
                <a:cxn ang="0">
                  <a:pos x="241" y="121"/>
                </a:cxn>
                <a:cxn ang="0">
                  <a:pos x="299" y="192"/>
                </a:cxn>
                <a:cxn ang="0">
                  <a:pos x="209" y="249"/>
                </a:cxn>
                <a:cxn ang="0">
                  <a:pos x="152" y="217"/>
                </a:cxn>
                <a:cxn ang="0">
                  <a:pos x="101" y="179"/>
                </a:cxn>
                <a:cxn ang="0">
                  <a:pos x="24" y="134"/>
                </a:cxn>
                <a:cxn ang="0">
                  <a:pos x="17" y="45"/>
                </a:cxn>
                <a:cxn ang="0">
                  <a:pos x="24" y="0"/>
                </a:cxn>
              </a:cxnLst>
              <a:rect l="0" t="0" r="r" b="b"/>
              <a:pathLst>
                <a:path w="299" h="249">
                  <a:moveTo>
                    <a:pt x="24" y="0"/>
                  </a:moveTo>
                  <a:cubicBezTo>
                    <a:pt x="61" y="4"/>
                    <a:pt x="80" y="9"/>
                    <a:pt x="113" y="19"/>
                  </a:cubicBezTo>
                  <a:cubicBezTo>
                    <a:pt x="126" y="28"/>
                    <a:pt x="147" y="30"/>
                    <a:pt x="152" y="45"/>
                  </a:cubicBezTo>
                  <a:cubicBezTo>
                    <a:pt x="154" y="51"/>
                    <a:pt x="154" y="59"/>
                    <a:pt x="158" y="64"/>
                  </a:cubicBezTo>
                  <a:cubicBezTo>
                    <a:pt x="171" y="80"/>
                    <a:pt x="222" y="109"/>
                    <a:pt x="241" y="121"/>
                  </a:cubicBezTo>
                  <a:cubicBezTo>
                    <a:pt x="261" y="151"/>
                    <a:pt x="271" y="173"/>
                    <a:pt x="299" y="192"/>
                  </a:cubicBezTo>
                  <a:cubicBezTo>
                    <a:pt x="287" y="229"/>
                    <a:pt x="242" y="234"/>
                    <a:pt x="209" y="249"/>
                  </a:cubicBezTo>
                  <a:cubicBezTo>
                    <a:pt x="188" y="242"/>
                    <a:pt x="152" y="217"/>
                    <a:pt x="152" y="217"/>
                  </a:cubicBezTo>
                  <a:cubicBezTo>
                    <a:pt x="136" y="193"/>
                    <a:pt x="123" y="197"/>
                    <a:pt x="101" y="179"/>
                  </a:cubicBezTo>
                  <a:cubicBezTo>
                    <a:pt x="74" y="157"/>
                    <a:pt x="57" y="146"/>
                    <a:pt x="24" y="134"/>
                  </a:cubicBezTo>
                  <a:cubicBezTo>
                    <a:pt x="0" y="99"/>
                    <a:pt x="3" y="112"/>
                    <a:pt x="17" y="45"/>
                  </a:cubicBezTo>
                  <a:cubicBezTo>
                    <a:pt x="21" y="24"/>
                    <a:pt x="53" y="13"/>
                    <a:pt x="24" y="0"/>
                  </a:cubicBezTo>
                  <a:close/>
                </a:path>
              </a:pathLst>
            </a:custGeom>
            <a:blipFill dpi="0" rotWithShape="0">
              <a:blip r:embed="rId9" cstate="print"/>
              <a:srcRect/>
              <a:tile tx="0" ty="0" sx="100000" sy="100000" flip="none" algn="tl"/>
            </a:blipFill>
            <a:ln w="19050" cap="flat" cmpd="sng">
              <a:solidFill>
                <a:schemeClr val="tx1"/>
              </a:solidFill>
              <a:prstDash val="solid"/>
              <a:round/>
              <a:headEnd/>
              <a:tailEnd/>
            </a:ln>
            <a:effectLst/>
          </p:spPr>
          <p:txBody>
            <a:bodyPr wrap="none" anchor="ctr">
              <a:spAutoFit/>
            </a:bodyPr>
            <a:lstStyle/>
            <a:p>
              <a:endParaRPr lang="zh-CN" altLang="en-US"/>
            </a:p>
          </p:txBody>
        </p:sp>
        <p:sp>
          <p:nvSpPr>
            <p:cNvPr id="52" name="Freeform 49" descr="再生紙">
              <a:extLst>
                <a:ext uri="{FF2B5EF4-FFF2-40B4-BE49-F238E27FC236}">
                  <a16:creationId xmlns:a16="http://schemas.microsoft.com/office/drawing/2014/main" id="{F8B52EF7-461E-A23B-5715-BE0BCDFED1DB}"/>
                </a:ext>
              </a:extLst>
            </p:cNvPr>
            <p:cNvSpPr>
              <a:spLocks/>
            </p:cNvSpPr>
            <p:nvPr/>
          </p:nvSpPr>
          <p:spPr bwMode="auto">
            <a:xfrm>
              <a:off x="5854700" y="3706813"/>
              <a:ext cx="144463" cy="114300"/>
            </a:xfrm>
            <a:custGeom>
              <a:avLst/>
              <a:gdLst/>
              <a:ahLst/>
              <a:cxnLst>
                <a:cxn ang="0">
                  <a:pos x="0" y="28"/>
                </a:cxn>
                <a:cxn ang="0">
                  <a:pos x="58" y="8"/>
                </a:cxn>
                <a:cxn ang="0">
                  <a:pos x="70" y="66"/>
                </a:cxn>
                <a:cxn ang="0">
                  <a:pos x="38" y="72"/>
                </a:cxn>
                <a:cxn ang="0">
                  <a:pos x="0" y="28"/>
                </a:cxn>
              </a:cxnLst>
              <a:rect l="0" t="0" r="r" b="b"/>
              <a:pathLst>
                <a:path w="91" h="72">
                  <a:moveTo>
                    <a:pt x="0" y="28"/>
                  </a:moveTo>
                  <a:cubicBezTo>
                    <a:pt x="18" y="0"/>
                    <a:pt x="25" y="0"/>
                    <a:pt x="58" y="8"/>
                  </a:cubicBezTo>
                  <a:cubicBezTo>
                    <a:pt x="65" y="19"/>
                    <a:pt x="91" y="53"/>
                    <a:pt x="70" y="66"/>
                  </a:cubicBezTo>
                  <a:cubicBezTo>
                    <a:pt x="61" y="72"/>
                    <a:pt x="49" y="70"/>
                    <a:pt x="38" y="72"/>
                  </a:cubicBezTo>
                  <a:cubicBezTo>
                    <a:pt x="8" y="65"/>
                    <a:pt x="0" y="59"/>
                    <a:pt x="0" y="28"/>
                  </a:cubicBezTo>
                  <a:close/>
                </a:path>
              </a:pathLst>
            </a:custGeom>
            <a:blipFill dpi="0" rotWithShape="0">
              <a:blip r:embed="rId6" cstate="print"/>
              <a:srcRect/>
              <a:tile tx="0" ty="0" sx="100000" sy="100000" flip="none" algn="tl"/>
            </a:blipFill>
            <a:ln w="19050" cap="flat" cmpd="sng">
              <a:solidFill>
                <a:schemeClr val="tx1"/>
              </a:solidFill>
              <a:prstDash val="solid"/>
              <a:round/>
              <a:headEnd/>
              <a:tailEnd/>
            </a:ln>
            <a:effectLst/>
          </p:spPr>
          <p:txBody>
            <a:bodyPr wrap="none" anchor="ctr">
              <a:spAutoFit/>
            </a:bodyPr>
            <a:lstStyle/>
            <a:p>
              <a:endParaRPr lang="zh-CN" altLang="en-US"/>
            </a:p>
          </p:txBody>
        </p:sp>
        <p:sp>
          <p:nvSpPr>
            <p:cNvPr id="53" name="Freeform 50">
              <a:extLst>
                <a:ext uri="{FF2B5EF4-FFF2-40B4-BE49-F238E27FC236}">
                  <a16:creationId xmlns:a16="http://schemas.microsoft.com/office/drawing/2014/main" id="{FAD4FD52-F50B-07BB-69E5-32434AB9E269}"/>
                </a:ext>
              </a:extLst>
            </p:cNvPr>
            <p:cNvSpPr>
              <a:spLocks/>
            </p:cNvSpPr>
            <p:nvPr/>
          </p:nvSpPr>
          <p:spPr bwMode="auto">
            <a:xfrm>
              <a:off x="6524625" y="3573463"/>
              <a:ext cx="82550" cy="131762"/>
            </a:xfrm>
            <a:custGeom>
              <a:avLst/>
              <a:gdLst/>
              <a:ahLst/>
              <a:cxnLst>
                <a:cxn ang="0">
                  <a:pos x="0" y="16"/>
                </a:cxn>
                <a:cxn ang="0">
                  <a:pos x="52" y="54"/>
                </a:cxn>
                <a:cxn ang="0">
                  <a:pos x="0" y="16"/>
                </a:cxn>
              </a:cxnLst>
              <a:rect l="0" t="0" r="r" b="b"/>
              <a:pathLst>
                <a:path w="52" h="83">
                  <a:moveTo>
                    <a:pt x="0" y="16"/>
                  </a:moveTo>
                  <a:cubicBezTo>
                    <a:pt x="44" y="0"/>
                    <a:pt x="39" y="20"/>
                    <a:pt x="52" y="54"/>
                  </a:cubicBezTo>
                  <a:cubicBezTo>
                    <a:pt x="7" y="83"/>
                    <a:pt x="10" y="52"/>
                    <a:pt x="0" y="16"/>
                  </a:cubicBezTo>
                  <a:close/>
                </a:path>
              </a:pathLst>
            </a:custGeom>
            <a:solidFill>
              <a:schemeClr val="tx2"/>
            </a:solidFill>
            <a:ln w="9525" cap="flat" cmpd="sng">
              <a:solidFill>
                <a:schemeClr val="tx1"/>
              </a:solidFill>
              <a:prstDash val="solid"/>
              <a:round/>
              <a:headEnd/>
              <a:tailEnd/>
            </a:ln>
            <a:effectLst/>
          </p:spPr>
          <p:txBody>
            <a:bodyPr wrap="none" anchor="ctr">
              <a:spAutoFit/>
            </a:bodyPr>
            <a:lstStyle/>
            <a:p>
              <a:endParaRPr lang="zh-CN" altLang="en-US"/>
            </a:p>
          </p:txBody>
        </p:sp>
        <p:sp>
          <p:nvSpPr>
            <p:cNvPr id="54" name="Freeform 51">
              <a:extLst>
                <a:ext uri="{FF2B5EF4-FFF2-40B4-BE49-F238E27FC236}">
                  <a16:creationId xmlns:a16="http://schemas.microsoft.com/office/drawing/2014/main" id="{37980437-3C29-8D21-5AED-6C9A8C292321}"/>
                </a:ext>
              </a:extLst>
            </p:cNvPr>
            <p:cNvSpPr>
              <a:spLocks/>
            </p:cNvSpPr>
            <p:nvPr/>
          </p:nvSpPr>
          <p:spPr bwMode="auto">
            <a:xfrm>
              <a:off x="6403975" y="1449388"/>
              <a:ext cx="30163" cy="9525"/>
            </a:xfrm>
            <a:custGeom>
              <a:avLst/>
              <a:gdLst/>
              <a:ahLst/>
              <a:cxnLst>
                <a:cxn ang="0">
                  <a:pos x="0" y="0"/>
                </a:cxn>
                <a:cxn ang="0">
                  <a:pos x="19" y="6"/>
                </a:cxn>
                <a:cxn ang="0">
                  <a:pos x="0" y="0"/>
                </a:cxn>
              </a:cxnLst>
              <a:rect l="0" t="0" r="r" b="b"/>
              <a:pathLst>
                <a:path w="19" h="6">
                  <a:moveTo>
                    <a:pt x="0" y="0"/>
                  </a:moveTo>
                  <a:cubicBezTo>
                    <a:pt x="6" y="2"/>
                    <a:pt x="19" y="6"/>
                    <a:pt x="19" y="6"/>
                  </a:cubicBezTo>
                  <a:cubicBezTo>
                    <a:pt x="19" y="6"/>
                    <a:pt x="6" y="2"/>
                    <a:pt x="0" y="0"/>
                  </a:cubicBezTo>
                  <a:close/>
                </a:path>
              </a:pathLst>
            </a:custGeom>
            <a:solidFill>
              <a:schemeClr val="tx2"/>
            </a:solidFill>
            <a:ln w="9525" cap="flat" cmpd="sng">
              <a:solidFill>
                <a:schemeClr val="tx1"/>
              </a:solidFill>
              <a:prstDash val="solid"/>
              <a:round/>
              <a:headEnd/>
              <a:tailEnd/>
            </a:ln>
            <a:effectLst/>
          </p:spPr>
          <p:txBody>
            <a:bodyPr wrap="none" anchor="ctr">
              <a:spAutoFit/>
            </a:bodyPr>
            <a:lstStyle/>
            <a:p>
              <a:endParaRPr lang="zh-CN" altLang="en-US"/>
            </a:p>
          </p:txBody>
        </p:sp>
        <p:sp>
          <p:nvSpPr>
            <p:cNvPr id="55" name="Freeform 52">
              <a:extLst>
                <a:ext uri="{FF2B5EF4-FFF2-40B4-BE49-F238E27FC236}">
                  <a16:creationId xmlns:a16="http://schemas.microsoft.com/office/drawing/2014/main" id="{0E0C7149-1FA9-A759-07D0-6C4E5F050515}"/>
                </a:ext>
              </a:extLst>
            </p:cNvPr>
            <p:cNvSpPr>
              <a:spLocks/>
            </p:cNvSpPr>
            <p:nvPr/>
          </p:nvSpPr>
          <p:spPr bwMode="auto">
            <a:xfrm>
              <a:off x="6443663" y="1635125"/>
              <a:ext cx="38100" cy="50800"/>
            </a:xfrm>
            <a:custGeom>
              <a:avLst/>
              <a:gdLst/>
              <a:ahLst/>
              <a:cxnLst>
                <a:cxn ang="0">
                  <a:pos x="0" y="11"/>
                </a:cxn>
                <a:cxn ang="0">
                  <a:pos x="19" y="5"/>
                </a:cxn>
                <a:cxn ang="0">
                  <a:pos x="13" y="30"/>
                </a:cxn>
                <a:cxn ang="0">
                  <a:pos x="0" y="11"/>
                </a:cxn>
              </a:cxnLst>
              <a:rect l="0" t="0" r="r" b="b"/>
              <a:pathLst>
                <a:path w="24" h="32">
                  <a:moveTo>
                    <a:pt x="0" y="11"/>
                  </a:moveTo>
                  <a:cubicBezTo>
                    <a:pt x="6" y="9"/>
                    <a:pt x="15" y="0"/>
                    <a:pt x="19" y="5"/>
                  </a:cubicBezTo>
                  <a:cubicBezTo>
                    <a:pt x="24" y="12"/>
                    <a:pt x="21" y="27"/>
                    <a:pt x="13" y="30"/>
                  </a:cubicBezTo>
                  <a:cubicBezTo>
                    <a:pt x="6" y="32"/>
                    <a:pt x="4" y="17"/>
                    <a:pt x="0" y="11"/>
                  </a:cubicBezTo>
                  <a:close/>
                </a:path>
              </a:pathLst>
            </a:custGeom>
            <a:solidFill>
              <a:schemeClr val="tx2"/>
            </a:solidFill>
            <a:ln w="9525" cap="flat" cmpd="sng">
              <a:solidFill>
                <a:schemeClr val="tx1"/>
              </a:solidFill>
              <a:prstDash val="solid"/>
              <a:round/>
              <a:headEnd/>
              <a:tailEnd/>
            </a:ln>
            <a:effectLst/>
          </p:spPr>
          <p:txBody>
            <a:bodyPr wrap="none" anchor="ctr">
              <a:spAutoFit/>
            </a:bodyPr>
            <a:lstStyle/>
            <a:p>
              <a:endParaRPr lang="zh-CN" altLang="en-US"/>
            </a:p>
          </p:txBody>
        </p:sp>
        <p:sp>
          <p:nvSpPr>
            <p:cNvPr id="56" name="Freeform 53">
              <a:extLst>
                <a:ext uri="{FF2B5EF4-FFF2-40B4-BE49-F238E27FC236}">
                  <a16:creationId xmlns:a16="http://schemas.microsoft.com/office/drawing/2014/main" id="{2C86D471-90A7-DC92-5055-D480F768676B}"/>
                </a:ext>
              </a:extLst>
            </p:cNvPr>
            <p:cNvSpPr>
              <a:spLocks/>
            </p:cNvSpPr>
            <p:nvPr/>
          </p:nvSpPr>
          <p:spPr bwMode="auto">
            <a:xfrm>
              <a:off x="7172325" y="1465263"/>
              <a:ext cx="26988" cy="44450"/>
            </a:xfrm>
            <a:custGeom>
              <a:avLst/>
              <a:gdLst/>
              <a:ahLst/>
              <a:cxnLst>
                <a:cxn ang="0">
                  <a:pos x="2" y="28"/>
                </a:cxn>
                <a:cxn ang="0">
                  <a:pos x="8" y="3"/>
                </a:cxn>
                <a:cxn ang="0">
                  <a:pos x="15" y="22"/>
                </a:cxn>
                <a:cxn ang="0">
                  <a:pos x="2" y="28"/>
                </a:cxn>
              </a:cxnLst>
              <a:rect l="0" t="0" r="r" b="b"/>
              <a:pathLst>
                <a:path w="17" h="28">
                  <a:moveTo>
                    <a:pt x="2" y="28"/>
                  </a:moveTo>
                  <a:cubicBezTo>
                    <a:pt x="4" y="20"/>
                    <a:pt x="0" y="7"/>
                    <a:pt x="8" y="3"/>
                  </a:cubicBezTo>
                  <a:cubicBezTo>
                    <a:pt x="14" y="0"/>
                    <a:pt x="17" y="15"/>
                    <a:pt x="15" y="22"/>
                  </a:cubicBezTo>
                  <a:cubicBezTo>
                    <a:pt x="14" y="27"/>
                    <a:pt x="6" y="26"/>
                    <a:pt x="2" y="28"/>
                  </a:cubicBezTo>
                  <a:close/>
                </a:path>
              </a:pathLst>
            </a:custGeom>
            <a:solidFill>
              <a:schemeClr val="tx2"/>
            </a:solidFill>
            <a:ln w="9525" cap="flat" cmpd="sng">
              <a:solidFill>
                <a:schemeClr val="tx1"/>
              </a:solidFill>
              <a:prstDash val="solid"/>
              <a:round/>
              <a:headEnd/>
              <a:tailEnd/>
            </a:ln>
            <a:effectLst/>
          </p:spPr>
          <p:txBody>
            <a:bodyPr wrap="none" anchor="ctr">
              <a:spAutoFit/>
            </a:bodyPr>
            <a:lstStyle/>
            <a:p>
              <a:endParaRPr lang="zh-CN" altLang="en-US"/>
            </a:p>
          </p:txBody>
        </p:sp>
        <p:sp>
          <p:nvSpPr>
            <p:cNvPr id="57" name="Freeform 54">
              <a:extLst>
                <a:ext uri="{FF2B5EF4-FFF2-40B4-BE49-F238E27FC236}">
                  <a16:creationId xmlns:a16="http://schemas.microsoft.com/office/drawing/2014/main" id="{ADAB5475-A657-671E-C54E-D89199698C4A}"/>
                </a:ext>
              </a:extLst>
            </p:cNvPr>
            <p:cNvSpPr>
              <a:spLocks/>
            </p:cNvSpPr>
            <p:nvPr/>
          </p:nvSpPr>
          <p:spPr bwMode="auto">
            <a:xfrm>
              <a:off x="7743825" y="1584325"/>
              <a:ext cx="39688" cy="41275"/>
            </a:xfrm>
            <a:custGeom>
              <a:avLst/>
              <a:gdLst/>
              <a:ahLst/>
              <a:cxnLst>
                <a:cxn ang="0">
                  <a:pos x="0" y="11"/>
                </a:cxn>
                <a:cxn ang="0">
                  <a:pos x="20" y="5"/>
                </a:cxn>
                <a:cxn ang="0">
                  <a:pos x="13" y="24"/>
                </a:cxn>
                <a:cxn ang="0">
                  <a:pos x="0" y="11"/>
                </a:cxn>
              </a:cxnLst>
              <a:rect l="0" t="0" r="r" b="b"/>
              <a:pathLst>
                <a:path w="25" h="26">
                  <a:moveTo>
                    <a:pt x="0" y="11"/>
                  </a:moveTo>
                  <a:cubicBezTo>
                    <a:pt x="7" y="9"/>
                    <a:pt x="15" y="0"/>
                    <a:pt x="20" y="5"/>
                  </a:cubicBezTo>
                  <a:cubicBezTo>
                    <a:pt x="25" y="10"/>
                    <a:pt x="19" y="22"/>
                    <a:pt x="13" y="24"/>
                  </a:cubicBezTo>
                  <a:cubicBezTo>
                    <a:pt x="7" y="26"/>
                    <a:pt x="4" y="15"/>
                    <a:pt x="0" y="11"/>
                  </a:cubicBezTo>
                  <a:close/>
                </a:path>
              </a:pathLst>
            </a:custGeom>
            <a:solidFill>
              <a:schemeClr val="tx2"/>
            </a:solidFill>
            <a:ln w="9525" cap="flat" cmpd="sng">
              <a:solidFill>
                <a:schemeClr val="tx1"/>
              </a:solidFill>
              <a:prstDash val="solid"/>
              <a:round/>
              <a:headEnd/>
              <a:tailEnd/>
            </a:ln>
            <a:effectLst/>
          </p:spPr>
          <p:txBody>
            <a:bodyPr wrap="none" anchor="ctr">
              <a:spAutoFit/>
            </a:bodyPr>
            <a:lstStyle/>
            <a:p>
              <a:endParaRPr lang="zh-CN" altLang="en-US"/>
            </a:p>
          </p:txBody>
        </p:sp>
        <p:sp>
          <p:nvSpPr>
            <p:cNvPr id="58" name="Freeform 55" descr="再生紙">
              <a:extLst>
                <a:ext uri="{FF2B5EF4-FFF2-40B4-BE49-F238E27FC236}">
                  <a16:creationId xmlns:a16="http://schemas.microsoft.com/office/drawing/2014/main" id="{5DE6DEBF-3DF4-426B-3FC0-CD22CC4EC792}"/>
                </a:ext>
              </a:extLst>
            </p:cNvPr>
            <p:cNvSpPr>
              <a:spLocks/>
            </p:cNvSpPr>
            <p:nvPr/>
          </p:nvSpPr>
          <p:spPr bwMode="auto">
            <a:xfrm>
              <a:off x="7307263" y="2608263"/>
              <a:ext cx="63500" cy="49212"/>
            </a:xfrm>
            <a:custGeom>
              <a:avLst/>
              <a:gdLst/>
              <a:ahLst/>
              <a:cxnLst>
                <a:cxn ang="0">
                  <a:pos x="0" y="0"/>
                </a:cxn>
                <a:cxn ang="0">
                  <a:pos x="32" y="25"/>
                </a:cxn>
                <a:cxn ang="0">
                  <a:pos x="13" y="19"/>
                </a:cxn>
                <a:cxn ang="0">
                  <a:pos x="0" y="0"/>
                </a:cxn>
              </a:cxnLst>
              <a:rect l="0" t="0" r="r" b="b"/>
              <a:pathLst>
                <a:path w="40" h="31">
                  <a:moveTo>
                    <a:pt x="0" y="0"/>
                  </a:moveTo>
                  <a:cubicBezTo>
                    <a:pt x="5" y="2"/>
                    <a:pt x="40" y="8"/>
                    <a:pt x="32" y="25"/>
                  </a:cubicBezTo>
                  <a:cubicBezTo>
                    <a:pt x="29" y="31"/>
                    <a:pt x="18" y="23"/>
                    <a:pt x="13" y="19"/>
                  </a:cubicBezTo>
                  <a:cubicBezTo>
                    <a:pt x="7" y="14"/>
                    <a:pt x="4" y="6"/>
                    <a:pt x="0" y="0"/>
                  </a:cubicBezTo>
                  <a:close/>
                </a:path>
              </a:pathLst>
            </a:custGeom>
            <a:blipFill dpi="0" rotWithShape="0">
              <a:blip r:embed="rId6" cstate="print"/>
              <a:srcRect/>
              <a:tile tx="0" ty="0" sx="100000" sy="100000" flip="none" algn="tl"/>
            </a:blipFill>
            <a:ln w="9525" cap="flat" cmpd="sng">
              <a:solidFill>
                <a:schemeClr val="tx1"/>
              </a:solidFill>
              <a:prstDash val="solid"/>
              <a:round/>
              <a:headEnd/>
              <a:tailEnd/>
            </a:ln>
            <a:effectLst/>
          </p:spPr>
          <p:txBody>
            <a:bodyPr wrap="none" anchor="ctr">
              <a:spAutoFit/>
            </a:bodyPr>
            <a:lstStyle/>
            <a:p>
              <a:endParaRPr lang="zh-CN" altLang="en-US"/>
            </a:p>
          </p:txBody>
        </p:sp>
        <p:sp>
          <p:nvSpPr>
            <p:cNvPr id="59" name="Freeform 56">
              <a:extLst>
                <a:ext uri="{FF2B5EF4-FFF2-40B4-BE49-F238E27FC236}">
                  <a16:creationId xmlns:a16="http://schemas.microsoft.com/office/drawing/2014/main" id="{027B8F00-A833-AF4D-D6C9-ED2B37E36ED4}"/>
                </a:ext>
              </a:extLst>
            </p:cNvPr>
            <p:cNvSpPr>
              <a:spLocks/>
            </p:cNvSpPr>
            <p:nvPr/>
          </p:nvSpPr>
          <p:spPr bwMode="auto">
            <a:xfrm>
              <a:off x="7185025" y="1987550"/>
              <a:ext cx="1588" cy="1588"/>
            </a:xfrm>
            <a:custGeom>
              <a:avLst/>
              <a:gdLst/>
              <a:ahLst/>
              <a:cxnLst>
                <a:cxn ang="0">
                  <a:pos x="0" y="0"/>
                </a:cxn>
                <a:cxn ang="0">
                  <a:pos x="0" y="0"/>
                </a:cxn>
                <a:cxn ang="0">
                  <a:pos x="0" y="0"/>
                </a:cxn>
                <a:cxn ang="0">
                  <a:pos x="0" y="0"/>
                </a:cxn>
              </a:cxnLst>
              <a:rect l="0" t="0" r="r" b="b"/>
              <a:pathLst>
                <a:path w="1" h="1">
                  <a:moveTo>
                    <a:pt x="0" y="0"/>
                  </a:moveTo>
                  <a:lnTo>
                    <a:pt x="0" y="0"/>
                  </a:lnTo>
                  <a:lnTo>
                    <a:pt x="0" y="0"/>
                  </a:lnTo>
                  <a:lnTo>
                    <a:pt x="0" y="0"/>
                  </a:lnTo>
                  <a:close/>
                </a:path>
              </a:pathLst>
            </a:custGeom>
            <a:solidFill>
              <a:schemeClr val="tx2"/>
            </a:solidFill>
            <a:ln w="9525" cap="flat" cmpd="sng">
              <a:solidFill>
                <a:schemeClr val="tx1"/>
              </a:solidFill>
              <a:prstDash val="solid"/>
              <a:round/>
              <a:headEnd/>
              <a:tailEnd/>
            </a:ln>
            <a:effectLst/>
          </p:spPr>
          <p:txBody>
            <a:bodyPr wrap="none" anchor="ctr">
              <a:spAutoFit/>
            </a:bodyPr>
            <a:lstStyle/>
            <a:p>
              <a:endParaRPr lang="zh-CN" altLang="en-US"/>
            </a:p>
          </p:txBody>
        </p:sp>
        <p:sp>
          <p:nvSpPr>
            <p:cNvPr id="60" name="Freeform 57" descr="再生紙">
              <a:extLst>
                <a:ext uri="{FF2B5EF4-FFF2-40B4-BE49-F238E27FC236}">
                  <a16:creationId xmlns:a16="http://schemas.microsoft.com/office/drawing/2014/main" id="{8D6690DA-23C4-31BC-D599-BD3634D8C478}"/>
                </a:ext>
              </a:extLst>
            </p:cNvPr>
            <p:cNvSpPr>
              <a:spLocks/>
            </p:cNvSpPr>
            <p:nvPr/>
          </p:nvSpPr>
          <p:spPr bwMode="auto">
            <a:xfrm>
              <a:off x="7154863" y="2003425"/>
              <a:ext cx="46037" cy="50800"/>
            </a:xfrm>
            <a:custGeom>
              <a:avLst/>
              <a:gdLst/>
              <a:ahLst/>
              <a:cxnLst>
                <a:cxn ang="0">
                  <a:pos x="0" y="9"/>
                </a:cxn>
                <a:cxn ang="0">
                  <a:pos x="19" y="3"/>
                </a:cxn>
                <a:cxn ang="0">
                  <a:pos x="26" y="22"/>
                </a:cxn>
                <a:cxn ang="0">
                  <a:pos x="7" y="29"/>
                </a:cxn>
                <a:cxn ang="0">
                  <a:pos x="0" y="9"/>
                </a:cxn>
              </a:cxnLst>
              <a:rect l="0" t="0" r="r" b="b"/>
              <a:pathLst>
                <a:path w="29" h="32">
                  <a:moveTo>
                    <a:pt x="0" y="9"/>
                  </a:moveTo>
                  <a:cubicBezTo>
                    <a:pt x="6" y="7"/>
                    <a:pt x="13" y="0"/>
                    <a:pt x="19" y="3"/>
                  </a:cubicBezTo>
                  <a:cubicBezTo>
                    <a:pt x="25" y="6"/>
                    <a:pt x="29" y="16"/>
                    <a:pt x="26" y="22"/>
                  </a:cubicBezTo>
                  <a:cubicBezTo>
                    <a:pt x="23" y="28"/>
                    <a:pt x="13" y="32"/>
                    <a:pt x="7" y="29"/>
                  </a:cubicBezTo>
                  <a:cubicBezTo>
                    <a:pt x="1" y="26"/>
                    <a:pt x="2" y="16"/>
                    <a:pt x="0" y="9"/>
                  </a:cubicBezTo>
                  <a:close/>
                </a:path>
              </a:pathLst>
            </a:custGeom>
            <a:blipFill dpi="0" rotWithShape="0">
              <a:blip r:embed="rId6" cstate="print"/>
              <a:srcRect/>
              <a:tile tx="0" ty="0" sx="100000" sy="100000" flip="none" algn="tl"/>
            </a:blipFill>
            <a:ln w="9525" cap="flat" cmpd="sng">
              <a:solidFill>
                <a:schemeClr val="tx1"/>
              </a:solidFill>
              <a:prstDash val="solid"/>
              <a:round/>
              <a:headEnd/>
              <a:tailEnd/>
            </a:ln>
            <a:effectLst/>
          </p:spPr>
          <p:txBody>
            <a:bodyPr wrap="none" anchor="ctr">
              <a:spAutoFit/>
            </a:bodyPr>
            <a:lstStyle/>
            <a:p>
              <a:endParaRPr lang="zh-CN" altLang="en-US"/>
            </a:p>
          </p:txBody>
        </p:sp>
        <p:sp>
          <p:nvSpPr>
            <p:cNvPr id="61" name="Freeform 58">
              <a:extLst>
                <a:ext uri="{FF2B5EF4-FFF2-40B4-BE49-F238E27FC236}">
                  <a16:creationId xmlns:a16="http://schemas.microsoft.com/office/drawing/2014/main" id="{31BAD31E-16D7-95C3-539E-55C003D57732}"/>
                </a:ext>
              </a:extLst>
            </p:cNvPr>
            <p:cNvSpPr>
              <a:spLocks/>
            </p:cNvSpPr>
            <p:nvPr/>
          </p:nvSpPr>
          <p:spPr bwMode="auto">
            <a:xfrm>
              <a:off x="7724775" y="1966913"/>
              <a:ext cx="19050" cy="31750"/>
            </a:xfrm>
            <a:custGeom>
              <a:avLst/>
              <a:gdLst/>
              <a:ahLst/>
              <a:cxnLst>
                <a:cxn ang="0">
                  <a:pos x="0" y="0"/>
                </a:cxn>
                <a:cxn ang="0">
                  <a:pos x="12" y="20"/>
                </a:cxn>
                <a:cxn ang="0">
                  <a:pos x="0" y="0"/>
                </a:cxn>
              </a:cxnLst>
              <a:rect l="0" t="0" r="r" b="b"/>
              <a:pathLst>
                <a:path w="12" h="20">
                  <a:moveTo>
                    <a:pt x="0" y="0"/>
                  </a:moveTo>
                  <a:cubicBezTo>
                    <a:pt x="4" y="7"/>
                    <a:pt x="12" y="20"/>
                    <a:pt x="12" y="20"/>
                  </a:cubicBezTo>
                  <a:cubicBezTo>
                    <a:pt x="12" y="20"/>
                    <a:pt x="4" y="7"/>
                    <a:pt x="0" y="0"/>
                  </a:cubicBezTo>
                  <a:close/>
                </a:path>
              </a:pathLst>
            </a:custGeom>
            <a:noFill/>
            <a:ln w="9525" cap="flat" cmpd="sng">
              <a:solidFill>
                <a:schemeClr val="tx1"/>
              </a:solidFill>
              <a:prstDash val="solid"/>
              <a:round/>
              <a:headEnd/>
              <a:tailEnd/>
            </a:ln>
            <a:effectLst/>
          </p:spPr>
          <p:txBody>
            <a:bodyPr wrap="none" anchor="ctr">
              <a:spAutoFit/>
            </a:bodyPr>
            <a:lstStyle/>
            <a:p>
              <a:endParaRPr lang="zh-CN" altLang="en-US"/>
            </a:p>
          </p:txBody>
        </p:sp>
        <p:sp>
          <p:nvSpPr>
            <p:cNvPr id="62" name="Freeform 59">
              <a:extLst>
                <a:ext uri="{FF2B5EF4-FFF2-40B4-BE49-F238E27FC236}">
                  <a16:creationId xmlns:a16="http://schemas.microsoft.com/office/drawing/2014/main" id="{9B349F06-9856-E760-2B67-5B1433BFC943}"/>
                </a:ext>
              </a:extLst>
            </p:cNvPr>
            <p:cNvSpPr>
              <a:spLocks/>
            </p:cNvSpPr>
            <p:nvPr/>
          </p:nvSpPr>
          <p:spPr bwMode="auto">
            <a:xfrm>
              <a:off x="6180138" y="1987550"/>
              <a:ext cx="47625" cy="68263"/>
            </a:xfrm>
            <a:custGeom>
              <a:avLst/>
              <a:gdLst/>
              <a:ahLst/>
              <a:cxnLst>
                <a:cxn ang="0">
                  <a:pos x="0" y="0"/>
                </a:cxn>
                <a:cxn ang="0">
                  <a:pos x="0" y="0"/>
                </a:cxn>
              </a:cxnLst>
              <a:rect l="0" t="0" r="r" b="b"/>
              <a:pathLst>
                <a:path w="30" h="43">
                  <a:moveTo>
                    <a:pt x="0" y="0"/>
                  </a:moveTo>
                  <a:cubicBezTo>
                    <a:pt x="30" y="43"/>
                    <a:pt x="8" y="0"/>
                    <a:pt x="0" y="0"/>
                  </a:cubicBezTo>
                  <a:close/>
                </a:path>
              </a:pathLst>
            </a:custGeom>
            <a:noFill/>
            <a:ln w="9525" cap="flat" cmpd="sng">
              <a:solidFill>
                <a:schemeClr val="tx1"/>
              </a:solidFill>
              <a:prstDash val="solid"/>
              <a:round/>
              <a:headEnd/>
              <a:tailEnd/>
            </a:ln>
            <a:effectLst/>
          </p:spPr>
          <p:txBody>
            <a:bodyPr wrap="none" anchor="ctr">
              <a:spAutoFit/>
            </a:bodyPr>
            <a:lstStyle/>
            <a:p>
              <a:endParaRPr lang="zh-CN" altLang="en-US"/>
            </a:p>
          </p:txBody>
        </p:sp>
        <p:sp>
          <p:nvSpPr>
            <p:cNvPr id="63" name="Freeform 60" descr="ｽﾃｰｼｮﾅﾘｰ">
              <a:extLst>
                <a:ext uri="{FF2B5EF4-FFF2-40B4-BE49-F238E27FC236}">
                  <a16:creationId xmlns:a16="http://schemas.microsoft.com/office/drawing/2014/main" id="{804D3B0E-46D3-C9D4-DC58-AC491ADB6A01}"/>
                </a:ext>
              </a:extLst>
            </p:cNvPr>
            <p:cNvSpPr>
              <a:spLocks/>
            </p:cNvSpPr>
            <p:nvPr/>
          </p:nvSpPr>
          <p:spPr bwMode="auto">
            <a:xfrm>
              <a:off x="6270625" y="2363788"/>
              <a:ext cx="58738" cy="57150"/>
            </a:xfrm>
            <a:custGeom>
              <a:avLst/>
              <a:gdLst/>
              <a:ahLst/>
              <a:cxnLst>
                <a:cxn ang="0">
                  <a:pos x="0" y="0"/>
                </a:cxn>
                <a:cxn ang="0">
                  <a:pos x="32" y="26"/>
                </a:cxn>
                <a:cxn ang="0">
                  <a:pos x="13" y="32"/>
                </a:cxn>
                <a:cxn ang="0">
                  <a:pos x="0" y="0"/>
                </a:cxn>
              </a:cxnLst>
              <a:rect l="0" t="0" r="r" b="b"/>
              <a:pathLst>
                <a:path w="37" h="36">
                  <a:moveTo>
                    <a:pt x="0" y="0"/>
                  </a:moveTo>
                  <a:cubicBezTo>
                    <a:pt x="9" y="3"/>
                    <a:pt x="37" y="6"/>
                    <a:pt x="32" y="26"/>
                  </a:cubicBezTo>
                  <a:cubicBezTo>
                    <a:pt x="30" y="32"/>
                    <a:pt x="18" y="36"/>
                    <a:pt x="13" y="32"/>
                  </a:cubicBezTo>
                  <a:cubicBezTo>
                    <a:pt x="4" y="25"/>
                    <a:pt x="4" y="11"/>
                    <a:pt x="0" y="0"/>
                  </a:cubicBezTo>
                  <a:close/>
                </a:path>
              </a:pathLst>
            </a:custGeom>
            <a:blipFill dpi="0" rotWithShape="0">
              <a:blip r:embed="rId3" cstate="print"/>
              <a:srcRect/>
              <a:tile tx="0" ty="0" sx="100000" sy="100000" flip="none" algn="tl"/>
            </a:blipFill>
            <a:ln w="9525" cap="flat" cmpd="sng">
              <a:solidFill>
                <a:schemeClr val="tx1"/>
              </a:solidFill>
              <a:prstDash val="solid"/>
              <a:round/>
              <a:headEnd/>
              <a:tailEnd/>
            </a:ln>
            <a:effectLst/>
          </p:spPr>
          <p:txBody>
            <a:bodyPr wrap="none" anchor="ctr">
              <a:spAutoFit/>
            </a:bodyPr>
            <a:lstStyle/>
            <a:p>
              <a:endParaRPr lang="zh-CN" altLang="en-US"/>
            </a:p>
          </p:txBody>
        </p:sp>
        <p:sp>
          <p:nvSpPr>
            <p:cNvPr id="64" name="Freeform 61" descr="ﾋﾟﾝｸの画用紙">
              <a:extLst>
                <a:ext uri="{FF2B5EF4-FFF2-40B4-BE49-F238E27FC236}">
                  <a16:creationId xmlns:a16="http://schemas.microsoft.com/office/drawing/2014/main" id="{4EB8E2C0-4468-BFF6-F182-BB53E0FD3519}"/>
                </a:ext>
              </a:extLst>
            </p:cNvPr>
            <p:cNvSpPr>
              <a:spLocks/>
            </p:cNvSpPr>
            <p:nvPr/>
          </p:nvSpPr>
          <p:spPr bwMode="auto">
            <a:xfrm>
              <a:off x="6900863" y="2054225"/>
              <a:ext cx="80962" cy="61913"/>
            </a:xfrm>
            <a:custGeom>
              <a:avLst/>
              <a:gdLst/>
              <a:ahLst/>
              <a:cxnLst>
                <a:cxn ang="0">
                  <a:pos x="0" y="9"/>
                </a:cxn>
                <a:cxn ang="0">
                  <a:pos x="19" y="3"/>
                </a:cxn>
                <a:cxn ang="0">
                  <a:pos x="0" y="9"/>
                </a:cxn>
              </a:cxnLst>
              <a:rect l="0" t="0" r="r" b="b"/>
              <a:pathLst>
                <a:path w="51" h="39">
                  <a:moveTo>
                    <a:pt x="0" y="9"/>
                  </a:moveTo>
                  <a:cubicBezTo>
                    <a:pt x="6" y="7"/>
                    <a:pt x="13" y="0"/>
                    <a:pt x="19" y="3"/>
                  </a:cubicBezTo>
                  <a:cubicBezTo>
                    <a:pt x="51" y="19"/>
                    <a:pt x="0" y="39"/>
                    <a:pt x="0" y="9"/>
                  </a:cubicBezTo>
                  <a:close/>
                </a:path>
              </a:pathLst>
            </a:custGeom>
            <a:blipFill dpi="0" rotWithShape="0">
              <a:blip r:embed="rId9" cstate="print"/>
              <a:srcRect/>
              <a:tile tx="0" ty="0" sx="100000" sy="100000" flip="none" algn="tl"/>
            </a:blipFill>
            <a:ln w="9525" cap="flat" cmpd="sng">
              <a:solidFill>
                <a:schemeClr val="tx1"/>
              </a:solidFill>
              <a:prstDash val="solid"/>
              <a:round/>
              <a:headEnd/>
              <a:tailEnd/>
            </a:ln>
            <a:effectLst/>
          </p:spPr>
          <p:txBody>
            <a:bodyPr wrap="none" anchor="ctr">
              <a:spAutoFit/>
            </a:bodyPr>
            <a:lstStyle/>
            <a:p>
              <a:endParaRPr lang="zh-CN" altLang="en-US"/>
            </a:p>
          </p:txBody>
        </p:sp>
        <p:sp>
          <p:nvSpPr>
            <p:cNvPr id="65" name="Freeform 62">
              <a:extLst>
                <a:ext uri="{FF2B5EF4-FFF2-40B4-BE49-F238E27FC236}">
                  <a16:creationId xmlns:a16="http://schemas.microsoft.com/office/drawing/2014/main" id="{6196961F-332C-8BC0-1D75-E7DAD61C4307}"/>
                </a:ext>
              </a:extLst>
            </p:cNvPr>
            <p:cNvSpPr>
              <a:spLocks/>
            </p:cNvSpPr>
            <p:nvPr/>
          </p:nvSpPr>
          <p:spPr bwMode="auto">
            <a:xfrm>
              <a:off x="8029575" y="2068513"/>
              <a:ext cx="30163" cy="11112"/>
            </a:xfrm>
            <a:custGeom>
              <a:avLst/>
              <a:gdLst/>
              <a:ahLst/>
              <a:cxnLst>
                <a:cxn ang="0">
                  <a:pos x="0" y="0"/>
                </a:cxn>
                <a:cxn ang="0">
                  <a:pos x="19" y="7"/>
                </a:cxn>
                <a:cxn ang="0">
                  <a:pos x="0" y="0"/>
                </a:cxn>
              </a:cxnLst>
              <a:rect l="0" t="0" r="r" b="b"/>
              <a:pathLst>
                <a:path w="19" h="7">
                  <a:moveTo>
                    <a:pt x="0" y="0"/>
                  </a:moveTo>
                  <a:cubicBezTo>
                    <a:pt x="6" y="2"/>
                    <a:pt x="19" y="7"/>
                    <a:pt x="19" y="7"/>
                  </a:cubicBezTo>
                  <a:cubicBezTo>
                    <a:pt x="19" y="7"/>
                    <a:pt x="6" y="2"/>
                    <a:pt x="0" y="0"/>
                  </a:cubicBezTo>
                  <a:close/>
                </a:path>
              </a:pathLst>
            </a:custGeom>
            <a:noFill/>
            <a:ln w="9525" cap="flat" cmpd="sng">
              <a:solidFill>
                <a:schemeClr val="tx1"/>
              </a:solidFill>
              <a:prstDash val="solid"/>
              <a:round/>
              <a:headEnd/>
              <a:tailEnd/>
            </a:ln>
            <a:effectLst/>
          </p:spPr>
          <p:txBody>
            <a:bodyPr wrap="none" anchor="ctr">
              <a:spAutoFit/>
            </a:bodyPr>
            <a:lstStyle/>
            <a:p>
              <a:endParaRPr lang="zh-CN" altLang="en-US"/>
            </a:p>
          </p:txBody>
        </p:sp>
        <p:sp>
          <p:nvSpPr>
            <p:cNvPr id="66" name="Freeform 63">
              <a:extLst>
                <a:ext uri="{FF2B5EF4-FFF2-40B4-BE49-F238E27FC236}">
                  <a16:creationId xmlns:a16="http://schemas.microsoft.com/office/drawing/2014/main" id="{A09F34C7-F8F3-E870-B8F3-916B915966BD}"/>
                </a:ext>
              </a:extLst>
            </p:cNvPr>
            <p:cNvSpPr>
              <a:spLocks/>
            </p:cNvSpPr>
            <p:nvPr/>
          </p:nvSpPr>
          <p:spPr bwMode="auto">
            <a:xfrm>
              <a:off x="7988300" y="2119313"/>
              <a:ext cx="9525" cy="31750"/>
            </a:xfrm>
            <a:custGeom>
              <a:avLst/>
              <a:gdLst/>
              <a:ahLst/>
              <a:cxnLst>
                <a:cxn ang="0">
                  <a:pos x="0" y="0"/>
                </a:cxn>
                <a:cxn ang="0">
                  <a:pos x="6" y="20"/>
                </a:cxn>
                <a:cxn ang="0">
                  <a:pos x="0" y="0"/>
                </a:cxn>
              </a:cxnLst>
              <a:rect l="0" t="0" r="r" b="b"/>
              <a:pathLst>
                <a:path w="6" h="20">
                  <a:moveTo>
                    <a:pt x="0" y="0"/>
                  </a:moveTo>
                  <a:cubicBezTo>
                    <a:pt x="2" y="7"/>
                    <a:pt x="6" y="20"/>
                    <a:pt x="6" y="20"/>
                  </a:cubicBezTo>
                  <a:cubicBezTo>
                    <a:pt x="6" y="20"/>
                    <a:pt x="2" y="7"/>
                    <a:pt x="0" y="0"/>
                  </a:cubicBezTo>
                  <a:close/>
                </a:path>
              </a:pathLst>
            </a:custGeom>
            <a:noFill/>
            <a:ln w="9525" cap="flat" cmpd="sng">
              <a:solidFill>
                <a:schemeClr val="tx1"/>
              </a:solidFill>
              <a:prstDash val="solid"/>
              <a:round/>
              <a:headEnd/>
              <a:tailEnd/>
            </a:ln>
            <a:effectLst/>
          </p:spPr>
          <p:txBody>
            <a:bodyPr wrap="none" anchor="ctr">
              <a:spAutoFit/>
            </a:bodyPr>
            <a:lstStyle/>
            <a:p>
              <a:endParaRPr lang="zh-CN" altLang="en-US"/>
            </a:p>
          </p:txBody>
        </p:sp>
        <p:sp>
          <p:nvSpPr>
            <p:cNvPr id="67" name="Freeform 64">
              <a:extLst>
                <a:ext uri="{FF2B5EF4-FFF2-40B4-BE49-F238E27FC236}">
                  <a16:creationId xmlns:a16="http://schemas.microsoft.com/office/drawing/2014/main" id="{9D0253B4-79CB-C17B-6276-AAA4A8B72DB5}"/>
                </a:ext>
              </a:extLst>
            </p:cNvPr>
            <p:cNvSpPr>
              <a:spLocks/>
            </p:cNvSpPr>
            <p:nvPr/>
          </p:nvSpPr>
          <p:spPr bwMode="auto">
            <a:xfrm>
              <a:off x="6083300" y="1987550"/>
              <a:ext cx="34925" cy="84138"/>
            </a:xfrm>
            <a:custGeom>
              <a:avLst/>
              <a:gdLst/>
              <a:ahLst/>
              <a:cxnLst>
                <a:cxn ang="0">
                  <a:pos x="22" y="0"/>
                </a:cxn>
                <a:cxn ang="0">
                  <a:pos x="22" y="0"/>
                </a:cxn>
              </a:cxnLst>
              <a:rect l="0" t="0" r="r" b="b"/>
              <a:pathLst>
                <a:path w="22" h="53">
                  <a:moveTo>
                    <a:pt x="22" y="0"/>
                  </a:moveTo>
                  <a:cubicBezTo>
                    <a:pt x="10" y="53"/>
                    <a:pt x="0" y="13"/>
                    <a:pt x="22" y="0"/>
                  </a:cubicBezTo>
                  <a:close/>
                </a:path>
              </a:pathLst>
            </a:custGeom>
            <a:noFill/>
            <a:ln w="9525" cap="flat" cmpd="sng">
              <a:solidFill>
                <a:schemeClr val="tx1"/>
              </a:solidFill>
              <a:prstDash val="solid"/>
              <a:round/>
              <a:headEnd/>
              <a:tailEnd/>
            </a:ln>
            <a:effectLst/>
          </p:spPr>
          <p:txBody>
            <a:bodyPr wrap="none" anchor="ctr">
              <a:spAutoFit/>
            </a:bodyPr>
            <a:lstStyle/>
            <a:p>
              <a:endParaRPr lang="zh-CN" altLang="en-US"/>
            </a:p>
          </p:txBody>
        </p:sp>
        <p:sp>
          <p:nvSpPr>
            <p:cNvPr id="68" name="Freeform 65">
              <a:extLst>
                <a:ext uri="{FF2B5EF4-FFF2-40B4-BE49-F238E27FC236}">
                  <a16:creationId xmlns:a16="http://schemas.microsoft.com/office/drawing/2014/main" id="{B2491242-BD10-CF7F-82F1-596F140E8068}"/>
                </a:ext>
              </a:extLst>
            </p:cNvPr>
            <p:cNvSpPr>
              <a:spLocks/>
            </p:cNvSpPr>
            <p:nvPr/>
          </p:nvSpPr>
          <p:spPr bwMode="auto">
            <a:xfrm>
              <a:off x="5986463" y="1987550"/>
              <a:ext cx="20637" cy="30163"/>
            </a:xfrm>
            <a:custGeom>
              <a:avLst/>
              <a:gdLst/>
              <a:ahLst/>
              <a:cxnLst>
                <a:cxn ang="0">
                  <a:pos x="0" y="0"/>
                </a:cxn>
                <a:cxn ang="0">
                  <a:pos x="13" y="19"/>
                </a:cxn>
                <a:cxn ang="0">
                  <a:pos x="0" y="0"/>
                </a:cxn>
              </a:cxnLst>
              <a:rect l="0" t="0" r="r" b="b"/>
              <a:pathLst>
                <a:path w="13" h="19">
                  <a:moveTo>
                    <a:pt x="0" y="0"/>
                  </a:moveTo>
                  <a:cubicBezTo>
                    <a:pt x="4" y="6"/>
                    <a:pt x="13" y="19"/>
                    <a:pt x="13" y="19"/>
                  </a:cubicBezTo>
                  <a:cubicBezTo>
                    <a:pt x="13" y="19"/>
                    <a:pt x="4" y="6"/>
                    <a:pt x="0" y="0"/>
                  </a:cubicBezTo>
                  <a:close/>
                </a:path>
              </a:pathLst>
            </a:custGeom>
            <a:noFill/>
            <a:ln w="9525" cap="flat" cmpd="sng">
              <a:solidFill>
                <a:schemeClr val="tx1"/>
              </a:solidFill>
              <a:prstDash val="solid"/>
              <a:round/>
              <a:headEnd/>
              <a:tailEnd/>
            </a:ln>
            <a:effectLst/>
          </p:spPr>
          <p:txBody>
            <a:bodyPr wrap="none" anchor="ctr">
              <a:spAutoFit/>
            </a:bodyPr>
            <a:lstStyle/>
            <a:p>
              <a:endParaRPr lang="zh-CN" altLang="en-US"/>
            </a:p>
          </p:txBody>
        </p:sp>
        <p:sp>
          <p:nvSpPr>
            <p:cNvPr id="69" name="Freeform 66" descr="ﾋﾟﾝｸの画用紙">
              <a:extLst>
                <a:ext uri="{FF2B5EF4-FFF2-40B4-BE49-F238E27FC236}">
                  <a16:creationId xmlns:a16="http://schemas.microsoft.com/office/drawing/2014/main" id="{47D56D06-556F-ACFE-7A67-0C96665A4CE6}"/>
                </a:ext>
              </a:extLst>
            </p:cNvPr>
            <p:cNvSpPr>
              <a:spLocks/>
            </p:cNvSpPr>
            <p:nvPr/>
          </p:nvSpPr>
          <p:spPr bwMode="auto">
            <a:xfrm>
              <a:off x="5915025" y="1476375"/>
              <a:ext cx="46038" cy="47625"/>
            </a:xfrm>
            <a:custGeom>
              <a:avLst/>
              <a:gdLst/>
              <a:ahLst/>
              <a:cxnLst>
                <a:cxn ang="0">
                  <a:pos x="0" y="15"/>
                </a:cxn>
                <a:cxn ang="0">
                  <a:pos x="20" y="2"/>
                </a:cxn>
                <a:cxn ang="0">
                  <a:pos x="26" y="21"/>
                </a:cxn>
                <a:cxn ang="0">
                  <a:pos x="7" y="28"/>
                </a:cxn>
                <a:cxn ang="0">
                  <a:pos x="0" y="15"/>
                </a:cxn>
              </a:cxnLst>
              <a:rect l="0" t="0" r="r" b="b"/>
              <a:pathLst>
                <a:path w="29" h="30">
                  <a:moveTo>
                    <a:pt x="0" y="15"/>
                  </a:moveTo>
                  <a:cubicBezTo>
                    <a:pt x="7" y="11"/>
                    <a:pt x="12" y="0"/>
                    <a:pt x="20" y="2"/>
                  </a:cubicBezTo>
                  <a:cubicBezTo>
                    <a:pt x="26" y="3"/>
                    <a:pt x="29" y="15"/>
                    <a:pt x="26" y="21"/>
                  </a:cubicBezTo>
                  <a:cubicBezTo>
                    <a:pt x="23" y="27"/>
                    <a:pt x="14" y="30"/>
                    <a:pt x="7" y="28"/>
                  </a:cubicBezTo>
                  <a:cubicBezTo>
                    <a:pt x="2" y="27"/>
                    <a:pt x="2" y="19"/>
                    <a:pt x="0" y="15"/>
                  </a:cubicBezTo>
                  <a:close/>
                </a:path>
              </a:pathLst>
            </a:custGeom>
            <a:blipFill dpi="0" rotWithShape="0">
              <a:blip r:embed="rId9" cstate="print"/>
              <a:srcRect/>
              <a:tile tx="0" ty="0" sx="100000" sy="100000" flip="none" algn="tl"/>
            </a:blipFill>
            <a:ln w="9525" cap="flat" cmpd="sng">
              <a:solidFill>
                <a:schemeClr val="tx1"/>
              </a:solidFill>
              <a:prstDash val="solid"/>
              <a:round/>
              <a:headEnd/>
              <a:tailEnd/>
            </a:ln>
            <a:effectLst/>
          </p:spPr>
          <p:txBody>
            <a:bodyPr wrap="none" anchor="ctr">
              <a:spAutoFit/>
            </a:bodyPr>
            <a:lstStyle/>
            <a:p>
              <a:endParaRPr lang="zh-CN" altLang="en-US"/>
            </a:p>
          </p:txBody>
        </p:sp>
        <p:sp>
          <p:nvSpPr>
            <p:cNvPr id="70" name="Rectangle 67">
              <a:extLst>
                <a:ext uri="{FF2B5EF4-FFF2-40B4-BE49-F238E27FC236}">
                  <a16:creationId xmlns:a16="http://schemas.microsoft.com/office/drawing/2014/main" id="{502A4160-A09B-AE45-C060-906A94DF4292}"/>
                </a:ext>
              </a:extLst>
            </p:cNvPr>
            <p:cNvSpPr>
              <a:spLocks noChangeArrowheads="1"/>
            </p:cNvSpPr>
            <p:nvPr/>
          </p:nvSpPr>
          <p:spPr bwMode="auto">
            <a:xfrm>
              <a:off x="5702300" y="4573588"/>
              <a:ext cx="2438400" cy="1447800"/>
            </a:xfrm>
            <a:prstGeom prst="rect">
              <a:avLst/>
            </a:prstGeom>
            <a:solidFill>
              <a:schemeClr val="bg1"/>
            </a:solidFill>
            <a:ln w="9525">
              <a:solidFill>
                <a:schemeClr val="tx1"/>
              </a:solidFill>
              <a:miter lim="800000"/>
              <a:headEnd/>
              <a:tailEnd/>
            </a:ln>
            <a:effectLst>
              <a:outerShdw dist="35921" dir="2700000" algn="ctr" rotWithShape="0">
                <a:srgbClr val="808080"/>
              </a:outerShdw>
            </a:effectLst>
          </p:spPr>
          <p:txBody>
            <a:bodyPr wrap="none" anchor="ctr">
              <a:spAutoFit/>
            </a:bodyPr>
            <a:lstStyle/>
            <a:p>
              <a:endParaRPr lang="zh-CN" altLang="en-US"/>
            </a:p>
          </p:txBody>
        </p:sp>
        <p:sp>
          <p:nvSpPr>
            <p:cNvPr id="71" name="Freeform 68" descr="ｽﾃｰｼｮﾅﾘｰ">
              <a:extLst>
                <a:ext uri="{FF2B5EF4-FFF2-40B4-BE49-F238E27FC236}">
                  <a16:creationId xmlns:a16="http://schemas.microsoft.com/office/drawing/2014/main" id="{80C26775-8054-27B3-A251-1E4AEE24E903}"/>
                </a:ext>
              </a:extLst>
            </p:cNvPr>
            <p:cNvSpPr>
              <a:spLocks/>
            </p:cNvSpPr>
            <p:nvPr/>
          </p:nvSpPr>
          <p:spPr bwMode="auto">
            <a:xfrm>
              <a:off x="5975350" y="4743450"/>
              <a:ext cx="358775" cy="317500"/>
            </a:xfrm>
            <a:custGeom>
              <a:avLst/>
              <a:gdLst/>
              <a:ahLst/>
              <a:cxnLst>
                <a:cxn ang="0">
                  <a:pos x="26" y="15"/>
                </a:cxn>
                <a:cxn ang="0">
                  <a:pos x="90" y="8"/>
                </a:cxn>
                <a:cxn ang="0">
                  <a:pos x="129" y="21"/>
                </a:cxn>
                <a:cxn ang="0">
                  <a:pos x="148" y="27"/>
                </a:cxn>
                <a:cxn ang="0">
                  <a:pos x="186" y="59"/>
                </a:cxn>
                <a:cxn ang="0">
                  <a:pos x="212" y="98"/>
                </a:cxn>
                <a:cxn ang="0">
                  <a:pos x="212" y="168"/>
                </a:cxn>
                <a:cxn ang="0">
                  <a:pos x="174" y="187"/>
                </a:cxn>
                <a:cxn ang="0">
                  <a:pos x="135" y="200"/>
                </a:cxn>
                <a:cxn ang="0">
                  <a:pos x="110" y="194"/>
                </a:cxn>
                <a:cxn ang="0">
                  <a:pos x="103" y="175"/>
                </a:cxn>
                <a:cxn ang="0">
                  <a:pos x="84" y="155"/>
                </a:cxn>
                <a:cxn ang="0">
                  <a:pos x="46" y="143"/>
                </a:cxn>
                <a:cxn ang="0">
                  <a:pos x="1" y="91"/>
                </a:cxn>
                <a:cxn ang="0">
                  <a:pos x="20" y="27"/>
                </a:cxn>
                <a:cxn ang="0">
                  <a:pos x="39" y="15"/>
                </a:cxn>
                <a:cxn ang="0">
                  <a:pos x="26" y="15"/>
                </a:cxn>
              </a:cxnLst>
              <a:rect l="0" t="0" r="r" b="b"/>
              <a:pathLst>
                <a:path w="226" h="200">
                  <a:moveTo>
                    <a:pt x="26" y="15"/>
                  </a:moveTo>
                  <a:cubicBezTo>
                    <a:pt x="50" y="7"/>
                    <a:pt x="65" y="0"/>
                    <a:pt x="90" y="8"/>
                  </a:cubicBezTo>
                  <a:cubicBezTo>
                    <a:pt x="103" y="12"/>
                    <a:pt x="116" y="17"/>
                    <a:pt x="129" y="21"/>
                  </a:cubicBezTo>
                  <a:cubicBezTo>
                    <a:pt x="135" y="23"/>
                    <a:pt x="148" y="27"/>
                    <a:pt x="148" y="27"/>
                  </a:cubicBezTo>
                  <a:cubicBezTo>
                    <a:pt x="164" y="38"/>
                    <a:pt x="173" y="43"/>
                    <a:pt x="186" y="59"/>
                  </a:cubicBezTo>
                  <a:cubicBezTo>
                    <a:pt x="196" y="71"/>
                    <a:pt x="212" y="98"/>
                    <a:pt x="212" y="98"/>
                  </a:cubicBezTo>
                  <a:cubicBezTo>
                    <a:pt x="220" y="125"/>
                    <a:pt x="226" y="133"/>
                    <a:pt x="212" y="168"/>
                  </a:cubicBezTo>
                  <a:cubicBezTo>
                    <a:pt x="208" y="178"/>
                    <a:pt x="183" y="184"/>
                    <a:pt x="174" y="187"/>
                  </a:cubicBezTo>
                  <a:cubicBezTo>
                    <a:pt x="161" y="191"/>
                    <a:pt x="135" y="200"/>
                    <a:pt x="135" y="200"/>
                  </a:cubicBezTo>
                  <a:cubicBezTo>
                    <a:pt x="127" y="198"/>
                    <a:pt x="117" y="199"/>
                    <a:pt x="110" y="194"/>
                  </a:cubicBezTo>
                  <a:cubicBezTo>
                    <a:pt x="105" y="190"/>
                    <a:pt x="107" y="181"/>
                    <a:pt x="103" y="175"/>
                  </a:cubicBezTo>
                  <a:cubicBezTo>
                    <a:pt x="98" y="167"/>
                    <a:pt x="92" y="160"/>
                    <a:pt x="84" y="155"/>
                  </a:cubicBezTo>
                  <a:cubicBezTo>
                    <a:pt x="72" y="148"/>
                    <a:pt x="46" y="143"/>
                    <a:pt x="46" y="143"/>
                  </a:cubicBezTo>
                  <a:cubicBezTo>
                    <a:pt x="0" y="112"/>
                    <a:pt x="11" y="132"/>
                    <a:pt x="1" y="91"/>
                  </a:cubicBezTo>
                  <a:cubicBezTo>
                    <a:pt x="5" y="64"/>
                    <a:pt x="1" y="46"/>
                    <a:pt x="20" y="27"/>
                  </a:cubicBezTo>
                  <a:cubicBezTo>
                    <a:pt x="25" y="22"/>
                    <a:pt x="36" y="22"/>
                    <a:pt x="39" y="15"/>
                  </a:cubicBezTo>
                  <a:cubicBezTo>
                    <a:pt x="41" y="11"/>
                    <a:pt x="30" y="15"/>
                    <a:pt x="26" y="15"/>
                  </a:cubicBezTo>
                  <a:close/>
                </a:path>
              </a:pathLst>
            </a:custGeom>
            <a:blipFill dpi="0" rotWithShape="0">
              <a:blip r:embed="rId3" cstate="print"/>
              <a:srcRect/>
              <a:tile tx="0" ty="0" sx="100000" sy="100000" flip="none" algn="tl"/>
            </a:blipFill>
            <a:ln w="19050" cap="flat" cmpd="sng">
              <a:solidFill>
                <a:schemeClr val="tx1"/>
              </a:solidFill>
              <a:prstDash val="solid"/>
              <a:round/>
              <a:headEnd/>
              <a:tailEnd/>
            </a:ln>
            <a:effectLst/>
          </p:spPr>
          <p:txBody>
            <a:bodyPr wrap="none" anchor="ctr">
              <a:spAutoFit/>
            </a:bodyPr>
            <a:lstStyle/>
            <a:p>
              <a:endParaRPr lang="zh-CN" altLang="en-US"/>
            </a:p>
          </p:txBody>
        </p:sp>
        <p:sp>
          <p:nvSpPr>
            <p:cNvPr id="72" name="Freeform 69" descr="大理石 (白)">
              <a:extLst>
                <a:ext uri="{FF2B5EF4-FFF2-40B4-BE49-F238E27FC236}">
                  <a16:creationId xmlns:a16="http://schemas.microsoft.com/office/drawing/2014/main" id="{A861534F-7076-E372-87E5-FE91764DABD2}"/>
                </a:ext>
              </a:extLst>
            </p:cNvPr>
            <p:cNvSpPr>
              <a:spLocks/>
            </p:cNvSpPr>
            <p:nvPr/>
          </p:nvSpPr>
          <p:spPr bwMode="auto">
            <a:xfrm>
              <a:off x="6130925" y="5334000"/>
              <a:ext cx="257175" cy="249238"/>
            </a:xfrm>
            <a:custGeom>
              <a:avLst/>
              <a:gdLst/>
              <a:ahLst/>
              <a:cxnLst>
                <a:cxn ang="0">
                  <a:pos x="63" y="14"/>
                </a:cxn>
                <a:cxn ang="0">
                  <a:pos x="140" y="52"/>
                </a:cxn>
                <a:cxn ang="0">
                  <a:pos x="95" y="155"/>
                </a:cxn>
                <a:cxn ang="0">
                  <a:pos x="44" y="148"/>
                </a:cxn>
                <a:cxn ang="0">
                  <a:pos x="18" y="110"/>
                </a:cxn>
                <a:cxn ang="0">
                  <a:pos x="56" y="33"/>
                </a:cxn>
                <a:cxn ang="0">
                  <a:pos x="63" y="14"/>
                </a:cxn>
              </a:cxnLst>
              <a:rect l="0" t="0" r="r" b="b"/>
              <a:pathLst>
                <a:path w="162" h="157">
                  <a:moveTo>
                    <a:pt x="63" y="14"/>
                  </a:moveTo>
                  <a:cubicBezTo>
                    <a:pt x="102" y="0"/>
                    <a:pt x="119" y="21"/>
                    <a:pt x="140" y="52"/>
                  </a:cubicBezTo>
                  <a:cubicBezTo>
                    <a:pt x="162" y="121"/>
                    <a:pt x="151" y="134"/>
                    <a:pt x="95" y="155"/>
                  </a:cubicBezTo>
                  <a:cubicBezTo>
                    <a:pt x="78" y="153"/>
                    <a:pt x="59" y="157"/>
                    <a:pt x="44" y="148"/>
                  </a:cubicBezTo>
                  <a:cubicBezTo>
                    <a:pt x="31" y="140"/>
                    <a:pt x="18" y="110"/>
                    <a:pt x="18" y="110"/>
                  </a:cubicBezTo>
                  <a:cubicBezTo>
                    <a:pt x="0" y="53"/>
                    <a:pt x="10" y="48"/>
                    <a:pt x="56" y="33"/>
                  </a:cubicBezTo>
                  <a:cubicBezTo>
                    <a:pt x="80" y="17"/>
                    <a:pt x="83" y="23"/>
                    <a:pt x="63" y="14"/>
                  </a:cubicBezTo>
                  <a:close/>
                </a:path>
              </a:pathLst>
            </a:custGeom>
            <a:blipFill dpi="0" rotWithShape="0">
              <a:blip r:embed="rId4" cstate="print"/>
              <a:srcRect/>
              <a:tile tx="0" ty="0" sx="100000" sy="100000" flip="none" algn="tl"/>
            </a:blipFill>
            <a:ln w="19050" cap="flat" cmpd="sng">
              <a:solidFill>
                <a:schemeClr val="tx1"/>
              </a:solidFill>
              <a:prstDash val="solid"/>
              <a:round/>
              <a:headEnd/>
              <a:tailEnd/>
            </a:ln>
            <a:effectLst/>
          </p:spPr>
          <p:txBody>
            <a:bodyPr wrap="none" anchor="ctr">
              <a:spAutoFit/>
            </a:bodyPr>
            <a:lstStyle/>
            <a:p>
              <a:endParaRPr lang="zh-CN" altLang="en-US"/>
            </a:p>
          </p:txBody>
        </p:sp>
        <p:sp>
          <p:nvSpPr>
            <p:cNvPr id="73" name="Freeform 70" descr="ｽﾃｰｼｮﾅﾘｰ">
              <a:extLst>
                <a:ext uri="{FF2B5EF4-FFF2-40B4-BE49-F238E27FC236}">
                  <a16:creationId xmlns:a16="http://schemas.microsoft.com/office/drawing/2014/main" id="{629F030D-ACEA-ED48-BDA4-4F980F675600}"/>
                </a:ext>
              </a:extLst>
            </p:cNvPr>
            <p:cNvSpPr>
              <a:spLocks/>
            </p:cNvSpPr>
            <p:nvPr/>
          </p:nvSpPr>
          <p:spPr bwMode="auto">
            <a:xfrm>
              <a:off x="6616700" y="4735513"/>
              <a:ext cx="561975" cy="539750"/>
            </a:xfrm>
            <a:custGeom>
              <a:avLst/>
              <a:gdLst/>
              <a:ahLst/>
              <a:cxnLst>
                <a:cxn ang="0">
                  <a:pos x="0" y="148"/>
                </a:cxn>
                <a:cxn ang="0">
                  <a:pos x="26" y="52"/>
                </a:cxn>
                <a:cxn ang="0">
                  <a:pos x="90" y="7"/>
                </a:cxn>
                <a:cxn ang="0">
                  <a:pos x="237" y="13"/>
                </a:cxn>
                <a:cxn ang="0">
                  <a:pos x="269" y="58"/>
                </a:cxn>
                <a:cxn ang="0">
                  <a:pos x="288" y="96"/>
                </a:cxn>
                <a:cxn ang="0">
                  <a:pos x="307" y="154"/>
                </a:cxn>
                <a:cxn ang="0">
                  <a:pos x="333" y="192"/>
                </a:cxn>
                <a:cxn ang="0">
                  <a:pos x="288" y="340"/>
                </a:cxn>
                <a:cxn ang="0">
                  <a:pos x="173" y="327"/>
                </a:cxn>
                <a:cxn ang="0">
                  <a:pos x="141" y="218"/>
                </a:cxn>
                <a:cxn ang="0">
                  <a:pos x="0" y="148"/>
                </a:cxn>
              </a:cxnLst>
              <a:rect l="0" t="0" r="r" b="b"/>
              <a:pathLst>
                <a:path w="354" h="340">
                  <a:moveTo>
                    <a:pt x="0" y="148"/>
                  </a:moveTo>
                  <a:cubicBezTo>
                    <a:pt x="8" y="121"/>
                    <a:pt x="12" y="72"/>
                    <a:pt x="26" y="52"/>
                  </a:cubicBezTo>
                  <a:cubicBezTo>
                    <a:pt x="41" y="29"/>
                    <a:pt x="67" y="19"/>
                    <a:pt x="90" y="7"/>
                  </a:cubicBezTo>
                  <a:cubicBezTo>
                    <a:pt x="139" y="9"/>
                    <a:pt x="190" y="0"/>
                    <a:pt x="237" y="13"/>
                  </a:cubicBezTo>
                  <a:cubicBezTo>
                    <a:pt x="255" y="18"/>
                    <a:pt x="269" y="58"/>
                    <a:pt x="269" y="58"/>
                  </a:cubicBezTo>
                  <a:cubicBezTo>
                    <a:pt x="285" y="109"/>
                    <a:pt x="262" y="43"/>
                    <a:pt x="288" y="96"/>
                  </a:cubicBezTo>
                  <a:cubicBezTo>
                    <a:pt x="297" y="114"/>
                    <a:pt x="297" y="137"/>
                    <a:pt x="307" y="154"/>
                  </a:cubicBezTo>
                  <a:cubicBezTo>
                    <a:pt x="315" y="167"/>
                    <a:pt x="333" y="192"/>
                    <a:pt x="333" y="192"/>
                  </a:cubicBezTo>
                  <a:cubicBezTo>
                    <a:pt x="354" y="262"/>
                    <a:pt x="349" y="298"/>
                    <a:pt x="288" y="340"/>
                  </a:cubicBezTo>
                  <a:cubicBezTo>
                    <a:pt x="250" y="336"/>
                    <a:pt x="210" y="336"/>
                    <a:pt x="173" y="327"/>
                  </a:cubicBezTo>
                  <a:cubicBezTo>
                    <a:pt x="148" y="321"/>
                    <a:pt x="158" y="243"/>
                    <a:pt x="141" y="218"/>
                  </a:cubicBezTo>
                  <a:cubicBezTo>
                    <a:pt x="113" y="175"/>
                    <a:pt x="20" y="187"/>
                    <a:pt x="0" y="148"/>
                  </a:cubicBezTo>
                  <a:close/>
                </a:path>
              </a:pathLst>
            </a:custGeom>
            <a:blipFill dpi="0" rotWithShape="0">
              <a:blip r:embed="rId3" cstate="print"/>
              <a:srcRect/>
              <a:tile tx="0" ty="0" sx="100000" sy="100000" flip="none" algn="tl"/>
            </a:blipFill>
            <a:ln w="19050" cap="flat" cmpd="sng">
              <a:solidFill>
                <a:schemeClr val="tx1"/>
              </a:solidFill>
              <a:prstDash val="solid"/>
              <a:round/>
              <a:headEnd/>
              <a:tailEnd/>
            </a:ln>
            <a:effectLst/>
          </p:spPr>
          <p:txBody>
            <a:bodyPr wrap="none" anchor="ctr">
              <a:spAutoFit/>
            </a:bodyPr>
            <a:lstStyle/>
            <a:p>
              <a:endParaRPr lang="zh-CN" altLang="en-US"/>
            </a:p>
          </p:txBody>
        </p:sp>
        <p:sp>
          <p:nvSpPr>
            <p:cNvPr id="74" name="Freeform 71" descr="新聞紙">
              <a:extLst>
                <a:ext uri="{FF2B5EF4-FFF2-40B4-BE49-F238E27FC236}">
                  <a16:creationId xmlns:a16="http://schemas.microsoft.com/office/drawing/2014/main" id="{E46C3451-5695-D626-167B-ABD121DC20CA}"/>
                </a:ext>
              </a:extLst>
            </p:cNvPr>
            <p:cNvSpPr>
              <a:spLocks/>
            </p:cNvSpPr>
            <p:nvPr/>
          </p:nvSpPr>
          <p:spPr bwMode="auto">
            <a:xfrm>
              <a:off x="6646863" y="5610225"/>
              <a:ext cx="830262" cy="307975"/>
            </a:xfrm>
            <a:custGeom>
              <a:avLst/>
              <a:gdLst/>
              <a:ahLst/>
              <a:cxnLst>
                <a:cxn ang="0">
                  <a:pos x="13" y="179"/>
                </a:cxn>
                <a:cxn ang="0">
                  <a:pos x="0" y="141"/>
                </a:cxn>
                <a:cxn ang="0">
                  <a:pos x="128" y="45"/>
                </a:cxn>
                <a:cxn ang="0">
                  <a:pos x="314" y="0"/>
                </a:cxn>
                <a:cxn ang="0">
                  <a:pos x="506" y="19"/>
                </a:cxn>
                <a:cxn ang="0">
                  <a:pos x="519" y="38"/>
                </a:cxn>
                <a:cxn ang="0">
                  <a:pos x="480" y="64"/>
                </a:cxn>
                <a:cxn ang="0">
                  <a:pos x="423" y="77"/>
                </a:cxn>
                <a:cxn ang="0">
                  <a:pos x="327" y="115"/>
                </a:cxn>
                <a:cxn ang="0">
                  <a:pos x="160" y="166"/>
                </a:cxn>
                <a:cxn ang="0">
                  <a:pos x="39" y="192"/>
                </a:cxn>
                <a:cxn ang="0">
                  <a:pos x="13" y="179"/>
                </a:cxn>
              </a:cxnLst>
              <a:rect l="0" t="0" r="r" b="b"/>
              <a:pathLst>
                <a:path w="523" h="194">
                  <a:moveTo>
                    <a:pt x="13" y="179"/>
                  </a:moveTo>
                  <a:cubicBezTo>
                    <a:pt x="9" y="166"/>
                    <a:pt x="0" y="154"/>
                    <a:pt x="0" y="141"/>
                  </a:cubicBezTo>
                  <a:cubicBezTo>
                    <a:pt x="0" y="40"/>
                    <a:pt x="41" y="52"/>
                    <a:pt x="128" y="45"/>
                  </a:cubicBezTo>
                  <a:cubicBezTo>
                    <a:pt x="191" y="28"/>
                    <a:pt x="249" y="8"/>
                    <a:pt x="314" y="0"/>
                  </a:cubicBezTo>
                  <a:cubicBezTo>
                    <a:pt x="379" y="7"/>
                    <a:pt x="441" y="15"/>
                    <a:pt x="506" y="19"/>
                  </a:cubicBezTo>
                  <a:cubicBezTo>
                    <a:pt x="510" y="25"/>
                    <a:pt x="523" y="31"/>
                    <a:pt x="519" y="38"/>
                  </a:cubicBezTo>
                  <a:cubicBezTo>
                    <a:pt x="511" y="52"/>
                    <a:pt x="493" y="55"/>
                    <a:pt x="480" y="64"/>
                  </a:cubicBezTo>
                  <a:cubicBezTo>
                    <a:pt x="464" y="75"/>
                    <a:pt x="442" y="73"/>
                    <a:pt x="423" y="77"/>
                  </a:cubicBezTo>
                  <a:cubicBezTo>
                    <a:pt x="387" y="85"/>
                    <a:pt x="361" y="104"/>
                    <a:pt x="327" y="115"/>
                  </a:cubicBezTo>
                  <a:cubicBezTo>
                    <a:pt x="271" y="156"/>
                    <a:pt x="231" y="160"/>
                    <a:pt x="160" y="166"/>
                  </a:cubicBezTo>
                  <a:cubicBezTo>
                    <a:pt x="119" y="181"/>
                    <a:pt x="83" y="187"/>
                    <a:pt x="39" y="192"/>
                  </a:cubicBezTo>
                  <a:cubicBezTo>
                    <a:pt x="11" y="184"/>
                    <a:pt x="13" y="194"/>
                    <a:pt x="13" y="179"/>
                  </a:cubicBezTo>
                  <a:close/>
                </a:path>
              </a:pathLst>
            </a:custGeom>
            <a:blipFill dpi="0" rotWithShape="0">
              <a:blip r:embed="rId5" cstate="print"/>
              <a:srcRect/>
              <a:tile tx="0" ty="0" sx="100000" sy="100000" flip="none" algn="tl"/>
            </a:blipFill>
            <a:ln w="19050" cap="flat" cmpd="sng">
              <a:solidFill>
                <a:schemeClr val="tx1"/>
              </a:solidFill>
              <a:prstDash val="solid"/>
              <a:round/>
              <a:headEnd/>
              <a:tailEnd/>
            </a:ln>
            <a:effectLst/>
          </p:spPr>
          <p:txBody>
            <a:bodyPr wrap="none" anchor="ctr">
              <a:spAutoFit/>
            </a:bodyPr>
            <a:lstStyle/>
            <a:p>
              <a:endParaRPr lang="zh-CN" altLang="en-US"/>
            </a:p>
          </p:txBody>
        </p:sp>
        <p:sp>
          <p:nvSpPr>
            <p:cNvPr id="75" name="Freeform 72" descr="再生紙">
              <a:extLst>
                <a:ext uri="{FF2B5EF4-FFF2-40B4-BE49-F238E27FC236}">
                  <a16:creationId xmlns:a16="http://schemas.microsoft.com/office/drawing/2014/main" id="{10D694DA-F2EA-B1B7-0BD4-6489F45B047A}"/>
                </a:ext>
              </a:extLst>
            </p:cNvPr>
            <p:cNvSpPr>
              <a:spLocks/>
            </p:cNvSpPr>
            <p:nvPr/>
          </p:nvSpPr>
          <p:spPr bwMode="auto">
            <a:xfrm>
              <a:off x="7631113" y="5630863"/>
              <a:ext cx="407987" cy="300037"/>
            </a:xfrm>
            <a:custGeom>
              <a:avLst/>
              <a:gdLst/>
              <a:ahLst/>
              <a:cxnLst>
                <a:cxn ang="0">
                  <a:pos x="110" y="179"/>
                </a:cxn>
                <a:cxn ang="0">
                  <a:pos x="39" y="102"/>
                </a:cxn>
                <a:cxn ang="0">
                  <a:pos x="59" y="0"/>
                </a:cxn>
                <a:cxn ang="0">
                  <a:pos x="187" y="44"/>
                </a:cxn>
                <a:cxn ang="0">
                  <a:pos x="238" y="96"/>
                </a:cxn>
                <a:cxn ang="0">
                  <a:pos x="257" y="153"/>
                </a:cxn>
                <a:cxn ang="0">
                  <a:pos x="174" y="172"/>
                </a:cxn>
                <a:cxn ang="0">
                  <a:pos x="110" y="179"/>
                </a:cxn>
              </a:cxnLst>
              <a:rect l="0" t="0" r="r" b="b"/>
              <a:pathLst>
                <a:path w="257" h="189">
                  <a:moveTo>
                    <a:pt x="110" y="179"/>
                  </a:moveTo>
                  <a:cubicBezTo>
                    <a:pt x="85" y="154"/>
                    <a:pt x="69" y="121"/>
                    <a:pt x="39" y="102"/>
                  </a:cubicBezTo>
                  <a:cubicBezTo>
                    <a:pt x="20" y="60"/>
                    <a:pt x="0" y="14"/>
                    <a:pt x="59" y="0"/>
                  </a:cubicBezTo>
                  <a:cubicBezTo>
                    <a:pt x="119" y="38"/>
                    <a:pt x="107" y="36"/>
                    <a:pt x="187" y="44"/>
                  </a:cubicBezTo>
                  <a:cubicBezTo>
                    <a:pt x="214" y="54"/>
                    <a:pt x="223" y="73"/>
                    <a:pt x="238" y="96"/>
                  </a:cubicBezTo>
                  <a:cubicBezTo>
                    <a:pt x="244" y="115"/>
                    <a:pt x="251" y="134"/>
                    <a:pt x="257" y="153"/>
                  </a:cubicBezTo>
                  <a:cubicBezTo>
                    <a:pt x="218" y="179"/>
                    <a:pt x="251" y="162"/>
                    <a:pt x="174" y="172"/>
                  </a:cubicBezTo>
                  <a:cubicBezTo>
                    <a:pt x="150" y="175"/>
                    <a:pt x="132" y="189"/>
                    <a:pt x="110" y="179"/>
                  </a:cubicBezTo>
                  <a:close/>
                </a:path>
              </a:pathLst>
            </a:custGeom>
            <a:blipFill dpi="0" rotWithShape="0">
              <a:blip r:embed="rId6" cstate="print"/>
              <a:srcRect/>
              <a:tile tx="0" ty="0" sx="100000" sy="100000" flip="none" algn="tl"/>
            </a:blipFill>
            <a:ln w="19050" cap="flat" cmpd="sng">
              <a:solidFill>
                <a:schemeClr val="tx1"/>
              </a:solidFill>
              <a:prstDash val="solid"/>
              <a:round/>
              <a:headEnd/>
              <a:tailEnd/>
            </a:ln>
            <a:effectLst/>
          </p:spPr>
          <p:txBody>
            <a:bodyPr wrap="none" anchor="ctr">
              <a:spAutoFit/>
            </a:bodyPr>
            <a:lstStyle/>
            <a:p>
              <a:endParaRPr lang="zh-CN" altLang="en-US"/>
            </a:p>
          </p:txBody>
        </p:sp>
        <p:sp>
          <p:nvSpPr>
            <p:cNvPr id="76" name="Freeform 73" descr="大理石 (白)">
              <a:extLst>
                <a:ext uri="{FF2B5EF4-FFF2-40B4-BE49-F238E27FC236}">
                  <a16:creationId xmlns:a16="http://schemas.microsoft.com/office/drawing/2014/main" id="{50A04711-536B-B661-4372-2F68230E7E8A}"/>
                </a:ext>
              </a:extLst>
            </p:cNvPr>
            <p:cNvSpPr>
              <a:spLocks/>
            </p:cNvSpPr>
            <p:nvPr/>
          </p:nvSpPr>
          <p:spPr bwMode="auto">
            <a:xfrm>
              <a:off x="7572375" y="4949825"/>
              <a:ext cx="182563" cy="325438"/>
            </a:xfrm>
            <a:custGeom>
              <a:avLst/>
              <a:gdLst/>
              <a:ahLst/>
              <a:cxnLst>
                <a:cxn ang="0">
                  <a:pos x="0" y="179"/>
                </a:cxn>
                <a:cxn ang="0">
                  <a:pos x="25" y="13"/>
                </a:cxn>
                <a:cxn ang="0">
                  <a:pos x="64" y="0"/>
                </a:cxn>
                <a:cxn ang="0">
                  <a:pos x="115" y="51"/>
                </a:cxn>
                <a:cxn ang="0">
                  <a:pos x="96" y="96"/>
                </a:cxn>
                <a:cxn ang="0">
                  <a:pos x="57" y="121"/>
                </a:cxn>
                <a:cxn ang="0">
                  <a:pos x="0" y="179"/>
                </a:cxn>
              </a:cxnLst>
              <a:rect l="0" t="0" r="r" b="b"/>
              <a:pathLst>
                <a:path w="115" h="205">
                  <a:moveTo>
                    <a:pt x="0" y="179"/>
                  </a:moveTo>
                  <a:cubicBezTo>
                    <a:pt x="0" y="173"/>
                    <a:pt x="3" y="36"/>
                    <a:pt x="25" y="13"/>
                  </a:cubicBezTo>
                  <a:cubicBezTo>
                    <a:pt x="27" y="11"/>
                    <a:pt x="61" y="1"/>
                    <a:pt x="64" y="0"/>
                  </a:cubicBezTo>
                  <a:cubicBezTo>
                    <a:pt x="96" y="8"/>
                    <a:pt x="104" y="21"/>
                    <a:pt x="115" y="51"/>
                  </a:cubicBezTo>
                  <a:cubicBezTo>
                    <a:pt x="111" y="65"/>
                    <a:pt x="109" y="85"/>
                    <a:pt x="96" y="96"/>
                  </a:cubicBezTo>
                  <a:cubicBezTo>
                    <a:pt x="84" y="106"/>
                    <a:pt x="57" y="121"/>
                    <a:pt x="57" y="121"/>
                  </a:cubicBezTo>
                  <a:cubicBezTo>
                    <a:pt x="52" y="138"/>
                    <a:pt x="26" y="205"/>
                    <a:pt x="0" y="179"/>
                  </a:cubicBezTo>
                  <a:close/>
                </a:path>
              </a:pathLst>
            </a:custGeom>
            <a:blipFill dpi="0" rotWithShape="0">
              <a:blip r:embed="rId4" cstate="print"/>
              <a:srcRect/>
              <a:tile tx="0" ty="0" sx="100000" sy="100000" flip="none" algn="tl"/>
            </a:blipFill>
            <a:ln w="19050" cap="flat" cmpd="sng">
              <a:solidFill>
                <a:schemeClr val="tx1"/>
              </a:solidFill>
              <a:prstDash val="solid"/>
              <a:round/>
              <a:headEnd/>
              <a:tailEnd/>
            </a:ln>
            <a:effectLst/>
          </p:spPr>
          <p:txBody>
            <a:bodyPr wrap="none" anchor="ctr">
              <a:spAutoFit/>
            </a:bodyPr>
            <a:lstStyle/>
            <a:p>
              <a:endParaRPr lang="zh-CN" altLang="en-US"/>
            </a:p>
          </p:txBody>
        </p:sp>
        <p:sp>
          <p:nvSpPr>
            <p:cNvPr id="77" name="Freeform 74" descr="みかげ石">
              <a:extLst>
                <a:ext uri="{FF2B5EF4-FFF2-40B4-BE49-F238E27FC236}">
                  <a16:creationId xmlns:a16="http://schemas.microsoft.com/office/drawing/2014/main" id="{64B2170F-D90E-6BED-0C68-97BE3401128F}"/>
                </a:ext>
              </a:extLst>
            </p:cNvPr>
            <p:cNvSpPr>
              <a:spLocks/>
            </p:cNvSpPr>
            <p:nvPr/>
          </p:nvSpPr>
          <p:spPr bwMode="auto">
            <a:xfrm>
              <a:off x="7553325" y="5307013"/>
              <a:ext cx="241300" cy="247650"/>
            </a:xfrm>
            <a:custGeom>
              <a:avLst/>
              <a:gdLst/>
              <a:ahLst/>
              <a:cxnLst>
                <a:cxn ang="0">
                  <a:pos x="18" y="37"/>
                </a:cxn>
                <a:cxn ang="0">
                  <a:pos x="108" y="12"/>
                </a:cxn>
                <a:cxn ang="0">
                  <a:pos x="120" y="31"/>
                </a:cxn>
                <a:cxn ang="0">
                  <a:pos x="140" y="44"/>
                </a:cxn>
                <a:cxn ang="0">
                  <a:pos x="152" y="82"/>
                </a:cxn>
                <a:cxn ang="0">
                  <a:pos x="37" y="127"/>
                </a:cxn>
                <a:cxn ang="0">
                  <a:pos x="12" y="63"/>
                </a:cxn>
                <a:cxn ang="0">
                  <a:pos x="18" y="37"/>
                </a:cxn>
              </a:cxnLst>
              <a:rect l="0" t="0" r="r" b="b"/>
              <a:pathLst>
                <a:path w="152" h="156">
                  <a:moveTo>
                    <a:pt x="18" y="37"/>
                  </a:moveTo>
                  <a:cubicBezTo>
                    <a:pt x="49" y="22"/>
                    <a:pt x="74" y="0"/>
                    <a:pt x="108" y="12"/>
                  </a:cubicBezTo>
                  <a:cubicBezTo>
                    <a:pt x="112" y="18"/>
                    <a:pt x="115" y="26"/>
                    <a:pt x="120" y="31"/>
                  </a:cubicBezTo>
                  <a:cubicBezTo>
                    <a:pt x="126" y="37"/>
                    <a:pt x="136" y="37"/>
                    <a:pt x="140" y="44"/>
                  </a:cubicBezTo>
                  <a:cubicBezTo>
                    <a:pt x="147" y="55"/>
                    <a:pt x="152" y="82"/>
                    <a:pt x="152" y="82"/>
                  </a:cubicBezTo>
                  <a:cubicBezTo>
                    <a:pt x="140" y="156"/>
                    <a:pt x="119" y="132"/>
                    <a:pt x="37" y="127"/>
                  </a:cubicBezTo>
                  <a:cubicBezTo>
                    <a:pt x="3" y="115"/>
                    <a:pt x="0" y="100"/>
                    <a:pt x="12" y="63"/>
                  </a:cubicBezTo>
                  <a:cubicBezTo>
                    <a:pt x="21" y="36"/>
                    <a:pt x="31" y="52"/>
                    <a:pt x="18" y="37"/>
                  </a:cubicBezTo>
                  <a:close/>
                </a:path>
              </a:pathLst>
            </a:custGeom>
            <a:blipFill dpi="0" rotWithShape="0">
              <a:blip r:embed="rId7" cstate="print"/>
              <a:srcRect/>
              <a:tile tx="0" ty="0" sx="100000" sy="100000" flip="none" algn="tl"/>
            </a:blipFill>
            <a:ln w="19050" cap="flat" cmpd="sng">
              <a:solidFill>
                <a:schemeClr val="tx1"/>
              </a:solidFill>
              <a:prstDash val="solid"/>
              <a:round/>
              <a:headEnd/>
              <a:tailEnd/>
            </a:ln>
            <a:effectLst/>
          </p:spPr>
          <p:txBody>
            <a:bodyPr wrap="none" anchor="ctr">
              <a:spAutoFit/>
            </a:bodyPr>
            <a:lstStyle/>
            <a:p>
              <a:endParaRPr lang="zh-CN" altLang="en-US"/>
            </a:p>
          </p:txBody>
        </p:sp>
        <p:sp>
          <p:nvSpPr>
            <p:cNvPr id="78" name="Freeform 75">
              <a:extLst>
                <a:ext uri="{FF2B5EF4-FFF2-40B4-BE49-F238E27FC236}">
                  <a16:creationId xmlns:a16="http://schemas.microsoft.com/office/drawing/2014/main" id="{AEF5549F-FC03-F501-16AB-59D86D4FD7FB}"/>
                </a:ext>
              </a:extLst>
            </p:cNvPr>
            <p:cNvSpPr>
              <a:spLocks/>
            </p:cNvSpPr>
            <p:nvPr/>
          </p:nvSpPr>
          <p:spPr bwMode="auto">
            <a:xfrm>
              <a:off x="6738938" y="5362575"/>
              <a:ext cx="50800" cy="196850"/>
            </a:xfrm>
            <a:custGeom>
              <a:avLst/>
              <a:gdLst/>
              <a:ahLst/>
              <a:cxnLst>
                <a:cxn ang="0">
                  <a:pos x="0" y="73"/>
                </a:cxn>
                <a:cxn ang="0">
                  <a:pos x="32" y="53"/>
                </a:cxn>
                <a:cxn ang="0">
                  <a:pos x="0" y="73"/>
                </a:cxn>
              </a:cxnLst>
              <a:rect l="0" t="0" r="r" b="b"/>
              <a:pathLst>
                <a:path w="32" h="124">
                  <a:moveTo>
                    <a:pt x="0" y="73"/>
                  </a:moveTo>
                  <a:cubicBezTo>
                    <a:pt x="4" y="54"/>
                    <a:pt x="12" y="0"/>
                    <a:pt x="32" y="53"/>
                  </a:cubicBezTo>
                  <a:cubicBezTo>
                    <a:pt x="27" y="81"/>
                    <a:pt x="26" y="124"/>
                    <a:pt x="0" y="73"/>
                  </a:cubicBezTo>
                  <a:close/>
                </a:path>
              </a:pathLst>
            </a:custGeom>
            <a:solidFill>
              <a:schemeClr val="tx2"/>
            </a:solidFill>
            <a:ln w="9525" cap="flat" cmpd="sng">
              <a:solidFill>
                <a:schemeClr val="tx1"/>
              </a:solidFill>
              <a:prstDash val="solid"/>
              <a:round/>
              <a:headEnd/>
              <a:tailEnd/>
            </a:ln>
            <a:effectLst/>
          </p:spPr>
          <p:txBody>
            <a:bodyPr wrap="none" anchor="ctr">
              <a:spAutoFit/>
            </a:bodyPr>
            <a:lstStyle/>
            <a:p>
              <a:endParaRPr lang="zh-CN" altLang="en-US"/>
            </a:p>
          </p:txBody>
        </p:sp>
        <p:sp>
          <p:nvSpPr>
            <p:cNvPr id="79" name="Freeform 76" descr="みかげ石">
              <a:extLst>
                <a:ext uri="{FF2B5EF4-FFF2-40B4-BE49-F238E27FC236}">
                  <a16:creationId xmlns:a16="http://schemas.microsoft.com/office/drawing/2014/main" id="{C8FD9CCF-2388-C185-B998-36145F646551}"/>
                </a:ext>
              </a:extLst>
            </p:cNvPr>
            <p:cNvSpPr>
              <a:spLocks/>
            </p:cNvSpPr>
            <p:nvPr/>
          </p:nvSpPr>
          <p:spPr bwMode="auto">
            <a:xfrm>
              <a:off x="7235825" y="4729163"/>
              <a:ext cx="295275" cy="234950"/>
            </a:xfrm>
            <a:custGeom>
              <a:avLst/>
              <a:gdLst/>
              <a:ahLst/>
              <a:cxnLst>
                <a:cxn ang="0">
                  <a:pos x="39" y="132"/>
                </a:cxn>
                <a:cxn ang="0">
                  <a:pos x="13" y="75"/>
                </a:cxn>
                <a:cxn ang="0">
                  <a:pos x="0" y="36"/>
                </a:cxn>
                <a:cxn ang="0">
                  <a:pos x="45" y="11"/>
                </a:cxn>
                <a:cxn ang="0">
                  <a:pos x="141" y="4"/>
                </a:cxn>
                <a:cxn ang="0">
                  <a:pos x="186" y="49"/>
                </a:cxn>
                <a:cxn ang="0">
                  <a:pos x="128" y="145"/>
                </a:cxn>
                <a:cxn ang="0">
                  <a:pos x="64" y="139"/>
                </a:cxn>
                <a:cxn ang="0">
                  <a:pos x="45" y="145"/>
                </a:cxn>
                <a:cxn ang="0">
                  <a:pos x="39" y="132"/>
                </a:cxn>
              </a:cxnLst>
              <a:rect l="0" t="0" r="r" b="b"/>
              <a:pathLst>
                <a:path w="186" h="148">
                  <a:moveTo>
                    <a:pt x="39" y="132"/>
                  </a:moveTo>
                  <a:cubicBezTo>
                    <a:pt x="26" y="113"/>
                    <a:pt x="20" y="96"/>
                    <a:pt x="13" y="75"/>
                  </a:cubicBezTo>
                  <a:cubicBezTo>
                    <a:pt x="9" y="62"/>
                    <a:pt x="0" y="36"/>
                    <a:pt x="0" y="36"/>
                  </a:cubicBezTo>
                  <a:cubicBezTo>
                    <a:pt x="9" y="5"/>
                    <a:pt x="15" y="0"/>
                    <a:pt x="45" y="11"/>
                  </a:cubicBezTo>
                  <a:cubicBezTo>
                    <a:pt x="85" y="51"/>
                    <a:pt x="101" y="19"/>
                    <a:pt x="141" y="4"/>
                  </a:cubicBezTo>
                  <a:cubicBezTo>
                    <a:pt x="172" y="12"/>
                    <a:pt x="177" y="19"/>
                    <a:pt x="186" y="49"/>
                  </a:cubicBezTo>
                  <a:cubicBezTo>
                    <a:pt x="179" y="99"/>
                    <a:pt x="170" y="118"/>
                    <a:pt x="128" y="145"/>
                  </a:cubicBezTo>
                  <a:cubicBezTo>
                    <a:pt x="107" y="143"/>
                    <a:pt x="85" y="139"/>
                    <a:pt x="64" y="139"/>
                  </a:cubicBezTo>
                  <a:cubicBezTo>
                    <a:pt x="57" y="139"/>
                    <a:pt x="51" y="148"/>
                    <a:pt x="45" y="145"/>
                  </a:cubicBezTo>
                  <a:cubicBezTo>
                    <a:pt x="38" y="142"/>
                    <a:pt x="39" y="114"/>
                    <a:pt x="39" y="132"/>
                  </a:cubicBezTo>
                  <a:close/>
                </a:path>
              </a:pathLst>
            </a:custGeom>
            <a:blipFill dpi="0" rotWithShape="0">
              <a:blip r:embed="rId7" cstate="print"/>
              <a:srcRect/>
              <a:tile tx="0" ty="0" sx="100000" sy="100000" flip="none" algn="tl"/>
            </a:blipFill>
            <a:ln w="19050" cap="flat" cmpd="sng">
              <a:solidFill>
                <a:schemeClr val="tx1"/>
              </a:solidFill>
              <a:prstDash val="solid"/>
              <a:round/>
              <a:headEnd/>
              <a:tailEnd/>
            </a:ln>
            <a:effectLst/>
          </p:spPr>
          <p:txBody>
            <a:bodyPr wrap="none" anchor="ctr">
              <a:spAutoFit/>
            </a:bodyPr>
            <a:lstStyle/>
            <a:p>
              <a:endParaRPr lang="zh-CN" altLang="en-US"/>
            </a:p>
          </p:txBody>
        </p:sp>
        <p:sp>
          <p:nvSpPr>
            <p:cNvPr id="80" name="Freeform 77" descr="ｾｰﾑ皮">
              <a:extLst>
                <a:ext uri="{FF2B5EF4-FFF2-40B4-BE49-F238E27FC236}">
                  <a16:creationId xmlns:a16="http://schemas.microsoft.com/office/drawing/2014/main" id="{5ECD4895-46A3-EC01-8C60-A2C620299850}"/>
                </a:ext>
              </a:extLst>
            </p:cNvPr>
            <p:cNvSpPr>
              <a:spLocks/>
            </p:cNvSpPr>
            <p:nvPr/>
          </p:nvSpPr>
          <p:spPr bwMode="auto">
            <a:xfrm>
              <a:off x="7832725" y="4673600"/>
              <a:ext cx="146050" cy="174625"/>
            </a:xfrm>
            <a:custGeom>
              <a:avLst/>
              <a:gdLst/>
              <a:ahLst/>
              <a:cxnLst>
                <a:cxn ang="0">
                  <a:pos x="2" y="78"/>
                </a:cxn>
                <a:cxn ang="0">
                  <a:pos x="60" y="14"/>
                </a:cxn>
                <a:cxn ang="0">
                  <a:pos x="79" y="91"/>
                </a:cxn>
                <a:cxn ang="0">
                  <a:pos x="2" y="78"/>
                </a:cxn>
              </a:cxnLst>
              <a:rect l="0" t="0" r="r" b="b"/>
              <a:pathLst>
                <a:path w="92" h="110">
                  <a:moveTo>
                    <a:pt x="2" y="78"/>
                  </a:moveTo>
                  <a:cubicBezTo>
                    <a:pt x="14" y="31"/>
                    <a:pt x="7" y="0"/>
                    <a:pt x="60" y="14"/>
                  </a:cubicBezTo>
                  <a:cubicBezTo>
                    <a:pt x="92" y="63"/>
                    <a:pt x="87" y="37"/>
                    <a:pt x="79" y="91"/>
                  </a:cubicBezTo>
                  <a:cubicBezTo>
                    <a:pt x="0" y="84"/>
                    <a:pt x="2" y="110"/>
                    <a:pt x="2" y="78"/>
                  </a:cubicBezTo>
                  <a:close/>
                </a:path>
              </a:pathLst>
            </a:custGeom>
            <a:blipFill dpi="0" rotWithShape="0">
              <a:blip r:embed="rId8" cstate="print"/>
              <a:srcRect/>
              <a:tile tx="0" ty="0" sx="100000" sy="100000" flip="none" algn="tl"/>
            </a:blipFill>
            <a:ln w="19050" cap="flat" cmpd="sng">
              <a:solidFill>
                <a:schemeClr val="tx1"/>
              </a:solidFill>
              <a:prstDash val="solid"/>
              <a:round/>
              <a:headEnd/>
              <a:tailEnd/>
            </a:ln>
            <a:effectLst/>
          </p:spPr>
          <p:txBody>
            <a:bodyPr wrap="none" anchor="ctr">
              <a:spAutoFit/>
            </a:bodyPr>
            <a:lstStyle/>
            <a:p>
              <a:endParaRPr lang="zh-CN" altLang="en-US"/>
            </a:p>
          </p:txBody>
        </p:sp>
        <p:sp>
          <p:nvSpPr>
            <p:cNvPr id="81" name="Freeform 78" descr="再生紙">
              <a:extLst>
                <a:ext uri="{FF2B5EF4-FFF2-40B4-BE49-F238E27FC236}">
                  <a16:creationId xmlns:a16="http://schemas.microsoft.com/office/drawing/2014/main" id="{A0251973-7B9F-467D-DC54-EF90A9AFAEA8}"/>
                </a:ext>
              </a:extLst>
            </p:cNvPr>
            <p:cNvSpPr>
              <a:spLocks/>
            </p:cNvSpPr>
            <p:nvPr/>
          </p:nvSpPr>
          <p:spPr bwMode="auto">
            <a:xfrm>
              <a:off x="5834063" y="5810250"/>
              <a:ext cx="50800" cy="125413"/>
            </a:xfrm>
            <a:custGeom>
              <a:avLst/>
              <a:gdLst/>
              <a:ahLst/>
              <a:cxnLst>
                <a:cxn ang="0">
                  <a:pos x="0" y="40"/>
                </a:cxn>
                <a:cxn ang="0">
                  <a:pos x="32" y="40"/>
                </a:cxn>
                <a:cxn ang="0">
                  <a:pos x="7" y="66"/>
                </a:cxn>
                <a:cxn ang="0">
                  <a:pos x="0" y="40"/>
                </a:cxn>
              </a:cxnLst>
              <a:rect l="0" t="0" r="r" b="b"/>
              <a:pathLst>
                <a:path w="32" h="79">
                  <a:moveTo>
                    <a:pt x="0" y="40"/>
                  </a:moveTo>
                  <a:cubicBezTo>
                    <a:pt x="11" y="0"/>
                    <a:pt x="21" y="6"/>
                    <a:pt x="32" y="40"/>
                  </a:cubicBezTo>
                  <a:cubicBezTo>
                    <a:pt x="31" y="43"/>
                    <a:pt x="25" y="79"/>
                    <a:pt x="7" y="66"/>
                  </a:cubicBezTo>
                  <a:cubicBezTo>
                    <a:pt x="0" y="61"/>
                    <a:pt x="2" y="49"/>
                    <a:pt x="0" y="40"/>
                  </a:cubicBezTo>
                  <a:close/>
                </a:path>
              </a:pathLst>
            </a:custGeom>
            <a:blipFill dpi="0" rotWithShape="0">
              <a:blip r:embed="rId6" cstate="print"/>
              <a:srcRect/>
              <a:tile tx="0" ty="0" sx="100000" sy="100000" flip="none" algn="tl"/>
            </a:blipFill>
            <a:ln w="19050" cap="flat" cmpd="sng">
              <a:solidFill>
                <a:schemeClr val="tx1"/>
              </a:solidFill>
              <a:prstDash val="solid"/>
              <a:round/>
              <a:headEnd/>
              <a:tailEnd/>
            </a:ln>
            <a:effectLst/>
          </p:spPr>
          <p:txBody>
            <a:bodyPr wrap="none" anchor="ctr">
              <a:spAutoFit/>
            </a:bodyPr>
            <a:lstStyle/>
            <a:p>
              <a:endParaRPr lang="zh-CN" altLang="en-US"/>
            </a:p>
          </p:txBody>
        </p:sp>
        <p:sp>
          <p:nvSpPr>
            <p:cNvPr id="82" name="Freeform 79" descr="ﾋﾟﾝｸの画用紙">
              <a:extLst>
                <a:ext uri="{FF2B5EF4-FFF2-40B4-BE49-F238E27FC236}">
                  <a16:creationId xmlns:a16="http://schemas.microsoft.com/office/drawing/2014/main" id="{EB338E06-0710-7C08-1062-CD96B0FD9A07}"/>
                </a:ext>
              </a:extLst>
            </p:cNvPr>
            <p:cNvSpPr>
              <a:spLocks/>
            </p:cNvSpPr>
            <p:nvPr/>
          </p:nvSpPr>
          <p:spPr bwMode="auto">
            <a:xfrm>
              <a:off x="5837238" y="5559425"/>
              <a:ext cx="474662" cy="395288"/>
            </a:xfrm>
            <a:custGeom>
              <a:avLst/>
              <a:gdLst/>
              <a:ahLst/>
              <a:cxnLst>
                <a:cxn ang="0">
                  <a:pos x="24" y="0"/>
                </a:cxn>
                <a:cxn ang="0">
                  <a:pos x="113" y="19"/>
                </a:cxn>
                <a:cxn ang="0">
                  <a:pos x="152" y="45"/>
                </a:cxn>
                <a:cxn ang="0">
                  <a:pos x="158" y="64"/>
                </a:cxn>
                <a:cxn ang="0">
                  <a:pos x="241" y="121"/>
                </a:cxn>
                <a:cxn ang="0">
                  <a:pos x="299" y="192"/>
                </a:cxn>
                <a:cxn ang="0">
                  <a:pos x="209" y="249"/>
                </a:cxn>
                <a:cxn ang="0">
                  <a:pos x="152" y="217"/>
                </a:cxn>
                <a:cxn ang="0">
                  <a:pos x="101" y="179"/>
                </a:cxn>
                <a:cxn ang="0">
                  <a:pos x="24" y="134"/>
                </a:cxn>
                <a:cxn ang="0">
                  <a:pos x="17" y="45"/>
                </a:cxn>
                <a:cxn ang="0">
                  <a:pos x="24" y="0"/>
                </a:cxn>
              </a:cxnLst>
              <a:rect l="0" t="0" r="r" b="b"/>
              <a:pathLst>
                <a:path w="299" h="249">
                  <a:moveTo>
                    <a:pt x="24" y="0"/>
                  </a:moveTo>
                  <a:cubicBezTo>
                    <a:pt x="61" y="4"/>
                    <a:pt x="80" y="9"/>
                    <a:pt x="113" y="19"/>
                  </a:cubicBezTo>
                  <a:cubicBezTo>
                    <a:pt x="126" y="28"/>
                    <a:pt x="147" y="30"/>
                    <a:pt x="152" y="45"/>
                  </a:cubicBezTo>
                  <a:cubicBezTo>
                    <a:pt x="154" y="51"/>
                    <a:pt x="154" y="59"/>
                    <a:pt x="158" y="64"/>
                  </a:cubicBezTo>
                  <a:cubicBezTo>
                    <a:pt x="171" y="80"/>
                    <a:pt x="222" y="109"/>
                    <a:pt x="241" y="121"/>
                  </a:cubicBezTo>
                  <a:cubicBezTo>
                    <a:pt x="261" y="151"/>
                    <a:pt x="271" y="173"/>
                    <a:pt x="299" y="192"/>
                  </a:cubicBezTo>
                  <a:cubicBezTo>
                    <a:pt x="287" y="229"/>
                    <a:pt x="242" y="234"/>
                    <a:pt x="209" y="249"/>
                  </a:cubicBezTo>
                  <a:cubicBezTo>
                    <a:pt x="188" y="242"/>
                    <a:pt x="152" y="217"/>
                    <a:pt x="152" y="217"/>
                  </a:cubicBezTo>
                  <a:cubicBezTo>
                    <a:pt x="136" y="193"/>
                    <a:pt x="123" y="197"/>
                    <a:pt x="101" y="179"/>
                  </a:cubicBezTo>
                  <a:cubicBezTo>
                    <a:pt x="74" y="157"/>
                    <a:pt x="57" y="146"/>
                    <a:pt x="24" y="134"/>
                  </a:cubicBezTo>
                  <a:cubicBezTo>
                    <a:pt x="0" y="99"/>
                    <a:pt x="3" y="112"/>
                    <a:pt x="17" y="45"/>
                  </a:cubicBezTo>
                  <a:cubicBezTo>
                    <a:pt x="21" y="24"/>
                    <a:pt x="53" y="13"/>
                    <a:pt x="24" y="0"/>
                  </a:cubicBezTo>
                  <a:close/>
                </a:path>
              </a:pathLst>
            </a:custGeom>
            <a:blipFill dpi="0" rotWithShape="0">
              <a:blip r:embed="rId9" cstate="print"/>
              <a:srcRect/>
              <a:tile tx="0" ty="0" sx="100000" sy="100000" flip="none" algn="tl"/>
            </a:blipFill>
            <a:ln w="19050" cap="flat" cmpd="sng">
              <a:solidFill>
                <a:schemeClr val="tx1"/>
              </a:solidFill>
              <a:prstDash val="solid"/>
              <a:round/>
              <a:headEnd/>
              <a:tailEnd/>
            </a:ln>
            <a:effectLst/>
          </p:spPr>
          <p:txBody>
            <a:bodyPr wrap="none" anchor="ctr">
              <a:spAutoFit/>
            </a:bodyPr>
            <a:lstStyle/>
            <a:p>
              <a:endParaRPr lang="zh-CN" altLang="en-US"/>
            </a:p>
          </p:txBody>
        </p:sp>
        <p:sp>
          <p:nvSpPr>
            <p:cNvPr id="83" name="Freeform 80" descr="再生紙">
              <a:extLst>
                <a:ext uri="{FF2B5EF4-FFF2-40B4-BE49-F238E27FC236}">
                  <a16:creationId xmlns:a16="http://schemas.microsoft.com/office/drawing/2014/main" id="{56C6ACBA-D274-F820-E878-0813570530E8}"/>
                </a:ext>
              </a:extLst>
            </p:cNvPr>
            <p:cNvSpPr>
              <a:spLocks/>
            </p:cNvSpPr>
            <p:nvPr/>
          </p:nvSpPr>
          <p:spPr bwMode="auto">
            <a:xfrm>
              <a:off x="5854700" y="5383213"/>
              <a:ext cx="144463" cy="114300"/>
            </a:xfrm>
            <a:custGeom>
              <a:avLst/>
              <a:gdLst/>
              <a:ahLst/>
              <a:cxnLst>
                <a:cxn ang="0">
                  <a:pos x="0" y="28"/>
                </a:cxn>
                <a:cxn ang="0">
                  <a:pos x="58" y="8"/>
                </a:cxn>
                <a:cxn ang="0">
                  <a:pos x="70" y="66"/>
                </a:cxn>
                <a:cxn ang="0">
                  <a:pos x="38" y="72"/>
                </a:cxn>
                <a:cxn ang="0">
                  <a:pos x="0" y="28"/>
                </a:cxn>
              </a:cxnLst>
              <a:rect l="0" t="0" r="r" b="b"/>
              <a:pathLst>
                <a:path w="91" h="72">
                  <a:moveTo>
                    <a:pt x="0" y="28"/>
                  </a:moveTo>
                  <a:cubicBezTo>
                    <a:pt x="18" y="0"/>
                    <a:pt x="25" y="0"/>
                    <a:pt x="58" y="8"/>
                  </a:cubicBezTo>
                  <a:cubicBezTo>
                    <a:pt x="65" y="19"/>
                    <a:pt x="91" y="53"/>
                    <a:pt x="70" y="66"/>
                  </a:cubicBezTo>
                  <a:cubicBezTo>
                    <a:pt x="61" y="72"/>
                    <a:pt x="49" y="70"/>
                    <a:pt x="38" y="72"/>
                  </a:cubicBezTo>
                  <a:cubicBezTo>
                    <a:pt x="8" y="65"/>
                    <a:pt x="0" y="59"/>
                    <a:pt x="0" y="28"/>
                  </a:cubicBezTo>
                  <a:close/>
                </a:path>
              </a:pathLst>
            </a:custGeom>
            <a:blipFill dpi="0" rotWithShape="0">
              <a:blip r:embed="rId6" cstate="print"/>
              <a:srcRect/>
              <a:tile tx="0" ty="0" sx="100000" sy="100000" flip="none" algn="tl"/>
            </a:blipFill>
            <a:ln w="19050" cap="flat" cmpd="sng">
              <a:solidFill>
                <a:schemeClr val="tx1"/>
              </a:solidFill>
              <a:prstDash val="solid"/>
              <a:round/>
              <a:headEnd/>
              <a:tailEnd/>
            </a:ln>
            <a:effectLst/>
          </p:spPr>
          <p:txBody>
            <a:bodyPr wrap="none" anchor="ctr">
              <a:spAutoFit/>
            </a:bodyPr>
            <a:lstStyle/>
            <a:p>
              <a:endParaRPr lang="zh-CN" altLang="en-US"/>
            </a:p>
          </p:txBody>
        </p:sp>
        <p:sp>
          <p:nvSpPr>
            <p:cNvPr id="84" name="Freeform 81">
              <a:extLst>
                <a:ext uri="{FF2B5EF4-FFF2-40B4-BE49-F238E27FC236}">
                  <a16:creationId xmlns:a16="http://schemas.microsoft.com/office/drawing/2014/main" id="{C9EA2AD3-4B94-2586-22DF-4535CB72524F}"/>
                </a:ext>
              </a:extLst>
            </p:cNvPr>
            <p:cNvSpPr>
              <a:spLocks/>
            </p:cNvSpPr>
            <p:nvPr/>
          </p:nvSpPr>
          <p:spPr bwMode="auto">
            <a:xfrm>
              <a:off x="6524625" y="5249863"/>
              <a:ext cx="82550" cy="131762"/>
            </a:xfrm>
            <a:custGeom>
              <a:avLst/>
              <a:gdLst/>
              <a:ahLst/>
              <a:cxnLst>
                <a:cxn ang="0">
                  <a:pos x="0" y="16"/>
                </a:cxn>
                <a:cxn ang="0">
                  <a:pos x="52" y="54"/>
                </a:cxn>
                <a:cxn ang="0">
                  <a:pos x="0" y="16"/>
                </a:cxn>
              </a:cxnLst>
              <a:rect l="0" t="0" r="r" b="b"/>
              <a:pathLst>
                <a:path w="52" h="83">
                  <a:moveTo>
                    <a:pt x="0" y="16"/>
                  </a:moveTo>
                  <a:cubicBezTo>
                    <a:pt x="44" y="0"/>
                    <a:pt x="39" y="20"/>
                    <a:pt x="52" y="54"/>
                  </a:cubicBezTo>
                  <a:cubicBezTo>
                    <a:pt x="7" y="83"/>
                    <a:pt x="10" y="52"/>
                    <a:pt x="0" y="16"/>
                  </a:cubicBezTo>
                  <a:close/>
                </a:path>
              </a:pathLst>
            </a:custGeom>
            <a:solidFill>
              <a:schemeClr val="tx2"/>
            </a:solidFill>
            <a:ln w="9525" cap="flat" cmpd="sng">
              <a:solidFill>
                <a:schemeClr val="tx1"/>
              </a:solidFill>
              <a:prstDash val="solid"/>
              <a:round/>
              <a:headEnd/>
              <a:tailEnd/>
            </a:ln>
            <a:effectLst/>
          </p:spPr>
          <p:txBody>
            <a:bodyPr wrap="none" anchor="ctr">
              <a:spAutoFit/>
            </a:bodyPr>
            <a:lstStyle/>
            <a:p>
              <a:endParaRPr lang="zh-CN" altLang="en-US"/>
            </a:p>
          </p:txBody>
        </p:sp>
        <p:sp>
          <p:nvSpPr>
            <p:cNvPr id="85" name="Oval 82">
              <a:extLst>
                <a:ext uri="{FF2B5EF4-FFF2-40B4-BE49-F238E27FC236}">
                  <a16:creationId xmlns:a16="http://schemas.microsoft.com/office/drawing/2014/main" id="{73982404-738C-2F9E-527F-D3D15F213A29}"/>
                </a:ext>
              </a:extLst>
            </p:cNvPr>
            <p:cNvSpPr>
              <a:spLocks noChangeArrowheads="1"/>
            </p:cNvSpPr>
            <p:nvPr/>
          </p:nvSpPr>
          <p:spPr bwMode="auto">
            <a:xfrm>
              <a:off x="6616700" y="4725988"/>
              <a:ext cx="609600" cy="609600"/>
            </a:xfrm>
            <a:prstGeom prst="ellipse">
              <a:avLst/>
            </a:prstGeom>
            <a:noFill/>
            <a:ln w="19050">
              <a:solidFill>
                <a:srgbClr val="0066FF"/>
              </a:solidFill>
              <a:round/>
              <a:headEnd/>
              <a:tailEnd/>
            </a:ln>
            <a:effectLst/>
          </p:spPr>
          <p:txBody>
            <a:bodyPr anchor="ctr">
              <a:spAutoFit/>
            </a:bodyPr>
            <a:lstStyle/>
            <a:p>
              <a:endParaRPr lang="zh-CN" altLang="en-US"/>
            </a:p>
          </p:txBody>
        </p:sp>
        <p:sp>
          <p:nvSpPr>
            <p:cNvPr id="86" name="Oval 83">
              <a:extLst>
                <a:ext uri="{FF2B5EF4-FFF2-40B4-BE49-F238E27FC236}">
                  <a16:creationId xmlns:a16="http://schemas.microsoft.com/office/drawing/2014/main" id="{E21CB0E5-BC4B-7F64-B3D4-32AA389CAF36}"/>
                </a:ext>
              </a:extLst>
            </p:cNvPr>
            <p:cNvSpPr>
              <a:spLocks noChangeArrowheads="1"/>
            </p:cNvSpPr>
            <p:nvPr/>
          </p:nvSpPr>
          <p:spPr bwMode="auto">
            <a:xfrm>
              <a:off x="5930900" y="4725988"/>
              <a:ext cx="381000" cy="381000"/>
            </a:xfrm>
            <a:prstGeom prst="ellipse">
              <a:avLst/>
            </a:prstGeom>
            <a:noFill/>
            <a:ln w="19050">
              <a:solidFill>
                <a:srgbClr val="0066FF"/>
              </a:solidFill>
              <a:round/>
              <a:headEnd/>
              <a:tailEnd/>
            </a:ln>
            <a:effectLst/>
          </p:spPr>
          <p:txBody>
            <a:bodyPr anchor="ctr">
              <a:spAutoFit/>
            </a:bodyPr>
            <a:lstStyle/>
            <a:p>
              <a:endParaRPr lang="zh-CN" altLang="en-US"/>
            </a:p>
          </p:txBody>
        </p:sp>
        <p:sp>
          <p:nvSpPr>
            <p:cNvPr id="87" name="Oval 84">
              <a:extLst>
                <a:ext uri="{FF2B5EF4-FFF2-40B4-BE49-F238E27FC236}">
                  <a16:creationId xmlns:a16="http://schemas.microsoft.com/office/drawing/2014/main" id="{82AAFD25-5FEE-5C71-AE78-F39B56FC3D9B}"/>
                </a:ext>
              </a:extLst>
            </p:cNvPr>
            <p:cNvSpPr>
              <a:spLocks noChangeArrowheads="1"/>
            </p:cNvSpPr>
            <p:nvPr/>
          </p:nvSpPr>
          <p:spPr bwMode="auto">
            <a:xfrm>
              <a:off x="6159500" y="5335588"/>
              <a:ext cx="228600" cy="228600"/>
            </a:xfrm>
            <a:prstGeom prst="ellipse">
              <a:avLst/>
            </a:prstGeom>
            <a:noFill/>
            <a:ln w="19050">
              <a:solidFill>
                <a:srgbClr val="0066FF"/>
              </a:solidFill>
              <a:round/>
              <a:headEnd/>
              <a:tailEnd/>
            </a:ln>
            <a:effectLst/>
          </p:spPr>
          <p:txBody>
            <a:bodyPr anchor="ctr">
              <a:spAutoFit/>
            </a:bodyPr>
            <a:lstStyle/>
            <a:p>
              <a:endParaRPr lang="zh-CN" altLang="en-US"/>
            </a:p>
          </p:txBody>
        </p:sp>
        <p:sp>
          <p:nvSpPr>
            <p:cNvPr id="88" name="Oval 85">
              <a:extLst>
                <a:ext uri="{FF2B5EF4-FFF2-40B4-BE49-F238E27FC236}">
                  <a16:creationId xmlns:a16="http://schemas.microsoft.com/office/drawing/2014/main" id="{31773F06-7427-0DB9-A9E5-0C530875771A}"/>
                </a:ext>
              </a:extLst>
            </p:cNvPr>
            <p:cNvSpPr>
              <a:spLocks noChangeArrowheads="1"/>
            </p:cNvSpPr>
            <p:nvPr/>
          </p:nvSpPr>
          <p:spPr bwMode="auto">
            <a:xfrm>
              <a:off x="6692900" y="5411788"/>
              <a:ext cx="685800" cy="685800"/>
            </a:xfrm>
            <a:prstGeom prst="ellipse">
              <a:avLst/>
            </a:prstGeom>
            <a:noFill/>
            <a:ln w="19050">
              <a:solidFill>
                <a:srgbClr val="0066FF"/>
              </a:solidFill>
              <a:round/>
              <a:headEnd/>
              <a:tailEnd/>
            </a:ln>
            <a:effectLst/>
          </p:spPr>
          <p:txBody>
            <a:bodyPr anchor="ctr">
              <a:spAutoFit/>
            </a:bodyPr>
            <a:lstStyle/>
            <a:p>
              <a:endParaRPr lang="zh-CN" altLang="en-US"/>
            </a:p>
          </p:txBody>
        </p:sp>
        <p:sp>
          <p:nvSpPr>
            <p:cNvPr id="89" name="Oval 86">
              <a:extLst>
                <a:ext uri="{FF2B5EF4-FFF2-40B4-BE49-F238E27FC236}">
                  <a16:creationId xmlns:a16="http://schemas.microsoft.com/office/drawing/2014/main" id="{919EC4D3-EB42-0A28-1E38-87B4DB55D6FC}"/>
                </a:ext>
              </a:extLst>
            </p:cNvPr>
            <p:cNvSpPr>
              <a:spLocks noChangeArrowheads="1"/>
            </p:cNvSpPr>
            <p:nvPr/>
          </p:nvSpPr>
          <p:spPr bwMode="auto">
            <a:xfrm>
              <a:off x="5854700" y="5487988"/>
              <a:ext cx="457200" cy="457200"/>
            </a:xfrm>
            <a:prstGeom prst="ellipse">
              <a:avLst/>
            </a:prstGeom>
            <a:noFill/>
            <a:ln w="19050">
              <a:solidFill>
                <a:srgbClr val="0066FF"/>
              </a:solidFill>
              <a:round/>
              <a:headEnd/>
              <a:tailEnd/>
            </a:ln>
            <a:effectLst/>
          </p:spPr>
          <p:txBody>
            <a:bodyPr anchor="ctr">
              <a:spAutoFit/>
            </a:bodyPr>
            <a:lstStyle/>
            <a:p>
              <a:endParaRPr lang="zh-CN" altLang="en-US"/>
            </a:p>
          </p:txBody>
        </p:sp>
        <p:sp>
          <p:nvSpPr>
            <p:cNvPr id="90" name="Oval 87">
              <a:extLst>
                <a:ext uri="{FF2B5EF4-FFF2-40B4-BE49-F238E27FC236}">
                  <a16:creationId xmlns:a16="http://schemas.microsoft.com/office/drawing/2014/main" id="{37CC449E-7142-C74D-F931-2DA1961B3668}"/>
                </a:ext>
              </a:extLst>
            </p:cNvPr>
            <p:cNvSpPr>
              <a:spLocks noChangeArrowheads="1"/>
            </p:cNvSpPr>
            <p:nvPr/>
          </p:nvSpPr>
          <p:spPr bwMode="auto">
            <a:xfrm>
              <a:off x="7226300" y="4649788"/>
              <a:ext cx="304800" cy="304800"/>
            </a:xfrm>
            <a:prstGeom prst="ellipse">
              <a:avLst/>
            </a:prstGeom>
            <a:noFill/>
            <a:ln w="19050">
              <a:solidFill>
                <a:srgbClr val="0066FF"/>
              </a:solidFill>
              <a:round/>
              <a:headEnd/>
              <a:tailEnd/>
            </a:ln>
            <a:effectLst/>
          </p:spPr>
          <p:txBody>
            <a:bodyPr wrap="none" anchor="ctr">
              <a:spAutoFit/>
            </a:bodyPr>
            <a:lstStyle/>
            <a:p>
              <a:endParaRPr lang="zh-CN" altLang="en-US"/>
            </a:p>
          </p:txBody>
        </p:sp>
        <p:sp>
          <p:nvSpPr>
            <p:cNvPr id="91" name="Oval 88">
              <a:extLst>
                <a:ext uri="{FF2B5EF4-FFF2-40B4-BE49-F238E27FC236}">
                  <a16:creationId xmlns:a16="http://schemas.microsoft.com/office/drawing/2014/main" id="{912AFA89-D345-8B1A-28AF-F7DF7E9A1483}"/>
                </a:ext>
              </a:extLst>
            </p:cNvPr>
            <p:cNvSpPr>
              <a:spLocks noChangeArrowheads="1"/>
            </p:cNvSpPr>
            <p:nvPr/>
          </p:nvSpPr>
          <p:spPr bwMode="auto">
            <a:xfrm>
              <a:off x="7531100" y="4954588"/>
              <a:ext cx="304800" cy="304800"/>
            </a:xfrm>
            <a:prstGeom prst="ellipse">
              <a:avLst/>
            </a:prstGeom>
            <a:noFill/>
            <a:ln w="19050">
              <a:solidFill>
                <a:srgbClr val="0066FF"/>
              </a:solidFill>
              <a:round/>
              <a:headEnd/>
              <a:tailEnd/>
            </a:ln>
            <a:effectLst/>
          </p:spPr>
          <p:txBody>
            <a:bodyPr anchor="ctr">
              <a:spAutoFit/>
            </a:bodyPr>
            <a:lstStyle/>
            <a:p>
              <a:endParaRPr lang="zh-CN" altLang="en-US"/>
            </a:p>
          </p:txBody>
        </p:sp>
        <p:sp>
          <p:nvSpPr>
            <p:cNvPr id="92" name="Oval 89">
              <a:extLst>
                <a:ext uri="{FF2B5EF4-FFF2-40B4-BE49-F238E27FC236}">
                  <a16:creationId xmlns:a16="http://schemas.microsoft.com/office/drawing/2014/main" id="{B4373268-7769-9162-7180-38383F9DB8D1}"/>
                </a:ext>
              </a:extLst>
            </p:cNvPr>
            <p:cNvSpPr>
              <a:spLocks noChangeArrowheads="1"/>
            </p:cNvSpPr>
            <p:nvPr/>
          </p:nvSpPr>
          <p:spPr bwMode="auto">
            <a:xfrm>
              <a:off x="7531100" y="5335588"/>
              <a:ext cx="228600" cy="228600"/>
            </a:xfrm>
            <a:prstGeom prst="ellipse">
              <a:avLst/>
            </a:prstGeom>
            <a:noFill/>
            <a:ln w="19050">
              <a:solidFill>
                <a:srgbClr val="3399FF"/>
              </a:solidFill>
              <a:round/>
              <a:headEnd/>
              <a:tailEnd/>
            </a:ln>
            <a:effectLst/>
          </p:spPr>
          <p:txBody>
            <a:bodyPr anchor="ctr">
              <a:spAutoFit/>
            </a:bodyPr>
            <a:lstStyle/>
            <a:p>
              <a:endParaRPr lang="zh-CN" altLang="en-US"/>
            </a:p>
          </p:txBody>
        </p:sp>
        <p:sp>
          <p:nvSpPr>
            <p:cNvPr id="93" name="Oval 90">
              <a:extLst>
                <a:ext uri="{FF2B5EF4-FFF2-40B4-BE49-F238E27FC236}">
                  <a16:creationId xmlns:a16="http://schemas.microsoft.com/office/drawing/2014/main" id="{8EFB5C24-5879-CD47-5018-E634274E774D}"/>
                </a:ext>
              </a:extLst>
            </p:cNvPr>
            <p:cNvSpPr>
              <a:spLocks noChangeArrowheads="1"/>
            </p:cNvSpPr>
            <p:nvPr/>
          </p:nvSpPr>
          <p:spPr bwMode="auto">
            <a:xfrm>
              <a:off x="7683500" y="5564188"/>
              <a:ext cx="381000" cy="381000"/>
            </a:xfrm>
            <a:prstGeom prst="ellipse">
              <a:avLst/>
            </a:prstGeom>
            <a:noFill/>
            <a:ln w="19050">
              <a:solidFill>
                <a:srgbClr val="0066FF"/>
              </a:solidFill>
              <a:round/>
              <a:headEnd/>
              <a:tailEnd/>
            </a:ln>
            <a:effectLst/>
          </p:spPr>
          <p:txBody>
            <a:bodyPr anchor="ctr">
              <a:spAutoFit/>
            </a:bodyPr>
            <a:lstStyle/>
            <a:p>
              <a:endParaRPr lang="zh-CN" altLang="en-US"/>
            </a:p>
          </p:txBody>
        </p:sp>
        <p:sp>
          <p:nvSpPr>
            <p:cNvPr id="94" name="Oval 91">
              <a:extLst>
                <a:ext uri="{FF2B5EF4-FFF2-40B4-BE49-F238E27FC236}">
                  <a16:creationId xmlns:a16="http://schemas.microsoft.com/office/drawing/2014/main" id="{8313EABE-D35E-688B-0861-215A7A62A9DD}"/>
                </a:ext>
              </a:extLst>
            </p:cNvPr>
            <p:cNvSpPr>
              <a:spLocks noChangeArrowheads="1"/>
            </p:cNvSpPr>
            <p:nvPr/>
          </p:nvSpPr>
          <p:spPr bwMode="auto">
            <a:xfrm>
              <a:off x="7835900" y="4649788"/>
              <a:ext cx="152400" cy="152400"/>
            </a:xfrm>
            <a:prstGeom prst="ellipse">
              <a:avLst/>
            </a:prstGeom>
            <a:noFill/>
            <a:ln w="19050">
              <a:solidFill>
                <a:srgbClr val="0066FF"/>
              </a:solidFill>
              <a:round/>
              <a:headEnd/>
              <a:tailEnd/>
            </a:ln>
            <a:effectLst/>
          </p:spPr>
          <p:txBody>
            <a:bodyPr anchor="ctr">
              <a:spAutoFit/>
            </a:bodyPr>
            <a:lstStyle/>
            <a:p>
              <a:endParaRPr lang="zh-CN" altLang="en-US"/>
            </a:p>
          </p:txBody>
        </p:sp>
        <p:sp>
          <p:nvSpPr>
            <p:cNvPr id="95" name="Oval 92">
              <a:extLst>
                <a:ext uri="{FF2B5EF4-FFF2-40B4-BE49-F238E27FC236}">
                  <a16:creationId xmlns:a16="http://schemas.microsoft.com/office/drawing/2014/main" id="{CC107BCC-6C79-5B6E-E551-F74D4BC411D3}"/>
                </a:ext>
              </a:extLst>
            </p:cNvPr>
            <p:cNvSpPr>
              <a:spLocks noChangeArrowheads="1"/>
            </p:cNvSpPr>
            <p:nvPr/>
          </p:nvSpPr>
          <p:spPr bwMode="auto">
            <a:xfrm>
              <a:off x="6540500" y="5259388"/>
              <a:ext cx="76200" cy="76200"/>
            </a:xfrm>
            <a:prstGeom prst="ellipse">
              <a:avLst/>
            </a:prstGeom>
            <a:noFill/>
            <a:ln w="19050">
              <a:solidFill>
                <a:srgbClr val="0066FF"/>
              </a:solidFill>
              <a:round/>
              <a:headEnd/>
              <a:tailEnd/>
            </a:ln>
            <a:effectLst/>
          </p:spPr>
          <p:txBody>
            <a:bodyPr anchor="ctr">
              <a:spAutoFit/>
            </a:bodyPr>
            <a:lstStyle/>
            <a:p>
              <a:endParaRPr lang="zh-CN" altLang="en-US"/>
            </a:p>
          </p:txBody>
        </p:sp>
        <p:sp>
          <p:nvSpPr>
            <p:cNvPr id="96" name="Oval 93">
              <a:extLst>
                <a:ext uri="{FF2B5EF4-FFF2-40B4-BE49-F238E27FC236}">
                  <a16:creationId xmlns:a16="http://schemas.microsoft.com/office/drawing/2014/main" id="{1D0F1E78-F1A8-289B-CFEA-C2F9EBB28C0C}"/>
                </a:ext>
              </a:extLst>
            </p:cNvPr>
            <p:cNvSpPr>
              <a:spLocks noChangeArrowheads="1"/>
            </p:cNvSpPr>
            <p:nvPr/>
          </p:nvSpPr>
          <p:spPr bwMode="auto">
            <a:xfrm>
              <a:off x="6692900" y="5411788"/>
              <a:ext cx="76200" cy="76200"/>
            </a:xfrm>
            <a:prstGeom prst="ellipse">
              <a:avLst/>
            </a:prstGeom>
            <a:noFill/>
            <a:ln w="19050">
              <a:solidFill>
                <a:srgbClr val="3399FF"/>
              </a:solidFill>
              <a:round/>
              <a:headEnd/>
              <a:tailEnd/>
            </a:ln>
            <a:effectLst/>
          </p:spPr>
          <p:txBody>
            <a:bodyPr wrap="none" anchor="ctr">
              <a:spAutoFit/>
            </a:bodyPr>
            <a:lstStyle/>
            <a:p>
              <a:endParaRPr lang="zh-CN" altLang="en-US"/>
            </a:p>
          </p:txBody>
        </p:sp>
        <p:sp>
          <p:nvSpPr>
            <p:cNvPr id="97" name="Oval 94">
              <a:extLst>
                <a:ext uri="{FF2B5EF4-FFF2-40B4-BE49-F238E27FC236}">
                  <a16:creationId xmlns:a16="http://schemas.microsoft.com/office/drawing/2014/main" id="{C5C73EF1-6299-F127-A2E4-A3C2AFFB9797}"/>
                </a:ext>
              </a:extLst>
            </p:cNvPr>
            <p:cNvSpPr>
              <a:spLocks noChangeArrowheads="1"/>
            </p:cNvSpPr>
            <p:nvPr/>
          </p:nvSpPr>
          <p:spPr bwMode="auto">
            <a:xfrm>
              <a:off x="5854700" y="5335588"/>
              <a:ext cx="152400" cy="152400"/>
            </a:xfrm>
            <a:prstGeom prst="ellipse">
              <a:avLst/>
            </a:prstGeom>
            <a:noFill/>
            <a:ln w="19050">
              <a:solidFill>
                <a:srgbClr val="0066FF"/>
              </a:solidFill>
              <a:round/>
              <a:headEnd/>
              <a:tailEnd/>
            </a:ln>
            <a:effectLst/>
          </p:spPr>
          <p:txBody>
            <a:bodyPr anchor="ctr">
              <a:spAutoFit/>
            </a:bodyPr>
            <a:lstStyle/>
            <a:p>
              <a:endParaRPr lang="zh-CN" altLang="en-US"/>
            </a:p>
          </p:txBody>
        </p:sp>
        <p:sp>
          <p:nvSpPr>
            <p:cNvPr id="98" name="Oval 95">
              <a:extLst>
                <a:ext uri="{FF2B5EF4-FFF2-40B4-BE49-F238E27FC236}">
                  <a16:creationId xmlns:a16="http://schemas.microsoft.com/office/drawing/2014/main" id="{A5F754A3-2B1B-F028-362F-82077271FD29}"/>
                </a:ext>
              </a:extLst>
            </p:cNvPr>
            <p:cNvSpPr>
              <a:spLocks noChangeArrowheads="1"/>
            </p:cNvSpPr>
            <p:nvPr/>
          </p:nvSpPr>
          <p:spPr bwMode="auto">
            <a:xfrm>
              <a:off x="5778500" y="5792788"/>
              <a:ext cx="152400" cy="152400"/>
            </a:xfrm>
            <a:prstGeom prst="ellipse">
              <a:avLst/>
            </a:prstGeom>
            <a:noFill/>
            <a:ln w="19050">
              <a:solidFill>
                <a:srgbClr val="0066FF"/>
              </a:solidFill>
              <a:round/>
              <a:headEnd/>
              <a:tailEnd/>
            </a:ln>
            <a:effectLst/>
          </p:spPr>
          <p:txBody>
            <a:bodyPr anchor="ctr">
              <a:spAutoFit/>
            </a:bodyPr>
            <a:lstStyle/>
            <a:p>
              <a:endParaRPr lang="zh-CN" altLang="en-US"/>
            </a:p>
          </p:txBody>
        </p:sp>
        <p:sp>
          <p:nvSpPr>
            <p:cNvPr id="99" name="Line 96">
              <a:extLst>
                <a:ext uri="{FF2B5EF4-FFF2-40B4-BE49-F238E27FC236}">
                  <a16:creationId xmlns:a16="http://schemas.microsoft.com/office/drawing/2014/main" id="{655BE8BB-7DE8-44BA-50BF-2440E5D6E794}"/>
                </a:ext>
              </a:extLst>
            </p:cNvPr>
            <p:cNvSpPr>
              <a:spLocks noChangeShapeType="1"/>
            </p:cNvSpPr>
            <p:nvPr/>
          </p:nvSpPr>
          <p:spPr bwMode="auto">
            <a:xfrm>
              <a:off x="6616700" y="5030788"/>
              <a:ext cx="609600" cy="0"/>
            </a:xfrm>
            <a:prstGeom prst="line">
              <a:avLst/>
            </a:prstGeom>
            <a:noFill/>
            <a:ln w="19050">
              <a:solidFill>
                <a:srgbClr val="0066FF"/>
              </a:solidFill>
              <a:round/>
              <a:headEnd type="triangle" w="med" len="med"/>
              <a:tailEnd type="triangle" w="med" len="med"/>
            </a:ln>
            <a:effectLst/>
          </p:spPr>
          <p:txBody>
            <a:bodyPr wrap="none" anchor="ctr">
              <a:spAutoFit/>
            </a:bodyPr>
            <a:lstStyle/>
            <a:p>
              <a:endParaRPr lang="zh-CN" altLang="en-US"/>
            </a:p>
          </p:txBody>
        </p:sp>
        <p:sp>
          <p:nvSpPr>
            <p:cNvPr id="100" name="Line 97">
              <a:extLst>
                <a:ext uri="{FF2B5EF4-FFF2-40B4-BE49-F238E27FC236}">
                  <a16:creationId xmlns:a16="http://schemas.microsoft.com/office/drawing/2014/main" id="{E293D0D6-C199-EC14-3E1C-6552011743E4}"/>
                </a:ext>
              </a:extLst>
            </p:cNvPr>
            <p:cNvSpPr>
              <a:spLocks noChangeShapeType="1"/>
            </p:cNvSpPr>
            <p:nvPr/>
          </p:nvSpPr>
          <p:spPr bwMode="auto">
            <a:xfrm>
              <a:off x="6692900" y="5716588"/>
              <a:ext cx="685800" cy="76200"/>
            </a:xfrm>
            <a:prstGeom prst="line">
              <a:avLst/>
            </a:prstGeom>
            <a:noFill/>
            <a:ln w="19050">
              <a:solidFill>
                <a:srgbClr val="0066FF"/>
              </a:solidFill>
              <a:round/>
              <a:headEnd type="triangle" w="med" len="med"/>
              <a:tailEnd type="triangle" w="med" len="med"/>
            </a:ln>
            <a:effectLst/>
          </p:spPr>
          <p:txBody>
            <a:bodyPr anchor="ctr">
              <a:spAutoFit/>
            </a:bodyPr>
            <a:lstStyle/>
            <a:p>
              <a:endParaRPr lang="zh-CN" altLang="en-US"/>
            </a:p>
          </p:txBody>
        </p:sp>
        <p:sp>
          <p:nvSpPr>
            <p:cNvPr id="101" name="Line 98">
              <a:extLst>
                <a:ext uri="{FF2B5EF4-FFF2-40B4-BE49-F238E27FC236}">
                  <a16:creationId xmlns:a16="http://schemas.microsoft.com/office/drawing/2014/main" id="{79A52E9D-3A56-9AEF-5D12-871F241B051F}"/>
                </a:ext>
              </a:extLst>
            </p:cNvPr>
            <p:cNvSpPr>
              <a:spLocks noChangeShapeType="1"/>
            </p:cNvSpPr>
            <p:nvPr/>
          </p:nvSpPr>
          <p:spPr bwMode="auto">
            <a:xfrm>
              <a:off x="5854700" y="5716588"/>
              <a:ext cx="457200" cy="0"/>
            </a:xfrm>
            <a:prstGeom prst="line">
              <a:avLst/>
            </a:prstGeom>
            <a:noFill/>
            <a:ln w="19050">
              <a:solidFill>
                <a:srgbClr val="0066FF"/>
              </a:solidFill>
              <a:round/>
              <a:headEnd type="triangle" w="med" len="med"/>
              <a:tailEnd type="triangle" w="med" len="med"/>
            </a:ln>
            <a:effectLst/>
          </p:spPr>
          <p:txBody>
            <a:bodyPr wrap="none" anchor="ctr">
              <a:spAutoFit/>
            </a:bodyPr>
            <a:lstStyle/>
            <a:p>
              <a:endParaRPr lang="zh-CN" altLang="en-US"/>
            </a:p>
          </p:txBody>
        </p:sp>
        <p:sp>
          <p:nvSpPr>
            <p:cNvPr id="102" name="Line 99">
              <a:extLst>
                <a:ext uri="{FF2B5EF4-FFF2-40B4-BE49-F238E27FC236}">
                  <a16:creationId xmlns:a16="http://schemas.microsoft.com/office/drawing/2014/main" id="{EE6861F0-7B64-C4E0-8C97-DFA85FB1F90C}"/>
                </a:ext>
              </a:extLst>
            </p:cNvPr>
            <p:cNvSpPr>
              <a:spLocks noChangeShapeType="1"/>
            </p:cNvSpPr>
            <p:nvPr/>
          </p:nvSpPr>
          <p:spPr bwMode="auto">
            <a:xfrm>
              <a:off x="5930900" y="4878388"/>
              <a:ext cx="381000" cy="76200"/>
            </a:xfrm>
            <a:prstGeom prst="line">
              <a:avLst/>
            </a:prstGeom>
            <a:noFill/>
            <a:ln w="12700">
              <a:solidFill>
                <a:srgbClr val="0066FF"/>
              </a:solidFill>
              <a:round/>
              <a:headEnd type="triangle" w="med" len="med"/>
              <a:tailEnd type="triangle" w="med" len="med"/>
            </a:ln>
            <a:effectLst/>
          </p:spPr>
          <p:txBody>
            <a:bodyPr anchor="ctr">
              <a:spAutoFit/>
            </a:bodyPr>
            <a:lstStyle/>
            <a:p>
              <a:endParaRPr lang="zh-CN" altLang="en-US"/>
            </a:p>
          </p:txBody>
        </p:sp>
        <p:sp>
          <p:nvSpPr>
            <p:cNvPr id="103" name="Line 100">
              <a:extLst>
                <a:ext uri="{FF2B5EF4-FFF2-40B4-BE49-F238E27FC236}">
                  <a16:creationId xmlns:a16="http://schemas.microsoft.com/office/drawing/2014/main" id="{3B9CCDA4-2826-F171-593D-641D3D6BB7D1}"/>
                </a:ext>
              </a:extLst>
            </p:cNvPr>
            <p:cNvSpPr>
              <a:spLocks noChangeShapeType="1"/>
            </p:cNvSpPr>
            <p:nvPr/>
          </p:nvSpPr>
          <p:spPr bwMode="auto">
            <a:xfrm flipV="1">
              <a:off x="7683500" y="5716588"/>
              <a:ext cx="381000" cy="76200"/>
            </a:xfrm>
            <a:prstGeom prst="line">
              <a:avLst/>
            </a:prstGeom>
            <a:noFill/>
            <a:ln w="19050">
              <a:solidFill>
                <a:srgbClr val="0066FF"/>
              </a:solidFill>
              <a:round/>
              <a:headEnd type="triangle" w="med" len="med"/>
              <a:tailEnd type="triangle" w="med" len="med"/>
            </a:ln>
            <a:effectLst/>
          </p:spPr>
          <p:txBody>
            <a:bodyPr anchor="ctr">
              <a:spAutoFit/>
            </a:bodyPr>
            <a:lstStyle/>
            <a:p>
              <a:endParaRPr lang="zh-CN" altLang="en-US"/>
            </a:p>
          </p:txBody>
        </p:sp>
        <p:sp>
          <p:nvSpPr>
            <p:cNvPr id="104" name="Line 101">
              <a:extLst>
                <a:ext uri="{FF2B5EF4-FFF2-40B4-BE49-F238E27FC236}">
                  <a16:creationId xmlns:a16="http://schemas.microsoft.com/office/drawing/2014/main" id="{73C6D648-570D-C25D-5492-9C1B0703BF98}"/>
                </a:ext>
              </a:extLst>
            </p:cNvPr>
            <p:cNvSpPr>
              <a:spLocks noChangeShapeType="1"/>
            </p:cNvSpPr>
            <p:nvPr/>
          </p:nvSpPr>
          <p:spPr bwMode="auto">
            <a:xfrm>
              <a:off x="7226300" y="4802188"/>
              <a:ext cx="304800" cy="0"/>
            </a:xfrm>
            <a:prstGeom prst="line">
              <a:avLst/>
            </a:prstGeom>
            <a:noFill/>
            <a:ln w="12700">
              <a:solidFill>
                <a:srgbClr val="0066FF"/>
              </a:solidFill>
              <a:round/>
              <a:headEnd type="triangle" w="med" len="med"/>
              <a:tailEnd type="triangle" w="med" len="med"/>
            </a:ln>
            <a:effectLst/>
          </p:spPr>
          <p:txBody>
            <a:bodyPr anchor="ctr">
              <a:spAutoFit/>
            </a:bodyPr>
            <a:lstStyle/>
            <a:p>
              <a:endParaRPr lang="zh-CN" altLang="en-US"/>
            </a:p>
          </p:txBody>
        </p:sp>
        <p:sp>
          <p:nvSpPr>
            <p:cNvPr id="105" name="Line 102">
              <a:extLst>
                <a:ext uri="{FF2B5EF4-FFF2-40B4-BE49-F238E27FC236}">
                  <a16:creationId xmlns:a16="http://schemas.microsoft.com/office/drawing/2014/main" id="{345C8D26-A446-E180-F037-A3280E2266B6}"/>
                </a:ext>
              </a:extLst>
            </p:cNvPr>
            <p:cNvSpPr>
              <a:spLocks noChangeShapeType="1"/>
            </p:cNvSpPr>
            <p:nvPr/>
          </p:nvSpPr>
          <p:spPr bwMode="auto">
            <a:xfrm>
              <a:off x="7531100" y="5106988"/>
              <a:ext cx="304800" cy="0"/>
            </a:xfrm>
            <a:prstGeom prst="line">
              <a:avLst/>
            </a:prstGeom>
            <a:noFill/>
            <a:ln w="12700">
              <a:solidFill>
                <a:srgbClr val="0066FF"/>
              </a:solidFill>
              <a:round/>
              <a:headEnd type="triangle" w="med" len="med"/>
              <a:tailEnd type="triangle" w="med" len="med"/>
            </a:ln>
            <a:effectLst/>
          </p:spPr>
          <p:txBody>
            <a:bodyPr anchor="ctr">
              <a:spAutoFit/>
            </a:bodyPr>
            <a:lstStyle/>
            <a:p>
              <a:endParaRPr lang="zh-CN" altLang="en-US"/>
            </a:p>
          </p:txBody>
        </p:sp>
        <p:sp>
          <p:nvSpPr>
            <p:cNvPr id="106" name="Line 103">
              <a:extLst>
                <a:ext uri="{FF2B5EF4-FFF2-40B4-BE49-F238E27FC236}">
                  <a16:creationId xmlns:a16="http://schemas.microsoft.com/office/drawing/2014/main" id="{7AF56B60-27C1-1337-F363-D1628701A459}"/>
                </a:ext>
              </a:extLst>
            </p:cNvPr>
            <p:cNvSpPr>
              <a:spLocks noChangeShapeType="1"/>
            </p:cNvSpPr>
            <p:nvPr/>
          </p:nvSpPr>
          <p:spPr bwMode="auto">
            <a:xfrm flipV="1">
              <a:off x="7531100" y="5411788"/>
              <a:ext cx="228600" cy="76200"/>
            </a:xfrm>
            <a:prstGeom prst="line">
              <a:avLst/>
            </a:prstGeom>
            <a:noFill/>
            <a:ln w="12700">
              <a:solidFill>
                <a:srgbClr val="0066FF"/>
              </a:solidFill>
              <a:round/>
              <a:headEnd type="triangle" w="med" len="med"/>
              <a:tailEnd type="triangle" w="med" len="med"/>
            </a:ln>
            <a:effectLst/>
          </p:spPr>
          <p:txBody>
            <a:bodyPr anchor="ctr">
              <a:spAutoFit/>
            </a:bodyPr>
            <a:lstStyle/>
            <a:p>
              <a:endParaRPr lang="zh-CN" altLang="en-US"/>
            </a:p>
          </p:txBody>
        </p:sp>
        <p:sp>
          <p:nvSpPr>
            <p:cNvPr id="107" name="Line 104">
              <a:extLst>
                <a:ext uri="{FF2B5EF4-FFF2-40B4-BE49-F238E27FC236}">
                  <a16:creationId xmlns:a16="http://schemas.microsoft.com/office/drawing/2014/main" id="{062DF6CD-B4F5-090C-8B78-720AFF54C33D}"/>
                </a:ext>
              </a:extLst>
            </p:cNvPr>
            <p:cNvSpPr>
              <a:spLocks noChangeShapeType="1"/>
            </p:cNvSpPr>
            <p:nvPr/>
          </p:nvSpPr>
          <p:spPr bwMode="auto">
            <a:xfrm flipV="1">
              <a:off x="6159500" y="5411788"/>
              <a:ext cx="228600" cy="76200"/>
            </a:xfrm>
            <a:prstGeom prst="line">
              <a:avLst/>
            </a:prstGeom>
            <a:noFill/>
            <a:ln w="12700">
              <a:solidFill>
                <a:srgbClr val="0066FF"/>
              </a:solidFill>
              <a:round/>
              <a:headEnd type="triangle" w="med" len="med"/>
              <a:tailEnd type="triangle" w="med" len="med"/>
            </a:ln>
            <a:effectLst/>
          </p:spPr>
          <p:txBody>
            <a:bodyPr anchor="ctr">
              <a:spAutoFit/>
            </a:bodyPr>
            <a:lstStyle/>
            <a:p>
              <a:endParaRPr lang="zh-CN" altLang="en-US"/>
            </a:p>
          </p:txBody>
        </p:sp>
        <p:sp>
          <p:nvSpPr>
            <p:cNvPr id="108" name="AutoShape 106">
              <a:extLst>
                <a:ext uri="{FF2B5EF4-FFF2-40B4-BE49-F238E27FC236}">
                  <a16:creationId xmlns:a16="http://schemas.microsoft.com/office/drawing/2014/main" id="{D31D2F01-878C-A75A-2BEF-1D703B2F5279}"/>
                </a:ext>
              </a:extLst>
            </p:cNvPr>
            <p:cNvSpPr>
              <a:spLocks noChangeArrowheads="1"/>
            </p:cNvSpPr>
            <p:nvPr/>
          </p:nvSpPr>
          <p:spPr bwMode="auto">
            <a:xfrm>
              <a:off x="5321300" y="2211388"/>
              <a:ext cx="304800" cy="1219200"/>
            </a:xfrm>
            <a:prstGeom prst="curvedRightArrow">
              <a:avLst>
                <a:gd name="adj1" fmla="val 63222"/>
                <a:gd name="adj2" fmla="val 143222"/>
                <a:gd name="adj3" fmla="val 33333"/>
              </a:avLst>
            </a:prstGeom>
            <a:solidFill>
              <a:srgbClr val="FF6600"/>
            </a:solidFill>
            <a:ln w="9525">
              <a:solidFill>
                <a:schemeClr val="tx1"/>
              </a:solidFill>
              <a:miter lim="800000"/>
              <a:headEnd/>
              <a:tailEnd/>
            </a:ln>
            <a:effectLst>
              <a:outerShdw dist="35921" dir="2700000" algn="ctr" rotWithShape="0">
                <a:srgbClr val="808080"/>
              </a:outerShdw>
            </a:effectLst>
          </p:spPr>
          <p:txBody>
            <a:bodyPr wrap="none" anchor="ctr">
              <a:spAutoFit/>
            </a:bodyPr>
            <a:lstStyle/>
            <a:p>
              <a:endParaRPr lang="zh-CN" altLang="en-US"/>
            </a:p>
          </p:txBody>
        </p:sp>
        <p:sp>
          <p:nvSpPr>
            <p:cNvPr id="109" name="AutoShape 107">
              <a:extLst>
                <a:ext uri="{FF2B5EF4-FFF2-40B4-BE49-F238E27FC236}">
                  <a16:creationId xmlns:a16="http://schemas.microsoft.com/office/drawing/2014/main" id="{E12A6938-66CB-3267-2FA0-8A52F4713A0C}"/>
                </a:ext>
              </a:extLst>
            </p:cNvPr>
            <p:cNvSpPr>
              <a:spLocks noChangeArrowheads="1"/>
            </p:cNvSpPr>
            <p:nvPr/>
          </p:nvSpPr>
          <p:spPr bwMode="auto">
            <a:xfrm>
              <a:off x="5321300" y="3963988"/>
              <a:ext cx="304800" cy="1219200"/>
            </a:xfrm>
            <a:prstGeom prst="curvedRightArrow">
              <a:avLst>
                <a:gd name="adj1" fmla="val 63222"/>
                <a:gd name="adj2" fmla="val 143222"/>
                <a:gd name="adj3" fmla="val 33333"/>
              </a:avLst>
            </a:prstGeom>
            <a:solidFill>
              <a:srgbClr val="FF6600"/>
            </a:solidFill>
            <a:ln w="9525">
              <a:solidFill>
                <a:schemeClr val="tx1"/>
              </a:solidFill>
              <a:miter lim="800000"/>
              <a:headEnd/>
              <a:tailEnd/>
            </a:ln>
            <a:effectLst>
              <a:outerShdw dist="35921" dir="2700000" algn="ctr" rotWithShape="0">
                <a:srgbClr val="808080"/>
              </a:outerShdw>
            </a:effectLst>
          </p:spPr>
          <p:txBody>
            <a:bodyPr wrap="none" anchor="ctr">
              <a:spAutoFit/>
            </a:bodyPr>
            <a:lstStyle/>
            <a:p>
              <a:endParaRPr lang="zh-CN" altLang="en-US"/>
            </a:p>
          </p:txBody>
        </p:sp>
      </p:grpSp>
    </p:spTree>
    <p:extLst>
      <p:ext uri="{BB962C8B-B14F-4D97-AF65-F5344CB8AC3E}">
        <p14:creationId xmlns:p14="http://schemas.microsoft.com/office/powerpoint/2010/main" val="3637778792"/>
      </p:ext>
    </p:extLst>
  </p:cSld>
  <p:clrMapOvr>
    <a:masterClrMapping/>
  </p:clrMapOvr>
  <p:transition>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6">
            <a:extLst>
              <a:ext uri="{FF2B5EF4-FFF2-40B4-BE49-F238E27FC236}">
                <a16:creationId xmlns:a16="http://schemas.microsoft.com/office/drawing/2014/main" id="{2775C0D7-D218-9810-33A1-B3A41C65201C}"/>
              </a:ext>
            </a:extLst>
          </p:cNvPr>
          <p:cNvSpPr txBox="1">
            <a:spLocks noChangeArrowheads="1"/>
          </p:cNvSpPr>
          <p:nvPr/>
        </p:nvSpPr>
        <p:spPr>
          <a:xfrm>
            <a:off x="1961710" y="692150"/>
            <a:ext cx="5740840" cy="587375"/>
          </a:xfrm>
          <a:prstGeom prst="rect">
            <a:avLst/>
          </a:prstGeom>
          <a:noFill/>
          <a:ln/>
        </p:spPr>
        <p:txBody>
          <a:bodyPr lIns="92075" tIns="46038" rIns="92075" bIns="46038" anchor="b"/>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r>
              <a:rPr lang="en-US" altLang="zh-CN" sz="4000" kern="0" dirty="0"/>
              <a:t>5. </a:t>
            </a:r>
            <a:r>
              <a:rPr lang="zh-CN" altLang="en-US" sz="4000" kern="0" dirty="0"/>
              <a:t>常见粒径分析方法</a:t>
            </a:r>
          </a:p>
        </p:txBody>
      </p:sp>
      <p:sp>
        <p:nvSpPr>
          <p:cNvPr id="3" name="Rectangle 2">
            <a:extLst>
              <a:ext uri="{FF2B5EF4-FFF2-40B4-BE49-F238E27FC236}">
                <a16:creationId xmlns:a16="http://schemas.microsoft.com/office/drawing/2014/main" id="{39F58C1E-9430-7A3F-2833-D248456B4E13}"/>
              </a:ext>
            </a:extLst>
          </p:cNvPr>
          <p:cNvSpPr txBox="1">
            <a:spLocks noChangeArrowheads="1"/>
          </p:cNvSpPr>
          <p:nvPr/>
        </p:nvSpPr>
        <p:spPr bwMode="auto">
          <a:xfrm>
            <a:off x="642144" y="1448780"/>
            <a:ext cx="6851650" cy="11430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dirty="0">
                <a:ea typeface="宋体" pitchFamily="2" charset="-122"/>
              </a:rPr>
              <a:t>电阻感应技术</a:t>
            </a:r>
            <a:endParaRPr lang="zh-CN" altLang="en-US" sz="3200" kern="0" dirty="0">
              <a:ea typeface="宋体" pitchFamily="2" charset="-122"/>
            </a:endParaRPr>
          </a:p>
        </p:txBody>
      </p:sp>
      <p:sp>
        <p:nvSpPr>
          <p:cNvPr id="6" name="Rectangle 3">
            <a:extLst>
              <a:ext uri="{FF2B5EF4-FFF2-40B4-BE49-F238E27FC236}">
                <a16:creationId xmlns:a16="http://schemas.microsoft.com/office/drawing/2014/main" id="{B7D26123-13CD-CE74-89E4-E7DE045BCA70}"/>
              </a:ext>
            </a:extLst>
          </p:cNvPr>
          <p:cNvSpPr txBox="1">
            <a:spLocks noChangeArrowheads="1"/>
          </p:cNvSpPr>
          <p:nvPr/>
        </p:nvSpPr>
        <p:spPr bwMode="auto">
          <a:xfrm>
            <a:off x="334154" y="2429034"/>
            <a:ext cx="4919966" cy="4319587"/>
          </a:xfrm>
          <a:prstGeom prst="rect">
            <a:avLst/>
          </a:prstGeom>
          <a:noFill/>
          <a:ln>
            <a:noFill/>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l"/>
              <a:defRPr sz="4000" b="1">
                <a:solidFill>
                  <a:schemeClr val="accent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华文细黑" pitchFamily="2" charset="-122"/>
              </a:defRPr>
            </a:lvl2pPr>
            <a:lvl3pPr marL="1143000" indent="-2286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华文细黑" pitchFamily="2" charset="-122"/>
              </a:defRPr>
            </a:lvl3pPr>
            <a:lvl4pPr marL="1600200" indent="-228600" algn="l" rtl="0" eaLnBrk="0" fontAlgn="base" hangingPunct="0">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4pPr>
            <a:lvl5pPr marL="2057400" indent="-228600" algn="l" rtl="0" eaLnBrk="0" fontAlgn="base" hangingPunct="0">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5pPr>
            <a:lvl6pPr marL="25146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6pPr>
            <a:lvl7pPr marL="29718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7pPr>
            <a:lvl8pPr marL="34290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8pPr>
            <a:lvl9pPr marL="38862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9pPr>
          </a:lstStyle>
          <a:p>
            <a:r>
              <a:rPr lang="zh-CN" altLang="en-US" sz="2000" kern="0" dirty="0">
                <a:solidFill>
                  <a:srgbClr val="C00000"/>
                </a:solidFill>
                <a:effectLst/>
                <a:ea typeface="宋体" pitchFamily="2" charset="-122"/>
              </a:rPr>
              <a:t>原理</a:t>
            </a:r>
            <a:r>
              <a:rPr lang="zh-CN" altLang="en-US" sz="2000" kern="0" dirty="0">
                <a:effectLst/>
                <a:ea typeface="宋体" pitchFamily="2" charset="-122"/>
              </a:rPr>
              <a:t>：在电解质溶液中，利用外加在小孔管内外的电极，在小孔管周围形成恒电流设计的电阻感应区。在负压的作用下，通过小孔的每个颗粒取代相同体积的电解液，产生电位脉冲，</a:t>
            </a:r>
            <a:r>
              <a:rPr lang="zh-CN" altLang="en-US" sz="2000" kern="0" dirty="0">
                <a:solidFill>
                  <a:srgbClr val="C00000"/>
                </a:solidFill>
                <a:effectLst/>
                <a:ea typeface="宋体" pitchFamily="2" charset="-122"/>
              </a:rPr>
              <a:t>脉冲信号的强弱与通过小孔管的颗粒大小成正比</a:t>
            </a:r>
          </a:p>
          <a:p>
            <a:r>
              <a:rPr lang="zh-CN" altLang="en-US" sz="2000" kern="0" dirty="0">
                <a:solidFill>
                  <a:srgbClr val="C00000"/>
                </a:solidFill>
                <a:effectLst/>
                <a:ea typeface="宋体" pitchFamily="2" charset="-122"/>
              </a:rPr>
              <a:t>测量方法</a:t>
            </a:r>
            <a:r>
              <a:rPr lang="zh-CN" altLang="en-US" sz="2000" kern="0" dirty="0">
                <a:effectLst/>
                <a:ea typeface="宋体" pitchFamily="2" charset="-122"/>
              </a:rPr>
              <a:t>：体积定量、时间定量、再计数定量、通道峰值数目定量等</a:t>
            </a:r>
          </a:p>
          <a:p>
            <a:r>
              <a:rPr lang="zh-CN" altLang="en-US" sz="2000" kern="0" dirty="0">
                <a:solidFill>
                  <a:srgbClr val="C00000"/>
                </a:solidFill>
                <a:effectLst/>
                <a:ea typeface="宋体" pitchFamily="2" charset="-122"/>
              </a:rPr>
              <a:t>测量精度高</a:t>
            </a:r>
            <a:r>
              <a:rPr lang="zh-CN" altLang="en-US" sz="2000" kern="0" dirty="0">
                <a:effectLst/>
                <a:ea typeface="宋体" pitchFamily="2" charset="-122"/>
              </a:rPr>
              <a:t>，有很好的准确性和重复性  </a:t>
            </a:r>
          </a:p>
          <a:p>
            <a:r>
              <a:rPr lang="zh-CN" altLang="en-US" sz="2000" kern="0" dirty="0">
                <a:solidFill>
                  <a:srgbClr val="C00000"/>
                </a:solidFill>
                <a:effectLst/>
                <a:ea typeface="宋体" pitchFamily="2" charset="-122"/>
              </a:rPr>
              <a:t>优点</a:t>
            </a:r>
            <a:r>
              <a:rPr lang="zh-CN" altLang="en-US" sz="2000" kern="0" dirty="0">
                <a:effectLst/>
                <a:ea typeface="宋体" pitchFamily="2" charset="-122"/>
              </a:rPr>
              <a:t>：既能给出数量统计（绝对颗粒数），又能给出体积分布，特别适合于临床血细胞的分析</a:t>
            </a:r>
          </a:p>
        </p:txBody>
      </p:sp>
      <p:grpSp>
        <p:nvGrpSpPr>
          <p:cNvPr id="110" name="Group 2">
            <a:extLst>
              <a:ext uri="{FF2B5EF4-FFF2-40B4-BE49-F238E27FC236}">
                <a16:creationId xmlns:a16="http://schemas.microsoft.com/office/drawing/2014/main" id="{F04EB082-501D-D845-0ED1-2C1D9E9BA5B6}"/>
              </a:ext>
            </a:extLst>
          </p:cNvPr>
          <p:cNvGrpSpPr>
            <a:grpSpLocks noChangeAspect="1"/>
          </p:cNvGrpSpPr>
          <p:nvPr/>
        </p:nvGrpSpPr>
        <p:grpSpPr bwMode="auto">
          <a:xfrm>
            <a:off x="5256000" y="2429034"/>
            <a:ext cx="3888000" cy="3240000"/>
            <a:chOff x="2640" y="1056"/>
            <a:chExt cx="3168" cy="2640"/>
          </a:xfrm>
        </p:grpSpPr>
        <p:sp>
          <p:nvSpPr>
            <p:cNvPr id="111" name="Text Box 3">
              <a:extLst>
                <a:ext uri="{FF2B5EF4-FFF2-40B4-BE49-F238E27FC236}">
                  <a16:creationId xmlns:a16="http://schemas.microsoft.com/office/drawing/2014/main" id="{64C7A423-B24B-EC6E-03F1-E446545C67EF}"/>
                </a:ext>
              </a:extLst>
            </p:cNvPr>
            <p:cNvSpPr txBox="1">
              <a:spLocks noChangeArrowheads="1"/>
            </p:cNvSpPr>
            <p:nvPr/>
          </p:nvSpPr>
          <p:spPr bwMode="auto">
            <a:xfrm>
              <a:off x="4944" y="2793"/>
              <a:ext cx="864" cy="231"/>
            </a:xfrm>
            <a:prstGeom prst="rect">
              <a:avLst/>
            </a:prstGeom>
            <a:noFill/>
            <a:ln w="9525">
              <a:noFill/>
              <a:miter lim="800000"/>
              <a:headEnd/>
              <a:tailEnd/>
            </a:ln>
            <a:effectLst/>
          </p:spPr>
          <p:txBody>
            <a:bodyPr>
              <a:spAutoFit/>
            </a:bodyPr>
            <a:lstStyle/>
            <a:p>
              <a:pPr>
                <a:spcBef>
                  <a:spcPct val="50000"/>
                </a:spcBef>
              </a:pPr>
              <a:r>
                <a:rPr kumimoji="1" lang="zh-CN" altLang="en-US" sz="1800" b="1">
                  <a:solidFill>
                    <a:schemeClr val="tx1"/>
                  </a:solidFill>
                  <a:latin typeface="MS PGothic" pitchFamily="34" charset="-128"/>
                  <a:ea typeface="宋体" pitchFamily="2" charset="-122"/>
                </a:rPr>
                <a:t>电解质溶液</a:t>
              </a:r>
              <a:endParaRPr kumimoji="1" lang="ja-JP" altLang="en-US" sz="1800">
                <a:solidFill>
                  <a:schemeClr val="tx1"/>
                </a:solidFill>
                <a:latin typeface="MS PGothic" pitchFamily="34" charset="-128"/>
                <a:ea typeface="MS PGothic" pitchFamily="34" charset="-128"/>
              </a:endParaRPr>
            </a:p>
          </p:txBody>
        </p:sp>
        <p:sp>
          <p:nvSpPr>
            <p:cNvPr id="112" name="Text Box 4">
              <a:extLst>
                <a:ext uri="{FF2B5EF4-FFF2-40B4-BE49-F238E27FC236}">
                  <a16:creationId xmlns:a16="http://schemas.microsoft.com/office/drawing/2014/main" id="{54377E4E-6AAF-6CAF-0D87-7B311EE80818}"/>
                </a:ext>
              </a:extLst>
            </p:cNvPr>
            <p:cNvSpPr txBox="1">
              <a:spLocks noChangeArrowheads="1"/>
            </p:cNvSpPr>
            <p:nvPr/>
          </p:nvSpPr>
          <p:spPr bwMode="auto">
            <a:xfrm>
              <a:off x="2640" y="3446"/>
              <a:ext cx="528" cy="250"/>
            </a:xfrm>
            <a:prstGeom prst="rect">
              <a:avLst/>
            </a:prstGeom>
            <a:noFill/>
            <a:ln w="9525">
              <a:noFill/>
              <a:miter lim="800000"/>
              <a:headEnd/>
              <a:tailEnd/>
            </a:ln>
            <a:effectLst/>
          </p:spPr>
          <p:txBody>
            <a:bodyPr>
              <a:spAutoFit/>
            </a:bodyPr>
            <a:lstStyle/>
            <a:p>
              <a:pPr>
                <a:spcBef>
                  <a:spcPct val="50000"/>
                </a:spcBef>
              </a:pPr>
              <a:r>
                <a:rPr kumimoji="1" lang="zh-CN" altLang="en-US" sz="2000" b="1">
                  <a:solidFill>
                    <a:schemeClr val="tx1"/>
                  </a:solidFill>
                  <a:latin typeface="MS PGothic" pitchFamily="34" charset="-128"/>
                  <a:ea typeface="宋体" pitchFamily="2" charset="-122"/>
                </a:rPr>
                <a:t>细孔</a:t>
              </a:r>
              <a:endParaRPr kumimoji="1" lang="ja-JP" altLang="en-US" sz="2000" b="1">
                <a:solidFill>
                  <a:schemeClr val="tx1"/>
                </a:solidFill>
                <a:latin typeface="MS PGothic" pitchFamily="34" charset="-128"/>
                <a:ea typeface="MS PGothic" pitchFamily="34" charset="-128"/>
              </a:endParaRPr>
            </a:p>
          </p:txBody>
        </p:sp>
        <p:sp>
          <p:nvSpPr>
            <p:cNvPr id="113" name="Oval 5">
              <a:extLst>
                <a:ext uri="{FF2B5EF4-FFF2-40B4-BE49-F238E27FC236}">
                  <a16:creationId xmlns:a16="http://schemas.microsoft.com/office/drawing/2014/main" id="{A1F0B618-4B3A-5D67-6939-DFA4AE89CBF0}"/>
                </a:ext>
              </a:extLst>
            </p:cNvPr>
            <p:cNvSpPr>
              <a:spLocks noChangeArrowheads="1"/>
            </p:cNvSpPr>
            <p:nvPr/>
          </p:nvSpPr>
          <p:spPr bwMode="auto">
            <a:xfrm>
              <a:off x="3936" y="1488"/>
              <a:ext cx="528" cy="96"/>
            </a:xfrm>
            <a:prstGeom prst="ellipse">
              <a:avLst/>
            </a:prstGeom>
            <a:noFill/>
            <a:ln w="28575">
              <a:solidFill>
                <a:schemeClr val="tx1"/>
              </a:solidFill>
              <a:round/>
              <a:headEnd/>
              <a:tailEnd/>
            </a:ln>
            <a:effectLst/>
          </p:spPr>
          <p:txBody>
            <a:bodyPr anchor="ctr">
              <a:spAutoFit/>
            </a:bodyPr>
            <a:lstStyle/>
            <a:p>
              <a:endParaRPr lang="zh-CN" altLang="en-US"/>
            </a:p>
          </p:txBody>
        </p:sp>
        <p:sp>
          <p:nvSpPr>
            <p:cNvPr id="114" name="AutoShape 6">
              <a:extLst>
                <a:ext uri="{FF2B5EF4-FFF2-40B4-BE49-F238E27FC236}">
                  <a16:creationId xmlns:a16="http://schemas.microsoft.com/office/drawing/2014/main" id="{B187710C-4E89-32A1-9C6B-E3D17CC8F5B1}"/>
                </a:ext>
              </a:extLst>
            </p:cNvPr>
            <p:cNvSpPr>
              <a:spLocks noChangeArrowheads="1"/>
            </p:cNvSpPr>
            <p:nvPr/>
          </p:nvSpPr>
          <p:spPr bwMode="auto">
            <a:xfrm>
              <a:off x="3120" y="2064"/>
              <a:ext cx="1632" cy="1440"/>
            </a:xfrm>
            <a:prstGeom prst="can">
              <a:avLst>
                <a:gd name="adj" fmla="val 24597"/>
              </a:avLst>
            </a:prstGeom>
            <a:gradFill rotWithShape="0">
              <a:gsLst>
                <a:gs pos="0">
                  <a:srgbClr val="FFFFFF"/>
                </a:gs>
                <a:gs pos="100000">
                  <a:srgbClr val="99CCFF"/>
                </a:gs>
              </a:gsLst>
              <a:lin ang="5400000" scaled="1"/>
            </a:gradFill>
            <a:ln w="9525">
              <a:solidFill>
                <a:schemeClr val="tx1"/>
              </a:solidFill>
              <a:round/>
              <a:headEnd/>
              <a:tailEnd/>
            </a:ln>
            <a:effectLst>
              <a:outerShdw dist="107763" dir="2700000" algn="ctr" rotWithShape="0">
                <a:srgbClr val="808080"/>
              </a:outerShdw>
            </a:effectLst>
          </p:spPr>
          <p:txBody>
            <a:bodyPr anchor="ctr">
              <a:spAutoFit/>
            </a:bodyPr>
            <a:lstStyle/>
            <a:p>
              <a:endParaRPr lang="zh-CN" altLang="en-US"/>
            </a:p>
          </p:txBody>
        </p:sp>
        <p:sp>
          <p:nvSpPr>
            <p:cNvPr id="115" name="AutoShape 7">
              <a:extLst>
                <a:ext uri="{FF2B5EF4-FFF2-40B4-BE49-F238E27FC236}">
                  <a16:creationId xmlns:a16="http://schemas.microsoft.com/office/drawing/2014/main" id="{3456EF3D-27C0-050F-0B25-5F6C2C770386}"/>
                </a:ext>
              </a:extLst>
            </p:cNvPr>
            <p:cNvSpPr>
              <a:spLocks noChangeArrowheads="1"/>
            </p:cNvSpPr>
            <p:nvPr/>
          </p:nvSpPr>
          <p:spPr bwMode="auto">
            <a:xfrm rot="5400000" flipH="1">
              <a:off x="3216" y="2496"/>
              <a:ext cx="528" cy="336"/>
            </a:xfrm>
            <a:prstGeom prst="parallelogram">
              <a:avLst>
                <a:gd name="adj" fmla="val 40101"/>
              </a:avLst>
            </a:prstGeom>
            <a:solidFill>
              <a:schemeClr val="folHlink">
                <a:alpha val="50000"/>
              </a:schemeClr>
            </a:solidFill>
            <a:ln w="9525">
              <a:solidFill>
                <a:schemeClr val="tx1"/>
              </a:solidFill>
              <a:miter lim="800000"/>
              <a:headEnd/>
              <a:tailEnd/>
            </a:ln>
            <a:effectLst/>
          </p:spPr>
          <p:txBody>
            <a:bodyPr anchor="ctr">
              <a:spAutoFit/>
            </a:bodyPr>
            <a:lstStyle/>
            <a:p>
              <a:endParaRPr lang="zh-CN" altLang="en-US"/>
            </a:p>
          </p:txBody>
        </p:sp>
        <p:sp>
          <p:nvSpPr>
            <p:cNvPr id="116" name="AutoShape 8">
              <a:extLst>
                <a:ext uri="{FF2B5EF4-FFF2-40B4-BE49-F238E27FC236}">
                  <a16:creationId xmlns:a16="http://schemas.microsoft.com/office/drawing/2014/main" id="{B359E7A9-789C-1F6E-4B1B-46E9613784C2}"/>
                </a:ext>
              </a:extLst>
            </p:cNvPr>
            <p:cNvSpPr>
              <a:spLocks noChangeArrowheads="1"/>
            </p:cNvSpPr>
            <p:nvPr/>
          </p:nvSpPr>
          <p:spPr bwMode="auto">
            <a:xfrm>
              <a:off x="3120" y="1632"/>
              <a:ext cx="1632" cy="1872"/>
            </a:xfrm>
            <a:prstGeom prst="can">
              <a:avLst>
                <a:gd name="adj" fmla="val 22978"/>
              </a:avLst>
            </a:prstGeom>
            <a:noFill/>
            <a:ln w="9525">
              <a:solidFill>
                <a:schemeClr val="tx1"/>
              </a:solidFill>
              <a:round/>
              <a:headEnd/>
              <a:tailEnd/>
            </a:ln>
            <a:effectLst/>
          </p:spPr>
          <p:txBody>
            <a:bodyPr anchor="ctr">
              <a:spAutoFit/>
            </a:bodyPr>
            <a:lstStyle/>
            <a:p>
              <a:endParaRPr lang="zh-CN" altLang="en-US"/>
            </a:p>
          </p:txBody>
        </p:sp>
        <p:sp>
          <p:nvSpPr>
            <p:cNvPr id="117" name="AutoShape 9">
              <a:extLst>
                <a:ext uri="{FF2B5EF4-FFF2-40B4-BE49-F238E27FC236}">
                  <a16:creationId xmlns:a16="http://schemas.microsoft.com/office/drawing/2014/main" id="{3D23433E-99DB-E9AB-C331-514C3847A843}"/>
                </a:ext>
              </a:extLst>
            </p:cNvPr>
            <p:cNvSpPr>
              <a:spLocks noChangeArrowheads="1"/>
            </p:cNvSpPr>
            <p:nvPr/>
          </p:nvSpPr>
          <p:spPr bwMode="auto">
            <a:xfrm rot="5400000" flipH="1">
              <a:off x="3936" y="2208"/>
              <a:ext cx="528" cy="336"/>
            </a:xfrm>
            <a:prstGeom prst="parallelogram">
              <a:avLst>
                <a:gd name="adj" fmla="val 40101"/>
              </a:avLst>
            </a:prstGeom>
            <a:solidFill>
              <a:schemeClr val="folHlink">
                <a:alpha val="50000"/>
              </a:schemeClr>
            </a:solidFill>
            <a:ln w="9525">
              <a:solidFill>
                <a:schemeClr val="tx1"/>
              </a:solidFill>
              <a:miter lim="800000"/>
              <a:headEnd/>
              <a:tailEnd/>
            </a:ln>
            <a:effectLst/>
          </p:spPr>
          <p:txBody>
            <a:bodyPr anchor="ctr">
              <a:spAutoFit/>
            </a:bodyPr>
            <a:lstStyle/>
            <a:p>
              <a:endParaRPr lang="zh-CN" altLang="en-US"/>
            </a:p>
          </p:txBody>
        </p:sp>
        <p:sp>
          <p:nvSpPr>
            <p:cNvPr id="118" name="Line 10">
              <a:extLst>
                <a:ext uri="{FF2B5EF4-FFF2-40B4-BE49-F238E27FC236}">
                  <a16:creationId xmlns:a16="http://schemas.microsoft.com/office/drawing/2014/main" id="{DBB1BC98-AC57-C750-C677-4F42FFBBBD9F}"/>
                </a:ext>
              </a:extLst>
            </p:cNvPr>
            <p:cNvSpPr>
              <a:spLocks noChangeShapeType="1"/>
            </p:cNvSpPr>
            <p:nvPr/>
          </p:nvSpPr>
          <p:spPr bwMode="auto">
            <a:xfrm>
              <a:off x="3936" y="2928"/>
              <a:ext cx="0" cy="192"/>
            </a:xfrm>
            <a:prstGeom prst="line">
              <a:avLst/>
            </a:prstGeom>
            <a:noFill/>
            <a:ln w="28575">
              <a:solidFill>
                <a:schemeClr val="tx1"/>
              </a:solidFill>
              <a:round/>
              <a:headEnd/>
              <a:tailEnd/>
            </a:ln>
            <a:effectLst/>
          </p:spPr>
          <p:txBody>
            <a:bodyPr anchor="ctr">
              <a:spAutoFit/>
            </a:bodyPr>
            <a:lstStyle/>
            <a:p>
              <a:endParaRPr lang="zh-CN" altLang="en-US"/>
            </a:p>
          </p:txBody>
        </p:sp>
        <p:sp>
          <p:nvSpPr>
            <p:cNvPr id="119" name="Line 11">
              <a:extLst>
                <a:ext uri="{FF2B5EF4-FFF2-40B4-BE49-F238E27FC236}">
                  <a16:creationId xmlns:a16="http://schemas.microsoft.com/office/drawing/2014/main" id="{3F3E719B-E47C-6A30-A860-5577FDA1A67A}"/>
                </a:ext>
              </a:extLst>
            </p:cNvPr>
            <p:cNvSpPr>
              <a:spLocks noChangeShapeType="1"/>
            </p:cNvSpPr>
            <p:nvPr/>
          </p:nvSpPr>
          <p:spPr bwMode="auto">
            <a:xfrm>
              <a:off x="4464" y="1536"/>
              <a:ext cx="0" cy="1584"/>
            </a:xfrm>
            <a:prstGeom prst="line">
              <a:avLst/>
            </a:prstGeom>
            <a:noFill/>
            <a:ln w="28575">
              <a:solidFill>
                <a:schemeClr val="tx1"/>
              </a:solidFill>
              <a:round/>
              <a:headEnd/>
              <a:tailEnd/>
            </a:ln>
            <a:effectLst/>
          </p:spPr>
          <p:txBody>
            <a:bodyPr anchor="ctr">
              <a:spAutoFit/>
            </a:bodyPr>
            <a:lstStyle/>
            <a:p>
              <a:endParaRPr lang="zh-CN" altLang="en-US"/>
            </a:p>
          </p:txBody>
        </p:sp>
        <p:cxnSp>
          <p:nvCxnSpPr>
            <p:cNvPr id="120" name="AutoShape 12">
              <a:extLst>
                <a:ext uri="{FF2B5EF4-FFF2-40B4-BE49-F238E27FC236}">
                  <a16:creationId xmlns:a16="http://schemas.microsoft.com/office/drawing/2014/main" id="{F79BBCD1-0344-D782-9859-4F2CF712044D}"/>
                </a:ext>
              </a:extLst>
            </p:cNvPr>
            <p:cNvCxnSpPr>
              <a:cxnSpLocks noChangeShapeType="1"/>
            </p:cNvCxnSpPr>
            <p:nvPr/>
          </p:nvCxnSpPr>
          <p:spPr bwMode="auto">
            <a:xfrm rot="16200000" flipH="1">
              <a:off x="4199" y="2857"/>
              <a:ext cx="1" cy="528"/>
            </a:xfrm>
            <a:prstGeom prst="curvedConnector3">
              <a:avLst>
                <a:gd name="adj1" fmla="val 18699995"/>
              </a:avLst>
            </a:prstGeom>
            <a:noFill/>
            <a:ln w="28575">
              <a:solidFill>
                <a:schemeClr val="tx1"/>
              </a:solidFill>
              <a:round/>
              <a:headEnd/>
              <a:tailEnd/>
            </a:ln>
            <a:effectLst/>
          </p:spPr>
        </p:cxnSp>
        <p:sp>
          <p:nvSpPr>
            <p:cNvPr id="121" name="Line 13">
              <a:extLst>
                <a:ext uri="{FF2B5EF4-FFF2-40B4-BE49-F238E27FC236}">
                  <a16:creationId xmlns:a16="http://schemas.microsoft.com/office/drawing/2014/main" id="{61EAFA30-681B-4DBB-B088-C81DC91B2AE6}"/>
                </a:ext>
              </a:extLst>
            </p:cNvPr>
            <p:cNvSpPr>
              <a:spLocks noChangeShapeType="1"/>
            </p:cNvSpPr>
            <p:nvPr/>
          </p:nvSpPr>
          <p:spPr bwMode="auto">
            <a:xfrm>
              <a:off x="3936" y="1536"/>
              <a:ext cx="0" cy="1200"/>
            </a:xfrm>
            <a:prstGeom prst="line">
              <a:avLst/>
            </a:prstGeom>
            <a:noFill/>
            <a:ln w="28575">
              <a:solidFill>
                <a:schemeClr val="tx1"/>
              </a:solidFill>
              <a:round/>
              <a:headEnd/>
              <a:tailEnd/>
            </a:ln>
            <a:effectLst/>
          </p:spPr>
          <p:txBody>
            <a:bodyPr anchor="ctr">
              <a:spAutoFit/>
            </a:bodyPr>
            <a:lstStyle/>
            <a:p>
              <a:endParaRPr lang="zh-CN" altLang="en-US"/>
            </a:p>
          </p:txBody>
        </p:sp>
        <p:sp>
          <p:nvSpPr>
            <p:cNvPr id="122" name="AutoShape 14">
              <a:extLst>
                <a:ext uri="{FF2B5EF4-FFF2-40B4-BE49-F238E27FC236}">
                  <a16:creationId xmlns:a16="http://schemas.microsoft.com/office/drawing/2014/main" id="{43930505-A392-D789-06E7-663379590DFA}"/>
                </a:ext>
              </a:extLst>
            </p:cNvPr>
            <p:cNvSpPr>
              <a:spLocks noChangeArrowheads="1"/>
            </p:cNvSpPr>
            <p:nvPr/>
          </p:nvSpPr>
          <p:spPr bwMode="auto">
            <a:xfrm>
              <a:off x="3696" y="2880"/>
              <a:ext cx="576" cy="144"/>
            </a:xfrm>
            <a:prstGeom prst="curvedDownArrow">
              <a:avLst>
                <a:gd name="adj1" fmla="val 50019"/>
                <a:gd name="adj2" fmla="val 140278"/>
                <a:gd name="adj3" fmla="val 33333"/>
              </a:avLst>
            </a:prstGeom>
            <a:solidFill>
              <a:srgbClr val="FF9966"/>
            </a:solidFill>
            <a:ln w="9525">
              <a:solidFill>
                <a:schemeClr val="tx1"/>
              </a:solidFill>
              <a:miter lim="800000"/>
              <a:headEnd/>
              <a:tailEnd/>
            </a:ln>
            <a:effectLst/>
          </p:spPr>
          <p:txBody>
            <a:bodyPr wrap="none" anchor="ctr">
              <a:spAutoFit/>
            </a:bodyPr>
            <a:lstStyle/>
            <a:p>
              <a:endParaRPr lang="zh-CN" altLang="en-US"/>
            </a:p>
          </p:txBody>
        </p:sp>
        <p:sp>
          <p:nvSpPr>
            <p:cNvPr id="123" name="AutoShape 15">
              <a:extLst>
                <a:ext uri="{FF2B5EF4-FFF2-40B4-BE49-F238E27FC236}">
                  <a16:creationId xmlns:a16="http://schemas.microsoft.com/office/drawing/2014/main" id="{7DC5C0E5-5B9E-1F1E-30D8-A8BD3FF8EC6A}"/>
                </a:ext>
              </a:extLst>
            </p:cNvPr>
            <p:cNvSpPr>
              <a:spLocks noChangeArrowheads="1"/>
            </p:cNvSpPr>
            <p:nvPr/>
          </p:nvSpPr>
          <p:spPr bwMode="auto">
            <a:xfrm flipV="1">
              <a:off x="3696" y="2688"/>
              <a:ext cx="576" cy="144"/>
            </a:xfrm>
            <a:prstGeom prst="curvedDownArrow">
              <a:avLst>
                <a:gd name="adj1" fmla="val 50019"/>
                <a:gd name="adj2" fmla="val 140278"/>
                <a:gd name="adj3" fmla="val 33333"/>
              </a:avLst>
            </a:prstGeom>
            <a:solidFill>
              <a:srgbClr val="FF9966"/>
            </a:solidFill>
            <a:ln w="9525">
              <a:solidFill>
                <a:schemeClr val="tx1"/>
              </a:solidFill>
              <a:miter lim="800000"/>
              <a:headEnd/>
              <a:tailEnd/>
            </a:ln>
            <a:effectLst/>
          </p:spPr>
          <p:txBody>
            <a:bodyPr anchor="ctr">
              <a:spAutoFit/>
            </a:bodyPr>
            <a:lstStyle/>
            <a:p>
              <a:endParaRPr lang="zh-CN" altLang="en-US"/>
            </a:p>
          </p:txBody>
        </p:sp>
        <p:sp>
          <p:nvSpPr>
            <p:cNvPr id="124" name="Line 16">
              <a:extLst>
                <a:ext uri="{FF2B5EF4-FFF2-40B4-BE49-F238E27FC236}">
                  <a16:creationId xmlns:a16="http://schemas.microsoft.com/office/drawing/2014/main" id="{68955106-A68D-9D2D-3CBC-BCAB409F366A}"/>
                </a:ext>
              </a:extLst>
            </p:cNvPr>
            <p:cNvSpPr>
              <a:spLocks noChangeShapeType="1"/>
            </p:cNvSpPr>
            <p:nvPr/>
          </p:nvSpPr>
          <p:spPr bwMode="auto">
            <a:xfrm>
              <a:off x="3456" y="1344"/>
              <a:ext cx="0" cy="1152"/>
            </a:xfrm>
            <a:prstGeom prst="line">
              <a:avLst/>
            </a:prstGeom>
            <a:noFill/>
            <a:ln w="57150">
              <a:solidFill>
                <a:schemeClr val="tx1"/>
              </a:solidFill>
              <a:round/>
              <a:headEnd/>
              <a:tailEnd/>
            </a:ln>
            <a:effectLst/>
          </p:spPr>
          <p:txBody>
            <a:bodyPr anchor="ctr">
              <a:spAutoFit/>
            </a:bodyPr>
            <a:lstStyle/>
            <a:p>
              <a:endParaRPr lang="zh-CN" altLang="en-US"/>
            </a:p>
          </p:txBody>
        </p:sp>
        <p:sp>
          <p:nvSpPr>
            <p:cNvPr id="125" name="Line 17">
              <a:extLst>
                <a:ext uri="{FF2B5EF4-FFF2-40B4-BE49-F238E27FC236}">
                  <a16:creationId xmlns:a16="http://schemas.microsoft.com/office/drawing/2014/main" id="{17B545C9-2411-DAA1-BEB7-EE73B88F4B42}"/>
                </a:ext>
              </a:extLst>
            </p:cNvPr>
            <p:cNvSpPr>
              <a:spLocks noChangeShapeType="1"/>
            </p:cNvSpPr>
            <p:nvPr/>
          </p:nvSpPr>
          <p:spPr bwMode="auto">
            <a:xfrm>
              <a:off x="4176" y="1344"/>
              <a:ext cx="0" cy="864"/>
            </a:xfrm>
            <a:prstGeom prst="line">
              <a:avLst/>
            </a:prstGeom>
            <a:noFill/>
            <a:ln w="57150">
              <a:solidFill>
                <a:schemeClr val="tx1"/>
              </a:solidFill>
              <a:round/>
              <a:headEnd/>
              <a:tailEnd/>
            </a:ln>
            <a:effectLst/>
          </p:spPr>
          <p:txBody>
            <a:bodyPr anchor="ctr">
              <a:spAutoFit/>
            </a:bodyPr>
            <a:lstStyle/>
            <a:p>
              <a:endParaRPr lang="zh-CN" altLang="en-US"/>
            </a:p>
          </p:txBody>
        </p:sp>
        <p:sp>
          <p:nvSpPr>
            <p:cNvPr id="126" name="AutoShape 18">
              <a:extLst>
                <a:ext uri="{FF2B5EF4-FFF2-40B4-BE49-F238E27FC236}">
                  <a16:creationId xmlns:a16="http://schemas.microsoft.com/office/drawing/2014/main" id="{DAF1DE1A-38A4-5912-5234-09A3B0290A6B}"/>
                </a:ext>
              </a:extLst>
            </p:cNvPr>
            <p:cNvSpPr>
              <a:spLocks noChangeArrowheads="1"/>
            </p:cNvSpPr>
            <p:nvPr/>
          </p:nvSpPr>
          <p:spPr bwMode="auto">
            <a:xfrm>
              <a:off x="4224" y="1056"/>
              <a:ext cx="240" cy="480"/>
            </a:xfrm>
            <a:prstGeom prst="upArrow">
              <a:avLst>
                <a:gd name="adj1" fmla="val 50000"/>
                <a:gd name="adj2" fmla="val 50000"/>
              </a:avLst>
            </a:prstGeom>
            <a:solidFill>
              <a:srgbClr val="FFFF00"/>
            </a:solidFill>
            <a:ln w="9525">
              <a:solidFill>
                <a:schemeClr val="tx1"/>
              </a:solidFill>
              <a:miter lim="800000"/>
              <a:headEnd/>
              <a:tailEnd/>
            </a:ln>
            <a:effectLst/>
          </p:spPr>
          <p:txBody>
            <a:bodyPr anchor="ctr">
              <a:spAutoFit/>
            </a:bodyPr>
            <a:lstStyle/>
            <a:p>
              <a:endParaRPr lang="zh-CN" altLang="en-US"/>
            </a:p>
          </p:txBody>
        </p:sp>
        <p:sp>
          <p:nvSpPr>
            <p:cNvPr id="127" name="Text Box 19">
              <a:extLst>
                <a:ext uri="{FF2B5EF4-FFF2-40B4-BE49-F238E27FC236}">
                  <a16:creationId xmlns:a16="http://schemas.microsoft.com/office/drawing/2014/main" id="{A8BAA7C8-CFDE-6F19-BE2C-119DB3808D99}"/>
                </a:ext>
              </a:extLst>
            </p:cNvPr>
            <p:cNvSpPr txBox="1">
              <a:spLocks noChangeArrowheads="1"/>
            </p:cNvSpPr>
            <p:nvPr/>
          </p:nvSpPr>
          <p:spPr bwMode="auto">
            <a:xfrm>
              <a:off x="4560" y="1152"/>
              <a:ext cx="432" cy="231"/>
            </a:xfrm>
            <a:prstGeom prst="rect">
              <a:avLst/>
            </a:prstGeom>
            <a:noFill/>
            <a:ln w="9525">
              <a:noFill/>
              <a:miter lim="800000"/>
              <a:headEnd/>
              <a:tailEnd/>
            </a:ln>
            <a:effectLst/>
          </p:spPr>
          <p:txBody>
            <a:bodyPr>
              <a:spAutoFit/>
            </a:bodyPr>
            <a:lstStyle/>
            <a:p>
              <a:pPr>
                <a:spcBef>
                  <a:spcPct val="50000"/>
                </a:spcBef>
              </a:pPr>
              <a:r>
                <a:rPr kumimoji="1" lang="zh-CN" altLang="en-US" sz="1800" b="1">
                  <a:solidFill>
                    <a:schemeClr val="tx1"/>
                  </a:solidFill>
                  <a:latin typeface="MS PGothic" pitchFamily="34" charset="-128"/>
                  <a:ea typeface="宋体" pitchFamily="2" charset="-122"/>
                </a:rPr>
                <a:t>吸引</a:t>
              </a:r>
              <a:endParaRPr kumimoji="1" lang="ja-JP" altLang="en-US" sz="1800">
                <a:solidFill>
                  <a:schemeClr val="tx1"/>
                </a:solidFill>
                <a:latin typeface="MS PGothic" pitchFamily="34" charset="-128"/>
                <a:ea typeface="MS PGothic" pitchFamily="34" charset="-128"/>
              </a:endParaRPr>
            </a:p>
          </p:txBody>
        </p:sp>
        <p:sp>
          <p:nvSpPr>
            <p:cNvPr id="128" name="Text Box 20">
              <a:extLst>
                <a:ext uri="{FF2B5EF4-FFF2-40B4-BE49-F238E27FC236}">
                  <a16:creationId xmlns:a16="http://schemas.microsoft.com/office/drawing/2014/main" id="{0E956AA2-EFF3-D3A0-78CD-02DB5AF7E95A}"/>
                </a:ext>
              </a:extLst>
            </p:cNvPr>
            <p:cNvSpPr txBox="1">
              <a:spLocks noChangeArrowheads="1"/>
            </p:cNvSpPr>
            <p:nvPr/>
          </p:nvSpPr>
          <p:spPr bwMode="auto">
            <a:xfrm>
              <a:off x="3360" y="2496"/>
              <a:ext cx="240" cy="548"/>
            </a:xfrm>
            <a:prstGeom prst="rect">
              <a:avLst/>
            </a:prstGeom>
            <a:noFill/>
            <a:ln w="9525">
              <a:noFill/>
              <a:miter lim="800000"/>
              <a:headEnd/>
              <a:tailEnd/>
            </a:ln>
            <a:effectLst/>
          </p:spPr>
          <p:txBody>
            <a:bodyPr>
              <a:spAutoFit/>
            </a:bodyPr>
            <a:lstStyle/>
            <a:p>
              <a:pPr>
                <a:spcBef>
                  <a:spcPct val="50000"/>
                </a:spcBef>
              </a:pPr>
              <a:r>
                <a:rPr kumimoji="1" lang="ja-JP" altLang="en-US" sz="2400" b="1">
                  <a:solidFill>
                    <a:schemeClr val="tx1"/>
                  </a:solidFill>
                  <a:latin typeface="MS PGothic" pitchFamily="34" charset="-128"/>
                  <a:ea typeface="MS PGothic" pitchFamily="34" charset="-128"/>
                </a:rPr>
                <a:t>-</a:t>
              </a:r>
              <a:endParaRPr kumimoji="1" lang="ja-JP" altLang="en-US" sz="2000">
                <a:solidFill>
                  <a:schemeClr val="tx1"/>
                </a:solidFill>
                <a:latin typeface="MS PGothic" pitchFamily="34" charset="-128"/>
                <a:ea typeface="MS PGothic" pitchFamily="34" charset="-128"/>
              </a:endParaRPr>
            </a:p>
            <a:p>
              <a:pPr>
                <a:spcBef>
                  <a:spcPct val="50000"/>
                </a:spcBef>
              </a:pPr>
              <a:endParaRPr kumimoji="1" lang="ja-JP" altLang="en-US" sz="1800">
                <a:solidFill>
                  <a:schemeClr val="tx1"/>
                </a:solidFill>
                <a:latin typeface="MS PGothic" pitchFamily="34" charset="-128"/>
                <a:ea typeface="MS PGothic" pitchFamily="34" charset="-128"/>
              </a:endParaRPr>
            </a:p>
          </p:txBody>
        </p:sp>
        <p:sp>
          <p:nvSpPr>
            <p:cNvPr id="129" name="Text Box 21">
              <a:extLst>
                <a:ext uri="{FF2B5EF4-FFF2-40B4-BE49-F238E27FC236}">
                  <a16:creationId xmlns:a16="http://schemas.microsoft.com/office/drawing/2014/main" id="{EAEC14F6-5396-21AC-11BA-6564681306A8}"/>
                </a:ext>
              </a:extLst>
            </p:cNvPr>
            <p:cNvSpPr txBox="1">
              <a:spLocks noChangeArrowheads="1"/>
            </p:cNvSpPr>
            <p:nvPr/>
          </p:nvSpPr>
          <p:spPr bwMode="auto">
            <a:xfrm>
              <a:off x="4080" y="2208"/>
              <a:ext cx="240" cy="288"/>
            </a:xfrm>
            <a:prstGeom prst="rect">
              <a:avLst/>
            </a:prstGeom>
            <a:noFill/>
            <a:ln w="9525">
              <a:noFill/>
              <a:miter lim="800000"/>
              <a:headEnd/>
              <a:tailEnd/>
            </a:ln>
            <a:effectLst/>
          </p:spPr>
          <p:txBody>
            <a:bodyPr>
              <a:spAutoFit/>
            </a:bodyPr>
            <a:lstStyle/>
            <a:p>
              <a:pPr>
                <a:spcBef>
                  <a:spcPct val="50000"/>
                </a:spcBef>
              </a:pPr>
              <a:r>
                <a:rPr kumimoji="1" lang="ja-JP" altLang="en-US" sz="2400" b="1">
                  <a:solidFill>
                    <a:schemeClr val="tx1"/>
                  </a:solidFill>
                  <a:latin typeface="MS PGothic" pitchFamily="34" charset="-128"/>
                  <a:ea typeface="MS PGothic" pitchFamily="34" charset="-128"/>
                </a:rPr>
                <a:t>+</a:t>
              </a:r>
              <a:endParaRPr kumimoji="1" lang="ja-JP" altLang="en-US" sz="1800">
                <a:solidFill>
                  <a:schemeClr val="tx1"/>
                </a:solidFill>
                <a:latin typeface="MS PGothic" pitchFamily="34" charset="-128"/>
                <a:ea typeface="MS PGothic" pitchFamily="34" charset="-128"/>
              </a:endParaRPr>
            </a:p>
          </p:txBody>
        </p:sp>
        <p:sp>
          <p:nvSpPr>
            <p:cNvPr id="130" name="Line 22">
              <a:extLst>
                <a:ext uri="{FF2B5EF4-FFF2-40B4-BE49-F238E27FC236}">
                  <a16:creationId xmlns:a16="http://schemas.microsoft.com/office/drawing/2014/main" id="{A39761CB-0709-3410-EA97-5E5C4068E169}"/>
                </a:ext>
              </a:extLst>
            </p:cNvPr>
            <p:cNvSpPr>
              <a:spLocks noChangeShapeType="1"/>
            </p:cNvSpPr>
            <p:nvPr/>
          </p:nvSpPr>
          <p:spPr bwMode="auto">
            <a:xfrm flipV="1">
              <a:off x="4320" y="2928"/>
              <a:ext cx="672" cy="192"/>
            </a:xfrm>
            <a:prstGeom prst="line">
              <a:avLst/>
            </a:prstGeom>
            <a:noFill/>
            <a:ln w="28575">
              <a:solidFill>
                <a:schemeClr val="accent2"/>
              </a:solidFill>
              <a:round/>
              <a:headEnd type="triangle" w="med" len="med"/>
              <a:tailEnd/>
            </a:ln>
            <a:effectLst/>
          </p:spPr>
          <p:txBody>
            <a:bodyPr anchor="ctr">
              <a:spAutoFit/>
            </a:bodyPr>
            <a:lstStyle/>
            <a:p>
              <a:endParaRPr lang="zh-CN" altLang="en-US"/>
            </a:p>
          </p:txBody>
        </p:sp>
        <p:sp>
          <p:nvSpPr>
            <p:cNvPr id="131" name="Line 23">
              <a:extLst>
                <a:ext uri="{FF2B5EF4-FFF2-40B4-BE49-F238E27FC236}">
                  <a16:creationId xmlns:a16="http://schemas.microsoft.com/office/drawing/2014/main" id="{783727E9-1BB4-DCE3-7B17-7570114089FB}"/>
                </a:ext>
              </a:extLst>
            </p:cNvPr>
            <p:cNvSpPr>
              <a:spLocks noChangeShapeType="1"/>
            </p:cNvSpPr>
            <p:nvPr/>
          </p:nvSpPr>
          <p:spPr bwMode="auto">
            <a:xfrm flipV="1">
              <a:off x="4464" y="2928"/>
              <a:ext cx="528" cy="336"/>
            </a:xfrm>
            <a:prstGeom prst="line">
              <a:avLst/>
            </a:prstGeom>
            <a:noFill/>
            <a:ln w="28575">
              <a:solidFill>
                <a:schemeClr val="accent2"/>
              </a:solidFill>
              <a:round/>
              <a:headEnd type="triangle" w="med" len="med"/>
              <a:tailEnd/>
            </a:ln>
            <a:effectLst/>
          </p:spPr>
          <p:txBody>
            <a:bodyPr anchor="ctr">
              <a:spAutoFit/>
            </a:bodyPr>
            <a:lstStyle/>
            <a:p>
              <a:endParaRPr lang="zh-CN" altLang="en-US"/>
            </a:p>
          </p:txBody>
        </p:sp>
        <p:sp>
          <p:nvSpPr>
            <p:cNvPr id="132" name="Line 24">
              <a:extLst>
                <a:ext uri="{FF2B5EF4-FFF2-40B4-BE49-F238E27FC236}">
                  <a16:creationId xmlns:a16="http://schemas.microsoft.com/office/drawing/2014/main" id="{841F232F-A8A1-01F3-90AD-58C6E93A937D}"/>
                </a:ext>
              </a:extLst>
            </p:cNvPr>
            <p:cNvSpPr>
              <a:spLocks noChangeShapeType="1"/>
            </p:cNvSpPr>
            <p:nvPr/>
          </p:nvSpPr>
          <p:spPr bwMode="auto">
            <a:xfrm flipH="1">
              <a:off x="3072" y="2976"/>
              <a:ext cx="816" cy="576"/>
            </a:xfrm>
            <a:prstGeom prst="line">
              <a:avLst/>
            </a:prstGeom>
            <a:noFill/>
            <a:ln w="28575">
              <a:solidFill>
                <a:schemeClr val="accent2"/>
              </a:solidFill>
              <a:round/>
              <a:headEnd type="triangle" w="med" len="med"/>
              <a:tailEnd/>
            </a:ln>
            <a:effectLst/>
          </p:spPr>
          <p:txBody>
            <a:bodyPr wrap="none" anchor="ctr">
              <a:spAutoFit/>
            </a:bodyPr>
            <a:lstStyle/>
            <a:p>
              <a:endParaRPr lang="zh-CN" altLang="en-US"/>
            </a:p>
          </p:txBody>
        </p:sp>
        <p:sp>
          <p:nvSpPr>
            <p:cNvPr id="133" name="Oval 25">
              <a:extLst>
                <a:ext uri="{FF2B5EF4-FFF2-40B4-BE49-F238E27FC236}">
                  <a16:creationId xmlns:a16="http://schemas.microsoft.com/office/drawing/2014/main" id="{A04CD644-AD06-0930-AA77-0DAD4D5989FD}"/>
                </a:ext>
              </a:extLst>
            </p:cNvPr>
            <p:cNvSpPr>
              <a:spLocks noChangeArrowheads="1"/>
            </p:cNvSpPr>
            <p:nvPr/>
          </p:nvSpPr>
          <p:spPr bwMode="auto">
            <a:xfrm>
              <a:off x="3696" y="2784"/>
              <a:ext cx="96" cy="96"/>
            </a:xfrm>
            <a:prstGeom prst="ellipse">
              <a:avLst/>
            </a:prstGeom>
            <a:gradFill rotWithShape="0">
              <a:gsLst>
                <a:gs pos="0">
                  <a:schemeClr val="bg2"/>
                </a:gs>
                <a:gs pos="100000">
                  <a:schemeClr val="bg2">
                    <a:gamma/>
                    <a:shade val="46275"/>
                    <a:invGamma/>
                  </a:schemeClr>
                </a:gs>
              </a:gsLst>
              <a:lin ang="5400000" scaled="1"/>
            </a:gradFill>
            <a:ln w="9525">
              <a:solidFill>
                <a:schemeClr val="tx1"/>
              </a:solidFill>
              <a:round/>
              <a:headEnd/>
              <a:tailEnd/>
            </a:ln>
            <a:effectLst/>
          </p:spPr>
          <p:txBody>
            <a:bodyPr wrap="none" anchor="ctr">
              <a:spAutoFit/>
            </a:bodyPr>
            <a:lstStyle/>
            <a:p>
              <a:endParaRPr lang="zh-CN" altLang="en-US"/>
            </a:p>
          </p:txBody>
        </p:sp>
        <p:sp>
          <p:nvSpPr>
            <p:cNvPr id="134" name="Oval 26">
              <a:extLst>
                <a:ext uri="{FF2B5EF4-FFF2-40B4-BE49-F238E27FC236}">
                  <a16:creationId xmlns:a16="http://schemas.microsoft.com/office/drawing/2014/main" id="{EF933EA4-2A4D-11E4-A187-84B275354828}"/>
                </a:ext>
              </a:extLst>
            </p:cNvPr>
            <p:cNvSpPr>
              <a:spLocks noChangeArrowheads="1"/>
            </p:cNvSpPr>
            <p:nvPr/>
          </p:nvSpPr>
          <p:spPr bwMode="auto">
            <a:xfrm>
              <a:off x="3984" y="2832"/>
              <a:ext cx="48" cy="48"/>
            </a:xfrm>
            <a:prstGeom prst="ellipse">
              <a:avLst/>
            </a:prstGeom>
            <a:gradFill rotWithShape="0">
              <a:gsLst>
                <a:gs pos="0">
                  <a:schemeClr val="bg2"/>
                </a:gs>
                <a:gs pos="100000">
                  <a:schemeClr val="bg2">
                    <a:gamma/>
                    <a:shade val="46275"/>
                    <a:invGamma/>
                  </a:schemeClr>
                </a:gs>
              </a:gsLst>
              <a:lin ang="5400000" scaled="1"/>
            </a:gradFill>
            <a:ln w="9525">
              <a:solidFill>
                <a:schemeClr val="tx1"/>
              </a:solidFill>
              <a:round/>
              <a:headEnd/>
              <a:tailEnd/>
            </a:ln>
            <a:effectLst/>
          </p:spPr>
          <p:txBody>
            <a:bodyPr anchor="ctr">
              <a:spAutoFit/>
            </a:bodyPr>
            <a:lstStyle/>
            <a:p>
              <a:endParaRPr lang="zh-CN" altLang="en-US"/>
            </a:p>
          </p:txBody>
        </p:sp>
        <p:sp>
          <p:nvSpPr>
            <p:cNvPr id="135" name="Oval 27">
              <a:extLst>
                <a:ext uri="{FF2B5EF4-FFF2-40B4-BE49-F238E27FC236}">
                  <a16:creationId xmlns:a16="http://schemas.microsoft.com/office/drawing/2014/main" id="{C7CB5787-7FA5-FE53-E1D4-7A5F23DCDF44}"/>
                </a:ext>
              </a:extLst>
            </p:cNvPr>
            <p:cNvSpPr>
              <a:spLocks noChangeArrowheads="1"/>
            </p:cNvSpPr>
            <p:nvPr/>
          </p:nvSpPr>
          <p:spPr bwMode="auto">
            <a:xfrm>
              <a:off x="3552" y="2880"/>
              <a:ext cx="96" cy="96"/>
            </a:xfrm>
            <a:prstGeom prst="ellipse">
              <a:avLst/>
            </a:prstGeom>
            <a:gradFill rotWithShape="0">
              <a:gsLst>
                <a:gs pos="0">
                  <a:schemeClr val="bg2"/>
                </a:gs>
                <a:gs pos="100000">
                  <a:schemeClr val="bg2">
                    <a:gamma/>
                    <a:shade val="46275"/>
                    <a:invGamma/>
                  </a:schemeClr>
                </a:gs>
              </a:gsLst>
              <a:lin ang="5400000" scaled="1"/>
            </a:gradFill>
            <a:ln w="9525">
              <a:solidFill>
                <a:schemeClr val="tx1"/>
              </a:solidFill>
              <a:round/>
              <a:headEnd/>
              <a:tailEnd/>
            </a:ln>
            <a:effectLst/>
          </p:spPr>
          <p:txBody>
            <a:bodyPr wrap="none" anchor="ctr">
              <a:spAutoFit/>
            </a:bodyPr>
            <a:lstStyle/>
            <a:p>
              <a:endParaRPr lang="zh-CN" altLang="en-US"/>
            </a:p>
          </p:txBody>
        </p:sp>
        <p:sp>
          <p:nvSpPr>
            <p:cNvPr id="136" name="Oval 28">
              <a:extLst>
                <a:ext uri="{FF2B5EF4-FFF2-40B4-BE49-F238E27FC236}">
                  <a16:creationId xmlns:a16="http://schemas.microsoft.com/office/drawing/2014/main" id="{02EF2792-84F5-F78E-9AD2-67CBEAB5A791}"/>
                </a:ext>
              </a:extLst>
            </p:cNvPr>
            <p:cNvSpPr>
              <a:spLocks noChangeArrowheads="1"/>
            </p:cNvSpPr>
            <p:nvPr/>
          </p:nvSpPr>
          <p:spPr bwMode="auto">
            <a:xfrm>
              <a:off x="3792" y="2784"/>
              <a:ext cx="48" cy="48"/>
            </a:xfrm>
            <a:prstGeom prst="ellipse">
              <a:avLst/>
            </a:prstGeom>
            <a:gradFill rotWithShape="0">
              <a:gsLst>
                <a:gs pos="0">
                  <a:schemeClr val="bg2"/>
                </a:gs>
                <a:gs pos="100000">
                  <a:schemeClr val="bg2">
                    <a:gamma/>
                    <a:shade val="46275"/>
                    <a:invGamma/>
                  </a:schemeClr>
                </a:gs>
              </a:gsLst>
              <a:lin ang="5400000" scaled="1"/>
            </a:gradFill>
            <a:ln w="9525">
              <a:solidFill>
                <a:schemeClr val="tx1"/>
              </a:solidFill>
              <a:round/>
              <a:headEnd/>
              <a:tailEnd/>
            </a:ln>
            <a:effectLst/>
          </p:spPr>
          <p:txBody>
            <a:bodyPr anchor="ctr">
              <a:spAutoFit/>
            </a:bodyPr>
            <a:lstStyle/>
            <a:p>
              <a:endParaRPr lang="zh-CN" altLang="en-US"/>
            </a:p>
          </p:txBody>
        </p:sp>
        <p:sp>
          <p:nvSpPr>
            <p:cNvPr id="137" name="Oval 29">
              <a:extLst>
                <a:ext uri="{FF2B5EF4-FFF2-40B4-BE49-F238E27FC236}">
                  <a16:creationId xmlns:a16="http://schemas.microsoft.com/office/drawing/2014/main" id="{CBB7BE87-3284-F94E-175C-243C9D0A1078}"/>
                </a:ext>
              </a:extLst>
            </p:cNvPr>
            <p:cNvSpPr>
              <a:spLocks noChangeArrowheads="1"/>
            </p:cNvSpPr>
            <p:nvPr/>
          </p:nvSpPr>
          <p:spPr bwMode="auto">
            <a:xfrm>
              <a:off x="4176" y="2880"/>
              <a:ext cx="48" cy="48"/>
            </a:xfrm>
            <a:prstGeom prst="ellipse">
              <a:avLst/>
            </a:prstGeom>
            <a:gradFill rotWithShape="0">
              <a:gsLst>
                <a:gs pos="0">
                  <a:schemeClr val="bg2"/>
                </a:gs>
                <a:gs pos="100000">
                  <a:schemeClr val="bg2">
                    <a:gamma/>
                    <a:shade val="46275"/>
                    <a:invGamma/>
                  </a:schemeClr>
                </a:gs>
              </a:gsLst>
              <a:lin ang="5400000" scaled="1"/>
            </a:gradFill>
            <a:ln w="9525">
              <a:solidFill>
                <a:schemeClr val="tx1"/>
              </a:solidFill>
              <a:round/>
              <a:headEnd/>
              <a:tailEnd/>
            </a:ln>
            <a:effectLst/>
          </p:spPr>
          <p:txBody>
            <a:bodyPr anchor="ctr">
              <a:spAutoFit/>
            </a:bodyPr>
            <a:lstStyle/>
            <a:p>
              <a:endParaRPr lang="zh-CN" altLang="en-US"/>
            </a:p>
          </p:txBody>
        </p:sp>
        <p:sp>
          <p:nvSpPr>
            <p:cNvPr id="138" name="Oval 30">
              <a:extLst>
                <a:ext uri="{FF2B5EF4-FFF2-40B4-BE49-F238E27FC236}">
                  <a16:creationId xmlns:a16="http://schemas.microsoft.com/office/drawing/2014/main" id="{4F900688-7688-E46B-9DF5-6643F881D123}"/>
                </a:ext>
              </a:extLst>
            </p:cNvPr>
            <p:cNvSpPr>
              <a:spLocks noChangeArrowheads="1"/>
            </p:cNvSpPr>
            <p:nvPr/>
          </p:nvSpPr>
          <p:spPr bwMode="auto">
            <a:xfrm>
              <a:off x="4224" y="2736"/>
              <a:ext cx="48" cy="48"/>
            </a:xfrm>
            <a:prstGeom prst="ellipse">
              <a:avLst/>
            </a:prstGeom>
            <a:gradFill rotWithShape="0">
              <a:gsLst>
                <a:gs pos="0">
                  <a:schemeClr val="bg2"/>
                </a:gs>
                <a:gs pos="100000">
                  <a:schemeClr val="bg2">
                    <a:gamma/>
                    <a:shade val="46275"/>
                    <a:invGamma/>
                  </a:schemeClr>
                </a:gs>
              </a:gsLst>
              <a:lin ang="5400000" scaled="1"/>
            </a:gradFill>
            <a:ln w="9525">
              <a:solidFill>
                <a:schemeClr val="tx1"/>
              </a:solidFill>
              <a:round/>
              <a:headEnd/>
              <a:tailEnd/>
            </a:ln>
            <a:effectLst/>
          </p:spPr>
          <p:txBody>
            <a:bodyPr anchor="ctr">
              <a:spAutoFit/>
            </a:bodyPr>
            <a:lstStyle/>
            <a:p>
              <a:endParaRPr lang="zh-CN" altLang="en-US"/>
            </a:p>
          </p:txBody>
        </p:sp>
        <p:sp>
          <p:nvSpPr>
            <p:cNvPr id="139" name="Oval 31">
              <a:extLst>
                <a:ext uri="{FF2B5EF4-FFF2-40B4-BE49-F238E27FC236}">
                  <a16:creationId xmlns:a16="http://schemas.microsoft.com/office/drawing/2014/main" id="{3841D2F5-657D-2FB3-3A6C-F63BFC78D960}"/>
                </a:ext>
              </a:extLst>
            </p:cNvPr>
            <p:cNvSpPr>
              <a:spLocks noChangeArrowheads="1"/>
            </p:cNvSpPr>
            <p:nvPr/>
          </p:nvSpPr>
          <p:spPr bwMode="auto">
            <a:xfrm>
              <a:off x="3888" y="2736"/>
              <a:ext cx="48" cy="48"/>
            </a:xfrm>
            <a:prstGeom prst="ellipse">
              <a:avLst/>
            </a:prstGeom>
            <a:gradFill rotWithShape="0">
              <a:gsLst>
                <a:gs pos="0">
                  <a:schemeClr val="bg2"/>
                </a:gs>
                <a:gs pos="100000">
                  <a:schemeClr val="bg2">
                    <a:gamma/>
                    <a:shade val="46275"/>
                    <a:invGamma/>
                  </a:schemeClr>
                </a:gs>
              </a:gsLst>
              <a:lin ang="5400000" scaled="1"/>
            </a:gradFill>
            <a:ln w="9525">
              <a:solidFill>
                <a:schemeClr val="tx1"/>
              </a:solidFill>
              <a:round/>
              <a:headEnd/>
              <a:tailEnd/>
            </a:ln>
            <a:effectLst/>
          </p:spPr>
          <p:txBody>
            <a:bodyPr anchor="ctr">
              <a:spAutoFit/>
            </a:bodyPr>
            <a:lstStyle/>
            <a:p>
              <a:endParaRPr lang="zh-CN" altLang="en-US"/>
            </a:p>
          </p:txBody>
        </p:sp>
        <p:sp>
          <p:nvSpPr>
            <p:cNvPr id="140" name="Oval 32">
              <a:extLst>
                <a:ext uri="{FF2B5EF4-FFF2-40B4-BE49-F238E27FC236}">
                  <a16:creationId xmlns:a16="http://schemas.microsoft.com/office/drawing/2014/main" id="{62BEBA1E-8CB3-C882-0A24-006453D7D8B8}"/>
                </a:ext>
              </a:extLst>
            </p:cNvPr>
            <p:cNvSpPr>
              <a:spLocks noChangeArrowheads="1"/>
            </p:cNvSpPr>
            <p:nvPr/>
          </p:nvSpPr>
          <p:spPr bwMode="auto">
            <a:xfrm>
              <a:off x="4128" y="2784"/>
              <a:ext cx="48" cy="48"/>
            </a:xfrm>
            <a:prstGeom prst="ellipse">
              <a:avLst/>
            </a:prstGeom>
            <a:gradFill rotWithShape="0">
              <a:gsLst>
                <a:gs pos="0">
                  <a:schemeClr val="bg2"/>
                </a:gs>
                <a:gs pos="100000">
                  <a:schemeClr val="bg2">
                    <a:gamma/>
                    <a:shade val="46275"/>
                    <a:invGamma/>
                  </a:schemeClr>
                </a:gs>
              </a:gsLst>
              <a:lin ang="5400000" scaled="1"/>
            </a:gradFill>
            <a:ln w="9525">
              <a:solidFill>
                <a:schemeClr val="tx1"/>
              </a:solidFill>
              <a:round/>
              <a:headEnd/>
              <a:tailEnd/>
            </a:ln>
            <a:effectLst/>
          </p:spPr>
          <p:txBody>
            <a:bodyPr anchor="ctr">
              <a:spAutoFit/>
            </a:bodyPr>
            <a:lstStyle/>
            <a:p>
              <a:endParaRPr lang="zh-CN" altLang="en-US"/>
            </a:p>
          </p:txBody>
        </p:sp>
      </p:grpSp>
    </p:spTree>
    <p:extLst>
      <p:ext uri="{BB962C8B-B14F-4D97-AF65-F5344CB8AC3E}">
        <p14:creationId xmlns:p14="http://schemas.microsoft.com/office/powerpoint/2010/main" val="1150316650"/>
      </p:ext>
    </p:extLst>
  </p:cSld>
  <p:clrMapOvr>
    <a:masterClrMapping/>
  </p:clrMapOvr>
  <p:transition>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6">
            <a:extLst>
              <a:ext uri="{FF2B5EF4-FFF2-40B4-BE49-F238E27FC236}">
                <a16:creationId xmlns:a16="http://schemas.microsoft.com/office/drawing/2014/main" id="{2775C0D7-D218-9810-33A1-B3A41C65201C}"/>
              </a:ext>
            </a:extLst>
          </p:cNvPr>
          <p:cNvSpPr txBox="1">
            <a:spLocks noChangeArrowheads="1"/>
          </p:cNvSpPr>
          <p:nvPr/>
        </p:nvSpPr>
        <p:spPr>
          <a:xfrm>
            <a:off x="1961710" y="692150"/>
            <a:ext cx="5740840" cy="587375"/>
          </a:xfrm>
          <a:prstGeom prst="rect">
            <a:avLst/>
          </a:prstGeom>
          <a:noFill/>
          <a:ln/>
        </p:spPr>
        <p:txBody>
          <a:bodyPr lIns="92075" tIns="46038" rIns="92075" bIns="46038" anchor="b"/>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r>
              <a:rPr lang="en-US" altLang="zh-CN" sz="4000" kern="0" dirty="0"/>
              <a:t>5. </a:t>
            </a:r>
            <a:r>
              <a:rPr lang="zh-CN" altLang="en-US" sz="4000" kern="0" dirty="0"/>
              <a:t>常见粒径分析方法</a:t>
            </a:r>
          </a:p>
        </p:txBody>
      </p:sp>
      <p:sp>
        <p:nvSpPr>
          <p:cNvPr id="3" name="Rectangle 2">
            <a:extLst>
              <a:ext uri="{FF2B5EF4-FFF2-40B4-BE49-F238E27FC236}">
                <a16:creationId xmlns:a16="http://schemas.microsoft.com/office/drawing/2014/main" id="{39F58C1E-9430-7A3F-2833-D248456B4E13}"/>
              </a:ext>
            </a:extLst>
          </p:cNvPr>
          <p:cNvSpPr txBox="1">
            <a:spLocks noChangeArrowheads="1"/>
          </p:cNvSpPr>
          <p:nvPr/>
        </p:nvSpPr>
        <p:spPr bwMode="auto">
          <a:xfrm>
            <a:off x="642144" y="1448780"/>
            <a:ext cx="6851650" cy="11430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dirty="0">
                <a:ea typeface="宋体" pitchFamily="2" charset="-122"/>
              </a:rPr>
              <a:t>电阻感应技术</a:t>
            </a:r>
            <a:r>
              <a:rPr lang="en-US" altLang="zh-CN" sz="3200" dirty="0">
                <a:ea typeface="宋体" pitchFamily="2" charset="-122"/>
              </a:rPr>
              <a:t>——</a:t>
            </a:r>
            <a:r>
              <a:rPr lang="zh-CN" altLang="en-US" sz="3200" dirty="0">
                <a:ea typeface="宋体" pitchFamily="2" charset="-122"/>
              </a:rPr>
              <a:t>缺点</a:t>
            </a:r>
            <a:endParaRPr lang="zh-CN" altLang="en-US" sz="3200" kern="0" dirty="0">
              <a:ea typeface="宋体" pitchFamily="2" charset="-122"/>
            </a:endParaRPr>
          </a:p>
        </p:txBody>
      </p:sp>
      <p:sp>
        <p:nvSpPr>
          <p:cNvPr id="4" name="Rectangle 3">
            <a:extLst>
              <a:ext uri="{FF2B5EF4-FFF2-40B4-BE49-F238E27FC236}">
                <a16:creationId xmlns:a16="http://schemas.microsoft.com/office/drawing/2014/main" id="{D40164BB-DAE9-E569-4BE6-D74F5EE86A1A}"/>
              </a:ext>
            </a:extLst>
          </p:cNvPr>
          <p:cNvSpPr txBox="1">
            <a:spLocks noChangeArrowheads="1"/>
          </p:cNvSpPr>
          <p:nvPr/>
        </p:nvSpPr>
        <p:spPr bwMode="auto">
          <a:xfrm>
            <a:off x="251520" y="2591780"/>
            <a:ext cx="8640960" cy="3960440"/>
          </a:xfrm>
          <a:prstGeom prst="rect">
            <a:avLst/>
          </a:prstGeom>
          <a:noFill/>
          <a:ln>
            <a:noFill/>
          </a:ln>
          <a:effec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l"/>
              <a:defRPr sz="4000" b="1">
                <a:solidFill>
                  <a:schemeClr val="accent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华文细黑" pitchFamily="2" charset="-122"/>
              </a:defRPr>
            </a:lvl2pPr>
            <a:lvl3pPr marL="1143000" indent="-2286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华文细黑" pitchFamily="2" charset="-122"/>
              </a:defRPr>
            </a:lvl3pPr>
            <a:lvl4pPr marL="1600200" indent="-228600" algn="l" rtl="0" eaLnBrk="0" fontAlgn="base" hangingPunct="0">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4pPr>
            <a:lvl5pPr marL="2057400" indent="-228600" algn="l" rtl="0" eaLnBrk="0" fontAlgn="base" hangingPunct="0">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5pPr>
            <a:lvl6pPr marL="25146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6pPr>
            <a:lvl7pPr marL="29718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7pPr>
            <a:lvl8pPr marL="34290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8pPr>
            <a:lvl9pPr marL="38862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9pPr>
          </a:lstStyle>
          <a:p>
            <a:pPr marL="914400" lvl="1" indent="-457200">
              <a:buFont typeface="Wingdings" pitchFamily="2" charset="2"/>
              <a:buAutoNum type="arabicPeriod"/>
            </a:pPr>
            <a:r>
              <a:rPr lang="zh-CN" altLang="en-US" sz="2200" kern="0" dirty="0">
                <a:effectLst/>
                <a:latin typeface="Times New Roman" pitchFamily="18" charset="0"/>
                <a:ea typeface="宋体" pitchFamily="2" charset="-122"/>
                <a:cs typeface="Times New Roman" pitchFamily="18" charset="0"/>
              </a:rPr>
              <a:t>难于测量乳液，也不能测量喷雾，干粉需要悬浮在介质中测量。</a:t>
            </a:r>
          </a:p>
          <a:p>
            <a:pPr marL="914400" lvl="1" indent="-457200">
              <a:buFont typeface="Wingdings" pitchFamily="2" charset="2"/>
              <a:buAutoNum type="arabicPeriod"/>
            </a:pPr>
            <a:r>
              <a:rPr lang="zh-CN" altLang="en-US" sz="2200" kern="0" dirty="0">
                <a:effectLst/>
                <a:latin typeface="Times New Roman" pitchFamily="18" charset="0"/>
                <a:ea typeface="宋体" pitchFamily="2" charset="-122"/>
                <a:cs typeface="Times New Roman" pitchFamily="18" charset="0"/>
              </a:rPr>
              <a:t>必须在电解质中测量，也难于测量有机物料。</a:t>
            </a:r>
          </a:p>
          <a:p>
            <a:pPr marL="914400" lvl="1" indent="-457200">
              <a:buFont typeface="Wingdings" pitchFamily="2" charset="2"/>
              <a:buAutoNum type="arabicPeriod"/>
            </a:pPr>
            <a:r>
              <a:rPr lang="zh-CN" altLang="en-US" sz="2200" kern="0" dirty="0">
                <a:effectLst/>
                <a:latin typeface="Times New Roman" pitchFamily="18" charset="0"/>
                <a:ea typeface="宋体" pitchFamily="2" charset="-122"/>
                <a:cs typeface="Times New Roman" pitchFamily="18" charset="0"/>
              </a:rPr>
              <a:t>该法需要校准标准，费用高，并且其粒度在蒸馏水和电解质中会发生变化。</a:t>
            </a:r>
          </a:p>
          <a:p>
            <a:pPr marL="914400" lvl="1" indent="-457200">
              <a:buFont typeface="Wingdings" pitchFamily="2" charset="2"/>
              <a:buAutoNum type="arabicPeriod"/>
            </a:pPr>
            <a:r>
              <a:rPr lang="zh-CN" altLang="en-US" sz="2200" kern="0" dirty="0">
                <a:effectLst/>
                <a:latin typeface="Times New Roman" pitchFamily="18" charset="0"/>
                <a:ea typeface="宋体" pitchFamily="2" charset="-122"/>
                <a:cs typeface="Times New Roman" pitchFamily="18" charset="0"/>
              </a:rPr>
              <a:t>对于粒度分布范围较宽的物料，该法测量速度慢，并且不易测量小于</a:t>
            </a:r>
            <a:r>
              <a:rPr lang="en-US" altLang="zh-CN" sz="2200" kern="0" dirty="0">
                <a:effectLst/>
                <a:latin typeface="Times New Roman" panose="02020603050405020304" pitchFamily="18" charset="0"/>
                <a:ea typeface="宋体" pitchFamily="2" charset="-122"/>
                <a:cs typeface="Times New Roman" panose="02020603050405020304" pitchFamily="18" charset="0"/>
              </a:rPr>
              <a:t>2</a:t>
            </a:r>
            <a:r>
              <a:rPr lang="zh-CN" altLang="en-US" sz="2200" kern="0" dirty="0">
                <a:effectLst/>
                <a:latin typeface="Times New Roman" panose="02020603050405020304" pitchFamily="18" charset="0"/>
                <a:ea typeface="宋体" pitchFamily="2" charset="-122"/>
                <a:cs typeface="Times New Roman" panose="02020603050405020304" pitchFamily="18" charset="0"/>
              </a:rPr>
              <a:t>微米的颗粒。</a:t>
            </a:r>
          </a:p>
          <a:p>
            <a:pPr marL="914400" lvl="1" indent="-457200">
              <a:buFont typeface="Wingdings" pitchFamily="2" charset="2"/>
              <a:buAutoNum type="arabicPeriod"/>
            </a:pPr>
            <a:r>
              <a:rPr lang="zh-CN" altLang="en-US" sz="2200" kern="0" dirty="0">
                <a:effectLst/>
                <a:latin typeface="Times New Roman" panose="02020603050405020304" pitchFamily="18" charset="0"/>
                <a:ea typeface="宋体" pitchFamily="2" charset="-122"/>
                <a:cs typeface="Times New Roman" panose="02020603050405020304" pitchFamily="18" charset="0"/>
              </a:rPr>
              <a:t>测量带孔的颗粒会产生较大的误差，因为测定的是其壳层。</a:t>
            </a:r>
          </a:p>
          <a:p>
            <a:pPr marL="914400" lvl="1" indent="-457200">
              <a:buFont typeface="Wingdings" pitchFamily="2" charset="2"/>
              <a:buAutoNum type="arabicPeriod"/>
            </a:pPr>
            <a:r>
              <a:rPr lang="zh-CN" altLang="en-US" sz="2200" kern="0" dirty="0">
                <a:effectLst/>
                <a:latin typeface="Times New Roman" panose="02020603050405020304" pitchFamily="18" charset="0"/>
                <a:ea typeface="宋体" pitchFamily="2" charset="-122"/>
                <a:cs typeface="Times New Roman" panose="02020603050405020304" pitchFamily="18" charset="0"/>
              </a:rPr>
              <a:t>密实的物料或大颗粒难以测量，因为在此之前这些颗粒已经沉降了。 </a:t>
            </a:r>
          </a:p>
        </p:txBody>
      </p:sp>
    </p:spTree>
    <p:extLst>
      <p:ext uri="{BB962C8B-B14F-4D97-AF65-F5344CB8AC3E}">
        <p14:creationId xmlns:p14="http://schemas.microsoft.com/office/powerpoint/2010/main" val="3106248632"/>
      </p:ext>
    </p:extLst>
  </p:cSld>
  <p:clrMapOvr>
    <a:masterClrMapping/>
  </p:clrMapOvr>
  <p:transition>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6">
            <a:extLst>
              <a:ext uri="{FF2B5EF4-FFF2-40B4-BE49-F238E27FC236}">
                <a16:creationId xmlns:a16="http://schemas.microsoft.com/office/drawing/2014/main" id="{2775C0D7-D218-9810-33A1-B3A41C65201C}"/>
              </a:ext>
            </a:extLst>
          </p:cNvPr>
          <p:cNvSpPr txBox="1">
            <a:spLocks noChangeArrowheads="1"/>
          </p:cNvSpPr>
          <p:nvPr/>
        </p:nvSpPr>
        <p:spPr>
          <a:xfrm>
            <a:off x="1961710" y="692150"/>
            <a:ext cx="5740840" cy="587375"/>
          </a:xfrm>
          <a:prstGeom prst="rect">
            <a:avLst/>
          </a:prstGeom>
          <a:noFill/>
          <a:ln/>
        </p:spPr>
        <p:txBody>
          <a:bodyPr lIns="92075" tIns="46038" rIns="92075" bIns="46038" anchor="b"/>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r>
              <a:rPr lang="en-US" altLang="zh-CN" sz="4000" kern="0" dirty="0"/>
              <a:t>5. </a:t>
            </a:r>
            <a:r>
              <a:rPr lang="zh-CN" altLang="en-US" sz="4000" kern="0" dirty="0"/>
              <a:t>常见粒径分析方法</a:t>
            </a:r>
          </a:p>
        </p:txBody>
      </p:sp>
      <p:sp>
        <p:nvSpPr>
          <p:cNvPr id="3" name="Rectangle 2">
            <a:extLst>
              <a:ext uri="{FF2B5EF4-FFF2-40B4-BE49-F238E27FC236}">
                <a16:creationId xmlns:a16="http://schemas.microsoft.com/office/drawing/2014/main" id="{39F58C1E-9430-7A3F-2833-D248456B4E13}"/>
              </a:ext>
            </a:extLst>
          </p:cNvPr>
          <p:cNvSpPr txBox="1">
            <a:spLocks noChangeArrowheads="1"/>
          </p:cNvSpPr>
          <p:nvPr/>
        </p:nvSpPr>
        <p:spPr bwMode="auto">
          <a:xfrm>
            <a:off x="373934" y="1338423"/>
            <a:ext cx="6851650" cy="11430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dirty="0">
                <a:ea typeface="宋体" pitchFamily="2" charset="-122"/>
              </a:rPr>
              <a:t>沉降分析技术</a:t>
            </a:r>
            <a:endParaRPr lang="zh-CN" altLang="en-US" sz="3200" kern="0" dirty="0">
              <a:ea typeface="宋体" pitchFamily="2" charset="-122"/>
            </a:endParaRPr>
          </a:p>
        </p:txBody>
      </p:sp>
      <p:sp>
        <p:nvSpPr>
          <p:cNvPr id="5" name="Rectangle 3">
            <a:extLst>
              <a:ext uri="{FF2B5EF4-FFF2-40B4-BE49-F238E27FC236}">
                <a16:creationId xmlns:a16="http://schemas.microsoft.com/office/drawing/2014/main" id="{79FF81D7-9DFE-6CEF-691F-D01460A92EB2}"/>
              </a:ext>
            </a:extLst>
          </p:cNvPr>
          <p:cNvSpPr txBox="1">
            <a:spLocks noChangeArrowheads="1"/>
          </p:cNvSpPr>
          <p:nvPr/>
        </p:nvSpPr>
        <p:spPr bwMode="auto">
          <a:xfrm>
            <a:off x="642144" y="3753548"/>
            <a:ext cx="7859712" cy="3140837"/>
          </a:xfrm>
          <a:prstGeom prst="rect">
            <a:avLst/>
          </a:prstGeom>
          <a:noFill/>
          <a:ln>
            <a:noFill/>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l"/>
              <a:defRPr sz="4000" b="1">
                <a:solidFill>
                  <a:schemeClr val="accent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华文细黑" pitchFamily="2" charset="-122"/>
              </a:defRPr>
            </a:lvl2pPr>
            <a:lvl3pPr marL="1143000" indent="-2286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华文细黑" pitchFamily="2" charset="-122"/>
              </a:defRPr>
            </a:lvl3pPr>
            <a:lvl4pPr marL="1600200" indent="-228600" algn="l" rtl="0" eaLnBrk="0" fontAlgn="base" hangingPunct="0">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4pPr>
            <a:lvl5pPr marL="2057400" indent="-228600" algn="l" rtl="0" eaLnBrk="0" fontAlgn="base" hangingPunct="0">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5pPr>
            <a:lvl6pPr marL="25146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6pPr>
            <a:lvl7pPr marL="29718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7pPr>
            <a:lvl8pPr marL="34290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8pPr>
            <a:lvl9pPr marL="38862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9pPr>
          </a:lstStyle>
          <a:p>
            <a:pPr algn="just"/>
            <a:r>
              <a:rPr lang="zh-CN" altLang="en-US" sz="2000" kern="0" dirty="0">
                <a:solidFill>
                  <a:srgbClr val="C00000"/>
                </a:solidFill>
                <a:effectLst/>
                <a:ea typeface="宋体" pitchFamily="2" charset="-122"/>
              </a:rPr>
              <a:t>基于如下假设</a:t>
            </a:r>
            <a:r>
              <a:rPr lang="zh-CN" altLang="en-US" sz="2000" kern="0" dirty="0">
                <a:effectLst/>
                <a:ea typeface="宋体" pitchFamily="2" charset="-122"/>
              </a:rPr>
              <a:t>：颗粒为球形刚体，沉降时互不干扰且仅作层流流动，沉降容器足够大且无温度梯度</a:t>
            </a:r>
          </a:p>
          <a:p>
            <a:pPr algn="just"/>
            <a:r>
              <a:rPr lang="en-US" altLang="zh-CN" sz="2000" kern="0" dirty="0">
                <a:solidFill>
                  <a:srgbClr val="C00000"/>
                </a:solidFill>
                <a:effectLst/>
                <a:ea typeface="宋体" pitchFamily="2" charset="-122"/>
              </a:rPr>
              <a:t>Stokes</a:t>
            </a:r>
            <a:r>
              <a:rPr lang="zh-CN" altLang="en-US" sz="2000" kern="0" dirty="0">
                <a:solidFill>
                  <a:srgbClr val="C00000"/>
                </a:solidFill>
                <a:effectLst/>
                <a:ea typeface="宋体" pitchFamily="2" charset="-122"/>
              </a:rPr>
              <a:t>公式</a:t>
            </a:r>
            <a:r>
              <a:rPr lang="zh-CN" altLang="en-US" sz="2000" kern="0" dirty="0">
                <a:effectLst/>
                <a:ea typeface="宋体" pitchFamily="2" charset="-122"/>
              </a:rPr>
              <a:t>是所有沉降仪采用的基本工作原理，必须知道颗粒和液体的密度及粘度，且颗粒沉降的雷诺系数应远小于</a:t>
            </a:r>
            <a:r>
              <a:rPr lang="en-US" altLang="zh-CN" sz="2000" kern="0" dirty="0">
                <a:effectLst/>
                <a:ea typeface="宋体" pitchFamily="2" charset="-122"/>
              </a:rPr>
              <a:t>1</a:t>
            </a:r>
          </a:p>
          <a:p>
            <a:pPr algn="just"/>
            <a:r>
              <a:rPr lang="zh-CN" altLang="en-US" sz="2000" kern="0" dirty="0">
                <a:solidFill>
                  <a:srgbClr val="C00000"/>
                </a:solidFill>
                <a:effectLst/>
                <a:ea typeface="宋体" pitchFamily="2" charset="-122"/>
              </a:rPr>
              <a:t>测量方法</a:t>
            </a:r>
            <a:r>
              <a:rPr lang="zh-CN" altLang="en-US" sz="2000" kern="0" dirty="0">
                <a:effectLst/>
                <a:ea typeface="宋体" pitchFamily="2" charset="-122"/>
              </a:rPr>
              <a:t>：重力沉降，</a:t>
            </a:r>
            <a:r>
              <a:rPr lang="en-US" altLang="zh-CN" sz="2000" kern="0" dirty="0">
                <a:effectLst/>
                <a:ea typeface="宋体" pitchFamily="2" charset="-122"/>
              </a:rPr>
              <a:t>2-50</a:t>
            </a:r>
            <a:r>
              <a:rPr lang="zh-CN" altLang="en-US" sz="2000" kern="0" dirty="0">
                <a:effectLst/>
                <a:ea typeface="宋体" pitchFamily="2" charset="-122"/>
              </a:rPr>
              <a:t>微米；离心沉降，</a:t>
            </a:r>
            <a:r>
              <a:rPr lang="en-US" altLang="zh-CN" sz="2000" kern="0" dirty="0">
                <a:effectLst/>
                <a:ea typeface="宋体" pitchFamily="2" charset="-122"/>
              </a:rPr>
              <a:t>2-10</a:t>
            </a:r>
            <a:r>
              <a:rPr lang="zh-CN" altLang="en-US" sz="2000" kern="0" dirty="0">
                <a:effectLst/>
                <a:ea typeface="宋体" pitchFamily="2" charset="-122"/>
              </a:rPr>
              <a:t>微米；光透沉降（可见光，</a:t>
            </a:r>
            <a:r>
              <a:rPr lang="en-US" altLang="zh-CN" sz="2000" kern="0" dirty="0">
                <a:effectLst/>
                <a:ea typeface="宋体" pitchFamily="2" charset="-122"/>
              </a:rPr>
              <a:t>X</a:t>
            </a:r>
            <a:r>
              <a:rPr lang="zh-CN" altLang="en-US" sz="2000" kern="0" dirty="0">
                <a:effectLst/>
                <a:ea typeface="宋体" pitchFamily="2" charset="-122"/>
              </a:rPr>
              <a:t>射线）等</a:t>
            </a:r>
          </a:p>
          <a:p>
            <a:pPr algn="just"/>
            <a:r>
              <a:rPr lang="zh-CN" altLang="en-US" sz="2000" kern="0" dirty="0">
                <a:solidFill>
                  <a:srgbClr val="C00000"/>
                </a:solidFill>
                <a:effectLst/>
                <a:ea typeface="宋体" pitchFamily="2" charset="-122"/>
              </a:rPr>
              <a:t>局限性</a:t>
            </a:r>
            <a:r>
              <a:rPr lang="zh-CN" altLang="en-US" sz="2000" kern="0" dirty="0">
                <a:effectLst/>
                <a:ea typeface="宋体" pitchFamily="2" charset="-122"/>
              </a:rPr>
              <a:t>：小于</a:t>
            </a:r>
            <a:r>
              <a:rPr lang="en-US" altLang="zh-CN" sz="2000" kern="0" dirty="0">
                <a:effectLst/>
                <a:ea typeface="宋体" pitchFamily="2" charset="-122"/>
              </a:rPr>
              <a:t>2</a:t>
            </a:r>
            <a:r>
              <a:rPr lang="zh-CN" altLang="en-US" sz="2000" kern="0" dirty="0">
                <a:effectLst/>
                <a:ea typeface="宋体" pitchFamily="2" charset="-122"/>
              </a:rPr>
              <a:t>微米的颗粒布朗运动占主导地位，大于</a:t>
            </a:r>
            <a:r>
              <a:rPr lang="en-US" altLang="zh-CN" sz="2000" kern="0" dirty="0">
                <a:effectLst/>
                <a:ea typeface="宋体" pitchFamily="2" charset="-122"/>
              </a:rPr>
              <a:t>50</a:t>
            </a:r>
            <a:r>
              <a:rPr lang="zh-CN" altLang="en-US" sz="2000" kern="0" dirty="0">
                <a:effectLst/>
                <a:ea typeface="宋体" pitchFamily="2" charset="-122"/>
              </a:rPr>
              <a:t>微米的颗粒沉降是湍流状态</a:t>
            </a:r>
          </a:p>
          <a:p>
            <a:pPr algn="just"/>
            <a:r>
              <a:rPr lang="zh-CN" altLang="en-US" sz="2000" kern="0" dirty="0">
                <a:effectLst/>
                <a:ea typeface="宋体" pitchFamily="2" charset="-122"/>
              </a:rPr>
              <a:t>应用领域：油漆，陶瓷，颜料，造纸等</a:t>
            </a:r>
          </a:p>
        </p:txBody>
      </p:sp>
      <p:grpSp>
        <p:nvGrpSpPr>
          <p:cNvPr id="6" name="组合 5">
            <a:extLst>
              <a:ext uri="{FF2B5EF4-FFF2-40B4-BE49-F238E27FC236}">
                <a16:creationId xmlns:a16="http://schemas.microsoft.com/office/drawing/2014/main" id="{E71234C6-8342-F7C7-4BD0-C67A4B5C0A80}"/>
              </a:ext>
            </a:extLst>
          </p:cNvPr>
          <p:cNvGrpSpPr>
            <a:grpSpLocks noChangeAspect="1"/>
          </p:cNvGrpSpPr>
          <p:nvPr/>
        </p:nvGrpSpPr>
        <p:grpSpPr>
          <a:xfrm>
            <a:off x="2461557" y="2213865"/>
            <a:ext cx="4741146" cy="1590835"/>
            <a:chOff x="641243" y="1752600"/>
            <a:chExt cx="7664557" cy="2571751"/>
          </a:xfrm>
        </p:grpSpPr>
        <p:sp>
          <p:nvSpPr>
            <p:cNvPr id="7" name="Rectangle 4">
              <a:extLst>
                <a:ext uri="{FF2B5EF4-FFF2-40B4-BE49-F238E27FC236}">
                  <a16:creationId xmlns:a16="http://schemas.microsoft.com/office/drawing/2014/main" id="{BE9AC4EA-F56B-5AEE-16B7-FAA635245CE1}"/>
                </a:ext>
              </a:extLst>
            </p:cNvPr>
            <p:cNvSpPr>
              <a:spLocks noChangeArrowheads="1"/>
            </p:cNvSpPr>
            <p:nvPr/>
          </p:nvSpPr>
          <p:spPr bwMode="auto">
            <a:xfrm>
              <a:off x="1633538" y="1752600"/>
              <a:ext cx="963612" cy="2439988"/>
            </a:xfrm>
            <a:prstGeom prst="rect">
              <a:avLst/>
            </a:prstGeom>
            <a:gradFill rotWithShape="0">
              <a:gsLst>
                <a:gs pos="0">
                  <a:srgbClr val="FFFFFF"/>
                </a:gs>
                <a:gs pos="100000">
                  <a:srgbClr val="66CCFF"/>
                </a:gs>
              </a:gsLst>
              <a:lin ang="5400000" scaled="1"/>
            </a:gradFill>
            <a:ln w="9525">
              <a:solidFill>
                <a:schemeClr val="tx1"/>
              </a:solidFill>
              <a:miter lim="800000"/>
              <a:headEnd/>
              <a:tailEnd/>
            </a:ln>
            <a:effectLst>
              <a:outerShdw dist="107763" dir="2700000" algn="ctr" rotWithShape="0">
                <a:srgbClr val="DDDDDD"/>
              </a:outerShdw>
            </a:effectLst>
          </p:spPr>
          <p:txBody>
            <a:bodyPr anchor="ctr">
              <a:spAutoFit/>
            </a:bodyPr>
            <a:lstStyle/>
            <a:p>
              <a:endParaRPr lang="zh-CN" altLang="en-US"/>
            </a:p>
          </p:txBody>
        </p:sp>
        <p:sp>
          <p:nvSpPr>
            <p:cNvPr id="8" name="Oval 5">
              <a:extLst>
                <a:ext uri="{FF2B5EF4-FFF2-40B4-BE49-F238E27FC236}">
                  <a16:creationId xmlns:a16="http://schemas.microsoft.com/office/drawing/2014/main" id="{C1CFF4E0-9FC1-D901-9826-BFD3172F0389}"/>
                </a:ext>
              </a:extLst>
            </p:cNvPr>
            <p:cNvSpPr>
              <a:spLocks noChangeArrowheads="1"/>
            </p:cNvSpPr>
            <p:nvPr/>
          </p:nvSpPr>
          <p:spPr bwMode="auto">
            <a:xfrm>
              <a:off x="1700213" y="1819275"/>
              <a:ext cx="320675" cy="328613"/>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9" name="Oval 6">
              <a:extLst>
                <a:ext uri="{FF2B5EF4-FFF2-40B4-BE49-F238E27FC236}">
                  <a16:creationId xmlns:a16="http://schemas.microsoft.com/office/drawing/2014/main" id="{39AC3A64-72B6-8500-EE8D-18C4B8B30EAB}"/>
                </a:ext>
              </a:extLst>
            </p:cNvPr>
            <p:cNvSpPr>
              <a:spLocks noChangeArrowheads="1"/>
            </p:cNvSpPr>
            <p:nvPr/>
          </p:nvSpPr>
          <p:spPr bwMode="auto">
            <a:xfrm>
              <a:off x="1700213" y="3797300"/>
              <a:ext cx="320675" cy="330200"/>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10" name="Oval 7">
              <a:extLst>
                <a:ext uri="{FF2B5EF4-FFF2-40B4-BE49-F238E27FC236}">
                  <a16:creationId xmlns:a16="http://schemas.microsoft.com/office/drawing/2014/main" id="{B338323B-E49B-EDC2-2B75-BCE9B4E1C9D9}"/>
                </a:ext>
              </a:extLst>
            </p:cNvPr>
            <p:cNvSpPr>
              <a:spLocks noChangeArrowheads="1"/>
            </p:cNvSpPr>
            <p:nvPr/>
          </p:nvSpPr>
          <p:spPr bwMode="auto">
            <a:xfrm>
              <a:off x="1700213" y="3400425"/>
              <a:ext cx="320675" cy="330200"/>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11" name="Oval 8">
              <a:extLst>
                <a:ext uri="{FF2B5EF4-FFF2-40B4-BE49-F238E27FC236}">
                  <a16:creationId xmlns:a16="http://schemas.microsoft.com/office/drawing/2014/main" id="{B7251D95-F4CB-4BF1-05BF-AA685C507A37}"/>
                </a:ext>
              </a:extLst>
            </p:cNvPr>
            <p:cNvSpPr>
              <a:spLocks noChangeArrowheads="1"/>
            </p:cNvSpPr>
            <p:nvPr/>
          </p:nvSpPr>
          <p:spPr bwMode="auto">
            <a:xfrm>
              <a:off x="1700213" y="2611438"/>
              <a:ext cx="320675" cy="328612"/>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12" name="Oval 9">
              <a:extLst>
                <a:ext uri="{FF2B5EF4-FFF2-40B4-BE49-F238E27FC236}">
                  <a16:creationId xmlns:a16="http://schemas.microsoft.com/office/drawing/2014/main" id="{F47DDACA-C00E-5163-98BC-F6665B10DF4D}"/>
                </a:ext>
              </a:extLst>
            </p:cNvPr>
            <p:cNvSpPr>
              <a:spLocks noChangeArrowheads="1"/>
            </p:cNvSpPr>
            <p:nvPr/>
          </p:nvSpPr>
          <p:spPr bwMode="auto">
            <a:xfrm>
              <a:off x="1700213" y="2214563"/>
              <a:ext cx="320675" cy="330200"/>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13" name="Oval 10">
              <a:extLst>
                <a:ext uri="{FF2B5EF4-FFF2-40B4-BE49-F238E27FC236}">
                  <a16:creationId xmlns:a16="http://schemas.microsoft.com/office/drawing/2014/main" id="{B84CF3CA-5E73-AF19-A6B0-6BED1782CAC5}"/>
                </a:ext>
              </a:extLst>
            </p:cNvPr>
            <p:cNvSpPr>
              <a:spLocks noChangeArrowheads="1"/>
            </p:cNvSpPr>
            <p:nvPr/>
          </p:nvSpPr>
          <p:spPr bwMode="auto">
            <a:xfrm>
              <a:off x="1700213" y="3005138"/>
              <a:ext cx="320675" cy="331787"/>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anchor="ctr">
              <a:spAutoFit/>
            </a:bodyPr>
            <a:lstStyle/>
            <a:p>
              <a:endParaRPr lang="zh-CN" altLang="en-US"/>
            </a:p>
          </p:txBody>
        </p:sp>
        <p:sp>
          <p:nvSpPr>
            <p:cNvPr id="14" name="Oval 11">
              <a:extLst>
                <a:ext uri="{FF2B5EF4-FFF2-40B4-BE49-F238E27FC236}">
                  <a16:creationId xmlns:a16="http://schemas.microsoft.com/office/drawing/2014/main" id="{3B4F3310-85B1-8DDE-2123-DEBB0CB8BC14}"/>
                </a:ext>
              </a:extLst>
            </p:cNvPr>
            <p:cNvSpPr>
              <a:spLocks noChangeArrowheads="1"/>
            </p:cNvSpPr>
            <p:nvPr/>
          </p:nvSpPr>
          <p:spPr bwMode="auto">
            <a:xfrm>
              <a:off x="2147888" y="1819275"/>
              <a:ext cx="193675" cy="196850"/>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15" name="Oval 12">
              <a:extLst>
                <a:ext uri="{FF2B5EF4-FFF2-40B4-BE49-F238E27FC236}">
                  <a16:creationId xmlns:a16="http://schemas.microsoft.com/office/drawing/2014/main" id="{0DB4A5FA-42DE-5EA1-CFA9-19A2050160C1}"/>
                </a:ext>
              </a:extLst>
            </p:cNvPr>
            <p:cNvSpPr>
              <a:spLocks noChangeArrowheads="1"/>
            </p:cNvSpPr>
            <p:nvPr/>
          </p:nvSpPr>
          <p:spPr bwMode="auto">
            <a:xfrm>
              <a:off x="2147888" y="2082800"/>
              <a:ext cx="193675" cy="198438"/>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16" name="Oval 13">
              <a:extLst>
                <a:ext uri="{FF2B5EF4-FFF2-40B4-BE49-F238E27FC236}">
                  <a16:creationId xmlns:a16="http://schemas.microsoft.com/office/drawing/2014/main" id="{6F3E8488-AF15-F540-58E2-413968097330}"/>
                </a:ext>
              </a:extLst>
            </p:cNvPr>
            <p:cNvSpPr>
              <a:spLocks noChangeArrowheads="1"/>
            </p:cNvSpPr>
            <p:nvPr/>
          </p:nvSpPr>
          <p:spPr bwMode="auto">
            <a:xfrm>
              <a:off x="2147888" y="2346325"/>
              <a:ext cx="193675" cy="198438"/>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17" name="Oval 14">
              <a:extLst>
                <a:ext uri="{FF2B5EF4-FFF2-40B4-BE49-F238E27FC236}">
                  <a16:creationId xmlns:a16="http://schemas.microsoft.com/office/drawing/2014/main" id="{FF9D1055-ECA7-0CB9-2C67-7F16E32932E7}"/>
                </a:ext>
              </a:extLst>
            </p:cNvPr>
            <p:cNvSpPr>
              <a:spLocks noChangeArrowheads="1"/>
            </p:cNvSpPr>
            <p:nvPr/>
          </p:nvSpPr>
          <p:spPr bwMode="auto">
            <a:xfrm>
              <a:off x="2147888" y="2611438"/>
              <a:ext cx="193675" cy="196850"/>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18" name="Oval 15">
              <a:extLst>
                <a:ext uri="{FF2B5EF4-FFF2-40B4-BE49-F238E27FC236}">
                  <a16:creationId xmlns:a16="http://schemas.microsoft.com/office/drawing/2014/main" id="{A2D272F9-68BD-2ABA-E088-ECA3E22228BA}"/>
                </a:ext>
              </a:extLst>
            </p:cNvPr>
            <p:cNvSpPr>
              <a:spLocks noChangeArrowheads="1"/>
            </p:cNvSpPr>
            <p:nvPr/>
          </p:nvSpPr>
          <p:spPr bwMode="auto">
            <a:xfrm>
              <a:off x="2147888" y="2873375"/>
              <a:ext cx="193675" cy="198438"/>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19" name="Oval 16">
              <a:extLst>
                <a:ext uri="{FF2B5EF4-FFF2-40B4-BE49-F238E27FC236}">
                  <a16:creationId xmlns:a16="http://schemas.microsoft.com/office/drawing/2014/main" id="{B1A19AE6-E98A-B97B-4ED5-B0F10F8C63C1}"/>
                </a:ext>
              </a:extLst>
            </p:cNvPr>
            <p:cNvSpPr>
              <a:spLocks noChangeArrowheads="1"/>
            </p:cNvSpPr>
            <p:nvPr/>
          </p:nvSpPr>
          <p:spPr bwMode="auto">
            <a:xfrm>
              <a:off x="2147888" y="3136900"/>
              <a:ext cx="193675" cy="200025"/>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20" name="Oval 17">
              <a:extLst>
                <a:ext uri="{FF2B5EF4-FFF2-40B4-BE49-F238E27FC236}">
                  <a16:creationId xmlns:a16="http://schemas.microsoft.com/office/drawing/2014/main" id="{A324E3A4-74C1-CA76-81DD-9BF227C5096E}"/>
                </a:ext>
              </a:extLst>
            </p:cNvPr>
            <p:cNvSpPr>
              <a:spLocks noChangeArrowheads="1"/>
            </p:cNvSpPr>
            <p:nvPr/>
          </p:nvSpPr>
          <p:spPr bwMode="auto">
            <a:xfrm>
              <a:off x="2147888" y="3400425"/>
              <a:ext cx="193675" cy="200025"/>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21" name="Oval 18">
              <a:extLst>
                <a:ext uri="{FF2B5EF4-FFF2-40B4-BE49-F238E27FC236}">
                  <a16:creationId xmlns:a16="http://schemas.microsoft.com/office/drawing/2014/main" id="{E0E218A6-275D-06A2-88F8-32FE1CB511C5}"/>
                </a:ext>
              </a:extLst>
            </p:cNvPr>
            <p:cNvSpPr>
              <a:spLocks noChangeArrowheads="1"/>
            </p:cNvSpPr>
            <p:nvPr/>
          </p:nvSpPr>
          <p:spPr bwMode="auto">
            <a:xfrm>
              <a:off x="2147888" y="3665538"/>
              <a:ext cx="193675" cy="198437"/>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22" name="Oval 19">
              <a:extLst>
                <a:ext uri="{FF2B5EF4-FFF2-40B4-BE49-F238E27FC236}">
                  <a16:creationId xmlns:a16="http://schemas.microsoft.com/office/drawing/2014/main" id="{DE76FDBE-A9C1-4F0B-330F-253B5547BB16}"/>
                </a:ext>
              </a:extLst>
            </p:cNvPr>
            <p:cNvSpPr>
              <a:spLocks noChangeArrowheads="1"/>
            </p:cNvSpPr>
            <p:nvPr/>
          </p:nvSpPr>
          <p:spPr bwMode="auto">
            <a:xfrm>
              <a:off x="2147888" y="3929063"/>
              <a:ext cx="193675" cy="198437"/>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23" name="Oval 20">
              <a:extLst>
                <a:ext uri="{FF2B5EF4-FFF2-40B4-BE49-F238E27FC236}">
                  <a16:creationId xmlns:a16="http://schemas.microsoft.com/office/drawing/2014/main" id="{7C76499A-3A7F-DB6B-7606-2AC19D33AAA0}"/>
                </a:ext>
              </a:extLst>
            </p:cNvPr>
            <p:cNvSpPr>
              <a:spLocks noChangeArrowheads="1"/>
            </p:cNvSpPr>
            <p:nvPr/>
          </p:nvSpPr>
          <p:spPr bwMode="auto">
            <a:xfrm rot="2798607">
              <a:off x="2432845" y="1824831"/>
              <a:ext cx="106362" cy="98425"/>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24" name="Oval 21">
              <a:extLst>
                <a:ext uri="{FF2B5EF4-FFF2-40B4-BE49-F238E27FC236}">
                  <a16:creationId xmlns:a16="http://schemas.microsoft.com/office/drawing/2014/main" id="{6258BD4F-0CBC-6493-D9E7-D6C6AC586F56}"/>
                </a:ext>
              </a:extLst>
            </p:cNvPr>
            <p:cNvSpPr>
              <a:spLocks noChangeArrowheads="1"/>
            </p:cNvSpPr>
            <p:nvPr/>
          </p:nvSpPr>
          <p:spPr bwMode="auto">
            <a:xfrm rot="2798607">
              <a:off x="2432845" y="1974056"/>
              <a:ext cx="106362" cy="98425"/>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25" name="Oval 22">
              <a:extLst>
                <a:ext uri="{FF2B5EF4-FFF2-40B4-BE49-F238E27FC236}">
                  <a16:creationId xmlns:a16="http://schemas.microsoft.com/office/drawing/2014/main" id="{920FA266-4916-792F-A8BF-25BD4E5ED577}"/>
                </a:ext>
              </a:extLst>
            </p:cNvPr>
            <p:cNvSpPr>
              <a:spLocks noChangeArrowheads="1"/>
            </p:cNvSpPr>
            <p:nvPr/>
          </p:nvSpPr>
          <p:spPr bwMode="auto">
            <a:xfrm rot="2798607">
              <a:off x="2431257" y="2121694"/>
              <a:ext cx="109537" cy="98425"/>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26" name="Oval 23">
              <a:extLst>
                <a:ext uri="{FF2B5EF4-FFF2-40B4-BE49-F238E27FC236}">
                  <a16:creationId xmlns:a16="http://schemas.microsoft.com/office/drawing/2014/main" id="{A210AF1C-3157-BC36-68F1-CC979C19F99F}"/>
                </a:ext>
              </a:extLst>
            </p:cNvPr>
            <p:cNvSpPr>
              <a:spLocks noChangeArrowheads="1"/>
            </p:cNvSpPr>
            <p:nvPr/>
          </p:nvSpPr>
          <p:spPr bwMode="auto">
            <a:xfrm rot="2798607">
              <a:off x="2432050" y="2271713"/>
              <a:ext cx="104775" cy="98425"/>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27" name="Oval 24">
              <a:extLst>
                <a:ext uri="{FF2B5EF4-FFF2-40B4-BE49-F238E27FC236}">
                  <a16:creationId xmlns:a16="http://schemas.microsoft.com/office/drawing/2014/main" id="{1FB5C41F-A0E1-9AE3-89BD-8E662DD30381}"/>
                </a:ext>
              </a:extLst>
            </p:cNvPr>
            <p:cNvSpPr>
              <a:spLocks noChangeArrowheads="1"/>
            </p:cNvSpPr>
            <p:nvPr/>
          </p:nvSpPr>
          <p:spPr bwMode="auto">
            <a:xfrm rot="2798607">
              <a:off x="2431257" y="2420144"/>
              <a:ext cx="107950" cy="96837"/>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28" name="Oval 25">
              <a:extLst>
                <a:ext uri="{FF2B5EF4-FFF2-40B4-BE49-F238E27FC236}">
                  <a16:creationId xmlns:a16="http://schemas.microsoft.com/office/drawing/2014/main" id="{35835DA8-5D79-2974-754D-78F3041710AB}"/>
                </a:ext>
              </a:extLst>
            </p:cNvPr>
            <p:cNvSpPr>
              <a:spLocks noChangeArrowheads="1"/>
            </p:cNvSpPr>
            <p:nvPr/>
          </p:nvSpPr>
          <p:spPr bwMode="auto">
            <a:xfrm rot="2798607">
              <a:off x="2429669" y="2569369"/>
              <a:ext cx="106363" cy="98425"/>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29" name="Oval 26">
              <a:extLst>
                <a:ext uri="{FF2B5EF4-FFF2-40B4-BE49-F238E27FC236}">
                  <a16:creationId xmlns:a16="http://schemas.microsoft.com/office/drawing/2014/main" id="{F6CC74BF-DC02-1DB5-3EDF-FB6464DACB6E}"/>
                </a:ext>
              </a:extLst>
            </p:cNvPr>
            <p:cNvSpPr>
              <a:spLocks noChangeArrowheads="1"/>
            </p:cNvSpPr>
            <p:nvPr/>
          </p:nvSpPr>
          <p:spPr bwMode="auto">
            <a:xfrm rot="2798607">
              <a:off x="2428082" y="2718594"/>
              <a:ext cx="109537" cy="98425"/>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30" name="Oval 27">
              <a:extLst>
                <a:ext uri="{FF2B5EF4-FFF2-40B4-BE49-F238E27FC236}">
                  <a16:creationId xmlns:a16="http://schemas.microsoft.com/office/drawing/2014/main" id="{5C21478D-FEDF-41C9-80B2-2C8FF17E65FC}"/>
                </a:ext>
              </a:extLst>
            </p:cNvPr>
            <p:cNvSpPr>
              <a:spLocks noChangeArrowheads="1"/>
            </p:cNvSpPr>
            <p:nvPr/>
          </p:nvSpPr>
          <p:spPr bwMode="auto">
            <a:xfrm rot="2798607">
              <a:off x="2429669" y="2867819"/>
              <a:ext cx="107950" cy="96838"/>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31" name="Oval 28">
              <a:extLst>
                <a:ext uri="{FF2B5EF4-FFF2-40B4-BE49-F238E27FC236}">
                  <a16:creationId xmlns:a16="http://schemas.microsoft.com/office/drawing/2014/main" id="{D387F655-90C4-D7D1-7C69-EC653AFD431A}"/>
                </a:ext>
              </a:extLst>
            </p:cNvPr>
            <p:cNvSpPr>
              <a:spLocks noChangeArrowheads="1"/>
            </p:cNvSpPr>
            <p:nvPr/>
          </p:nvSpPr>
          <p:spPr bwMode="auto">
            <a:xfrm rot="2798607">
              <a:off x="2428876" y="3016250"/>
              <a:ext cx="107950" cy="98425"/>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32" name="Oval 29">
              <a:extLst>
                <a:ext uri="{FF2B5EF4-FFF2-40B4-BE49-F238E27FC236}">
                  <a16:creationId xmlns:a16="http://schemas.microsoft.com/office/drawing/2014/main" id="{3B23224B-257B-A672-64EB-1C3C312F8EDB}"/>
                </a:ext>
              </a:extLst>
            </p:cNvPr>
            <p:cNvSpPr>
              <a:spLocks noChangeArrowheads="1"/>
            </p:cNvSpPr>
            <p:nvPr/>
          </p:nvSpPr>
          <p:spPr bwMode="auto">
            <a:xfrm rot="2798607">
              <a:off x="2427288" y="3163888"/>
              <a:ext cx="109537" cy="96837"/>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33" name="Oval 30">
              <a:extLst>
                <a:ext uri="{FF2B5EF4-FFF2-40B4-BE49-F238E27FC236}">
                  <a16:creationId xmlns:a16="http://schemas.microsoft.com/office/drawing/2014/main" id="{BB39B6B3-E684-5CAC-F256-8799D1B11941}"/>
                </a:ext>
              </a:extLst>
            </p:cNvPr>
            <p:cNvSpPr>
              <a:spLocks noChangeArrowheads="1"/>
            </p:cNvSpPr>
            <p:nvPr/>
          </p:nvSpPr>
          <p:spPr bwMode="auto">
            <a:xfrm rot="2798607">
              <a:off x="2426494" y="3312319"/>
              <a:ext cx="109537" cy="98425"/>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34" name="Oval 31">
              <a:extLst>
                <a:ext uri="{FF2B5EF4-FFF2-40B4-BE49-F238E27FC236}">
                  <a16:creationId xmlns:a16="http://schemas.microsoft.com/office/drawing/2014/main" id="{F2700AE2-B87E-227F-74E4-05B97F187631}"/>
                </a:ext>
              </a:extLst>
            </p:cNvPr>
            <p:cNvSpPr>
              <a:spLocks noChangeArrowheads="1"/>
            </p:cNvSpPr>
            <p:nvPr/>
          </p:nvSpPr>
          <p:spPr bwMode="auto">
            <a:xfrm rot="2798607">
              <a:off x="2426494" y="3461544"/>
              <a:ext cx="106363" cy="98425"/>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35" name="Oval 32">
              <a:extLst>
                <a:ext uri="{FF2B5EF4-FFF2-40B4-BE49-F238E27FC236}">
                  <a16:creationId xmlns:a16="http://schemas.microsoft.com/office/drawing/2014/main" id="{F13C26B6-94DC-F033-362A-03160BA68D89}"/>
                </a:ext>
              </a:extLst>
            </p:cNvPr>
            <p:cNvSpPr>
              <a:spLocks noChangeArrowheads="1"/>
            </p:cNvSpPr>
            <p:nvPr/>
          </p:nvSpPr>
          <p:spPr bwMode="auto">
            <a:xfrm rot="2798607">
              <a:off x="2426494" y="3610769"/>
              <a:ext cx="107950" cy="96838"/>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36" name="Oval 33">
              <a:extLst>
                <a:ext uri="{FF2B5EF4-FFF2-40B4-BE49-F238E27FC236}">
                  <a16:creationId xmlns:a16="http://schemas.microsoft.com/office/drawing/2014/main" id="{50713D60-C257-B684-2328-CCF5B9BE6043}"/>
                </a:ext>
              </a:extLst>
            </p:cNvPr>
            <p:cNvSpPr>
              <a:spLocks noChangeArrowheads="1"/>
            </p:cNvSpPr>
            <p:nvPr/>
          </p:nvSpPr>
          <p:spPr bwMode="auto">
            <a:xfrm rot="2798607">
              <a:off x="2424113" y="3760787"/>
              <a:ext cx="107950" cy="98425"/>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37" name="Oval 34">
              <a:extLst>
                <a:ext uri="{FF2B5EF4-FFF2-40B4-BE49-F238E27FC236}">
                  <a16:creationId xmlns:a16="http://schemas.microsoft.com/office/drawing/2014/main" id="{56BD6592-1DCB-6185-CAD3-AC15FBBD227E}"/>
                </a:ext>
              </a:extLst>
            </p:cNvPr>
            <p:cNvSpPr>
              <a:spLocks noChangeArrowheads="1"/>
            </p:cNvSpPr>
            <p:nvPr/>
          </p:nvSpPr>
          <p:spPr bwMode="auto">
            <a:xfrm rot="2798607">
              <a:off x="2422525" y="3890963"/>
              <a:ext cx="111125" cy="98425"/>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38" name="Oval 35">
              <a:extLst>
                <a:ext uri="{FF2B5EF4-FFF2-40B4-BE49-F238E27FC236}">
                  <a16:creationId xmlns:a16="http://schemas.microsoft.com/office/drawing/2014/main" id="{0C1D057F-DDEC-5B2A-7EF2-35A5F9AB6B7F}"/>
                </a:ext>
              </a:extLst>
            </p:cNvPr>
            <p:cNvSpPr>
              <a:spLocks noChangeArrowheads="1"/>
            </p:cNvSpPr>
            <p:nvPr/>
          </p:nvSpPr>
          <p:spPr bwMode="auto">
            <a:xfrm rot="2798607">
              <a:off x="2425701" y="4057650"/>
              <a:ext cx="106362" cy="96837"/>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39" name="Line 36">
              <a:extLst>
                <a:ext uri="{FF2B5EF4-FFF2-40B4-BE49-F238E27FC236}">
                  <a16:creationId xmlns:a16="http://schemas.microsoft.com/office/drawing/2014/main" id="{3AC93634-5B08-915B-A2A6-5A9930E5FEE9}"/>
                </a:ext>
              </a:extLst>
            </p:cNvPr>
            <p:cNvSpPr>
              <a:spLocks noChangeShapeType="1"/>
            </p:cNvSpPr>
            <p:nvPr/>
          </p:nvSpPr>
          <p:spPr bwMode="auto">
            <a:xfrm>
              <a:off x="1312863" y="3136900"/>
              <a:ext cx="320675" cy="1588"/>
            </a:xfrm>
            <a:prstGeom prst="line">
              <a:avLst/>
            </a:prstGeom>
            <a:noFill/>
            <a:ln w="38100">
              <a:solidFill>
                <a:schemeClr val="tx1"/>
              </a:solidFill>
              <a:round/>
              <a:headEnd/>
              <a:tailEnd type="triangle" w="med" len="med"/>
            </a:ln>
            <a:effectLst/>
          </p:spPr>
          <p:txBody>
            <a:bodyPr anchor="ctr">
              <a:spAutoFit/>
            </a:bodyPr>
            <a:lstStyle/>
            <a:p>
              <a:endParaRPr lang="zh-CN" altLang="en-US"/>
            </a:p>
          </p:txBody>
        </p:sp>
        <p:sp>
          <p:nvSpPr>
            <p:cNvPr id="40" name="Text Box 37">
              <a:extLst>
                <a:ext uri="{FF2B5EF4-FFF2-40B4-BE49-F238E27FC236}">
                  <a16:creationId xmlns:a16="http://schemas.microsoft.com/office/drawing/2014/main" id="{A9C8ABC5-8275-697F-7C96-111A6CB838FE}"/>
                </a:ext>
              </a:extLst>
            </p:cNvPr>
            <p:cNvSpPr txBox="1">
              <a:spLocks noChangeArrowheads="1"/>
            </p:cNvSpPr>
            <p:nvPr/>
          </p:nvSpPr>
          <p:spPr bwMode="auto">
            <a:xfrm>
              <a:off x="668353" y="2379662"/>
              <a:ext cx="846137" cy="1343394"/>
            </a:xfrm>
            <a:prstGeom prst="rect">
              <a:avLst/>
            </a:prstGeom>
            <a:noFill/>
            <a:ln w="9525">
              <a:noFill/>
              <a:miter lim="800000"/>
              <a:headEnd/>
              <a:tailEnd/>
            </a:ln>
            <a:effectLst/>
          </p:spPr>
          <p:txBody>
            <a:bodyPr>
              <a:spAutoFit/>
            </a:bodyPr>
            <a:lstStyle/>
            <a:p>
              <a:pPr>
                <a:spcBef>
                  <a:spcPct val="50000"/>
                </a:spcBef>
              </a:pPr>
              <a:r>
                <a:rPr kumimoji="1" lang="zh-CN" altLang="en-US" sz="1600" b="1" dirty="0">
                  <a:solidFill>
                    <a:schemeClr val="tx1"/>
                  </a:solidFill>
                  <a:latin typeface="MS PGothic" pitchFamily="34" charset="-128"/>
                  <a:ea typeface="宋体" pitchFamily="2" charset="-122"/>
                </a:rPr>
                <a:t>测量面</a:t>
              </a:r>
              <a:endParaRPr kumimoji="1" lang="ja-JP" altLang="en-US" sz="1600" b="1" dirty="0">
                <a:solidFill>
                  <a:schemeClr val="tx1"/>
                </a:solidFill>
                <a:latin typeface="MS PGothic" pitchFamily="34" charset="-128"/>
                <a:ea typeface="MS PGothic" pitchFamily="34" charset="-128"/>
              </a:endParaRPr>
            </a:p>
          </p:txBody>
        </p:sp>
        <p:sp>
          <p:nvSpPr>
            <p:cNvPr id="41" name="Rectangle 38">
              <a:extLst>
                <a:ext uri="{FF2B5EF4-FFF2-40B4-BE49-F238E27FC236}">
                  <a16:creationId xmlns:a16="http://schemas.microsoft.com/office/drawing/2014/main" id="{24DF7A56-55A0-706E-2947-93611F09BEA3}"/>
                </a:ext>
              </a:extLst>
            </p:cNvPr>
            <p:cNvSpPr>
              <a:spLocks noChangeArrowheads="1"/>
            </p:cNvSpPr>
            <p:nvPr/>
          </p:nvSpPr>
          <p:spPr bwMode="auto">
            <a:xfrm>
              <a:off x="3373438" y="1752600"/>
              <a:ext cx="962025" cy="2439988"/>
            </a:xfrm>
            <a:prstGeom prst="rect">
              <a:avLst/>
            </a:prstGeom>
            <a:gradFill rotWithShape="0">
              <a:gsLst>
                <a:gs pos="0">
                  <a:srgbClr val="FFFFFF"/>
                </a:gs>
                <a:gs pos="100000">
                  <a:srgbClr val="66CCFF"/>
                </a:gs>
              </a:gsLst>
              <a:lin ang="5400000" scaled="1"/>
            </a:gradFill>
            <a:ln w="9525">
              <a:solidFill>
                <a:schemeClr val="tx1"/>
              </a:solidFill>
              <a:miter lim="800000"/>
              <a:headEnd/>
              <a:tailEnd/>
            </a:ln>
            <a:effectLst>
              <a:outerShdw dist="107763" dir="2700000" algn="ctr" rotWithShape="0">
                <a:srgbClr val="DDDDDD"/>
              </a:outerShdw>
            </a:effectLst>
          </p:spPr>
          <p:txBody>
            <a:bodyPr anchor="ctr">
              <a:spAutoFit/>
            </a:bodyPr>
            <a:lstStyle/>
            <a:p>
              <a:endParaRPr lang="zh-CN" altLang="en-US"/>
            </a:p>
          </p:txBody>
        </p:sp>
        <p:sp>
          <p:nvSpPr>
            <p:cNvPr id="42" name="Oval 39">
              <a:extLst>
                <a:ext uri="{FF2B5EF4-FFF2-40B4-BE49-F238E27FC236}">
                  <a16:creationId xmlns:a16="http://schemas.microsoft.com/office/drawing/2014/main" id="{8A78F592-5BC8-F866-A0FB-745B7BCA8BA0}"/>
                </a:ext>
              </a:extLst>
            </p:cNvPr>
            <p:cNvSpPr>
              <a:spLocks noChangeArrowheads="1"/>
            </p:cNvSpPr>
            <p:nvPr/>
          </p:nvSpPr>
          <p:spPr bwMode="auto">
            <a:xfrm>
              <a:off x="3436938" y="3797300"/>
              <a:ext cx="319087" cy="330200"/>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43" name="Oval 40">
              <a:extLst>
                <a:ext uri="{FF2B5EF4-FFF2-40B4-BE49-F238E27FC236}">
                  <a16:creationId xmlns:a16="http://schemas.microsoft.com/office/drawing/2014/main" id="{691472A6-794A-74A0-FD70-B0F08EE3FF2F}"/>
                </a:ext>
              </a:extLst>
            </p:cNvPr>
            <p:cNvSpPr>
              <a:spLocks noChangeArrowheads="1"/>
            </p:cNvSpPr>
            <p:nvPr/>
          </p:nvSpPr>
          <p:spPr bwMode="auto">
            <a:xfrm>
              <a:off x="3436938" y="3400425"/>
              <a:ext cx="319087" cy="330200"/>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44" name="Oval 41">
              <a:extLst>
                <a:ext uri="{FF2B5EF4-FFF2-40B4-BE49-F238E27FC236}">
                  <a16:creationId xmlns:a16="http://schemas.microsoft.com/office/drawing/2014/main" id="{643A5E07-CC4A-FA7A-8ABC-365A6E818932}"/>
                </a:ext>
              </a:extLst>
            </p:cNvPr>
            <p:cNvSpPr>
              <a:spLocks noChangeArrowheads="1"/>
            </p:cNvSpPr>
            <p:nvPr/>
          </p:nvSpPr>
          <p:spPr bwMode="auto">
            <a:xfrm>
              <a:off x="3886200" y="2611438"/>
              <a:ext cx="190500" cy="196850"/>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45" name="Oval 42">
              <a:extLst>
                <a:ext uri="{FF2B5EF4-FFF2-40B4-BE49-F238E27FC236}">
                  <a16:creationId xmlns:a16="http://schemas.microsoft.com/office/drawing/2014/main" id="{6D3FDC07-78B0-FB82-6C59-425E9AB49777}"/>
                </a:ext>
              </a:extLst>
            </p:cNvPr>
            <p:cNvSpPr>
              <a:spLocks noChangeArrowheads="1"/>
            </p:cNvSpPr>
            <p:nvPr/>
          </p:nvSpPr>
          <p:spPr bwMode="auto">
            <a:xfrm>
              <a:off x="3886200" y="2873375"/>
              <a:ext cx="190500" cy="198438"/>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46" name="Oval 43">
              <a:extLst>
                <a:ext uri="{FF2B5EF4-FFF2-40B4-BE49-F238E27FC236}">
                  <a16:creationId xmlns:a16="http://schemas.microsoft.com/office/drawing/2014/main" id="{15D45DC5-F1BD-9F20-CC17-926D60C4051C}"/>
                </a:ext>
              </a:extLst>
            </p:cNvPr>
            <p:cNvSpPr>
              <a:spLocks noChangeArrowheads="1"/>
            </p:cNvSpPr>
            <p:nvPr/>
          </p:nvSpPr>
          <p:spPr bwMode="auto">
            <a:xfrm>
              <a:off x="3886200" y="3136900"/>
              <a:ext cx="190500" cy="200025"/>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47" name="Oval 44">
              <a:extLst>
                <a:ext uri="{FF2B5EF4-FFF2-40B4-BE49-F238E27FC236}">
                  <a16:creationId xmlns:a16="http://schemas.microsoft.com/office/drawing/2014/main" id="{C60041DB-4EC9-AD72-0853-BDF4AC0A1DF6}"/>
                </a:ext>
              </a:extLst>
            </p:cNvPr>
            <p:cNvSpPr>
              <a:spLocks noChangeArrowheads="1"/>
            </p:cNvSpPr>
            <p:nvPr/>
          </p:nvSpPr>
          <p:spPr bwMode="auto">
            <a:xfrm>
              <a:off x="3886200" y="3400425"/>
              <a:ext cx="190500" cy="200025"/>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48" name="Oval 45">
              <a:extLst>
                <a:ext uri="{FF2B5EF4-FFF2-40B4-BE49-F238E27FC236}">
                  <a16:creationId xmlns:a16="http://schemas.microsoft.com/office/drawing/2014/main" id="{BC534FA7-351C-C8FD-95F0-F1497D8446FC}"/>
                </a:ext>
              </a:extLst>
            </p:cNvPr>
            <p:cNvSpPr>
              <a:spLocks noChangeArrowheads="1"/>
            </p:cNvSpPr>
            <p:nvPr/>
          </p:nvSpPr>
          <p:spPr bwMode="auto">
            <a:xfrm>
              <a:off x="3886200" y="3665538"/>
              <a:ext cx="190500" cy="198437"/>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49" name="Oval 46">
              <a:extLst>
                <a:ext uri="{FF2B5EF4-FFF2-40B4-BE49-F238E27FC236}">
                  <a16:creationId xmlns:a16="http://schemas.microsoft.com/office/drawing/2014/main" id="{BFBB57CB-2D32-3FFA-2B22-181C88199035}"/>
                </a:ext>
              </a:extLst>
            </p:cNvPr>
            <p:cNvSpPr>
              <a:spLocks noChangeArrowheads="1"/>
            </p:cNvSpPr>
            <p:nvPr/>
          </p:nvSpPr>
          <p:spPr bwMode="auto">
            <a:xfrm>
              <a:off x="3886200" y="3929063"/>
              <a:ext cx="190500" cy="198437"/>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50" name="Oval 47">
              <a:extLst>
                <a:ext uri="{FF2B5EF4-FFF2-40B4-BE49-F238E27FC236}">
                  <a16:creationId xmlns:a16="http://schemas.microsoft.com/office/drawing/2014/main" id="{3288C0D7-8C8A-66BB-EA2A-1C74F1B3EE8C}"/>
                </a:ext>
              </a:extLst>
            </p:cNvPr>
            <p:cNvSpPr>
              <a:spLocks noChangeArrowheads="1"/>
            </p:cNvSpPr>
            <p:nvPr/>
          </p:nvSpPr>
          <p:spPr bwMode="auto">
            <a:xfrm rot="2798607">
              <a:off x="4167981" y="2120107"/>
              <a:ext cx="109537" cy="101600"/>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51" name="Oval 48">
              <a:extLst>
                <a:ext uri="{FF2B5EF4-FFF2-40B4-BE49-F238E27FC236}">
                  <a16:creationId xmlns:a16="http://schemas.microsoft.com/office/drawing/2014/main" id="{7B6E2C83-54C4-447A-60C4-93D7D1FA2CAF}"/>
                </a:ext>
              </a:extLst>
            </p:cNvPr>
            <p:cNvSpPr>
              <a:spLocks noChangeArrowheads="1"/>
            </p:cNvSpPr>
            <p:nvPr/>
          </p:nvSpPr>
          <p:spPr bwMode="auto">
            <a:xfrm rot="2798607">
              <a:off x="4169569" y="2270919"/>
              <a:ext cx="104775" cy="100013"/>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52" name="Oval 49">
              <a:extLst>
                <a:ext uri="{FF2B5EF4-FFF2-40B4-BE49-F238E27FC236}">
                  <a16:creationId xmlns:a16="http://schemas.microsoft.com/office/drawing/2014/main" id="{21F1F8D4-37D0-E0C0-FC4D-408FC5D9AEB2}"/>
                </a:ext>
              </a:extLst>
            </p:cNvPr>
            <p:cNvSpPr>
              <a:spLocks noChangeArrowheads="1"/>
            </p:cNvSpPr>
            <p:nvPr/>
          </p:nvSpPr>
          <p:spPr bwMode="auto">
            <a:xfrm rot="2798607">
              <a:off x="4167982" y="2418556"/>
              <a:ext cx="107950" cy="100013"/>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53" name="Oval 50">
              <a:extLst>
                <a:ext uri="{FF2B5EF4-FFF2-40B4-BE49-F238E27FC236}">
                  <a16:creationId xmlns:a16="http://schemas.microsoft.com/office/drawing/2014/main" id="{747E4840-FD64-49E7-CDD5-BBF3EEFEAFC7}"/>
                </a:ext>
              </a:extLst>
            </p:cNvPr>
            <p:cNvSpPr>
              <a:spLocks noChangeArrowheads="1"/>
            </p:cNvSpPr>
            <p:nvPr/>
          </p:nvSpPr>
          <p:spPr bwMode="auto">
            <a:xfrm rot="2798607">
              <a:off x="4167981" y="2567782"/>
              <a:ext cx="106363" cy="101600"/>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54" name="Oval 51">
              <a:extLst>
                <a:ext uri="{FF2B5EF4-FFF2-40B4-BE49-F238E27FC236}">
                  <a16:creationId xmlns:a16="http://schemas.microsoft.com/office/drawing/2014/main" id="{2CB05D72-CFC3-29CC-439C-A6F4405820DE}"/>
                </a:ext>
              </a:extLst>
            </p:cNvPr>
            <p:cNvSpPr>
              <a:spLocks noChangeArrowheads="1"/>
            </p:cNvSpPr>
            <p:nvPr/>
          </p:nvSpPr>
          <p:spPr bwMode="auto">
            <a:xfrm rot="2798607">
              <a:off x="4166394" y="2717007"/>
              <a:ext cx="109537" cy="101600"/>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55" name="Oval 52">
              <a:extLst>
                <a:ext uri="{FF2B5EF4-FFF2-40B4-BE49-F238E27FC236}">
                  <a16:creationId xmlns:a16="http://schemas.microsoft.com/office/drawing/2014/main" id="{E7BF4B5F-6080-CD20-3F5D-293D3E546016}"/>
                </a:ext>
              </a:extLst>
            </p:cNvPr>
            <p:cNvSpPr>
              <a:spLocks noChangeArrowheads="1"/>
            </p:cNvSpPr>
            <p:nvPr/>
          </p:nvSpPr>
          <p:spPr bwMode="auto">
            <a:xfrm rot="2798607">
              <a:off x="4167982" y="2866231"/>
              <a:ext cx="107950" cy="100013"/>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56" name="Oval 53">
              <a:extLst>
                <a:ext uri="{FF2B5EF4-FFF2-40B4-BE49-F238E27FC236}">
                  <a16:creationId xmlns:a16="http://schemas.microsoft.com/office/drawing/2014/main" id="{3BD2C73F-B8A0-2DEF-80C6-A1310C012959}"/>
                </a:ext>
              </a:extLst>
            </p:cNvPr>
            <p:cNvSpPr>
              <a:spLocks noChangeArrowheads="1"/>
            </p:cNvSpPr>
            <p:nvPr/>
          </p:nvSpPr>
          <p:spPr bwMode="auto">
            <a:xfrm rot="2798607">
              <a:off x="4167188" y="3014663"/>
              <a:ext cx="107950" cy="101600"/>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57" name="Oval 54">
              <a:extLst>
                <a:ext uri="{FF2B5EF4-FFF2-40B4-BE49-F238E27FC236}">
                  <a16:creationId xmlns:a16="http://schemas.microsoft.com/office/drawing/2014/main" id="{D88F7BBE-EB13-4EB5-C6E8-1229D5438C12}"/>
                </a:ext>
              </a:extLst>
            </p:cNvPr>
            <p:cNvSpPr>
              <a:spLocks noChangeArrowheads="1"/>
            </p:cNvSpPr>
            <p:nvPr/>
          </p:nvSpPr>
          <p:spPr bwMode="auto">
            <a:xfrm rot="2798607">
              <a:off x="4165600" y="3162301"/>
              <a:ext cx="109537" cy="100012"/>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58" name="Oval 55">
              <a:extLst>
                <a:ext uri="{FF2B5EF4-FFF2-40B4-BE49-F238E27FC236}">
                  <a16:creationId xmlns:a16="http://schemas.microsoft.com/office/drawing/2014/main" id="{A57812D5-0F68-7AAF-BA92-BAF763D15666}"/>
                </a:ext>
              </a:extLst>
            </p:cNvPr>
            <p:cNvSpPr>
              <a:spLocks noChangeArrowheads="1"/>
            </p:cNvSpPr>
            <p:nvPr/>
          </p:nvSpPr>
          <p:spPr bwMode="auto">
            <a:xfrm rot="2798607">
              <a:off x="4164012" y="3311526"/>
              <a:ext cx="111125" cy="101600"/>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59" name="Oval 56">
              <a:extLst>
                <a:ext uri="{FF2B5EF4-FFF2-40B4-BE49-F238E27FC236}">
                  <a16:creationId xmlns:a16="http://schemas.microsoft.com/office/drawing/2014/main" id="{A84BB520-7973-68DC-ECFE-A2DF7B5B66F1}"/>
                </a:ext>
              </a:extLst>
            </p:cNvPr>
            <p:cNvSpPr>
              <a:spLocks noChangeArrowheads="1"/>
            </p:cNvSpPr>
            <p:nvPr/>
          </p:nvSpPr>
          <p:spPr bwMode="auto">
            <a:xfrm rot="2798607">
              <a:off x="4164806" y="3459957"/>
              <a:ext cx="106363" cy="101600"/>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60" name="Oval 57">
              <a:extLst>
                <a:ext uri="{FF2B5EF4-FFF2-40B4-BE49-F238E27FC236}">
                  <a16:creationId xmlns:a16="http://schemas.microsoft.com/office/drawing/2014/main" id="{D8535BD8-6C60-283C-B187-96888A1F1663}"/>
                </a:ext>
              </a:extLst>
            </p:cNvPr>
            <p:cNvSpPr>
              <a:spLocks noChangeArrowheads="1"/>
            </p:cNvSpPr>
            <p:nvPr/>
          </p:nvSpPr>
          <p:spPr bwMode="auto">
            <a:xfrm rot="2798607">
              <a:off x="4164807" y="3609181"/>
              <a:ext cx="107950" cy="100013"/>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61" name="Oval 58">
              <a:extLst>
                <a:ext uri="{FF2B5EF4-FFF2-40B4-BE49-F238E27FC236}">
                  <a16:creationId xmlns:a16="http://schemas.microsoft.com/office/drawing/2014/main" id="{7554F7A6-7952-2ED7-1215-5D1358BDED65}"/>
                </a:ext>
              </a:extLst>
            </p:cNvPr>
            <p:cNvSpPr>
              <a:spLocks noChangeArrowheads="1"/>
            </p:cNvSpPr>
            <p:nvPr/>
          </p:nvSpPr>
          <p:spPr bwMode="auto">
            <a:xfrm rot="2798607">
              <a:off x="4162425" y="3759200"/>
              <a:ext cx="107950" cy="101600"/>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62" name="Oval 59">
              <a:extLst>
                <a:ext uri="{FF2B5EF4-FFF2-40B4-BE49-F238E27FC236}">
                  <a16:creationId xmlns:a16="http://schemas.microsoft.com/office/drawing/2014/main" id="{3C6D02D7-C143-656C-E3F6-2D413E1CA6B7}"/>
                </a:ext>
              </a:extLst>
            </p:cNvPr>
            <p:cNvSpPr>
              <a:spLocks noChangeArrowheads="1"/>
            </p:cNvSpPr>
            <p:nvPr/>
          </p:nvSpPr>
          <p:spPr bwMode="auto">
            <a:xfrm rot="2798607">
              <a:off x="4160837" y="3889376"/>
              <a:ext cx="111125" cy="101600"/>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63" name="Oval 60">
              <a:extLst>
                <a:ext uri="{FF2B5EF4-FFF2-40B4-BE49-F238E27FC236}">
                  <a16:creationId xmlns:a16="http://schemas.microsoft.com/office/drawing/2014/main" id="{DEEBCB43-3879-CFCB-B1D2-0C7F62D1F1DB}"/>
                </a:ext>
              </a:extLst>
            </p:cNvPr>
            <p:cNvSpPr>
              <a:spLocks noChangeArrowheads="1"/>
            </p:cNvSpPr>
            <p:nvPr/>
          </p:nvSpPr>
          <p:spPr bwMode="auto">
            <a:xfrm rot="2798607">
              <a:off x="4164013" y="4056063"/>
              <a:ext cx="106362" cy="100012"/>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64" name="Rectangle 61">
              <a:extLst>
                <a:ext uri="{FF2B5EF4-FFF2-40B4-BE49-F238E27FC236}">
                  <a16:creationId xmlns:a16="http://schemas.microsoft.com/office/drawing/2014/main" id="{4E5A21EE-F56B-3807-7990-9A006BE9AF60}"/>
                </a:ext>
              </a:extLst>
            </p:cNvPr>
            <p:cNvSpPr>
              <a:spLocks noChangeArrowheads="1"/>
            </p:cNvSpPr>
            <p:nvPr/>
          </p:nvSpPr>
          <p:spPr bwMode="auto">
            <a:xfrm>
              <a:off x="5092700" y="1752600"/>
              <a:ext cx="962025" cy="2439988"/>
            </a:xfrm>
            <a:prstGeom prst="rect">
              <a:avLst/>
            </a:prstGeom>
            <a:gradFill rotWithShape="0">
              <a:gsLst>
                <a:gs pos="0">
                  <a:srgbClr val="FFFFFF"/>
                </a:gs>
                <a:gs pos="100000">
                  <a:srgbClr val="66CCFF"/>
                </a:gs>
              </a:gsLst>
              <a:lin ang="5400000" scaled="1"/>
            </a:gradFill>
            <a:ln w="9525">
              <a:solidFill>
                <a:schemeClr val="tx1"/>
              </a:solidFill>
              <a:miter lim="800000"/>
              <a:headEnd/>
              <a:tailEnd/>
            </a:ln>
            <a:effectLst>
              <a:outerShdw dist="107763" dir="2700000" algn="ctr" rotWithShape="0">
                <a:srgbClr val="DDDDDD"/>
              </a:outerShdw>
            </a:effectLst>
          </p:spPr>
          <p:txBody>
            <a:bodyPr anchor="ctr">
              <a:spAutoFit/>
            </a:bodyPr>
            <a:lstStyle/>
            <a:p>
              <a:endParaRPr lang="zh-CN" altLang="en-US"/>
            </a:p>
          </p:txBody>
        </p:sp>
        <p:sp>
          <p:nvSpPr>
            <p:cNvPr id="65" name="Oval 62">
              <a:extLst>
                <a:ext uri="{FF2B5EF4-FFF2-40B4-BE49-F238E27FC236}">
                  <a16:creationId xmlns:a16="http://schemas.microsoft.com/office/drawing/2014/main" id="{DD57E8A0-FEFA-62BC-6461-66BDB7EAF00E}"/>
                </a:ext>
              </a:extLst>
            </p:cNvPr>
            <p:cNvSpPr>
              <a:spLocks noChangeArrowheads="1"/>
            </p:cNvSpPr>
            <p:nvPr/>
          </p:nvSpPr>
          <p:spPr bwMode="auto">
            <a:xfrm>
              <a:off x="5156200" y="3797300"/>
              <a:ext cx="322263" cy="330200"/>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66" name="Oval 63">
              <a:extLst>
                <a:ext uri="{FF2B5EF4-FFF2-40B4-BE49-F238E27FC236}">
                  <a16:creationId xmlns:a16="http://schemas.microsoft.com/office/drawing/2014/main" id="{93C14739-AC75-957E-B3D4-5F837961E0AE}"/>
                </a:ext>
              </a:extLst>
            </p:cNvPr>
            <p:cNvSpPr>
              <a:spLocks noChangeArrowheads="1"/>
            </p:cNvSpPr>
            <p:nvPr/>
          </p:nvSpPr>
          <p:spPr bwMode="auto">
            <a:xfrm>
              <a:off x="5605463" y="3136900"/>
              <a:ext cx="193675" cy="200025"/>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67" name="Oval 64">
              <a:extLst>
                <a:ext uri="{FF2B5EF4-FFF2-40B4-BE49-F238E27FC236}">
                  <a16:creationId xmlns:a16="http://schemas.microsoft.com/office/drawing/2014/main" id="{26A0D163-4EDA-CD5A-C5FB-E73D1E8DA4D8}"/>
                </a:ext>
              </a:extLst>
            </p:cNvPr>
            <p:cNvSpPr>
              <a:spLocks noChangeArrowheads="1"/>
            </p:cNvSpPr>
            <p:nvPr/>
          </p:nvSpPr>
          <p:spPr bwMode="auto">
            <a:xfrm>
              <a:off x="5605463" y="3400425"/>
              <a:ext cx="193675" cy="200025"/>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68" name="Oval 65">
              <a:extLst>
                <a:ext uri="{FF2B5EF4-FFF2-40B4-BE49-F238E27FC236}">
                  <a16:creationId xmlns:a16="http://schemas.microsoft.com/office/drawing/2014/main" id="{9FC54BCA-D6FB-282C-DAD7-EF1CCC6F6828}"/>
                </a:ext>
              </a:extLst>
            </p:cNvPr>
            <p:cNvSpPr>
              <a:spLocks noChangeArrowheads="1"/>
            </p:cNvSpPr>
            <p:nvPr/>
          </p:nvSpPr>
          <p:spPr bwMode="auto">
            <a:xfrm>
              <a:off x="5605463" y="3665538"/>
              <a:ext cx="193675" cy="198437"/>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69" name="Oval 66">
              <a:extLst>
                <a:ext uri="{FF2B5EF4-FFF2-40B4-BE49-F238E27FC236}">
                  <a16:creationId xmlns:a16="http://schemas.microsoft.com/office/drawing/2014/main" id="{B4C6C884-AF67-8746-33F5-B9A0D551AB53}"/>
                </a:ext>
              </a:extLst>
            </p:cNvPr>
            <p:cNvSpPr>
              <a:spLocks noChangeArrowheads="1"/>
            </p:cNvSpPr>
            <p:nvPr/>
          </p:nvSpPr>
          <p:spPr bwMode="auto">
            <a:xfrm>
              <a:off x="5605463" y="3929063"/>
              <a:ext cx="193675" cy="198437"/>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70" name="Oval 67">
              <a:extLst>
                <a:ext uri="{FF2B5EF4-FFF2-40B4-BE49-F238E27FC236}">
                  <a16:creationId xmlns:a16="http://schemas.microsoft.com/office/drawing/2014/main" id="{1805F940-2F26-AA1D-23DA-20E46474C359}"/>
                </a:ext>
              </a:extLst>
            </p:cNvPr>
            <p:cNvSpPr>
              <a:spLocks noChangeArrowheads="1"/>
            </p:cNvSpPr>
            <p:nvPr/>
          </p:nvSpPr>
          <p:spPr bwMode="auto">
            <a:xfrm rot="2798607">
              <a:off x="5888037" y="2568576"/>
              <a:ext cx="106363" cy="100012"/>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71" name="Oval 68">
              <a:extLst>
                <a:ext uri="{FF2B5EF4-FFF2-40B4-BE49-F238E27FC236}">
                  <a16:creationId xmlns:a16="http://schemas.microsoft.com/office/drawing/2014/main" id="{3ABCA08C-B244-B3D0-1D8B-543DBB437ACD}"/>
                </a:ext>
              </a:extLst>
            </p:cNvPr>
            <p:cNvSpPr>
              <a:spLocks noChangeArrowheads="1"/>
            </p:cNvSpPr>
            <p:nvPr/>
          </p:nvSpPr>
          <p:spPr bwMode="auto">
            <a:xfrm rot="2798607">
              <a:off x="5886450" y="2717801"/>
              <a:ext cx="109537" cy="100012"/>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72" name="Oval 69">
              <a:extLst>
                <a:ext uri="{FF2B5EF4-FFF2-40B4-BE49-F238E27FC236}">
                  <a16:creationId xmlns:a16="http://schemas.microsoft.com/office/drawing/2014/main" id="{BB8D4D7F-D4C0-111E-D5EA-F6686C7A5397}"/>
                </a:ext>
              </a:extLst>
            </p:cNvPr>
            <p:cNvSpPr>
              <a:spLocks noChangeArrowheads="1"/>
            </p:cNvSpPr>
            <p:nvPr/>
          </p:nvSpPr>
          <p:spPr bwMode="auto">
            <a:xfrm rot="2798607">
              <a:off x="5888038" y="2867025"/>
              <a:ext cx="107950" cy="98425"/>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73" name="Oval 70">
              <a:extLst>
                <a:ext uri="{FF2B5EF4-FFF2-40B4-BE49-F238E27FC236}">
                  <a16:creationId xmlns:a16="http://schemas.microsoft.com/office/drawing/2014/main" id="{37388BC9-BD46-F08E-BC77-92E022DCCCEE}"/>
                </a:ext>
              </a:extLst>
            </p:cNvPr>
            <p:cNvSpPr>
              <a:spLocks noChangeArrowheads="1"/>
            </p:cNvSpPr>
            <p:nvPr/>
          </p:nvSpPr>
          <p:spPr bwMode="auto">
            <a:xfrm rot="2798607">
              <a:off x="5887244" y="3015457"/>
              <a:ext cx="107950" cy="100012"/>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74" name="Oval 71">
              <a:extLst>
                <a:ext uri="{FF2B5EF4-FFF2-40B4-BE49-F238E27FC236}">
                  <a16:creationId xmlns:a16="http://schemas.microsoft.com/office/drawing/2014/main" id="{CCABC562-1F35-D300-4907-C0E0E4F1D6E2}"/>
                </a:ext>
              </a:extLst>
            </p:cNvPr>
            <p:cNvSpPr>
              <a:spLocks noChangeArrowheads="1"/>
            </p:cNvSpPr>
            <p:nvPr/>
          </p:nvSpPr>
          <p:spPr bwMode="auto">
            <a:xfrm rot="2798607">
              <a:off x="5885657" y="3163094"/>
              <a:ext cx="109537" cy="98425"/>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75" name="Oval 72">
              <a:extLst>
                <a:ext uri="{FF2B5EF4-FFF2-40B4-BE49-F238E27FC236}">
                  <a16:creationId xmlns:a16="http://schemas.microsoft.com/office/drawing/2014/main" id="{FBB12BE3-0908-79DD-6FA1-CA6013FCC5A2}"/>
                </a:ext>
              </a:extLst>
            </p:cNvPr>
            <p:cNvSpPr>
              <a:spLocks noChangeArrowheads="1"/>
            </p:cNvSpPr>
            <p:nvPr/>
          </p:nvSpPr>
          <p:spPr bwMode="auto">
            <a:xfrm rot="2798607">
              <a:off x="5884069" y="3312319"/>
              <a:ext cx="111125" cy="100013"/>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76" name="Oval 73">
              <a:extLst>
                <a:ext uri="{FF2B5EF4-FFF2-40B4-BE49-F238E27FC236}">
                  <a16:creationId xmlns:a16="http://schemas.microsoft.com/office/drawing/2014/main" id="{6F282C68-AD34-7E4C-D7D1-DC5D84A572C4}"/>
                </a:ext>
              </a:extLst>
            </p:cNvPr>
            <p:cNvSpPr>
              <a:spLocks noChangeArrowheads="1"/>
            </p:cNvSpPr>
            <p:nvPr/>
          </p:nvSpPr>
          <p:spPr bwMode="auto">
            <a:xfrm rot="2798607">
              <a:off x="5884862" y="3460751"/>
              <a:ext cx="106363" cy="100012"/>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77" name="Oval 74">
              <a:extLst>
                <a:ext uri="{FF2B5EF4-FFF2-40B4-BE49-F238E27FC236}">
                  <a16:creationId xmlns:a16="http://schemas.microsoft.com/office/drawing/2014/main" id="{C03BEEA2-1E5E-B7D2-20FD-9D1F0580DDAC}"/>
                </a:ext>
              </a:extLst>
            </p:cNvPr>
            <p:cNvSpPr>
              <a:spLocks noChangeArrowheads="1"/>
            </p:cNvSpPr>
            <p:nvPr/>
          </p:nvSpPr>
          <p:spPr bwMode="auto">
            <a:xfrm rot="2798607">
              <a:off x="5884863" y="3609975"/>
              <a:ext cx="107950" cy="98425"/>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78" name="Oval 75">
              <a:extLst>
                <a:ext uri="{FF2B5EF4-FFF2-40B4-BE49-F238E27FC236}">
                  <a16:creationId xmlns:a16="http://schemas.microsoft.com/office/drawing/2014/main" id="{84C9151B-46B9-32AD-5D08-6D05592B2444}"/>
                </a:ext>
              </a:extLst>
            </p:cNvPr>
            <p:cNvSpPr>
              <a:spLocks noChangeArrowheads="1"/>
            </p:cNvSpPr>
            <p:nvPr/>
          </p:nvSpPr>
          <p:spPr bwMode="auto">
            <a:xfrm rot="2798607">
              <a:off x="5884069" y="3759994"/>
              <a:ext cx="107950" cy="100012"/>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79" name="Oval 76">
              <a:extLst>
                <a:ext uri="{FF2B5EF4-FFF2-40B4-BE49-F238E27FC236}">
                  <a16:creationId xmlns:a16="http://schemas.microsoft.com/office/drawing/2014/main" id="{2C96A6A7-D043-7232-E6EE-D28D5CD1D311}"/>
                </a:ext>
              </a:extLst>
            </p:cNvPr>
            <p:cNvSpPr>
              <a:spLocks noChangeArrowheads="1"/>
            </p:cNvSpPr>
            <p:nvPr/>
          </p:nvSpPr>
          <p:spPr bwMode="auto">
            <a:xfrm rot="2798607">
              <a:off x="5882481" y="3890170"/>
              <a:ext cx="111125" cy="100012"/>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80" name="Oval 77">
              <a:extLst>
                <a:ext uri="{FF2B5EF4-FFF2-40B4-BE49-F238E27FC236}">
                  <a16:creationId xmlns:a16="http://schemas.microsoft.com/office/drawing/2014/main" id="{AD436D9D-72F7-CEFA-B456-E2410DAF6299}"/>
                </a:ext>
              </a:extLst>
            </p:cNvPr>
            <p:cNvSpPr>
              <a:spLocks noChangeArrowheads="1"/>
            </p:cNvSpPr>
            <p:nvPr/>
          </p:nvSpPr>
          <p:spPr bwMode="auto">
            <a:xfrm rot="2798607">
              <a:off x="5884863" y="4056063"/>
              <a:ext cx="106362" cy="100012"/>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81" name="Rectangle 78">
              <a:extLst>
                <a:ext uri="{FF2B5EF4-FFF2-40B4-BE49-F238E27FC236}">
                  <a16:creationId xmlns:a16="http://schemas.microsoft.com/office/drawing/2014/main" id="{88A13DD4-8844-56EE-B9B3-C8CBEB7AD98D}"/>
                </a:ext>
              </a:extLst>
            </p:cNvPr>
            <p:cNvSpPr>
              <a:spLocks noChangeArrowheads="1"/>
            </p:cNvSpPr>
            <p:nvPr/>
          </p:nvSpPr>
          <p:spPr bwMode="auto">
            <a:xfrm>
              <a:off x="6810375" y="1752600"/>
              <a:ext cx="963613" cy="2439988"/>
            </a:xfrm>
            <a:prstGeom prst="rect">
              <a:avLst/>
            </a:prstGeom>
            <a:gradFill rotWithShape="0">
              <a:gsLst>
                <a:gs pos="0">
                  <a:srgbClr val="FFFFFF"/>
                </a:gs>
                <a:gs pos="100000">
                  <a:srgbClr val="66CCFF"/>
                </a:gs>
              </a:gsLst>
              <a:lin ang="5400000" scaled="1"/>
            </a:gradFill>
            <a:ln w="9525">
              <a:solidFill>
                <a:schemeClr val="tx1"/>
              </a:solidFill>
              <a:miter lim="800000"/>
              <a:headEnd/>
              <a:tailEnd/>
            </a:ln>
            <a:effectLst>
              <a:outerShdw dist="107763" dir="2700000" algn="ctr" rotWithShape="0">
                <a:srgbClr val="DDDDDD"/>
              </a:outerShdw>
            </a:effectLst>
          </p:spPr>
          <p:txBody>
            <a:bodyPr anchor="ctr">
              <a:spAutoFit/>
            </a:bodyPr>
            <a:lstStyle/>
            <a:p>
              <a:endParaRPr lang="zh-CN" altLang="en-US"/>
            </a:p>
          </p:txBody>
        </p:sp>
        <p:sp>
          <p:nvSpPr>
            <p:cNvPr id="82" name="Oval 79">
              <a:extLst>
                <a:ext uri="{FF2B5EF4-FFF2-40B4-BE49-F238E27FC236}">
                  <a16:creationId xmlns:a16="http://schemas.microsoft.com/office/drawing/2014/main" id="{D40CB502-31C4-CE2A-3786-3C692DA45343}"/>
                </a:ext>
              </a:extLst>
            </p:cNvPr>
            <p:cNvSpPr>
              <a:spLocks noChangeArrowheads="1"/>
            </p:cNvSpPr>
            <p:nvPr/>
          </p:nvSpPr>
          <p:spPr bwMode="auto">
            <a:xfrm>
              <a:off x="6875463" y="3797300"/>
              <a:ext cx="320675" cy="330200"/>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83" name="Oval 80">
              <a:extLst>
                <a:ext uri="{FF2B5EF4-FFF2-40B4-BE49-F238E27FC236}">
                  <a16:creationId xmlns:a16="http://schemas.microsoft.com/office/drawing/2014/main" id="{6E910BDE-C457-6B93-E811-8DB66AC514FF}"/>
                </a:ext>
              </a:extLst>
            </p:cNvPr>
            <p:cNvSpPr>
              <a:spLocks noChangeArrowheads="1"/>
            </p:cNvSpPr>
            <p:nvPr/>
          </p:nvSpPr>
          <p:spPr bwMode="auto">
            <a:xfrm>
              <a:off x="7323138" y="3665538"/>
              <a:ext cx="193675" cy="198437"/>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84" name="Oval 81">
              <a:extLst>
                <a:ext uri="{FF2B5EF4-FFF2-40B4-BE49-F238E27FC236}">
                  <a16:creationId xmlns:a16="http://schemas.microsoft.com/office/drawing/2014/main" id="{98518B6D-ABC2-1809-7463-395044DC0432}"/>
                </a:ext>
              </a:extLst>
            </p:cNvPr>
            <p:cNvSpPr>
              <a:spLocks noChangeArrowheads="1"/>
            </p:cNvSpPr>
            <p:nvPr/>
          </p:nvSpPr>
          <p:spPr bwMode="auto">
            <a:xfrm>
              <a:off x="7323138" y="3929063"/>
              <a:ext cx="193675" cy="198437"/>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85" name="Oval 82">
              <a:extLst>
                <a:ext uri="{FF2B5EF4-FFF2-40B4-BE49-F238E27FC236}">
                  <a16:creationId xmlns:a16="http://schemas.microsoft.com/office/drawing/2014/main" id="{815529E7-3450-F306-B330-AF4D1999D889}"/>
                </a:ext>
              </a:extLst>
            </p:cNvPr>
            <p:cNvSpPr>
              <a:spLocks noChangeArrowheads="1"/>
            </p:cNvSpPr>
            <p:nvPr/>
          </p:nvSpPr>
          <p:spPr bwMode="auto">
            <a:xfrm rot="2798607">
              <a:off x="7601744" y="3312319"/>
              <a:ext cx="111125" cy="100013"/>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86" name="Oval 83">
              <a:extLst>
                <a:ext uri="{FF2B5EF4-FFF2-40B4-BE49-F238E27FC236}">
                  <a16:creationId xmlns:a16="http://schemas.microsoft.com/office/drawing/2014/main" id="{73C9AB34-263C-EA6D-8AAA-2BB29E759999}"/>
                </a:ext>
              </a:extLst>
            </p:cNvPr>
            <p:cNvSpPr>
              <a:spLocks noChangeArrowheads="1"/>
            </p:cNvSpPr>
            <p:nvPr/>
          </p:nvSpPr>
          <p:spPr bwMode="auto">
            <a:xfrm rot="2798607">
              <a:off x="7602537" y="3460751"/>
              <a:ext cx="106363" cy="100012"/>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87" name="Oval 84">
              <a:extLst>
                <a:ext uri="{FF2B5EF4-FFF2-40B4-BE49-F238E27FC236}">
                  <a16:creationId xmlns:a16="http://schemas.microsoft.com/office/drawing/2014/main" id="{C0D614B0-E0E1-F1FD-110A-E7F943E85951}"/>
                </a:ext>
              </a:extLst>
            </p:cNvPr>
            <p:cNvSpPr>
              <a:spLocks noChangeArrowheads="1"/>
            </p:cNvSpPr>
            <p:nvPr/>
          </p:nvSpPr>
          <p:spPr bwMode="auto">
            <a:xfrm rot="2798607">
              <a:off x="7602538" y="3609975"/>
              <a:ext cx="107950" cy="98425"/>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88" name="Oval 85">
              <a:extLst>
                <a:ext uri="{FF2B5EF4-FFF2-40B4-BE49-F238E27FC236}">
                  <a16:creationId xmlns:a16="http://schemas.microsoft.com/office/drawing/2014/main" id="{AFF5960F-E663-30FE-8CED-1932764467D3}"/>
                </a:ext>
              </a:extLst>
            </p:cNvPr>
            <p:cNvSpPr>
              <a:spLocks noChangeArrowheads="1"/>
            </p:cNvSpPr>
            <p:nvPr/>
          </p:nvSpPr>
          <p:spPr bwMode="auto">
            <a:xfrm rot="2798607">
              <a:off x="7600157" y="3759993"/>
              <a:ext cx="107950" cy="100013"/>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89" name="Oval 86">
              <a:extLst>
                <a:ext uri="{FF2B5EF4-FFF2-40B4-BE49-F238E27FC236}">
                  <a16:creationId xmlns:a16="http://schemas.microsoft.com/office/drawing/2014/main" id="{8B3603C1-40BC-49F3-151D-A9A62A34C319}"/>
                </a:ext>
              </a:extLst>
            </p:cNvPr>
            <p:cNvSpPr>
              <a:spLocks noChangeArrowheads="1"/>
            </p:cNvSpPr>
            <p:nvPr/>
          </p:nvSpPr>
          <p:spPr bwMode="auto">
            <a:xfrm rot="2798607">
              <a:off x="7598569" y="3890169"/>
              <a:ext cx="111125" cy="100013"/>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90" name="Oval 87">
              <a:extLst>
                <a:ext uri="{FF2B5EF4-FFF2-40B4-BE49-F238E27FC236}">
                  <a16:creationId xmlns:a16="http://schemas.microsoft.com/office/drawing/2014/main" id="{386B7AC8-05CA-5729-35A6-2C9EBCD848A2}"/>
                </a:ext>
              </a:extLst>
            </p:cNvPr>
            <p:cNvSpPr>
              <a:spLocks noChangeArrowheads="1"/>
            </p:cNvSpPr>
            <p:nvPr/>
          </p:nvSpPr>
          <p:spPr bwMode="auto">
            <a:xfrm rot="2798607">
              <a:off x="7601745" y="4056856"/>
              <a:ext cx="106362" cy="98425"/>
            </a:xfrm>
            <a:prstGeom prst="ellipse">
              <a:avLst/>
            </a:prstGeom>
            <a:gradFill rotWithShape="0">
              <a:gsLst>
                <a:gs pos="0">
                  <a:srgbClr val="FFFFFF"/>
                </a:gs>
                <a:gs pos="100000">
                  <a:schemeClr val="folHlink"/>
                </a:gs>
              </a:gsLst>
              <a:lin ang="5400000" scaled="1"/>
            </a:gradFill>
            <a:ln w="9525">
              <a:solidFill>
                <a:schemeClr val="tx1"/>
              </a:solidFill>
              <a:round/>
              <a:headEnd/>
              <a:tailEnd/>
            </a:ln>
            <a:effectLst/>
          </p:spPr>
          <p:txBody>
            <a:bodyPr wrap="none" anchor="ctr">
              <a:spAutoFit/>
            </a:bodyPr>
            <a:lstStyle/>
            <a:p>
              <a:endParaRPr lang="zh-CN" altLang="en-US"/>
            </a:p>
          </p:txBody>
        </p:sp>
        <p:sp>
          <p:nvSpPr>
            <p:cNvPr id="91" name="Text Box 88">
              <a:extLst>
                <a:ext uri="{FF2B5EF4-FFF2-40B4-BE49-F238E27FC236}">
                  <a16:creationId xmlns:a16="http://schemas.microsoft.com/office/drawing/2014/main" id="{E83D6571-F6DF-D383-C399-1D7E60532B0D}"/>
                </a:ext>
              </a:extLst>
            </p:cNvPr>
            <p:cNvSpPr txBox="1">
              <a:spLocks noChangeArrowheads="1"/>
            </p:cNvSpPr>
            <p:nvPr/>
          </p:nvSpPr>
          <p:spPr bwMode="auto">
            <a:xfrm>
              <a:off x="641243" y="3727287"/>
              <a:ext cx="1131887" cy="597064"/>
            </a:xfrm>
            <a:prstGeom prst="rect">
              <a:avLst/>
            </a:prstGeom>
            <a:noFill/>
            <a:ln w="9525">
              <a:noFill/>
              <a:miter lim="800000"/>
              <a:headEnd/>
              <a:tailEnd/>
            </a:ln>
            <a:effectLst/>
          </p:spPr>
          <p:txBody>
            <a:bodyPr wrap="square">
              <a:spAutoFit/>
            </a:bodyPr>
            <a:lstStyle/>
            <a:p>
              <a:pPr>
                <a:spcBef>
                  <a:spcPct val="50000"/>
                </a:spcBef>
              </a:pPr>
              <a:r>
                <a:rPr kumimoji="1" lang="en-US" altLang="ja-JP" sz="1800" b="1" dirty="0">
                  <a:solidFill>
                    <a:schemeClr val="tx1"/>
                  </a:solidFill>
                  <a:latin typeface="MS PGothic" pitchFamily="34" charset="-128"/>
                  <a:ea typeface="MS PGothic" pitchFamily="34" charset="-128"/>
                </a:rPr>
                <a:t>t = 0</a:t>
              </a:r>
            </a:p>
          </p:txBody>
        </p:sp>
        <p:sp>
          <p:nvSpPr>
            <p:cNvPr id="92" name="Rectangle 89">
              <a:extLst>
                <a:ext uri="{FF2B5EF4-FFF2-40B4-BE49-F238E27FC236}">
                  <a16:creationId xmlns:a16="http://schemas.microsoft.com/office/drawing/2014/main" id="{5A78D2BB-97E6-32A5-F88F-9C7843E6D65C}"/>
                </a:ext>
              </a:extLst>
            </p:cNvPr>
            <p:cNvSpPr>
              <a:spLocks noChangeArrowheads="1"/>
            </p:cNvSpPr>
            <p:nvPr/>
          </p:nvSpPr>
          <p:spPr bwMode="auto">
            <a:xfrm>
              <a:off x="2461687" y="3694034"/>
              <a:ext cx="685801" cy="366712"/>
            </a:xfrm>
            <a:prstGeom prst="rect">
              <a:avLst/>
            </a:prstGeom>
            <a:noFill/>
            <a:ln w="9525">
              <a:noFill/>
              <a:miter lim="800000"/>
              <a:headEnd/>
              <a:tailEnd/>
            </a:ln>
            <a:effectLst/>
          </p:spPr>
          <p:txBody>
            <a:bodyPr wrap="none">
              <a:spAutoFit/>
            </a:bodyPr>
            <a:lstStyle/>
            <a:p>
              <a:pPr>
                <a:spcBef>
                  <a:spcPct val="50000"/>
                </a:spcBef>
              </a:pPr>
              <a:r>
                <a:rPr kumimoji="1" lang="en-US" altLang="ja-JP" sz="1800" b="1" dirty="0">
                  <a:solidFill>
                    <a:schemeClr val="tx1"/>
                  </a:solidFill>
                  <a:latin typeface="MS PGothic" pitchFamily="34" charset="-128"/>
                  <a:ea typeface="MS PGothic" pitchFamily="34" charset="-128"/>
                </a:rPr>
                <a:t>t = t</a:t>
              </a:r>
              <a:r>
                <a:rPr kumimoji="1" lang="en-US" altLang="ja-JP" sz="1800" b="1" baseline="-25000" dirty="0">
                  <a:solidFill>
                    <a:schemeClr val="tx1"/>
                  </a:solidFill>
                  <a:latin typeface="MS PGothic" pitchFamily="34" charset="-128"/>
                  <a:ea typeface="MS PGothic" pitchFamily="34" charset="-128"/>
                </a:rPr>
                <a:t>1</a:t>
              </a:r>
            </a:p>
          </p:txBody>
        </p:sp>
        <p:sp>
          <p:nvSpPr>
            <p:cNvPr id="93" name="Rectangle 90">
              <a:extLst>
                <a:ext uri="{FF2B5EF4-FFF2-40B4-BE49-F238E27FC236}">
                  <a16:creationId xmlns:a16="http://schemas.microsoft.com/office/drawing/2014/main" id="{7479E63D-4E43-2D23-51AC-16BCBB67C3B3}"/>
                </a:ext>
              </a:extLst>
            </p:cNvPr>
            <p:cNvSpPr>
              <a:spLocks noChangeArrowheads="1"/>
            </p:cNvSpPr>
            <p:nvPr/>
          </p:nvSpPr>
          <p:spPr bwMode="auto">
            <a:xfrm>
              <a:off x="4183315" y="3674486"/>
              <a:ext cx="1363250" cy="597064"/>
            </a:xfrm>
            <a:prstGeom prst="rect">
              <a:avLst/>
            </a:prstGeom>
            <a:noFill/>
            <a:ln w="9525">
              <a:noFill/>
              <a:miter lim="800000"/>
              <a:headEnd/>
              <a:tailEnd/>
            </a:ln>
            <a:effectLst/>
          </p:spPr>
          <p:txBody>
            <a:bodyPr wrap="square">
              <a:spAutoFit/>
            </a:bodyPr>
            <a:lstStyle/>
            <a:p>
              <a:pPr>
                <a:spcBef>
                  <a:spcPct val="50000"/>
                </a:spcBef>
              </a:pPr>
              <a:r>
                <a:rPr kumimoji="1" lang="en-US" altLang="ja-JP" sz="1800" b="1" dirty="0">
                  <a:solidFill>
                    <a:schemeClr val="tx1"/>
                  </a:solidFill>
                  <a:latin typeface="MS PGothic" pitchFamily="34" charset="-128"/>
                  <a:ea typeface="MS PGothic" pitchFamily="34" charset="-128"/>
                </a:rPr>
                <a:t>t = t</a:t>
              </a:r>
              <a:r>
                <a:rPr kumimoji="1" lang="en-US" altLang="ja-JP" sz="1800" b="1" baseline="-25000" dirty="0">
                  <a:solidFill>
                    <a:schemeClr val="tx1"/>
                  </a:solidFill>
                  <a:latin typeface="MS PGothic" pitchFamily="34" charset="-128"/>
                  <a:ea typeface="MS PGothic" pitchFamily="34" charset="-128"/>
                </a:rPr>
                <a:t>2</a:t>
              </a:r>
            </a:p>
          </p:txBody>
        </p:sp>
        <p:sp>
          <p:nvSpPr>
            <p:cNvPr id="94" name="Rectangle 91">
              <a:extLst>
                <a:ext uri="{FF2B5EF4-FFF2-40B4-BE49-F238E27FC236}">
                  <a16:creationId xmlns:a16="http://schemas.microsoft.com/office/drawing/2014/main" id="{68427E76-2E52-8410-CDD1-58681D1EE189}"/>
                </a:ext>
              </a:extLst>
            </p:cNvPr>
            <p:cNvSpPr>
              <a:spLocks noChangeArrowheads="1"/>
            </p:cNvSpPr>
            <p:nvPr/>
          </p:nvSpPr>
          <p:spPr bwMode="auto">
            <a:xfrm>
              <a:off x="5933060" y="3673682"/>
              <a:ext cx="1344612" cy="597064"/>
            </a:xfrm>
            <a:prstGeom prst="rect">
              <a:avLst/>
            </a:prstGeom>
            <a:noFill/>
            <a:ln w="9525">
              <a:noFill/>
              <a:miter lim="800000"/>
              <a:headEnd/>
              <a:tailEnd/>
            </a:ln>
            <a:effectLst/>
          </p:spPr>
          <p:txBody>
            <a:bodyPr wrap="square">
              <a:spAutoFit/>
            </a:bodyPr>
            <a:lstStyle/>
            <a:p>
              <a:pPr>
                <a:spcBef>
                  <a:spcPct val="50000"/>
                </a:spcBef>
              </a:pPr>
              <a:r>
                <a:rPr kumimoji="1" lang="en-US" altLang="ja-JP" sz="1800" b="1" dirty="0">
                  <a:solidFill>
                    <a:schemeClr val="tx1"/>
                  </a:solidFill>
                  <a:latin typeface="MS PGothic" pitchFamily="34" charset="-128"/>
                  <a:ea typeface="MS PGothic" pitchFamily="34" charset="-128"/>
                </a:rPr>
                <a:t>t = t</a:t>
              </a:r>
              <a:r>
                <a:rPr kumimoji="1" lang="en-US" altLang="ja-JP" sz="1800" b="1" baseline="-25000" dirty="0">
                  <a:solidFill>
                    <a:schemeClr val="tx1"/>
                  </a:solidFill>
                  <a:latin typeface="MS PGothic" pitchFamily="34" charset="-128"/>
                  <a:ea typeface="MS PGothic" pitchFamily="34" charset="-128"/>
                </a:rPr>
                <a:t>3</a:t>
              </a:r>
            </a:p>
          </p:txBody>
        </p:sp>
        <p:sp>
          <p:nvSpPr>
            <p:cNvPr id="95" name="Line 92">
              <a:extLst>
                <a:ext uri="{FF2B5EF4-FFF2-40B4-BE49-F238E27FC236}">
                  <a16:creationId xmlns:a16="http://schemas.microsoft.com/office/drawing/2014/main" id="{2CB5EED8-6F9A-75AE-2CDD-DA15EF48E042}"/>
                </a:ext>
              </a:extLst>
            </p:cNvPr>
            <p:cNvSpPr>
              <a:spLocks noChangeShapeType="1"/>
            </p:cNvSpPr>
            <p:nvPr/>
          </p:nvSpPr>
          <p:spPr bwMode="auto">
            <a:xfrm flipV="1">
              <a:off x="1708150" y="3124200"/>
              <a:ext cx="6597650" cy="12700"/>
            </a:xfrm>
            <a:prstGeom prst="line">
              <a:avLst/>
            </a:prstGeom>
            <a:noFill/>
            <a:ln w="12700">
              <a:solidFill>
                <a:schemeClr val="tx1"/>
              </a:solidFill>
              <a:prstDash val="sysDot"/>
              <a:round/>
              <a:headEnd/>
              <a:tailEnd/>
            </a:ln>
            <a:effectLst/>
          </p:spPr>
          <p:txBody>
            <a:bodyPr anchor="ctr">
              <a:spAutoFit/>
            </a:bodyPr>
            <a:lstStyle/>
            <a:p>
              <a:endParaRPr lang="zh-CN" altLang="en-US"/>
            </a:p>
          </p:txBody>
        </p:sp>
        <p:sp>
          <p:nvSpPr>
            <p:cNvPr id="96" name="AutoShape 93">
              <a:extLst>
                <a:ext uri="{FF2B5EF4-FFF2-40B4-BE49-F238E27FC236}">
                  <a16:creationId xmlns:a16="http://schemas.microsoft.com/office/drawing/2014/main" id="{B494B8F5-6FB9-6851-83C5-15FDD20DB5ED}"/>
                </a:ext>
              </a:extLst>
            </p:cNvPr>
            <p:cNvSpPr>
              <a:spLocks noChangeArrowheads="1"/>
            </p:cNvSpPr>
            <p:nvPr/>
          </p:nvSpPr>
          <p:spPr bwMode="auto">
            <a:xfrm>
              <a:off x="2700338" y="2106613"/>
              <a:ext cx="523875" cy="179387"/>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99FF"/>
            </a:solidFill>
            <a:ln w="9525">
              <a:solidFill>
                <a:schemeClr val="tx1"/>
              </a:solidFill>
              <a:miter lim="800000"/>
              <a:headEnd/>
              <a:tailEnd/>
            </a:ln>
            <a:effectLst/>
          </p:spPr>
          <p:txBody>
            <a:bodyPr anchor="ctr">
              <a:spAutoFit/>
            </a:bodyPr>
            <a:lstStyle/>
            <a:p>
              <a:endParaRPr lang="zh-CN" altLang="en-US"/>
            </a:p>
          </p:txBody>
        </p:sp>
        <p:sp>
          <p:nvSpPr>
            <p:cNvPr id="97" name="AutoShape 94">
              <a:extLst>
                <a:ext uri="{FF2B5EF4-FFF2-40B4-BE49-F238E27FC236}">
                  <a16:creationId xmlns:a16="http://schemas.microsoft.com/office/drawing/2014/main" id="{D89AC3DE-515F-F748-F2C2-DC60670219ED}"/>
                </a:ext>
              </a:extLst>
            </p:cNvPr>
            <p:cNvSpPr>
              <a:spLocks noChangeArrowheads="1"/>
            </p:cNvSpPr>
            <p:nvPr/>
          </p:nvSpPr>
          <p:spPr bwMode="auto">
            <a:xfrm>
              <a:off x="6213475" y="2106613"/>
              <a:ext cx="522288" cy="179387"/>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99FF"/>
            </a:solidFill>
            <a:ln w="9525">
              <a:solidFill>
                <a:schemeClr val="tx1"/>
              </a:solidFill>
              <a:miter lim="800000"/>
              <a:headEnd/>
              <a:tailEnd/>
            </a:ln>
            <a:effectLst/>
          </p:spPr>
          <p:txBody>
            <a:bodyPr anchor="ctr">
              <a:spAutoFit/>
            </a:bodyPr>
            <a:lstStyle/>
            <a:p>
              <a:endParaRPr lang="zh-CN" altLang="en-US"/>
            </a:p>
          </p:txBody>
        </p:sp>
        <p:sp>
          <p:nvSpPr>
            <p:cNvPr id="98" name="AutoShape 95">
              <a:extLst>
                <a:ext uri="{FF2B5EF4-FFF2-40B4-BE49-F238E27FC236}">
                  <a16:creationId xmlns:a16="http://schemas.microsoft.com/office/drawing/2014/main" id="{D8686E87-D297-0E63-40E9-60144FDFB8E0}"/>
                </a:ext>
              </a:extLst>
            </p:cNvPr>
            <p:cNvSpPr>
              <a:spLocks noChangeArrowheads="1"/>
            </p:cNvSpPr>
            <p:nvPr/>
          </p:nvSpPr>
          <p:spPr bwMode="auto">
            <a:xfrm>
              <a:off x="4494213" y="2106613"/>
              <a:ext cx="523875" cy="179387"/>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99FF"/>
            </a:solidFill>
            <a:ln w="9525">
              <a:solidFill>
                <a:schemeClr val="tx1"/>
              </a:solidFill>
              <a:miter lim="800000"/>
              <a:headEnd/>
              <a:tailEnd/>
            </a:ln>
            <a:effectLst/>
          </p:spPr>
          <p:txBody>
            <a:bodyPr anchor="ctr">
              <a:spAutoFit/>
            </a:bodyPr>
            <a:lstStyle/>
            <a:p>
              <a:endParaRPr lang="zh-CN" altLang="en-US"/>
            </a:p>
          </p:txBody>
        </p:sp>
      </p:grpSp>
    </p:spTree>
    <p:extLst>
      <p:ext uri="{BB962C8B-B14F-4D97-AF65-F5344CB8AC3E}">
        <p14:creationId xmlns:p14="http://schemas.microsoft.com/office/powerpoint/2010/main" val="2222697367"/>
      </p:ext>
    </p:extLst>
  </p:cSld>
  <p:clrMapOvr>
    <a:masterClrMapping/>
  </p:clrMapOvr>
  <p:transition>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6">
            <a:extLst>
              <a:ext uri="{FF2B5EF4-FFF2-40B4-BE49-F238E27FC236}">
                <a16:creationId xmlns:a16="http://schemas.microsoft.com/office/drawing/2014/main" id="{2775C0D7-D218-9810-33A1-B3A41C65201C}"/>
              </a:ext>
            </a:extLst>
          </p:cNvPr>
          <p:cNvSpPr txBox="1">
            <a:spLocks noChangeArrowheads="1"/>
          </p:cNvSpPr>
          <p:nvPr/>
        </p:nvSpPr>
        <p:spPr>
          <a:xfrm>
            <a:off x="1961710" y="692150"/>
            <a:ext cx="5740840" cy="587375"/>
          </a:xfrm>
          <a:prstGeom prst="rect">
            <a:avLst/>
          </a:prstGeom>
          <a:noFill/>
          <a:ln/>
        </p:spPr>
        <p:txBody>
          <a:bodyPr lIns="92075" tIns="46038" rIns="92075" bIns="46038" anchor="b"/>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r>
              <a:rPr lang="en-US" altLang="zh-CN" sz="4000" kern="0" dirty="0"/>
              <a:t>5. </a:t>
            </a:r>
            <a:r>
              <a:rPr lang="zh-CN" altLang="en-US" sz="4000" kern="0" dirty="0"/>
              <a:t>常见粒径分析方法</a:t>
            </a:r>
          </a:p>
        </p:txBody>
      </p:sp>
      <p:sp>
        <p:nvSpPr>
          <p:cNvPr id="3" name="Rectangle 2">
            <a:extLst>
              <a:ext uri="{FF2B5EF4-FFF2-40B4-BE49-F238E27FC236}">
                <a16:creationId xmlns:a16="http://schemas.microsoft.com/office/drawing/2014/main" id="{39F58C1E-9430-7A3F-2833-D248456B4E13}"/>
              </a:ext>
            </a:extLst>
          </p:cNvPr>
          <p:cNvSpPr txBox="1">
            <a:spLocks noChangeArrowheads="1"/>
          </p:cNvSpPr>
          <p:nvPr/>
        </p:nvSpPr>
        <p:spPr bwMode="auto">
          <a:xfrm>
            <a:off x="386535" y="1448780"/>
            <a:ext cx="6851650" cy="11430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dirty="0">
                <a:ea typeface="宋体" pitchFamily="2" charset="-122"/>
              </a:rPr>
              <a:t>沉降分析技术</a:t>
            </a:r>
            <a:r>
              <a:rPr lang="en-US" altLang="zh-CN" sz="3200" dirty="0">
                <a:ea typeface="宋体" pitchFamily="2" charset="-122"/>
              </a:rPr>
              <a:t>——</a:t>
            </a:r>
            <a:r>
              <a:rPr lang="zh-CN" altLang="en-US" sz="3200" dirty="0">
                <a:ea typeface="宋体" pitchFamily="2" charset="-122"/>
              </a:rPr>
              <a:t>缺点</a:t>
            </a:r>
            <a:endParaRPr lang="zh-CN" altLang="en-US" sz="3200" kern="0" dirty="0">
              <a:ea typeface="宋体" pitchFamily="2" charset="-122"/>
            </a:endParaRPr>
          </a:p>
        </p:txBody>
      </p:sp>
      <p:sp>
        <p:nvSpPr>
          <p:cNvPr id="4" name="Rectangle 3">
            <a:extLst>
              <a:ext uri="{FF2B5EF4-FFF2-40B4-BE49-F238E27FC236}">
                <a16:creationId xmlns:a16="http://schemas.microsoft.com/office/drawing/2014/main" id="{97444B27-098D-102E-80F1-A1F610F22923}"/>
              </a:ext>
            </a:extLst>
          </p:cNvPr>
          <p:cNvSpPr txBox="1">
            <a:spLocks noChangeArrowheads="1"/>
          </p:cNvSpPr>
          <p:nvPr/>
        </p:nvSpPr>
        <p:spPr bwMode="auto">
          <a:xfrm>
            <a:off x="642144" y="2429015"/>
            <a:ext cx="7859712" cy="3330072"/>
          </a:xfrm>
          <a:prstGeom prst="rect">
            <a:avLst/>
          </a:prstGeom>
          <a:noFill/>
          <a:ln>
            <a:noFill/>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l"/>
              <a:defRPr sz="4000" b="1">
                <a:solidFill>
                  <a:schemeClr val="accent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华文细黑" pitchFamily="2" charset="-122"/>
              </a:defRPr>
            </a:lvl2pPr>
            <a:lvl3pPr marL="1143000" indent="-2286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华文细黑" pitchFamily="2" charset="-122"/>
              </a:defRPr>
            </a:lvl3pPr>
            <a:lvl4pPr marL="1600200" indent="-228600" algn="l" rtl="0" eaLnBrk="0" fontAlgn="base" hangingPunct="0">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4pPr>
            <a:lvl5pPr marL="2057400" indent="-228600" algn="l" rtl="0" eaLnBrk="0" fontAlgn="base" hangingPunct="0">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5pPr>
            <a:lvl6pPr marL="25146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6pPr>
            <a:lvl7pPr marL="29718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7pPr>
            <a:lvl8pPr marL="34290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8pPr>
            <a:lvl9pPr marL="38862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9pPr>
          </a:lstStyle>
          <a:p>
            <a:pPr algn="just">
              <a:lnSpc>
                <a:spcPct val="125000"/>
              </a:lnSpc>
            </a:pPr>
            <a:r>
              <a:rPr lang="zh-CN" altLang="en-US" sz="2400" kern="0" dirty="0">
                <a:solidFill>
                  <a:srgbClr val="C00000"/>
                </a:solidFill>
                <a:effectLst/>
                <a:ea typeface="宋体" pitchFamily="2" charset="-122"/>
              </a:rPr>
              <a:t>测量速度慢</a:t>
            </a:r>
            <a:r>
              <a:rPr lang="zh-CN" altLang="en-US" sz="2400" kern="0" dirty="0">
                <a:effectLst/>
                <a:ea typeface="宋体" pitchFamily="2" charset="-122"/>
              </a:rPr>
              <a:t>：</a:t>
            </a:r>
            <a:r>
              <a:rPr lang="en-US" altLang="zh-CN" sz="2400" kern="0" dirty="0">
                <a:effectLst/>
                <a:ea typeface="宋体" pitchFamily="2" charset="-122"/>
              </a:rPr>
              <a:t>1</a:t>
            </a:r>
            <a:r>
              <a:rPr lang="zh-CN" altLang="en-US" sz="2400" kern="0" dirty="0">
                <a:effectLst/>
                <a:ea typeface="宋体" pitchFamily="2" charset="-122"/>
              </a:rPr>
              <a:t>微米的</a:t>
            </a:r>
            <a:r>
              <a:rPr lang="en-US" altLang="zh-CN" sz="2400" kern="0" dirty="0">
                <a:effectLst/>
                <a:ea typeface="宋体" pitchFamily="2" charset="-122"/>
              </a:rPr>
              <a:t>SiO</a:t>
            </a:r>
            <a:r>
              <a:rPr lang="en-US" altLang="zh-CN" sz="2400" kern="0" baseline="-10000" dirty="0">
                <a:effectLst/>
                <a:ea typeface="宋体" pitchFamily="2" charset="-122"/>
              </a:rPr>
              <a:t>2</a:t>
            </a:r>
            <a:r>
              <a:rPr lang="zh-CN" altLang="en-US" sz="2400" kern="0" dirty="0">
                <a:effectLst/>
                <a:ea typeface="宋体" pitchFamily="2" charset="-122"/>
              </a:rPr>
              <a:t>（密度</a:t>
            </a:r>
            <a:r>
              <a:rPr lang="en-US" altLang="zh-CN" sz="2400" kern="0" dirty="0">
                <a:effectLst/>
                <a:ea typeface="宋体" pitchFamily="2" charset="-122"/>
              </a:rPr>
              <a:t>2.5)</a:t>
            </a:r>
            <a:r>
              <a:rPr lang="zh-CN" altLang="en-US" sz="2400" kern="0" dirty="0">
                <a:effectLst/>
                <a:ea typeface="宋体" pitchFamily="2" charset="-122"/>
              </a:rPr>
              <a:t>颗粒在</a:t>
            </a:r>
            <a:r>
              <a:rPr lang="en-US" altLang="zh-CN" sz="2400" kern="0" dirty="0">
                <a:effectLst/>
                <a:ea typeface="宋体" pitchFamily="2" charset="-122"/>
              </a:rPr>
              <a:t>20℃</a:t>
            </a:r>
            <a:r>
              <a:rPr lang="zh-CN" altLang="en-US" sz="2400" kern="0" dirty="0">
                <a:effectLst/>
                <a:ea typeface="宋体" pitchFamily="2" charset="-122"/>
              </a:rPr>
              <a:t>的水中，在重力作用下沉降</a:t>
            </a:r>
            <a:r>
              <a:rPr lang="en-US" altLang="zh-CN" sz="2400" kern="0" dirty="0">
                <a:effectLst/>
                <a:ea typeface="宋体" pitchFamily="2" charset="-122"/>
              </a:rPr>
              <a:t>1cm</a:t>
            </a:r>
            <a:r>
              <a:rPr lang="zh-CN" altLang="en-US" sz="2400" kern="0" dirty="0">
                <a:effectLst/>
                <a:ea typeface="宋体" pitchFamily="2" charset="-122"/>
              </a:rPr>
              <a:t>需要</a:t>
            </a:r>
            <a:r>
              <a:rPr lang="en-US" altLang="zh-CN" sz="2400" kern="0" dirty="0">
                <a:effectLst/>
                <a:ea typeface="宋体" pitchFamily="2" charset="-122"/>
              </a:rPr>
              <a:t>1</a:t>
            </a:r>
            <a:r>
              <a:rPr lang="zh-CN" altLang="en-US" sz="2400" kern="0" dirty="0">
                <a:effectLst/>
                <a:ea typeface="宋体" pitchFamily="2" charset="-122"/>
              </a:rPr>
              <a:t>小时</a:t>
            </a:r>
          </a:p>
          <a:p>
            <a:pPr algn="just">
              <a:lnSpc>
                <a:spcPct val="125000"/>
              </a:lnSpc>
            </a:pPr>
            <a:r>
              <a:rPr lang="zh-CN" altLang="en-US" sz="2400" kern="0" dirty="0">
                <a:effectLst/>
                <a:ea typeface="宋体" pitchFamily="2" charset="-122"/>
              </a:rPr>
              <a:t>被测材料的密度不能太大也不能太小，且能找到与被测试样适用的沉降介质和分散剂</a:t>
            </a:r>
          </a:p>
          <a:p>
            <a:pPr algn="just">
              <a:lnSpc>
                <a:spcPct val="125000"/>
              </a:lnSpc>
            </a:pPr>
            <a:r>
              <a:rPr lang="zh-CN" altLang="en-US" sz="2400" kern="0" dirty="0">
                <a:effectLst/>
                <a:ea typeface="宋体" pitchFamily="2" charset="-122"/>
              </a:rPr>
              <a:t>必须严格</a:t>
            </a:r>
            <a:r>
              <a:rPr lang="zh-CN" altLang="en-US" sz="2400" kern="0" dirty="0">
                <a:solidFill>
                  <a:srgbClr val="C00000"/>
                </a:solidFill>
                <a:effectLst/>
                <a:ea typeface="宋体" pitchFamily="2" charset="-122"/>
              </a:rPr>
              <a:t>控制测量温度</a:t>
            </a:r>
          </a:p>
          <a:p>
            <a:pPr algn="just">
              <a:lnSpc>
                <a:spcPct val="125000"/>
              </a:lnSpc>
            </a:pPr>
            <a:r>
              <a:rPr lang="zh-CN" altLang="en-US" sz="2400" kern="0" dirty="0">
                <a:effectLst/>
                <a:ea typeface="宋体" pitchFamily="2" charset="-122"/>
              </a:rPr>
              <a:t>不能测量不同密度材料的混合样品</a:t>
            </a:r>
          </a:p>
          <a:p>
            <a:pPr algn="just">
              <a:lnSpc>
                <a:spcPct val="125000"/>
              </a:lnSpc>
            </a:pPr>
            <a:r>
              <a:rPr lang="zh-CN" altLang="en-US" sz="2400" kern="0" dirty="0">
                <a:solidFill>
                  <a:srgbClr val="C00000"/>
                </a:solidFill>
                <a:effectLst/>
                <a:ea typeface="宋体" pitchFamily="2" charset="-122"/>
              </a:rPr>
              <a:t>试验条件苛刻，所需其他设备较多</a:t>
            </a:r>
            <a:r>
              <a:rPr lang="zh-CN" altLang="en-US" sz="2400" kern="0" dirty="0">
                <a:effectLst/>
                <a:ea typeface="宋体" pitchFamily="2" charset="-122"/>
              </a:rPr>
              <a:t>，如分析天平，恒温水浴，显微镜，粘度计，比重计，超声波分散器等</a:t>
            </a:r>
          </a:p>
        </p:txBody>
      </p:sp>
    </p:spTree>
    <p:extLst>
      <p:ext uri="{BB962C8B-B14F-4D97-AF65-F5344CB8AC3E}">
        <p14:creationId xmlns:p14="http://schemas.microsoft.com/office/powerpoint/2010/main" val="2311100315"/>
      </p:ext>
    </p:extLst>
  </p:cSld>
  <p:clrMapOvr>
    <a:masterClrMapping/>
  </p:clrMapOvr>
  <p:transition>
    <p:randomBa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6">
            <a:extLst>
              <a:ext uri="{FF2B5EF4-FFF2-40B4-BE49-F238E27FC236}">
                <a16:creationId xmlns:a16="http://schemas.microsoft.com/office/drawing/2014/main" id="{2775C0D7-D218-9810-33A1-B3A41C65201C}"/>
              </a:ext>
            </a:extLst>
          </p:cNvPr>
          <p:cNvSpPr txBox="1">
            <a:spLocks noChangeArrowheads="1"/>
          </p:cNvSpPr>
          <p:nvPr/>
        </p:nvSpPr>
        <p:spPr>
          <a:xfrm>
            <a:off x="1961710" y="692150"/>
            <a:ext cx="5740840" cy="587375"/>
          </a:xfrm>
          <a:prstGeom prst="rect">
            <a:avLst/>
          </a:prstGeom>
          <a:noFill/>
          <a:ln/>
        </p:spPr>
        <p:txBody>
          <a:bodyPr lIns="92075" tIns="46038" rIns="92075" bIns="46038" anchor="b"/>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r>
              <a:rPr lang="en-US" altLang="zh-CN" sz="4000" kern="0" dirty="0"/>
              <a:t>5. </a:t>
            </a:r>
            <a:r>
              <a:rPr lang="zh-CN" altLang="en-US" sz="4000" kern="0" dirty="0"/>
              <a:t>常见粒径分析方法</a:t>
            </a:r>
          </a:p>
        </p:txBody>
      </p:sp>
      <p:sp>
        <p:nvSpPr>
          <p:cNvPr id="3" name="Rectangle 2">
            <a:extLst>
              <a:ext uri="{FF2B5EF4-FFF2-40B4-BE49-F238E27FC236}">
                <a16:creationId xmlns:a16="http://schemas.microsoft.com/office/drawing/2014/main" id="{39F58C1E-9430-7A3F-2833-D248456B4E13}"/>
              </a:ext>
            </a:extLst>
          </p:cNvPr>
          <p:cNvSpPr txBox="1">
            <a:spLocks noChangeArrowheads="1"/>
          </p:cNvSpPr>
          <p:nvPr/>
        </p:nvSpPr>
        <p:spPr bwMode="auto">
          <a:xfrm>
            <a:off x="386535" y="1448780"/>
            <a:ext cx="6851650" cy="11430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dirty="0">
                <a:ea typeface="宋体" pitchFamily="2" charset="-122"/>
              </a:rPr>
              <a:t>激光衍射技术</a:t>
            </a:r>
            <a:endParaRPr lang="zh-CN" altLang="en-US" sz="3200" kern="0" dirty="0">
              <a:ea typeface="宋体" pitchFamily="2" charset="-122"/>
            </a:endParaRPr>
          </a:p>
        </p:txBody>
      </p:sp>
      <p:sp>
        <p:nvSpPr>
          <p:cNvPr id="5" name="Rectangle 3">
            <a:extLst>
              <a:ext uri="{FF2B5EF4-FFF2-40B4-BE49-F238E27FC236}">
                <a16:creationId xmlns:a16="http://schemas.microsoft.com/office/drawing/2014/main" id="{F899BF5E-8EB1-833B-A8E3-9048CEC0850A}"/>
              </a:ext>
            </a:extLst>
          </p:cNvPr>
          <p:cNvSpPr txBox="1">
            <a:spLocks noChangeArrowheads="1"/>
          </p:cNvSpPr>
          <p:nvPr/>
        </p:nvSpPr>
        <p:spPr bwMode="auto">
          <a:xfrm>
            <a:off x="642144" y="3005393"/>
            <a:ext cx="7859712" cy="3320857"/>
          </a:xfrm>
          <a:prstGeom prst="rect">
            <a:avLst/>
          </a:prstGeom>
          <a:noFill/>
          <a:ln>
            <a:noFill/>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l"/>
              <a:defRPr sz="4000" b="1">
                <a:solidFill>
                  <a:schemeClr val="accent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华文细黑" pitchFamily="2" charset="-122"/>
              </a:defRPr>
            </a:lvl2pPr>
            <a:lvl3pPr marL="1143000" indent="-2286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华文细黑" pitchFamily="2" charset="-122"/>
              </a:defRPr>
            </a:lvl3pPr>
            <a:lvl4pPr marL="1600200" indent="-228600" algn="l" rtl="0" eaLnBrk="0" fontAlgn="base" hangingPunct="0">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4pPr>
            <a:lvl5pPr marL="2057400" indent="-228600" algn="l" rtl="0" eaLnBrk="0" fontAlgn="base" hangingPunct="0">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5pPr>
            <a:lvl6pPr marL="25146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6pPr>
            <a:lvl7pPr marL="29718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7pPr>
            <a:lvl8pPr marL="34290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8pPr>
            <a:lvl9pPr marL="38862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9pPr>
          </a:lstStyle>
          <a:p>
            <a:r>
              <a:rPr lang="zh-CN" altLang="en-US" sz="2400" kern="0" dirty="0">
                <a:effectLst/>
                <a:ea typeface="宋体" pitchFamily="2" charset="-122"/>
              </a:rPr>
              <a:t>准确地描述：小角激光光散射（</a:t>
            </a:r>
            <a:r>
              <a:rPr lang="en-US" altLang="zh-CN" sz="2400" kern="0" dirty="0">
                <a:effectLst/>
                <a:ea typeface="宋体" pitchFamily="2" charset="-122"/>
              </a:rPr>
              <a:t>LALLS</a:t>
            </a:r>
            <a:r>
              <a:rPr lang="zh-CN" altLang="en-US" sz="2400" kern="0" dirty="0">
                <a:effectLst/>
                <a:ea typeface="宋体" pitchFamily="2" charset="-122"/>
              </a:rPr>
              <a:t>，</a:t>
            </a:r>
            <a:r>
              <a:rPr lang="en-US" altLang="zh-CN" sz="2400" kern="0" dirty="0">
                <a:effectLst/>
                <a:ea typeface="宋体" pitchFamily="2" charset="-122"/>
              </a:rPr>
              <a:t>Little Angel Laser Light Scattering)</a:t>
            </a:r>
            <a:r>
              <a:rPr lang="zh-CN" altLang="en-US" sz="2400" kern="0" dirty="0">
                <a:effectLst/>
                <a:ea typeface="宋体" pitchFamily="2" charset="-122"/>
              </a:rPr>
              <a:t>，符合</a:t>
            </a:r>
            <a:r>
              <a:rPr lang="en-US" altLang="zh-CN" sz="2400" kern="0" dirty="0">
                <a:effectLst/>
                <a:ea typeface="宋体" pitchFamily="2" charset="-122"/>
              </a:rPr>
              <a:t>ISO13320</a:t>
            </a:r>
            <a:r>
              <a:rPr lang="zh-CN" altLang="en-US" sz="2400" kern="0" dirty="0">
                <a:effectLst/>
                <a:ea typeface="宋体" pitchFamily="2" charset="-122"/>
              </a:rPr>
              <a:t>标准，适用范围为</a:t>
            </a:r>
            <a:r>
              <a:rPr lang="en-US" altLang="zh-CN" sz="2400" kern="0" dirty="0">
                <a:effectLst/>
                <a:ea typeface="宋体" pitchFamily="2" charset="-122"/>
              </a:rPr>
              <a:t>0.1-3000</a:t>
            </a:r>
            <a:r>
              <a:rPr lang="zh-CN" altLang="en-US" sz="2400" kern="0" dirty="0">
                <a:effectLst/>
                <a:ea typeface="宋体" pitchFamily="2" charset="-122"/>
              </a:rPr>
              <a:t>微米</a:t>
            </a:r>
          </a:p>
          <a:p>
            <a:r>
              <a:rPr lang="zh-CN" altLang="en-US" sz="2400" kern="0" dirty="0">
                <a:solidFill>
                  <a:srgbClr val="C00000"/>
                </a:solidFill>
                <a:effectLst/>
                <a:ea typeface="宋体" pitchFamily="2" charset="-122"/>
              </a:rPr>
              <a:t>原理</a:t>
            </a:r>
            <a:r>
              <a:rPr lang="zh-CN" altLang="en-US" sz="2400" kern="0" dirty="0">
                <a:effectLst/>
                <a:ea typeface="宋体" pitchFamily="2" charset="-122"/>
              </a:rPr>
              <a:t>：颗粒的最大光强衍射角与其粒径成反比</a:t>
            </a:r>
          </a:p>
          <a:p>
            <a:r>
              <a:rPr lang="zh-CN" altLang="en-US" sz="2400" kern="0" dirty="0">
                <a:effectLst/>
                <a:ea typeface="宋体" pitchFamily="2" charset="-122"/>
              </a:rPr>
              <a:t>组成部分：激光发生器，光学组件，检测元件，样品分散单元，数据处理软件等</a:t>
            </a:r>
          </a:p>
          <a:p>
            <a:r>
              <a:rPr lang="zh-CN" altLang="en-US" sz="2400" kern="0" dirty="0">
                <a:solidFill>
                  <a:srgbClr val="C00000"/>
                </a:solidFill>
                <a:effectLst/>
                <a:ea typeface="宋体" pitchFamily="2" charset="-122"/>
              </a:rPr>
              <a:t>优点</a:t>
            </a:r>
            <a:r>
              <a:rPr lang="zh-CN" altLang="en-US" sz="2400" kern="0" dirty="0">
                <a:effectLst/>
                <a:ea typeface="宋体" pitchFamily="2" charset="-122"/>
              </a:rPr>
              <a:t>：范围宽，速度快，自动化程度高，重现性好，结果一般表示为体积百分比分布</a:t>
            </a:r>
            <a:r>
              <a:rPr lang="en-US" altLang="zh-CN" sz="2400" kern="0" dirty="0">
                <a:effectLst/>
                <a:ea typeface="宋体" pitchFamily="2" charset="-122"/>
              </a:rPr>
              <a:t>D〔4,3〕</a:t>
            </a:r>
          </a:p>
          <a:p>
            <a:r>
              <a:rPr lang="zh-CN" altLang="en-US" sz="2400" kern="0" dirty="0">
                <a:solidFill>
                  <a:srgbClr val="C00000"/>
                </a:solidFill>
                <a:effectLst/>
                <a:ea typeface="宋体" pitchFamily="2" charset="-122"/>
              </a:rPr>
              <a:t>缺点</a:t>
            </a:r>
            <a:r>
              <a:rPr lang="zh-CN" altLang="en-US" sz="2400" kern="0" dirty="0">
                <a:effectLst/>
                <a:ea typeface="宋体" pitchFamily="2" charset="-122"/>
              </a:rPr>
              <a:t>：被测材料的光学参数，特殊样品的分散条件</a:t>
            </a:r>
          </a:p>
        </p:txBody>
      </p:sp>
      <p:pic>
        <p:nvPicPr>
          <p:cNvPr id="6" name="Picture 13" descr="IMG_2182">
            <a:extLst>
              <a:ext uri="{FF2B5EF4-FFF2-40B4-BE49-F238E27FC236}">
                <a16:creationId xmlns:a16="http://schemas.microsoft.com/office/drawing/2014/main" id="{55146373-9FFD-A194-E369-F55755C21079}"/>
              </a:ext>
            </a:extLst>
          </p:cNvPr>
          <p:cNvPicPr>
            <a:picLocks noChangeAspect="1" noChangeArrowheads="1"/>
          </p:cNvPicPr>
          <p:nvPr/>
        </p:nvPicPr>
        <p:blipFill>
          <a:blip r:embed="rId3" cstate="print"/>
          <a:srcRect/>
          <a:stretch>
            <a:fillRect/>
          </a:stretch>
        </p:blipFill>
        <p:spPr bwMode="auto">
          <a:xfrm>
            <a:off x="4832130" y="1390087"/>
            <a:ext cx="2665195" cy="1504743"/>
          </a:xfrm>
          <a:prstGeom prst="rect">
            <a:avLst/>
          </a:prstGeom>
          <a:noFill/>
        </p:spPr>
      </p:pic>
    </p:spTree>
    <p:extLst>
      <p:ext uri="{BB962C8B-B14F-4D97-AF65-F5344CB8AC3E}">
        <p14:creationId xmlns:p14="http://schemas.microsoft.com/office/powerpoint/2010/main" val="3418143352"/>
      </p:ext>
    </p:extLst>
  </p:cSld>
  <p:clrMapOvr>
    <a:masterClrMapping/>
  </p:clrMapOvr>
  <p:transition>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6">
            <a:extLst>
              <a:ext uri="{FF2B5EF4-FFF2-40B4-BE49-F238E27FC236}">
                <a16:creationId xmlns:a16="http://schemas.microsoft.com/office/drawing/2014/main" id="{2775C0D7-D218-9810-33A1-B3A41C65201C}"/>
              </a:ext>
            </a:extLst>
          </p:cNvPr>
          <p:cNvSpPr txBox="1">
            <a:spLocks noChangeArrowheads="1"/>
          </p:cNvSpPr>
          <p:nvPr/>
        </p:nvSpPr>
        <p:spPr>
          <a:xfrm>
            <a:off x="1961710" y="692150"/>
            <a:ext cx="5740840" cy="587375"/>
          </a:xfrm>
          <a:prstGeom prst="rect">
            <a:avLst/>
          </a:prstGeom>
          <a:noFill/>
          <a:ln/>
        </p:spPr>
        <p:txBody>
          <a:bodyPr lIns="92075" tIns="46038" rIns="92075" bIns="46038" anchor="b"/>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r>
              <a:rPr lang="en-US" altLang="zh-CN" sz="4000" kern="0" dirty="0"/>
              <a:t>5. </a:t>
            </a:r>
            <a:r>
              <a:rPr lang="zh-CN" altLang="en-US" sz="4000" kern="0" dirty="0"/>
              <a:t>常见粒径分析方法</a:t>
            </a:r>
          </a:p>
        </p:txBody>
      </p:sp>
      <p:sp>
        <p:nvSpPr>
          <p:cNvPr id="3" name="Rectangle 2">
            <a:extLst>
              <a:ext uri="{FF2B5EF4-FFF2-40B4-BE49-F238E27FC236}">
                <a16:creationId xmlns:a16="http://schemas.microsoft.com/office/drawing/2014/main" id="{39F58C1E-9430-7A3F-2833-D248456B4E13}"/>
              </a:ext>
            </a:extLst>
          </p:cNvPr>
          <p:cNvSpPr txBox="1">
            <a:spLocks noChangeArrowheads="1"/>
          </p:cNvSpPr>
          <p:nvPr/>
        </p:nvSpPr>
        <p:spPr bwMode="auto">
          <a:xfrm>
            <a:off x="386535" y="1448780"/>
            <a:ext cx="6851650" cy="11430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marL="571500" indent="-571500">
              <a:buFont typeface="Wingdings" panose="05000000000000000000" pitchFamily="2" charset="2"/>
              <a:buChar char="Ø"/>
            </a:pPr>
            <a:r>
              <a:rPr lang="zh-CN" altLang="en-US" sz="3200" dirty="0">
                <a:ea typeface="宋体" pitchFamily="2" charset="-122"/>
              </a:rPr>
              <a:t>激光衍射技术</a:t>
            </a:r>
            <a:r>
              <a:rPr lang="en-US" altLang="zh-CN" sz="3200" dirty="0">
                <a:ea typeface="宋体" pitchFamily="2" charset="-122"/>
              </a:rPr>
              <a:t>——</a:t>
            </a:r>
            <a:r>
              <a:rPr lang="zh-CN" altLang="en-US" sz="3200" dirty="0">
                <a:ea typeface="宋体" pitchFamily="2" charset="-122"/>
              </a:rPr>
              <a:t>原理</a:t>
            </a:r>
            <a:endParaRPr lang="zh-CN" altLang="en-US" sz="3200" kern="0" dirty="0">
              <a:ea typeface="宋体" pitchFamily="2" charset="-122"/>
            </a:endParaRPr>
          </a:p>
        </p:txBody>
      </p:sp>
      <p:grpSp>
        <p:nvGrpSpPr>
          <p:cNvPr id="4" name="组合 3">
            <a:extLst>
              <a:ext uri="{FF2B5EF4-FFF2-40B4-BE49-F238E27FC236}">
                <a16:creationId xmlns:a16="http://schemas.microsoft.com/office/drawing/2014/main" id="{D842F905-C5C1-DE2E-FE9A-3B5BD0431492}"/>
              </a:ext>
            </a:extLst>
          </p:cNvPr>
          <p:cNvGrpSpPr/>
          <p:nvPr/>
        </p:nvGrpSpPr>
        <p:grpSpPr>
          <a:xfrm>
            <a:off x="210365" y="2374459"/>
            <a:ext cx="8547100" cy="4283483"/>
            <a:chOff x="212725" y="2025242"/>
            <a:chExt cx="8547100" cy="4283483"/>
          </a:xfrm>
        </p:grpSpPr>
        <p:sp>
          <p:nvSpPr>
            <p:cNvPr id="7" name="Rectangle 5">
              <a:extLst>
                <a:ext uri="{FF2B5EF4-FFF2-40B4-BE49-F238E27FC236}">
                  <a16:creationId xmlns:a16="http://schemas.microsoft.com/office/drawing/2014/main" id="{030E1684-631B-7482-2CD4-ADC09415742C}"/>
                </a:ext>
              </a:extLst>
            </p:cNvPr>
            <p:cNvSpPr>
              <a:spLocks noChangeArrowheads="1"/>
            </p:cNvSpPr>
            <p:nvPr/>
          </p:nvSpPr>
          <p:spPr bwMode="auto">
            <a:xfrm>
              <a:off x="2133600" y="3960813"/>
              <a:ext cx="3352800" cy="763587"/>
            </a:xfrm>
            <a:prstGeom prst="rect">
              <a:avLst/>
            </a:prstGeom>
            <a:gradFill rotWithShape="0">
              <a:gsLst>
                <a:gs pos="0">
                  <a:srgbClr val="FF2424"/>
                </a:gs>
                <a:gs pos="100000">
                  <a:srgbClr val="FF2424">
                    <a:gamma/>
                    <a:tint val="0"/>
                    <a:invGamma/>
                  </a:srgbClr>
                </a:gs>
              </a:gsLst>
              <a:lin ang="0" scaled="1"/>
            </a:gradFill>
            <a:ln w="9525">
              <a:noFill/>
              <a:miter lim="800000"/>
              <a:headEnd/>
              <a:tailEnd/>
            </a:ln>
            <a:effectLst/>
          </p:spPr>
          <p:txBody>
            <a:bodyPr wrap="none" anchor="ctr"/>
            <a:lstStyle/>
            <a:p>
              <a:endParaRPr lang="zh-CN" altLang="en-US"/>
            </a:p>
          </p:txBody>
        </p:sp>
        <p:sp>
          <p:nvSpPr>
            <p:cNvPr id="8" name="Oval 6">
              <a:extLst>
                <a:ext uri="{FF2B5EF4-FFF2-40B4-BE49-F238E27FC236}">
                  <a16:creationId xmlns:a16="http://schemas.microsoft.com/office/drawing/2014/main" id="{02292E20-3C15-E711-A8CF-8BEDD0FC8AE2}"/>
                </a:ext>
              </a:extLst>
            </p:cNvPr>
            <p:cNvSpPr>
              <a:spLocks noChangeArrowheads="1"/>
            </p:cNvSpPr>
            <p:nvPr/>
          </p:nvSpPr>
          <p:spPr bwMode="auto">
            <a:xfrm>
              <a:off x="4572000" y="5334000"/>
              <a:ext cx="228600" cy="228600"/>
            </a:xfrm>
            <a:prstGeom prst="ellipse">
              <a:avLst/>
            </a:prstGeom>
            <a:gradFill rotWithShape="0">
              <a:gsLst>
                <a:gs pos="0">
                  <a:srgbClr val="000080"/>
                </a:gs>
                <a:gs pos="100000">
                  <a:srgbClr val="000080">
                    <a:gamma/>
                    <a:tint val="70196"/>
                    <a:invGamma/>
                  </a:srgbClr>
                </a:gs>
              </a:gsLst>
              <a:path path="rect">
                <a:fillToRect t="100000" r="100000"/>
              </a:path>
            </a:gradFill>
            <a:ln w="9525">
              <a:noFill/>
              <a:round/>
              <a:headEnd/>
              <a:tailEnd/>
            </a:ln>
            <a:effectLst/>
          </p:spPr>
          <p:txBody>
            <a:bodyPr wrap="none" anchor="ctr"/>
            <a:lstStyle/>
            <a:p>
              <a:endParaRPr lang="zh-CN" altLang="en-US"/>
            </a:p>
          </p:txBody>
        </p:sp>
        <p:sp>
          <p:nvSpPr>
            <p:cNvPr id="9" name="Oval 7">
              <a:extLst>
                <a:ext uri="{FF2B5EF4-FFF2-40B4-BE49-F238E27FC236}">
                  <a16:creationId xmlns:a16="http://schemas.microsoft.com/office/drawing/2014/main" id="{9182AE3A-5064-5319-E51F-3976409E53DF}"/>
                </a:ext>
              </a:extLst>
            </p:cNvPr>
            <p:cNvSpPr>
              <a:spLocks noChangeArrowheads="1"/>
            </p:cNvSpPr>
            <p:nvPr/>
          </p:nvSpPr>
          <p:spPr bwMode="auto">
            <a:xfrm>
              <a:off x="4191000" y="5181600"/>
              <a:ext cx="152400" cy="228600"/>
            </a:xfrm>
            <a:prstGeom prst="ellipse">
              <a:avLst/>
            </a:prstGeom>
            <a:gradFill rotWithShape="0">
              <a:gsLst>
                <a:gs pos="0">
                  <a:srgbClr val="000080"/>
                </a:gs>
                <a:gs pos="100000">
                  <a:srgbClr val="000080">
                    <a:gamma/>
                    <a:tint val="70196"/>
                    <a:invGamma/>
                  </a:srgbClr>
                </a:gs>
              </a:gsLst>
              <a:path path="rect">
                <a:fillToRect t="100000" r="100000"/>
              </a:path>
            </a:gradFill>
            <a:ln w="9525">
              <a:noFill/>
              <a:round/>
              <a:headEnd/>
              <a:tailEnd/>
            </a:ln>
            <a:effectLst/>
          </p:spPr>
          <p:txBody>
            <a:bodyPr wrap="none" anchor="ctr"/>
            <a:lstStyle/>
            <a:p>
              <a:endParaRPr lang="zh-CN" altLang="en-US"/>
            </a:p>
          </p:txBody>
        </p:sp>
        <p:sp>
          <p:nvSpPr>
            <p:cNvPr id="10" name="Oval 8">
              <a:extLst>
                <a:ext uri="{FF2B5EF4-FFF2-40B4-BE49-F238E27FC236}">
                  <a16:creationId xmlns:a16="http://schemas.microsoft.com/office/drawing/2014/main" id="{D9F712BF-D751-9FED-F1CF-92138CB44964}"/>
                </a:ext>
              </a:extLst>
            </p:cNvPr>
            <p:cNvSpPr>
              <a:spLocks noChangeArrowheads="1"/>
            </p:cNvSpPr>
            <p:nvPr/>
          </p:nvSpPr>
          <p:spPr bwMode="auto">
            <a:xfrm>
              <a:off x="4419600" y="4800600"/>
              <a:ext cx="228600" cy="228600"/>
            </a:xfrm>
            <a:prstGeom prst="ellipse">
              <a:avLst/>
            </a:prstGeom>
            <a:gradFill rotWithShape="0">
              <a:gsLst>
                <a:gs pos="0">
                  <a:srgbClr val="000080"/>
                </a:gs>
                <a:gs pos="100000">
                  <a:srgbClr val="000080">
                    <a:gamma/>
                    <a:tint val="70196"/>
                    <a:invGamma/>
                  </a:srgbClr>
                </a:gs>
              </a:gsLst>
              <a:path path="rect">
                <a:fillToRect t="100000" r="100000"/>
              </a:path>
            </a:gradFill>
            <a:ln w="9525">
              <a:noFill/>
              <a:round/>
              <a:headEnd/>
              <a:tailEnd/>
            </a:ln>
            <a:effectLst/>
          </p:spPr>
          <p:txBody>
            <a:bodyPr wrap="none" anchor="ctr"/>
            <a:lstStyle/>
            <a:p>
              <a:endParaRPr lang="zh-CN" altLang="en-US"/>
            </a:p>
          </p:txBody>
        </p:sp>
        <p:sp>
          <p:nvSpPr>
            <p:cNvPr id="11" name="Oval 9">
              <a:extLst>
                <a:ext uri="{FF2B5EF4-FFF2-40B4-BE49-F238E27FC236}">
                  <a16:creationId xmlns:a16="http://schemas.microsoft.com/office/drawing/2014/main" id="{140A02D7-3E36-1D9B-4720-DD7B70A35668}"/>
                </a:ext>
              </a:extLst>
            </p:cNvPr>
            <p:cNvSpPr>
              <a:spLocks noChangeArrowheads="1"/>
            </p:cNvSpPr>
            <p:nvPr/>
          </p:nvSpPr>
          <p:spPr bwMode="auto">
            <a:xfrm>
              <a:off x="4114800" y="4648200"/>
              <a:ext cx="228600" cy="228600"/>
            </a:xfrm>
            <a:prstGeom prst="ellipse">
              <a:avLst/>
            </a:prstGeom>
            <a:gradFill rotWithShape="0">
              <a:gsLst>
                <a:gs pos="0">
                  <a:srgbClr val="000080"/>
                </a:gs>
                <a:gs pos="100000">
                  <a:srgbClr val="000080">
                    <a:gamma/>
                    <a:tint val="70196"/>
                    <a:invGamma/>
                  </a:srgbClr>
                </a:gs>
              </a:gsLst>
              <a:path path="rect">
                <a:fillToRect t="100000" r="100000"/>
              </a:path>
            </a:gradFill>
            <a:ln w="9525">
              <a:noFill/>
              <a:round/>
              <a:headEnd/>
              <a:tailEnd/>
            </a:ln>
            <a:effectLst/>
          </p:spPr>
          <p:txBody>
            <a:bodyPr wrap="none" anchor="ctr"/>
            <a:lstStyle/>
            <a:p>
              <a:endParaRPr lang="zh-CN" altLang="en-US"/>
            </a:p>
          </p:txBody>
        </p:sp>
        <p:sp>
          <p:nvSpPr>
            <p:cNvPr id="12" name="Oval 10">
              <a:extLst>
                <a:ext uri="{FF2B5EF4-FFF2-40B4-BE49-F238E27FC236}">
                  <a16:creationId xmlns:a16="http://schemas.microsoft.com/office/drawing/2014/main" id="{FB313CC1-9DA9-C6EC-1652-D614FA8742FC}"/>
                </a:ext>
              </a:extLst>
            </p:cNvPr>
            <p:cNvSpPr>
              <a:spLocks noChangeArrowheads="1"/>
            </p:cNvSpPr>
            <p:nvPr/>
          </p:nvSpPr>
          <p:spPr bwMode="auto">
            <a:xfrm>
              <a:off x="4572000" y="4265613"/>
              <a:ext cx="228600" cy="228600"/>
            </a:xfrm>
            <a:prstGeom prst="ellipse">
              <a:avLst/>
            </a:prstGeom>
            <a:gradFill rotWithShape="0">
              <a:gsLst>
                <a:gs pos="0">
                  <a:srgbClr val="000080"/>
                </a:gs>
                <a:gs pos="100000">
                  <a:srgbClr val="000080">
                    <a:gamma/>
                    <a:tint val="70196"/>
                    <a:invGamma/>
                  </a:srgbClr>
                </a:gs>
              </a:gsLst>
              <a:path path="rect">
                <a:fillToRect t="100000" r="100000"/>
              </a:path>
            </a:gradFill>
            <a:ln w="9525">
              <a:noFill/>
              <a:round/>
              <a:headEnd/>
              <a:tailEnd/>
            </a:ln>
            <a:effectLst/>
          </p:spPr>
          <p:txBody>
            <a:bodyPr wrap="none" anchor="ctr"/>
            <a:lstStyle/>
            <a:p>
              <a:endParaRPr lang="zh-CN" altLang="en-US"/>
            </a:p>
          </p:txBody>
        </p:sp>
        <p:sp>
          <p:nvSpPr>
            <p:cNvPr id="13" name="Oval 11">
              <a:extLst>
                <a:ext uri="{FF2B5EF4-FFF2-40B4-BE49-F238E27FC236}">
                  <a16:creationId xmlns:a16="http://schemas.microsoft.com/office/drawing/2014/main" id="{AFE1E3F7-C493-50F0-EEDD-83C30029D67F}"/>
                </a:ext>
              </a:extLst>
            </p:cNvPr>
            <p:cNvSpPr>
              <a:spLocks noChangeArrowheads="1"/>
            </p:cNvSpPr>
            <p:nvPr/>
          </p:nvSpPr>
          <p:spPr bwMode="auto">
            <a:xfrm>
              <a:off x="4114800" y="4037013"/>
              <a:ext cx="381000" cy="414337"/>
            </a:xfrm>
            <a:prstGeom prst="ellipse">
              <a:avLst/>
            </a:prstGeom>
            <a:gradFill rotWithShape="0">
              <a:gsLst>
                <a:gs pos="0">
                  <a:srgbClr val="000080"/>
                </a:gs>
                <a:gs pos="100000">
                  <a:srgbClr val="000080">
                    <a:gamma/>
                    <a:tint val="70196"/>
                    <a:invGamma/>
                  </a:srgbClr>
                </a:gs>
              </a:gsLst>
              <a:path path="rect">
                <a:fillToRect t="100000" r="100000"/>
              </a:path>
            </a:gradFill>
            <a:ln w="9525">
              <a:noFill/>
              <a:round/>
              <a:headEnd/>
              <a:tailEnd/>
            </a:ln>
            <a:effectLst/>
          </p:spPr>
          <p:txBody>
            <a:bodyPr wrap="none" anchor="ctr"/>
            <a:lstStyle/>
            <a:p>
              <a:endParaRPr lang="zh-CN" altLang="en-US"/>
            </a:p>
          </p:txBody>
        </p:sp>
        <p:sp>
          <p:nvSpPr>
            <p:cNvPr id="14" name="Oval 12">
              <a:extLst>
                <a:ext uri="{FF2B5EF4-FFF2-40B4-BE49-F238E27FC236}">
                  <a16:creationId xmlns:a16="http://schemas.microsoft.com/office/drawing/2014/main" id="{9281A2DA-DF03-FEBE-3CDA-5CA665ECAD26}"/>
                </a:ext>
              </a:extLst>
            </p:cNvPr>
            <p:cNvSpPr>
              <a:spLocks noChangeArrowheads="1"/>
            </p:cNvSpPr>
            <p:nvPr/>
          </p:nvSpPr>
          <p:spPr bwMode="auto">
            <a:xfrm>
              <a:off x="4343400" y="3657600"/>
              <a:ext cx="152400" cy="228600"/>
            </a:xfrm>
            <a:prstGeom prst="ellipse">
              <a:avLst/>
            </a:prstGeom>
            <a:gradFill rotWithShape="0">
              <a:gsLst>
                <a:gs pos="0">
                  <a:srgbClr val="000080"/>
                </a:gs>
                <a:gs pos="100000">
                  <a:srgbClr val="000080">
                    <a:gamma/>
                    <a:tint val="70196"/>
                    <a:invGamma/>
                  </a:srgbClr>
                </a:gs>
              </a:gsLst>
              <a:path path="rect">
                <a:fillToRect t="100000" r="100000"/>
              </a:path>
            </a:gradFill>
            <a:ln w="9525">
              <a:noFill/>
              <a:round/>
              <a:headEnd/>
              <a:tailEnd/>
            </a:ln>
            <a:effectLst/>
          </p:spPr>
          <p:txBody>
            <a:bodyPr wrap="none" anchor="ctr"/>
            <a:lstStyle/>
            <a:p>
              <a:endParaRPr lang="zh-CN" altLang="en-US"/>
            </a:p>
          </p:txBody>
        </p:sp>
        <p:sp>
          <p:nvSpPr>
            <p:cNvPr id="15" name="Oval 13">
              <a:extLst>
                <a:ext uri="{FF2B5EF4-FFF2-40B4-BE49-F238E27FC236}">
                  <a16:creationId xmlns:a16="http://schemas.microsoft.com/office/drawing/2014/main" id="{266C4875-C811-9072-593A-71DA1B822D64}"/>
                </a:ext>
              </a:extLst>
            </p:cNvPr>
            <p:cNvSpPr>
              <a:spLocks noChangeArrowheads="1"/>
            </p:cNvSpPr>
            <p:nvPr/>
          </p:nvSpPr>
          <p:spPr bwMode="auto">
            <a:xfrm>
              <a:off x="4114800" y="3276600"/>
              <a:ext cx="228600" cy="228600"/>
            </a:xfrm>
            <a:prstGeom prst="ellipse">
              <a:avLst/>
            </a:prstGeom>
            <a:gradFill rotWithShape="0">
              <a:gsLst>
                <a:gs pos="0">
                  <a:srgbClr val="000080"/>
                </a:gs>
                <a:gs pos="100000">
                  <a:srgbClr val="000080">
                    <a:gamma/>
                    <a:tint val="70196"/>
                    <a:invGamma/>
                  </a:srgbClr>
                </a:gs>
              </a:gsLst>
              <a:path path="rect">
                <a:fillToRect t="100000" r="100000"/>
              </a:path>
            </a:gradFill>
            <a:ln w="9525">
              <a:noFill/>
              <a:round/>
              <a:headEnd/>
              <a:tailEnd/>
            </a:ln>
            <a:effectLst/>
          </p:spPr>
          <p:txBody>
            <a:bodyPr wrap="none" anchor="ctr"/>
            <a:lstStyle/>
            <a:p>
              <a:endParaRPr lang="zh-CN" altLang="en-US"/>
            </a:p>
          </p:txBody>
        </p:sp>
        <p:sp>
          <p:nvSpPr>
            <p:cNvPr id="16" name="Oval 14">
              <a:extLst>
                <a:ext uri="{FF2B5EF4-FFF2-40B4-BE49-F238E27FC236}">
                  <a16:creationId xmlns:a16="http://schemas.microsoft.com/office/drawing/2014/main" id="{78087444-535E-C00F-59EE-3EA5F58F610A}"/>
                </a:ext>
              </a:extLst>
            </p:cNvPr>
            <p:cNvSpPr>
              <a:spLocks noChangeArrowheads="1"/>
            </p:cNvSpPr>
            <p:nvPr/>
          </p:nvSpPr>
          <p:spPr bwMode="auto">
            <a:xfrm>
              <a:off x="4495800" y="3200400"/>
              <a:ext cx="228600" cy="228600"/>
            </a:xfrm>
            <a:prstGeom prst="ellipse">
              <a:avLst/>
            </a:prstGeom>
            <a:gradFill rotWithShape="0">
              <a:gsLst>
                <a:gs pos="0">
                  <a:srgbClr val="000080"/>
                </a:gs>
                <a:gs pos="100000">
                  <a:srgbClr val="000080">
                    <a:gamma/>
                    <a:tint val="70196"/>
                    <a:invGamma/>
                  </a:srgbClr>
                </a:gs>
              </a:gsLst>
              <a:path path="rect">
                <a:fillToRect t="100000" r="100000"/>
              </a:path>
            </a:gradFill>
            <a:ln w="9525">
              <a:noFill/>
              <a:round/>
              <a:headEnd/>
              <a:tailEnd/>
            </a:ln>
            <a:effectLst/>
          </p:spPr>
          <p:txBody>
            <a:bodyPr wrap="none" anchor="ctr"/>
            <a:lstStyle/>
            <a:p>
              <a:endParaRPr lang="zh-CN" altLang="en-US"/>
            </a:p>
          </p:txBody>
        </p:sp>
        <p:sp>
          <p:nvSpPr>
            <p:cNvPr id="17" name="Oval 15">
              <a:extLst>
                <a:ext uri="{FF2B5EF4-FFF2-40B4-BE49-F238E27FC236}">
                  <a16:creationId xmlns:a16="http://schemas.microsoft.com/office/drawing/2014/main" id="{A32B2B9A-2C40-9B85-2821-E5E09407A67D}"/>
                </a:ext>
              </a:extLst>
            </p:cNvPr>
            <p:cNvSpPr>
              <a:spLocks noChangeArrowheads="1"/>
            </p:cNvSpPr>
            <p:nvPr/>
          </p:nvSpPr>
          <p:spPr bwMode="auto">
            <a:xfrm>
              <a:off x="5334000" y="2895600"/>
              <a:ext cx="304800" cy="2895600"/>
            </a:xfrm>
            <a:prstGeom prst="ellipse">
              <a:avLst/>
            </a:prstGeom>
            <a:gradFill rotWithShape="0">
              <a:gsLst>
                <a:gs pos="0">
                  <a:srgbClr val="B2B2B2">
                    <a:gamma/>
                    <a:tint val="20000"/>
                    <a:invGamma/>
                  </a:srgbClr>
                </a:gs>
                <a:gs pos="100000">
                  <a:srgbClr val="B2B2B2"/>
                </a:gs>
              </a:gsLst>
              <a:lin ang="0" scaled="1"/>
            </a:gradFill>
            <a:ln w="9525">
              <a:noFill/>
              <a:round/>
              <a:headEnd/>
              <a:tailEnd/>
            </a:ln>
            <a:effectLst/>
          </p:spPr>
          <p:txBody>
            <a:bodyPr wrap="none" anchor="ctr"/>
            <a:lstStyle/>
            <a:p>
              <a:endParaRPr lang="zh-CN" altLang="en-US"/>
            </a:p>
          </p:txBody>
        </p:sp>
        <p:sp>
          <p:nvSpPr>
            <p:cNvPr id="18" name="Line 16">
              <a:extLst>
                <a:ext uri="{FF2B5EF4-FFF2-40B4-BE49-F238E27FC236}">
                  <a16:creationId xmlns:a16="http://schemas.microsoft.com/office/drawing/2014/main" id="{27442975-D9FD-E90B-DB87-D4CDEDF5542D}"/>
                </a:ext>
              </a:extLst>
            </p:cNvPr>
            <p:cNvSpPr>
              <a:spLocks noChangeShapeType="1"/>
            </p:cNvSpPr>
            <p:nvPr/>
          </p:nvSpPr>
          <p:spPr bwMode="auto">
            <a:xfrm flipV="1">
              <a:off x="8077200" y="2819400"/>
              <a:ext cx="0" cy="1447800"/>
            </a:xfrm>
            <a:prstGeom prst="line">
              <a:avLst/>
            </a:prstGeom>
            <a:noFill/>
            <a:ln w="101600">
              <a:solidFill>
                <a:srgbClr val="4D4D4D"/>
              </a:solidFill>
              <a:round/>
              <a:headEnd type="none" w="sm" len="sm"/>
              <a:tailEnd type="none" w="sm" len="sm"/>
            </a:ln>
            <a:effectLst/>
          </p:spPr>
          <p:txBody>
            <a:bodyPr wrap="none" anchor="ctr"/>
            <a:lstStyle/>
            <a:p>
              <a:endParaRPr lang="zh-CN" altLang="en-US"/>
            </a:p>
          </p:txBody>
        </p:sp>
        <p:sp>
          <p:nvSpPr>
            <p:cNvPr id="19" name="Line 17">
              <a:extLst>
                <a:ext uri="{FF2B5EF4-FFF2-40B4-BE49-F238E27FC236}">
                  <a16:creationId xmlns:a16="http://schemas.microsoft.com/office/drawing/2014/main" id="{387D0376-ADC5-64FC-C22E-525BC317001A}"/>
                </a:ext>
              </a:extLst>
            </p:cNvPr>
            <p:cNvSpPr>
              <a:spLocks noChangeShapeType="1"/>
            </p:cNvSpPr>
            <p:nvPr/>
          </p:nvSpPr>
          <p:spPr bwMode="auto">
            <a:xfrm flipV="1">
              <a:off x="8077200" y="4495800"/>
              <a:ext cx="0" cy="1219200"/>
            </a:xfrm>
            <a:prstGeom prst="line">
              <a:avLst/>
            </a:prstGeom>
            <a:noFill/>
            <a:ln w="101600">
              <a:solidFill>
                <a:srgbClr val="4D4D4D"/>
              </a:solidFill>
              <a:round/>
              <a:headEnd type="none" w="sm" len="sm"/>
              <a:tailEnd type="none" w="sm" len="sm"/>
            </a:ln>
            <a:effectLst/>
          </p:spPr>
          <p:txBody>
            <a:bodyPr wrap="none" anchor="ctr"/>
            <a:lstStyle/>
            <a:p>
              <a:endParaRPr lang="zh-CN" altLang="en-US"/>
            </a:p>
          </p:txBody>
        </p:sp>
        <p:sp>
          <p:nvSpPr>
            <p:cNvPr id="20" name="Line 18">
              <a:extLst>
                <a:ext uri="{FF2B5EF4-FFF2-40B4-BE49-F238E27FC236}">
                  <a16:creationId xmlns:a16="http://schemas.microsoft.com/office/drawing/2014/main" id="{F6185FF9-0F57-3973-3E4A-60E5C694FA7E}"/>
                </a:ext>
              </a:extLst>
            </p:cNvPr>
            <p:cNvSpPr>
              <a:spLocks noChangeShapeType="1"/>
            </p:cNvSpPr>
            <p:nvPr/>
          </p:nvSpPr>
          <p:spPr bwMode="auto">
            <a:xfrm flipV="1">
              <a:off x="8458200" y="4114800"/>
              <a:ext cx="228600" cy="457200"/>
            </a:xfrm>
            <a:prstGeom prst="line">
              <a:avLst/>
            </a:prstGeom>
            <a:noFill/>
            <a:ln w="76200">
              <a:solidFill>
                <a:srgbClr val="4D4D4D"/>
              </a:solidFill>
              <a:round/>
              <a:headEnd type="none" w="sm" len="sm"/>
              <a:tailEnd type="none" w="sm" len="sm"/>
            </a:ln>
            <a:effectLst/>
          </p:spPr>
          <p:txBody>
            <a:bodyPr wrap="none" anchor="ctr"/>
            <a:lstStyle/>
            <a:p>
              <a:endParaRPr lang="zh-CN" altLang="en-US"/>
            </a:p>
          </p:txBody>
        </p:sp>
        <p:sp>
          <p:nvSpPr>
            <p:cNvPr id="21" name="Oval 19">
              <a:extLst>
                <a:ext uri="{FF2B5EF4-FFF2-40B4-BE49-F238E27FC236}">
                  <a16:creationId xmlns:a16="http://schemas.microsoft.com/office/drawing/2014/main" id="{59617B29-84C7-0E55-8AB4-CE4839D7F2D3}"/>
                </a:ext>
              </a:extLst>
            </p:cNvPr>
            <p:cNvSpPr>
              <a:spLocks noChangeArrowheads="1"/>
            </p:cNvSpPr>
            <p:nvPr/>
          </p:nvSpPr>
          <p:spPr bwMode="auto">
            <a:xfrm>
              <a:off x="1905000" y="3505200"/>
              <a:ext cx="304800" cy="1676400"/>
            </a:xfrm>
            <a:prstGeom prst="ellipse">
              <a:avLst/>
            </a:prstGeom>
            <a:gradFill rotWithShape="0">
              <a:gsLst>
                <a:gs pos="0">
                  <a:srgbClr val="B2B2B2">
                    <a:gamma/>
                    <a:tint val="20000"/>
                    <a:invGamma/>
                  </a:srgbClr>
                </a:gs>
                <a:gs pos="100000">
                  <a:srgbClr val="B2B2B2"/>
                </a:gs>
              </a:gsLst>
              <a:lin ang="0" scaled="1"/>
            </a:gradFill>
            <a:ln w="9525">
              <a:noFill/>
              <a:round/>
              <a:headEnd/>
              <a:tailEnd/>
            </a:ln>
            <a:effectLst/>
          </p:spPr>
          <p:txBody>
            <a:bodyPr wrap="none" anchor="ctr"/>
            <a:lstStyle/>
            <a:p>
              <a:endParaRPr lang="zh-CN" altLang="en-US"/>
            </a:p>
          </p:txBody>
        </p:sp>
        <p:sp>
          <p:nvSpPr>
            <p:cNvPr id="22" name="Rectangle 20">
              <a:extLst>
                <a:ext uri="{FF2B5EF4-FFF2-40B4-BE49-F238E27FC236}">
                  <a16:creationId xmlns:a16="http://schemas.microsoft.com/office/drawing/2014/main" id="{453234BF-794F-83E3-414A-926CD16D40BE}"/>
                </a:ext>
              </a:extLst>
            </p:cNvPr>
            <p:cNvSpPr>
              <a:spLocks noChangeArrowheads="1"/>
            </p:cNvSpPr>
            <p:nvPr/>
          </p:nvSpPr>
          <p:spPr bwMode="auto">
            <a:xfrm>
              <a:off x="234950" y="3968750"/>
              <a:ext cx="749300" cy="749300"/>
            </a:xfrm>
            <a:prstGeom prst="rect">
              <a:avLst/>
            </a:prstGeom>
            <a:solidFill>
              <a:schemeClr val="tx2"/>
            </a:solidFill>
            <a:ln w="12700">
              <a:solidFill>
                <a:schemeClr val="tx1"/>
              </a:solidFill>
              <a:miter lim="800000"/>
              <a:headEnd/>
              <a:tailEnd/>
            </a:ln>
            <a:effectLst/>
          </p:spPr>
          <p:txBody>
            <a:bodyPr wrap="none" anchor="ctr"/>
            <a:lstStyle/>
            <a:p>
              <a:endParaRPr lang="zh-CN" altLang="en-US"/>
            </a:p>
          </p:txBody>
        </p:sp>
        <p:sp>
          <p:nvSpPr>
            <p:cNvPr id="23" name="Rectangle 21">
              <a:extLst>
                <a:ext uri="{FF2B5EF4-FFF2-40B4-BE49-F238E27FC236}">
                  <a16:creationId xmlns:a16="http://schemas.microsoft.com/office/drawing/2014/main" id="{95CC5DE5-EDDD-297C-9442-55C1DD411EE5}"/>
                </a:ext>
              </a:extLst>
            </p:cNvPr>
            <p:cNvSpPr>
              <a:spLocks noChangeArrowheads="1"/>
            </p:cNvSpPr>
            <p:nvPr/>
          </p:nvSpPr>
          <p:spPr bwMode="auto">
            <a:xfrm>
              <a:off x="212725" y="5013325"/>
              <a:ext cx="860425" cy="457200"/>
            </a:xfrm>
            <a:prstGeom prst="rect">
              <a:avLst/>
            </a:prstGeom>
            <a:noFill/>
            <a:ln w="9525">
              <a:noFill/>
              <a:miter lim="800000"/>
              <a:headEnd/>
              <a:tailEnd/>
            </a:ln>
            <a:effectLst/>
          </p:spPr>
          <p:txBody>
            <a:bodyPr wrap="none" lIns="92075" tIns="46038" rIns="92075" bIns="46038">
              <a:spAutoFit/>
            </a:bodyPr>
            <a:lstStyle/>
            <a:p>
              <a:pPr eaLnBrk="0" hangingPunct="0"/>
              <a:r>
                <a:rPr lang="en-GB" altLang="zh-CN" sz="2400">
                  <a:solidFill>
                    <a:schemeClr val="tx1"/>
                  </a:solidFill>
                  <a:latin typeface="Times New Roman" pitchFamily="18" charset="0"/>
                  <a:ea typeface="宋体" pitchFamily="2" charset="-122"/>
                </a:rPr>
                <a:t>Laser</a:t>
              </a:r>
            </a:p>
          </p:txBody>
        </p:sp>
        <p:sp>
          <p:nvSpPr>
            <p:cNvPr id="24" name="Rectangle 22">
              <a:extLst>
                <a:ext uri="{FF2B5EF4-FFF2-40B4-BE49-F238E27FC236}">
                  <a16:creationId xmlns:a16="http://schemas.microsoft.com/office/drawing/2014/main" id="{2296AFD5-7F2E-ECBB-F62D-46A4FB5A74CB}"/>
                </a:ext>
              </a:extLst>
            </p:cNvPr>
            <p:cNvSpPr>
              <a:spLocks noChangeArrowheads="1"/>
            </p:cNvSpPr>
            <p:nvPr/>
          </p:nvSpPr>
          <p:spPr bwMode="auto">
            <a:xfrm>
              <a:off x="3810000" y="2743200"/>
              <a:ext cx="1231900" cy="457200"/>
            </a:xfrm>
            <a:prstGeom prst="rect">
              <a:avLst/>
            </a:prstGeom>
            <a:noFill/>
            <a:ln w="9525">
              <a:noFill/>
              <a:miter lim="800000"/>
              <a:headEnd/>
              <a:tailEnd/>
            </a:ln>
            <a:effectLst/>
          </p:spPr>
          <p:txBody>
            <a:bodyPr wrap="none" lIns="92075" tIns="46038" rIns="92075" bIns="46038">
              <a:spAutoFit/>
            </a:bodyPr>
            <a:lstStyle/>
            <a:p>
              <a:pPr eaLnBrk="0" hangingPunct="0"/>
              <a:r>
                <a:rPr lang="en-GB" altLang="zh-CN" sz="2400">
                  <a:solidFill>
                    <a:schemeClr val="tx1"/>
                  </a:solidFill>
                  <a:latin typeface="Times New Roman" pitchFamily="18" charset="0"/>
                  <a:ea typeface="宋体" pitchFamily="2" charset="-122"/>
                </a:rPr>
                <a:t>Particles</a:t>
              </a:r>
            </a:p>
          </p:txBody>
        </p:sp>
        <p:sp>
          <p:nvSpPr>
            <p:cNvPr id="25" name="Rectangle 23">
              <a:extLst>
                <a:ext uri="{FF2B5EF4-FFF2-40B4-BE49-F238E27FC236}">
                  <a16:creationId xmlns:a16="http://schemas.microsoft.com/office/drawing/2014/main" id="{9F1E8CF5-C59F-FE69-8BEB-6F0B0F039BED}"/>
                </a:ext>
              </a:extLst>
            </p:cNvPr>
            <p:cNvSpPr>
              <a:spLocks noChangeArrowheads="1"/>
            </p:cNvSpPr>
            <p:nvPr/>
          </p:nvSpPr>
          <p:spPr bwMode="auto">
            <a:xfrm>
              <a:off x="7527925" y="5851525"/>
              <a:ext cx="1231900" cy="457200"/>
            </a:xfrm>
            <a:prstGeom prst="rect">
              <a:avLst/>
            </a:prstGeom>
            <a:noFill/>
            <a:ln w="9525">
              <a:noFill/>
              <a:miter lim="800000"/>
              <a:headEnd/>
              <a:tailEnd/>
            </a:ln>
            <a:effectLst/>
          </p:spPr>
          <p:txBody>
            <a:bodyPr wrap="none" lIns="92075" tIns="46038" rIns="92075" bIns="46038">
              <a:spAutoFit/>
            </a:bodyPr>
            <a:lstStyle/>
            <a:p>
              <a:pPr eaLnBrk="0" hangingPunct="0"/>
              <a:r>
                <a:rPr lang="en-GB" altLang="zh-CN" sz="2400">
                  <a:solidFill>
                    <a:schemeClr val="tx1"/>
                  </a:solidFill>
                  <a:latin typeface="Times New Roman" pitchFamily="18" charset="0"/>
                  <a:ea typeface="宋体" pitchFamily="2" charset="-122"/>
                </a:rPr>
                <a:t>Detector</a:t>
              </a:r>
            </a:p>
          </p:txBody>
        </p:sp>
        <p:sp>
          <p:nvSpPr>
            <p:cNvPr id="26" name="Rectangle 24">
              <a:extLst>
                <a:ext uri="{FF2B5EF4-FFF2-40B4-BE49-F238E27FC236}">
                  <a16:creationId xmlns:a16="http://schemas.microsoft.com/office/drawing/2014/main" id="{725F7A3E-43FB-304F-311B-AD5C23EA4AE2}"/>
                </a:ext>
              </a:extLst>
            </p:cNvPr>
            <p:cNvSpPr>
              <a:spLocks noChangeArrowheads="1"/>
            </p:cNvSpPr>
            <p:nvPr/>
          </p:nvSpPr>
          <p:spPr bwMode="auto">
            <a:xfrm>
              <a:off x="5638800" y="5257800"/>
              <a:ext cx="1081088" cy="822325"/>
            </a:xfrm>
            <a:prstGeom prst="rect">
              <a:avLst/>
            </a:prstGeom>
            <a:noFill/>
            <a:ln w="9525">
              <a:noFill/>
              <a:miter lim="800000"/>
              <a:headEnd/>
              <a:tailEnd/>
            </a:ln>
            <a:effectLst/>
          </p:spPr>
          <p:txBody>
            <a:bodyPr wrap="none" lIns="92075" tIns="46038" rIns="92075" bIns="46038">
              <a:spAutoFit/>
            </a:bodyPr>
            <a:lstStyle/>
            <a:p>
              <a:pPr algn="ctr" eaLnBrk="0" hangingPunct="0"/>
              <a:r>
                <a:rPr lang="en-GB" altLang="zh-CN" sz="2400">
                  <a:solidFill>
                    <a:schemeClr val="tx1"/>
                  </a:solidFill>
                  <a:latin typeface="Times New Roman" pitchFamily="18" charset="0"/>
                  <a:ea typeface="宋体" pitchFamily="2" charset="-122"/>
                </a:rPr>
                <a:t>Fourier</a:t>
              </a:r>
            </a:p>
            <a:p>
              <a:pPr algn="ctr" eaLnBrk="0" hangingPunct="0"/>
              <a:r>
                <a:rPr lang="en-GB" altLang="zh-CN" sz="2400">
                  <a:solidFill>
                    <a:schemeClr val="tx1"/>
                  </a:solidFill>
                  <a:latin typeface="Times New Roman" pitchFamily="18" charset="0"/>
                  <a:ea typeface="宋体" pitchFamily="2" charset="-122"/>
                </a:rPr>
                <a:t>Lens</a:t>
              </a:r>
            </a:p>
          </p:txBody>
        </p:sp>
        <p:sp>
          <p:nvSpPr>
            <p:cNvPr id="27" name="AutoShape 25">
              <a:extLst>
                <a:ext uri="{FF2B5EF4-FFF2-40B4-BE49-F238E27FC236}">
                  <a16:creationId xmlns:a16="http://schemas.microsoft.com/office/drawing/2014/main" id="{F97BAC29-2CBE-BD9C-7669-D9478D13908A}"/>
                </a:ext>
              </a:extLst>
            </p:cNvPr>
            <p:cNvSpPr>
              <a:spLocks noChangeArrowheads="1"/>
            </p:cNvSpPr>
            <p:nvPr/>
          </p:nvSpPr>
          <p:spPr bwMode="auto">
            <a:xfrm rot="16260000">
              <a:off x="1103313" y="3919538"/>
              <a:ext cx="685800" cy="908050"/>
            </a:xfrm>
            <a:prstGeom prst="triangle">
              <a:avLst>
                <a:gd name="adj" fmla="val 49995"/>
              </a:avLst>
            </a:prstGeom>
            <a:solidFill>
              <a:srgbClr val="FF0909"/>
            </a:solidFill>
            <a:ln w="9525">
              <a:noFill/>
              <a:miter lim="800000"/>
              <a:headEnd/>
              <a:tailEnd/>
            </a:ln>
            <a:effectLst/>
          </p:spPr>
          <p:txBody>
            <a:bodyPr wrap="none" anchor="ctr"/>
            <a:lstStyle/>
            <a:p>
              <a:endParaRPr lang="zh-CN" altLang="en-US"/>
            </a:p>
          </p:txBody>
        </p:sp>
        <p:sp>
          <p:nvSpPr>
            <p:cNvPr id="28" name="Rectangle 26">
              <a:extLst>
                <a:ext uri="{FF2B5EF4-FFF2-40B4-BE49-F238E27FC236}">
                  <a16:creationId xmlns:a16="http://schemas.microsoft.com/office/drawing/2014/main" id="{264BBFC3-0ABC-9997-61CA-B845D43D6B38}"/>
                </a:ext>
              </a:extLst>
            </p:cNvPr>
            <p:cNvSpPr>
              <a:spLocks noChangeArrowheads="1"/>
            </p:cNvSpPr>
            <p:nvPr/>
          </p:nvSpPr>
          <p:spPr bwMode="auto">
            <a:xfrm>
              <a:off x="2574925" y="3565525"/>
              <a:ext cx="893763" cy="457200"/>
            </a:xfrm>
            <a:prstGeom prst="rect">
              <a:avLst/>
            </a:prstGeom>
            <a:noFill/>
            <a:ln w="9525">
              <a:noFill/>
              <a:miter lim="800000"/>
              <a:headEnd/>
              <a:tailEnd/>
            </a:ln>
            <a:effectLst/>
          </p:spPr>
          <p:txBody>
            <a:bodyPr wrap="none" lIns="92075" tIns="46038" rIns="92075" bIns="46038">
              <a:spAutoFit/>
            </a:bodyPr>
            <a:lstStyle/>
            <a:p>
              <a:pPr eaLnBrk="0" hangingPunct="0"/>
              <a:r>
                <a:rPr lang="en-GB" altLang="zh-CN" sz="2400">
                  <a:solidFill>
                    <a:schemeClr val="tx1"/>
                  </a:solidFill>
                  <a:latin typeface="Times New Roman" pitchFamily="18" charset="0"/>
                  <a:ea typeface="宋体" pitchFamily="2" charset="-122"/>
                </a:rPr>
                <a:t>Beam</a:t>
              </a:r>
            </a:p>
          </p:txBody>
        </p:sp>
        <p:sp>
          <p:nvSpPr>
            <p:cNvPr id="29" name="Line 27">
              <a:extLst>
                <a:ext uri="{FF2B5EF4-FFF2-40B4-BE49-F238E27FC236}">
                  <a16:creationId xmlns:a16="http://schemas.microsoft.com/office/drawing/2014/main" id="{8244D087-38EB-0FE8-5618-1740CBC91AA2}"/>
                </a:ext>
              </a:extLst>
            </p:cNvPr>
            <p:cNvSpPr>
              <a:spLocks noChangeShapeType="1"/>
            </p:cNvSpPr>
            <p:nvPr/>
          </p:nvSpPr>
          <p:spPr bwMode="auto">
            <a:xfrm flipV="1">
              <a:off x="4495800" y="3276600"/>
              <a:ext cx="990600" cy="1066800"/>
            </a:xfrm>
            <a:prstGeom prst="line">
              <a:avLst/>
            </a:prstGeom>
            <a:noFill/>
            <a:ln w="50800">
              <a:solidFill>
                <a:srgbClr val="CC0000"/>
              </a:solidFill>
              <a:prstDash val="sysDot"/>
              <a:round/>
              <a:headEnd type="none" w="sm" len="sm"/>
              <a:tailEnd type="none" w="sm" len="sm"/>
            </a:ln>
            <a:effectLst/>
          </p:spPr>
          <p:txBody>
            <a:bodyPr wrap="none" anchor="ctr"/>
            <a:lstStyle/>
            <a:p>
              <a:endParaRPr lang="zh-CN" altLang="en-US"/>
            </a:p>
          </p:txBody>
        </p:sp>
        <p:sp>
          <p:nvSpPr>
            <p:cNvPr id="30" name="Line 28">
              <a:extLst>
                <a:ext uri="{FF2B5EF4-FFF2-40B4-BE49-F238E27FC236}">
                  <a16:creationId xmlns:a16="http://schemas.microsoft.com/office/drawing/2014/main" id="{2F7DC7CD-0717-F158-5436-AA638ACA58C4}"/>
                </a:ext>
              </a:extLst>
            </p:cNvPr>
            <p:cNvSpPr>
              <a:spLocks noChangeShapeType="1"/>
            </p:cNvSpPr>
            <p:nvPr/>
          </p:nvSpPr>
          <p:spPr bwMode="auto">
            <a:xfrm>
              <a:off x="4495800" y="4419600"/>
              <a:ext cx="990600" cy="762000"/>
            </a:xfrm>
            <a:prstGeom prst="line">
              <a:avLst/>
            </a:prstGeom>
            <a:noFill/>
            <a:ln w="50800">
              <a:solidFill>
                <a:srgbClr val="CC0000"/>
              </a:solidFill>
              <a:prstDash val="sysDot"/>
              <a:round/>
              <a:headEnd type="none" w="sm" len="sm"/>
              <a:tailEnd type="none" w="sm" len="sm"/>
            </a:ln>
            <a:effectLst/>
          </p:spPr>
          <p:txBody>
            <a:bodyPr wrap="none" anchor="ctr"/>
            <a:lstStyle/>
            <a:p>
              <a:endParaRPr lang="zh-CN" altLang="en-US"/>
            </a:p>
          </p:txBody>
        </p:sp>
        <p:sp>
          <p:nvSpPr>
            <p:cNvPr id="31" name="Line 29">
              <a:extLst>
                <a:ext uri="{FF2B5EF4-FFF2-40B4-BE49-F238E27FC236}">
                  <a16:creationId xmlns:a16="http://schemas.microsoft.com/office/drawing/2014/main" id="{17FE443E-6FEF-44E2-1EE5-EB37F5180122}"/>
                </a:ext>
              </a:extLst>
            </p:cNvPr>
            <p:cNvSpPr>
              <a:spLocks noChangeShapeType="1"/>
            </p:cNvSpPr>
            <p:nvPr/>
          </p:nvSpPr>
          <p:spPr bwMode="auto">
            <a:xfrm flipV="1">
              <a:off x="3657600" y="3657600"/>
              <a:ext cx="1828800" cy="533400"/>
            </a:xfrm>
            <a:prstGeom prst="line">
              <a:avLst/>
            </a:prstGeom>
            <a:noFill/>
            <a:ln w="50800">
              <a:solidFill>
                <a:srgbClr val="CC0000"/>
              </a:solidFill>
              <a:prstDash val="sysDot"/>
              <a:round/>
              <a:headEnd type="none" w="sm" len="sm"/>
              <a:tailEnd type="none" w="sm" len="sm"/>
            </a:ln>
            <a:effectLst/>
          </p:spPr>
          <p:txBody>
            <a:bodyPr wrap="none" anchor="ctr"/>
            <a:lstStyle/>
            <a:p>
              <a:endParaRPr lang="zh-CN" altLang="en-US"/>
            </a:p>
          </p:txBody>
        </p:sp>
        <p:sp>
          <p:nvSpPr>
            <p:cNvPr id="32" name="Line 30">
              <a:extLst>
                <a:ext uri="{FF2B5EF4-FFF2-40B4-BE49-F238E27FC236}">
                  <a16:creationId xmlns:a16="http://schemas.microsoft.com/office/drawing/2014/main" id="{3B1BF892-44EB-8F66-855E-7956F0ACB674}"/>
                </a:ext>
              </a:extLst>
            </p:cNvPr>
            <p:cNvSpPr>
              <a:spLocks noChangeShapeType="1"/>
            </p:cNvSpPr>
            <p:nvPr/>
          </p:nvSpPr>
          <p:spPr bwMode="auto">
            <a:xfrm>
              <a:off x="3581400" y="4191000"/>
              <a:ext cx="1905000" cy="685800"/>
            </a:xfrm>
            <a:prstGeom prst="line">
              <a:avLst/>
            </a:prstGeom>
            <a:noFill/>
            <a:ln w="50800">
              <a:solidFill>
                <a:srgbClr val="CC0000"/>
              </a:solidFill>
              <a:prstDash val="sysDot"/>
              <a:round/>
              <a:headEnd type="none" w="sm" len="sm"/>
              <a:tailEnd type="none" w="sm" len="sm"/>
            </a:ln>
            <a:effectLst/>
          </p:spPr>
          <p:txBody>
            <a:bodyPr wrap="none" anchor="ctr"/>
            <a:lstStyle/>
            <a:p>
              <a:endParaRPr lang="zh-CN" altLang="en-US"/>
            </a:p>
          </p:txBody>
        </p:sp>
        <p:sp>
          <p:nvSpPr>
            <p:cNvPr id="33" name="AutoShape 31">
              <a:extLst>
                <a:ext uri="{FF2B5EF4-FFF2-40B4-BE49-F238E27FC236}">
                  <a16:creationId xmlns:a16="http://schemas.microsoft.com/office/drawing/2014/main" id="{AC29CC28-3225-A717-F1D3-C04483B780E4}"/>
                </a:ext>
              </a:extLst>
            </p:cNvPr>
            <p:cNvSpPr>
              <a:spLocks noChangeArrowheads="1"/>
            </p:cNvSpPr>
            <p:nvPr/>
          </p:nvSpPr>
          <p:spPr bwMode="auto">
            <a:xfrm rot="-5400000" flipH="1" flipV="1">
              <a:off x="6438900" y="3162300"/>
              <a:ext cx="838200" cy="2438400"/>
            </a:xfrm>
            <a:prstGeom prst="triangle">
              <a:avLst>
                <a:gd name="adj" fmla="val 50000"/>
              </a:avLst>
            </a:prstGeom>
            <a:gradFill rotWithShape="0">
              <a:gsLst>
                <a:gs pos="0">
                  <a:srgbClr val="FF2424">
                    <a:gamma/>
                    <a:tint val="0"/>
                    <a:invGamma/>
                  </a:srgbClr>
                </a:gs>
                <a:gs pos="100000">
                  <a:srgbClr val="FF2424"/>
                </a:gs>
              </a:gsLst>
              <a:lin ang="0" scaled="1"/>
            </a:gradFill>
            <a:ln w="9525">
              <a:noFill/>
              <a:miter lim="800000"/>
              <a:headEnd/>
              <a:tailEnd/>
            </a:ln>
            <a:effectLst/>
          </p:spPr>
          <p:txBody>
            <a:bodyPr rot="10800000" vert="eaVert" wrap="none" anchor="ctr"/>
            <a:lstStyle/>
            <a:p>
              <a:pPr algn="ctr"/>
              <a:endParaRPr lang="zh-CN" altLang="en-US">
                <a:ea typeface="宋体" pitchFamily="2" charset="-122"/>
              </a:endParaRPr>
            </a:p>
          </p:txBody>
        </p:sp>
        <p:sp>
          <p:nvSpPr>
            <p:cNvPr id="34" name="Text Box 32">
              <a:extLst>
                <a:ext uri="{FF2B5EF4-FFF2-40B4-BE49-F238E27FC236}">
                  <a16:creationId xmlns:a16="http://schemas.microsoft.com/office/drawing/2014/main" id="{F8C1A12F-E348-2064-055C-CE7DCC3A6E75}"/>
                </a:ext>
              </a:extLst>
            </p:cNvPr>
            <p:cNvSpPr txBox="1">
              <a:spLocks noChangeArrowheads="1"/>
            </p:cNvSpPr>
            <p:nvPr/>
          </p:nvSpPr>
          <p:spPr bwMode="auto">
            <a:xfrm>
              <a:off x="405082" y="2025242"/>
              <a:ext cx="5774262" cy="646331"/>
            </a:xfrm>
            <a:prstGeom prst="rect">
              <a:avLst/>
            </a:prstGeom>
            <a:noFill/>
            <a:ln w="9525">
              <a:noFill/>
              <a:miter lim="800000"/>
              <a:headEnd/>
              <a:tailEnd/>
            </a:ln>
            <a:effectLst/>
          </p:spPr>
          <p:txBody>
            <a:bodyPr wrap="square" anchor="ctr">
              <a:spAutoFit/>
            </a:bodyPr>
            <a:lstStyle/>
            <a:p>
              <a:pPr marL="285750" indent="-285750" eaLnBrk="0" hangingPunct="0">
                <a:buFont typeface="Wingdings" panose="05000000000000000000" pitchFamily="2" charset="2"/>
                <a:buChar char="l"/>
              </a:pPr>
              <a:r>
                <a:rPr lang="en-GB" altLang="zh-CN" b="1" dirty="0">
                  <a:solidFill>
                    <a:schemeClr val="tx1"/>
                  </a:solidFill>
                  <a:latin typeface="Times New Roman" pitchFamily="18" charset="0"/>
                </a:rPr>
                <a:t>Large particles scatter light at </a:t>
              </a:r>
              <a:r>
                <a:rPr lang="en-GB" altLang="zh-CN" b="1" i="1" u="sng" dirty="0">
                  <a:solidFill>
                    <a:srgbClr val="CC0000"/>
                  </a:solidFill>
                  <a:latin typeface="Times New Roman" pitchFamily="18" charset="0"/>
                </a:rPr>
                <a:t>narrow</a:t>
              </a:r>
              <a:r>
                <a:rPr lang="en-GB" altLang="zh-CN" b="1" dirty="0">
                  <a:solidFill>
                    <a:schemeClr val="tx1"/>
                  </a:solidFill>
                  <a:latin typeface="Times New Roman" pitchFamily="18" charset="0"/>
                </a:rPr>
                <a:t> angles</a:t>
              </a:r>
            </a:p>
            <a:p>
              <a:pPr marL="285750" indent="-285750" eaLnBrk="0" hangingPunct="0">
                <a:buFont typeface="Wingdings" panose="05000000000000000000" pitchFamily="2" charset="2"/>
                <a:buChar char="l"/>
              </a:pPr>
              <a:r>
                <a:rPr lang="en-GB" altLang="zh-CN" b="1" dirty="0">
                  <a:latin typeface="Times New Roman" pitchFamily="18" charset="0"/>
                </a:rPr>
                <a:t>Small particles scatter light at </a:t>
              </a:r>
              <a:r>
                <a:rPr lang="en-GB" altLang="zh-CN" b="1" i="1" u="sng" dirty="0">
                  <a:solidFill>
                    <a:srgbClr val="CC0000"/>
                  </a:solidFill>
                  <a:latin typeface="Times New Roman" pitchFamily="18" charset="0"/>
                </a:rPr>
                <a:t>wide</a:t>
              </a:r>
              <a:r>
                <a:rPr lang="en-GB" altLang="zh-CN" b="1" dirty="0">
                  <a:latin typeface="Times New Roman" pitchFamily="18" charset="0"/>
                </a:rPr>
                <a:t> angles</a:t>
              </a:r>
            </a:p>
          </p:txBody>
        </p:sp>
      </p:grpSp>
    </p:spTree>
    <p:extLst>
      <p:ext uri="{BB962C8B-B14F-4D97-AF65-F5344CB8AC3E}">
        <p14:creationId xmlns:p14="http://schemas.microsoft.com/office/powerpoint/2010/main" val="4087257251"/>
      </p:ext>
    </p:extLst>
  </p:cSld>
  <p:clrMapOvr>
    <a:masterClrMapping/>
  </p:clrMapOvr>
  <p:transition>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6">
            <a:extLst>
              <a:ext uri="{FF2B5EF4-FFF2-40B4-BE49-F238E27FC236}">
                <a16:creationId xmlns:a16="http://schemas.microsoft.com/office/drawing/2014/main" id="{2775C0D7-D218-9810-33A1-B3A41C65201C}"/>
              </a:ext>
            </a:extLst>
          </p:cNvPr>
          <p:cNvSpPr txBox="1">
            <a:spLocks noChangeArrowheads="1"/>
          </p:cNvSpPr>
          <p:nvPr/>
        </p:nvSpPr>
        <p:spPr>
          <a:xfrm>
            <a:off x="1961710" y="692150"/>
            <a:ext cx="5740840" cy="587375"/>
          </a:xfrm>
          <a:prstGeom prst="rect">
            <a:avLst/>
          </a:prstGeom>
          <a:noFill/>
          <a:ln/>
        </p:spPr>
        <p:txBody>
          <a:bodyPr lIns="92075" tIns="46038" rIns="92075" bIns="46038" anchor="b"/>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r>
              <a:rPr lang="en-US" altLang="zh-CN" sz="4000" kern="0" dirty="0"/>
              <a:t>6. </a:t>
            </a:r>
            <a:r>
              <a:rPr lang="zh-CN" altLang="en-US" sz="4000" dirty="0"/>
              <a:t>晶体的尺寸分布</a:t>
            </a:r>
            <a:endParaRPr lang="zh-CN" altLang="en-US" sz="4000" kern="0" dirty="0"/>
          </a:p>
        </p:txBody>
      </p:sp>
      <p:sp>
        <p:nvSpPr>
          <p:cNvPr id="5" name="Rectangle 3">
            <a:extLst>
              <a:ext uri="{FF2B5EF4-FFF2-40B4-BE49-F238E27FC236}">
                <a16:creationId xmlns:a16="http://schemas.microsoft.com/office/drawing/2014/main" id="{5D0952B1-E3F4-62D8-B0A9-550CD63323C1}"/>
              </a:ext>
            </a:extLst>
          </p:cNvPr>
          <p:cNvSpPr txBox="1">
            <a:spLocks noChangeArrowheads="1"/>
          </p:cNvSpPr>
          <p:nvPr/>
        </p:nvSpPr>
        <p:spPr bwMode="auto">
          <a:xfrm>
            <a:off x="457200" y="1847844"/>
            <a:ext cx="8229600" cy="4321175"/>
          </a:xfrm>
          <a:prstGeom prst="rect">
            <a:avLst/>
          </a:prstGeom>
          <a:noFill/>
          <a:ln>
            <a:noFill/>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l"/>
              <a:defRPr sz="4000" b="1">
                <a:solidFill>
                  <a:schemeClr val="accent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华文细黑" pitchFamily="2" charset="-122"/>
              </a:defRPr>
            </a:lvl2pPr>
            <a:lvl3pPr marL="1143000" indent="-2286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华文细黑" pitchFamily="2" charset="-122"/>
              </a:defRPr>
            </a:lvl3pPr>
            <a:lvl4pPr marL="1600200" indent="-228600" algn="l" rtl="0" eaLnBrk="0" fontAlgn="base" hangingPunct="0">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4pPr>
            <a:lvl5pPr marL="2057400" indent="-228600" algn="l" rtl="0" eaLnBrk="0" fontAlgn="base" hangingPunct="0">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5pPr>
            <a:lvl6pPr marL="25146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6pPr>
            <a:lvl7pPr marL="29718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7pPr>
            <a:lvl8pPr marL="34290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8pPr>
            <a:lvl9pPr marL="38862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9pPr>
          </a:lstStyle>
          <a:p>
            <a:pPr>
              <a:lnSpc>
                <a:spcPct val="125000"/>
              </a:lnSpc>
            </a:pPr>
            <a:r>
              <a:rPr lang="zh-CN" altLang="en-US" sz="2800" kern="0" dirty="0"/>
              <a:t>晶体的尺寸分布对固体产品是非常重要的性质</a:t>
            </a:r>
          </a:p>
          <a:p>
            <a:pPr lvl="1">
              <a:lnSpc>
                <a:spcPct val="125000"/>
              </a:lnSpc>
            </a:pPr>
            <a:r>
              <a:rPr lang="zh-CN" altLang="en-US" sz="2400" kern="0" dirty="0">
                <a:effectLst/>
              </a:rPr>
              <a:t>任何晶体产品都具有分布，严格的讲没有颗粒完全一样的晶体产品</a:t>
            </a:r>
          </a:p>
          <a:p>
            <a:pPr lvl="1">
              <a:lnSpc>
                <a:spcPct val="125000"/>
              </a:lnSpc>
            </a:pPr>
            <a:r>
              <a:rPr lang="zh-CN" altLang="en-US" sz="2400" kern="0" dirty="0">
                <a:effectLst/>
              </a:rPr>
              <a:t>固体物质生产、应用中的任何过程都与晶体的大小、形状和颗粒尺寸分布有关。</a:t>
            </a:r>
          </a:p>
          <a:p>
            <a:pPr lvl="1">
              <a:lnSpc>
                <a:spcPct val="125000"/>
              </a:lnSpc>
            </a:pPr>
            <a:r>
              <a:rPr lang="zh-CN" altLang="en-US" sz="2400" kern="0" dirty="0">
                <a:solidFill>
                  <a:srgbClr val="C00000"/>
                </a:solidFill>
                <a:effectLst/>
                <a:latin typeface="黑体" panose="02010609060101010101" pitchFamily="49" charset="-122"/>
                <a:ea typeface="黑体" panose="02010609060101010101" pitchFamily="49" charset="-122"/>
              </a:rPr>
              <a:t>非常小的颗粒很难过滤、洗涤、干燥、包装。</a:t>
            </a:r>
          </a:p>
          <a:p>
            <a:pPr lvl="1">
              <a:lnSpc>
                <a:spcPct val="125000"/>
              </a:lnSpc>
            </a:pPr>
            <a:r>
              <a:rPr lang="zh-CN" altLang="en-US" sz="2400" kern="0" dirty="0">
                <a:solidFill>
                  <a:srgbClr val="C00000"/>
                </a:solidFill>
                <a:effectLst/>
              </a:rPr>
              <a:t>在使用固体产品时，许多固体产品需要溶解，如果尺寸分布很宽，其大小颗粒的溶解度不同，因此需要的时间不同</a:t>
            </a:r>
            <a:r>
              <a:rPr lang="zh-CN" altLang="en-US" sz="2400" kern="0" dirty="0">
                <a:effectLst/>
              </a:rPr>
              <a:t>。</a:t>
            </a:r>
          </a:p>
        </p:txBody>
      </p:sp>
    </p:spTree>
    <p:extLst>
      <p:ext uri="{BB962C8B-B14F-4D97-AF65-F5344CB8AC3E}">
        <p14:creationId xmlns:p14="http://schemas.microsoft.com/office/powerpoint/2010/main" val="3615372139"/>
      </p:ext>
    </p:extLst>
  </p:cSld>
  <p:clrMapOvr>
    <a:masterClrMapping/>
  </p:clrMapOvr>
  <p:transition>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6">
            <a:extLst>
              <a:ext uri="{FF2B5EF4-FFF2-40B4-BE49-F238E27FC236}">
                <a16:creationId xmlns:a16="http://schemas.microsoft.com/office/drawing/2014/main" id="{2775C0D7-D218-9810-33A1-B3A41C65201C}"/>
              </a:ext>
            </a:extLst>
          </p:cNvPr>
          <p:cNvSpPr txBox="1">
            <a:spLocks noChangeArrowheads="1"/>
          </p:cNvSpPr>
          <p:nvPr/>
        </p:nvSpPr>
        <p:spPr>
          <a:xfrm>
            <a:off x="1961710" y="692150"/>
            <a:ext cx="5740840" cy="587375"/>
          </a:xfrm>
          <a:prstGeom prst="rect">
            <a:avLst/>
          </a:prstGeom>
          <a:noFill/>
          <a:ln/>
        </p:spPr>
        <p:txBody>
          <a:bodyPr lIns="92075" tIns="46038" rIns="92075" bIns="46038" anchor="b"/>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r>
              <a:rPr lang="en-US" altLang="zh-CN" sz="4000" kern="0" dirty="0"/>
              <a:t>6. </a:t>
            </a:r>
            <a:r>
              <a:rPr lang="zh-CN" altLang="en-US" sz="4000" dirty="0"/>
              <a:t>晶体的尺寸分布</a:t>
            </a:r>
            <a:endParaRPr lang="zh-CN" altLang="en-US" sz="4000" kern="0" dirty="0"/>
          </a:p>
        </p:txBody>
      </p:sp>
      <p:sp>
        <p:nvSpPr>
          <p:cNvPr id="3" name="Rectangle 3">
            <a:extLst>
              <a:ext uri="{FF2B5EF4-FFF2-40B4-BE49-F238E27FC236}">
                <a16:creationId xmlns:a16="http://schemas.microsoft.com/office/drawing/2014/main" id="{A7F85BBD-5015-4765-46EA-A3560D69B5BE}"/>
              </a:ext>
            </a:extLst>
          </p:cNvPr>
          <p:cNvSpPr txBox="1">
            <a:spLocks noChangeArrowheads="1"/>
          </p:cNvSpPr>
          <p:nvPr/>
        </p:nvSpPr>
        <p:spPr bwMode="auto">
          <a:xfrm>
            <a:off x="418225" y="2021331"/>
            <a:ext cx="4185465" cy="4332185"/>
          </a:xfrm>
          <a:prstGeom prst="rect">
            <a:avLst/>
          </a:prstGeom>
          <a:noFill/>
          <a:ln>
            <a:noFill/>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l"/>
              <a:defRPr sz="4000" b="1">
                <a:solidFill>
                  <a:schemeClr val="accent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华文细黑" pitchFamily="2" charset="-122"/>
              </a:defRPr>
            </a:lvl2pPr>
            <a:lvl3pPr marL="1143000" indent="-2286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华文细黑" pitchFamily="2" charset="-122"/>
              </a:defRPr>
            </a:lvl3pPr>
            <a:lvl4pPr marL="1600200" indent="-228600" algn="l" rtl="0" eaLnBrk="0" fontAlgn="base" hangingPunct="0">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4pPr>
            <a:lvl5pPr marL="2057400" indent="-228600" algn="l" rtl="0" eaLnBrk="0" fontAlgn="base" hangingPunct="0">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5pPr>
            <a:lvl6pPr marL="25146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6pPr>
            <a:lvl7pPr marL="29718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7pPr>
            <a:lvl8pPr marL="34290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8pPr>
            <a:lvl9pPr marL="38862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9pPr>
          </a:lstStyle>
          <a:p>
            <a:r>
              <a:rPr lang="zh-CN" altLang="en-US" sz="2800" kern="0" dirty="0"/>
              <a:t>晶体的尺寸分布有很多表示方法：</a:t>
            </a:r>
          </a:p>
          <a:p>
            <a:pPr lvl="1"/>
            <a:endParaRPr lang="en-US" altLang="zh-CN" sz="2000" kern="0" dirty="0"/>
          </a:p>
          <a:p>
            <a:pPr lvl="1"/>
            <a:r>
              <a:rPr lang="zh-CN" altLang="en-US" sz="2400" kern="0" dirty="0"/>
              <a:t>质量分数 （体积分数）</a:t>
            </a:r>
          </a:p>
          <a:p>
            <a:endParaRPr lang="zh-CN" altLang="en-US" sz="2400" kern="0" dirty="0"/>
          </a:p>
          <a:p>
            <a:endParaRPr lang="zh-CN" altLang="en-US" sz="2400" kern="0" dirty="0"/>
          </a:p>
          <a:p>
            <a:pPr lvl="1"/>
            <a:endParaRPr lang="zh-CN" altLang="en-US" sz="2400" kern="0" dirty="0"/>
          </a:p>
          <a:p>
            <a:pPr lvl="1"/>
            <a:r>
              <a:rPr lang="zh-CN" altLang="en-US" sz="2400" kern="0" dirty="0"/>
              <a:t>积累质量分数 （积累体积分数）</a:t>
            </a:r>
          </a:p>
          <a:p>
            <a:pPr lvl="1"/>
            <a:endParaRPr lang="en-US" altLang="zh-CN" sz="2000" kern="0" dirty="0"/>
          </a:p>
        </p:txBody>
      </p:sp>
      <p:graphicFrame>
        <p:nvGraphicFramePr>
          <p:cNvPr id="4" name="Object 6">
            <a:extLst>
              <a:ext uri="{FF2B5EF4-FFF2-40B4-BE49-F238E27FC236}">
                <a16:creationId xmlns:a16="http://schemas.microsoft.com/office/drawing/2014/main" id="{2F101E91-99AE-4D97-AB8D-7BE58299D7F1}"/>
              </a:ext>
            </a:extLst>
          </p:cNvPr>
          <p:cNvGraphicFramePr>
            <a:graphicFrameLocks noChangeAspect="1"/>
          </p:cNvGraphicFramePr>
          <p:nvPr>
            <p:extLst>
              <p:ext uri="{D42A27DB-BD31-4B8C-83A1-F6EECF244321}">
                <p14:modId xmlns:p14="http://schemas.microsoft.com/office/powerpoint/2010/main" val="4185836692"/>
              </p:ext>
            </p:extLst>
          </p:nvPr>
        </p:nvGraphicFramePr>
        <p:xfrm>
          <a:off x="5292080" y="1609648"/>
          <a:ext cx="3193290" cy="2336597"/>
        </p:xfrm>
        <a:graphic>
          <a:graphicData uri="http://schemas.openxmlformats.org/presentationml/2006/ole">
            <mc:AlternateContent xmlns:mc="http://schemas.openxmlformats.org/markup-compatibility/2006">
              <mc:Choice xmlns:v="urn:schemas-microsoft-com:vml" Requires="v">
                <p:oleObj name="图表" r:id="rId3" imgW="2695575" imgH="1971675" progId="Excel.Sheet.8">
                  <p:embed/>
                </p:oleObj>
              </mc:Choice>
              <mc:Fallback>
                <p:oleObj name="图表" r:id="rId3" imgW="2695575" imgH="1971675" progId="Excel.Sheet.8">
                  <p:embed/>
                  <p:pic>
                    <p:nvPicPr>
                      <p:cNvPr id="63494"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080" y="1609648"/>
                        <a:ext cx="3193290" cy="2336597"/>
                      </a:xfrm>
                      <a:prstGeom prst="rect">
                        <a:avLst/>
                      </a:prstGeom>
                      <a:noFill/>
                      <a:ln>
                        <a:noFill/>
                      </a:ln>
                      <a:effectLst/>
                    </p:spPr>
                  </p:pic>
                </p:oleObj>
              </mc:Fallback>
            </mc:AlternateContent>
          </a:graphicData>
        </a:graphic>
      </p:graphicFrame>
      <p:graphicFrame>
        <p:nvGraphicFramePr>
          <p:cNvPr id="6" name="Object 7">
            <a:extLst>
              <a:ext uri="{FF2B5EF4-FFF2-40B4-BE49-F238E27FC236}">
                <a16:creationId xmlns:a16="http://schemas.microsoft.com/office/drawing/2014/main" id="{06A0AC69-6961-2BC0-451A-51B7F76B8CBD}"/>
              </a:ext>
            </a:extLst>
          </p:cNvPr>
          <p:cNvGraphicFramePr>
            <a:graphicFrameLocks noChangeAspect="1"/>
          </p:cNvGraphicFramePr>
          <p:nvPr>
            <p:extLst>
              <p:ext uri="{D42A27DB-BD31-4B8C-83A1-F6EECF244321}">
                <p14:modId xmlns:p14="http://schemas.microsoft.com/office/powerpoint/2010/main" val="48837764"/>
              </p:ext>
            </p:extLst>
          </p:nvPr>
        </p:nvGraphicFramePr>
        <p:xfrm>
          <a:off x="5312228" y="4107334"/>
          <a:ext cx="3193290" cy="2517021"/>
        </p:xfrm>
        <a:graphic>
          <a:graphicData uri="http://schemas.openxmlformats.org/presentationml/2006/ole">
            <mc:AlternateContent xmlns:mc="http://schemas.openxmlformats.org/markup-compatibility/2006">
              <mc:Choice xmlns:v="urn:schemas-microsoft-com:vml" Requires="v">
                <p:oleObj name="图表" r:id="rId5" imgW="3371850" imgH="2657475" progId="Excel.Sheet.8">
                  <p:embed/>
                </p:oleObj>
              </mc:Choice>
              <mc:Fallback>
                <p:oleObj name="图表" r:id="rId5" imgW="3371850" imgH="2657475" progId="Excel.Sheet.8">
                  <p:embed/>
                  <p:pic>
                    <p:nvPicPr>
                      <p:cNvPr id="63495"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12228" y="4107334"/>
                        <a:ext cx="3193290" cy="2517021"/>
                      </a:xfrm>
                      <a:prstGeom prst="rect">
                        <a:avLst/>
                      </a:prstGeom>
                      <a:noFill/>
                      <a:ln>
                        <a:noFill/>
                      </a:ln>
                      <a:effectLst/>
                    </p:spPr>
                  </p:pic>
                </p:oleObj>
              </mc:Fallback>
            </mc:AlternateContent>
          </a:graphicData>
        </a:graphic>
      </p:graphicFrame>
      <p:graphicFrame>
        <p:nvGraphicFramePr>
          <p:cNvPr id="7" name="Object 8">
            <a:extLst>
              <a:ext uri="{FF2B5EF4-FFF2-40B4-BE49-F238E27FC236}">
                <a16:creationId xmlns:a16="http://schemas.microsoft.com/office/drawing/2014/main" id="{B9AB72F5-A800-0AF6-7370-25BF816F53E1}"/>
              </a:ext>
            </a:extLst>
          </p:cNvPr>
          <p:cNvGraphicFramePr>
            <a:graphicFrameLocks noChangeAspect="1"/>
          </p:cNvGraphicFramePr>
          <p:nvPr>
            <p:extLst>
              <p:ext uri="{D42A27DB-BD31-4B8C-83A1-F6EECF244321}">
                <p14:modId xmlns:p14="http://schemas.microsoft.com/office/powerpoint/2010/main" val="2400392023"/>
              </p:ext>
            </p:extLst>
          </p:nvPr>
        </p:nvGraphicFramePr>
        <p:xfrm>
          <a:off x="1196625" y="4012006"/>
          <a:ext cx="3124200" cy="661987"/>
        </p:xfrm>
        <a:graphic>
          <a:graphicData uri="http://schemas.openxmlformats.org/presentationml/2006/ole">
            <mc:AlternateContent xmlns:mc="http://schemas.openxmlformats.org/markup-compatibility/2006">
              <mc:Choice xmlns:v="urn:schemas-microsoft-com:vml" Requires="v">
                <p:oleObj name="Equation" r:id="rId7" imgW="2095200" imgH="444240" progId="Equation.DSMT4">
                  <p:embed/>
                </p:oleObj>
              </mc:Choice>
              <mc:Fallback>
                <p:oleObj name="Equation" r:id="rId7" imgW="2095200" imgH="444240" progId="Equation.DSMT4">
                  <p:embed/>
                  <p:pic>
                    <p:nvPicPr>
                      <p:cNvPr id="63496"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96625" y="4012006"/>
                        <a:ext cx="3124200" cy="661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17945575"/>
      </p:ext>
    </p:extLst>
  </p:cSld>
  <p:clrMapOvr>
    <a:masterClrMapping/>
  </p:clrMapOvr>
  <p:transition>
    <p:randomBar dir="vert"/>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4466" name="Rectangle 1026"/>
          <p:cNvSpPr>
            <a:spLocks noGrp="1" noChangeArrowheads="1"/>
          </p:cNvSpPr>
          <p:nvPr>
            <p:ph type="title"/>
          </p:nvPr>
        </p:nvSpPr>
        <p:spPr>
          <a:xfrm>
            <a:off x="1961710" y="692150"/>
            <a:ext cx="5740840" cy="587375"/>
          </a:xfrm>
          <a:noFill/>
          <a:ln/>
        </p:spPr>
        <p:txBody>
          <a:bodyPr lIns="92075" tIns="46038" rIns="92075" bIns="46038" anchor="b"/>
          <a:lstStyle/>
          <a:p>
            <a:r>
              <a:rPr lang="en-US" altLang="zh-CN" sz="4000" dirty="0"/>
              <a:t>2. </a:t>
            </a:r>
            <a:r>
              <a:rPr lang="zh-CN" altLang="en-US" sz="4000" dirty="0"/>
              <a:t>粒度的定义</a:t>
            </a:r>
          </a:p>
        </p:txBody>
      </p:sp>
      <p:pic>
        <p:nvPicPr>
          <p:cNvPr id="574467" name="Picture 1027"/>
          <p:cNvPicPr>
            <a:picLocks noGrp="1" noChangeArrowheads="1"/>
          </p:cNvPicPr>
          <p:nvPr>
            <p:ph sz="half" idx="1"/>
          </p:nvPr>
        </p:nvPicPr>
        <p:blipFill>
          <a:blip r:embed="rId3" cstate="print"/>
          <a:srcRect/>
          <a:stretch>
            <a:fillRect/>
          </a:stretch>
        </p:blipFill>
        <p:spPr>
          <a:xfrm>
            <a:off x="5697125" y="2624931"/>
            <a:ext cx="3240088" cy="2160588"/>
          </a:xfrm>
          <a:noFill/>
          <a:ln/>
        </p:spPr>
      </p:pic>
      <p:sp>
        <p:nvSpPr>
          <p:cNvPr id="574468" name="Rectangle 1028"/>
          <p:cNvSpPr>
            <a:spLocks noGrp="1" noChangeArrowheads="1"/>
          </p:cNvSpPr>
          <p:nvPr>
            <p:ph type="body" sz="half" idx="2"/>
          </p:nvPr>
        </p:nvSpPr>
        <p:spPr>
          <a:xfrm>
            <a:off x="457200" y="1676400"/>
            <a:ext cx="5338763" cy="4057650"/>
          </a:xfrm>
          <a:noFill/>
          <a:ln/>
        </p:spPr>
        <p:txBody>
          <a:bodyPr lIns="92075" tIns="46038" rIns="92075" bIns="46038"/>
          <a:lstStyle/>
          <a:p>
            <a:pPr>
              <a:buClr>
                <a:schemeClr val="accent2"/>
              </a:buClr>
              <a:buFont typeface="Monotype Sorts" pitchFamily="2" charset="2"/>
              <a:buChar char="n"/>
            </a:pPr>
            <a:r>
              <a:rPr lang="en-US" altLang="zh-CN" sz="2400" dirty="0" err="1">
                <a:ea typeface="宋体" pitchFamily="2" charset="-122"/>
              </a:rPr>
              <a:t>Feret</a:t>
            </a:r>
            <a:r>
              <a:rPr lang="en-US" altLang="zh-CN" sz="2400" dirty="0">
                <a:ea typeface="宋体" pitchFamily="2" charset="-122"/>
              </a:rPr>
              <a:t> </a:t>
            </a:r>
            <a:r>
              <a:rPr lang="zh-CN" altLang="en-US" sz="2400" dirty="0">
                <a:ea typeface="宋体" pitchFamily="2" charset="-122"/>
              </a:rPr>
              <a:t>直径 </a:t>
            </a:r>
            <a:r>
              <a:rPr lang="en-US" altLang="zh-CN" sz="2400" dirty="0">
                <a:ea typeface="宋体" pitchFamily="2" charset="-122"/>
              </a:rPr>
              <a:t>- </a:t>
            </a:r>
            <a:r>
              <a:rPr lang="zh-CN" altLang="en-US" sz="2400" dirty="0">
                <a:ea typeface="宋体" pitchFamily="2" charset="-122"/>
              </a:rPr>
              <a:t>平行切面之间的距离</a:t>
            </a:r>
            <a:r>
              <a:rPr lang="en-US" altLang="zh-CN" sz="2400" dirty="0">
                <a:ea typeface="宋体" pitchFamily="2" charset="-122"/>
              </a:rPr>
              <a:t> </a:t>
            </a:r>
          </a:p>
          <a:p>
            <a:pPr>
              <a:buClr>
                <a:schemeClr val="accent2"/>
              </a:buClr>
              <a:buFont typeface="Monotype Sorts" pitchFamily="2" charset="2"/>
              <a:buChar char="n"/>
            </a:pPr>
            <a:r>
              <a:rPr lang="en-US" altLang="zh-CN" sz="2400" dirty="0">
                <a:ea typeface="宋体" pitchFamily="2" charset="-122"/>
              </a:rPr>
              <a:t>Martin </a:t>
            </a:r>
            <a:r>
              <a:rPr lang="zh-CN" altLang="en-US" sz="2400" dirty="0">
                <a:ea typeface="宋体" pitchFamily="2" charset="-122"/>
              </a:rPr>
              <a:t>直径 </a:t>
            </a:r>
            <a:r>
              <a:rPr lang="en-US" altLang="zh-CN" sz="2400" dirty="0">
                <a:ea typeface="宋体" pitchFamily="2" charset="-122"/>
              </a:rPr>
              <a:t>- </a:t>
            </a:r>
            <a:r>
              <a:rPr lang="zh-CN" altLang="en-US" sz="2400" dirty="0">
                <a:ea typeface="宋体" pitchFamily="2" charset="-122"/>
              </a:rPr>
              <a:t>等分线直径</a:t>
            </a:r>
          </a:p>
          <a:p>
            <a:pPr>
              <a:buClr>
                <a:schemeClr val="accent2"/>
              </a:buClr>
              <a:buFont typeface="Monotype Sorts" pitchFamily="2" charset="2"/>
              <a:buChar char="n"/>
            </a:pPr>
            <a:r>
              <a:rPr lang="zh-CN" altLang="en-US" sz="2400" dirty="0">
                <a:ea typeface="宋体" pitchFamily="2" charset="-122"/>
              </a:rPr>
              <a:t>最长直径</a:t>
            </a:r>
          </a:p>
          <a:p>
            <a:pPr>
              <a:buClr>
                <a:schemeClr val="accent2"/>
              </a:buClr>
              <a:buFont typeface="Monotype Sorts" pitchFamily="2" charset="2"/>
              <a:buChar char="n"/>
            </a:pPr>
            <a:r>
              <a:rPr lang="zh-CN" altLang="en-US" sz="2400" dirty="0">
                <a:ea typeface="宋体" pitchFamily="2" charset="-122"/>
              </a:rPr>
              <a:t>最短直径</a:t>
            </a:r>
          </a:p>
          <a:p>
            <a:pPr>
              <a:buClr>
                <a:schemeClr val="accent2"/>
              </a:buClr>
              <a:buFont typeface="Monotype Sorts" pitchFamily="2" charset="2"/>
              <a:buChar char="n"/>
            </a:pPr>
            <a:r>
              <a:rPr lang="zh-CN" altLang="en-US" sz="2400" dirty="0">
                <a:ea typeface="宋体" pitchFamily="2" charset="-122"/>
              </a:rPr>
              <a:t>等效周长直径 </a:t>
            </a:r>
            <a:r>
              <a:rPr lang="en-US" altLang="zh-CN" sz="2400" dirty="0">
                <a:ea typeface="宋体" pitchFamily="2" charset="-122"/>
              </a:rPr>
              <a:t>- </a:t>
            </a:r>
            <a:r>
              <a:rPr lang="zh-CN" altLang="en-US" sz="2400" dirty="0">
                <a:ea typeface="宋体" pitchFamily="2" charset="-122"/>
              </a:rPr>
              <a:t>同等周长的圆圈直径</a:t>
            </a:r>
          </a:p>
          <a:p>
            <a:pPr>
              <a:buClr>
                <a:schemeClr val="accent2"/>
              </a:buClr>
              <a:buFont typeface="Monotype Sorts" pitchFamily="2" charset="2"/>
              <a:buChar char="n"/>
            </a:pPr>
            <a:r>
              <a:rPr lang="zh-CN" altLang="en-US" sz="2400" dirty="0">
                <a:ea typeface="宋体" pitchFamily="2" charset="-122"/>
              </a:rPr>
              <a:t>等效投影面积直径 </a:t>
            </a:r>
            <a:r>
              <a:rPr lang="en-US" altLang="zh-CN" sz="2400" dirty="0">
                <a:ea typeface="宋体" pitchFamily="2" charset="-122"/>
              </a:rPr>
              <a:t>- </a:t>
            </a:r>
            <a:r>
              <a:rPr lang="zh-CN" altLang="en-US" sz="2400" dirty="0">
                <a:ea typeface="宋体" pitchFamily="2" charset="-122"/>
              </a:rPr>
              <a:t>与投影面积相同的圆面直径</a:t>
            </a:r>
          </a:p>
          <a:p>
            <a:pPr>
              <a:buClr>
                <a:schemeClr val="accent2"/>
              </a:buClr>
              <a:buFont typeface="Monotype Sorts" pitchFamily="2" charset="2"/>
              <a:buChar char="n"/>
            </a:pPr>
            <a:r>
              <a:rPr lang="zh-CN" altLang="en-US" sz="2400" dirty="0">
                <a:ea typeface="宋体" pitchFamily="2" charset="-122"/>
              </a:rPr>
              <a:t>等效表面积直径</a:t>
            </a:r>
          </a:p>
          <a:p>
            <a:pPr>
              <a:buClr>
                <a:schemeClr val="accent2"/>
              </a:buClr>
              <a:buFont typeface="Monotype Sorts" pitchFamily="2" charset="2"/>
              <a:buChar char="n"/>
            </a:pPr>
            <a:r>
              <a:rPr lang="zh-CN" altLang="en-US" sz="2400" dirty="0">
                <a:solidFill>
                  <a:srgbClr val="FF0000"/>
                </a:solidFill>
                <a:ea typeface="宋体" pitchFamily="2" charset="-122"/>
              </a:rPr>
              <a:t>等效体积直径</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6">
            <a:extLst>
              <a:ext uri="{FF2B5EF4-FFF2-40B4-BE49-F238E27FC236}">
                <a16:creationId xmlns:a16="http://schemas.microsoft.com/office/drawing/2014/main" id="{2775C0D7-D218-9810-33A1-B3A41C65201C}"/>
              </a:ext>
            </a:extLst>
          </p:cNvPr>
          <p:cNvSpPr txBox="1">
            <a:spLocks noChangeArrowheads="1"/>
          </p:cNvSpPr>
          <p:nvPr/>
        </p:nvSpPr>
        <p:spPr>
          <a:xfrm>
            <a:off x="1961710" y="692150"/>
            <a:ext cx="6030670" cy="621615"/>
          </a:xfrm>
          <a:prstGeom prst="rect">
            <a:avLst/>
          </a:prstGeom>
          <a:noFill/>
          <a:ln/>
        </p:spPr>
        <p:txBody>
          <a:bodyPr lIns="92075" tIns="46038" rIns="92075" bIns="46038" anchor="b"/>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r>
              <a:rPr lang="en-US" altLang="zh-CN" sz="4000" kern="0" dirty="0"/>
              <a:t>7. </a:t>
            </a:r>
            <a:r>
              <a:rPr lang="zh-CN" altLang="en-US" sz="4000" dirty="0"/>
              <a:t>晶体的粒数及粒数密度</a:t>
            </a:r>
            <a:endParaRPr lang="zh-CN" altLang="en-US" sz="4000" kern="0" dirty="0"/>
          </a:p>
        </p:txBody>
      </p:sp>
      <p:sp>
        <p:nvSpPr>
          <p:cNvPr id="5" name="Rectangle 3">
            <a:extLst>
              <a:ext uri="{FF2B5EF4-FFF2-40B4-BE49-F238E27FC236}">
                <a16:creationId xmlns:a16="http://schemas.microsoft.com/office/drawing/2014/main" id="{208335A4-2C68-CB9B-D009-411D21EF4F13}"/>
              </a:ext>
            </a:extLst>
          </p:cNvPr>
          <p:cNvSpPr txBox="1">
            <a:spLocks noChangeArrowheads="1"/>
          </p:cNvSpPr>
          <p:nvPr/>
        </p:nvSpPr>
        <p:spPr bwMode="auto">
          <a:xfrm>
            <a:off x="341530" y="1943835"/>
            <a:ext cx="3994783" cy="4106862"/>
          </a:xfrm>
          <a:prstGeom prst="rect">
            <a:avLst/>
          </a:prstGeom>
          <a:noFill/>
          <a:ln>
            <a:noFill/>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l"/>
              <a:defRPr sz="4000" b="1">
                <a:solidFill>
                  <a:schemeClr val="accent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华文细黑" pitchFamily="2" charset="-122"/>
              </a:defRPr>
            </a:lvl2pPr>
            <a:lvl3pPr marL="1143000" indent="-2286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华文细黑" pitchFamily="2" charset="-122"/>
              </a:defRPr>
            </a:lvl3pPr>
            <a:lvl4pPr marL="1600200" indent="-228600" algn="l" rtl="0" eaLnBrk="0" fontAlgn="base" hangingPunct="0">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4pPr>
            <a:lvl5pPr marL="2057400" indent="-228600" algn="l" rtl="0" eaLnBrk="0" fontAlgn="base" hangingPunct="0">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5pPr>
            <a:lvl6pPr marL="25146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6pPr>
            <a:lvl7pPr marL="29718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7pPr>
            <a:lvl8pPr marL="34290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8pPr>
            <a:lvl9pPr marL="38862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9pPr>
          </a:lstStyle>
          <a:p>
            <a:r>
              <a:rPr lang="zh-CN" altLang="en-US" sz="2600" kern="0" dirty="0"/>
              <a:t>颗粒的粒数</a:t>
            </a:r>
          </a:p>
          <a:p>
            <a:endParaRPr lang="zh-CN" altLang="en-US" sz="2400" kern="0" dirty="0"/>
          </a:p>
          <a:p>
            <a:endParaRPr lang="zh-CN" altLang="en-US" sz="2400" kern="0" dirty="0"/>
          </a:p>
          <a:p>
            <a:endParaRPr lang="zh-CN" altLang="en-US" sz="2400" kern="0" dirty="0"/>
          </a:p>
          <a:p>
            <a:r>
              <a:rPr lang="zh-CN" altLang="en-US" sz="2600" kern="0" dirty="0"/>
              <a:t>粒数分布，也可以表示</a:t>
            </a:r>
          </a:p>
          <a:p>
            <a:pPr lvl="1"/>
            <a:endParaRPr lang="en-US" altLang="zh-CN" sz="2400" kern="0" dirty="0">
              <a:effectLst/>
            </a:endParaRPr>
          </a:p>
          <a:p>
            <a:pPr lvl="1"/>
            <a:r>
              <a:rPr lang="zh-CN" altLang="en-US" sz="2400" kern="0" dirty="0">
                <a:effectLst/>
              </a:rPr>
              <a:t>粒数微分分布，</a:t>
            </a:r>
          </a:p>
          <a:p>
            <a:pPr lvl="1"/>
            <a:endParaRPr lang="zh-CN" altLang="en-US" sz="2400" kern="0" dirty="0">
              <a:effectLst/>
            </a:endParaRPr>
          </a:p>
          <a:p>
            <a:pPr lvl="1"/>
            <a:r>
              <a:rPr lang="zh-CN" altLang="en-US" sz="2400" kern="0" dirty="0">
                <a:effectLst/>
              </a:rPr>
              <a:t>粒数积累分布</a:t>
            </a:r>
          </a:p>
        </p:txBody>
      </p:sp>
      <p:graphicFrame>
        <p:nvGraphicFramePr>
          <p:cNvPr id="8" name="Object 4">
            <a:extLst>
              <a:ext uri="{FF2B5EF4-FFF2-40B4-BE49-F238E27FC236}">
                <a16:creationId xmlns:a16="http://schemas.microsoft.com/office/drawing/2014/main" id="{778C79AB-3888-2077-326C-DB4C4CB1C406}"/>
              </a:ext>
            </a:extLst>
          </p:cNvPr>
          <p:cNvGraphicFramePr>
            <a:graphicFrameLocks noChangeAspect="1"/>
          </p:cNvGraphicFramePr>
          <p:nvPr>
            <p:extLst>
              <p:ext uri="{D42A27DB-BD31-4B8C-83A1-F6EECF244321}">
                <p14:modId xmlns:p14="http://schemas.microsoft.com/office/powerpoint/2010/main" val="3255769280"/>
              </p:ext>
            </p:extLst>
          </p:nvPr>
        </p:nvGraphicFramePr>
        <p:xfrm>
          <a:off x="791580" y="2528900"/>
          <a:ext cx="1379537" cy="795337"/>
        </p:xfrm>
        <a:graphic>
          <a:graphicData uri="http://schemas.openxmlformats.org/presentationml/2006/ole">
            <mc:AlternateContent xmlns:mc="http://schemas.openxmlformats.org/markup-compatibility/2006">
              <mc:Choice xmlns:v="urn:schemas-microsoft-com:vml" Requires="v">
                <p:oleObj name="Equation" r:id="rId3" imgW="698400" imgH="419040" progId="Equation.DSMT4">
                  <p:embed/>
                </p:oleObj>
              </mc:Choice>
              <mc:Fallback>
                <p:oleObj name="Equation" r:id="rId3" imgW="698400" imgH="419040" progId="Equation.DSMT4">
                  <p:embed/>
                  <p:pic>
                    <p:nvPicPr>
                      <p:cNvPr id="5632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580" y="2528900"/>
                        <a:ext cx="1379537" cy="795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5">
            <a:extLst>
              <a:ext uri="{FF2B5EF4-FFF2-40B4-BE49-F238E27FC236}">
                <a16:creationId xmlns:a16="http://schemas.microsoft.com/office/drawing/2014/main" id="{6F3E64D8-941E-FC04-6DF5-9A2BD83640D6}"/>
              </a:ext>
            </a:extLst>
          </p:cNvPr>
          <p:cNvGraphicFramePr>
            <a:graphicFrameLocks noChangeAspect="1"/>
          </p:cNvGraphicFramePr>
          <p:nvPr>
            <p:extLst>
              <p:ext uri="{D42A27DB-BD31-4B8C-83A1-F6EECF244321}">
                <p14:modId xmlns:p14="http://schemas.microsoft.com/office/powerpoint/2010/main" val="42250796"/>
              </p:ext>
            </p:extLst>
          </p:nvPr>
        </p:nvGraphicFramePr>
        <p:xfrm>
          <a:off x="4571999" y="1763815"/>
          <a:ext cx="3657600" cy="2574762"/>
        </p:xfrm>
        <a:graphic>
          <a:graphicData uri="http://schemas.openxmlformats.org/presentationml/2006/ole">
            <mc:AlternateContent xmlns:mc="http://schemas.openxmlformats.org/markup-compatibility/2006">
              <mc:Choice xmlns:v="urn:schemas-microsoft-com:vml" Requires="v">
                <p:oleObj name="图表" r:id="rId5" imgW="4143375" imgH="3000375" progId="Excel.Sheet.8">
                  <p:embed/>
                </p:oleObj>
              </mc:Choice>
              <mc:Fallback>
                <p:oleObj name="图表" r:id="rId5" imgW="4143375" imgH="3000375" progId="Excel.Sheet.8">
                  <p:embed/>
                  <p:pic>
                    <p:nvPicPr>
                      <p:cNvPr id="56325" name="Object 5"/>
                      <p:cNvPicPr>
                        <a:picLocks noRot="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1999" y="1763815"/>
                        <a:ext cx="3657600" cy="2574762"/>
                      </a:xfrm>
                      <a:prstGeom prst="rect">
                        <a:avLst/>
                      </a:prstGeom>
                      <a:noFill/>
                      <a:ln>
                        <a:noFill/>
                      </a:ln>
                    </p:spPr>
                  </p:pic>
                </p:oleObj>
              </mc:Fallback>
            </mc:AlternateContent>
          </a:graphicData>
        </a:graphic>
      </p:graphicFrame>
      <p:graphicFrame>
        <p:nvGraphicFramePr>
          <p:cNvPr id="10" name="Object 6">
            <a:extLst>
              <a:ext uri="{FF2B5EF4-FFF2-40B4-BE49-F238E27FC236}">
                <a16:creationId xmlns:a16="http://schemas.microsoft.com/office/drawing/2014/main" id="{6BC06384-CA84-B6C3-0F42-1AE17EE24CFE}"/>
              </a:ext>
            </a:extLst>
          </p:cNvPr>
          <p:cNvGraphicFramePr>
            <a:graphicFrameLocks noChangeAspect="1"/>
          </p:cNvGraphicFramePr>
          <p:nvPr>
            <p:extLst>
              <p:ext uri="{D42A27DB-BD31-4B8C-83A1-F6EECF244321}">
                <p14:modId xmlns:p14="http://schemas.microsoft.com/office/powerpoint/2010/main" val="3961135420"/>
              </p:ext>
            </p:extLst>
          </p:nvPr>
        </p:nvGraphicFramePr>
        <p:xfrm>
          <a:off x="4572000" y="4321277"/>
          <a:ext cx="3657600" cy="2387600"/>
        </p:xfrm>
        <a:graphic>
          <a:graphicData uri="http://schemas.openxmlformats.org/presentationml/2006/ole">
            <mc:AlternateContent xmlns:mc="http://schemas.openxmlformats.org/markup-compatibility/2006">
              <mc:Choice xmlns:v="urn:schemas-microsoft-com:vml" Requires="v">
                <p:oleObj name="图表" r:id="rId7" imgW="4305300" imgH="2809875" progId="Excel.Sheet.8">
                  <p:embed/>
                </p:oleObj>
              </mc:Choice>
              <mc:Fallback>
                <p:oleObj name="图表" r:id="rId7" imgW="4305300" imgH="2809875" progId="Excel.Sheet.8">
                  <p:embed/>
                  <p:pic>
                    <p:nvPicPr>
                      <p:cNvPr id="56326"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4321277"/>
                        <a:ext cx="3657600" cy="238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369948285"/>
      </p:ext>
    </p:extLst>
  </p:cSld>
  <p:clrMapOvr>
    <a:masterClrMapping/>
  </p:clrMapOvr>
  <p:transition>
    <p:randomBar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6">
            <a:extLst>
              <a:ext uri="{FF2B5EF4-FFF2-40B4-BE49-F238E27FC236}">
                <a16:creationId xmlns:a16="http://schemas.microsoft.com/office/drawing/2014/main" id="{2775C0D7-D218-9810-33A1-B3A41C65201C}"/>
              </a:ext>
            </a:extLst>
          </p:cNvPr>
          <p:cNvSpPr txBox="1">
            <a:spLocks noChangeArrowheads="1"/>
          </p:cNvSpPr>
          <p:nvPr/>
        </p:nvSpPr>
        <p:spPr>
          <a:xfrm>
            <a:off x="1961710" y="692150"/>
            <a:ext cx="6030670" cy="621615"/>
          </a:xfrm>
          <a:prstGeom prst="rect">
            <a:avLst/>
          </a:prstGeom>
          <a:noFill/>
          <a:ln/>
        </p:spPr>
        <p:txBody>
          <a:bodyPr lIns="92075" tIns="46038" rIns="92075" bIns="46038" anchor="b"/>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r>
              <a:rPr lang="en-US" altLang="zh-CN" sz="4000" kern="0" dirty="0"/>
              <a:t>7. </a:t>
            </a:r>
            <a:r>
              <a:rPr lang="zh-CN" altLang="en-US" sz="4000" dirty="0"/>
              <a:t>晶体的粒数及粒数密度</a:t>
            </a:r>
            <a:endParaRPr lang="zh-CN" altLang="en-US" sz="4000" kern="0" dirty="0"/>
          </a:p>
        </p:txBody>
      </p:sp>
      <p:sp>
        <p:nvSpPr>
          <p:cNvPr id="3" name="Rectangle 3">
            <a:extLst>
              <a:ext uri="{FF2B5EF4-FFF2-40B4-BE49-F238E27FC236}">
                <a16:creationId xmlns:a16="http://schemas.microsoft.com/office/drawing/2014/main" id="{9B3038EA-B32C-3EEA-65EB-93E207ED863F}"/>
              </a:ext>
            </a:extLst>
          </p:cNvPr>
          <p:cNvSpPr txBox="1">
            <a:spLocks noChangeArrowheads="1"/>
          </p:cNvSpPr>
          <p:nvPr/>
        </p:nvSpPr>
        <p:spPr bwMode="auto">
          <a:xfrm>
            <a:off x="251521" y="2348880"/>
            <a:ext cx="4320480" cy="4106862"/>
          </a:xfrm>
          <a:prstGeom prst="rect">
            <a:avLst/>
          </a:prstGeom>
          <a:noFill/>
          <a:ln>
            <a:noFill/>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l"/>
              <a:defRPr sz="4000" b="1">
                <a:solidFill>
                  <a:schemeClr val="accent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华文细黑" pitchFamily="2" charset="-122"/>
              </a:defRPr>
            </a:lvl2pPr>
            <a:lvl3pPr marL="1143000" indent="-2286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华文细黑" pitchFamily="2" charset="-122"/>
              </a:defRPr>
            </a:lvl3pPr>
            <a:lvl4pPr marL="1600200" indent="-228600" algn="l" rtl="0" eaLnBrk="0" fontAlgn="base" hangingPunct="0">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4pPr>
            <a:lvl5pPr marL="2057400" indent="-228600" algn="l" rtl="0" eaLnBrk="0" fontAlgn="base" hangingPunct="0">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5pPr>
            <a:lvl6pPr marL="25146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6pPr>
            <a:lvl7pPr marL="29718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7pPr>
            <a:lvl8pPr marL="34290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8pPr>
            <a:lvl9pPr marL="38862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9pPr>
          </a:lstStyle>
          <a:p>
            <a:r>
              <a:rPr lang="zh-CN" altLang="en-US" sz="2400" kern="0" dirty="0">
                <a:effectLst/>
              </a:rPr>
              <a:t>粒数密度定义为单位体积、单位尺寸内的颗粒个数</a:t>
            </a:r>
          </a:p>
          <a:p>
            <a:pPr>
              <a:buFontTx/>
              <a:buNone/>
            </a:pPr>
            <a:r>
              <a:rPr lang="zh-CN" altLang="en-US" sz="2400" kern="0" dirty="0">
                <a:effectLst/>
              </a:rPr>
              <a:t>      </a:t>
            </a:r>
            <a:r>
              <a:rPr lang="en-US" altLang="zh-CN" sz="2400" kern="0" dirty="0">
                <a:effectLst/>
              </a:rPr>
              <a:t>N—#/m</a:t>
            </a:r>
            <a:r>
              <a:rPr lang="en-US" altLang="zh-CN" sz="2400" kern="0" baseline="30000" dirty="0">
                <a:effectLst/>
              </a:rPr>
              <a:t>3 </a:t>
            </a:r>
          </a:p>
          <a:p>
            <a:pPr>
              <a:buFontTx/>
              <a:buNone/>
            </a:pPr>
            <a:r>
              <a:rPr lang="en-US" altLang="zh-CN" sz="2400" kern="0" baseline="30000" dirty="0">
                <a:effectLst/>
              </a:rPr>
              <a:t>         </a:t>
            </a:r>
            <a:r>
              <a:rPr lang="en-US" altLang="zh-CN" sz="2400" kern="0" dirty="0">
                <a:effectLst/>
              </a:rPr>
              <a:t>n—#/m</a:t>
            </a:r>
            <a:r>
              <a:rPr lang="en-US" altLang="zh-CN" sz="2400" kern="0" baseline="30000" dirty="0">
                <a:effectLst/>
              </a:rPr>
              <a:t>4</a:t>
            </a:r>
            <a:endParaRPr lang="en-US" altLang="zh-CN" sz="2400" kern="0" dirty="0">
              <a:effectLst/>
            </a:endParaRPr>
          </a:p>
          <a:p>
            <a:r>
              <a:rPr lang="zh-CN" altLang="en-US" sz="2400" kern="0" dirty="0">
                <a:effectLst/>
              </a:rPr>
              <a:t>粒数密度分布为粒数密度随颗粒尺寸变化的函数</a:t>
            </a:r>
          </a:p>
        </p:txBody>
      </p:sp>
      <p:graphicFrame>
        <p:nvGraphicFramePr>
          <p:cNvPr id="4" name="Object 4">
            <a:extLst>
              <a:ext uri="{FF2B5EF4-FFF2-40B4-BE49-F238E27FC236}">
                <a16:creationId xmlns:a16="http://schemas.microsoft.com/office/drawing/2014/main" id="{06AB7338-E330-E047-D7BB-78DAA2471EFA}"/>
              </a:ext>
            </a:extLst>
          </p:cNvPr>
          <p:cNvGraphicFramePr>
            <a:graphicFrameLocks noChangeAspect="1"/>
          </p:cNvGraphicFramePr>
          <p:nvPr>
            <p:extLst>
              <p:ext uri="{D42A27DB-BD31-4B8C-83A1-F6EECF244321}">
                <p14:modId xmlns:p14="http://schemas.microsoft.com/office/powerpoint/2010/main" val="551902252"/>
              </p:ext>
            </p:extLst>
          </p:nvPr>
        </p:nvGraphicFramePr>
        <p:xfrm>
          <a:off x="4701184" y="3429000"/>
          <a:ext cx="4061430" cy="2475275"/>
        </p:xfrm>
        <a:graphic>
          <a:graphicData uri="http://schemas.openxmlformats.org/presentationml/2006/ole">
            <mc:AlternateContent xmlns:mc="http://schemas.openxmlformats.org/markup-compatibility/2006">
              <mc:Choice xmlns:v="urn:schemas-microsoft-com:vml" Requires="v">
                <p:oleObj name="图表" r:id="rId3" imgW="4429125" imgH="2809875" progId="Excel.Sheet.8">
                  <p:embed/>
                </p:oleObj>
              </mc:Choice>
              <mc:Fallback>
                <p:oleObj name="图表" r:id="rId3" imgW="4429125" imgH="2809875" progId="Excel.Sheet.8">
                  <p:embed/>
                  <p:pic>
                    <p:nvPicPr>
                      <p:cNvPr id="5734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1184" y="3429000"/>
                        <a:ext cx="4061430" cy="2475275"/>
                      </a:xfrm>
                      <a:prstGeom prst="rect">
                        <a:avLst/>
                      </a:prstGeom>
                      <a:noFill/>
                    </p:spPr>
                  </p:pic>
                </p:oleObj>
              </mc:Fallback>
            </mc:AlternateContent>
          </a:graphicData>
        </a:graphic>
      </p:graphicFrame>
      <p:graphicFrame>
        <p:nvGraphicFramePr>
          <p:cNvPr id="6" name="Object 5">
            <a:extLst>
              <a:ext uri="{FF2B5EF4-FFF2-40B4-BE49-F238E27FC236}">
                <a16:creationId xmlns:a16="http://schemas.microsoft.com/office/drawing/2014/main" id="{E2E93879-FB9A-1F30-C911-A3C8B94F48A7}"/>
              </a:ext>
            </a:extLst>
          </p:cNvPr>
          <p:cNvGraphicFramePr>
            <a:graphicFrameLocks noChangeAspect="1"/>
          </p:cNvGraphicFramePr>
          <p:nvPr>
            <p:extLst>
              <p:ext uri="{D42A27DB-BD31-4B8C-83A1-F6EECF244321}">
                <p14:modId xmlns:p14="http://schemas.microsoft.com/office/powerpoint/2010/main" val="2610744114"/>
              </p:ext>
            </p:extLst>
          </p:nvPr>
        </p:nvGraphicFramePr>
        <p:xfrm>
          <a:off x="4738399" y="2348880"/>
          <a:ext cx="4018522" cy="900100"/>
        </p:xfrm>
        <a:graphic>
          <a:graphicData uri="http://schemas.openxmlformats.org/presentationml/2006/ole">
            <mc:AlternateContent xmlns:mc="http://schemas.openxmlformats.org/markup-compatibility/2006">
              <mc:Choice xmlns:v="urn:schemas-microsoft-com:vml" Requires="v">
                <p:oleObj name="Equation" r:id="rId5" imgW="1854000" imgH="431640" progId="Equation.DSMT4">
                  <p:embed/>
                </p:oleObj>
              </mc:Choice>
              <mc:Fallback>
                <p:oleObj name="Equation" r:id="rId5" imgW="1854000" imgH="431640" progId="Equation.DSMT4">
                  <p:embed/>
                  <p:pic>
                    <p:nvPicPr>
                      <p:cNvPr id="57349"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38399" y="2348880"/>
                        <a:ext cx="4018522" cy="900100"/>
                      </a:xfrm>
                      <a:prstGeom prst="rect">
                        <a:avLst/>
                      </a:prstGeom>
                      <a:noFill/>
                    </p:spPr>
                  </p:pic>
                </p:oleObj>
              </mc:Fallback>
            </mc:AlternateContent>
          </a:graphicData>
        </a:graphic>
      </p:graphicFrame>
      <p:graphicFrame>
        <p:nvGraphicFramePr>
          <p:cNvPr id="7" name="Object 6">
            <a:extLst>
              <a:ext uri="{FF2B5EF4-FFF2-40B4-BE49-F238E27FC236}">
                <a16:creationId xmlns:a16="http://schemas.microsoft.com/office/drawing/2014/main" id="{0C30410D-C488-93A9-FE92-D032B869D065}"/>
              </a:ext>
            </a:extLst>
          </p:cNvPr>
          <p:cNvGraphicFramePr>
            <a:graphicFrameLocks noChangeAspect="1"/>
          </p:cNvGraphicFramePr>
          <p:nvPr>
            <p:extLst>
              <p:ext uri="{D42A27DB-BD31-4B8C-83A1-F6EECF244321}">
                <p14:modId xmlns:p14="http://schemas.microsoft.com/office/powerpoint/2010/main" val="2904805108"/>
              </p:ext>
            </p:extLst>
          </p:nvPr>
        </p:nvGraphicFramePr>
        <p:xfrm>
          <a:off x="777995" y="5139190"/>
          <a:ext cx="2592387" cy="487362"/>
        </p:xfrm>
        <a:graphic>
          <a:graphicData uri="http://schemas.openxmlformats.org/presentationml/2006/ole">
            <mc:AlternateContent xmlns:mc="http://schemas.openxmlformats.org/markup-compatibility/2006">
              <mc:Choice xmlns:v="urn:schemas-microsoft-com:vml" Requires="v">
                <p:oleObj name="Equation" r:id="rId7" imgW="1079280" imgH="203040" progId="Equation.DSMT4">
                  <p:embed/>
                </p:oleObj>
              </mc:Choice>
              <mc:Fallback>
                <p:oleObj name="Equation" r:id="rId7" imgW="1079280" imgH="203040" progId="Equation.DSMT4">
                  <p:embed/>
                  <p:pic>
                    <p:nvPicPr>
                      <p:cNvPr id="5735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7995" y="5139190"/>
                        <a:ext cx="2592387"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45478944"/>
      </p:ext>
    </p:extLst>
  </p:cSld>
  <p:clrMapOvr>
    <a:masterClrMapping/>
  </p:clrMapOvr>
  <p:transition>
    <p:randomBa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6">
            <a:extLst>
              <a:ext uri="{FF2B5EF4-FFF2-40B4-BE49-F238E27FC236}">
                <a16:creationId xmlns:a16="http://schemas.microsoft.com/office/drawing/2014/main" id="{2775C0D7-D218-9810-33A1-B3A41C65201C}"/>
              </a:ext>
            </a:extLst>
          </p:cNvPr>
          <p:cNvSpPr txBox="1">
            <a:spLocks noChangeArrowheads="1"/>
          </p:cNvSpPr>
          <p:nvPr/>
        </p:nvSpPr>
        <p:spPr>
          <a:xfrm>
            <a:off x="1961710" y="692151"/>
            <a:ext cx="3240360" cy="576610"/>
          </a:xfrm>
          <a:prstGeom prst="rect">
            <a:avLst/>
          </a:prstGeom>
          <a:noFill/>
          <a:ln/>
        </p:spPr>
        <p:txBody>
          <a:bodyPr lIns="92075" tIns="46038" rIns="92075" bIns="46038" anchor="b"/>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r>
              <a:rPr lang="en-US" altLang="zh-CN" sz="4000" kern="0" dirty="0"/>
              <a:t>8. </a:t>
            </a:r>
            <a:r>
              <a:rPr lang="zh-CN" altLang="en-US" sz="4000" dirty="0"/>
              <a:t>粒数衡算</a:t>
            </a:r>
            <a:endParaRPr lang="zh-CN" altLang="en-US" sz="4000" kern="0" dirty="0"/>
          </a:p>
        </p:txBody>
      </p:sp>
      <p:grpSp>
        <p:nvGrpSpPr>
          <p:cNvPr id="5" name="Group 2">
            <a:extLst>
              <a:ext uri="{FF2B5EF4-FFF2-40B4-BE49-F238E27FC236}">
                <a16:creationId xmlns:a16="http://schemas.microsoft.com/office/drawing/2014/main" id="{76973940-2991-4B28-5B51-4218A3E9FE10}"/>
              </a:ext>
            </a:extLst>
          </p:cNvPr>
          <p:cNvGrpSpPr>
            <a:grpSpLocks/>
          </p:cNvGrpSpPr>
          <p:nvPr/>
        </p:nvGrpSpPr>
        <p:grpSpPr bwMode="auto">
          <a:xfrm>
            <a:off x="132556" y="1715713"/>
            <a:ext cx="8021636" cy="714375"/>
            <a:chOff x="174" y="894"/>
            <a:chExt cx="5053" cy="450"/>
          </a:xfrm>
        </p:grpSpPr>
        <p:graphicFrame>
          <p:nvGraphicFramePr>
            <p:cNvPr id="8" name="Object 3">
              <a:extLst>
                <a:ext uri="{FF2B5EF4-FFF2-40B4-BE49-F238E27FC236}">
                  <a16:creationId xmlns:a16="http://schemas.microsoft.com/office/drawing/2014/main" id="{6ECCDB82-7BBD-413F-F4F8-BBAD84117EC4}"/>
                </a:ext>
              </a:extLst>
            </p:cNvPr>
            <p:cNvGraphicFramePr>
              <a:graphicFrameLocks noChangeAspect="1"/>
            </p:cNvGraphicFramePr>
            <p:nvPr>
              <p:extLst>
                <p:ext uri="{D42A27DB-BD31-4B8C-83A1-F6EECF244321}">
                  <p14:modId xmlns:p14="http://schemas.microsoft.com/office/powerpoint/2010/main" val="1924148407"/>
                </p:ext>
              </p:extLst>
            </p:nvPr>
          </p:nvGraphicFramePr>
          <p:xfrm>
            <a:off x="3906" y="894"/>
            <a:ext cx="1321" cy="450"/>
          </p:xfrm>
          <a:graphic>
            <a:graphicData uri="http://schemas.openxmlformats.org/presentationml/2006/ole">
              <mc:AlternateContent xmlns:mc="http://schemas.openxmlformats.org/markup-compatibility/2006">
                <mc:Choice xmlns:v="urn:schemas-microsoft-com:vml" Requires="v">
                  <p:oleObj name="Equation" r:id="rId3" imgW="1155600" imgH="393480" progId="Equation.DSMT4">
                    <p:embed/>
                  </p:oleObj>
                </mc:Choice>
                <mc:Fallback>
                  <p:oleObj name="Equation" r:id="rId3" imgW="1155600" imgH="393480" progId="Equation.DSMT4">
                    <p:embed/>
                    <p:pic>
                      <p:nvPicPr>
                        <p:cNvPr id="2048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6" y="894"/>
                          <a:ext cx="1321" cy="450"/>
                        </a:xfrm>
                        <a:prstGeom prst="rect">
                          <a:avLst/>
                        </a:prstGeom>
                        <a:noFill/>
                      </p:spPr>
                    </p:pic>
                  </p:oleObj>
                </mc:Fallback>
              </mc:AlternateContent>
            </a:graphicData>
          </a:graphic>
        </p:graphicFrame>
        <p:sp>
          <p:nvSpPr>
            <p:cNvPr id="9" name="Rectangle 1">
              <a:extLst>
                <a:ext uri="{FF2B5EF4-FFF2-40B4-BE49-F238E27FC236}">
                  <a16:creationId xmlns:a16="http://schemas.microsoft.com/office/drawing/2014/main" id="{FA02CEB7-ADE0-39C1-22CF-855B1555BB7B}"/>
                </a:ext>
              </a:extLst>
            </p:cNvPr>
            <p:cNvSpPr>
              <a:spLocks noChangeArrowheads="1"/>
            </p:cNvSpPr>
            <p:nvPr/>
          </p:nvSpPr>
          <p:spPr bwMode="auto">
            <a:xfrm>
              <a:off x="174" y="985"/>
              <a:ext cx="3739" cy="260"/>
            </a:xfrm>
            <a:prstGeom prst="rect">
              <a:avLst/>
            </a:prstGeom>
            <a:noFill/>
            <a:ln w="9525" algn="ctr">
              <a:noFill/>
              <a:miter lim="800000"/>
              <a:headEnd/>
              <a:tailEnd/>
            </a:ln>
          </p:spPr>
          <p:txBody>
            <a:bodyPr wrap="none">
              <a:spAutoFit/>
            </a:bodyPr>
            <a:lstStyle/>
            <a:p>
              <a:pPr lvl="1">
                <a:lnSpc>
                  <a:spcPct val="120000"/>
                </a:lnSpc>
                <a:spcBef>
                  <a:spcPct val="20000"/>
                </a:spcBef>
                <a:buClr>
                  <a:srgbClr val="996633"/>
                </a:buClr>
                <a:buFontTx/>
                <a:buChar char="–"/>
              </a:pPr>
              <a:r>
                <a:rPr lang="zh-CN" altLang="en-US" sz="2000" b="1" dirty="0">
                  <a:latin typeface="+mn-ea"/>
                  <a:ea typeface="+mn-ea"/>
                  <a:sym typeface="Wingdings" pitchFamily="2" charset="2"/>
                </a:rPr>
                <a:t>单位体积晶浆中粒度范围在</a:t>
              </a:r>
              <a:r>
                <a:rPr lang="el-GR" altLang="zh-CN" sz="2000" b="1" dirty="0">
                  <a:latin typeface="+mn-ea"/>
                  <a:ea typeface="+mn-ea"/>
                  <a:sym typeface="Wingdings" pitchFamily="2" charset="2"/>
                </a:rPr>
                <a:t>Δ</a:t>
              </a:r>
              <a:r>
                <a:rPr lang="en-US" altLang="zh-CN" sz="2000" b="1" dirty="0">
                  <a:latin typeface="+mn-ea"/>
                  <a:ea typeface="+mn-ea"/>
                  <a:sym typeface="Wingdings" pitchFamily="2" charset="2"/>
                </a:rPr>
                <a:t>L</a:t>
              </a:r>
              <a:r>
                <a:rPr lang="zh-CN" altLang="en-US" sz="2000" b="1" dirty="0">
                  <a:latin typeface="+mn-ea"/>
                  <a:ea typeface="+mn-ea"/>
                  <a:sym typeface="Wingdings" pitchFamily="2" charset="2"/>
                </a:rPr>
                <a:t>内的晶体个数</a:t>
              </a:r>
              <a:endParaRPr lang="zh-CN" altLang="el-GR" sz="2000" b="1" dirty="0">
                <a:latin typeface="+mn-ea"/>
                <a:ea typeface="+mn-ea"/>
                <a:sym typeface="Wingdings" pitchFamily="2" charset="2"/>
              </a:endParaRPr>
            </a:p>
          </p:txBody>
        </p:sp>
      </p:grpSp>
      <p:sp>
        <p:nvSpPr>
          <p:cNvPr id="10" name="Rectangle 3">
            <a:extLst>
              <a:ext uri="{FF2B5EF4-FFF2-40B4-BE49-F238E27FC236}">
                <a16:creationId xmlns:a16="http://schemas.microsoft.com/office/drawing/2014/main" id="{034E4F88-1983-8EAC-4F9A-0354F67C9B68}"/>
              </a:ext>
            </a:extLst>
          </p:cNvPr>
          <p:cNvSpPr>
            <a:spLocks noChangeArrowheads="1"/>
          </p:cNvSpPr>
          <p:nvPr/>
        </p:nvSpPr>
        <p:spPr bwMode="auto">
          <a:xfrm>
            <a:off x="989808" y="2417387"/>
            <a:ext cx="6296025" cy="1081088"/>
          </a:xfrm>
          <a:prstGeom prst="rect">
            <a:avLst/>
          </a:prstGeom>
          <a:noFill/>
          <a:ln w="9525">
            <a:noFill/>
            <a:miter lim="800000"/>
            <a:headEnd/>
            <a:tailEnd/>
          </a:ln>
        </p:spPr>
        <p:txBody>
          <a:bodyPr/>
          <a:lstStyle/>
          <a:p>
            <a:pPr marL="342900" indent="-342900">
              <a:spcBef>
                <a:spcPct val="20000"/>
              </a:spcBef>
              <a:buClr>
                <a:srgbClr val="996633"/>
              </a:buClr>
              <a:buFont typeface="Wingdings" pitchFamily="2" charset="2"/>
              <a:buChar char="n"/>
            </a:pPr>
            <a:r>
              <a:rPr lang="zh-CN" altLang="en-US" sz="2400" b="1" dirty="0">
                <a:solidFill>
                  <a:srgbClr val="0000FF"/>
                </a:solidFill>
                <a:latin typeface="Times New Roman" pitchFamily="18" charset="0"/>
                <a:sym typeface="Wingdings" pitchFamily="2" charset="2"/>
              </a:rPr>
              <a:t>原理：粒数平衡原理</a:t>
            </a:r>
          </a:p>
          <a:p>
            <a:pPr marL="342900" indent="-342900">
              <a:spcBef>
                <a:spcPct val="20000"/>
              </a:spcBef>
              <a:buClr>
                <a:srgbClr val="996633"/>
              </a:buClr>
              <a:buFont typeface="Wingdings" pitchFamily="2" charset="2"/>
              <a:buNone/>
            </a:pPr>
            <a:r>
              <a:rPr lang="zh-CN" altLang="en-US" sz="2400" b="1" dirty="0">
                <a:solidFill>
                  <a:srgbClr val="0000FF"/>
                </a:solidFill>
                <a:latin typeface="Times New Roman" pitchFamily="18" charset="0"/>
                <a:sym typeface="Wingdings" pitchFamily="2" charset="2"/>
              </a:rPr>
              <a:t>     结晶器中晶粒数目的衡算式为：</a:t>
            </a:r>
          </a:p>
          <a:p>
            <a:pPr marL="342900" indent="-342900">
              <a:spcBef>
                <a:spcPct val="20000"/>
              </a:spcBef>
              <a:buClr>
                <a:srgbClr val="996633"/>
              </a:buClr>
              <a:buFont typeface="Wingdings" pitchFamily="2" charset="2"/>
              <a:buNone/>
            </a:pPr>
            <a:r>
              <a:rPr lang="zh-CN" altLang="en-US" sz="2400" b="1" dirty="0">
                <a:solidFill>
                  <a:srgbClr val="0000FF"/>
                </a:solidFill>
                <a:latin typeface="Times New Roman" pitchFamily="18" charset="0"/>
                <a:sym typeface="Wingdings" pitchFamily="2" charset="2"/>
              </a:rPr>
              <a:t>	累积量＝输入量－输出量＋净生成量</a:t>
            </a:r>
          </a:p>
        </p:txBody>
      </p:sp>
      <p:sp>
        <p:nvSpPr>
          <p:cNvPr id="11" name="Rectangle 4">
            <a:extLst>
              <a:ext uri="{FF2B5EF4-FFF2-40B4-BE49-F238E27FC236}">
                <a16:creationId xmlns:a16="http://schemas.microsoft.com/office/drawing/2014/main" id="{769EF339-C2E4-2DAF-50F8-53CAB8FFD274}"/>
              </a:ext>
            </a:extLst>
          </p:cNvPr>
          <p:cNvSpPr>
            <a:spLocks noChangeArrowheads="1"/>
          </p:cNvSpPr>
          <p:nvPr/>
        </p:nvSpPr>
        <p:spPr bwMode="auto">
          <a:xfrm>
            <a:off x="1142206" y="3873413"/>
            <a:ext cx="7561262" cy="1079500"/>
          </a:xfrm>
          <a:prstGeom prst="rect">
            <a:avLst/>
          </a:prstGeom>
          <a:noFill/>
          <a:ln w="9525">
            <a:solidFill>
              <a:srgbClr val="0000FF"/>
            </a:solidFill>
            <a:miter lim="800000"/>
            <a:headEnd/>
            <a:tailEnd/>
          </a:ln>
        </p:spPr>
        <p:txBody>
          <a:bodyPr/>
          <a:lstStyle/>
          <a:p>
            <a:pPr marL="342900" indent="-342900">
              <a:spcBef>
                <a:spcPct val="20000"/>
              </a:spcBef>
              <a:buClr>
                <a:srgbClr val="996633"/>
              </a:buClr>
              <a:buFont typeface="Wingdings" pitchFamily="2" charset="2"/>
              <a:buNone/>
            </a:pPr>
            <a:r>
              <a:rPr lang="zh-CN" altLang="en-US" sz="2000" b="1" dirty="0">
                <a:latin typeface="Times New Roman" pitchFamily="18" charset="0"/>
                <a:sym typeface="Wingdings" pitchFamily="2" charset="2"/>
              </a:rPr>
              <a:t>现考虑任意粒度范围</a:t>
            </a:r>
            <a:r>
              <a:rPr lang="en-US" altLang="zh-CN" sz="2000" b="1" dirty="0">
                <a:latin typeface="Times New Roman" pitchFamily="18" charset="0"/>
                <a:sym typeface="Wingdings" pitchFamily="2" charset="2"/>
              </a:rPr>
              <a:t>L</a:t>
            </a:r>
            <a:r>
              <a:rPr lang="en-US" altLang="zh-CN" sz="2000" b="1" baseline="-25000" dirty="0">
                <a:latin typeface="Times New Roman" pitchFamily="18" charset="0"/>
                <a:sym typeface="Wingdings" pitchFamily="2" charset="2"/>
              </a:rPr>
              <a:t>1</a:t>
            </a:r>
            <a:r>
              <a:rPr lang="zh-CN" altLang="en-US" sz="2000" b="1" dirty="0">
                <a:latin typeface="Times New Roman" pitchFamily="18" charset="0"/>
                <a:sym typeface="Wingdings" pitchFamily="2" charset="2"/>
              </a:rPr>
              <a:t>～</a:t>
            </a:r>
            <a:r>
              <a:rPr lang="en-US" altLang="zh-CN" sz="2000" b="1" dirty="0">
                <a:latin typeface="Times New Roman" pitchFamily="18" charset="0"/>
                <a:sym typeface="Wingdings" pitchFamily="2" charset="2"/>
              </a:rPr>
              <a:t>L</a:t>
            </a:r>
            <a:r>
              <a:rPr lang="en-US" altLang="zh-CN" sz="2000" b="1" baseline="-25000" dirty="0">
                <a:latin typeface="Times New Roman" pitchFamily="18" charset="0"/>
                <a:sym typeface="Wingdings" pitchFamily="2" charset="2"/>
              </a:rPr>
              <a:t>2</a:t>
            </a:r>
            <a:r>
              <a:rPr lang="zh-CN" altLang="en-US" sz="2000" b="1" dirty="0">
                <a:latin typeface="Times New Roman" pitchFamily="18" charset="0"/>
                <a:sym typeface="Wingdings" pitchFamily="2" charset="2"/>
              </a:rPr>
              <a:t>（</a:t>
            </a:r>
            <a:r>
              <a:rPr lang="el-GR" altLang="zh-CN" sz="2000" b="1" dirty="0">
                <a:latin typeface="宋体" charset="-122"/>
                <a:sym typeface="Wingdings" pitchFamily="2" charset="2"/>
              </a:rPr>
              <a:t>Δ</a:t>
            </a:r>
            <a:r>
              <a:rPr lang="en-US" altLang="zh-CN" sz="2000" b="1" dirty="0">
                <a:latin typeface="宋体" charset="-122"/>
                <a:sym typeface="Wingdings" pitchFamily="2" charset="2"/>
              </a:rPr>
              <a:t>L</a:t>
            </a:r>
            <a:r>
              <a:rPr lang="zh-CN" altLang="en-US" sz="2000" b="1" dirty="0">
                <a:latin typeface="宋体" charset="-122"/>
                <a:sym typeface="Wingdings" pitchFamily="2" charset="2"/>
              </a:rPr>
              <a:t>＝</a:t>
            </a:r>
            <a:r>
              <a:rPr lang="en-US" altLang="zh-CN" sz="2000" b="1" dirty="0">
                <a:latin typeface="宋体" charset="-122"/>
                <a:sym typeface="Wingdings" pitchFamily="2" charset="2"/>
              </a:rPr>
              <a:t>L</a:t>
            </a:r>
            <a:r>
              <a:rPr lang="en-US" altLang="zh-CN" sz="2000" b="1" baseline="-25000" dirty="0">
                <a:latin typeface="宋体" charset="-122"/>
                <a:sym typeface="Wingdings" pitchFamily="2" charset="2"/>
              </a:rPr>
              <a:t>2</a:t>
            </a:r>
            <a:r>
              <a:rPr lang="zh-CN" altLang="en-US" sz="2000" b="1" dirty="0">
                <a:latin typeface="宋体" charset="-122"/>
                <a:sym typeface="Wingdings" pitchFamily="2" charset="2"/>
              </a:rPr>
              <a:t>－</a:t>
            </a:r>
            <a:r>
              <a:rPr lang="en-US" altLang="zh-CN" sz="2000" b="1" dirty="0">
                <a:latin typeface="宋体" charset="-122"/>
                <a:sym typeface="Wingdings" pitchFamily="2" charset="2"/>
              </a:rPr>
              <a:t>L</a:t>
            </a:r>
            <a:r>
              <a:rPr lang="en-US" altLang="zh-CN" sz="2000" b="1" baseline="-25000" dirty="0">
                <a:latin typeface="宋体" charset="-122"/>
                <a:sym typeface="Wingdings" pitchFamily="2" charset="2"/>
              </a:rPr>
              <a:t>1</a:t>
            </a:r>
            <a:r>
              <a:rPr lang="zh-CN" altLang="en-US" sz="2000" b="1" dirty="0">
                <a:latin typeface="宋体" charset="-122"/>
                <a:sym typeface="Wingdings" pitchFamily="2" charset="2"/>
              </a:rPr>
              <a:t>），晶浆体积为</a:t>
            </a:r>
            <a:r>
              <a:rPr lang="en-US" altLang="zh-CN" sz="2000" b="1" dirty="0">
                <a:latin typeface="宋体" charset="-122"/>
                <a:sym typeface="Wingdings" pitchFamily="2" charset="2"/>
              </a:rPr>
              <a:t>V</a:t>
            </a:r>
          </a:p>
          <a:p>
            <a:pPr marL="342900" indent="-342900">
              <a:spcBef>
                <a:spcPct val="20000"/>
              </a:spcBef>
              <a:buClr>
                <a:srgbClr val="996633"/>
              </a:buClr>
              <a:buFont typeface="Wingdings" pitchFamily="2" charset="2"/>
              <a:buNone/>
            </a:pPr>
            <a:r>
              <a:rPr lang="zh-CN" altLang="en-US" sz="2000" b="1" dirty="0">
                <a:latin typeface="宋体" charset="-122"/>
                <a:sym typeface="Wingdings" pitchFamily="2" charset="2"/>
              </a:rPr>
              <a:t>相应的粒数密度为</a:t>
            </a:r>
            <a:r>
              <a:rPr lang="en-US" altLang="zh-CN" sz="2000" b="1" dirty="0">
                <a:latin typeface="宋体" charset="-122"/>
                <a:sym typeface="Wingdings" pitchFamily="2" charset="2"/>
              </a:rPr>
              <a:t>: n</a:t>
            </a:r>
            <a:r>
              <a:rPr lang="en-US" altLang="zh-CN" sz="2000" b="1" baseline="-25000" dirty="0">
                <a:latin typeface="宋体" charset="-122"/>
                <a:sym typeface="Wingdings" pitchFamily="2" charset="2"/>
              </a:rPr>
              <a:t>1</a:t>
            </a:r>
            <a:r>
              <a:rPr lang="zh-CN" altLang="en-US" sz="2000" b="1" dirty="0">
                <a:latin typeface="宋体" charset="-122"/>
                <a:sym typeface="Wingdings" pitchFamily="2" charset="2"/>
              </a:rPr>
              <a:t>，</a:t>
            </a:r>
            <a:r>
              <a:rPr lang="en-US" altLang="zh-CN" sz="2000" b="1" dirty="0">
                <a:latin typeface="宋体" charset="-122"/>
                <a:sym typeface="Wingdings" pitchFamily="2" charset="2"/>
              </a:rPr>
              <a:t>n</a:t>
            </a:r>
            <a:r>
              <a:rPr lang="en-US" altLang="zh-CN" sz="2000" b="1" baseline="-25000" dirty="0">
                <a:latin typeface="宋体" charset="-122"/>
                <a:sym typeface="Wingdings" pitchFamily="2" charset="2"/>
              </a:rPr>
              <a:t>2</a:t>
            </a:r>
            <a:r>
              <a:rPr lang="en-US" altLang="zh-CN" sz="2000" b="1" dirty="0">
                <a:latin typeface="宋体" charset="-122"/>
                <a:sym typeface="Wingdings" pitchFamily="2" charset="2"/>
              </a:rPr>
              <a:t>   </a:t>
            </a:r>
            <a:r>
              <a:rPr lang="zh-CN" altLang="en-US" sz="2000" b="1" dirty="0">
                <a:latin typeface="宋体" charset="-122"/>
                <a:sym typeface="Wingdings" pitchFamily="2" charset="2"/>
              </a:rPr>
              <a:t>相应的生长速率为</a:t>
            </a:r>
            <a:r>
              <a:rPr lang="en-US" altLang="zh-CN" sz="2000" b="1" dirty="0">
                <a:latin typeface="宋体" charset="-122"/>
                <a:sym typeface="Wingdings" pitchFamily="2" charset="2"/>
              </a:rPr>
              <a:t>: G</a:t>
            </a:r>
            <a:r>
              <a:rPr lang="en-US" altLang="zh-CN" sz="2000" b="1" baseline="-25000" dirty="0">
                <a:latin typeface="宋体" charset="-122"/>
                <a:sym typeface="Wingdings" pitchFamily="2" charset="2"/>
              </a:rPr>
              <a:t>1</a:t>
            </a:r>
            <a:r>
              <a:rPr lang="zh-CN" altLang="en-US" sz="2000" b="1" dirty="0">
                <a:latin typeface="宋体" charset="-122"/>
                <a:sym typeface="Wingdings" pitchFamily="2" charset="2"/>
              </a:rPr>
              <a:t>，</a:t>
            </a:r>
            <a:r>
              <a:rPr lang="en-US" altLang="zh-CN" sz="2000" b="1" dirty="0">
                <a:latin typeface="宋体" charset="-122"/>
                <a:sym typeface="Wingdings" pitchFamily="2" charset="2"/>
              </a:rPr>
              <a:t>G</a:t>
            </a:r>
            <a:r>
              <a:rPr lang="en-US" altLang="zh-CN" sz="2000" b="1" baseline="-25000" dirty="0">
                <a:latin typeface="宋体" charset="-122"/>
                <a:sym typeface="Wingdings" pitchFamily="2" charset="2"/>
              </a:rPr>
              <a:t>2</a:t>
            </a:r>
            <a:endParaRPr lang="en-US" altLang="zh-CN" sz="2000" b="1" dirty="0">
              <a:latin typeface="宋体" charset="-122"/>
              <a:sym typeface="Wingdings" pitchFamily="2" charset="2"/>
            </a:endParaRPr>
          </a:p>
          <a:p>
            <a:pPr marL="342900" indent="-342900">
              <a:spcBef>
                <a:spcPct val="20000"/>
              </a:spcBef>
              <a:buClr>
                <a:srgbClr val="996633"/>
              </a:buClr>
              <a:buFont typeface="Wingdings" pitchFamily="2" charset="2"/>
              <a:buNone/>
            </a:pPr>
            <a:r>
              <a:rPr lang="zh-CN" altLang="en-US" sz="2000" b="1" dirty="0">
                <a:latin typeface="宋体" charset="-122"/>
                <a:sym typeface="Wingdings" pitchFamily="2" charset="2"/>
              </a:rPr>
              <a:t>时间增量为：</a:t>
            </a:r>
            <a:r>
              <a:rPr lang="el-GR" altLang="zh-CN" sz="2000" b="1" dirty="0">
                <a:latin typeface="宋体" charset="-122"/>
                <a:sym typeface="Wingdings" pitchFamily="2" charset="2"/>
              </a:rPr>
              <a:t>Δ</a:t>
            </a:r>
            <a:r>
              <a:rPr lang="en-US" altLang="zh-CN" sz="2000" b="1" dirty="0">
                <a:latin typeface="宋体" charset="-122"/>
                <a:sym typeface="Wingdings" pitchFamily="2" charset="2"/>
              </a:rPr>
              <a:t>t</a:t>
            </a:r>
            <a:endParaRPr lang="el-GR" altLang="zh-CN" sz="2000" b="1" dirty="0">
              <a:latin typeface="宋体" charset="-122"/>
              <a:sym typeface="Wingdings" pitchFamily="2" charset="2"/>
            </a:endParaRPr>
          </a:p>
        </p:txBody>
      </p:sp>
      <p:sp>
        <p:nvSpPr>
          <p:cNvPr id="12" name="Rectangle 5">
            <a:extLst>
              <a:ext uri="{FF2B5EF4-FFF2-40B4-BE49-F238E27FC236}">
                <a16:creationId xmlns:a16="http://schemas.microsoft.com/office/drawing/2014/main" id="{78A9907F-1DA1-2EF8-75C1-C370A06BA232}"/>
              </a:ext>
            </a:extLst>
          </p:cNvPr>
          <p:cNvSpPr>
            <a:spLocks noChangeArrowheads="1"/>
          </p:cNvSpPr>
          <p:nvPr/>
        </p:nvSpPr>
        <p:spPr bwMode="auto">
          <a:xfrm>
            <a:off x="1061610" y="5138650"/>
            <a:ext cx="2663676" cy="378401"/>
          </a:xfrm>
          <a:prstGeom prst="rect">
            <a:avLst/>
          </a:prstGeom>
          <a:noFill/>
          <a:ln w="9525">
            <a:noFill/>
            <a:miter lim="800000"/>
            <a:headEnd/>
            <a:tailEnd/>
          </a:ln>
        </p:spPr>
        <p:txBody>
          <a:bodyPr/>
          <a:lstStyle/>
          <a:p>
            <a:pPr marL="342900" indent="-342900">
              <a:lnSpc>
                <a:spcPct val="150000"/>
              </a:lnSpc>
              <a:spcBef>
                <a:spcPct val="20000"/>
              </a:spcBef>
              <a:buClr>
                <a:srgbClr val="996633"/>
              </a:buClr>
              <a:buFont typeface="Wingdings" pitchFamily="2" charset="2"/>
              <a:buNone/>
            </a:pPr>
            <a:r>
              <a:rPr lang="zh-CN" altLang="en-US" sz="2000" b="1" dirty="0">
                <a:latin typeface="Times New Roman" pitchFamily="18" charset="0"/>
                <a:sym typeface="Wingdings" pitchFamily="2" charset="2"/>
              </a:rPr>
              <a:t>累积量＝</a:t>
            </a:r>
            <a:r>
              <a:rPr lang="en-US" altLang="zh-CN" sz="2000" b="1" dirty="0">
                <a:latin typeface="Times New Roman" pitchFamily="18" charset="0"/>
                <a:sym typeface="Wingdings" pitchFamily="2" charset="2"/>
              </a:rPr>
              <a:t>V</a:t>
            </a:r>
            <a:r>
              <a:rPr lang="en-US" altLang="zh-CN" sz="2000" b="1" dirty="0">
                <a:sym typeface="Wingdings" pitchFamily="2" charset="2"/>
              </a:rPr>
              <a:t>·</a:t>
            </a:r>
            <a:r>
              <a:rPr lang="el-GR" altLang="zh-CN" sz="2000" b="1" dirty="0">
                <a:latin typeface="宋体" charset="-122"/>
                <a:sym typeface="Wingdings" pitchFamily="2" charset="2"/>
              </a:rPr>
              <a:t>Δ</a:t>
            </a:r>
            <a:r>
              <a:rPr lang="en-US" altLang="zh-CN" sz="2000" b="1" dirty="0">
                <a:latin typeface="宋体" charset="-122"/>
                <a:sym typeface="Wingdings" pitchFamily="2" charset="2"/>
              </a:rPr>
              <a:t>n·</a:t>
            </a:r>
            <a:r>
              <a:rPr lang="el-GR" altLang="zh-CN" sz="2000" b="1" dirty="0">
                <a:latin typeface="宋体" charset="-122"/>
                <a:sym typeface="Wingdings" pitchFamily="2" charset="2"/>
              </a:rPr>
              <a:t>Δ</a:t>
            </a:r>
            <a:r>
              <a:rPr lang="en-US" altLang="zh-CN" sz="2000" b="1" dirty="0">
                <a:latin typeface="宋体" charset="-122"/>
                <a:sym typeface="Wingdings" pitchFamily="2" charset="2"/>
              </a:rPr>
              <a:t>L</a:t>
            </a:r>
            <a:endParaRPr lang="el-GR" altLang="zh-CN" sz="2000" b="1" dirty="0">
              <a:latin typeface="宋体" charset="-122"/>
              <a:sym typeface="Wingdings" pitchFamily="2" charset="2"/>
            </a:endParaRPr>
          </a:p>
        </p:txBody>
      </p:sp>
      <p:graphicFrame>
        <p:nvGraphicFramePr>
          <p:cNvPr id="13" name="Object 2">
            <a:extLst>
              <a:ext uri="{FF2B5EF4-FFF2-40B4-BE49-F238E27FC236}">
                <a16:creationId xmlns:a16="http://schemas.microsoft.com/office/drawing/2014/main" id="{D79C3764-B9A3-6083-3DD9-092A42312E11}"/>
              </a:ext>
            </a:extLst>
          </p:cNvPr>
          <p:cNvGraphicFramePr>
            <a:graphicFrameLocks noChangeAspect="1"/>
          </p:cNvGraphicFramePr>
          <p:nvPr>
            <p:extLst>
              <p:ext uri="{D42A27DB-BD31-4B8C-83A1-F6EECF244321}">
                <p14:modId xmlns:p14="http://schemas.microsoft.com/office/powerpoint/2010/main" val="3851399108"/>
              </p:ext>
            </p:extLst>
          </p:nvPr>
        </p:nvGraphicFramePr>
        <p:xfrm>
          <a:off x="1142206" y="5715921"/>
          <a:ext cx="5320004" cy="839542"/>
        </p:xfrm>
        <a:graphic>
          <a:graphicData uri="http://schemas.openxmlformats.org/presentationml/2006/ole">
            <mc:AlternateContent xmlns:mc="http://schemas.openxmlformats.org/markup-compatibility/2006">
              <mc:Choice xmlns:v="urn:schemas-microsoft-com:vml" Requires="v">
                <p:oleObj name="Equation" r:id="rId5" imgW="2463480" imgH="482400" progId="Equation.DSMT4">
                  <p:embed/>
                </p:oleObj>
              </mc:Choice>
              <mc:Fallback>
                <p:oleObj name="Equation" r:id="rId5" imgW="2463480" imgH="482400" progId="Equation.DSMT4">
                  <p:embed/>
                  <p:pic>
                    <p:nvPicPr>
                      <p:cNvPr id="416774"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2206" y="5715921"/>
                        <a:ext cx="5320004" cy="839542"/>
                      </a:xfrm>
                      <a:prstGeom prst="rect">
                        <a:avLst/>
                      </a:prstGeom>
                      <a:noFill/>
                    </p:spPr>
                  </p:pic>
                </p:oleObj>
              </mc:Fallback>
            </mc:AlternateContent>
          </a:graphicData>
        </a:graphic>
      </p:graphicFrame>
    </p:spTree>
    <p:extLst>
      <p:ext uri="{BB962C8B-B14F-4D97-AF65-F5344CB8AC3E}">
        <p14:creationId xmlns:p14="http://schemas.microsoft.com/office/powerpoint/2010/main" val="1521348332"/>
      </p:ext>
    </p:extLst>
  </p:cSld>
  <p:clrMapOvr>
    <a:masterClrMapping/>
  </p:clrMapOvr>
  <p:transition>
    <p:randomBar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6">
            <a:extLst>
              <a:ext uri="{FF2B5EF4-FFF2-40B4-BE49-F238E27FC236}">
                <a16:creationId xmlns:a16="http://schemas.microsoft.com/office/drawing/2014/main" id="{2775C0D7-D218-9810-33A1-B3A41C65201C}"/>
              </a:ext>
            </a:extLst>
          </p:cNvPr>
          <p:cNvSpPr txBox="1">
            <a:spLocks noChangeArrowheads="1"/>
          </p:cNvSpPr>
          <p:nvPr/>
        </p:nvSpPr>
        <p:spPr>
          <a:xfrm>
            <a:off x="1961710" y="692151"/>
            <a:ext cx="3240360" cy="576610"/>
          </a:xfrm>
          <a:prstGeom prst="rect">
            <a:avLst/>
          </a:prstGeom>
          <a:noFill/>
          <a:ln/>
        </p:spPr>
        <p:txBody>
          <a:bodyPr lIns="92075" tIns="46038" rIns="92075" bIns="46038" anchor="b"/>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r>
              <a:rPr lang="en-US" altLang="zh-CN" sz="4000" kern="0" dirty="0"/>
              <a:t>8. </a:t>
            </a:r>
            <a:r>
              <a:rPr lang="zh-CN" altLang="en-US" sz="4000" dirty="0"/>
              <a:t>粒数衡算</a:t>
            </a:r>
            <a:endParaRPr lang="zh-CN" altLang="en-US" sz="4000" kern="0" dirty="0"/>
          </a:p>
        </p:txBody>
      </p:sp>
      <p:grpSp>
        <p:nvGrpSpPr>
          <p:cNvPr id="3" name="Group 0">
            <a:extLst>
              <a:ext uri="{FF2B5EF4-FFF2-40B4-BE49-F238E27FC236}">
                <a16:creationId xmlns:a16="http://schemas.microsoft.com/office/drawing/2014/main" id="{15A2F946-2537-470B-F31F-0D19BC689E34}"/>
              </a:ext>
            </a:extLst>
          </p:cNvPr>
          <p:cNvGrpSpPr>
            <a:grpSpLocks/>
          </p:cNvGrpSpPr>
          <p:nvPr/>
        </p:nvGrpSpPr>
        <p:grpSpPr bwMode="auto">
          <a:xfrm>
            <a:off x="877938" y="4624967"/>
            <a:ext cx="7489825" cy="576263"/>
            <a:chOff x="793" y="2568"/>
            <a:chExt cx="4718" cy="363"/>
          </a:xfrm>
        </p:grpSpPr>
        <p:sp>
          <p:nvSpPr>
            <p:cNvPr id="4" name="Line 18">
              <a:extLst>
                <a:ext uri="{FF2B5EF4-FFF2-40B4-BE49-F238E27FC236}">
                  <a16:creationId xmlns:a16="http://schemas.microsoft.com/office/drawing/2014/main" id="{EBB890C6-DFF9-2353-6506-5938534AF00C}"/>
                </a:ext>
              </a:extLst>
            </p:cNvPr>
            <p:cNvSpPr>
              <a:spLocks noChangeShapeType="1"/>
            </p:cNvSpPr>
            <p:nvPr/>
          </p:nvSpPr>
          <p:spPr bwMode="auto">
            <a:xfrm flipV="1">
              <a:off x="793" y="2568"/>
              <a:ext cx="137" cy="136"/>
            </a:xfrm>
            <a:prstGeom prst="line">
              <a:avLst/>
            </a:prstGeom>
            <a:noFill/>
            <a:ln w="9525">
              <a:solidFill>
                <a:srgbClr val="FF0000"/>
              </a:solidFill>
              <a:round/>
              <a:headEnd/>
              <a:tailEnd/>
            </a:ln>
          </p:spPr>
          <p:txBody>
            <a:bodyPr>
              <a:spAutoFit/>
            </a:bodyPr>
            <a:lstStyle/>
            <a:p>
              <a:endParaRPr lang="zh-CN" altLang="en-US"/>
            </a:p>
          </p:txBody>
        </p:sp>
        <p:sp>
          <p:nvSpPr>
            <p:cNvPr id="6" name="Line 19">
              <a:extLst>
                <a:ext uri="{FF2B5EF4-FFF2-40B4-BE49-F238E27FC236}">
                  <a16:creationId xmlns:a16="http://schemas.microsoft.com/office/drawing/2014/main" id="{B142F1C2-AD00-D9C0-6C36-31D16A545ED4}"/>
                </a:ext>
              </a:extLst>
            </p:cNvPr>
            <p:cNvSpPr>
              <a:spLocks noChangeShapeType="1"/>
            </p:cNvSpPr>
            <p:nvPr/>
          </p:nvSpPr>
          <p:spPr bwMode="auto">
            <a:xfrm flipV="1">
              <a:off x="839" y="2795"/>
              <a:ext cx="137" cy="136"/>
            </a:xfrm>
            <a:prstGeom prst="line">
              <a:avLst/>
            </a:prstGeom>
            <a:noFill/>
            <a:ln w="9525">
              <a:solidFill>
                <a:srgbClr val="FF0000"/>
              </a:solidFill>
              <a:round/>
              <a:headEnd/>
              <a:tailEnd/>
            </a:ln>
          </p:spPr>
          <p:txBody>
            <a:bodyPr>
              <a:spAutoFit/>
            </a:bodyPr>
            <a:lstStyle/>
            <a:p>
              <a:endParaRPr lang="zh-CN" altLang="en-US"/>
            </a:p>
          </p:txBody>
        </p:sp>
        <p:sp>
          <p:nvSpPr>
            <p:cNvPr id="7" name="Line 20">
              <a:extLst>
                <a:ext uri="{FF2B5EF4-FFF2-40B4-BE49-F238E27FC236}">
                  <a16:creationId xmlns:a16="http://schemas.microsoft.com/office/drawing/2014/main" id="{436DD0E3-6B43-7D92-3589-3EDA11C6B6C3}"/>
                </a:ext>
              </a:extLst>
            </p:cNvPr>
            <p:cNvSpPr>
              <a:spLocks noChangeShapeType="1"/>
            </p:cNvSpPr>
            <p:nvPr/>
          </p:nvSpPr>
          <p:spPr bwMode="auto">
            <a:xfrm flipV="1">
              <a:off x="1156" y="2568"/>
              <a:ext cx="137" cy="136"/>
            </a:xfrm>
            <a:prstGeom prst="line">
              <a:avLst/>
            </a:prstGeom>
            <a:noFill/>
            <a:ln w="9525">
              <a:solidFill>
                <a:srgbClr val="FF0000"/>
              </a:solidFill>
              <a:round/>
              <a:headEnd/>
              <a:tailEnd/>
            </a:ln>
          </p:spPr>
          <p:txBody>
            <a:bodyPr>
              <a:spAutoFit/>
            </a:bodyPr>
            <a:lstStyle/>
            <a:p>
              <a:endParaRPr lang="zh-CN" altLang="en-US"/>
            </a:p>
          </p:txBody>
        </p:sp>
        <p:sp>
          <p:nvSpPr>
            <p:cNvPr id="14" name="Line 21">
              <a:extLst>
                <a:ext uri="{FF2B5EF4-FFF2-40B4-BE49-F238E27FC236}">
                  <a16:creationId xmlns:a16="http://schemas.microsoft.com/office/drawing/2014/main" id="{BFCBC1F1-4E1D-5E97-7610-FD190C1D4DF0}"/>
                </a:ext>
              </a:extLst>
            </p:cNvPr>
            <p:cNvSpPr>
              <a:spLocks noChangeShapeType="1"/>
            </p:cNvSpPr>
            <p:nvPr/>
          </p:nvSpPr>
          <p:spPr bwMode="auto">
            <a:xfrm flipV="1">
              <a:off x="975" y="2795"/>
              <a:ext cx="137" cy="136"/>
            </a:xfrm>
            <a:prstGeom prst="line">
              <a:avLst/>
            </a:prstGeom>
            <a:noFill/>
            <a:ln w="9525">
              <a:solidFill>
                <a:srgbClr val="FF0000"/>
              </a:solidFill>
              <a:round/>
              <a:headEnd/>
              <a:tailEnd/>
            </a:ln>
          </p:spPr>
          <p:txBody>
            <a:bodyPr>
              <a:spAutoFit/>
            </a:bodyPr>
            <a:lstStyle/>
            <a:p>
              <a:endParaRPr lang="zh-CN" altLang="en-US"/>
            </a:p>
          </p:txBody>
        </p:sp>
        <p:sp>
          <p:nvSpPr>
            <p:cNvPr id="15" name="Line 22">
              <a:extLst>
                <a:ext uri="{FF2B5EF4-FFF2-40B4-BE49-F238E27FC236}">
                  <a16:creationId xmlns:a16="http://schemas.microsoft.com/office/drawing/2014/main" id="{480FE02C-A3F1-350D-2015-0A5010A3373A}"/>
                </a:ext>
              </a:extLst>
            </p:cNvPr>
            <p:cNvSpPr>
              <a:spLocks noChangeShapeType="1"/>
            </p:cNvSpPr>
            <p:nvPr/>
          </p:nvSpPr>
          <p:spPr bwMode="auto">
            <a:xfrm flipV="1">
              <a:off x="2336" y="2568"/>
              <a:ext cx="137" cy="136"/>
            </a:xfrm>
            <a:prstGeom prst="line">
              <a:avLst/>
            </a:prstGeom>
            <a:noFill/>
            <a:ln w="9525">
              <a:solidFill>
                <a:srgbClr val="FF0000"/>
              </a:solidFill>
              <a:round/>
              <a:headEnd/>
              <a:tailEnd/>
            </a:ln>
          </p:spPr>
          <p:txBody>
            <a:bodyPr>
              <a:spAutoFit/>
            </a:bodyPr>
            <a:lstStyle/>
            <a:p>
              <a:endParaRPr lang="zh-CN" altLang="en-US"/>
            </a:p>
          </p:txBody>
        </p:sp>
        <p:sp>
          <p:nvSpPr>
            <p:cNvPr id="16" name="Line 23">
              <a:extLst>
                <a:ext uri="{FF2B5EF4-FFF2-40B4-BE49-F238E27FC236}">
                  <a16:creationId xmlns:a16="http://schemas.microsoft.com/office/drawing/2014/main" id="{7FE701F8-766F-5A22-8D7E-E1307EB9A1E1}"/>
                </a:ext>
              </a:extLst>
            </p:cNvPr>
            <p:cNvSpPr>
              <a:spLocks noChangeShapeType="1"/>
            </p:cNvSpPr>
            <p:nvPr/>
          </p:nvSpPr>
          <p:spPr bwMode="auto">
            <a:xfrm flipV="1">
              <a:off x="2381" y="2795"/>
              <a:ext cx="137" cy="136"/>
            </a:xfrm>
            <a:prstGeom prst="line">
              <a:avLst/>
            </a:prstGeom>
            <a:noFill/>
            <a:ln w="9525">
              <a:solidFill>
                <a:srgbClr val="FF0000"/>
              </a:solidFill>
              <a:round/>
              <a:headEnd/>
              <a:tailEnd/>
            </a:ln>
          </p:spPr>
          <p:txBody>
            <a:bodyPr>
              <a:spAutoFit/>
            </a:bodyPr>
            <a:lstStyle/>
            <a:p>
              <a:endParaRPr lang="zh-CN" altLang="en-US"/>
            </a:p>
          </p:txBody>
        </p:sp>
        <p:sp>
          <p:nvSpPr>
            <p:cNvPr id="17" name="Line 25">
              <a:extLst>
                <a:ext uri="{FF2B5EF4-FFF2-40B4-BE49-F238E27FC236}">
                  <a16:creationId xmlns:a16="http://schemas.microsoft.com/office/drawing/2014/main" id="{9229711E-9CD0-712F-2AC6-D503B172AA48}"/>
                </a:ext>
              </a:extLst>
            </p:cNvPr>
            <p:cNvSpPr>
              <a:spLocks noChangeShapeType="1"/>
            </p:cNvSpPr>
            <p:nvPr/>
          </p:nvSpPr>
          <p:spPr bwMode="auto">
            <a:xfrm>
              <a:off x="1882" y="2659"/>
              <a:ext cx="272" cy="0"/>
            </a:xfrm>
            <a:prstGeom prst="line">
              <a:avLst/>
            </a:prstGeom>
            <a:noFill/>
            <a:ln w="9525">
              <a:solidFill>
                <a:srgbClr val="FF0000"/>
              </a:solidFill>
              <a:round/>
              <a:headEnd/>
              <a:tailEnd/>
            </a:ln>
          </p:spPr>
          <p:txBody>
            <a:bodyPr>
              <a:spAutoFit/>
            </a:bodyPr>
            <a:lstStyle/>
            <a:p>
              <a:endParaRPr lang="zh-CN" altLang="en-US"/>
            </a:p>
          </p:txBody>
        </p:sp>
        <p:sp>
          <p:nvSpPr>
            <p:cNvPr id="18" name="Line 26">
              <a:extLst>
                <a:ext uri="{FF2B5EF4-FFF2-40B4-BE49-F238E27FC236}">
                  <a16:creationId xmlns:a16="http://schemas.microsoft.com/office/drawing/2014/main" id="{01105919-9EBB-2D0D-0C93-B1F827F23BCC}"/>
                </a:ext>
              </a:extLst>
            </p:cNvPr>
            <p:cNvSpPr>
              <a:spLocks noChangeShapeType="1"/>
            </p:cNvSpPr>
            <p:nvPr/>
          </p:nvSpPr>
          <p:spPr bwMode="auto">
            <a:xfrm>
              <a:off x="1746" y="2886"/>
              <a:ext cx="318" cy="0"/>
            </a:xfrm>
            <a:prstGeom prst="line">
              <a:avLst/>
            </a:prstGeom>
            <a:noFill/>
            <a:ln w="9525">
              <a:solidFill>
                <a:srgbClr val="FF0000"/>
              </a:solidFill>
              <a:round/>
              <a:headEnd/>
              <a:tailEnd/>
            </a:ln>
          </p:spPr>
          <p:txBody>
            <a:bodyPr>
              <a:spAutoFit/>
            </a:bodyPr>
            <a:lstStyle/>
            <a:p>
              <a:endParaRPr lang="zh-CN" altLang="en-US"/>
            </a:p>
          </p:txBody>
        </p:sp>
        <p:sp>
          <p:nvSpPr>
            <p:cNvPr id="19" name="Line 27">
              <a:extLst>
                <a:ext uri="{FF2B5EF4-FFF2-40B4-BE49-F238E27FC236}">
                  <a16:creationId xmlns:a16="http://schemas.microsoft.com/office/drawing/2014/main" id="{E0F7944C-466C-F601-9C66-94B33260058C}"/>
                </a:ext>
              </a:extLst>
            </p:cNvPr>
            <p:cNvSpPr>
              <a:spLocks noChangeShapeType="1"/>
            </p:cNvSpPr>
            <p:nvPr/>
          </p:nvSpPr>
          <p:spPr bwMode="auto">
            <a:xfrm flipV="1">
              <a:off x="2699" y="2795"/>
              <a:ext cx="137" cy="136"/>
            </a:xfrm>
            <a:prstGeom prst="line">
              <a:avLst/>
            </a:prstGeom>
            <a:noFill/>
            <a:ln w="9525">
              <a:solidFill>
                <a:srgbClr val="FF0000"/>
              </a:solidFill>
              <a:round/>
              <a:headEnd/>
              <a:tailEnd/>
            </a:ln>
          </p:spPr>
          <p:txBody>
            <a:bodyPr>
              <a:spAutoFit/>
            </a:bodyPr>
            <a:lstStyle/>
            <a:p>
              <a:endParaRPr lang="zh-CN" altLang="en-US"/>
            </a:p>
          </p:txBody>
        </p:sp>
        <p:sp>
          <p:nvSpPr>
            <p:cNvPr id="20" name="Line 28">
              <a:extLst>
                <a:ext uri="{FF2B5EF4-FFF2-40B4-BE49-F238E27FC236}">
                  <a16:creationId xmlns:a16="http://schemas.microsoft.com/office/drawing/2014/main" id="{CAED2169-03B0-066E-6D20-92B0A2D6F3EE}"/>
                </a:ext>
              </a:extLst>
            </p:cNvPr>
            <p:cNvSpPr>
              <a:spLocks noChangeShapeType="1"/>
            </p:cNvSpPr>
            <p:nvPr/>
          </p:nvSpPr>
          <p:spPr bwMode="auto">
            <a:xfrm flipV="1">
              <a:off x="2789" y="2568"/>
              <a:ext cx="137" cy="136"/>
            </a:xfrm>
            <a:prstGeom prst="line">
              <a:avLst/>
            </a:prstGeom>
            <a:noFill/>
            <a:ln w="9525">
              <a:solidFill>
                <a:srgbClr val="FF0000"/>
              </a:solidFill>
              <a:round/>
              <a:headEnd/>
              <a:tailEnd/>
            </a:ln>
          </p:spPr>
          <p:txBody>
            <a:bodyPr>
              <a:spAutoFit/>
            </a:bodyPr>
            <a:lstStyle/>
            <a:p>
              <a:endParaRPr lang="zh-CN" altLang="en-US"/>
            </a:p>
          </p:txBody>
        </p:sp>
        <p:sp>
          <p:nvSpPr>
            <p:cNvPr id="21" name="Line 29">
              <a:extLst>
                <a:ext uri="{FF2B5EF4-FFF2-40B4-BE49-F238E27FC236}">
                  <a16:creationId xmlns:a16="http://schemas.microsoft.com/office/drawing/2014/main" id="{68C057E8-06DD-9EDC-1A33-6E6DF0644612}"/>
                </a:ext>
              </a:extLst>
            </p:cNvPr>
            <p:cNvSpPr>
              <a:spLocks noChangeShapeType="1"/>
            </p:cNvSpPr>
            <p:nvPr/>
          </p:nvSpPr>
          <p:spPr bwMode="auto">
            <a:xfrm flipV="1">
              <a:off x="3923" y="2795"/>
              <a:ext cx="137" cy="136"/>
            </a:xfrm>
            <a:prstGeom prst="line">
              <a:avLst/>
            </a:prstGeom>
            <a:noFill/>
            <a:ln w="9525">
              <a:solidFill>
                <a:srgbClr val="FF0000"/>
              </a:solidFill>
              <a:round/>
              <a:headEnd/>
              <a:tailEnd/>
            </a:ln>
          </p:spPr>
          <p:txBody>
            <a:bodyPr>
              <a:spAutoFit/>
            </a:bodyPr>
            <a:lstStyle/>
            <a:p>
              <a:endParaRPr lang="zh-CN" altLang="en-US"/>
            </a:p>
          </p:txBody>
        </p:sp>
        <p:sp>
          <p:nvSpPr>
            <p:cNvPr id="22" name="Line 30">
              <a:extLst>
                <a:ext uri="{FF2B5EF4-FFF2-40B4-BE49-F238E27FC236}">
                  <a16:creationId xmlns:a16="http://schemas.microsoft.com/office/drawing/2014/main" id="{F9DF3E27-30C7-51ED-3732-24ECC8EE93DA}"/>
                </a:ext>
              </a:extLst>
            </p:cNvPr>
            <p:cNvSpPr>
              <a:spLocks noChangeShapeType="1"/>
            </p:cNvSpPr>
            <p:nvPr/>
          </p:nvSpPr>
          <p:spPr bwMode="auto">
            <a:xfrm flipV="1">
              <a:off x="3878" y="2568"/>
              <a:ext cx="137" cy="136"/>
            </a:xfrm>
            <a:prstGeom prst="line">
              <a:avLst/>
            </a:prstGeom>
            <a:noFill/>
            <a:ln w="9525">
              <a:solidFill>
                <a:srgbClr val="FF0000"/>
              </a:solidFill>
              <a:round/>
              <a:headEnd/>
              <a:tailEnd/>
            </a:ln>
          </p:spPr>
          <p:txBody>
            <a:bodyPr>
              <a:spAutoFit/>
            </a:bodyPr>
            <a:lstStyle/>
            <a:p>
              <a:endParaRPr lang="zh-CN" altLang="en-US"/>
            </a:p>
          </p:txBody>
        </p:sp>
        <p:sp>
          <p:nvSpPr>
            <p:cNvPr id="23" name="Line 31">
              <a:extLst>
                <a:ext uri="{FF2B5EF4-FFF2-40B4-BE49-F238E27FC236}">
                  <a16:creationId xmlns:a16="http://schemas.microsoft.com/office/drawing/2014/main" id="{63E2D4E6-AD2A-F8D2-29D6-214DDE6FCFE3}"/>
                </a:ext>
              </a:extLst>
            </p:cNvPr>
            <p:cNvSpPr>
              <a:spLocks noChangeShapeType="1"/>
            </p:cNvSpPr>
            <p:nvPr/>
          </p:nvSpPr>
          <p:spPr bwMode="auto">
            <a:xfrm flipV="1">
              <a:off x="4241" y="2795"/>
              <a:ext cx="137" cy="136"/>
            </a:xfrm>
            <a:prstGeom prst="line">
              <a:avLst/>
            </a:prstGeom>
            <a:noFill/>
            <a:ln w="9525">
              <a:solidFill>
                <a:srgbClr val="FF0000"/>
              </a:solidFill>
              <a:round/>
              <a:headEnd/>
              <a:tailEnd/>
            </a:ln>
          </p:spPr>
          <p:txBody>
            <a:bodyPr>
              <a:spAutoFit/>
            </a:bodyPr>
            <a:lstStyle/>
            <a:p>
              <a:endParaRPr lang="zh-CN" altLang="en-US"/>
            </a:p>
          </p:txBody>
        </p:sp>
        <p:sp>
          <p:nvSpPr>
            <p:cNvPr id="24" name="Line 32">
              <a:extLst>
                <a:ext uri="{FF2B5EF4-FFF2-40B4-BE49-F238E27FC236}">
                  <a16:creationId xmlns:a16="http://schemas.microsoft.com/office/drawing/2014/main" id="{B67CB7F0-B08A-3D21-4683-B840E54E2FB6}"/>
                </a:ext>
              </a:extLst>
            </p:cNvPr>
            <p:cNvSpPr>
              <a:spLocks noChangeShapeType="1"/>
            </p:cNvSpPr>
            <p:nvPr/>
          </p:nvSpPr>
          <p:spPr bwMode="auto">
            <a:xfrm flipV="1">
              <a:off x="4332" y="2568"/>
              <a:ext cx="137" cy="136"/>
            </a:xfrm>
            <a:prstGeom prst="line">
              <a:avLst/>
            </a:prstGeom>
            <a:noFill/>
            <a:ln w="9525">
              <a:solidFill>
                <a:srgbClr val="FF0000"/>
              </a:solidFill>
              <a:round/>
              <a:headEnd/>
              <a:tailEnd/>
            </a:ln>
          </p:spPr>
          <p:txBody>
            <a:bodyPr>
              <a:spAutoFit/>
            </a:bodyPr>
            <a:lstStyle/>
            <a:p>
              <a:endParaRPr lang="zh-CN" altLang="en-US"/>
            </a:p>
          </p:txBody>
        </p:sp>
        <p:sp>
          <p:nvSpPr>
            <p:cNvPr id="25" name="Line 33">
              <a:extLst>
                <a:ext uri="{FF2B5EF4-FFF2-40B4-BE49-F238E27FC236}">
                  <a16:creationId xmlns:a16="http://schemas.microsoft.com/office/drawing/2014/main" id="{1D138974-DB6E-F0E4-AB0F-62E91E765345}"/>
                </a:ext>
              </a:extLst>
            </p:cNvPr>
            <p:cNvSpPr>
              <a:spLocks noChangeShapeType="1"/>
            </p:cNvSpPr>
            <p:nvPr/>
          </p:nvSpPr>
          <p:spPr bwMode="auto">
            <a:xfrm>
              <a:off x="5193" y="2614"/>
              <a:ext cx="318" cy="0"/>
            </a:xfrm>
            <a:prstGeom prst="line">
              <a:avLst/>
            </a:prstGeom>
            <a:noFill/>
            <a:ln w="9525">
              <a:solidFill>
                <a:srgbClr val="FF0000"/>
              </a:solidFill>
              <a:round/>
              <a:headEnd/>
              <a:tailEnd/>
            </a:ln>
          </p:spPr>
          <p:txBody>
            <a:bodyPr>
              <a:spAutoFit/>
            </a:bodyPr>
            <a:lstStyle/>
            <a:p>
              <a:endParaRPr lang="zh-CN" altLang="en-US"/>
            </a:p>
          </p:txBody>
        </p:sp>
        <p:sp>
          <p:nvSpPr>
            <p:cNvPr id="26" name="Line 34">
              <a:extLst>
                <a:ext uri="{FF2B5EF4-FFF2-40B4-BE49-F238E27FC236}">
                  <a16:creationId xmlns:a16="http://schemas.microsoft.com/office/drawing/2014/main" id="{A5E1CD91-D712-1C13-790D-0A9B2DFDF3CD}"/>
                </a:ext>
              </a:extLst>
            </p:cNvPr>
            <p:cNvSpPr>
              <a:spLocks noChangeShapeType="1"/>
            </p:cNvSpPr>
            <p:nvPr/>
          </p:nvSpPr>
          <p:spPr bwMode="auto">
            <a:xfrm>
              <a:off x="5012" y="2886"/>
              <a:ext cx="363" cy="0"/>
            </a:xfrm>
            <a:prstGeom prst="line">
              <a:avLst/>
            </a:prstGeom>
            <a:noFill/>
            <a:ln w="9525">
              <a:solidFill>
                <a:srgbClr val="FF0000"/>
              </a:solidFill>
              <a:round/>
              <a:headEnd/>
              <a:tailEnd/>
            </a:ln>
          </p:spPr>
          <p:txBody>
            <a:bodyPr>
              <a:spAutoFit/>
            </a:bodyPr>
            <a:lstStyle/>
            <a:p>
              <a:endParaRPr lang="zh-CN" altLang="en-US"/>
            </a:p>
          </p:txBody>
        </p:sp>
        <p:sp>
          <p:nvSpPr>
            <p:cNvPr id="27" name="Line 35">
              <a:extLst>
                <a:ext uri="{FF2B5EF4-FFF2-40B4-BE49-F238E27FC236}">
                  <a16:creationId xmlns:a16="http://schemas.microsoft.com/office/drawing/2014/main" id="{144FD3D6-7816-D5B4-415E-EEAD3C84E7A6}"/>
                </a:ext>
              </a:extLst>
            </p:cNvPr>
            <p:cNvSpPr>
              <a:spLocks noChangeShapeType="1"/>
            </p:cNvSpPr>
            <p:nvPr/>
          </p:nvSpPr>
          <p:spPr bwMode="auto">
            <a:xfrm flipV="1">
              <a:off x="4694" y="2568"/>
              <a:ext cx="137" cy="136"/>
            </a:xfrm>
            <a:prstGeom prst="line">
              <a:avLst/>
            </a:prstGeom>
            <a:noFill/>
            <a:ln w="9525">
              <a:solidFill>
                <a:srgbClr val="FF0000"/>
              </a:solidFill>
              <a:round/>
              <a:headEnd/>
              <a:tailEnd/>
            </a:ln>
          </p:spPr>
          <p:txBody>
            <a:bodyPr>
              <a:spAutoFit/>
            </a:bodyPr>
            <a:lstStyle/>
            <a:p>
              <a:endParaRPr lang="zh-CN" altLang="en-US"/>
            </a:p>
          </p:txBody>
        </p:sp>
        <p:sp>
          <p:nvSpPr>
            <p:cNvPr id="28" name="Line 36">
              <a:extLst>
                <a:ext uri="{FF2B5EF4-FFF2-40B4-BE49-F238E27FC236}">
                  <a16:creationId xmlns:a16="http://schemas.microsoft.com/office/drawing/2014/main" id="{3E80F785-F77D-D1F8-65CB-098834141180}"/>
                </a:ext>
              </a:extLst>
            </p:cNvPr>
            <p:cNvSpPr>
              <a:spLocks noChangeShapeType="1"/>
            </p:cNvSpPr>
            <p:nvPr/>
          </p:nvSpPr>
          <p:spPr bwMode="auto">
            <a:xfrm flipV="1">
              <a:off x="4876" y="2795"/>
              <a:ext cx="137" cy="136"/>
            </a:xfrm>
            <a:prstGeom prst="line">
              <a:avLst/>
            </a:prstGeom>
            <a:noFill/>
            <a:ln w="9525">
              <a:solidFill>
                <a:srgbClr val="FF0000"/>
              </a:solidFill>
              <a:round/>
              <a:headEnd/>
              <a:tailEnd/>
            </a:ln>
          </p:spPr>
          <p:txBody>
            <a:bodyPr>
              <a:spAutoFit/>
            </a:bodyPr>
            <a:lstStyle/>
            <a:p>
              <a:endParaRPr lang="zh-CN" altLang="en-US"/>
            </a:p>
          </p:txBody>
        </p:sp>
        <p:sp>
          <p:nvSpPr>
            <p:cNvPr id="29" name="Line 37">
              <a:extLst>
                <a:ext uri="{FF2B5EF4-FFF2-40B4-BE49-F238E27FC236}">
                  <a16:creationId xmlns:a16="http://schemas.microsoft.com/office/drawing/2014/main" id="{D443EFD8-485C-E8BE-58C3-690A50F2E4A5}"/>
                </a:ext>
              </a:extLst>
            </p:cNvPr>
            <p:cNvSpPr>
              <a:spLocks noChangeShapeType="1"/>
            </p:cNvSpPr>
            <p:nvPr/>
          </p:nvSpPr>
          <p:spPr bwMode="auto">
            <a:xfrm>
              <a:off x="3379" y="2659"/>
              <a:ext cx="317" cy="0"/>
            </a:xfrm>
            <a:prstGeom prst="line">
              <a:avLst/>
            </a:prstGeom>
            <a:noFill/>
            <a:ln w="9525">
              <a:solidFill>
                <a:srgbClr val="FF0000"/>
              </a:solidFill>
              <a:round/>
              <a:headEnd/>
              <a:tailEnd/>
            </a:ln>
          </p:spPr>
          <p:txBody>
            <a:bodyPr>
              <a:spAutoFit/>
            </a:bodyPr>
            <a:lstStyle/>
            <a:p>
              <a:endParaRPr lang="zh-CN" altLang="en-US"/>
            </a:p>
          </p:txBody>
        </p:sp>
        <p:sp>
          <p:nvSpPr>
            <p:cNvPr id="30" name="Line 38">
              <a:extLst>
                <a:ext uri="{FF2B5EF4-FFF2-40B4-BE49-F238E27FC236}">
                  <a16:creationId xmlns:a16="http://schemas.microsoft.com/office/drawing/2014/main" id="{79CB63DD-2492-59D3-7800-487B844C36F2}"/>
                </a:ext>
              </a:extLst>
            </p:cNvPr>
            <p:cNvSpPr>
              <a:spLocks noChangeShapeType="1"/>
            </p:cNvSpPr>
            <p:nvPr/>
          </p:nvSpPr>
          <p:spPr bwMode="auto">
            <a:xfrm>
              <a:off x="3334" y="2840"/>
              <a:ext cx="317" cy="46"/>
            </a:xfrm>
            <a:prstGeom prst="line">
              <a:avLst/>
            </a:prstGeom>
            <a:noFill/>
            <a:ln w="9525">
              <a:solidFill>
                <a:srgbClr val="FF0000"/>
              </a:solidFill>
              <a:round/>
              <a:headEnd/>
              <a:tailEnd/>
            </a:ln>
          </p:spPr>
          <p:txBody>
            <a:bodyPr>
              <a:spAutoFit/>
            </a:bodyPr>
            <a:lstStyle/>
            <a:p>
              <a:endParaRPr lang="zh-CN" altLang="en-US"/>
            </a:p>
          </p:txBody>
        </p:sp>
      </p:grpSp>
      <p:graphicFrame>
        <p:nvGraphicFramePr>
          <p:cNvPr id="31" name="Object 2">
            <a:extLst>
              <a:ext uri="{FF2B5EF4-FFF2-40B4-BE49-F238E27FC236}">
                <a16:creationId xmlns:a16="http://schemas.microsoft.com/office/drawing/2014/main" id="{96F30557-C47D-E7FE-A514-26A6D6F1E6D1}"/>
              </a:ext>
            </a:extLst>
          </p:cNvPr>
          <p:cNvGraphicFramePr>
            <a:graphicFrameLocks noGrp="1" noChangeAspect="1"/>
          </p:cNvGraphicFramePr>
          <p:nvPr>
            <p:ph sz="half" idx="1"/>
            <p:extLst>
              <p:ext uri="{D42A27DB-BD31-4B8C-83A1-F6EECF244321}">
                <p14:modId xmlns:p14="http://schemas.microsoft.com/office/powerpoint/2010/main" val="3616357178"/>
              </p:ext>
            </p:extLst>
          </p:nvPr>
        </p:nvGraphicFramePr>
        <p:xfrm>
          <a:off x="1166863" y="2640592"/>
          <a:ext cx="4608512" cy="833438"/>
        </p:xfrm>
        <a:graphic>
          <a:graphicData uri="http://schemas.openxmlformats.org/presentationml/2006/ole">
            <mc:AlternateContent xmlns:mc="http://schemas.openxmlformats.org/markup-compatibility/2006">
              <mc:Choice xmlns:v="urn:schemas-microsoft-com:vml" Requires="v">
                <p:oleObj name="Equation" r:id="rId3" imgW="2666880" imgH="482400" progId="Equation.DSMT4">
                  <p:embed/>
                </p:oleObj>
              </mc:Choice>
              <mc:Fallback>
                <p:oleObj name="Equation" r:id="rId3" imgW="2666880" imgH="482400" progId="Equation.DSMT4">
                  <p:embed/>
                  <p:pic>
                    <p:nvPicPr>
                      <p:cNvPr id="2150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6863" y="2640592"/>
                        <a:ext cx="4608512" cy="833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Object 3">
            <a:extLst>
              <a:ext uri="{FF2B5EF4-FFF2-40B4-BE49-F238E27FC236}">
                <a16:creationId xmlns:a16="http://schemas.microsoft.com/office/drawing/2014/main" id="{4C0C97B6-0BAE-20A5-0581-1FACB762799B}"/>
              </a:ext>
            </a:extLst>
          </p:cNvPr>
          <p:cNvGraphicFramePr>
            <a:graphicFrameLocks noChangeAspect="1"/>
          </p:cNvGraphicFramePr>
          <p:nvPr>
            <p:extLst>
              <p:ext uri="{D42A27DB-BD31-4B8C-83A1-F6EECF244321}">
                <p14:modId xmlns:p14="http://schemas.microsoft.com/office/powerpoint/2010/main" val="4058922025"/>
              </p:ext>
            </p:extLst>
          </p:nvPr>
        </p:nvGraphicFramePr>
        <p:xfrm>
          <a:off x="1022400" y="3689930"/>
          <a:ext cx="7451725" cy="450850"/>
        </p:xfrm>
        <a:graphic>
          <a:graphicData uri="http://schemas.openxmlformats.org/presentationml/2006/ole">
            <mc:AlternateContent xmlns:mc="http://schemas.openxmlformats.org/markup-compatibility/2006">
              <mc:Choice xmlns:v="urn:schemas-microsoft-com:vml" Requires="v">
                <p:oleObj name="Equation" r:id="rId5" imgW="4178160" imgH="253800" progId="Equation.DSMT4">
                  <p:embed/>
                </p:oleObj>
              </mc:Choice>
              <mc:Fallback>
                <p:oleObj name="Equation" r:id="rId5" imgW="4178160" imgH="253800" progId="Equation.DSMT4">
                  <p:embed/>
                  <p:pic>
                    <p:nvPicPr>
                      <p:cNvPr id="21507"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2400" y="3689930"/>
                        <a:ext cx="7451725"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3" name="Group 5">
            <a:extLst>
              <a:ext uri="{FF2B5EF4-FFF2-40B4-BE49-F238E27FC236}">
                <a16:creationId xmlns:a16="http://schemas.microsoft.com/office/drawing/2014/main" id="{D791E42D-EB67-C10E-F7FF-C8F41EBD34A0}"/>
              </a:ext>
            </a:extLst>
          </p:cNvPr>
          <p:cNvGrpSpPr>
            <a:grpSpLocks/>
          </p:cNvGrpSpPr>
          <p:nvPr/>
        </p:nvGrpSpPr>
        <p:grpSpPr bwMode="auto">
          <a:xfrm>
            <a:off x="877938" y="4120142"/>
            <a:ext cx="7588250" cy="1169988"/>
            <a:chOff x="793" y="2250"/>
            <a:chExt cx="4780" cy="737"/>
          </a:xfrm>
        </p:grpSpPr>
        <p:graphicFrame>
          <p:nvGraphicFramePr>
            <p:cNvPr id="34" name="Object 6">
              <a:extLst>
                <a:ext uri="{FF2B5EF4-FFF2-40B4-BE49-F238E27FC236}">
                  <a16:creationId xmlns:a16="http://schemas.microsoft.com/office/drawing/2014/main" id="{0E5DB5B2-030F-1CD5-BA05-D4E104C04D81}"/>
                </a:ext>
              </a:extLst>
            </p:cNvPr>
            <p:cNvGraphicFramePr>
              <a:graphicFrameLocks noChangeAspect="1"/>
            </p:cNvGraphicFramePr>
            <p:nvPr/>
          </p:nvGraphicFramePr>
          <p:xfrm>
            <a:off x="793" y="2523"/>
            <a:ext cx="4780" cy="464"/>
          </p:xfrm>
          <a:graphic>
            <a:graphicData uri="http://schemas.openxmlformats.org/presentationml/2006/ole">
              <mc:AlternateContent xmlns:mc="http://schemas.openxmlformats.org/markup-compatibility/2006">
                <mc:Choice xmlns:v="urn:schemas-microsoft-com:vml" Requires="v">
                  <p:oleObj name="Equation" r:id="rId7" imgW="4533840" imgH="431640" progId="Equation.DSMT4">
                    <p:embed/>
                  </p:oleObj>
                </mc:Choice>
                <mc:Fallback>
                  <p:oleObj name="Equation" r:id="rId7" imgW="4533840" imgH="431640" progId="Equation.DSMT4">
                    <p:embed/>
                    <p:pic>
                      <p:nvPicPr>
                        <p:cNvPr id="2151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3" y="2523"/>
                          <a:ext cx="4780" cy="4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 name="Text Box 17">
              <a:extLst>
                <a:ext uri="{FF2B5EF4-FFF2-40B4-BE49-F238E27FC236}">
                  <a16:creationId xmlns:a16="http://schemas.microsoft.com/office/drawing/2014/main" id="{31E74849-929A-4DBE-7DBD-042C4757D519}"/>
                </a:ext>
              </a:extLst>
            </p:cNvPr>
            <p:cNvSpPr txBox="1">
              <a:spLocks noChangeArrowheads="1"/>
            </p:cNvSpPr>
            <p:nvPr/>
          </p:nvSpPr>
          <p:spPr bwMode="auto">
            <a:xfrm>
              <a:off x="810" y="2250"/>
              <a:ext cx="2385" cy="252"/>
            </a:xfrm>
            <a:prstGeom prst="rect">
              <a:avLst/>
            </a:prstGeom>
            <a:noFill/>
            <a:ln w="9525" algn="ctr">
              <a:noFill/>
              <a:miter lim="800000"/>
              <a:headEnd/>
              <a:tailEnd/>
            </a:ln>
          </p:spPr>
          <p:txBody>
            <a:bodyPr>
              <a:spAutoFit/>
            </a:bodyPr>
            <a:lstStyle/>
            <a:p>
              <a:pPr>
                <a:spcBef>
                  <a:spcPct val="50000"/>
                </a:spcBef>
              </a:pPr>
              <a:r>
                <a:rPr lang="zh-CN" altLang="en-US" sz="2000" b="1" dirty="0">
                  <a:solidFill>
                    <a:srgbClr val="FF0000"/>
                  </a:solidFill>
                  <a:latin typeface="宋体" charset="-122"/>
                </a:rPr>
                <a:t>上式两边同时除以</a:t>
              </a:r>
              <a:r>
                <a:rPr lang="en-US" altLang="zh-CN" sz="2000" b="1" dirty="0">
                  <a:solidFill>
                    <a:srgbClr val="FF0000"/>
                  </a:solidFill>
                  <a:latin typeface="宋体" charset="-122"/>
                </a:rPr>
                <a:t>V</a:t>
              </a:r>
              <a:r>
                <a:rPr lang="el-GR" altLang="zh-CN" sz="2000" b="1" dirty="0">
                  <a:solidFill>
                    <a:srgbClr val="FF0000"/>
                  </a:solidFill>
                  <a:latin typeface="宋体" charset="-122"/>
                </a:rPr>
                <a:t>Δ</a:t>
              </a:r>
              <a:r>
                <a:rPr lang="en-US" altLang="zh-CN" sz="2000" b="1" dirty="0">
                  <a:solidFill>
                    <a:srgbClr val="FF0000"/>
                  </a:solidFill>
                  <a:latin typeface="宋体" charset="-122"/>
                </a:rPr>
                <a:t>t</a:t>
              </a:r>
              <a:r>
                <a:rPr lang="el-GR" altLang="zh-CN" sz="2000" b="1" dirty="0">
                  <a:solidFill>
                    <a:srgbClr val="FF0000"/>
                  </a:solidFill>
                  <a:latin typeface="宋体" charset="-122"/>
                </a:rPr>
                <a:t>Δ</a:t>
              </a:r>
              <a:r>
                <a:rPr lang="en-US" altLang="zh-CN" sz="2000" b="1" dirty="0">
                  <a:solidFill>
                    <a:srgbClr val="FF0000"/>
                  </a:solidFill>
                  <a:latin typeface="宋体" charset="-122"/>
                </a:rPr>
                <a:t>L</a:t>
              </a:r>
              <a:endParaRPr lang="el-GR" altLang="zh-CN" sz="2000" b="1" dirty="0">
                <a:solidFill>
                  <a:srgbClr val="FF0000"/>
                </a:solidFill>
                <a:latin typeface="宋体" charset="-122"/>
              </a:endParaRPr>
            </a:p>
          </p:txBody>
        </p:sp>
      </p:grpSp>
      <p:grpSp>
        <p:nvGrpSpPr>
          <p:cNvPr id="36" name="Group 2">
            <a:extLst>
              <a:ext uri="{FF2B5EF4-FFF2-40B4-BE49-F238E27FC236}">
                <a16:creationId xmlns:a16="http://schemas.microsoft.com/office/drawing/2014/main" id="{85565E5A-04EC-1065-B7A2-8030D6792353}"/>
              </a:ext>
            </a:extLst>
          </p:cNvPr>
          <p:cNvGrpSpPr>
            <a:grpSpLocks/>
          </p:cNvGrpSpPr>
          <p:nvPr/>
        </p:nvGrpSpPr>
        <p:grpSpPr bwMode="auto">
          <a:xfrm>
            <a:off x="935348" y="5417132"/>
            <a:ext cx="4176712" cy="1263650"/>
            <a:chOff x="839" y="3067"/>
            <a:chExt cx="2631" cy="796"/>
          </a:xfrm>
        </p:grpSpPr>
        <p:sp>
          <p:nvSpPr>
            <p:cNvPr id="37" name="Text Box 39">
              <a:extLst>
                <a:ext uri="{FF2B5EF4-FFF2-40B4-BE49-F238E27FC236}">
                  <a16:creationId xmlns:a16="http://schemas.microsoft.com/office/drawing/2014/main" id="{54E39B09-3033-2CB3-A5D2-CF8E5A28F424}"/>
                </a:ext>
              </a:extLst>
            </p:cNvPr>
            <p:cNvSpPr txBox="1">
              <a:spLocks noChangeArrowheads="1"/>
            </p:cNvSpPr>
            <p:nvPr/>
          </p:nvSpPr>
          <p:spPr bwMode="auto">
            <a:xfrm>
              <a:off x="839" y="3067"/>
              <a:ext cx="2359" cy="252"/>
            </a:xfrm>
            <a:prstGeom prst="rect">
              <a:avLst/>
            </a:prstGeom>
            <a:noFill/>
            <a:ln w="9525" algn="ctr">
              <a:noFill/>
              <a:miter lim="800000"/>
              <a:headEnd/>
              <a:tailEnd/>
            </a:ln>
          </p:spPr>
          <p:txBody>
            <a:bodyPr>
              <a:spAutoFit/>
            </a:bodyPr>
            <a:lstStyle/>
            <a:p>
              <a:pPr>
                <a:spcBef>
                  <a:spcPct val="50000"/>
                </a:spcBef>
              </a:pPr>
              <a:r>
                <a:rPr lang="zh-CN" altLang="en-US" sz="2000" b="1" dirty="0">
                  <a:solidFill>
                    <a:srgbClr val="FF0000"/>
                  </a:solidFill>
                  <a:latin typeface="宋体" charset="-122"/>
                </a:rPr>
                <a:t>令</a:t>
              </a:r>
              <a:r>
                <a:rPr lang="el-GR" altLang="zh-CN" sz="2000" b="1" dirty="0">
                  <a:solidFill>
                    <a:srgbClr val="FF0000"/>
                  </a:solidFill>
                  <a:latin typeface="宋体" charset="-122"/>
                </a:rPr>
                <a:t>Δ</a:t>
              </a:r>
              <a:r>
                <a:rPr lang="en-US" altLang="zh-CN" sz="2000" b="1" dirty="0">
                  <a:solidFill>
                    <a:srgbClr val="FF0000"/>
                  </a:solidFill>
                  <a:latin typeface="宋体" charset="-122"/>
                </a:rPr>
                <a:t>t→0</a:t>
              </a:r>
              <a:r>
                <a:rPr lang="zh-CN" altLang="en-US" sz="2000" b="1" dirty="0">
                  <a:solidFill>
                    <a:srgbClr val="FF0000"/>
                  </a:solidFill>
                  <a:latin typeface="宋体" charset="-122"/>
                </a:rPr>
                <a:t>和</a:t>
              </a:r>
              <a:r>
                <a:rPr lang="el-GR" altLang="zh-CN" sz="2000" b="1" dirty="0">
                  <a:solidFill>
                    <a:srgbClr val="FF0000"/>
                  </a:solidFill>
                  <a:latin typeface="宋体" charset="-122"/>
                </a:rPr>
                <a:t>Δ</a:t>
              </a:r>
              <a:r>
                <a:rPr lang="en-US" altLang="zh-CN" sz="2000" b="1" dirty="0">
                  <a:solidFill>
                    <a:srgbClr val="FF0000"/>
                  </a:solidFill>
                  <a:latin typeface="宋体" charset="-122"/>
                </a:rPr>
                <a:t>L→0</a:t>
              </a:r>
              <a:r>
                <a:rPr lang="zh-CN" altLang="en-US" sz="2000" b="1" dirty="0">
                  <a:solidFill>
                    <a:srgbClr val="FF0000"/>
                  </a:solidFill>
                  <a:latin typeface="宋体" charset="-122"/>
                </a:rPr>
                <a:t>，得到下式：</a:t>
              </a:r>
              <a:endParaRPr lang="zh-CN" altLang="el-GR" sz="2000" b="1" dirty="0">
                <a:solidFill>
                  <a:srgbClr val="FF0000"/>
                </a:solidFill>
                <a:latin typeface="宋体" charset="-122"/>
              </a:endParaRPr>
            </a:p>
          </p:txBody>
        </p:sp>
        <p:graphicFrame>
          <p:nvGraphicFramePr>
            <p:cNvPr id="38" name="Object 5">
              <a:extLst>
                <a:ext uri="{FF2B5EF4-FFF2-40B4-BE49-F238E27FC236}">
                  <a16:creationId xmlns:a16="http://schemas.microsoft.com/office/drawing/2014/main" id="{66D3F5B0-551A-8BF2-5609-3D91B43581B7}"/>
                </a:ext>
              </a:extLst>
            </p:cNvPr>
            <p:cNvGraphicFramePr>
              <a:graphicFrameLocks noChangeAspect="1"/>
            </p:cNvGraphicFramePr>
            <p:nvPr>
              <p:extLst>
                <p:ext uri="{D42A27DB-BD31-4B8C-83A1-F6EECF244321}">
                  <p14:modId xmlns:p14="http://schemas.microsoft.com/office/powerpoint/2010/main" val="2993466002"/>
                </p:ext>
              </p:extLst>
            </p:nvPr>
          </p:nvGraphicFramePr>
          <p:xfrm>
            <a:off x="930" y="3346"/>
            <a:ext cx="2540" cy="517"/>
          </p:xfrm>
          <a:graphic>
            <a:graphicData uri="http://schemas.openxmlformats.org/presentationml/2006/ole">
              <mc:AlternateContent xmlns:mc="http://schemas.openxmlformats.org/markup-compatibility/2006">
                <mc:Choice xmlns:v="urn:schemas-microsoft-com:vml" Requires="v">
                  <p:oleObj name="Equation" r:id="rId9" imgW="2057400" imgH="419040" progId="Equation.DSMT4">
                    <p:embed/>
                  </p:oleObj>
                </mc:Choice>
                <mc:Fallback>
                  <p:oleObj name="Equation" r:id="rId9" imgW="2057400" imgH="419040" progId="Equation.DSMT4">
                    <p:embed/>
                    <p:pic>
                      <p:nvPicPr>
                        <p:cNvPr id="21509"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30" y="3346"/>
                          <a:ext cx="2540" cy="5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9" name="Object 4">
            <a:extLst>
              <a:ext uri="{FF2B5EF4-FFF2-40B4-BE49-F238E27FC236}">
                <a16:creationId xmlns:a16="http://schemas.microsoft.com/office/drawing/2014/main" id="{9565AB1C-74D1-E8C2-48C1-BC85D8D7A7C1}"/>
              </a:ext>
            </a:extLst>
          </p:cNvPr>
          <p:cNvGraphicFramePr>
            <a:graphicFrameLocks noChangeAspect="1"/>
          </p:cNvGraphicFramePr>
          <p:nvPr>
            <p:extLst>
              <p:ext uri="{D42A27DB-BD31-4B8C-83A1-F6EECF244321}">
                <p14:modId xmlns:p14="http://schemas.microsoft.com/office/powerpoint/2010/main" val="2818374368"/>
              </p:ext>
            </p:extLst>
          </p:nvPr>
        </p:nvGraphicFramePr>
        <p:xfrm>
          <a:off x="971600" y="1673805"/>
          <a:ext cx="5507038" cy="935037"/>
        </p:xfrm>
        <a:graphic>
          <a:graphicData uri="http://schemas.openxmlformats.org/presentationml/2006/ole">
            <mc:AlternateContent xmlns:mc="http://schemas.openxmlformats.org/markup-compatibility/2006">
              <mc:Choice xmlns:v="urn:schemas-microsoft-com:vml" Requires="v">
                <p:oleObj name="Equation" r:id="rId11" imgW="2844720" imgH="482400" progId="Equation.DSMT4">
                  <p:embed/>
                </p:oleObj>
              </mc:Choice>
              <mc:Fallback>
                <p:oleObj name="Equation" r:id="rId11" imgW="2844720" imgH="482400" progId="Equation.DSMT4">
                  <p:embed/>
                  <p:pic>
                    <p:nvPicPr>
                      <p:cNvPr id="21508"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1600" y="1673805"/>
                        <a:ext cx="5507038" cy="935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67941719"/>
      </p:ext>
    </p:extLst>
  </p:cSld>
  <p:clrMapOvr>
    <a:masterClrMapping/>
  </p:clrMapOvr>
  <p:transition>
    <p:randomBar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6">
            <a:extLst>
              <a:ext uri="{FF2B5EF4-FFF2-40B4-BE49-F238E27FC236}">
                <a16:creationId xmlns:a16="http://schemas.microsoft.com/office/drawing/2014/main" id="{2775C0D7-D218-9810-33A1-B3A41C65201C}"/>
              </a:ext>
            </a:extLst>
          </p:cNvPr>
          <p:cNvSpPr txBox="1">
            <a:spLocks noChangeArrowheads="1"/>
          </p:cNvSpPr>
          <p:nvPr/>
        </p:nvSpPr>
        <p:spPr>
          <a:xfrm>
            <a:off x="1961710" y="692151"/>
            <a:ext cx="3240360" cy="576610"/>
          </a:xfrm>
          <a:prstGeom prst="rect">
            <a:avLst/>
          </a:prstGeom>
          <a:noFill/>
          <a:ln/>
        </p:spPr>
        <p:txBody>
          <a:bodyPr lIns="92075" tIns="46038" rIns="92075" bIns="46038" anchor="b"/>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r>
              <a:rPr lang="en-US" altLang="zh-CN" sz="4000" kern="0" dirty="0"/>
              <a:t>8. </a:t>
            </a:r>
            <a:r>
              <a:rPr lang="zh-CN" altLang="en-US" sz="4000" dirty="0"/>
              <a:t>粒数衡算</a:t>
            </a:r>
            <a:endParaRPr lang="zh-CN" altLang="en-US" sz="4000" kern="0" dirty="0"/>
          </a:p>
        </p:txBody>
      </p:sp>
      <p:sp>
        <p:nvSpPr>
          <p:cNvPr id="9" name="Rectangle 3">
            <a:extLst>
              <a:ext uri="{FF2B5EF4-FFF2-40B4-BE49-F238E27FC236}">
                <a16:creationId xmlns:a16="http://schemas.microsoft.com/office/drawing/2014/main" id="{437DAC88-0675-ABA2-13C3-5E37ED89ACE6}"/>
              </a:ext>
            </a:extLst>
          </p:cNvPr>
          <p:cNvSpPr txBox="1">
            <a:spLocks noChangeArrowheads="1"/>
          </p:cNvSpPr>
          <p:nvPr/>
        </p:nvSpPr>
        <p:spPr bwMode="auto">
          <a:xfrm>
            <a:off x="1241630" y="1763815"/>
            <a:ext cx="7488237" cy="2019300"/>
          </a:xfrm>
          <a:prstGeom prst="rect">
            <a:avLst/>
          </a:prstGeom>
          <a:noFill/>
          <a:ln>
            <a:noFill/>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l"/>
              <a:defRPr sz="4000" b="1">
                <a:solidFill>
                  <a:schemeClr val="accent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华文细黑" pitchFamily="2" charset="-122"/>
              </a:defRPr>
            </a:lvl2pPr>
            <a:lvl3pPr marL="1143000" indent="-2286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华文细黑" pitchFamily="2" charset="-122"/>
              </a:defRPr>
            </a:lvl3pPr>
            <a:lvl4pPr marL="1600200" indent="-228600" algn="l" rtl="0" eaLnBrk="0" fontAlgn="base" hangingPunct="0">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4pPr>
            <a:lvl5pPr marL="2057400" indent="-228600" algn="l" rtl="0" eaLnBrk="0" fontAlgn="base" hangingPunct="0">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5pPr>
            <a:lvl6pPr marL="25146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6pPr>
            <a:lvl7pPr marL="29718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7pPr>
            <a:lvl8pPr marL="34290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8pPr>
            <a:lvl9pPr marL="38862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9pPr>
          </a:lstStyle>
          <a:p>
            <a:r>
              <a:rPr lang="zh-CN" altLang="en-US" sz="2400" kern="0" dirty="0">
                <a:solidFill>
                  <a:srgbClr val="FF0000"/>
                </a:solidFill>
                <a:effectLst/>
              </a:rPr>
              <a:t>假设：</a:t>
            </a:r>
          </a:p>
          <a:p>
            <a:pPr lvl="1"/>
            <a:r>
              <a:rPr lang="zh-CN" altLang="en-US" sz="2400" kern="0" dirty="0">
                <a:effectLst/>
              </a:rPr>
              <a:t>当进料为清液，不含晶种</a:t>
            </a:r>
          </a:p>
          <a:p>
            <a:pPr lvl="1"/>
            <a:r>
              <a:rPr lang="zh-CN" altLang="en-US" sz="2400" kern="0" dirty="0">
                <a:effectLst/>
              </a:rPr>
              <a:t>晶体无破碎</a:t>
            </a:r>
          </a:p>
          <a:p>
            <a:pPr lvl="1"/>
            <a:r>
              <a:rPr lang="zh-CN" altLang="en-US" sz="2400" kern="0" dirty="0">
                <a:effectLst/>
              </a:rPr>
              <a:t>晶体无聚结</a:t>
            </a:r>
          </a:p>
        </p:txBody>
      </p:sp>
      <p:graphicFrame>
        <p:nvGraphicFramePr>
          <p:cNvPr id="10" name="Object 2">
            <a:extLst>
              <a:ext uri="{FF2B5EF4-FFF2-40B4-BE49-F238E27FC236}">
                <a16:creationId xmlns:a16="http://schemas.microsoft.com/office/drawing/2014/main" id="{423DC714-BE93-755B-9390-5A19414111F3}"/>
              </a:ext>
            </a:extLst>
          </p:cNvPr>
          <p:cNvGraphicFramePr>
            <a:graphicFrameLocks noChangeAspect="1"/>
          </p:cNvGraphicFramePr>
          <p:nvPr>
            <p:extLst>
              <p:ext uri="{D42A27DB-BD31-4B8C-83A1-F6EECF244321}">
                <p14:modId xmlns:p14="http://schemas.microsoft.com/office/powerpoint/2010/main" val="742722871"/>
              </p:ext>
            </p:extLst>
          </p:nvPr>
        </p:nvGraphicFramePr>
        <p:xfrm>
          <a:off x="791307" y="4320322"/>
          <a:ext cx="7456324" cy="2123095"/>
        </p:xfrm>
        <a:graphic>
          <a:graphicData uri="http://schemas.openxmlformats.org/presentationml/2006/ole">
            <mc:AlternateContent xmlns:mc="http://schemas.openxmlformats.org/markup-compatibility/2006">
              <mc:Choice xmlns:v="urn:schemas-microsoft-com:vml" Requires="v">
                <p:oleObj name="Equation" r:id="rId3" imgW="3035160" imgH="838080" progId="Equation.DSMT4">
                  <p:embed/>
                </p:oleObj>
              </mc:Choice>
              <mc:Fallback>
                <p:oleObj name="Equation" r:id="rId3" imgW="3035160" imgH="838080" progId="Equation.DSMT4">
                  <p:embed/>
                  <p:pic>
                    <p:nvPicPr>
                      <p:cNvPr id="41882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307" y="4320322"/>
                        <a:ext cx="7456324" cy="21230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 Box 6">
            <a:extLst>
              <a:ext uri="{FF2B5EF4-FFF2-40B4-BE49-F238E27FC236}">
                <a16:creationId xmlns:a16="http://schemas.microsoft.com/office/drawing/2014/main" id="{69EBA6C0-CAFF-FFA5-762B-BD348151D974}"/>
              </a:ext>
            </a:extLst>
          </p:cNvPr>
          <p:cNvSpPr txBox="1">
            <a:spLocks noChangeArrowheads="1"/>
          </p:cNvSpPr>
          <p:nvPr/>
        </p:nvSpPr>
        <p:spPr bwMode="auto">
          <a:xfrm>
            <a:off x="1383472" y="3703817"/>
            <a:ext cx="4608513" cy="400110"/>
          </a:xfrm>
          <a:prstGeom prst="rect">
            <a:avLst/>
          </a:prstGeom>
          <a:noFill/>
          <a:ln w="9525" algn="ctr">
            <a:noFill/>
            <a:miter lim="800000"/>
            <a:headEnd/>
            <a:tailEnd/>
          </a:ln>
        </p:spPr>
        <p:txBody>
          <a:bodyPr>
            <a:spAutoFit/>
          </a:bodyPr>
          <a:lstStyle/>
          <a:p>
            <a:pPr>
              <a:spcBef>
                <a:spcPct val="50000"/>
              </a:spcBef>
            </a:pPr>
            <a:r>
              <a:rPr lang="en-US" altLang="zh-CN" sz="2000" b="1" dirty="0"/>
              <a:t>MSMPR</a:t>
            </a:r>
            <a:r>
              <a:rPr lang="zh-CN" altLang="en-US" sz="2000" b="1" dirty="0"/>
              <a:t>结晶器的动态粒数衡算式为：</a:t>
            </a:r>
          </a:p>
        </p:txBody>
      </p:sp>
    </p:spTree>
    <p:extLst>
      <p:ext uri="{BB962C8B-B14F-4D97-AF65-F5344CB8AC3E}">
        <p14:creationId xmlns:p14="http://schemas.microsoft.com/office/powerpoint/2010/main" val="99854342"/>
      </p:ext>
    </p:extLst>
  </p:cSld>
  <p:clrMapOvr>
    <a:masterClrMapping/>
  </p:clrMapOvr>
  <p:transition>
    <p:randomBar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 name="AutoShape 30"/>
          <p:cNvSpPr>
            <a:spLocks noChangeArrowheads="1"/>
          </p:cNvSpPr>
          <p:nvPr/>
        </p:nvSpPr>
        <p:spPr bwMode="auto">
          <a:xfrm>
            <a:off x="352426" y="1640332"/>
            <a:ext cx="4786312" cy="735013"/>
          </a:xfrm>
          <a:prstGeom prst="roundRect">
            <a:avLst>
              <a:gd name="adj" fmla="val 0"/>
            </a:avLst>
          </a:prstGeom>
          <a:noFill/>
          <a:ln w="9525" algn="ctr">
            <a:noFill/>
            <a:round/>
            <a:headEnd/>
            <a:tailEnd/>
          </a:ln>
        </p:spPr>
        <p:txBody>
          <a:bodyPr wrap="none" anchor="ctr"/>
          <a:lstStyle/>
          <a:p>
            <a:pPr marL="342900" indent="-342900">
              <a:lnSpc>
                <a:spcPct val="150000"/>
              </a:lnSpc>
              <a:buFont typeface="Wingdings" panose="05000000000000000000" pitchFamily="2" charset="2"/>
              <a:buChar char="Ø"/>
            </a:pPr>
            <a:r>
              <a:rPr kumimoji="1" lang="zh-CN" altLang="en-US" sz="2400" b="1" dirty="0">
                <a:solidFill>
                  <a:srgbClr val="002060"/>
                </a:solidFill>
                <a:latin typeface="微软雅黑" pitchFamily="34" charset="-122"/>
                <a:ea typeface="微软雅黑" pitchFamily="34" charset="-122"/>
                <a:cs typeface="Times New Roman" pitchFamily="18" charset="0"/>
              </a:rPr>
              <a:t>结晶过程模拟与控制</a:t>
            </a:r>
            <a:endParaRPr kumimoji="1" lang="en-US" altLang="zh-CN" sz="2400" b="1" dirty="0">
              <a:solidFill>
                <a:srgbClr val="002060"/>
              </a:solidFill>
              <a:latin typeface="微软雅黑" pitchFamily="34" charset="-122"/>
              <a:ea typeface="微软雅黑" pitchFamily="34" charset="-122"/>
              <a:cs typeface="Times New Roman" pitchFamily="18" charset="0"/>
            </a:endParaRPr>
          </a:p>
        </p:txBody>
      </p:sp>
      <p:sp>
        <p:nvSpPr>
          <p:cNvPr id="7179" name="矩形 15"/>
          <p:cNvSpPr>
            <a:spLocks noChangeArrowheads="1"/>
          </p:cNvSpPr>
          <p:nvPr/>
        </p:nvSpPr>
        <p:spPr bwMode="auto">
          <a:xfrm>
            <a:off x="1278732" y="2546891"/>
            <a:ext cx="1466850" cy="400050"/>
          </a:xfrm>
          <a:prstGeom prst="rect">
            <a:avLst/>
          </a:prstGeom>
          <a:noFill/>
          <a:ln w="9525">
            <a:noFill/>
            <a:miter lim="800000"/>
            <a:headEnd/>
            <a:tailEnd/>
          </a:ln>
        </p:spPr>
        <p:txBody>
          <a:bodyPr wrap="none">
            <a:spAutoFit/>
          </a:bodyPr>
          <a:lstStyle/>
          <a:p>
            <a:r>
              <a:rPr kumimoji="1" lang="zh-CN" altLang="en-US" sz="2000" b="1" dirty="0">
                <a:latin typeface="微软雅黑" pitchFamily="34" charset="-122"/>
                <a:ea typeface="微软雅黑" pitchFamily="34" charset="-122"/>
                <a:cs typeface="Times New Roman" pitchFamily="18" charset="0"/>
              </a:rPr>
              <a:t>模型求解：</a:t>
            </a:r>
          </a:p>
        </p:txBody>
      </p:sp>
      <p:pic>
        <p:nvPicPr>
          <p:cNvPr id="7180" name="Picture 2" descr="method of classes"/>
          <p:cNvPicPr>
            <a:picLocks noChangeAspect="1" noChangeArrowheads="1"/>
          </p:cNvPicPr>
          <p:nvPr/>
        </p:nvPicPr>
        <p:blipFill>
          <a:blip r:embed="rId3" cstate="print"/>
          <a:srcRect/>
          <a:stretch>
            <a:fillRect/>
          </a:stretch>
        </p:blipFill>
        <p:spPr bwMode="auto">
          <a:xfrm>
            <a:off x="566739" y="3008028"/>
            <a:ext cx="2714625" cy="2651125"/>
          </a:xfrm>
          <a:prstGeom prst="rect">
            <a:avLst/>
          </a:prstGeom>
          <a:noFill/>
          <a:ln w="9525">
            <a:noFill/>
            <a:miter lim="800000"/>
            <a:headEnd/>
            <a:tailEnd/>
          </a:ln>
        </p:spPr>
      </p:pic>
      <p:graphicFrame>
        <p:nvGraphicFramePr>
          <p:cNvPr id="7170" name="Object 4"/>
          <p:cNvGraphicFramePr>
            <a:graphicFrameLocks noChangeAspect="1"/>
          </p:cNvGraphicFramePr>
          <p:nvPr>
            <p:extLst>
              <p:ext uri="{D42A27DB-BD31-4B8C-83A1-F6EECF244321}">
                <p14:modId xmlns:p14="http://schemas.microsoft.com/office/powerpoint/2010/main" val="3610042515"/>
              </p:ext>
            </p:extLst>
          </p:nvPr>
        </p:nvGraphicFramePr>
        <p:xfrm>
          <a:off x="3786188" y="1648097"/>
          <a:ext cx="4475162" cy="571500"/>
        </p:xfrm>
        <a:graphic>
          <a:graphicData uri="http://schemas.openxmlformats.org/presentationml/2006/ole">
            <mc:AlternateContent xmlns:mc="http://schemas.openxmlformats.org/markup-compatibility/2006">
              <mc:Choice xmlns:v="urn:schemas-microsoft-com:vml" Requires="v">
                <p:oleObj name="Equation" r:id="rId4" imgW="3492360" imgH="444240" progId="Equation.DSMT4">
                  <p:embed/>
                </p:oleObj>
              </mc:Choice>
              <mc:Fallback>
                <p:oleObj name="Equation" r:id="rId4" imgW="3492360" imgH="44424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6188" y="1648097"/>
                        <a:ext cx="4475162"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81" name="TextBox 1"/>
          <p:cNvSpPr txBox="1">
            <a:spLocks noChangeArrowheads="1"/>
          </p:cNvSpPr>
          <p:nvPr/>
        </p:nvSpPr>
        <p:spPr bwMode="auto">
          <a:xfrm>
            <a:off x="316707" y="5912916"/>
            <a:ext cx="3214688" cy="338137"/>
          </a:xfrm>
          <a:prstGeom prst="rect">
            <a:avLst/>
          </a:prstGeom>
          <a:noFill/>
          <a:ln w="9525">
            <a:noFill/>
            <a:miter lim="800000"/>
            <a:headEnd/>
            <a:tailEnd/>
          </a:ln>
        </p:spPr>
        <p:txBody>
          <a:bodyPr>
            <a:spAutoFit/>
          </a:bodyPr>
          <a:lstStyle/>
          <a:p>
            <a:pPr algn="ctr"/>
            <a:r>
              <a:rPr lang="zh-CN" altLang="en-US" sz="1600" b="1" dirty="0">
                <a:latin typeface="黑体" pitchFamily="49" charset="-122"/>
                <a:ea typeface="黑体" pitchFamily="49" charset="-122"/>
              </a:rPr>
              <a:t>分级法示意图</a:t>
            </a:r>
            <a:endParaRPr lang="en-US" altLang="zh-CN" sz="1600" b="1" dirty="0">
              <a:latin typeface="黑体" pitchFamily="49" charset="-122"/>
              <a:ea typeface="黑体" pitchFamily="49" charset="-122"/>
            </a:endParaRPr>
          </a:p>
        </p:txBody>
      </p:sp>
      <p:graphicFrame>
        <p:nvGraphicFramePr>
          <p:cNvPr id="7171" name="Object 5"/>
          <p:cNvGraphicFramePr>
            <a:graphicFrameLocks noChangeAspect="1"/>
          </p:cNvGraphicFramePr>
          <p:nvPr>
            <p:extLst>
              <p:ext uri="{D42A27DB-BD31-4B8C-83A1-F6EECF244321}">
                <p14:modId xmlns:p14="http://schemas.microsoft.com/office/powerpoint/2010/main" val="2618543209"/>
              </p:ext>
            </p:extLst>
          </p:nvPr>
        </p:nvGraphicFramePr>
        <p:xfrm>
          <a:off x="4554538" y="2438672"/>
          <a:ext cx="2732087" cy="428625"/>
        </p:xfrm>
        <a:graphic>
          <a:graphicData uri="http://schemas.openxmlformats.org/presentationml/2006/ole">
            <mc:AlternateContent xmlns:mc="http://schemas.openxmlformats.org/markup-compatibility/2006">
              <mc:Choice xmlns:v="urn:schemas-microsoft-com:vml" Requires="v">
                <p:oleObj name="Equation" r:id="rId6" imgW="2425680" imgH="368280" progId="Equation.DSMT4">
                  <p:embed/>
                </p:oleObj>
              </mc:Choice>
              <mc:Fallback>
                <p:oleObj name="Equation" r:id="rId6" imgW="2425680" imgH="36828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54538" y="2438672"/>
                        <a:ext cx="2732087"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2" name="Object 8"/>
          <p:cNvGraphicFramePr>
            <a:graphicFrameLocks noChangeAspect="1"/>
          </p:cNvGraphicFramePr>
          <p:nvPr>
            <p:extLst>
              <p:ext uri="{D42A27DB-BD31-4B8C-83A1-F6EECF244321}">
                <p14:modId xmlns:p14="http://schemas.microsoft.com/office/powerpoint/2010/main" val="4108788130"/>
              </p:ext>
            </p:extLst>
          </p:nvPr>
        </p:nvGraphicFramePr>
        <p:xfrm>
          <a:off x="4000500" y="3153047"/>
          <a:ext cx="4089400" cy="712788"/>
        </p:xfrm>
        <a:graphic>
          <a:graphicData uri="http://schemas.openxmlformats.org/presentationml/2006/ole">
            <mc:AlternateContent xmlns:mc="http://schemas.openxmlformats.org/markup-compatibility/2006">
              <mc:Choice xmlns:v="urn:schemas-microsoft-com:vml" Requires="v">
                <p:oleObj name="Equation" r:id="rId8" imgW="3657600" imgH="647640" progId="Equation.DSMT4">
                  <p:embed/>
                </p:oleObj>
              </mc:Choice>
              <mc:Fallback>
                <p:oleObj name="Equation" r:id="rId8" imgW="3657600" imgH="647640" progId="Equation.DSMT4">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00500" y="3153047"/>
                        <a:ext cx="4089400" cy="712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3" name="Object 7"/>
          <p:cNvGraphicFramePr>
            <a:graphicFrameLocks noChangeAspect="1"/>
          </p:cNvGraphicFramePr>
          <p:nvPr>
            <p:extLst>
              <p:ext uri="{D42A27DB-BD31-4B8C-83A1-F6EECF244321}">
                <p14:modId xmlns:p14="http://schemas.microsoft.com/office/powerpoint/2010/main" val="3073660576"/>
              </p:ext>
            </p:extLst>
          </p:nvPr>
        </p:nvGraphicFramePr>
        <p:xfrm>
          <a:off x="3795713" y="4153172"/>
          <a:ext cx="2205037" cy="582613"/>
        </p:xfrm>
        <a:graphic>
          <a:graphicData uri="http://schemas.openxmlformats.org/presentationml/2006/ole">
            <mc:AlternateContent xmlns:mc="http://schemas.openxmlformats.org/markup-compatibility/2006">
              <mc:Choice xmlns:v="urn:schemas-microsoft-com:vml" Requires="v">
                <p:oleObj name="Equation" r:id="rId10" imgW="1955520" imgH="507960" progId="Equation.DSMT4">
                  <p:embed/>
                </p:oleObj>
              </mc:Choice>
              <mc:Fallback>
                <p:oleObj name="Equation" r:id="rId10" imgW="1955520" imgH="507960" progId="Equation.DSMT4">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95713" y="4153172"/>
                        <a:ext cx="2205037" cy="582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4" name="Object 6"/>
          <p:cNvGraphicFramePr>
            <a:graphicFrameLocks noChangeAspect="1"/>
          </p:cNvGraphicFramePr>
          <p:nvPr>
            <p:extLst>
              <p:ext uri="{D42A27DB-BD31-4B8C-83A1-F6EECF244321}">
                <p14:modId xmlns:p14="http://schemas.microsoft.com/office/powerpoint/2010/main" val="1733432206"/>
              </p:ext>
            </p:extLst>
          </p:nvPr>
        </p:nvGraphicFramePr>
        <p:xfrm>
          <a:off x="6357938" y="4153172"/>
          <a:ext cx="2193925" cy="552450"/>
        </p:xfrm>
        <a:graphic>
          <a:graphicData uri="http://schemas.openxmlformats.org/presentationml/2006/ole">
            <mc:AlternateContent xmlns:mc="http://schemas.openxmlformats.org/markup-compatibility/2006">
              <mc:Choice xmlns:v="urn:schemas-microsoft-com:vml" Requires="v">
                <p:oleObj name="Equation" r:id="rId12" imgW="2031840" imgH="507960" progId="Equation.DSMT4">
                  <p:embed/>
                </p:oleObj>
              </mc:Choice>
              <mc:Fallback>
                <p:oleObj name="Equation" r:id="rId12" imgW="2031840" imgH="507960" progId="Equation.DSMT4">
                  <p:embed/>
                  <p:pic>
                    <p:nvPicPr>
                      <p:cNvPr id="0"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57938" y="4153172"/>
                        <a:ext cx="2193925"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5" name="Object 11"/>
          <p:cNvGraphicFramePr>
            <a:graphicFrameLocks noChangeAspect="1"/>
          </p:cNvGraphicFramePr>
          <p:nvPr>
            <p:extLst>
              <p:ext uri="{D42A27DB-BD31-4B8C-83A1-F6EECF244321}">
                <p14:modId xmlns:p14="http://schemas.microsoft.com/office/powerpoint/2010/main" val="2954503964"/>
              </p:ext>
            </p:extLst>
          </p:nvPr>
        </p:nvGraphicFramePr>
        <p:xfrm>
          <a:off x="3981450" y="5088210"/>
          <a:ext cx="4110038" cy="703262"/>
        </p:xfrm>
        <a:graphic>
          <a:graphicData uri="http://schemas.openxmlformats.org/presentationml/2006/ole">
            <mc:AlternateContent xmlns:mc="http://schemas.openxmlformats.org/markup-compatibility/2006">
              <mc:Choice xmlns:v="urn:schemas-microsoft-com:vml" Requires="v">
                <p:oleObj name="Equation" r:id="rId14" imgW="3746160" imgH="647640" progId="Equation.DSMT4">
                  <p:embed/>
                </p:oleObj>
              </mc:Choice>
              <mc:Fallback>
                <p:oleObj name="Equation" r:id="rId14" imgW="3746160" imgH="647640" progId="Equation.DSMT4">
                  <p:embed/>
                  <p:pic>
                    <p:nvPicPr>
                      <p:cNvPr id="0" name="Object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81450" y="5088210"/>
                        <a:ext cx="4110038" cy="703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6" name="Object 10"/>
          <p:cNvGraphicFramePr>
            <a:graphicFrameLocks noChangeAspect="1"/>
          </p:cNvGraphicFramePr>
          <p:nvPr>
            <p:extLst>
              <p:ext uri="{D42A27DB-BD31-4B8C-83A1-F6EECF244321}">
                <p14:modId xmlns:p14="http://schemas.microsoft.com/office/powerpoint/2010/main" val="1116509416"/>
              </p:ext>
            </p:extLst>
          </p:nvPr>
        </p:nvGraphicFramePr>
        <p:xfrm>
          <a:off x="3500438" y="6081985"/>
          <a:ext cx="2417762" cy="582612"/>
        </p:xfrm>
        <a:graphic>
          <a:graphicData uri="http://schemas.openxmlformats.org/presentationml/2006/ole">
            <mc:AlternateContent xmlns:mc="http://schemas.openxmlformats.org/markup-compatibility/2006">
              <mc:Choice xmlns:v="urn:schemas-microsoft-com:vml" Requires="v">
                <p:oleObj name="Equation" r:id="rId16" imgW="2133360" imgH="507960" progId="Equation.DSMT4">
                  <p:embed/>
                </p:oleObj>
              </mc:Choice>
              <mc:Fallback>
                <p:oleObj name="Equation" r:id="rId16" imgW="2133360" imgH="507960" progId="Equation.DSMT4">
                  <p:embed/>
                  <p:pic>
                    <p:nvPicPr>
                      <p:cNvPr id="0" name="Object 1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00438" y="6081985"/>
                        <a:ext cx="2417762" cy="582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7" name="Object 9"/>
          <p:cNvGraphicFramePr>
            <a:graphicFrameLocks noChangeAspect="1"/>
          </p:cNvGraphicFramePr>
          <p:nvPr>
            <p:extLst>
              <p:ext uri="{D42A27DB-BD31-4B8C-83A1-F6EECF244321}">
                <p14:modId xmlns:p14="http://schemas.microsoft.com/office/powerpoint/2010/main" val="2305363637"/>
              </p:ext>
            </p:extLst>
          </p:nvPr>
        </p:nvGraphicFramePr>
        <p:xfrm>
          <a:off x="6235700" y="6081985"/>
          <a:ext cx="2551113" cy="587375"/>
        </p:xfrm>
        <a:graphic>
          <a:graphicData uri="http://schemas.openxmlformats.org/presentationml/2006/ole">
            <mc:AlternateContent xmlns:mc="http://schemas.openxmlformats.org/markup-compatibility/2006">
              <mc:Choice xmlns:v="urn:schemas-microsoft-com:vml" Requires="v">
                <p:oleObj name="Equation" r:id="rId18" imgW="2247840" imgH="507960" progId="Equation.DSMT4">
                  <p:embed/>
                </p:oleObj>
              </mc:Choice>
              <mc:Fallback>
                <p:oleObj name="Equation" r:id="rId18" imgW="2247840" imgH="507960" progId="Equation.DSMT4">
                  <p:embed/>
                  <p:pic>
                    <p:nvPicPr>
                      <p:cNvPr id="0" name="Object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235700" y="6081985"/>
                        <a:ext cx="2551113" cy="58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1026">
            <a:extLst>
              <a:ext uri="{FF2B5EF4-FFF2-40B4-BE49-F238E27FC236}">
                <a16:creationId xmlns:a16="http://schemas.microsoft.com/office/drawing/2014/main" id="{5A5E0E60-7B3C-E566-6604-A441C82AD6E3}"/>
              </a:ext>
            </a:extLst>
          </p:cNvPr>
          <p:cNvSpPr txBox="1">
            <a:spLocks noChangeArrowheads="1"/>
          </p:cNvSpPr>
          <p:nvPr/>
        </p:nvSpPr>
        <p:spPr>
          <a:xfrm>
            <a:off x="1961710" y="692151"/>
            <a:ext cx="3240360" cy="576610"/>
          </a:xfrm>
          <a:prstGeom prst="rect">
            <a:avLst/>
          </a:prstGeom>
          <a:noFill/>
          <a:ln/>
        </p:spPr>
        <p:txBody>
          <a:bodyPr lIns="92075" tIns="46038" rIns="92075" bIns="46038" anchor="b"/>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r>
              <a:rPr lang="en-US" altLang="zh-CN" sz="4000" kern="0" dirty="0"/>
              <a:t>8. </a:t>
            </a:r>
            <a:r>
              <a:rPr lang="zh-CN" altLang="en-US" sz="4000" dirty="0"/>
              <a:t>粒数衡算</a:t>
            </a:r>
            <a:endParaRPr lang="zh-CN" altLang="en-US" sz="4000" kern="0" dirty="0"/>
          </a:p>
        </p:txBody>
      </p:sp>
    </p:spTree>
  </p:cSld>
  <p:clrMapOvr>
    <a:masterClrMapping/>
  </p:clrMapOvr>
  <p:transition>
    <p:randomBar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xfrm>
            <a:off x="228600" y="1763815"/>
            <a:ext cx="8686800" cy="5580062"/>
          </a:xfrm>
        </p:spPr>
        <p:txBody>
          <a:bodyPr/>
          <a:lstStyle/>
          <a:p>
            <a:r>
              <a:rPr lang="zh-CN" altLang="en-US" sz="2800" dirty="0">
                <a:effectLst/>
              </a:rPr>
              <a:t>利用粒数密度分布函数可计算很多与晶体尺寸分布相关的重要性质，例如</a:t>
            </a:r>
          </a:p>
          <a:p>
            <a:pPr>
              <a:buFontTx/>
              <a:buNone/>
            </a:pPr>
            <a:r>
              <a:rPr lang="zh-CN" altLang="en-US" sz="2800" dirty="0">
                <a:effectLst/>
              </a:rPr>
              <a:t>   单位体积内颗粒的个数 </a:t>
            </a:r>
          </a:p>
          <a:p>
            <a:pPr>
              <a:buFontTx/>
              <a:buNone/>
            </a:pPr>
            <a:endParaRPr lang="zh-CN" altLang="en-US" sz="2800" dirty="0">
              <a:effectLst/>
            </a:endParaRPr>
          </a:p>
          <a:p>
            <a:pPr>
              <a:buFontTx/>
              <a:buNone/>
            </a:pPr>
            <a:r>
              <a:rPr lang="zh-CN" altLang="en-US" sz="2800" dirty="0">
                <a:effectLst/>
              </a:rPr>
              <a:t>   单位体积内颗粒分布的总面积</a:t>
            </a:r>
          </a:p>
          <a:p>
            <a:pPr>
              <a:buFontTx/>
              <a:buNone/>
            </a:pPr>
            <a:r>
              <a:rPr lang="zh-CN" altLang="en-US" sz="2800" dirty="0">
                <a:effectLst/>
              </a:rPr>
              <a:t> </a:t>
            </a:r>
          </a:p>
          <a:p>
            <a:pPr>
              <a:buFontTx/>
              <a:buNone/>
            </a:pPr>
            <a:r>
              <a:rPr lang="zh-CN" altLang="en-US" sz="2800" dirty="0">
                <a:effectLst/>
              </a:rPr>
              <a:t>   单位体积内颗粒分布的全部质量</a:t>
            </a:r>
          </a:p>
          <a:p>
            <a:pPr>
              <a:buFontTx/>
              <a:buNone/>
            </a:pPr>
            <a:r>
              <a:rPr lang="zh-CN" altLang="en-US" sz="2800" dirty="0">
                <a:effectLst/>
              </a:rPr>
              <a:t> </a:t>
            </a:r>
          </a:p>
          <a:p>
            <a:pPr>
              <a:buFontTx/>
              <a:buNone/>
            </a:pPr>
            <a:r>
              <a:rPr lang="zh-CN" altLang="en-US" sz="2800" dirty="0">
                <a:effectLst/>
              </a:rPr>
              <a:t>  这些表达式非常有用，可以建立质量与粒数的关系。</a:t>
            </a:r>
          </a:p>
        </p:txBody>
      </p:sp>
      <p:sp>
        <p:nvSpPr>
          <p:cNvPr id="60419" name="Rectangle 3"/>
          <p:cNvSpPr>
            <a:spLocks noChangeArrowheads="1"/>
          </p:cNvSpPr>
          <p:nvPr/>
        </p:nvSpPr>
        <p:spPr bwMode="auto">
          <a:xfrm>
            <a:off x="0" y="325278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60420" name="Rectangle 4"/>
          <p:cNvSpPr>
            <a:spLocks noChangeArrowheads="1"/>
          </p:cNvSpPr>
          <p:nvPr/>
        </p:nvSpPr>
        <p:spPr bwMode="auto">
          <a:xfrm>
            <a:off x="0" y="325278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60422" name="Rectangle 6"/>
          <p:cNvSpPr>
            <a:spLocks noChangeArrowheads="1"/>
          </p:cNvSpPr>
          <p:nvPr/>
        </p:nvSpPr>
        <p:spPr bwMode="auto">
          <a:xfrm>
            <a:off x="0" y="325278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60424" name="Rectangle 8"/>
          <p:cNvSpPr>
            <a:spLocks noChangeArrowheads="1"/>
          </p:cNvSpPr>
          <p:nvPr/>
        </p:nvSpPr>
        <p:spPr bwMode="auto">
          <a:xfrm>
            <a:off x="0" y="325278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7" name="Rectangle 2"/>
          <p:cNvSpPr>
            <a:spLocks noGrp="1" noChangeArrowheads="1"/>
          </p:cNvSpPr>
          <p:nvPr>
            <p:ph type="title"/>
          </p:nvPr>
        </p:nvSpPr>
        <p:spPr>
          <a:xfrm>
            <a:off x="1781690" y="458670"/>
            <a:ext cx="7772400" cy="935038"/>
          </a:xfrm>
        </p:spPr>
        <p:txBody>
          <a:bodyPr/>
          <a:lstStyle/>
          <a:p>
            <a:r>
              <a:rPr lang="zh-CN" altLang="en-US" sz="4000" dirty="0"/>
              <a:t>思考题</a:t>
            </a:r>
          </a:p>
        </p:txBody>
      </p:sp>
    </p:spTree>
  </p:cSld>
  <p:clrMapOvr>
    <a:masterClrMapping/>
  </p:clrMapOvr>
  <p:transition>
    <p:randomBar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41" name="Picture 11" descr="F200905190825323067223462"/>
          <p:cNvPicPr>
            <a:picLocks noChangeArrowheads="1"/>
          </p:cNvPicPr>
          <p:nvPr/>
        </p:nvPicPr>
        <p:blipFill>
          <a:blip r:embed="rId2" cstate="print"/>
          <a:srcRect t="13632" b="10603"/>
          <a:stretch>
            <a:fillRect/>
          </a:stretch>
        </p:blipFill>
        <p:spPr bwMode="auto">
          <a:xfrm>
            <a:off x="30163" y="12868"/>
            <a:ext cx="9144000" cy="2162175"/>
          </a:xfrm>
          <a:prstGeom prst="rect">
            <a:avLst/>
          </a:prstGeom>
          <a:noFill/>
          <a:ln w="9525">
            <a:noFill/>
            <a:miter lim="800000"/>
            <a:headEnd/>
            <a:tailEnd/>
          </a:ln>
        </p:spPr>
      </p:pic>
      <p:pic>
        <p:nvPicPr>
          <p:cNvPr id="317442" name="Picture 13" descr="1009790img2009122411121611"/>
          <p:cNvPicPr>
            <a:picLocks noChangeAspect="1" noChangeArrowheads="1"/>
          </p:cNvPicPr>
          <p:nvPr/>
        </p:nvPicPr>
        <p:blipFill>
          <a:blip r:embed="rId3" cstate="print"/>
          <a:srcRect/>
          <a:stretch>
            <a:fillRect/>
          </a:stretch>
        </p:blipFill>
        <p:spPr bwMode="auto">
          <a:xfrm>
            <a:off x="5972175" y="4540250"/>
            <a:ext cx="3201988" cy="2317750"/>
          </a:xfrm>
          <a:prstGeom prst="rect">
            <a:avLst/>
          </a:prstGeom>
          <a:noFill/>
          <a:ln w="9525">
            <a:noFill/>
            <a:miter lim="800000"/>
            <a:headEnd/>
            <a:tailEnd/>
          </a:ln>
        </p:spPr>
      </p:pic>
      <p:pic>
        <p:nvPicPr>
          <p:cNvPr id="317443" name="Picture 14" descr="盐湖"/>
          <p:cNvPicPr>
            <a:picLocks noChangeAspect="1" noChangeArrowheads="1"/>
          </p:cNvPicPr>
          <p:nvPr/>
        </p:nvPicPr>
        <p:blipFill>
          <a:blip r:embed="rId4" cstate="print"/>
          <a:srcRect/>
          <a:stretch>
            <a:fillRect/>
          </a:stretch>
        </p:blipFill>
        <p:spPr bwMode="auto">
          <a:xfrm>
            <a:off x="0" y="4545013"/>
            <a:ext cx="3203575" cy="2312987"/>
          </a:xfrm>
          <a:prstGeom prst="rect">
            <a:avLst/>
          </a:prstGeom>
          <a:noFill/>
          <a:ln w="9525">
            <a:noFill/>
            <a:miter lim="800000"/>
            <a:headEnd/>
            <a:tailEnd/>
          </a:ln>
        </p:spPr>
      </p:pic>
      <p:pic>
        <p:nvPicPr>
          <p:cNvPr id="317444" name="Picture 15" descr="004"/>
          <p:cNvPicPr>
            <a:picLocks noChangeAspect="1" noChangeArrowheads="1"/>
          </p:cNvPicPr>
          <p:nvPr/>
        </p:nvPicPr>
        <p:blipFill>
          <a:blip r:embed="rId5" cstate="print"/>
          <a:srcRect/>
          <a:stretch>
            <a:fillRect/>
          </a:stretch>
        </p:blipFill>
        <p:spPr bwMode="auto">
          <a:xfrm>
            <a:off x="3046413" y="4545013"/>
            <a:ext cx="3203575" cy="2312987"/>
          </a:xfrm>
          <a:prstGeom prst="rect">
            <a:avLst/>
          </a:prstGeom>
          <a:noFill/>
          <a:ln w="9525">
            <a:noFill/>
            <a:miter lim="800000"/>
            <a:headEnd/>
            <a:tailEnd/>
          </a:ln>
        </p:spPr>
      </p:pic>
      <p:sp>
        <p:nvSpPr>
          <p:cNvPr id="257032" name="Rectangle 8"/>
          <p:cNvSpPr>
            <a:spLocks noChangeArrowheads="1"/>
          </p:cNvSpPr>
          <p:nvPr/>
        </p:nvSpPr>
        <p:spPr bwMode="auto">
          <a:xfrm>
            <a:off x="3491880" y="2888940"/>
            <a:ext cx="2271776" cy="92333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zh-CN" altLang="en-US" sz="5400" b="1" dirty="0">
                <a:solidFill>
                  <a:srgbClr val="FF0000"/>
                </a:solidFill>
                <a:latin typeface="黑体" pitchFamily="2" charset="-122"/>
                <a:ea typeface="黑体" pitchFamily="2" charset="-122"/>
                <a:cs typeface="Arial" pitchFamily="34" charset="0"/>
              </a:rPr>
              <a:t>谢谢！</a:t>
            </a:r>
          </a:p>
        </p:txBody>
      </p:sp>
    </p:spTree>
    <p:extLst>
      <p:ext uri="{BB962C8B-B14F-4D97-AF65-F5344CB8AC3E}">
        <p14:creationId xmlns:p14="http://schemas.microsoft.com/office/powerpoint/2010/main" val="3332890759"/>
      </p:ext>
    </p:extLst>
  </p:cSld>
  <p:clrMapOvr>
    <a:masterClrMapping/>
  </p:clrMapOvr>
  <p:transition>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Freeform 2"/>
          <p:cNvSpPr>
            <a:spLocks/>
          </p:cNvSpPr>
          <p:nvPr/>
        </p:nvSpPr>
        <p:spPr bwMode="auto">
          <a:xfrm>
            <a:off x="5053013" y="2310485"/>
            <a:ext cx="801687" cy="715963"/>
          </a:xfrm>
          <a:custGeom>
            <a:avLst/>
            <a:gdLst/>
            <a:ahLst/>
            <a:cxnLst>
              <a:cxn ang="0">
                <a:pos x="278" y="448"/>
              </a:cxn>
              <a:cxn ang="0">
                <a:pos x="327" y="439"/>
              </a:cxn>
              <a:cxn ang="0">
                <a:pos x="372" y="423"/>
              </a:cxn>
              <a:cxn ang="0">
                <a:pos x="412" y="398"/>
              </a:cxn>
              <a:cxn ang="0">
                <a:pos x="446" y="367"/>
              </a:cxn>
              <a:cxn ang="0">
                <a:pos x="474" y="331"/>
              </a:cxn>
              <a:cxn ang="0">
                <a:pos x="493" y="291"/>
              </a:cxn>
              <a:cxn ang="0">
                <a:pos x="503" y="248"/>
              </a:cxn>
              <a:cxn ang="0">
                <a:pos x="503" y="201"/>
              </a:cxn>
              <a:cxn ang="0">
                <a:pos x="493" y="158"/>
              </a:cxn>
              <a:cxn ang="0">
                <a:pos x="474" y="118"/>
              </a:cxn>
              <a:cxn ang="0">
                <a:pos x="446" y="82"/>
              </a:cxn>
              <a:cxn ang="0">
                <a:pos x="412" y="51"/>
              </a:cxn>
              <a:cxn ang="0">
                <a:pos x="372" y="26"/>
              </a:cxn>
              <a:cxn ang="0">
                <a:pos x="327" y="9"/>
              </a:cxn>
              <a:cxn ang="0">
                <a:pos x="278" y="0"/>
              </a:cxn>
              <a:cxn ang="0">
                <a:pos x="226" y="0"/>
              </a:cxn>
              <a:cxn ang="0">
                <a:pos x="177" y="9"/>
              </a:cxn>
              <a:cxn ang="0">
                <a:pos x="132" y="26"/>
              </a:cxn>
              <a:cxn ang="0">
                <a:pos x="92" y="51"/>
              </a:cxn>
              <a:cxn ang="0">
                <a:pos x="58" y="82"/>
              </a:cxn>
              <a:cxn ang="0">
                <a:pos x="30" y="118"/>
              </a:cxn>
              <a:cxn ang="0">
                <a:pos x="11" y="158"/>
              </a:cxn>
              <a:cxn ang="0">
                <a:pos x="1" y="201"/>
              </a:cxn>
              <a:cxn ang="0">
                <a:pos x="1" y="248"/>
              </a:cxn>
              <a:cxn ang="0">
                <a:pos x="11" y="291"/>
              </a:cxn>
              <a:cxn ang="0">
                <a:pos x="30" y="331"/>
              </a:cxn>
              <a:cxn ang="0">
                <a:pos x="58" y="367"/>
              </a:cxn>
              <a:cxn ang="0">
                <a:pos x="92" y="398"/>
              </a:cxn>
              <a:cxn ang="0">
                <a:pos x="132" y="423"/>
              </a:cxn>
              <a:cxn ang="0">
                <a:pos x="177" y="439"/>
              </a:cxn>
              <a:cxn ang="0">
                <a:pos x="226" y="448"/>
              </a:cxn>
            </a:cxnLst>
            <a:rect l="0" t="0" r="r" b="b"/>
            <a:pathLst>
              <a:path w="505" h="451">
                <a:moveTo>
                  <a:pt x="252" y="450"/>
                </a:moveTo>
                <a:lnTo>
                  <a:pt x="278" y="448"/>
                </a:lnTo>
                <a:lnTo>
                  <a:pt x="302" y="445"/>
                </a:lnTo>
                <a:lnTo>
                  <a:pt x="327" y="439"/>
                </a:lnTo>
                <a:lnTo>
                  <a:pt x="350" y="432"/>
                </a:lnTo>
                <a:lnTo>
                  <a:pt x="372" y="423"/>
                </a:lnTo>
                <a:lnTo>
                  <a:pt x="393" y="411"/>
                </a:lnTo>
                <a:lnTo>
                  <a:pt x="412" y="398"/>
                </a:lnTo>
                <a:lnTo>
                  <a:pt x="430" y="384"/>
                </a:lnTo>
                <a:lnTo>
                  <a:pt x="446" y="367"/>
                </a:lnTo>
                <a:lnTo>
                  <a:pt x="461" y="350"/>
                </a:lnTo>
                <a:lnTo>
                  <a:pt x="474" y="331"/>
                </a:lnTo>
                <a:lnTo>
                  <a:pt x="484" y="312"/>
                </a:lnTo>
                <a:lnTo>
                  <a:pt x="493" y="291"/>
                </a:lnTo>
                <a:lnTo>
                  <a:pt x="499" y="270"/>
                </a:lnTo>
                <a:lnTo>
                  <a:pt x="503" y="248"/>
                </a:lnTo>
                <a:lnTo>
                  <a:pt x="504" y="225"/>
                </a:lnTo>
                <a:lnTo>
                  <a:pt x="503" y="201"/>
                </a:lnTo>
                <a:lnTo>
                  <a:pt x="499" y="180"/>
                </a:lnTo>
                <a:lnTo>
                  <a:pt x="493" y="158"/>
                </a:lnTo>
                <a:lnTo>
                  <a:pt x="484" y="137"/>
                </a:lnTo>
                <a:lnTo>
                  <a:pt x="474" y="118"/>
                </a:lnTo>
                <a:lnTo>
                  <a:pt x="461" y="99"/>
                </a:lnTo>
                <a:lnTo>
                  <a:pt x="446" y="82"/>
                </a:lnTo>
                <a:lnTo>
                  <a:pt x="430" y="65"/>
                </a:lnTo>
                <a:lnTo>
                  <a:pt x="412" y="51"/>
                </a:lnTo>
                <a:lnTo>
                  <a:pt x="393" y="38"/>
                </a:lnTo>
                <a:lnTo>
                  <a:pt x="372" y="26"/>
                </a:lnTo>
                <a:lnTo>
                  <a:pt x="350" y="17"/>
                </a:lnTo>
                <a:lnTo>
                  <a:pt x="327" y="9"/>
                </a:lnTo>
                <a:lnTo>
                  <a:pt x="302" y="4"/>
                </a:lnTo>
                <a:lnTo>
                  <a:pt x="278" y="0"/>
                </a:lnTo>
                <a:lnTo>
                  <a:pt x="252" y="0"/>
                </a:lnTo>
                <a:lnTo>
                  <a:pt x="226" y="0"/>
                </a:lnTo>
                <a:lnTo>
                  <a:pt x="201" y="4"/>
                </a:lnTo>
                <a:lnTo>
                  <a:pt x="177" y="9"/>
                </a:lnTo>
                <a:lnTo>
                  <a:pt x="154" y="17"/>
                </a:lnTo>
                <a:lnTo>
                  <a:pt x="132" y="26"/>
                </a:lnTo>
                <a:lnTo>
                  <a:pt x="112" y="38"/>
                </a:lnTo>
                <a:lnTo>
                  <a:pt x="92" y="51"/>
                </a:lnTo>
                <a:lnTo>
                  <a:pt x="74" y="65"/>
                </a:lnTo>
                <a:lnTo>
                  <a:pt x="58" y="82"/>
                </a:lnTo>
                <a:lnTo>
                  <a:pt x="44" y="99"/>
                </a:lnTo>
                <a:lnTo>
                  <a:pt x="30" y="118"/>
                </a:lnTo>
                <a:lnTo>
                  <a:pt x="20" y="137"/>
                </a:lnTo>
                <a:lnTo>
                  <a:pt x="11" y="158"/>
                </a:lnTo>
                <a:lnTo>
                  <a:pt x="5" y="180"/>
                </a:lnTo>
                <a:lnTo>
                  <a:pt x="1" y="201"/>
                </a:lnTo>
                <a:lnTo>
                  <a:pt x="0" y="225"/>
                </a:lnTo>
                <a:lnTo>
                  <a:pt x="1" y="248"/>
                </a:lnTo>
                <a:lnTo>
                  <a:pt x="5" y="270"/>
                </a:lnTo>
                <a:lnTo>
                  <a:pt x="11" y="291"/>
                </a:lnTo>
                <a:lnTo>
                  <a:pt x="20" y="312"/>
                </a:lnTo>
                <a:lnTo>
                  <a:pt x="30" y="331"/>
                </a:lnTo>
                <a:lnTo>
                  <a:pt x="44" y="350"/>
                </a:lnTo>
                <a:lnTo>
                  <a:pt x="58" y="367"/>
                </a:lnTo>
                <a:lnTo>
                  <a:pt x="74" y="384"/>
                </a:lnTo>
                <a:lnTo>
                  <a:pt x="92" y="398"/>
                </a:lnTo>
                <a:lnTo>
                  <a:pt x="112" y="411"/>
                </a:lnTo>
                <a:lnTo>
                  <a:pt x="132" y="423"/>
                </a:lnTo>
                <a:lnTo>
                  <a:pt x="154" y="432"/>
                </a:lnTo>
                <a:lnTo>
                  <a:pt x="177" y="439"/>
                </a:lnTo>
                <a:lnTo>
                  <a:pt x="201" y="445"/>
                </a:lnTo>
                <a:lnTo>
                  <a:pt x="226" y="448"/>
                </a:lnTo>
                <a:lnTo>
                  <a:pt x="252" y="450"/>
                </a:lnTo>
              </a:path>
            </a:pathLst>
          </a:custGeom>
          <a:solidFill>
            <a:srgbClr val="EFCCDD"/>
          </a:solidFill>
          <a:ln w="9525" cap="rnd">
            <a:noFill/>
            <a:round/>
            <a:headEnd/>
            <a:tailEnd/>
          </a:ln>
          <a:effectLst/>
        </p:spPr>
        <p:txBody>
          <a:bodyPr/>
          <a:lstStyle/>
          <a:p>
            <a:endParaRPr lang="zh-CN" altLang="en-US" b="1"/>
          </a:p>
        </p:txBody>
      </p:sp>
      <p:sp>
        <p:nvSpPr>
          <p:cNvPr id="576515" name="Freeform 3"/>
          <p:cNvSpPr>
            <a:spLocks/>
          </p:cNvSpPr>
          <p:nvPr/>
        </p:nvSpPr>
        <p:spPr bwMode="auto">
          <a:xfrm>
            <a:off x="5053013" y="2310485"/>
            <a:ext cx="801687" cy="715963"/>
          </a:xfrm>
          <a:custGeom>
            <a:avLst/>
            <a:gdLst/>
            <a:ahLst/>
            <a:cxnLst>
              <a:cxn ang="0">
                <a:pos x="252" y="450"/>
              </a:cxn>
              <a:cxn ang="0">
                <a:pos x="302" y="445"/>
              </a:cxn>
              <a:cxn ang="0">
                <a:pos x="350" y="432"/>
              </a:cxn>
              <a:cxn ang="0">
                <a:pos x="393" y="411"/>
              </a:cxn>
              <a:cxn ang="0">
                <a:pos x="430" y="384"/>
              </a:cxn>
              <a:cxn ang="0">
                <a:pos x="461" y="350"/>
              </a:cxn>
              <a:cxn ang="0">
                <a:pos x="484" y="312"/>
              </a:cxn>
              <a:cxn ang="0">
                <a:pos x="499" y="270"/>
              </a:cxn>
              <a:cxn ang="0">
                <a:pos x="504" y="225"/>
              </a:cxn>
              <a:cxn ang="0">
                <a:pos x="503" y="201"/>
              </a:cxn>
              <a:cxn ang="0">
                <a:pos x="493" y="158"/>
              </a:cxn>
              <a:cxn ang="0">
                <a:pos x="474" y="118"/>
              </a:cxn>
              <a:cxn ang="0">
                <a:pos x="446" y="82"/>
              </a:cxn>
              <a:cxn ang="0">
                <a:pos x="412" y="51"/>
              </a:cxn>
              <a:cxn ang="0">
                <a:pos x="372" y="26"/>
              </a:cxn>
              <a:cxn ang="0">
                <a:pos x="327" y="9"/>
              </a:cxn>
              <a:cxn ang="0">
                <a:pos x="278" y="0"/>
              </a:cxn>
              <a:cxn ang="0">
                <a:pos x="252" y="0"/>
              </a:cxn>
              <a:cxn ang="0">
                <a:pos x="201" y="4"/>
              </a:cxn>
              <a:cxn ang="0">
                <a:pos x="154" y="17"/>
              </a:cxn>
              <a:cxn ang="0">
                <a:pos x="112" y="38"/>
              </a:cxn>
              <a:cxn ang="0">
                <a:pos x="74" y="65"/>
              </a:cxn>
              <a:cxn ang="0">
                <a:pos x="44" y="99"/>
              </a:cxn>
              <a:cxn ang="0">
                <a:pos x="20" y="137"/>
              </a:cxn>
              <a:cxn ang="0">
                <a:pos x="5" y="180"/>
              </a:cxn>
              <a:cxn ang="0">
                <a:pos x="0" y="225"/>
              </a:cxn>
              <a:cxn ang="0">
                <a:pos x="1" y="248"/>
              </a:cxn>
              <a:cxn ang="0">
                <a:pos x="11" y="291"/>
              </a:cxn>
              <a:cxn ang="0">
                <a:pos x="30" y="331"/>
              </a:cxn>
              <a:cxn ang="0">
                <a:pos x="58" y="367"/>
              </a:cxn>
              <a:cxn ang="0">
                <a:pos x="92" y="398"/>
              </a:cxn>
              <a:cxn ang="0">
                <a:pos x="132" y="423"/>
              </a:cxn>
              <a:cxn ang="0">
                <a:pos x="177" y="439"/>
              </a:cxn>
              <a:cxn ang="0">
                <a:pos x="226" y="448"/>
              </a:cxn>
            </a:cxnLst>
            <a:rect l="0" t="0" r="r" b="b"/>
            <a:pathLst>
              <a:path w="505" h="451">
                <a:moveTo>
                  <a:pt x="252" y="450"/>
                </a:moveTo>
                <a:lnTo>
                  <a:pt x="252" y="450"/>
                </a:lnTo>
                <a:lnTo>
                  <a:pt x="278" y="448"/>
                </a:lnTo>
                <a:lnTo>
                  <a:pt x="302" y="445"/>
                </a:lnTo>
                <a:lnTo>
                  <a:pt x="327" y="439"/>
                </a:lnTo>
                <a:lnTo>
                  <a:pt x="350" y="432"/>
                </a:lnTo>
                <a:lnTo>
                  <a:pt x="372" y="423"/>
                </a:lnTo>
                <a:lnTo>
                  <a:pt x="393" y="411"/>
                </a:lnTo>
                <a:lnTo>
                  <a:pt x="412" y="398"/>
                </a:lnTo>
                <a:lnTo>
                  <a:pt x="430" y="384"/>
                </a:lnTo>
                <a:lnTo>
                  <a:pt x="446" y="367"/>
                </a:lnTo>
                <a:lnTo>
                  <a:pt x="461" y="350"/>
                </a:lnTo>
                <a:lnTo>
                  <a:pt x="474" y="331"/>
                </a:lnTo>
                <a:lnTo>
                  <a:pt x="484" y="312"/>
                </a:lnTo>
                <a:lnTo>
                  <a:pt x="493" y="291"/>
                </a:lnTo>
                <a:lnTo>
                  <a:pt x="499" y="270"/>
                </a:lnTo>
                <a:lnTo>
                  <a:pt x="503" y="248"/>
                </a:lnTo>
                <a:lnTo>
                  <a:pt x="504" y="225"/>
                </a:lnTo>
                <a:lnTo>
                  <a:pt x="504" y="225"/>
                </a:lnTo>
                <a:lnTo>
                  <a:pt x="503" y="201"/>
                </a:lnTo>
                <a:lnTo>
                  <a:pt x="499" y="180"/>
                </a:lnTo>
                <a:lnTo>
                  <a:pt x="493" y="158"/>
                </a:lnTo>
                <a:lnTo>
                  <a:pt x="484" y="137"/>
                </a:lnTo>
                <a:lnTo>
                  <a:pt x="474" y="118"/>
                </a:lnTo>
                <a:lnTo>
                  <a:pt x="461" y="99"/>
                </a:lnTo>
                <a:lnTo>
                  <a:pt x="446" y="82"/>
                </a:lnTo>
                <a:lnTo>
                  <a:pt x="430" y="65"/>
                </a:lnTo>
                <a:lnTo>
                  <a:pt x="412" y="51"/>
                </a:lnTo>
                <a:lnTo>
                  <a:pt x="393" y="38"/>
                </a:lnTo>
                <a:lnTo>
                  <a:pt x="372" y="26"/>
                </a:lnTo>
                <a:lnTo>
                  <a:pt x="350" y="17"/>
                </a:lnTo>
                <a:lnTo>
                  <a:pt x="327" y="9"/>
                </a:lnTo>
                <a:lnTo>
                  <a:pt x="302" y="4"/>
                </a:lnTo>
                <a:lnTo>
                  <a:pt x="278" y="0"/>
                </a:lnTo>
                <a:lnTo>
                  <a:pt x="252" y="0"/>
                </a:lnTo>
                <a:lnTo>
                  <a:pt x="252" y="0"/>
                </a:lnTo>
                <a:lnTo>
                  <a:pt x="226" y="0"/>
                </a:lnTo>
                <a:lnTo>
                  <a:pt x="201" y="4"/>
                </a:lnTo>
                <a:lnTo>
                  <a:pt x="177" y="9"/>
                </a:lnTo>
                <a:lnTo>
                  <a:pt x="154" y="17"/>
                </a:lnTo>
                <a:lnTo>
                  <a:pt x="132" y="26"/>
                </a:lnTo>
                <a:lnTo>
                  <a:pt x="112" y="38"/>
                </a:lnTo>
                <a:lnTo>
                  <a:pt x="92" y="51"/>
                </a:lnTo>
                <a:lnTo>
                  <a:pt x="74" y="65"/>
                </a:lnTo>
                <a:lnTo>
                  <a:pt x="58" y="82"/>
                </a:lnTo>
                <a:lnTo>
                  <a:pt x="44" y="99"/>
                </a:lnTo>
                <a:lnTo>
                  <a:pt x="30" y="118"/>
                </a:lnTo>
                <a:lnTo>
                  <a:pt x="20" y="137"/>
                </a:lnTo>
                <a:lnTo>
                  <a:pt x="11" y="158"/>
                </a:lnTo>
                <a:lnTo>
                  <a:pt x="5" y="180"/>
                </a:lnTo>
                <a:lnTo>
                  <a:pt x="1" y="201"/>
                </a:lnTo>
                <a:lnTo>
                  <a:pt x="0" y="225"/>
                </a:lnTo>
                <a:lnTo>
                  <a:pt x="0" y="225"/>
                </a:lnTo>
                <a:lnTo>
                  <a:pt x="1" y="248"/>
                </a:lnTo>
                <a:lnTo>
                  <a:pt x="5" y="270"/>
                </a:lnTo>
                <a:lnTo>
                  <a:pt x="11" y="291"/>
                </a:lnTo>
                <a:lnTo>
                  <a:pt x="20" y="312"/>
                </a:lnTo>
                <a:lnTo>
                  <a:pt x="30" y="331"/>
                </a:lnTo>
                <a:lnTo>
                  <a:pt x="44" y="350"/>
                </a:lnTo>
                <a:lnTo>
                  <a:pt x="58" y="367"/>
                </a:lnTo>
                <a:lnTo>
                  <a:pt x="74" y="384"/>
                </a:lnTo>
                <a:lnTo>
                  <a:pt x="92" y="398"/>
                </a:lnTo>
                <a:lnTo>
                  <a:pt x="112" y="411"/>
                </a:lnTo>
                <a:lnTo>
                  <a:pt x="132" y="423"/>
                </a:lnTo>
                <a:lnTo>
                  <a:pt x="154" y="432"/>
                </a:lnTo>
                <a:lnTo>
                  <a:pt x="177" y="439"/>
                </a:lnTo>
                <a:lnTo>
                  <a:pt x="201" y="445"/>
                </a:lnTo>
                <a:lnTo>
                  <a:pt x="226" y="448"/>
                </a:lnTo>
                <a:lnTo>
                  <a:pt x="252" y="450"/>
                </a:lnTo>
              </a:path>
            </a:pathLst>
          </a:custGeom>
          <a:noFill/>
          <a:ln w="12700" cap="rnd" cmpd="sng">
            <a:solidFill>
              <a:srgbClr val="000000"/>
            </a:solidFill>
            <a:prstDash val="solid"/>
            <a:round/>
            <a:headEnd type="none" w="sm" len="sm"/>
            <a:tailEnd type="none" w="sm" len="sm"/>
          </a:ln>
          <a:effectLst/>
        </p:spPr>
        <p:txBody>
          <a:bodyPr/>
          <a:lstStyle/>
          <a:p>
            <a:endParaRPr lang="zh-CN" altLang="en-US" b="1"/>
          </a:p>
        </p:txBody>
      </p:sp>
      <p:sp>
        <p:nvSpPr>
          <p:cNvPr id="576516" name="Freeform 4"/>
          <p:cNvSpPr>
            <a:spLocks/>
          </p:cNvSpPr>
          <p:nvPr/>
        </p:nvSpPr>
        <p:spPr bwMode="auto">
          <a:xfrm>
            <a:off x="5038725" y="5079085"/>
            <a:ext cx="911225" cy="815975"/>
          </a:xfrm>
          <a:custGeom>
            <a:avLst/>
            <a:gdLst/>
            <a:ahLst/>
            <a:cxnLst>
              <a:cxn ang="0">
                <a:pos x="315" y="512"/>
              </a:cxn>
              <a:cxn ang="0">
                <a:pos x="371" y="501"/>
              </a:cxn>
              <a:cxn ang="0">
                <a:pos x="423" y="482"/>
              </a:cxn>
              <a:cxn ang="0">
                <a:pos x="469" y="454"/>
              </a:cxn>
              <a:cxn ang="0">
                <a:pos x="508" y="419"/>
              </a:cxn>
              <a:cxn ang="0">
                <a:pos x="539" y="378"/>
              </a:cxn>
              <a:cxn ang="0">
                <a:pos x="560" y="332"/>
              </a:cxn>
              <a:cxn ang="0">
                <a:pos x="572" y="282"/>
              </a:cxn>
              <a:cxn ang="0">
                <a:pos x="572" y="231"/>
              </a:cxn>
              <a:cxn ang="0">
                <a:pos x="560" y="180"/>
              </a:cxn>
              <a:cxn ang="0">
                <a:pos x="539" y="134"/>
              </a:cxn>
              <a:cxn ang="0">
                <a:pos x="508" y="93"/>
              </a:cxn>
              <a:cxn ang="0">
                <a:pos x="469" y="58"/>
              </a:cxn>
              <a:cxn ang="0">
                <a:pos x="423" y="30"/>
              </a:cxn>
              <a:cxn ang="0">
                <a:pos x="371" y="11"/>
              </a:cxn>
              <a:cxn ang="0">
                <a:pos x="315" y="0"/>
              </a:cxn>
              <a:cxn ang="0">
                <a:pos x="257" y="0"/>
              </a:cxn>
              <a:cxn ang="0">
                <a:pos x="201" y="11"/>
              </a:cxn>
              <a:cxn ang="0">
                <a:pos x="149" y="30"/>
              </a:cxn>
              <a:cxn ang="0">
                <a:pos x="103" y="58"/>
              </a:cxn>
              <a:cxn ang="0">
                <a:pos x="64" y="93"/>
              </a:cxn>
              <a:cxn ang="0">
                <a:pos x="33" y="134"/>
              </a:cxn>
              <a:cxn ang="0">
                <a:pos x="12" y="180"/>
              </a:cxn>
              <a:cxn ang="0">
                <a:pos x="0" y="231"/>
              </a:cxn>
              <a:cxn ang="0">
                <a:pos x="0" y="282"/>
              </a:cxn>
              <a:cxn ang="0">
                <a:pos x="12" y="332"/>
              </a:cxn>
              <a:cxn ang="0">
                <a:pos x="33" y="378"/>
              </a:cxn>
              <a:cxn ang="0">
                <a:pos x="64" y="419"/>
              </a:cxn>
              <a:cxn ang="0">
                <a:pos x="103" y="454"/>
              </a:cxn>
              <a:cxn ang="0">
                <a:pos x="149" y="482"/>
              </a:cxn>
              <a:cxn ang="0">
                <a:pos x="201" y="501"/>
              </a:cxn>
              <a:cxn ang="0">
                <a:pos x="257" y="512"/>
              </a:cxn>
            </a:cxnLst>
            <a:rect l="0" t="0" r="r" b="b"/>
            <a:pathLst>
              <a:path w="574" h="514">
                <a:moveTo>
                  <a:pt x="286" y="513"/>
                </a:moveTo>
                <a:lnTo>
                  <a:pt x="315" y="512"/>
                </a:lnTo>
                <a:lnTo>
                  <a:pt x="344" y="507"/>
                </a:lnTo>
                <a:lnTo>
                  <a:pt x="371" y="501"/>
                </a:lnTo>
                <a:lnTo>
                  <a:pt x="397" y="492"/>
                </a:lnTo>
                <a:lnTo>
                  <a:pt x="423" y="482"/>
                </a:lnTo>
                <a:lnTo>
                  <a:pt x="447" y="468"/>
                </a:lnTo>
                <a:lnTo>
                  <a:pt x="469" y="454"/>
                </a:lnTo>
                <a:lnTo>
                  <a:pt x="489" y="437"/>
                </a:lnTo>
                <a:lnTo>
                  <a:pt x="508" y="419"/>
                </a:lnTo>
                <a:lnTo>
                  <a:pt x="524" y="400"/>
                </a:lnTo>
                <a:lnTo>
                  <a:pt x="539" y="378"/>
                </a:lnTo>
                <a:lnTo>
                  <a:pt x="551" y="356"/>
                </a:lnTo>
                <a:lnTo>
                  <a:pt x="560" y="332"/>
                </a:lnTo>
                <a:lnTo>
                  <a:pt x="568" y="308"/>
                </a:lnTo>
                <a:lnTo>
                  <a:pt x="572" y="282"/>
                </a:lnTo>
                <a:lnTo>
                  <a:pt x="573" y="256"/>
                </a:lnTo>
                <a:lnTo>
                  <a:pt x="572" y="231"/>
                </a:lnTo>
                <a:lnTo>
                  <a:pt x="568" y="204"/>
                </a:lnTo>
                <a:lnTo>
                  <a:pt x="560" y="180"/>
                </a:lnTo>
                <a:lnTo>
                  <a:pt x="551" y="157"/>
                </a:lnTo>
                <a:lnTo>
                  <a:pt x="539" y="134"/>
                </a:lnTo>
                <a:lnTo>
                  <a:pt x="524" y="112"/>
                </a:lnTo>
                <a:lnTo>
                  <a:pt x="508" y="93"/>
                </a:lnTo>
                <a:lnTo>
                  <a:pt x="489" y="75"/>
                </a:lnTo>
                <a:lnTo>
                  <a:pt x="469" y="58"/>
                </a:lnTo>
                <a:lnTo>
                  <a:pt x="447" y="43"/>
                </a:lnTo>
                <a:lnTo>
                  <a:pt x="423" y="30"/>
                </a:lnTo>
                <a:lnTo>
                  <a:pt x="397" y="20"/>
                </a:lnTo>
                <a:lnTo>
                  <a:pt x="371" y="11"/>
                </a:lnTo>
                <a:lnTo>
                  <a:pt x="344" y="4"/>
                </a:lnTo>
                <a:lnTo>
                  <a:pt x="315" y="0"/>
                </a:lnTo>
                <a:lnTo>
                  <a:pt x="286" y="0"/>
                </a:lnTo>
                <a:lnTo>
                  <a:pt x="257" y="0"/>
                </a:lnTo>
                <a:lnTo>
                  <a:pt x="228" y="4"/>
                </a:lnTo>
                <a:lnTo>
                  <a:pt x="201" y="11"/>
                </a:lnTo>
                <a:lnTo>
                  <a:pt x="174" y="20"/>
                </a:lnTo>
                <a:lnTo>
                  <a:pt x="149" y="30"/>
                </a:lnTo>
                <a:lnTo>
                  <a:pt x="125" y="43"/>
                </a:lnTo>
                <a:lnTo>
                  <a:pt x="103" y="58"/>
                </a:lnTo>
                <a:lnTo>
                  <a:pt x="83" y="75"/>
                </a:lnTo>
                <a:lnTo>
                  <a:pt x="64" y="93"/>
                </a:lnTo>
                <a:lnTo>
                  <a:pt x="48" y="112"/>
                </a:lnTo>
                <a:lnTo>
                  <a:pt x="33" y="134"/>
                </a:lnTo>
                <a:lnTo>
                  <a:pt x="21" y="157"/>
                </a:lnTo>
                <a:lnTo>
                  <a:pt x="12" y="180"/>
                </a:lnTo>
                <a:lnTo>
                  <a:pt x="4" y="204"/>
                </a:lnTo>
                <a:lnTo>
                  <a:pt x="0" y="231"/>
                </a:lnTo>
                <a:lnTo>
                  <a:pt x="0" y="256"/>
                </a:lnTo>
                <a:lnTo>
                  <a:pt x="0" y="282"/>
                </a:lnTo>
                <a:lnTo>
                  <a:pt x="4" y="308"/>
                </a:lnTo>
                <a:lnTo>
                  <a:pt x="12" y="332"/>
                </a:lnTo>
                <a:lnTo>
                  <a:pt x="21" y="356"/>
                </a:lnTo>
                <a:lnTo>
                  <a:pt x="33" y="378"/>
                </a:lnTo>
                <a:lnTo>
                  <a:pt x="48" y="400"/>
                </a:lnTo>
                <a:lnTo>
                  <a:pt x="64" y="419"/>
                </a:lnTo>
                <a:lnTo>
                  <a:pt x="83" y="437"/>
                </a:lnTo>
                <a:lnTo>
                  <a:pt x="103" y="454"/>
                </a:lnTo>
                <a:lnTo>
                  <a:pt x="125" y="468"/>
                </a:lnTo>
                <a:lnTo>
                  <a:pt x="149" y="482"/>
                </a:lnTo>
                <a:lnTo>
                  <a:pt x="174" y="492"/>
                </a:lnTo>
                <a:lnTo>
                  <a:pt x="201" y="501"/>
                </a:lnTo>
                <a:lnTo>
                  <a:pt x="228" y="507"/>
                </a:lnTo>
                <a:lnTo>
                  <a:pt x="257" y="512"/>
                </a:lnTo>
                <a:lnTo>
                  <a:pt x="286" y="513"/>
                </a:lnTo>
              </a:path>
            </a:pathLst>
          </a:custGeom>
          <a:solidFill>
            <a:srgbClr val="EFCCDD"/>
          </a:solidFill>
          <a:ln w="9525" cap="rnd">
            <a:noFill/>
            <a:round/>
            <a:headEnd/>
            <a:tailEnd/>
          </a:ln>
          <a:effectLst/>
        </p:spPr>
        <p:txBody>
          <a:bodyPr/>
          <a:lstStyle/>
          <a:p>
            <a:endParaRPr lang="zh-CN" altLang="en-US" b="1"/>
          </a:p>
        </p:txBody>
      </p:sp>
      <p:sp>
        <p:nvSpPr>
          <p:cNvPr id="576517" name="Freeform 5"/>
          <p:cNvSpPr>
            <a:spLocks/>
          </p:cNvSpPr>
          <p:nvPr/>
        </p:nvSpPr>
        <p:spPr bwMode="auto">
          <a:xfrm>
            <a:off x="5038725" y="5079085"/>
            <a:ext cx="911225" cy="815975"/>
          </a:xfrm>
          <a:custGeom>
            <a:avLst/>
            <a:gdLst/>
            <a:ahLst/>
            <a:cxnLst>
              <a:cxn ang="0">
                <a:pos x="286" y="513"/>
              </a:cxn>
              <a:cxn ang="0">
                <a:pos x="344" y="507"/>
              </a:cxn>
              <a:cxn ang="0">
                <a:pos x="397" y="492"/>
              </a:cxn>
              <a:cxn ang="0">
                <a:pos x="447" y="468"/>
              </a:cxn>
              <a:cxn ang="0">
                <a:pos x="489" y="437"/>
              </a:cxn>
              <a:cxn ang="0">
                <a:pos x="524" y="400"/>
              </a:cxn>
              <a:cxn ang="0">
                <a:pos x="551" y="356"/>
              </a:cxn>
              <a:cxn ang="0">
                <a:pos x="568" y="308"/>
              </a:cxn>
              <a:cxn ang="0">
                <a:pos x="573" y="256"/>
              </a:cxn>
              <a:cxn ang="0">
                <a:pos x="572" y="231"/>
              </a:cxn>
              <a:cxn ang="0">
                <a:pos x="560" y="180"/>
              </a:cxn>
              <a:cxn ang="0">
                <a:pos x="539" y="134"/>
              </a:cxn>
              <a:cxn ang="0">
                <a:pos x="508" y="93"/>
              </a:cxn>
              <a:cxn ang="0">
                <a:pos x="469" y="58"/>
              </a:cxn>
              <a:cxn ang="0">
                <a:pos x="423" y="30"/>
              </a:cxn>
              <a:cxn ang="0">
                <a:pos x="371" y="11"/>
              </a:cxn>
              <a:cxn ang="0">
                <a:pos x="315" y="0"/>
              </a:cxn>
              <a:cxn ang="0">
                <a:pos x="286" y="0"/>
              </a:cxn>
              <a:cxn ang="0">
                <a:pos x="228" y="4"/>
              </a:cxn>
              <a:cxn ang="0">
                <a:pos x="174" y="20"/>
              </a:cxn>
              <a:cxn ang="0">
                <a:pos x="125" y="43"/>
              </a:cxn>
              <a:cxn ang="0">
                <a:pos x="83" y="75"/>
              </a:cxn>
              <a:cxn ang="0">
                <a:pos x="48" y="112"/>
              </a:cxn>
              <a:cxn ang="0">
                <a:pos x="21" y="157"/>
              </a:cxn>
              <a:cxn ang="0">
                <a:pos x="4" y="204"/>
              </a:cxn>
              <a:cxn ang="0">
                <a:pos x="0" y="256"/>
              </a:cxn>
              <a:cxn ang="0">
                <a:pos x="0" y="282"/>
              </a:cxn>
              <a:cxn ang="0">
                <a:pos x="12" y="332"/>
              </a:cxn>
              <a:cxn ang="0">
                <a:pos x="33" y="378"/>
              </a:cxn>
              <a:cxn ang="0">
                <a:pos x="64" y="419"/>
              </a:cxn>
              <a:cxn ang="0">
                <a:pos x="103" y="454"/>
              </a:cxn>
              <a:cxn ang="0">
                <a:pos x="149" y="482"/>
              </a:cxn>
              <a:cxn ang="0">
                <a:pos x="201" y="501"/>
              </a:cxn>
              <a:cxn ang="0">
                <a:pos x="257" y="512"/>
              </a:cxn>
            </a:cxnLst>
            <a:rect l="0" t="0" r="r" b="b"/>
            <a:pathLst>
              <a:path w="574" h="514">
                <a:moveTo>
                  <a:pt x="286" y="513"/>
                </a:moveTo>
                <a:lnTo>
                  <a:pt x="286" y="513"/>
                </a:lnTo>
                <a:lnTo>
                  <a:pt x="315" y="512"/>
                </a:lnTo>
                <a:lnTo>
                  <a:pt x="344" y="507"/>
                </a:lnTo>
                <a:lnTo>
                  <a:pt x="371" y="501"/>
                </a:lnTo>
                <a:lnTo>
                  <a:pt x="397" y="492"/>
                </a:lnTo>
                <a:lnTo>
                  <a:pt x="423" y="482"/>
                </a:lnTo>
                <a:lnTo>
                  <a:pt x="447" y="468"/>
                </a:lnTo>
                <a:lnTo>
                  <a:pt x="469" y="454"/>
                </a:lnTo>
                <a:lnTo>
                  <a:pt x="489" y="437"/>
                </a:lnTo>
                <a:lnTo>
                  <a:pt x="508" y="419"/>
                </a:lnTo>
                <a:lnTo>
                  <a:pt x="524" y="400"/>
                </a:lnTo>
                <a:lnTo>
                  <a:pt x="539" y="378"/>
                </a:lnTo>
                <a:lnTo>
                  <a:pt x="551" y="356"/>
                </a:lnTo>
                <a:lnTo>
                  <a:pt x="560" y="332"/>
                </a:lnTo>
                <a:lnTo>
                  <a:pt x="568" y="308"/>
                </a:lnTo>
                <a:lnTo>
                  <a:pt x="572" y="282"/>
                </a:lnTo>
                <a:lnTo>
                  <a:pt x="573" y="256"/>
                </a:lnTo>
                <a:lnTo>
                  <a:pt x="573" y="256"/>
                </a:lnTo>
                <a:lnTo>
                  <a:pt x="572" y="231"/>
                </a:lnTo>
                <a:lnTo>
                  <a:pt x="568" y="204"/>
                </a:lnTo>
                <a:lnTo>
                  <a:pt x="560" y="180"/>
                </a:lnTo>
                <a:lnTo>
                  <a:pt x="551" y="157"/>
                </a:lnTo>
                <a:lnTo>
                  <a:pt x="539" y="134"/>
                </a:lnTo>
                <a:lnTo>
                  <a:pt x="524" y="112"/>
                </a:lnTo>
                <a:lnTo>
                  <a:pt x="508" y="93"/>
                </a:lnTo>
                <a:lnTo>
                  <a:pt x="489" y="75"/>
                </a:lnTo>
                <a:lnTo>
                  <a:pt x="469" y="58"/>
                </a:lnTo>
                <a:lnTo>
                  <a:pt x="447" y="43"/>
                </a:lnTo>
                <a:lnTo>
                  <a:pt x="423" y="30"/>
                </a:lnTo>
                <a:lnTo>
                  <a:pt x="397" y="20"/>
                </a:lnTo>
                <a:lnTo>
                  <a:pt x="371" y="11"/>
                </a:lnTo>
                <a:lnTo>
                  <a:pt x="344" y="4"/>
                </a:lnTo>
                <a:lnTo>
                  <a:pt x="315" y="0"/>
                </a:lnTo>
                <a:lnTo>
                  <a:pt x="286" y="0"/>
                </a:lnTo>
                <a:lnTo>
                  <a:pt x="286" y="0"/>
                </a:lnTo>
                <a:lnTo>
                  <a:pt x="257" y="0"/>
                </a:lnTo>
                <a:lnTo>
                  <a:pt x="228" y="4"/>
                </a:lnTo>
                <a:lnTo>
                  <a:pt x="201" y="11"/>
                </a:lnTo>
                <a:lnTo>
                  <a:pt x="174" y="20"/>
                </a:lnTo>
                <a:lnTo>
                  <a:pt x="149" y="30"/>
                </a:lnTo>
                <a:lnTo>
                  <a:pt x="125" y="43"/>
                </a:lnTo>
                <a:lnTo>
                  <a:pt x="103" y="58"/>
                </a:lnTo>
                <a:lnTo>
                  <a:pt x="83" y="75"/>
                </a:lnTo>
                <a:lnTo>
                  <a:pt x="64" y="93"/>
                </a:lnTo>
                <a:lnTo>
                  <a:pt x="48" y="112"/>
                </a:lnTo>
                <a:lnTo>
                  <a:pt x="33" y="134"/>
                </a:lnTo>
                <a:lnTo>
                  <a:pt x="21" y="157"/>
                </a:lnTo>
                <a:lnTo>
                  <a:pt x="12" y="180"/>
                </a:lnTo>
                <a:lnTo>
                  <a:pt x="4" y="204"/>
                </a:lnTo>
                <a:lnTo>
                  <a:pt x="0" y="231"/>
                </a:lnTo>
                <a:lnTo>
                  <a:pt x="0" y="256"/>
                </a:lnTo>
                <a:lnTo>
                  <a:pt x="0" y="256"/>
                </a:lnTo>
                <a:lnTo>
                  <a:pt x="0" y="282"/>
                </a:lnTo>
                <a:lnTo>
                  <a:pt x="4" y="308"/>
                </a:lnTo>
                <a:lnTo>
                  <a:pt x="12" y="332"/>
                </a:lnTo>
                <a:lnTo>
                  <a:pt x="21" y="356"/>
                </a:lnTo>
                <a:lnTo>
                  <a:pt x="33" y="378"/>
                </a:lnTo>
                <a:lnTo>
                  <a:pt x="48" y="400"/>
                </a:lnTo>
                <a:lnTo>
                  <a:pt x="64" y="419"/>
                </a:lnTo>
                <a:lnTo>
                  <a:pt x="83" y="437"/>
                </a:lnTo>
                <a:lnTo>
                  <a:pt x="103" y="454"/>
                </a:lnTo>
                <a:lnTo>
                  <a:pt x="125" y="468"/>
                </a:lnTo>
                <a:lnTo>
                  <a:pt x="149" y="482"/>
                </a:lnTo>
                <a:lnTo>
                  <a:pt x="174" y="492"/>
                </a:lnTo>
                <a:lnTo>
                  <a:pt x="201" y="501"/>
                </a:lnTo>
                <a:lnTo>
                  <a:pt x="228" y="507"/>
                </a:lnTo>
                <a:lnTo>
                  <a:pt x="257" y="512"/>
                </a:lnTo>
                <a:lnTo>
                  <a:pt x="286" y="513"/>
                </a:lnTo>
              </a:path>
            </a:pathLst>
          </a:custGeom>
          <a:noFill/>
          <a:ln w="12700" cap="rnd" cmpd="sng">
            <a:solidFill>
              <a:srgbClr val="000000"/>
            </a:solidFill>
            <a:prstDash val="solid"/>
            <a:round/>
            <a:headEnd type="none" w="sm" len="sm"/>
            <a:tailEnd type="none" w="sm" len="sm"/>
          </a:ln>
          <a:effectLst/>
        </p:spPr>
        <p:txBody>
          <a:bodyPr/>
          <a:lstStyle/>
          <a:p>
            <a:endParaRPr lang="zh-CN" altLang="en-US" b="1"/>
          </a:p>
        </p:txBody>
      </p:sp>
      <p:sp>
        <p:nvSpPr>
          <p:cNvPr id="576518" name="Freeform 6"/>
          <p:cNvSpPr>
            <a:spLocks/>
          </p:cNvSpPr>
          <p:nvPr/>
        </p:nvSpPr>
        <p:spPr bwMode="auto">
          <a:xfrm>
            <a:off x="3519488" y="5345785"/>
            <a:ext cx="892175" cy="793750"/>
          </a:xfrm>
          <a:custGeom>
            <a:avLst/>
            <a:gdLst/>
            <a:ahLst/>
            <a:cxnLst>
              <a:cxn ang="0">
                <a:pos x="308" y="497"/>
              </a:cxn>
              <a:cxn ang="0">
                <a:pos x="363" y="487"/>
              </a:cxn>
              <a:cxn ang="0">
                <a:pos x="413" y="468"/>
              </a:cxn>
              <a:cxn ang="0">
                <a:pos x="458" y="442"/>
              </a:cxn>
              <a:cxn ang="0">
                <a:pos x="496" y="408"/>
              </a:cxn>
              <a:cxn ang="0">
                <a:pos x="526" y="368"/>
              </a:cxn>
              <a:cxn ang="0">
                <a:pos x="547" y="324"/>
              </a:cxn>
              <a:cxn ang="0">
                <a:pos x="559" y="275"/>
              </a:cxn>
              <a:cxn ang="0">
                <a:pos x="559" y="224"/>
              </a:cxn>
              <a:cxn ang="0">
                <a:pos x="547" y="175"/>
              </a:cxn>
              <a:cxn ang="0">
                <a:pos x="526" y="131"/>
              </a:cxn>
              <a:cxn ang="0">
                <a:pos x="496" y="91"/>
              </a:cxn>
              <a:cxn ang="0">
                <a:pos x="458" y="57"/>
              </a:cxn>
              <a:cxn ang="0">
                <a:pos x="413" y="30"/>
              </a:cxn>
              <a:cxn ang="0">
                <a:pos x="363" y="11"/>
              </a:cxn>
              <a:cxn ang="0">
                <a:pos x="308" y="1"/>
              </a:cxn>
              <a:cxn ang="0">
                <a:pos x="251" y="1"/>
              </a:cxn>
              <a:cxn ang="0">
                <a:pos x="197" y="11"/>
              </a:cxn>
              <a:cxn ang="0">
                <a:pos x="147" y="30"/>
              </a:cxn>
              <a:cxn ang="0">
                <a:pos x="103" y="57"/>
              </a:cxn>
              <a:cxn ang="0">
                <a:pos x="65" y="91"/>
              </a:cxn>
              <a:cxn ang="0">
                <a:pos x="34" y="131"/>
              </a:cxn>
              <a:cxn ang="0">
                <a:pos x="13" y="175"/>
              </a:cxn>
              <a:cxn ang="0">
                <a:pos x="2" y="224"/>
              </a:cxn>
              <a:cxn ang="0">
                <a:pos x="2" y="275"/>
              </a:cxn>
              <a:cxn ang="0">
                <a:pos x="13" y="324"/>
              </a:cxn>
              <a:cxn ang="0">
                <a:pos x="34" y="368"/>
              </a:cxn>
              <a:cxn ang="0">
                <a:pos x="65" y="408"/>
              </a:cxn>
              <a:cxn ang="0">
                <a:pos x="103" y="442"/>
              </a:cxn>
              <a:cxn ang="0">
                <a:pos x="147" y="468"/>
              </a:cxn>
              <a:cxn ang="0">
                <a:pos x="197" y="487"/>
              </a:cxn>
              <a:cxn ang="0">
                <a:pos x="251" y="497"/>
              </a:cxn>
            </a:cxnLst>
            <a:rect l="0" t="0" r="r" b="b"/>
            <a:pathLst>
              <a:path w="562" h="500">
                <a:moveTo>
                  <a:pt x="280" y="499"/>
                </a:moveTo>
                <a:lnTo>
                  <a:pt x="308" y="497"/>
                </a:lnTo>
                <a:lnTo>
                  <a:pt x="336" y="493"/>
                </a:lnTo>
                <a:lnTo>
                  <a:pt x="363" y="487"/>
                </a:lnTo>
                <a:lnTo>
                  <a:pt x="388" y="479"/>
                </a:lnTo>
                <a:lnTo>
                  <a:pt x="413" y="468"/>
                </a:lnTo>
                <a:lnTo>
                  <a:pt x="436" y="456"/>
                </a:lnTo>
                <a:lnTo>
                  <a:pt x="458" y="442"/>
                </a:lnTo>
                <a:lnTo>
                  <a:pt x="478" y="425"/>
                </a:lnTo>
                <a:lnTo>
                  <a:pt x="496" y="408"/>
                </a:lnTo>
                <a:lnTo>
                  <a:pt x="512" y="389"/>
                </a:lnTo>
                <a:lnTo>
                  <a:pt x="526" y="368"/>
                </a:lnTo>
                <a:lnTo>
                  <a:pt x="538" y="347"/>
                </a:lnTo>
                <a:lnTo>
                  <a:pt x="547" y="324"/>
                </a:lnTo>
                <a:lnTo>
                  <a:pt x="554" y="300"/>
                </a:lnTo>
                <a:lnTo>
                  <a:pt x="559" y="275"/>
                </a:lnTo>
                <a:lnTo>
                  <a:pt x="561" y="250"/>
                </a:lnTo>
                <a:lnTo>
                  <a:pt x="559" y="224"/>
                </a:lnTo>
                <a:lnTo>
                  <a:pt x="554" y="200"/>
                </a:lnTo>
                <a:lnTo>
                  <a:pt x="547" y="175"/>
                </a:lnTo>
                <a:lnTo>
                  <a:pt x="538" y="153"/>
                </a:lnTo>
                <a:lnTo>
                  <a:pt x="526" y="131"/>
                </a:lnTo>
                <a:lnTo>
                  <a:pt x="512" y="110"/>
                </a:lnTo>
                <a:lnTo>
                  <a:pt x="496" y="91"/>
                </a:lnTo>
                <a:lnTo>
                  <a:pt x="478" y="73"/>
                </a:lnTo>
                <a:lnTo>
                  <a:pt x="458" y="57"/>
                </a:lnTo>
                <a:lnTo>
                  <a:pt x="436" y="43"/>
                </a:lnTo>
                <a:lnTo>
                  <a:pt x="413" y="30"/>
                </a:lnTo>
                <a:lnTo>
                  <a:pt x="388" y="20"/>
                </a:lnTo>
                <a:lnTo>
                  <a:pt x="363" y="11"/>
                </a:lnTo>
                <a:lnTo>
                  <a:pt x="336" y="5"/>
                </a:lnTo>
                <a:lnTo>
                  <a:pt x="308" y="1"/>
                </a:lnTo>
                <a:lnTo>
                  <a:pt x="280" y="0"/>
                </a:lnTo>
                <a:lnTo>
                  <a:pt x="251" y="1"/>
                </a:lnTo>
                <a:lnTo>
                  <a:pt x="224" y="5"/>
                </a:lnTo>
                <a:lnTo>
                  <a:pt x="197" y="11"/>
                </a:lnTo>
                <a:lnTo>
                  <a:pt x="171" y="20"/>
                </a:lnTo>
                <a:lnTo>
                  <a:pt x="147" y="30"/>
                </a:lnTo>
                <a:lnTo>
                  <a:pt x="124" y="43"/>
                </a:lnTo>
                <a:lnTo>
                  <a:pt x="103" y="57"/>
                </a:lnTo>
                <a:lnTo>
                  <a:pt x="82" y="73"/>
                </a:lnTo>
                <a:lnTo>
                  <a:pt x="65" y="91"/>
                </a:lnTo>
                <a:lnTo>
                  <a:pt x="48" y="110"/>
                </a:lnTo>
                <a:lnTo>
                  <a:pt x="34" y="131"/>
                </a:lnTo>
                <a:lnTo>
                  <a:pt x="22" y="153"/>
                </a:lnTo>
                <a:lnTo>
                  <a:pt x="13" y="175"/>
                </a:lnTo>
                <a:lnTo>
                  <a:pt x="6" y="200"/>
                </a:lnTo>
                <a:lnTo>
                  <a:pt x="2" y="224"/>
                </a:lnTo>
                <a:lnTo>
                  <a:pt x="0" y="250"/>
                </a:lnTo>
                <a:lnTo>
                  <a:pt x="2" y="275"/>
                </a:lnTo>
                <a:lnTo>
                  <a:pt x="6" y="300"/>
                </a:lnTo>
                <a:lnTo>
                  <a:pt x="13" y="324"/>
                </a:lnTo>
                <a:lnTo>
                  <a:pt x="22" y="347"/>
                </a:lnTo>
                <a:lnTo>
                  <a:pt x="34" y="368"/>
                </a:lnTo>
                <a:lnTo>
                  <a:pt x="48" y="389"/>
                </a:lnTo>
                <a:lnTo>
                  <a:pt x="65" y="408"/>
                </a:lnTo>
                <a:lnTo>
                  <a:pt x="82" y="425"/>
                </a:lnTo>
                <a:lnTo>
                  <a:pt x="103" y="442"/>
                </a:lnTo>
                <a:lnTo>
                  <a:pt x="124" y="456"/>
                </a:lnTo>
                <a:lnTo>
                  <a:pt x="147" y="468"/>
                </a:lnTo>
                <a:lnTo>
                  <a:pt x="171" y="479"/>
                </a:lnTo>
                <a:lnTo>
                  <a:pt x="197" y="487"/>
                </a:lnTo>
                <a:lnTo>
                  <a:pt x="224" y="493"/>
                </a:lnTo>
                <a:lnTo>
                  <a:pt x="251" y="497"/>
                </a:lnTo>
                <a:lnTo>
                  <a:pt x="280" y="499"/>
                </a:lnTo>
              </a:path>
            </a:pathLst>
          </a:custGeom>
          <a:solidFill>
            <a:srgbClr val="EFCCDD"/>
          </a:solidFill>
          <a:ln w="9525" cap="rnd">
            <a:noFill/>
            <a:round/>
            <a:headEnd/>
            <a:tailEnd/>
          </a:ln>
          <a:effectLst/>
        </p:spPr>
        <p:txBody>
          <a:bodyPr/>
          <a:lstStyle/>
          <a:p>
            <a:endParaRPr lang="zh-CN" altLang="en-US" b="1"/>
          </a:p>
        </p:txBody>
      </p:sp>
      <p:sp>
        <p:nvSpPr>
          <p:cNvPr id="576519" name="Freeform 7"/>
          <p:cNvSpPr>
            <a:spLocks/>
          </p:cNvSpPr>
          <p:nvPr/>
        </p:nvSpPr>
        <p:spPr bwMode="auto">
          <a:xfrm>
            <a:off x="3519488" y="5345785"/>
            <a:ext cx="892175" cy="793750"/>
          </a:xfrm>
          <a:custGeom>
            <a:avLst/>
            <a:gdLst/>
            <a:ahLst/>
            <a:cxnLst>
              <a:cxn ang="0">
                <a:pos x="280" y="499"/>
              </a:cxn>
              <a:cxn ang="0">
                <a:pos x="336" y="493"/>
              </a:cxn>
              <a:cxn ang="0">
                <a:pos x="388" y="479"/>
              </a:cxn>
              <a:cxn ang="0">
                <a:pos x="436" y="456"/>
              </a:cxn>
              <a:cxn ang="0">
                <a:pos x="478" y="425"/>
              </a:cxn>
              <a:cxn ang="0">
                <a:pos x="512" y="389"/>
              </a:cxn>
              <a:cxn ang="0">
                <a:pos x="538" y="347"/>
              </a:cxn>
              <a:cxn ang="0">
                <a:pos x="554" y="300"/>
              </a:cxn>
              <a:cxn ang="0">
                <a:pos x="561" y="250"/>
              </a:cxn>
              <a:cxn ang="0">
                <a:pos x="559" y="224"/>
              </a:cxn>
              <a:cxn ang="0">
                <a:pos x="547" y="175"/>
              </a:cxn>
              <a:cxn ang="0">
                <a:pos x="526" y="131"/>
              </a:cxn>
              <a:cxn ang="0">
                <a:pos x="496" y="91"/>
              </a:cxn>
              <a:cxn ang="0">
                <a:pos x="458" y="57"/>
              </a:cxn>
              <a:cxn ang="0">
                <a:pos x="413" y="30"/>
              </a:cxn>
              <a:cxn ang="0">
                <a:pos x="363" y="11"/>
              </a:cxn>
              <a:cxn ang="0">
                <a:pos x="308" y="1"/>
              </a:cxn>
              <a:cxn ang="0">
                <a:pos x="280" y="0"/>
              </a:cxn>
              <a:cxn ang="0">
                <a:pos x="224" y="5"/>
              </a:cxn>
              <a:cxn ang="0">
                <a:pos x="171" y="20"/>
              </a:cxn>
              <a:cxn ang="0">
                <a:pos x="124" y="43"/>
              </a:cxn>
              <a:cxn ang="0">
                <a:pos x="82" y="73"/>
              </a:cxn>
              <a:cxn ang="0">
                <a:pos x="48" y="110"/>
              </a:cxn>
              <a:cxn ang="0">
                <a:pos x="22" y="153"/>
              </a:cxn>
              <a:cxn ang="0">
                <a:pos x="6" y="200"/>
              </a:cxn>
              <a:cxn ang="0">
                <a:pos x="0" y="250"/>
              </a:cxn>
              <a:cxn ang="0">
                <a:pos x="2" y="275"/>
              </a:cxn>
              <a:cxn ang="0">
                <a:pos x="13" y="324"/>
              </a:cxn>
              <a:cxn ang="0">
                <a:pos x="34" y="368"/>
              </a:cxn>
              <a:cxn ang="0">
                <a:pos x="65" y="408"/>
              </a:cxn>
              <a:cxn ang="0">
                <a:pos x="103" y="442"/>
              </a:cxn>
              <a:cxn ang="0">
                <a:pos x="147" y="468"/>
              </a:cxn>
              <a:cxn ang="0">
                <a:pos x="197" y="487"/>
              </a:cxn>
              <a:cxn ang="0">
                <a:pos x="251" y="497"/>
              </a:cxn>
            </a:cxnLst>
            <a:rect l="0" t="0" r="r" b="b"/>
            <a:pathLst>
              <a:path w="562" h="500">
                <a:moveTo>
                  <a:pt x="280" y="499"/>
                </a:moveTo>
                <a:lnTo>
                  <a:pt x="280" y="499"/>
                </a:lnTo>
                <a:lnTo>
                  <a:pt x="308" y="497"/>
                </a:lnTo>
                <a:lnTo>
                  <a:pt x="336" y="493"/>
                </a:lnTo>
                <a:lnTo>
                  <a:pt x="363" y="487"/>
                </a:lnTo>
                <a:lnTo>
                  <a:pt x="388" y="479"/>
                </a:lnTo>
                <a:lnTo>
                  <a:pt x="413" y="468"/>
                </a:lnTo>
                <a:lnTo>
                  <a:pt x="436" y="456"/>
                </a:lnTo>
                <a:lnTo>
                  <a:pt x="458" y="442"/>
                </a:lnTo>
                <a:lnTo>
                  <a:pt x="478" y="425"/>
                </a:lnTo>
                <a:lnTo>
                  <a:pt x="496" y="408"/>
                </a:lnTo>
                <a:lnTo>
                  <a:pt x="512" y="389"/>
                </a:lnTo>
                <a:lnTo>
                  <a:pt x="526" y="368"/>
                </a:lnTo>
                <a:lnTo>
                  <a:pt x="538" y="347"/>
                </a:lnTo>
                <a:lnTo>
                  <a:pt x="547" y="324"/>
                </a:lnTo>
                <a:lnTo>
                  <a:pt x="554" y="300"/>
                </a:lnTo>
                <a:lnTo>
                  <a:pt x="559" y="275"/>
                </a:lnTo>
                <a:lnTo>
                  <a:pt x="561" y="250"/>
                </a:lnTo>
                <a:lnTo>
                  <a:pt x="561" y="250"/>
                </a:lnTo>
                <a:lnTo>
                  <a:pt x="559" y="224"/>
                </a:lnTo>
                <a:lnTo>
                  <a:pt x="554" y="200"/>
                </a:lnTo>
                <a:lnTo>
                  <a:pt x="547" y="175"/>
                </a:lnTo>
                <a:lnTo>
                  <a:pt x="538" y="153"/>
                </a:lnTo>
                <a:lnTo>
                  <a:pt x="526" y="131"/>
                </a:lnTo>
                <a:lnTo>
                  <a:pt x="512" y="110"/>
                </a:lnTo>
                <a:lnTo>
                  <a:pt x="496" y="91"/>
                </a:lnTo>
                <a:lnTo>
                  <a:pt x="478" y="73"/>
                </a:lnTo>
                <a:lnTo>
                  <a:pt x="458" y="57"/>
                </a:lnTo>
                <a:lnTo>
                  <a:pt x="436" y="43"/>
                </a:lnTo>
                <a:lnTo>
                  <a:pt x="413" y="30"/>
                </a:lnTo>
                <a:lnTo>
                  <a:pt x="388" y="20"/>
                </a:lnTo>
                <a:lnTo>
                  <a:pt x="363" y="11"/>
                </a:lnTo>
                <a:lnTo>
                  <a:pt x="336" y="5"/>
                </a:lnTo>
                <a:lnTo>
                  <a:pt x="308" y="1"/>
                </a:lnTo>
                <a:lnTo>
                  <a:pt x="280" y="0"/>
                </a:lnTo>
                <a:lnTo>
                  <a:pt x="280" y="0"/>
                </a:lnTo>
                <a:lnTo>
                  <a:pt x="251" y="1"/>
                </a:lnTo>
                <a:lnTo>
                  <a:pt x="224" y="5"/>
                </a:lnTo>
                <a:lnTo>
                  <a:pt x="197" y="11"/>
                </a:lnTo>
                <a:lnTo>
                  <a:pt x="171" y="20"/>
                </a:lnTo>
                <a:lnTo>
                  <a:pt x="147" y="30"/>
                </a:lnTo>
                <a:lnTo>
                  <a:pt x="124" y="43"/>
                </a:lnTo>
                <a:lnTo>
                  <a:pt x="103" y="57"/>
                </a:lnTo>
                <a:lnTo>
                  <a:pt x="82" y="73"/>
                </a:lnTo>
                <a:lnTo>
                  <a:pt x="65" y="91"/>
                </a:lnTo>
                <a:lnTo>
                  <a:pt x="48" y="110"/>
                </a:lnTo>
                <a:lnTo>
                  <a:pt x="34" y="131"/>
                </a:lnTo>
                <a:lnTo>
                  <a:pt x="22" y="153"/>
                </a:lnTo>
                <a:lnTo>
                  <a:pt x="13" y="175"/>
                </a:lnTo>
                <a:lnTo>
                  <a:pt x="6" y="200"/>
                </a:lnTo>
                <a:lnTo>
                  <a:pt x="2" y="224"/>
                </a:lnTo>
                <a:lnTo>
                  <a:pt x="0" y="250"/>
                </a:lnTo>
                <a:lnTo>
                  <a:pt x="0" y="250"/>
                </a:lnTo>
                <a:lnTo>
                  <a:pt x="2" y="275"/>
                </a:lnTo>
                <a:lnTo>
                  <a:pt x="6" y="300"/>
                </a:lnTo>
                <a:lnTo>
                  <a:pt x="13" y="324"/>
                </a:lnTo>
                <a:lnTo>
                  <a:pt x="22" y="347"/>
                </a:lnTo>
                <a:lnTo>
                  <a:pt x="34" y="368"/>
                </a:lnTo>
                <a:lnTo>
                  <a:pt x="48" y="389"/>
                </a:lnTo>
                <a:lnTo>
                  <a:pt x="65" y="408"/>
                </a:lnTo>
                <a:lnTo>
                  <a:pt x="82" y="425"/>
                </a:lnTo>
                <a:lnTo>
                  <a:pt x="103" y="442"/>
                </a:lnTo>
                <a:lnTo>
                  <a:pt x="124" y="456"/>
                </a:lnTo>
                <a:lnTo>
                  <a:pt x="147" y="468"/>
                </a:lnTo>
                <a:lnTo>
                  <a:pt x="171" y="479"/>
                </a:lnTo>
                <a:lnTo>
                  <a:pt x="197" y="487"/>
                </a:lnTo>
                <a:lnTo>
                  <a:pt x="224" y="493"/>
                </a:lnTo>
                <a:lnTo>
                  <a:pt x="251" y="497"/>
                </a:lnTo>
                <a:lnTo>
                  <a:pt x="280" y="499"/>
                </a:lnTo>
              </a:path>
            </a:pathLst>
          </a:custGeom>
          <a:noFill/>
          <a:ln w="12700" cap="rnd" cmpd="sng">
            <a:solidFill>
              <a:srgbClr val="000000"/>
            </a:solidFill>
            <a:prstDash val="solid"/>
            <a:round/>
            <a:headEnd type="none" w="sm" len="sm"/>
            <a:tailEnd type="none" w="sm" len="sm"/>
          </a:ln>
          <a:effectLst/>
        </p:spPr>
        <p:txBody>
          <a:bodyPr/>
          <a:lstStyle/>
          <a:p>
            <a:endParaRPr lang="zh-CN" altLang="en-US" b="1"/>
          </a:p>
        </p:txBody>
      </p:sp>
      <p:sp>
        <p:nvSpPr>
          <p:cNvPr id="576520" name="Freeform 8"/>
          <p:cNvSpPr>
            <a:spLocks/>
          </p:cNvSpPr>
          <p:nvPr/>
        </p:nvSpPr>
        <p:spPr bwMode="auto">
          <a:xfrm>
            <a:off x="1362075" y="4137698"/>
            <a:ext cx="804863" cy="717550"/>
          </a:xfrm>
          <a:custGeom>
            <a:avLst/>
            <a:gdLst/>
            <a:ahLst/>
            <a:cxnLst>
              <a:cxn ang="0">
                <a:pos x="278" y="449"/>
              </a:cxn>
              <a:cxn ang="0">
                <a:pos x="327" y="440"/>
              </a:cxn>
              <a:cxn ang="0">
                <a:pos x="372" y="423"/>
              </a:cxn>
              <a:cxn ang="0">
                <a:pos x="412" y="398"/>
              </a:cxn>
              <a:cxn ang="0">
                <a:pos x="447" y="368"/>
              </a:cxn>
              <a:cxn ang="0">
                <a:pos x="474" y="332"/>
              </a:cxn>
              <a:cxn ang="0">
                <a:pos x="493" y="292"/>
              </a:cxn>
              <a:cxn ang="0">
                <a:pos x="503" y="249"/>
              </a:cxn>
              <a:cxn ang="0">
                <a:pos x="503" y="202"/>
              </a:cxn>
              <a:cxn ang="0">
                <a:pos x="493" y="158"/>
              </a:cxn>
              <a:cxn ang="0">
                <a:pos x="474" y="118"/>
              </a:cxn>
              <a:cxn ang="0">
                <a:pos x="447" y="82"/>
              </a:cxn>
              <a:cxn ang="0">
                <a:pos x="412" y="52"/>
              </a:cxn>
              <a:cxn ang="0">
                <a:pos x="372" y="27"/>
              </a:cxn>
              <a:cxn ang="0">
                <a:pos x="327" y="10"/>
              </a:cxn>
              <a:cxn ang="0">
                <a:pos x="278" y="1"/>
              </a:cxn>
              <a:cxn ang="0">
                <a:pos x="226" y="1"/>
              </a:cxn>
              <a:cxn ang="0">
                <a:pos x="178" y="10"/>
              </a:cxn>
              <a:cxn ang="0">
                <a:pos x="132" y="27"/>
              </a:cxn>
              <a:cxn ang="0">
                <a:pos x="93" y="52"/>
              </a:cxn>
              <a:cxn ang="0">
                <a:pos x="58" y="82"/>
              </a:cxn>
              <a:cxn ang="0">
                <a:pos x="31" y="118"/>
              </a:cxn>
              <a:cxn ang="0">
                <a:pos x="12" y="158"/>
              </a:cxn>
              <a:cxn ang="0">
                <a:pos x="2" y="202"/>
              </a:cxn>
              <a:cxn ang="0">
                <a:pos x="2" y="249"/>
              </a:cxn>
              <a:cxn ang="0">
                <a:pos x="12" y="292"/>
              </a:cxn>
              <a:cxn ang="0">
                <a:pos x="31" y="332"/>
              </a:cxn>
              <a:cxn ang="0">
                <a:pos x="58" y="368"/>
              </a:cxn>
              <a:cxn ang="0">
                <a:pos x="93" y="398"/>
              </a:cxn>
              <a:cxn ang="0">
                <a:pos x="132" y="423"/>
              </a:cxn>
              <a:cxn ang="0">
                <a:pos x="178" y="440"/>
              </a:cxn>
              <a:cxn ang="0">
                <a:pos x="226" y="449"/>
              </a:cxn>
            </a:cxnLst>
            <a:rect l="0" t="0" r="r" b="b"/>
            <a:pathLst>
              <a:path w="507" h="452">
                <a:moveTo>
                  <a:pt x="252" y="451"/>
                </a:moveTo>
                <a:lnTo>
                  <a:pt x="278" y="449"/>
                </a:lnTo>
                <a:lnTo>
                  <a:pt x="303" y="446"/>
                </a:lnTo>
                <a:lnTo>
                  <a:pt x="327" y="440"/>
                </a:lnTo>
                <a:lnTo>
                  <a:pt x="350" y="432"/>
                </a:lnTo>
                <a:lnTo>
                  <a:pt x="372" y="423"/>
                </a:lnTo>
                <a:lnTo>
                  <a:pt x="393" y="412"/>
                </a:lnTo>
                <a:lnTo>
                  <a:pt x="412" y="398"/>
                </a:lnTo>
                <a:lnTo>
                  <a:pt x="431" y="384"/>
                </a:lnTo>
                <a:lnTo>
                  <a:pt x="447" y="368"/>
                </a:lnTo>
                <a:lnTo>
                  <a:pt x="461" y="350"/>
                </a:lnTo>
                <a:lnTo>
                  <a:pt x="474" y="332"/>
                </a:lnTo>
                <a:lnTo>
                  <a:pt x="484" y="313"/>
                </a:lnTo>
                <a:lnTo>
                  <a:pt x="493" y="292"/>
                </a:lnTo>
                <a:lnTo>
                  <a:pt x="500" y="270"/>
                </a:lnTo>
                <a:lnTo>
                  <a:pt x="503" y="249"/>
                </a:lnTo>
                <a:lnTo>
                  <a:pt x="506" y="225"/>
                </a:lnTo>
                <a:lnTo>
                  <a:pt x="503" y="202"/>
                </a:lnTo>
                <a:lnTo>
                  <a:pt x="500" y="180"/>
                </a:lnTo>
                <a:lnTo>
                  <a:pt x="493" y="158"/>
                </a:lnTo>
                <a:lnTo>
                  <a:pt x="484" y="138"/>
                </a:lnTo>
                <a:lnTo>
                  <a:pt x="474" y="118"/>
                </a:lnTo>
                <a:lnTo>
                  <a:pt x="461" y="100"/>
                </a:lnTo>
                <a:lnTo>
                  <a:pt x="447" y="82"/>
                </a:lnTo>
                <a:lnTo>
                  <a:pt x="431" y="66"/>
                </a:lnTo>
                <a:lnTo>
                  <a:pt x="412" y="52"/>
                </a:lnTo>
                <a:lnTo>
                  <a:pt x="393" y="38"/>
                </a:lnTo>
                <a:lnTo>
                  <a:pt x="372" y="27"/>
                </a:lnTo>
                <a:lnTo>
                  <a:pt x="350" y="17"/>
                </a:lnTo>
                <a:lnTo>
                  <a:pt x="327" y="10"/>
                </a:lnTo>
                <a:lnTo>
                  <a:pt x="303" y="4"/>
                </a:lnTo>
                <a:lnTo>
                  <a:pt x="278" y="1"/>
                </a:lnTo>
                <a:lnTo>
                  <a:pt x="252" y="0"/>
                </a:lnTo>
                <a:lnTo>
                  <a:pt x="226" y="1"/>
                </a:lnTo>
                <a:lnTo>
                  <a:pt x="202" y="4"/>
                </a:lnTo>
                <a:lnTo>
                  <a:pt x="178" y="10"/>
                </a:lnTo>
                <a:lnTo>
                  <a:pt x="154" y="17"/>
                </a:lnTo>
                <a:lnTo>
                  <a:pt x="132" y="27"/>
                </a:lnTo>
                <a:lnTo>
                  <a:pt x="112" y="38"/>
                </a:lnTo>
                <a:lnTo>
                  <a:pt x="93" y="52"/>
                </a:lnTo>
                <a:lnTo>
                  <a:pt x="74" y="66"/>
                </a:lnTo>
                <a:lnTo>
                  <a:pt x="58" y="82"/>
                </a:lnTo>
                <a:lnTo>
                  <a:pt x="44" y="100"/>
                </a:lnTo>
                <a:lnTo>
                  <a:pt x="31" y="118"/>
                </a:lnTo>
                <a:lnTo>
                  <a:pt x="21" y="138"/>
                </a:lnTo>
                <a:lnTo>
                  <a:pt x="12" y="158"/>
                </a:lnTo>
                <a:lnTo>
                  <a:pt x="5" y="180"/>
                </a:lnTo>
                <a:lnTo>
                  <a:pt x="2" y="202"/>
                </a:lnTo>
                <a:lnTo>
                  <a:pt x="0" y="225"/>
                </a:lnTo>
                <a:lnTo>
                  <a:pt x="2" y="249"/>
                </a:lnTo>
                <a:lnTo>
                  <a:pt x="5" y="270"/>
                </a:lnTo>
                <a:lnTo>
                  <a:pt x="12" y="292"/>
                </a:lnTo>
                <a:lnTo>
                  <a:pt x="21" y="313"/>
                </a:lnTo>
                <a:lnTo>
                  <a:pt x="31" y="332"/>
                </a:lnTo>
                <a:lnTo>
                  <a:pt x="44" y="350"/>
                </a:lnTo>
                <a:lnTo>
                  <a:pt x="58" y="368"/>
                </a:lnTo>
                <a:lnTo>
                  <a:pt x="74" y="384"/>
                </a:lnTo>
                <a:lnTo>
                  <a:pt x="93" y="398"/>
                </a:lnTo>
                <a:lnTo>
                  <a:pt x="112" y="412"/>
                </a:lnTo>
                <a:lnTo>
                  <a:pt x="132" y="423"/>
                </a:lnTo>
                <a:lnTo>
                  <a:pt x="154" y="432"/>
                </a:lnTo>
                <a:lnTo>
                  <a:pt x="178" y="440"/>
                </a:lnTo>
                <a:lnTo>
                  <a:pt x="202" y="446"/>
                </a:lnTo>
                <a:lnTo>
                  <a:pt x="226" y="449"/>
                </a:lnTo>
                <a:lnTo>
                  <a:pt x="252" y="451"/>
                </a:lnTo>
              </a:path>
            </a:pathLst>
          </a:custGeom>
          <a:solidFill>
            <a:srgbClr val="EFCCDD"/>
          </a:solidFill>
          <a:ln w="9525" cap="rnd">
            <a:noFill/>
            <a:round/>
            <a:headEnd/>
            <a:tailEnd/>
          </a:ln>
          <a:effectLst/>
        </p:spPr>
        <p:txBody>
          <a:bodyPr/>
          <a:lstStyle/>
          <a:p>
            <a:endParaRPr lang="zh-CN" altLang="en-US" b="1"/>
          </a:p>
        </p:txBody>
      </p:sp>
      <p:sp>
        <p:nvSpPr>
          <p:cNvPr id="576521" name="Freeform 9"/>
          <p:cNvSpPr>
            <a:spLocks/>
          </p:cNvSpPr>
          <p:nvPr/>
        </p:nvSpPr>
        <p:spPr bwMode="auto">
          <a:xfrm>
            <a:off x="1362075" y="4137698"/>
            <a:ext cx="804863" cy="717550"/>
          </a:xfrm>
          <a:custGeom>
            <a:avLst/>
            <a:gdLst/>
            <a:ahLst/>
            <a:cxnLst>
              <a:cxn ang="0">
                <a:pos x="252" y="451"/>
              </a:cxn>
              <a:cxn ang="0">
                <a:pos x="303" y="446"/>
              </a:cxn>
              <a:cxn ang="0">
                <a:pos x="350" y="432"/>
              </a:cxn>
              <a:cxn ang="0">
                <a:pos x="393" y="412"/>
              </a:cxn>
              <a:cxn ang="0">
                <a:pos x="431" y="384"/>
              </a:cxn>
              <a:cxn ang="0">
                <a:pos x="461" y="350"/>
              </a:cxn>
              <a:cxn ang="0">
                <a:pos x="484" y="313"/>
              </a:cxn>
              <a:cxn ang="0">
                <a:pos x="500" y="270"/>
              </a:cxn>
              <a:cxn ang="0">
                <a:pos x="506" y="225"/>
              </a:cxn>
              <a:cxn ang="0">
                <a:pos x="503" y="202"/>
              </a:cxn>
              <a:cxn ang="0">
                <a:pos x="493" y="158"/>
              </a:cxn>
              <a:cxn ang="0">
                <a:pos x="474" y="118"/>
              </a:cxn>
              <a:cxn ang="0">
                <a:pos x="447" y="82"/>
              </a:cxn>
              <a:cxn ang="0">
                <a:pos x="412" y="52"/>
              </a:cxn>
              <a:cxn ang="0">
                <a:pos x="372" y="27"/>
              </a:cxn>
              <a:cxn ang="0">
                <a:pos x="327" y="10"/>
              </a:cxn>
              <a:cxn ang="0">
                <a:pos x="278" y="1"/>
              </a:cxn>
              <a:cxn ang="0">
                <a:pos x="252" y="0"/>
              </a:cxn>
              <a:cxn ang="0">
                <a:pos x="202" y="4"/>
              </a:cxn>
              <a:cxn ang="0">
                <a:pos x="154" y="17"/>
              </a:cxn>
              <a:cxn ang="0">
                <a:pos x="112" y="38"/>
              </a:cxn>
              <a:cxn ang="0">
                <a:pos x="74" y="66"/>
              </a:cxn>
              <a:cxn ang="0">
                <a:pos x="44" y="100"/>
              </a:cxn>
              <a:cxn ang="0">
                <a:pos x="21" y="138"/>
              </a:cxn>
              <a:cxn ang="0">
                <a:pos x="5" y="180"/>
              </a:cxn>
              <a:cxn ang="0">
                <a:pos x="0" y="225"/>
              </a:cxn>
              <a:cxn ang="0">
                <a:pos x="2" y="249"/>
              </a:cxn>
              <a:cxn ang="0">
                <a:pos x="12" y="292"/>
              </a:cxn>
              <a:cxn ang="0">
                <a:pos x="31" y="332"/>
              </a:cxn>
              <a:cxn ang="0">
                <a:pos x="58" y="368"/>
              </a:cxn>
              <a:cxn ang="0">
                <a:pos x="93" y="398"/>
              </a:cxn>
              <a:cxn ang="0">
                <a:pos x="132" y="423"/>
              </a:cxn>
              <a:cxn ang="0">
                <a:pos x="178" y="440"/>
              </a:cxn>
              <a:cxn ang="0">
                <a:pos x="226" y="449"/>
              </a:cxn>
            </a:cxnLst>
            <a:rect l="0" t="0" r="r" b="b"/>
            <a:pathLst>
              <a:path w="507" h="452">
                <a:moveTo>
                  <a:pt x="252" y="451"/>
                </a:moveTo>
                <a:lnTo>
                  <a:pt x="252" y="451"/>
                </a:lnTo>
                <a:lnTo>
                  <a:pt x="278" y="449"/>
                </a:lnTo>
                <a:lnTo>
                  <a:pt x="303" y="446"/>
                </a:lnTo>
                <a:lnTo>
                  <a:pt x="327" y="440"/>
                </a:lnTo>
                <a:lnTo>
                  <a:pt x="350" y="432"/>
                </a:lnTo>
                <a:lnTo>
                  <a:pt x="372" y="423"/>
                </a:lnTo>
                <a:lnTo>
                  <a:pt x="393" y="412"/>
                </a:lnTo>
                <a:lnTo>
                  <a:pt x="412" y="398"/>
                </a:lnTo>
                <a:lnTo>
                  <a:pt x="431" y="384"/>
                </a:lnTo>
                <a:lnTo>
                  <a:pt x="447" y="368"/>
                </a:lnTo>
                <a:lnTo>
                  <a:pt x="461" y="350"/>
                </a:lnTo>
                <a:lnTo>
                  <a:pt x="474" y="332"/>
                </a:lnTo>
                <a:lnTo>
                  <a:pt x="484" y="313"/>
                </a:lnTo>
                <a:lnTo>
                  <a:pt x="493" y="292"/>
                </a:lnTo>
                <a:lnTo>
                  <a:pt x="500" y="270"/>
                </a:lnTo>
                <a:lnTo>
                  <a:pt x="503" y="249"/>
                </a:lnTo>
                <a:lnTo>
                  <a:pt x="506" y="225"/>
                </a:lnTo>
                <a:lnTo>
                  <a:pt x="506" y="225"/>
                </a:lnTo>
                <a:lnTo>
                  <a:pt x="503" y="202"/>
                </a:lnTo>
                <a:lnTo>
                  <a:pt x="500" y="180"/>
                </a:lnTo>
                <a:lnTo>
                  <a:pt x="493" y="158"/>
                </a:lnTo>
                <a:lnTo>
                  <a:pt x="484" y="138"/>
                </a:lnTo>
                <a:lnTo>
                  <a:pt x="474" y="118"/>
                </a:lnTo>
                <a:lnTo>
                  <a:pt x="461" y="100"/>
                </a:lnTo>
                <a:lnTo>
                  <a:pt x="447" y="82"/>
                </a:lnTo>
                <a:lnTo>
                  <a:pt x="431" y="66"/>
                </a:lnTo>
                <a:lnTo>
                  <a:pt x="412" y="52"/>
                </a:lnTo>
                <a:lnTo>
                  <a:pt x="393" y="38"/>
                </a:lnTo>
                <a:lnTo>
                  <a:pt x="372" y="27"/>
                </a:lnTo>
                <a:lnTo>
                  <a:pt x="350" y="17"/>
                </a:lnTo>
                <a:lnTo>
                  <a:pt x="327" y="10"/>
                </a:lnTo>
                <a:lnTo>
                  <a:pt x="303" y="4"/>
                </a:lnTo>
                <a:lnTo>
                  <a:pt x="278" y="1"/>
                </a:lnTo>
                <a:lnTo>
                  <a:pt x="252" y="0"/>
                </a:lnTo>
                <a:lnTo>
                  <a:pt x="252" y="0"/>
                </a:lnTo>
                <a:lnTo>
                  <a:pt x="226" y="1"/>
                </a:lnTo>
                <a:lnTo>
                  <a:pt x="202" y="4"/>
                </a:lnTo>
                <a:lnTo>
                  <a:pt x="178" y="10"/>
                </a:lnTo>
                <a:lnTo>
                  <a:pt x="154" y="17"/>
                </a:lnTo>
                <a:lnTo>
                  <a:pt x="132" y="27"/>
                </a:lnTo>
                <a:lnTo>
                  <a:pt x="112" y="38"/>
                </a:lnTo>
                <a:lnTo>
                  <a:pt x="93" y="52"/>
                </a:lnTo>
                <a:lnTo>
                  <a:pt x="74" y="66"/>
                </a:lnTo>
                <a:lnTo>
                  <a:pt x="58" y="82"/>
                </a:lnTo>
                <a:lnTo>
                  <a:pt x="44" y="100"/>
                </a:lnTo>
                <a:lnTo>
                  <a:pt x="31" y="118"/>
                </a:lnTo>
                <a:lnTo>
                  <a:pt x="21" y="138"/>
                </a:lnTo>
                <a:lnTo>
                  <a:pt x="12" y="158"/>
                </a:lnTo>
                <a:lnTo>
                  <a:pt x="5" y="180"/>
                </a:lnTo>
                <a:lnTo>
                  <a:pt x="2" y="202"/>
                </a:lnTo>
                <a:lnTo>
                  <a:pt x="0" y="225"/>
                </a:lnTo>
                <a:lnTo>
                  <a:pt x="0" y="225"/>
                </a:lnTo>
                <a:lnTo>
                  <a:pt x="2" y="249"/>
                </a:lnTo>
                <a:lnTo>
                  <a:pt x="5" y="270"/>
                </a:lnTo>
                <a:lnTo>
                  <a:pt x="12" y="292"/>
                </a:lnTo>
                <a:lnTo>
                  <a:pt x="21" y="313"/>
                </a:lnTo>
                <a:lnTo>
                  <a:pt x="31" y="332"/>
                </a:lnTo>
                <a:lnTo>
                  <a:pt x="44" y="350"/>
                </a:lnTo>
                <a:lnTo>
                  <a:pt x="58" y="368"/>
                </a:lnTo>
                <a:lnTo>
                  <a:pt x="74" y="384"/>
                </a:lnTo>
                <a:lnTo>
                  <a:pt x="93" y="398"/>
                </a:lnTo>
                <a:lnTo>
                  <a:pt x="112" y="412"/>
                </a:lnTo>
                <a:lnTo>
                  <a:pt x="132" y="423"/>
                </a:lnTo>
                <a:lnTo>
                  <a:pt x="154" y="432"/>
                </a:lnTo>
                <a:lnTo>
                  <a:pt x="178" y="440"/>
                </a:lnTo>
                <a:lnTo>
                  <a:pt x="202" y="446"/>
                </a:lnTo>
                <a:lnTo>
                  <a:pt x="226" y="449"/>
                </a:lnTo>
                <a:lnTo>
                  <a:pt x="252" y="451"/>
                </a:lnTo>
              </a:path>
            </a:pathLst>
          </a:custGeom>
          <a:noFill/>
          <a:ln w="12700" cap="rnd" cmpd="sng">
            <a:solidFill>
              <a:srgbClr val="000000"/>
            </a:solidFill>
            <a:prstDash val="solid"/>
            <a:round/>
            <a:headEnd type="none" w="sm" len="sm"/>
            <a:tailEnd type="none" w="sm" len="sm"/>
          </a:ln>
          <a:effectLst/>
        </p:spPr>
        <p:txBody>
          <a:bodyPr/>
          <a:lstStyle/>
          <a:p>
            <a:endParaRPr lang="zh-CN" altLang="en-US" b="1"/>
          </a:p>
        </p:txBody>
      </p:sp>
      <p:sp>
        <p:nvSpPr>
          <p:cNvPr id="576522" name="Freeform 10"/>
          <p:cNvSpPr>
            <a:spLocks/>
          </p:cNvSpPr>
          <p:nvPr/>
        </p:nvSpPr>
        <p:spPr bwMode="auto">
          <a:xfrm>
            <a:off x="2946400" y="3658273"/>
            <a:ext cx="1209675" cy="681037"/>
          </a:xfrm>
          <a:custGeom>
            <a:avLst/>
            <a:gdLst/>
            <a:ahLst/>
            <a:cxnLst>
              <a:cxn ang="0">
                <a:pos x="713" y="4"/>
              </a:cxn>
              <a:cxn ang="0">
                <a:pos x="698" y="1"/>
              </a:cxn>
              <a:cxn ang="0">
                <a:pos x="679" y="0"/>
              </a:cxn>
              <a:cxn ang="0">
                <a:pos x="668" y="2"/>
              </a:cxn>
              <a:cxn ang="0">
                <a:pos x="649" y="5"/>
              </a:cxn>
              <a:cxn ang="0">
                <a:pos x="642" y="6"/>
              </a:cxn>
              <a:cxn ang="0">
                <a:pos x="623" y="11"/>
              </a:cxn>
              <a:cxn ang="0">
                <a:pos x="612" y="16"/>
              </a:cxn>
              <a:cxn ang="0">
                <a:pos x="594" y="21"/>
              </a:cxn>
              <a:cxn ang="0">
                <a:pos x="566" y="21"/>
              </a:cxn>
              <a:cxn ang="0">
                <a:pos x="544" y="21"/>
              </a:cxn>
              <a:cxn ang="0">
                <a:pos x="517" y="20"/>
              </a:cxn>
              <a:cxn ang="0">
                <a:pos x="479" y="20"/>
              </a:cxn>
              <a:cxn ang="0">
                <a:pos x="428" y="24"/>
              </a:cxn>
              <a:cxn ang="0">
                <a:pos x="401" y="26"/>
              </a:cxn>
              <a:cxn ang="0">
                <a:pos x="367" y="29"/>
              </a:cxn>
              <a:cxn ang="0">
                <a:pos x="317" y="32"/>
              </a:cxn>
              <a:cxn ang="0">
                <a:pos x="277" y="40"/>
              </a:cxn>
              <a:cxn ang="0">
                <a:pos x="247" y="48"/>
              </a:cxn>
              <a:cxn ang="0">
                <a:pos x="234" y="53"/>
              </a:cxn>
              <a:cxn ang="0">
                <a:pos x="226" y="57"/>
              </a:cxn>
              <a:cxn ang="0">
                <a:pos x="217" y="63"/>
              </a:cxn>
              <a:cxn ang="0">
                <a:pos x="193" y="90"/>
              </a:cxn>
              <a:cxn ang="0">
                <a:pos x="185" y="117"/>
              </a:cxn>
              <a:cxn ang="0">
                <a:pos x="171" y="139"/>
              </a:cxn>
              <a:cxn ang="0">
                <a:pos x="164" y="145"/>
              </a:cxn>
              <a:cxn ang="0">
                <a:pos x="111" y="159"/>
              </a:cxn>
              <a:cxn ang="0">
                <a:pos x="68" y="169"/>
              </a:cxn>
              <a:cxn ang="0">
                <a:pos x="53" y="176"/>
              </a:cxn>
              <a:cxn ang="0">
                <a:pos x="45" y="180"/>
              </a:cxn>
              <a:cxn ang="0">
                <a:pos x="33" y="187"/>
              </a:cxn>
              <a:cxn ang="0">
                <a:pos x="29" y="190"/>
              </a:cxn>
              <a:cxn ang="0">
                <a:pos x="24" y="193"/>
              </a:cxn>
              <a:cxn ang="0">
                <a:pos x="20" y="198"/>
              </a:cxn>
              <a:cxn ang="0">
                <a:pos x="17" y="201"/>
              </a:cxn>
              <a:cxn ang="0">
                <a:pos x="8" y="216"/>
              </a:cxn>
              <a:cxn ang="0">
                <a:pos x="0" y="263"/>
              </a:cxn>
              <a:cxn ang="0">
                <a:pos x="7" y="276"/>
              </a:cxn>
              <a:cxn ang="0">
                <a:pos x="9" y="286"/>
              </a:cxn>
              <a:cxn ang="0">
                <a:pos x="18" y="300"/>
              </a:cxn>
              <a:cxn ang="0">
                <a:pos x="23" y="304"/>
              </a:cxn>
              <a:cxn ang="0">
                <a:pos x="35" y="318"/>
              </a:cxn>
              <a:cxn ang="0">
                <a:pos x="39" y="321"/>
              </a:cxn>
              <a:cxn ang="0">
                <a:pos x="404" y="423"/>
              </a:cxn>
              <a:cxn ang="0">
                <a:pos x="594" y="345"/>
              </a:cxn>
              <a:cxn ang="0">
                <a:pos x="598" y="307"/>
              </a:cxn>
              <a:cxn ang="0">
                <a:pos x="604" y="279"/>
              </a:cxn>
              <a:cxn ang="0">
                <a:pos x="610" y="257"/>
              </a:cxn>
              <a:cxn ang="0">
                <a:pos x="612" y="243"/>
              </a:cxn>
              <a:cxn ang="0">
                <a:pos x="614" y="235"/>
              </a:cxn>
              <a:cxn ang="0">
                <a:pos x="618" y="223"/>
              </a:cxn>
              <a:cxn ang="0">
                <a:pos x="625" y="208"/>
              </a:cxn>
              <a:cxn ang="0">
                <a:pos x="641" y="181"/>
              </a:cxn>
              <a:cxn ang="0">
                <a:pos x="657" y="151"/>
              </a:cxn>
              <a:cxn ang="0">
                <a:pos x="659" y="145"/>
              </a:cxn>
              <a:cxn ang="0">
                <a:pos x="661" y="137"/>
              </a:cxn>
              <a:cxn ang="0">
                <a:pos x="718" y="89"/>
              </a:cxn>
              <a:cxn ang="0">
                <a:pos x="734" y="71"/>
              </a:cxn>
              <a:cxn ang="0">
                <a:pos x="742" y="59"/>
              </a:cxn>
              <a:cxn ang="0">
                <a:pos x="745" y="55"/>
              </a:cxn>
              <a:cxn ang="0">
                <a:pos x="749" y="49"/>
              </a:cxn>
              <a:cxn ang="0">
                <a:pos x="755" y="43"/>
              </a:cxn>
              <a:cxn ang="0">
                <a:pos x="759" y="32"/>
              </a:cxn>
            </a:cxnLst>
            <a:rect l="0" t="0" r="r" b="b"/>
            <a:pathLst>
              <a:path w="762" h="429">
                <a:moveTo>
                  <a:pt x="761" y="27"/>
                </a:moveTo>
                <a:lnTo>
                  <a:pt x="722" y="5"/>
                </a:lnTo>
                <a:lnTo>
                  <a:pt x="720" y="5"/>
                </a:lnTo>
                <a:lnTo>
                  <a:pt x="717" y="5"/>
                </a:lnTo>
                <a:lnTo>
                  <a:pt x="713" y="4"/>
                </a:lnTo>
                <a:lnTo>
                  <a:pt x="709" y="4"/>
                </a:lnTo>
                <a:lnTo>
                  <a:pt x="705" y="3"/>
                </a:lnTo>
                <a:lnTo>
                  <a:pt x="702" y="2"/>
                </a:lnTo>
                <a:lnTo>
                  <a:pt x="699" y="2"/>
                </a:lnTo>
                <a:lnTo>
                  <a:pt x="698" y="1"/>
                </a:lnTo>
                <a:lnTo>
                  <a:pt x="695" y="1"/>
                </a:lnTo>
                <a:lnTo>
                  <a:pt x="691" y="0"/>
                </a:lnTo>
                <a:lnTo>
                  <a:pt x="688" y="0"/>
                </a:lnTo>
                <a:lnTo>
                  <a:pt x="684" y="0"/>
                </a:lnTo>
                <a:lnTo>
                  <a:pt x="679" y="0"/>
                </a:lnTo>
                <a:lnTo>
                  <a:pt x="676" y="0"/>
                </a:lnTo>
                <a:lnTo>
                  <a:pt x="672" y="0"/>
                </a:lnTo>
                <a:lnTo>
                  <a:pt x="670" y="1"/>
                </a:lnTo>
                <a:lnTo>
                  <a:pt x="670" y="2"/>
                </a:lnTo>
                <a:lnTo>
                  <a:pt x="668" y="2"/>
                </a:lnTo>
                <a:lnTo>
                  <a:pt x="665" y="2"/>
                </a:lnTo>
                <a:lnTo>
                  <a:pt x="661" y="3"/>
                </a:lnTo>
                <a:lnTo>
                  <a:pt x="657" y="4"/>
                </a:lnTo>
                <a:lnTo>
                  <a:pt x="652" y="4"/>
                </a:lnTo>
                <a:lnTo>
                  <a:pt x="649" y="5"/>
                </a:lnTo>
                <a:lnTo>
                  <a:pt x="647" y="5"/>
                </a:lnTo>
                <a:lnTo>
                  <a:pt x="645" y="6"/>
                </a:lnTo>
                <a:lnTo>
                  <a:pt x="644" y="6"/>
                </a:lnTo>
                <a:lnTo>
                  <a:pt x="643" y="6"/>
                </a:lnTo>
                <a:lnTo>
                  <a:pt x="642" y="6"/>
                </a:lnTo>
                <a:lnTo>
                  <a:pt x="641" y="6"/>
                </a:lnTo>
                <a:lnTo>
                  <a:pt x="636" y="8"/>
                </a:lnTo>
                <a:lnTo>
                  <a:pt x="631" y="8"/>
                </a:lnTo>
                <a:lnTo>
                  <a:pt x="627" y="8"/>
                </a:lnTo>
                <a:lnTo>
                  <a:pt x="623" y="11"/>
                </a:lnTo>
                <a:lnTo>
                  <a:pt x="621" y="11"/>
                </a:lnTo>
                <a:lnTo>
                  <a:pt x="619" y="13"/>
                </a:lnTo>
                <a:lnTo>
                  <a:pt x="616" y="14"/>
                </a:lnTo>
                <a:lnTo>
                  <a:pt x="614" y="14"/>
                </a:lnTo>
                <a:lnTo>
                  <a:pt x="612" y="16"/>
                </a:lnTo>
                <a:lnTo>
                  <a:pt x="609" y="17"/>
                </a:lnTo>
                <a:lnTo>
                  <a:pt x="606" y="18"/>
                </a:lnTo>
                <a:lnTo>
                  <a:pt x="604" y="20"/>
                </a:lnTo>
                <a:lnTo>
                  <a:pt x="599" y="20"/>
                </a:lnTo>
                <a:lnTo>
                  <a:pt x="594" y="21"/>
                </a:lnTo>
                <a:lnTo>
                  <a:pt x="589" y="22"/>
                </a:lnTo>
                <a:lnTo>
                  <a:pt x="583" y="21"/>
                </a:lnTo>
                <a:lnTo>
                  <a:pt x="577" y="21"/>
                </a:lnTo>
                <a:lnTo>
                  <a:pt x="571" y="21"/>
                </a:lnTo>
                <a:lnTo>
                  <a:pt x="566" y="21"/>
                </a:lnTo>
                <a:lnTo>
                  <a:pt x="561" y="22"/>
                </a:lnTo>
                <a:lnTo>
                  <a:pt x="557" y="22"/>
                </a:lnTo>
                <a:lnTo>
                  <a:pt x="552" y="22"/>
                </a:lnTo>
                <a:lnTo>
                  <a:pt x="547" y="22"/>
                </a:lnTo>
                <a:lnTo>
                  <a:pt x="544" y="21"/>
                </a:lnTo>
                <a:lnTo>
                  <a:pt x="539" y="20"/>
                </a:lnTo>
                <a:lnTo>
                  <a:pt x="534" y="20"/>
                </a:lnTo>
                <a:lnTo>
                  <a:pt x="528" y="20"/>
                </a:lnTo>
                <a:lnTo>
                  <a:pt x="522" y="20"/>
                </a:lnTo>
                <a:lnTo>
                  <a:pt x="517" y="20"/>
                </a:lnTo>
                <a:lnTo>
                  <a:pt x="511" y="20"/>
                </a:lnTo>
                <a:lnTo>
                  <a:pt x="505" y="20"/>
                </a:lnTo>
                <a:lnTo>
                  <a:pt x="500" y="20"/>
                </a:lnTo>
                <a:lnTo>
                  <a:pt x="490" y="20"/>
                </a:lnTo>
                <a:lnTo>
                  <a:pt x="479" y="20"/>
                </a:lnTo>
                <a:lnTo>
                  <a:pt x="469" y="20"/>
                </a:lnTo>
                <a:lnTo>
                  <a:pt x="458" y="20"/>
                </a:lnTo>
                <a:lnTo>
                  <a:pt x="448" y="21"/>
                </a:lnTo>
                <a:lnTo>
                  <a:pt x="437" y="23"/>
                </a:lnTo>
                <a:lnTo>
                  <a:pt x="428" y="24"/>
                </a:lnTo>
                <a:lnTo>
                  <a:pt x="418" y="26"/>
                </a:lnTo>
                <a:lnTo>
                  <a:pt x="414" y="26"/>
                </a:lnTo>
                <a:lnTo>
                  <a:pt x="410" y="26"/>
                </a:lnTo>
                <a:lnTo>
                  <a:pt x="405" y="26"/>
                </a:lnTo>
                <a:lnTo>
                  <a:pt x="401" y="26"/>
                </a:lnTo>
                <a:lnTo>
                  <a:pt x="397" y="26"/>
                </a:lnTo>
                <a:lnTo>
                  <a:pt x="392" y="26"/>
                </a:lnTo>
                <a:lnTo>
                  <a:pt x="388" y="26"/>
                </a:lnTo>
                <a:lnTo>
                  <a:pt x="385" y="26"/>
                </a:lnTo>
                <a:lnTo>
                  <a:pt x="367" y="29"/>
                </a:lnTo>
                <a:lnTo>
                  <a:pt x="358" y="29"/>
                </a:lnTo>
                <a:lnTo>
                  <a:pt x="347" y="31"/>
                </a:lnTo>
                <a:lnTo>
                  <a:pt x="337" y="31"/>
                </a:lnTo>
                <a:lnTo>
                  <a:pt x="327" y="32"/>
                </a:lnTo>
                <a:lnTo>
                  <a:pt x="317" y="32"/>
                </a:lnTo>
                <a:lnTo>
                  <a:pt x="307" y="32"/>
                </a:lnTo>
                <a:lnTo>
                  <a:pt x="298" y="34"/>
                </a:lnTo>
                <a:lnTo>
                  <a:pt x="288" y="36"/>
                </a:lnTo>
                <a:lnTo>
                  <a:pt x="283" y="38"/>
                </a:lnTo>
                <a:lnTo>
                  <a:pt x="277" y="40"/>
                </a:lnTo>
                <a:lnTo>
                  <a:pt x="271" y="41"/>
                </a:lnTo>
                <a:lnTo>
                  <a:pt x="265" y="44"/>
                </a:lnTo>
                <a:lnTo>
                  <a:pt x="259" y="46"/>
                </a:lnTo>
                <a:lnTo>
                  <a:pt x="253" y="47"/>
                </a:lnTo>
                <a:lnTo>
                  <a:pt x="247" y="48"/>
                </a:lnTo>
                <a:lnTo>
                  <a:pt x="242" y="49"/>
                </a:lnTo>
                <a:lnTo>
                  <a:pt x="240" y="50"/>
                </a:lnTo>
                <a:lnTo>
                  <a:pt x="238" y="51"/>
                </a:lnTo>
                <a:lnTo>
                  <a:pt x="236" y="52"/>
                </a:lnTo>
                <a:lnTo>
                  <a:pt x="234" y="53"/>
                </a:lnTo>
                <a:lnTo>
                  <a:pt x="232" y="54"/>
                </a:lnTo>
                <a:lnTo>
                  <a:pt x="231" y="55"/>
                </a:lnTo>
                <a:lnTo>
                  <a:pt x="229" y="56"/>
                </a:lnTo>
                <a:lnTo>
                  <a:pt x="228" y="57"/>
                </a:lnTo>
                <a:lnTo>
                  <a:pt x="226" y="57"/>
                </a:lnTo>
                <a:lnTo>
                  <a:pt x="224" y="58"/>
                </a:lnTo>
                <a:lnTo>
                  <a:pt x="223" y="59"/>
                </a:lnTo>
                <a:lnTo>
                  <a:pt x="222" y="60"/>
                </a:lnTo>
                <a:lnTo>
                  <a:pt x="217" y="62"/>
                </a:lnTo>
                <a:lnTo>
                  <a:pt x="217" y="63"/>
                </a:lnTo>
                <a:lnTo>
                  <a:pt x="211" y="68"/>
                </a:lnTo>
                <a:lnTo>
                  <a:pt x="205" y="73"/>
                </a:lnTo>
                <a:lnTo>
                  <a:pt x="200" y="77"/>
                </a:lnTo>
                <a:lnTo>
                  <a:pt x="197" y="84"/>
                </a:lnTo>
                <a:lnTo>
                  <a:pt x="193" y="90"/>
                </a:lnTo>
                <a:lnTo>
                  <a:pt x="190" y="97"/>
                </a:lnTo>
                <a:lnTo>
                  <a:pt x="189" y="104"/>
                </a:lnTo>
                <a:lnTo>
                  <a:pt x="188" y="111"/>
                </a:lnTo>
                <a:lnTo>
                  <a:pt x="187" y="112"/>
                </a:lnTo>
                <a:lnTo>
                  <a:pt x="185" y="117"/>
                </a:lnTo>
                <a:lnTo>
                  <a:pt x="183" y="125"/>
                </a:lnTo>
                <a:lnTo>
                  <a:pt x="179" y="132"/>
                </a:lnTo>
                <a:lnTo>
                  <a:pt x="175" y="135"/>
                </a:lnTo>
                <a:lnTo>
                  <a:pt x="173" y="137"/>
                </a:lnTo>
                <a:lnTo>
                  <a:pt x="171" y="139"/>
                </a:lnTo>
                <a:lnTo>
                  <a:pt x="168" y="142"/>
                </a:lnTo>
                <a:lnTo>
                  <a:pt x="165" y="143"/>
                </a:lnTo>
                <a:lnTo>
                  <a:pt x="165" y="144"/>
                </a:lnTo>
                <a:lnTo>
                  <a:pt x="164" y="144"/>
                </a:lnTo>
                <a:lnTo>
                  <a:pt x="164" y="145"/>
                </a:lnTo>
                <a:lnTo>
                  <a:pt x="164" y="145"/>
                </a:lnTo>
                <a:lnTo>
                  <a:pt x="137" y="153"/>
                </a:lnTo>
                <a:lnTo>
                  <a:pt x="128" y="155"/>
                </a:lnTo>
                <a:lnTo>
                  <a:pt x="120" y="157"/>
                </a:lnTo>
                <a:lnTo>
                  <a:pt x="111" y="159"/>
                </a:lnTo>
                <a:lnTo>
                  <a:pt x="102" y="160"/>
                </a:lnTo>
                <a:lnTo>
                  <a:pt x="93" y="162"/>
                </a:lnTo>
                <a:lnTo>
                  <a:pt x="84" y="164"/>
                </a:lnTo>
                <a:lnTo>
                  <a:pt x="76" y="166"/>
                </a:lnTo>
                <a:lnTo>
                  <a:pt x="68" y="169"/>
                </a:lnTo>
                <a:lnTo>
                  <a:pt x="59" y="172"/>
                </a:lnTo>
                <a:lnTo>
                  <a:pt x="58" y="174"/>
                </a:lnTo>
                <a:lnTo>
                  <a:pt x="57" y="175"/>
                </a:lnTo>
                <a:lnTo>
                  <a:pt x="55" y="175"/>
                </a:lnTo>
                <a:lnTo>
                  <a:pt x="53" y="176"/>
                </a:lnTo>
                <a:lnTo>
                  <a:pt x="51" y="176"/>
                </a:lnTo>
                <a:lnTo>
                  <a:pt x="50" y="178"/>
                </a:lnTo>
                <a:lnTo>
                  <a:pt x="49" y="178"/>
                </a:lnTo>
                <a:lnTo>
                  <a:pt x="47" y="178"/>
                </a:lnTo>
                <a:lnTo>
                  <a:pt x="45" y="180"/>
                </a:lnTo>
                <a:lnTo>
                  <a:pt x="44" y="181"/>
                </a:lnTo>
                <a:lnTo>
                  <a:pt x="42" y="181"/>
                </a:lnTo>
                <a:lnTo>
                  <a:pt x="40" y="182"/>
                </a:lnTo>
                <a:lnTo>
                  <a:pt x="37" y="185"/>
                </a:lnTo>
                <a:lnTo>
                  <a:pt x="33" y="187"/>
                </a:lnTo>
                <a:lnTo>
                  <a:pt x="30" y="188"/>
                </a:lnTo>
                <a:lnTo>
                  <a:pt x="30" y="190"/>
                </a:lnTo>
                <a:lnTo>
                  <a:pt x="29" y="190"/>
                </a:lnTo>
                <a:lnTo>
                  <a:pt x="29" y="190"/>
                </a:lnTo>
                <a:lnTo>
                  <a:pt x="29" y="190"/>
                </a:lnTo>
                <a:lnTo>
                  <a:pt x="28" y="190"/>
                </a:lnTo>
                <a:lnTo>
                  <a:pt x="26" y="191"/>
                </a:lnTo>
                <a:lnTo>
                  <a:pt x="26" y="192"/>
                </a:lnTo>
                <a:lnTo>
                  <a:pt x="26" y="193"/>
                </a:lnTo>
                <a:lnTo>
                  <a:pt x="24" y="193"/>
                </a:lnTo>
                <a:lnTo>
                  <a:pt x="23" y="194"/>
                </a:lnTo>
                <a:lnTo>
                  <a:pt x="22" y="195"/>
                </a:lnTo>
                <a:lnTo>
                  <a:pt x="22" y="196"/>
                </a:lnTo>
                <a:lnTo>
                  <a:pt x="21" y="197"/>
                </a:lnTo>
                <a:lnTo>
                  <a:pt x="20" y="198"/>
                </a:lnTo>
                <a:lnTo>
                  <a:pt x="19" y="198"/>
                </a:lnTo>
                <a:lnTo>
                  <a:pt x="19" y="199"/>
                </a:lnTo>
                <a:lnTo>
                  <a:pt x="18" y="199"/>
                </a:lnTo>
                <a:lnTo>
                  <a:pt x="18" y="199"/>
                </a:lnTo>
                <a:lnTo>
                  <a:pt x="17" y="201"/>
                </a:lnTo>
                <a:lnTo>
                  <a:pt x="16" y="202"/>
                </a:lnTo>
                <a:lnTo>
                  <a:pt x="14" y="204"/>
                </a:lnTo>
                <a:lnTo>
                  <a:pt x="12" y="204"/>
                </a:lnTo>
                <a:lnTo>
                  <a:pt x="11" y="208"/>
                </a:lnTo>
                <a:lnTo>
                  <a:pt x="8" y="216"/>
                </a:lnTo>
                <a:lnTo>
                  <a:pt x="4" y="223"/>
                </a:lnTo>
                <a:lnTo>
                  <a:pt x="2" y="226"/>
                </a:lnTo>
                <a:lnTo>
                  <a:pt x="2" y="237"/>
                </a:lnTo>
                <a:lnTo>
                  <a:pt x="0" y="250"/>
                </a:lnTo>
                <a:lnTo>
                  <a:pt x="0" y="263"/>
                </a:lnTo>
                <a:lnTo>
                  <a:pt x="4" y="273"/>
                </a:lnTo>
                <a:lnTo>
                  <a:pt x="5" y="273"/>
                </a:lnTo>
                <a:lnTo>
                  <a:pt x="5" y="274"/>
                </a:lnTo>
                <a:lnTo>
                  <a:pt x="6" y="275"/>
                </a:lnTo>
                <a:lnTo>
                  <a:pt x="7" y="276"/>
                </a:lnTo>
                <a:lnTo>
                  <a:pt x="8" y="276"/>
                </a:lnTo>
                <a:lnTo>
                  <a:pt x="8" y="279"/>
                </a:lnTo>
                <a:lnTo>
                  <a:pt x="9" y="282"/>
                </a:lnTo>
                <a:lnTo>
                  <a:pt x="9" y="284"/>
                </a:lnTo>
                <a:lnTo>
                  <a:pt x="9" y="286"/>
                </a:lnTo>
                <a:lnTo>
                  <a:pt x="12" y="288"/>
                </a:lnTo>
                <a:lnTo>
                  <a:pt x="15" y="291"/>
                </a:lnTo>
                <a:lnTo>
                  <a:pt x="17" y="295"/>
                </a:lnTo>
                <a:lnTo>
                  <a:pt x="18" y="297"/>
                </a:lnTo>
                <a:lnTo>
                  <a:pt x="18" y="300"/>
                </a:lnTo>
                <a:lnTo>
                  <a:pt x="18" y="300"/>
                </a:lnTo>
                <a:lnTo>
                  <a:pt x="19" y="300"/>
                </a:lnTo>
                <a:lnTo>
                  <a:pt x="20" y="301"/>
                </a:lnTo>
                <a:lnTo>
                  <a:pt x="20" y="302"/>
                </a:lnTo>
                <a:lnTo>
                  <a:pt x="23" y="304"/>
                </a:lnTo>
                <a:lnTo>
                  <a:pt x="26" y="309"/>
                </a:lnTo>
                <a:lnTo>
                  <a:pt x="29" y="313"/>
                </a:lnTo>
                <a:lnTo>
                  <a:pt x="33" y="315"/>
                </a:lnTo>
                <a:lnTo>
                  <a:pt x="34" y="316"/>
                </a:lnTo>
                <a:lnTo>
                  <a:pt x="35" y="318"/>
                </a:lnTo>
                <a:lnTo>
                  <a:pt x="36" y="318"/>
                </a:lnTo>
                <a:lnTo>
                  <a:pt x="37" y="320"/>
                </a:lnTo>
                <a:lnTo>
                  <a:pt x="38" y="320"/>
                </a:lnTo>
                <a:lnTo>
                  <a:pt x="39" y="321"/>
                </a:lnTo>
                <a:lnTo>
                  <a:pt x="39" y="321"/>
                </a:lnTo>
                <a:lnTo>
                  <a:pt x="41" y="321"/>
                </a:lnTo>
                <a:lnTo>
                  <a:pt x="91" y="327"/>
                </a:lnTo>
                <a:lnTo>
                  <a:pt x="158" y="356"/>
                </a:lnTo>
                <a:lnTo>
                  <a:pt x="286" y="372"/>
                </a:lnTo>
                <a:lnTo>
                  <a:pt x="404" y="423"/>
                </a:lnTo>
                <a:lnTo>
                  <a:pt x="498" y="428"/>
                </a:lnTo>
                <a:lnTo>
                  <a:pt x="557" y="413"/>
                </a:lnTo>
                <a:lnTo>
                  <a:pt x="594" y="366"/>
                </a:lnTo>
                <a:lnTo>
                  <a:pt x="595" y="356"/>
                </a:lnTo>
                <a:lnTo>
                  <a:pt x="594" y="345"/>
                </a:lnTo>
                <a:lnTo>
                  <a:pt x="594" y="335"/>
                </a:lnTo>
                <a:lnTo>
                  <a:pt x="595" y="325"/>
                </a:lnTo>
                <a:lnTo>
                  <a:pt x="596" y="320"/>
                </a:lnTo>
                <a:lnTo>
                  <a:pt x="597" y="313"/>
                </a:lnTo>
                <a:lnTo>
                  <a:pt x="598" y="307"/>
                </a:lnTo>
                <a:lnTo>
                  <a:pt x="598" y="302"/>
                </a:lnTo>
                <a:lnTo>
                  <a:pt x="599" y="300"/>
                </a:lnTo>
                <a:lnTo>
                  <a:pt x="600" y="294"/>
                </a:lnTo>
                <a:lnTo>
                  <a:pt x="602" y="286"/>
                </a:lnTo>
                <a:lnTo>
                  <a:pt x="604" y="279"/>
                </a:lnTo>
                <a:lnTo>
                  <a:pt x="606" y="274"/>
                </a:lnTo>
                <a:lnTo>
                  <a:pt x="607" y="270"/>
                </a:lnTo>
                <a:lnTo>
                  <a:pt x="607" y="265"/>
                </a:lnTo>
                <a:lnTo>
                  <a:pt x="609" y="261"/>
                </a:lnTo>
                <a:lnTo>
                  <a:pt x="610" y="257"/>
                </a:lnTo>
                <a:lnTo>
                  <a:pt x="610" y="254"/>
                </a:lnTo>
                <a:lnTo>
                  <a:pt x="610" y="250"/>
                </a:lnTo>
                <a:lnTo>
                  <a:pt x="610" y="246"/>
                </a:lnTo>
                <a:lnTo>
                  <a:pt x="611" y="243"/>
                </a:lnTo>
                <a:lnTo>
                  <a:pt x="612" y="243"/>
                </a:lnTo>
                <a:lnTo>
                  <a:pt x="612" y="242"/>
                </a:lnTo>
                <a:lnTo>
                  <a:pt x="612" y="240"/>
                </a:lnTo>
                <a:lnTo>
                  <a:pt x="612" y="239"/>
                </a:lnTo>
                <a:lnTo>
                  <a:pt x="614" y="238"/>
                </a:lnTo>
                <a:lnTo>
                  <a:pt x="614" y="235"/>
                </a:lnTo>
                <a:lnTo>
                  <a:pt x="614" y="235"/>
                </a:lnTo>
                <a:lnTo>
                  <a:pt x="615" y="229"/>
                </a:lnTo>
                <a:lnTo>
                  <a:pt x="616" y="228"/>
                </a:lnTo>
                <a:lnTo>
                  <a:pt x="617" y="226"/>
                </a:lnTo>
                <a:lnTo>
                  <a:pt x="618" y="223"/>
                </a:lnTo>
                <a:lnTo>
                  <a:pt x="619" y="221"/>
                </a:lnTo>
                <a:lnTo>
                  <a:pt x="621" y="219"/>
                </a:lnTo>
                <a:lnTo>
                  <a:pt x="622" y="215"/>
                </a:lnTo>
                <a:lnTo>
                  <a:pt x="624" y="211"/>
                </a:lnTo>
                <a:lnTo>
                  <a:pt x="625" y="208"/>
                </a:lnTo>
                <a:lnTo>
                  <a:pt x="626" y="208"/>
                </a:lnTo>
                <a:lnTo>
                  <a:pt x="630" y="202"/>
                </a:lnTo>
                <a:lnTo>
                  <a:pt x="634" y="195"/>
                </a:lnTo>
                <a:lnTo>
                  <a:pt x="638" y="187"/>
                </a:lnTo>
                <a:lnTo>
                  <a:pt x="641" y="181"/>
                </a:lnTo>
                <a:lnTo>
                  <a:pt x="645" y="173"/>
                </a:lnTo>
                <a:lnTo>
                  <a:pt x="648" y="166"/>
                </a:lnTo>
                <a:lnTo>
                  <a:pt x="652" y="158"/>
                </a:lnTo>
                <a:lnTo>
                  <a:pt x="656" y="151"/>
                </a:lnTo>
                <a:lnTo>
                  <a:pt x="657" y="151"/>
                </a:lnTo>
                <a:lnTo>
                  <a:pt x="657" y="150"/>
                </a:lnTo>
                <a:lnTo>
                  <a:pt x="657" y="148"/>
                </a:lnTo>
                <a:lnTo>
                  <a:pt x="658" y="148"/>
                </a:lnTo>
                <a:lnTo>
                  <a:pt x="658" y="146"/>
                </a:lnTo>
                <a:lnTo>
                  <a:pt x="659" y="145"/>
                </a:lnTo>
                <a:lnTo>
                  <a:pt x="660" y="143"/>
                </a:lnTo>
                <a:lnTo>
                  <a:pt x="660" y="140"/>
                </a:lnTo>
                <a:lnTo>
                  <a:pt x="660" y="139"/>
                </a:lnTo>
                <a:lnTo>
                  <a:pt x="661" y="138"/>
                </a:lnTo>
                <a:lnTo>
                  <a:pt x="661" y="137"/>
                </a:lnTo>
                <a:lnTo>
                  <a:pt x="661" y="136"/>
                </a:lnTo>
                <a:lnTo>
                  <a:pt x="661" y="135"/>
                </a:lnTo>
                <a:lnTo>
                  <a:pt x="662" y="135"/>
                </a:lnTo>
                <a:lnTo>
                  <a:pt x="663" y="133"/>
                </a:lnTo>
                <a:lnTo>
                  <a:pt x="718" y="89"/>
                </a:lnTo>
                <a:lnTo>
                  <a:pt x="722" y="86"/>
                </a:lnTo>
                <a:lnTo>
                  <a:pt x="727" y="81"/>
                </a:lnTo>
                <a:lnTo>
                  <a:pt x="730" y="77"/>
                </a:lnTo>
                <a:lnTo>
                  <a:pt x="732" y="74"/>
                </a:lnTo>
                <a:lnTo>
                  <a:pt x="734" y="71"/>
                </a:lnTo>
                <a:lnTo>
                  <a:pt x="737" y="66"/>
                </a:lnTo>
                <a:lnTo>
                  <a:pt x="739" y="62"/>
                </a:lnTo>
                <a:lnTo>
                  <a:pt x="742" y="60"/>
                </a:lnTo>
                <a:lnTo>
                  <a:pt x="742" y="59"/>
                </a:lnTo>
                <a:lnTo>
                  <a:pt x="742" y="59"/>
                </a:lnTo>
                <a:lnTo>
                  <a:pt x="742" y="59"/>
                </a:lnTo>
                <a:lnTo>
                  <a:pt x="742" y="57"/>
                </a:lnTo>
                <a:lnTo>
                  <a:pt x="744" y="56"/>
                </a:lnTo>
                <a:lnTo>
                  <a:pt x="744" y="56"/>
                </a:lnTo>
                <a:lnTo>
                  <a:pt x="745" y="55"/>
                </a:lnTo>
                <a:lnTo>
                  <a:pt x="745" y="53"/>
                </a:lnTo>
                <a:lnTo>
                  <a:pt x="746" y="53"/>
                </a:lnTo>
                <a:lnTo>
                  <a:pt x="748" y="51"/>
                </a:lnTo>
                <a:lnTo>
                  <a:pt x="749" y="50"/>
                </a:lnTo>
                <a:lnTo>
                  <a:pt x="749" y="49"/>
                </a:lnTo>
                <a:lnTo>
                  <a:pt x="751" y="48"/>
                </a:lnTo>
                <a:lnTo>
                  <a:pt x="753" y="46"/>
                </a:lnTo>
                <a:lnTo>
                  <a:pt x="753" y="44"/>
                </a:lnTo>
                <a:lnTo>
                  <a:pt x="755" y="44"/>
                </a:lnTo>
                <a:lnTo>
                  <a:pt x="755" y="43"/>
                </a:lnTo>
                <a:lnTo>
                  <a:pt x="756" y="40"/>
                </a:lnTo>
                <a:lnTo>
                  <a:pt x="757" y="38"/>
                </a:lnTo>
                <a:lnTo>
                  <a:pt x="758" y="36"/>
                </a:lnTo>
                <a:lnTo>
                  <a:pt x="759" y="36"/>
                </a:lnTo>
                <a:lnTo>
                  <a:pt x="759" y="32"/>
                </a:lnTo>
                <a:lnTo>
                  <a:pt x="759" y="32"/>
                </a:lnTo>
                <a:lnTo>
                  <a:pt x="761" y="27"/>
                </a:lnTo>
              </a:path>
            </a:pathLst>
          </a:custGeom>
          <a:solidFill>
            <a:srgbClr val="A89999"/>
          </a:solidFill>
          <a:ln w="9525" cap="rnd">
            <a:noFill/>
            <a:round/>
            <a:headEnd/>
            <a:tailEnd/>
          </a:ln>
          <a:effectLst/>
        </p:spPr>
        <p:txBody>
          <a:bodyPr/>
          <a:lstStyle/>
          <a:p>
            <a:endParaRPr lang="zh-CN" altLang="en-US" b="1"/>
          </a:p>
        </p:txBody>
      </p:sp>
      <p:sp>
        <p:nvSpPr>
          <p:cNvPr id="576523" name="Freeform 11"/>
          <p:cNvSpPr>
            <a:spLocks/>
          </p:cNvSpPr>
          <p:nvPr/>
        </p:nvSpPr>
        <p:spPr bwMode="auto">
          <a:xfrm>
            <a:off x="2946400" y="3658273"/>
            <a:ext cx="1209675" cy="681037"/>
          </a:xfrm>
          <a:custGeom>
            <a:avLst/>
            <a:gdLst/>
            <a:ahLst/>
            <a:cxnLst>
              <a:cxn ang="0">
                <a:pos x="713" y="4"/>
              </a:cxn>
              <a:cxn ang="0">
                <a:pos x="698" y="1"/>
              </a:cxn>
              <a:cxn ang="0">
                <a:pos x="676" y="0"/>
              </a:cxn>
              <a:cxn ang="0">
                <a:pos x="665" y="2"/>
              </a:cxn>
              <a:cxn ang="0">
                <a:pos x="645" y="6"/>
              </a:cxn>
              <a:cxn ang="0">
                <a:pos x="641" y="6"/>
              </a:cxn>
              <a:cxn ang="0">
                <a:pos x="621" y="11"/>
              </a:cxn>
              <a:cxn ang="0">
                <a:pos x="609" y="17"/>
              </a:cxn>
              <a:cxn ang="0">
                <a:pos x="589" y="22"/>
              </a:cxn>
              <a:cxn ang="0">
                <a:pos x="561" y="22"/>
              </a:cxn>
              <a:cxn ang="0">
                <a:pos x="539" y="20"/>
              </a:cxn>
              <a:cxn ang="0">
                <a:pos x="505" y="20"/>
              </a:cxn>
              <a:cxn ang="0">
                <a:pos x="458" y="20"/>
              </a:cxn>
              <a:cxn ang="0">
                <a:pos x="414" y="26"/>
              </a:cxn>
              <a:cxn ang="0">
                <a:pos x="388" y="26"/>
              </a:cxn>
              <a:cxn ang="0">
                <a:pos x="337" y="31"/>
              </a:cxn>
              <a:cxn ang="0">
                <a:pos x="288" y="36"/>
              </a:cxn>
              <a:cxn ang="0">
                <a:pos x="253" y="47"/>
              </a:cxn>
              <a:cxn ang="0">
                <a:pos x="236" y="52"/>
              </a:cxn>
              <a:cxn ang="0">
                <a:pos x="228" y="57"/>
              </a:cxn>
              <a:cxn ang="0">
                <a:pos x="217" y="62"/>
              </a:cxn>
              <a:cxn ang="0">
                <a:pos x="197" y="84"/>
              </a:cxn>
              <a:cxn ang="0">
                <a:pos x="187" y="112"/>
              </a:cxn>
              <a:cxn ang="0">
                <a:pos x="173" y="137"/>
              </a:cxn>
              <a:cxn ang="0">
                <a:pos x="164" y="144"/>
              </a:cxn>
              <a:cxn ang="0">
                <a:pos x="120" y="157"/>
              </a:cxn>
              <a:cxn ang="0">
                <a:pos x="68" y="169"/>
              </a:cxn>
              <a:cxn ang="0">
                <a:pos x="53" y="176"/>
              </a:cxn>
              <a:cxn ang="0">
                <a:pos x="45" y="180"/>
              </a:cxn>
              <a:cxn ang="0">
                <a:pos x="33" y="187"/>
              </a:cxn>
              <a:cxn ang="0">
                <a:pos x="29" y="190"/>
              </a:cxn>
              <a:cxn ang="0">
                <a:pos x="24" y="193"/>
              </a:cxn>
              <a:cxn ang="0">
                <a:pos x="20" y="198"/>
              </a:cxn>
              <a:cxn ang="0">
                <a:pos x="18" y="199"/>
              </a:cxn>
              <a:cxn ang="0">
                <a:pos x="11" y="208"/>
              </a:cxn>
              <a:cxn ang="0">
                <a:pos x="0" y="250"/>
              </a:cxn>
              <a:cxn ang="0">
                <a:pos x="6" y="275"/>
              </a:cxn>
              <a:cxn ang="0">
                <a:pos x="9" y="284"/>
              </a:cxn>
              <a:cxn ang="0">
                <a:pos x="18" y="297"/>
              </a:cxn>
              <a:cxn ang="0">
                <a:pos x="20" y="302"/>
              </a:cxn>
              <a:cxn ang="0">
                <a:pos x="33" y="315"/>
              </a:cxn>
              <a:cxn ang="0">
                <a:pos x="38" y="320"/>
              </a:cxn>
              <a:cxn ang="0">
                <a:pos x="286" y="372"/>
              </a:cxn>
              <a:cxn ang="0">
                <a:pos x="595" y="356"/>
              </a:cxn>
              <a:cxn ang="0">
                <a:pos x="597" y="313"/>
              </a:cxn>
              <a:cxn ang="0">
                <a:pos x="602" y="286"/>
              </a:cxn>
              <a:cxn ang="0">
                <a:pos x="609" y="261"/>
              </a:cxn>
              <a:cxn ang="0">
                <a:pos x="611" y="243"/>
              </a:cxn>
              <a:cxn ang="0">
                <a:pos x="614" y="238"/>
              </a:cxn>
              <a:cxn ang="0">
                <a:pos x="617" y="226"/>
              </a:cxn>
              <a:cxn ang="0">
                <a:pos x="624" y="211"/>
              </a:cxn>
              <a:cxn ang="0">
                <a:pos x="638" y="187"/>
              </a:cxn>
              <a:cxn ang="0">
                <a:pos x="657" y="151"/>
              </a:cxn>
              <a:cxn ang="0">
                <a:pos x="658" y="146"/>
              </a:cxn>
              <a:cxn ang="0">
                <a:pos x="661" y="138"/>
              </a:cxn>
              <a:cxn ang="0">
                <a:pos x="718" y="89"/>
              </a:cxn>
              <a:cxn ang="0">
                <a:pos x="732" y="74"/>
              </a:cxn>
              <a:cxn ang="0">
                <a:pos x="742" y="59"/>
              </a:cxn>
              <a:cxn ang="0">
                <a:pos x="744" y="56"/>
              </a:cxn>
              <a:cxn ang="0">
                <a:pos x="749" y="50"/>
              </a:cxn>
              <a:cxn ang="0">
                <a:pos x="755" y="44"/>
              </a:cxn>
              <a:cxn ang="0">
                <a:pos x="759" y="36"/>
              </a:cxn>
            </a:cxnLst>
            <a:rect l="0" t="0" r="r" b="b"/>
            <a:pathLst>
              <a:path w="762" h="429">
                <a:moveTo>
                  <a:pt x="761" y="27"/>
                </a:moveTo>
                <a:lnTo>
                  <a:pt x="722" y="5"/>
                </a:lnTo>
                <a:lnTo>
                  <a:pt x="722" y="5"/>
                </a:lnTo>
                <a:lnTo>
                  <a:pt x="720" y="5"/>
                </a:lnTo>
                <a:lnTo>
                  <a:pt x="717" y="5"/>
                </a:lnTo>
                <a:lnTo>
                  <a:pt x="713" y="4"/>
                </a:lnTo>
                <a:lnTo>
                  <a:pt x="709" y="4"/>
                </a:lnTo>
                <a:lnTo>
                  <a:pt x="705" y="3"/>
                </a:lnTo>
                <a:lnTo>
                  <a:pt x="702" y="2"/>
                </a:lnTo>
                <a:lnTo>
                  <a:pt x="699" y="2"/>
                </a:lnTo>
                <a:lnTo>
                  <a:pt x="698" y="1"/>
                </a:lnTo>
                <a:lnTo>
                  <a:pt x="698" y="1"/>
                </a:lnTo>
                <a:lnTo>
                  <a:pt x="695" y="1"/>
                </a:lnTo>
                <a:lnTo>
                  <a:pt x="691" y="0"/>
                </a:lnTo>
                <a:lnTo>
                  <a:pt x="688" y="0"/>
                </a:lnTo>
                <a:lnTo>
                  <a:pt x="684" y="0"/>
                </a:lnTo>
                <a:lnTo>
                  <a:pt x="679" y="0"/>
                </a:lnTo>
                <a:lnTo>
                  <a:pt x="676" y="0"/>
                </a:lnTo>
                <a:lnTo>
                  <a:pt x="672" y="0"/>
                </a:lnTo>
                <a:lnTo>
                  <a:pt x="670" y="1"/>
                </a:lnTo>
                <a:lnTo>
                  <a:pt x="670" y="2"/>
                </a:lnTo>
                <a:lnTo>
                  <a:pt x="670" y="2"/>
                </a:lnTo>
                <a:lnTo>
                  <a:pt x="668" y="2"/>
                </a:lnTo>
                <a:lnTo>
                  <a:pt x="665" y="2"/>
                </a:lnTo>
                <a:lnTo>
                  <a:pt x="661" y="3"/>
                </a:lnTo>
                <a:lnTo>
                  <a:pt x="657" y="4"/>
                </a:lnTo>
                <a:lnTo>
                  <a:pt x="652" y="4"/>
                </a:lnTo>
                <a:lnTo>
                  <a:pt x="649" y="5"/>
                </a:lnTo>
                <a:lnTo>
                  <a:pt x="647" y="5"/>
                </a:lnTo>
                <a:lnTo>
                  <a:pt x="645" y="6"/>
                </a:lnTo>
                <a:lnTo>
                  <a:pt x="645" y="6"/>
                </a:lnTo>
                <a:lnTo>
                  <a:pt x="644" y="6"/>
                </a:lnTo>
                <a:lnTo>
                  <a:pt x="643" y="6"/>
                </a:lnTo>
                <a:lnTo>
                  <a:pt x="642" y="6"/>
                </a:lnTo>
                <a:lnTo>
                  <a:pt x="641" y="6"/>
                </a:lnTo>
                <a:lnTo>
                  <a:pt x="641" y="6"/>
                </a:lnTo>
                <a:lnTo>
                  <a:pt x="636" y="8"/>
                </a:lnTo>
                <a:lnTo>
                  <a:pt x="631" y="8"/>
                </a:lnTo>
                <a:lnTo>
                  <a:pt x="627" y="8"/>
                </a:lnTo>
                <a:lnTo>
                  <a:pt x="623" y="11"/>
                </a:lnTo>
                <a:lnTo>
                  <a:pt x="623" y="11"/>
                </a:lnTo>
                <a:lnTo>
                  <a:pt x="621" y="11"/>
                </a:lnTo>
                <a:lnTo>
                  <a:pt x="619" y="13"/>
                </a:lnTo>
                <a:lnTo>
                  <a:pt x="616" y="14"/>
                </a:lnTo>
                <a:lnTo>
                  <a:pt x="614" y="14"/>
                </a:lnTo>
                <a:lnTo>
                  <a:pt x="614" y="14"/>
                </a:lnTo>
                <a:lnTo>
                  <a:pt x="612" y="16"/>
                </a:lnTo>
                <a:lnTo>
                  <a:pt x="609" y="17"/>
                </a:lnTo>
                <a:lnTo>
                  <a:pt x="606" y="18"/>
                </a:lnTo>
                <a:lnTo>
                  <a:pt x="604" y="20"/>
                </a:lnTo>
                <a:lnTo>
                  <a:pt x="604" y="20"/>
                </a:lnTo>
                <a:lnTo>
                  <a:pt x="599" y="20"/>
                </a:lnTo>
                <a:lnTo>
                  <a:pt x="594" y="21"/>
                </a:lnTo>
                <a:lnTo>
                  <a:pt x="589" y="22"/>
                </a:lnTo>
                <a:lnTo>
                  <a:pt x="583" y="21"/>
                </a:lnTo>
                <a:lnTo>
                  <a:pt x="577" y="21"/>
                </a:lnTo>
                <a:lnTo>
                  <a:pt x="571" y="21"/>
                </a:lnTo>
                <a:lnTo>
                  <a:pt x="566" y="21"/>
                </a:lnTo>
                <a:lnTo>
                  <a:pt x="561" y="22"/>
                </a:lnTo>
                <a:lnTo>
                  <a:pt x="561" y="22"/>
                </a:lnTo>
                <a:lnTo>
                  <a:pt x="557" y="22"/>
                </a:lnTo>
                <a:lnTo>
                  <a:pt x="552" y="22"/>
                </a:lnTo>
                <a:lnTo>
                  <a:pt x="547" y="22"/>
                </a:lnTo>
                <a:lnTo>
                  <a:pt x="544" y="21"/>
                </a:lnTo>
                <a:lnTo>
                  <a:pt x="544" y="21"/>
                </a:lnTo>
                <a:lnTo>
                  <a:pt x="539" y="20"/>
                </a:lnTo>
                <a:lnTo>
                  <a:pt x="534" y="20"/>
                </a:lnTo>
                <a:lnTo>
                  <a:pt x="528" y="20"/>
                </a:lnTo>
                <a:lnTo>
                  <a:pt x="522" y="20"/>
                </a:lnTo>
                <a:lnTo>
                  <a:pt x="517" y="20"/>
                </a:lnTo>
                <a:lnTo>
                  <a:pt x="511" y="20"/>
                </a:lnTo>
                <a:lnTo>
                  <a:pt x="505" y="20"/>
                </a:lnTo>
                <a:lnTo>
                  <a:pt x="500" y="20"/>
                </a:lnTo>
                <a:lnTo>
                  <a:pt x="500" y="20"/>
                </a:lnTo>
                <a:lnTo>
                  <a:pt x="490" y="20"/>
                </a:lnTo>
                <a:lnTo>
                  <a:pt x="479" y="20"/>
                </a:lnTo>
                <a:lnTo>
                  <a:pt x="469" y="20"/>
                </a:lnTo>
                <a:lnTo>
                  <a:pt x="458" y="20"/>
                </a:lnTo>
                <a:lnTo>
                  <a:pt x="448" y="21"/>
                </a:lnTo>
                <a:lnTo>
                  <a:pt x="437" y="23"/>
                </a:lnTo>
                <a:lnTo>
                  <a:pt x="428" y="24"/>
                </a:lnTo>
                <a:lnTo>
                  <a:pt x="418" y="26"/>
                </a:lnTo>
                <a:lnTo>
                  <a:pt x="418" y="26"/>
                </a:lnTo>
                <a:lnTo>
                  <a:pt x="414" y="26"/>
                </a:lnTo>
                <a:lnTo>
                  <a:pt x="410" y="26"/>
                </a:lnTo>
                <a:lnTo>
                  <a:pt x="405" y="26"/>
                </a:lnTo>
                <a:lnTo>
                  <a:pt x="401" y="26"/>
                </a:lnTo>
                <a:lnTo>
                  <a:pt x="397" y="26"/>
                </a:lnTo>
                <a:lnTo>
                  <a:pt x="392" y="26"/>
                </a:lnTo>
                <a:lnTo>
                  <a:pt x="388" y="26"/>
                </a:lnTo>
                <a:lnTo>
                  <a:pt x="385" y="26"/>
                </a:lnTo>
                <a:lnTo>
                  <a:pt x="367" y="29"/>
                </a:lnTo>
                <a:lnTo>
                  <a:pt x="367" y="29"/>
                </a:lnTo>
                <a:lnTo>
                  <a:pt x="358" y="29"/>
                </a:lnTo>
                <a:lnTo>
                  <a:pt x="347" y="31"/>
                </a:lnTo>
                <a:lnTo>
                  <a:pt x="337" y="31"/>
                </a:lnTo>
                <a:lnTo>
                  <a:pt x="327" y="32"/>
                </a:lnTo>
                <a:lnTo>
                  <a:pt x="317" y="32"/>
                </a:lnTo>
                <a:lnTo>
                  <a:pt x="307" y="32"/>
                </a:lnTo>
                <a:lnTo>
                  <a:pt x="298" y="34"/>
                </a:lnTo>
                <a:lnTo>
                  <a:pt x="288" y="36"/>
                </a:lnTo>
                <a:lnTo>
                  <a:pt x="288" y="36"/>
                </a:lnTo>
                <a:lnTo>
                  <a:pt x="283" y="38"/>
                </a:lnTo>
                <a:lnTo>
                  <a:pt x="277" y="40"/>
                </a:lnTo>
                <a:lnTo>
                  <a:pt x="271" y="41"/>
                </a:lnTo>
                <a:lnTo>
                  <a:pt x="265" y="44"/>
                </a:lnTo>
                <a:lnTo>
                  <a:pt x="259" y="46"/>
                </a:lnTo>
                <a:lnTo>
                  <a:pt x="253" y="47"/>
                </a:lnTo>
                <a:lnTo>
                  <a:pt x="247" y="48"/>
                </a:lnTo>
                <a:lnTo>
                  <a:pt x="242" y="49"/>
                </a:lnTo>
                <a:lnTo>
                  <a:pt x="242" y="49"/>
                </a:lnTo>
                <a:lnTo>
                  <a:pt x="240" y="50"/>
                </a:lnTo>
                <a:lnTo>
                  <a:pt x="238" y="51"/>
                </a:lnTo>
                <a:lnTo>
                  <a:pt x="236" y="52"/>
                </a:lnTo>
                <a:lnTo>
                  <a:pt x="234" y="53"/>
                </a:lnTo>
                <a:lnTo>
                  <a:pt x="234" y="53"/>
                </a:lnTo>
                <a:lnTo>
                  <a:pt x="232" y="54"/>
                </a:lnTo>
                <a:lnTo>
                  <a:pt x="231" y="55"/>
                </a:lnTo>
                <a:lnTo>
                  <a:pt x="229" y="56"/>
                </a:lnTo>
                <a:lnTo>
                  <a:pt x="228" y="57"/>
                </a:lnTo>
                <a:lnTo>
                  <a:pt x="228" y="57"/>
                </a:lnTo>
                <a:lnTo>
                  <a:pt x="226" y="57"/>
                </a:lnTo>
                <a:lnTo>
                  <a:pt x="224" y="58"/>
                </a:lnTo>
                <a:lnTo>
                  <a:pt x="223" y="59"/>
                </a:lnTo>
                <a:lnTo>
                  <a:pt x="222" y="60"/>
                </a:lnTo>
                <a:lnTo>
                  <a:pt x="217" y="62"/>
                </a:lnTo>
                <a:lnTo>
                  <a:pt x="217" y="63"/>
                </a:lnTo>
                <a:lnTo>
                  <a:pt x="217" y="63"/>
                </a:lnTo>
                <a:lnTo>
                  <a:pt x="211" y="68"/>
                </a:lnTo>
                <a:lnTo>
                  <a:pt x="205" y="73"/>
                </a:lnTo>
                <a:lnTo>
                  <a:pt x="200" y="77"/>
                </a:lnTo>
                <a:lnTo>
                  <a:pt x="197" y="84"/>
                </a:lnTo>
                <a:lnTo>
                  <a:pt x="193" y="90"/>
                </a:lnTo>
                <a:lnTo>
                  <a:pt x="190" y="97"/>
                </a:lnTo>
                <a:lnTo>
                  <a:pt x="189" y="104"/>
                </a:lnTo>
                <a:lnTo>
                  <a:pt x="188" y="111"/>
                </a:lnTo>
                <a:lnTo>
                  <a:pt x="187" y="112"/>
                </a:lnTo>
                <a:lnTo>
                  <a:pt x="187" y="112"/>
                </a:lnTo>
                <a:lnTo>
                  <a:pt x="185" y="117"/>
                </a:lnTo>
                <a:lnTo>
                  <a:pt x="183" y="125"/>
                </a:lnTo>
                <a:lnTo>
                  <a:pt x="179" y="132"/>
                </a:lnTo>
                <a:lnTo>
                  <a:pt x="175" y="135"/>
                </a:lnTo>
                <a:lnTo>
                  <a:pt x="175" y="135"/>
                </a:lnTo>
                <a:lnTo>
                  <a:pt x="173" y="137"/>
                </a:lnTo>
                <a:lnTo>
                  <a:pt x="171" y="139"/>
                </a:lnTo>
                <a:lnTo>
                  <a:pt x="168" y="142"/>
                </a:lnTo>
                <a:lnTo>
                  <a:pt x="165" y="143"/>
                </a:lnTo>
                <a:lnTo>
                  <a:pt x="165" y="143"/>
                </a:lnTo>
                <a:lnTo>
                  <a:pt x="165" y="144"/>
                </a:lnTo>
                <a:lnTo>
                  <a:pt x="164" y="144"/>
                </a:lnTo>
                <a:lnTo>
                  <a:pt x="164" y="145"/>
                </a:lnTo>
                <a:lnTo>
                  <a:pt x="164" y="145"/>
                </a:lnTo>
                <a:lnTo>
                  <a:pt x="137" y="153"/>
                </a:lnTo>
                <a:lnTo>
                  <a:pt x="137" y="153"/>
                </a:lnTo>
                <a:lnTo>
                  <a:pt x="128" y="155"/>
                </a:lnTo>
                <a:lnTo>
                  <a:pt x="120" y="157"/>
                </a:lnTo>
                <a:lnTo>
                  <a:pt x="111" y="159"/>
                </a:lnTo>
                <a:lnTo>
                  <a:pt x="102" y="160"/>
                </a:lnTo>
                <a:lnTo>
                  <a:pt x="93" y="162"/>
                </a:lnTo>
                <a:lnTo>
                  <a:pt x="84" y="164"/>
                </a:lnTo>
                <a:lnTo>
                  <a:pt x="76" y="166"/>
                </a:lnTo>
                <a:lnTo>
                  <a:pt x="68" y="169"/>
                </a:lnTo>
                <a:lnTo>
                  <a:pt x="59" y="172"/>
                </a:lnTo>
                <a:lnTo>
                  <a:pt x="58" y="174"/>
                </a:lnTo>
                <a:lnTo>
                  <a:pt x="58" y="174"/>
                </a:lnTo>
                <a:lnTo>
                  <a:pt x="57" y="175"/>
                </a:lnTo>
                <a:lnTo>
                  <a:pt x="55" y="175"/>
                </a:lnTo>
                <a:lnTo>
                  <a:pt x="53" y="176"/>
                </a:lnTo>
                <a:lnTo>
                  <a:pt x="51" y="176"/>
                </a:lnTo>
                <a:lnTo>
                  <a:pt x="50" y="178"/>
                </a:lnTo>
                <a:lnTo>
                  <a:pt x="50" y="178"/>
                </a:lnTo>
                <a:lnTo>
                  <a:pt x="49" y="178"/>
                </a:lnTo>
                <a:lnTo>
                  <a:pt x="47" y="178"/>
                </a:lnTo>
                <a:lnTo>
                  <a:pt x="45" y="180"/>
                </a:lnTo>
                <a:lnTo>
                  <a:pt x="44" y="181"/>
                </a:lnTo>
                <a:lnTo>
                  <a:pt x="42" y="181"/>
                </a:lnTo>
                <a:lnTo>
                  <a:pt x="42" y="181"/>
                </a:lnTo>
                <a:lnTo>
                  <a:pt x="40" y="182"/>
                </a:lnTo>
                <a:lnTo>
                  <a:pt x="37" y="185"/>
                </a:lnTo>
                <a:lnTo>
                  <a:pt x="33" y="187"/>
                </a:lnTo>
                <a:lnTo>
                  <a:pt x="30" y="188"/>
                </a:lnTo>
                <a:lnTo>
                  <a:pt x="30" y="188"/>
                </a:lnTo>
                <a:lnTo>
                  <a:pt x="30" y="190"/>
                </a:lnTo>
                <a:lnTo>
                  <a:pt x="29" y="190"/>
                </a:lnTo>
                <a:lnTo>
                  <a:pt x="29" y="190"/>
                </a:lnTo>
                <a:lnTo>
                  <a:pt x="29" y="190"/>
                </a:lnTo>
                <a:lnTo>
                  <a:pt x="29" y="190"/>
                </a:lnTo>
                <a:lnTo>
                  <a:pt x="28" y="190"/>
                </a:lnTo>
                <a:lnTo>
                  <a:pt x="26" y="191"/>
                </a:lnTo>
                <a:lnTo>
                  <a:pt x="26" y="192"/>
                </a:lnTo>
                <a:lnTo>
                  <a:pt x="26" y="193"/>
                </a:lnTo>
                <a:lnTo>
                  <a:pt x="24" y="193"/>
                </a:lnTo>
                <a:lnTo>
                  <a:pt x="23" y="194"/>
                </a:lnTo>
                <a:lnTo>
                  <a:pt x="23" y="194"/>
                </a:lnTo>
                <a:lnTo>
                  <a:pt x="22" y="195"/>
                </a:lnTo>
                <a:lnTo>
                  <a:pt x="22" y="196"/>
                </a:lnTo>
                <a:lnTo>
                  <a:pt x="21" y="197"/>
                </a:lnTo>
                <a:lnTo>
                  <a:pt x="20" y="198"/>
                </a:lnTo>
                <a:lnTo>
                  <a:pt x="20" y="198"/>
                </a:lnTo>
                <a:lnTo>
                  <a:pt x="19" y="198"/>
                </a:lnTo>
                <a:lnTo>
                  <a:pt x="19" y="199"/>
                </a:lnTo>
                <a:lnTo>
                  <a:pt x="18" y="199"/>
                </a:lnTo>
                <a:lnTo>
                  <a:pt x="18" y="199"/>
                </a:lnTo>
                <a:lnTo>
                  <a:pt x="18" y="199"/>
                </a:lnTo>
                <a:lnTo>
                  <a:pt x="17" y="201"/>
                </a:lnTo>
                <a:lnTo>
                  <a:pt x="16" y="202"/>
                </a:lnTo>
                <a:lnTo>
                  <a:pt x="14" y="204"/>
                </a:lnTo>
                <a:lnTo>
                  <a:pt x="12" y="204"/>
                </a:lnTo>
                <a:lnTo>
                  <a:pt x="12" y="204"/>
                </a:lnTo>
                <a:lnTo>
                  <a:pt x="11" y="208"/>
                </a:lnTo>
                <a:lnTo>
                  <a:pt x="8" y="216"/>
                </a:lnTo>
                <a:lnTo>
                  <a:pt x="4" y="223"/>
                </a:lnTo>
                <a:lnTo>
                  <a:pt x="2" y="226"/>
                </a:lnTo>
                <a:lnTo>
                  <a:pt x="2" y="226"/>
                </a:lnTo>
                <a:lnTo>
                  <a:pt x="2" y="237"/>
                </a:lnTo>
                <a:lnTo>
                  <a:pt x="0" y="250"/>
                </a:lnTo>
                <a:lnTo>
                  <a:pt x="0" y="263"/>
                </a:lnTo>
                <a:lnTo>
                  <a:pt x="4" y="273"/>
                </a:lnTo>
                <a:lnTo>
                  <a:pt x="5" y="273"/>
                </a:lnTo>
                <a:lnTo>
                  <a:pt x="5" y="273"/>
                </a:lnTo>
                <a:lnTo>
                  <a:pt x="5" y="274"/>
                </a:lnTo>
                <a:lnTo>
                  <a:pt x="6" y="275"/>
                </a:lnTo>
                <a:lnTo>
                  <a:pt x="7" y="276"/>
                </a:lnTo>
                <a:lnTo>
                  <a:pt x="8" y="276"/>
                </a:lnTo>
                <a:lnTo>
                  <a:pt x="8" y="276"/>
                </a:lnTo>
                <a:lnTo>
                  <a:pt x="8" y="279"/>
                </a:lnTo>
                <a:lnTo>
                  <a:pt x="9" y="282"/>
                </a:lnTo>
                <a:lnTo>
                  <a:pt x="9" y="284"/>
                </a:lnTo>
                <a:lnTo>
                  <a:pt x="9" y="286"/>
                </a:lnTo>
                <a:lnTo>
                  <a:pt x="9" y="286"/>
                </a:lnTo>
                <a:lnTo>
                  <a:pt x="12" y="288"/>
                </a:lnTo>
                <a:lnTo>
                  <a:pt x="15" y="291"/>
                </a:lnTo>
                <a:lnTo>
                  <a:pt x="17" y="295"/>
                </a:lnTo>
                <a:lnTo>
                  <a:pt x="18" y="297"/>
                </a:lnTo>
                <a:lnTo>
                  <a:pt x="18" y="300"/>
                </a:lnTo>
                <a:lnTo>
                  <a:pt x="18" y="300"/>
                </a:lnTo>
                <a:lnTo>
                  <a:pt x="18" y="300"/>
                </a:lnTo>
                <a:lnTo>
                  <a:pt x="19" y="300"/>
                </a:lnTo>
                <a:lnTo>
                  <a:pt x="20" y="301"/>
                </a:lnTo>
                <a:lnTo>
                  <a:pt x="20" y="302"/>
                </a:lnTo>
                <a:lnTo>
                  <a:pt x="20" y="302"/>
                </a:lnTo>
                <a:lnTo>
                  <a:pt x="23" y="304"/>
                </a:lnTo>
                <a:lnTo>
                  <a:pt x="26" y="309"/>
                </a:lnTo>
                <a:lnTo>
                  <a:pt x="29" y="313"/>
                </a:lnTo>
                <a:lnTo>
                  <a:pt x="33" y="315"/>
                </a:lnTo>
                <a:lnTo>
                  <a:pt x="33" y="315"/>
                </a:lnTo>
                <a:lnTo>
                  <a:pt x="34" y="316"/>
                </a:lnTo>
                <a:lnTo>
                  <a:pt x="35" y="318"/>
                </a:lnTo>
                <a:lnTo>
                  <a:pt x="36" y="318"/>
                </a:lnTo>
                <a:lnTo>
                  <a:pt x="37" y="320"/>
                </a:lnTo>
                <a:lnTo>
                  <a:pt x="37" y="320"/>
                </a:lnTo>
                <a:lnTo>
                  <a:pt x="38" y="320"/>
                </a:lnTo>
                <a:lnTo>
                  <a:pt x="39" y="321"/>
                </a:lnTo>
                <a:lnTo>
                  <a:pt x="39" y="321"/>
                </a:lnTo>
                <a:lnTo>
                  <a:pt x="41" y="321"/>
                </a:lnTo>
                <a:lnTo>
                  <a:pt x="91" y="327"/>
                </a:lnTo>
                <a:lnTo>
                  <a:pt x="158" y="356"/>
                </a:lnTo>
                <a:lnTo>
                  <a:pt x="286" y="372"/>
                </a:lnTo>
                <a:lnTo>
                  <a:pt x="404" y="423"/>
                </a:lnTo>
                <a:lnTo>
                  <a:pt x="498" y="428"/>
                </a:lnTo>
                <a:lnTo>
                  <a:pt x="557" y="413"/>
                </a:lnTo>
                <a:lnTo>
                  <a:pt x="594" y="366"/>
                </a:lnTo>
                <a:lnTo>
                  <a:pt x="594" y="366"/>
                </a:lnTo>
                <a:lnTo>
                  <a:pt x="595" y="356"/>
                </a:lnTo>
                <a:lnTo>
                  <a:pt x="594" y="345"/>
                </a:lnTo>
                <a:lnTo>
                  <a:pt x="594" y="335"/>
                </a:lnTo>
                <a:lnTo>
                  <a:pt x="595" y="325"/>
                </a:lnTo>
                <a:lnTo>
                  <a:pt x="595" y="325"/>
                </a:lnTo>
                <a:lnTo>
                  <a:pt x="596" y="320"/>
                </a:lnTo>
                <a:lnTo>
                  <a:pt x="597" y="313"/>
                </a:lnTo>
                <a:lnTo>
                  <a:pt x="598" y="307"/>
                </a:lnTo>
                <a:lnTo>
                  <a:pt x="598" y="302"/>
                </a:lnTo>
                <a:lnTo>
                  <a:pt x="599" y="300"/>
                </a:lnTo>
                <a:lnTo>
                  <a:pt x="599" y="300"/>
                </a:lnTo>
                <a:lnTo>
                  <a:pt x="600" y="294"/>
                </a:lnTo>
                <a:lnTo>
                  <a:pt x="602" y="286"/>
                </a:lnTo>
                <a:lnTo>
                  <a:pt x="604" y="279"/>
                </a:lnTo>
                <a:lnTo>
                  <a:pt x="606" y="274"/>
                </a:lnTo>
                <a:lnTo>
                  <a:pt x="606" y="274"/>
                </a:lnTo>
                <a:lnTo>
                  <a:pt x="607" y="270"/>
                </a:lnTo>
                <a:lnTo>
                  <a:pt x="607" y="265"/>
                </a:lnTo>
                <a:lnTo>
                  <a:pt x="609" y="261"/>
                </a:lnTo>
                <a:lnTo>
                  <a:pt x="610" y="257"/>
                </a:lnTo>
                <a:lnTo>
                  <a:pt x="610" y="257"/>
                </a:lnTo>
                <a:lnTo>
                  <a:pt x="610" y="254"/>
                </a:lnTo>
                <a:lnTo>
                  <a:pt x="610" y="250"/>
                </a:lnTo>
                <a:lnTo>
                  <a:pt x="610" y="246"/>
                </a:lnTo>
                <a:lnTo>
                  <a:pt x="611" y="243"/>
                </a:lnTo>
                <a:lnTo>
                  <a:pt x="612" y="243"/>
                </a:lnTo>
                <a:lnTo>
                  <a:pt x="612" y="243"/>
                </a:lnTo>
                <a:lnTo>
                  <a:pt x="612" y="242"/>
                </a:lnTo>
                <a:lnTo>
                  <a:pt x="612" y="240"/>
                </a:lnTo>
                <a:lnTo>
                  <a:pt x="612" y="239"/>
                </a:lnTo>
                <a:lnTo>
                  <a:pt x="614" y="238"/>
                </a:lnTo>
                <a:lnTo>
                  <a:pt x="614" y="235"/>
                </a:lnTo>
                <a:lnTo>
                  <a:pt x="614" y="235"/>
                </a:lnTo>
                <a:lnTo>
                  <a:pt x="615" y="229"/>
                </a:lnTo>
                <a:lnTo>
                  <a:pt x="615" y="229"/>
                </a:lnTo>
                <a:lnTo>
                  <a:pt x="616" y="228"/>
                </a:lnTo>
                <a:lnTo>
                  <a:pt x="617" y="226"/>
                </a:lnTo>
                <a:lnTo>
                  <a:pt x="618" y="223"/>
                </a:lnTo>
                <a:lnTo>
                  <a:pt x="619" y="221"/>
                </a:lnTo>
                <a:lnTo>
                  <a:pt x="619" y="221"/>
                </a:lnTo>
                <a:lnTo>
                  <a:pt x="621" y="219"/>
                </a:lnTo>
                <a:lnTo>
                  <a:pt x="622" y="215"/>
                </a:lnTo>
                <a:lnTo>
                  <a:pt x="624" y="211"/>
                </a:lnTo>
                <a:lnTo>
                  <a:pt x="625" y="208"/>
                </a:lnTo>
                <a:lnTo>
                  <a:pt x="626" y="208"/>
                </a:lnTo>
                <a:lnTo>
                  <a:pt x="626" y="208"/>
                </a:lnTo>
                <a:lnTo>
                  <a:pt x="630" y="202"/>
                </a:lnTo>
                <a:lnTo>
                  <a:pt x="634" y="195"/>
                </a:lnTo>
                <a:lnTo>
                  <a:pt x="638" y="187"/>
                </a:lnTo>
                <a:lnTo>
                  <a:pt x="641" y="181"/>
                </a:lnTo>
                <a:lnTo>
                  <a:pt x="645" y="173"/>
                </a:lnTo>
                <a:lnTo>
                  <a:pt x="648" y="166"/>
                </a:lnTo>
                <a:lnTo>
                  <a:pt x="652" y="158"/>
                </a:lnTo>
                <a:lnTo>
                  <a:pt x="656" y="151"/>
                </a:lnTo>
                <a:lnTo>
                  <a:pt x="657" y="151"/>
                </a:lnTo>
                <a:lnTo>
                  <a:pt x="657" y="151"/>
                </a:lnTo>
                <a:lnTo>
                  <a:pt x="657" y="150"/>
                </a:lnTo>
                <a:lnTo>
                  <a:pt x="657" y="148"/>
                </a:lnTo>
                <a:lnTo>
                  <a:pt x="658" y="148"/>
                </a:lnTo>
                <a:lnTo>
                  <a:pt x="658" y="146"/>
                </a:lnTo>
                <a:lnTo>
                  <a:pt x="658" y="146"/>
                </a:lnTo>
                <a:lnTo>
                  <a:pt x="659" y="145"/>
                </a:lnTo>
                <a:lnTo>
                  <a:pt x="660" y="143"/>
                </a:lnTo>
                <a:lnTo>
                  <a:pt x="660" y="140"/>
                </a:lnTo>
                <a:lnTo>
                  <a:pt x="660" y="139"/>
                </a:lnTo>
                <a:lnTo>
                  <a:pt x="660" y="139"/>
                </a:lnTo>
                <a:lnTo>
                  <a:pt x="661" y="138"/>
                </a:lnTo>
                <a:lnTo>
                  <a:pt x="661" y="137"/>
                </a:lnTo>
                <a:lnTo>
                  <a:pt x="661" y="136"/>
                </a:lnTo>
                <a:lnTo>
                  <a:pt x="661" y="135"/>
                </a:lnTo>
                <a:lnTo>
                  <a:pt x="662" y="135"/>
                </a:lnTo>
                <a:lnTo>
                  <a:pt x="663" y="133"/>
                </a:lnTo>
                <a:lnTo>
                  <a:pt x="718" y="89"/>
                </a:lnTo>
                <a:lnTo>
                  <a:pt x="718" y="89"/>
                </a:lnTo>
                <a:lnTo>
                  <a:pt x="722" y="86"/>
                </a:lnTo>
                <a:lnTo>
                  <a:pt x="727" y="81"/>
                </a:lnTo>
                <a:lnTo>
                  <a:pt x="730" y="77"/>
                </a:lnTo>
                <a:lnTo>
                  <a:pt x="732" y="74"/>
                </a:lnTo>
                <a:lnTo>
                  <a:pt x="732" y="74"/>
                </a:lnTo>
                <a:lnTo>
                  <a:pt x="734" y="71"/>
                </a:lnTo>
                <a:lnTo>
                  <a:pt x="737" y="66"/>
                </a:lnTo>
                <a:lnTo>
                  <a:pt x="739" y="62"/>
                </a:lnTo>
                <a:lnTo>
                  <a:pt x="742" y="60"/>
                </a:lnTo>
                <a:lnTo>
                  <a:pt x="742" y="60"/>
                </a:lnTo>
                <a:lnTo>
                  <a:pt x="742" y="59"/>
                </a:lnTo>
                <a:lnTo>
                  <a:pt x="742" y="59"/>
                </a:lnTo>
                <a:lnTo>
                  <a:pt x="742" y="59"/>
                </a:lnTo>
                <a:lnTo>
                  <a:pt x="742" y="57"/>
                </a:lnTo>
                <a:lnTo>
                  <a:pt x="742" y="57"/>
                </a:lnTo>
                <a:lnTo>
                  <a:pt x="744" y="56"/>
                </a:lnTo>
                <a:lnTo>
                  <a:pt x="744" y="56"/>
                </a:lnTo>
                <a:lnTo>
                  <a:pt x="745" y="55"/>
                </a:lnTo>
                <a:lnTo>
                  <a:pt x="745" y="53"/>
                </a:lnTo>
                <a:lnTo>
                  <a:pt x="745" y="53"/>
                </a:lnTo>
                <a:lnTo>
                  <a:pt x="746" y="53"/>
                </a:lnTo>
                <a:lnTo>
                  <a:pt x="748" y="51"/>
                </a:lnTo>
                <a:lnTo>
                  <a:pt x="749" y="50"/>
                </a:lnTo>
                <a:lnTo>
                  <a:pt x="749" y="49"/>
                </a:lnTo>
                <a:lnTo>
                  <a:pt x="749" y="49"/>
                </a:lnTo>
                <a:lnTo>
                  <a:pt x="751" y="48"/>
                </a:lnTo>
                <a:lnTo>
                  <a:pt x="753" y="46"/>
                </a:lnTo>
                <a:lnTo>
                  <a:pt x="753" y="44"/>
                </a:lnTo>
                <a:lnTo>
                  <a:pt x="755" y="44"/>
                </a:lnTo>
                <a:lnTo>
                  <a:pt x="755" y="44"/>
                </a:lnTo>
                <a:lnTo>
                  <a:pt x="755" y="43"/>
                </a:lnTo>
                <a:lnTo>
                  <a:pt x="756" y="40"/>
                </a:lnTo>
                <a:lnTo>
                  <a:pt x="757" y="38"/>
                </a:lnTo>
                <a:lnTo>
                  <a:pt x="758" y="36"/>
                </a:lnTo>
                <a:lnTo>
                  <a:pt x="759" y="36"/>
                </a:lnTo>
                <a:lnTo>
                  <a:pt x="759" y="32"/>
                </a:lnTo>
                <a:lnTo>
                  <a:pt x="759" y="32"/>
                </a:lnTo>
                <a:lnTo>
                  <a:pt x="761" y="27"/>
                </a:lnTo>
              </a:path>
            </a:pathLst>
          </a:custGeom>
          <a:noFill/>
          <a:ln w="12700" cap="rnd" cmpd="sng">
            <a:solidFill>
              <a:srgbClr val="000000"/>
            </a:solidFill>
            <a:prstDash val="solid"/>
            <a:round/>
            <a:headEnd type="none" w="sm" len="sm"/>
            <a:tailEnd type="none" w="sm" len="sm"/>
          </a:ln>
          <a:effectLst/>
        </p:spPr>
        <p:txBody>
          <a:bodyPr/>
          <a:lstStyle/>
          <a:p>
            <a:endParaRPr lang="zh-CN" altLang="en-US" b="1"/>
          </a:p>
        </p:txBody>
      </p:sp>
      <p:sp>
        <p:nvSpPr>
          <p:cNvPr id="576524" name="Freeform 12"/>
          <p:cNvSpPr>
            <a:spLocks/>
          </p:cNvSpPr>
          <p:nvPr/>
        </p:nvSpPr>
        <p:spPr bwMode="auto">
          <a:xfrm>
            <a:off x="3409950" y="3907510"/>
            <a:ext cx="555625" cy="412750"/>
          </a:xfrm>
          <a:custGeom>
            <a:avLst/>
            <a:gdLst/>
            <a:ahLst/>
            <a:cxnLst>
              <a:cxn ang="0">
                <a:pos x="112" y="256"/>
              </a:cxn>
              <a:cxn ang="0">
                <a:pos x="260" y="245"/>
              </a:cxn>
              <a:cxn ang="0">
                <a:pos x="298" y="170"/>
              </a:cxn>
              <a:cxn ang="0">
                <a:pos x="298" y="161"/>
              </a:cxn>
              <a:cxn ang="0">
                <a:pos x="298" y="153"/>
              </a:cxn>
              <a:cxn ang="0">
                <a:pos x="299" y="147"/>
              </a:cxn>
              <a:cxn ang="0">
                <a:pos x="301" y="146"/>
              </a:cxn>
              <a:cxn ang="0">
                <a:pos x="302" y="143"/>
              </a:cxn>
              <a:cxn ang="0">
                <a:pos x="303" y="138"/>
              </a:cxn>
              <a:cxn ang="0">
                <a:pos x="304" y="127"/>
              </a:cxn>
              <a:cxn ang="0">
                <a:pos x="305" y="105"/>
              </a:cxn>
              <a:cxn ang="0">
                <a:pos x="309" y="97"/>
              </a:cxn>
              <a:cxn ang="0">
                <a:pos x="315" y="72"/>
              </a:cxn>
              <a:cxn ang="0">
                <a:pos x="329" y="41"/>
              </a:cxn>
              <a:cxn ang="0">
                <a:pos x="342" y="15"/>
              </a:cxn>
              <a:cxn ang="0">
                <a:pos x="349" y="3"/>
              </a:cxn>
              <a:cxn ang="0">
                <a:pos x="344" y="0"/>
              </a:cxn>
              <a:cxn ang="0">
                <a:pos x="338" y="0"/>
              </a:cxn>
              <a:cxn ang="0">
                <a:pos x="330" y="10"/>
              </a:cxn>
              <a:cxn ang="0">
                <a:pos x="322" y="21"/>
              </a:cxn>
              <a:cxn ang="0">
                <a:pos x="310" y="32"/>
              </a:cxn>
              <a:cxn ang="0">
                <a:pos x="293" y="55"/>
              </a:cxn>
              <a:cxn ang="0">
                <a:pos x="276" y="82"/>
              </a:cxn>
              <a:cxn ang="0">
                <a:pos x="266" y="97"/>
              </a:cxn>
              <a:cxn ang="0">
                <a:pos x="264" y="97"/>
              </a:cxn>
              <a:cxn ang="0">
                <a:pos x="260" y="97"/>
              </a:cxn>
              <a:cxn ang="0">
                <a:pos x="257" y="100"/>
              </a:cxn>
              <a:cxn ang="0">
                <a:pos x="252" y="103"/>
              </a:cxn>
              <a:cxn ang="0">
                <a:pos x="245" y="107"/>
              </a:cxn>
              <a:cxn ang="0">
                <a:pos x="238" y="112"/>
              </a:cxn>
              <a:cxn ang="0">
                <a:pos x="233" y="113"/>
              </a:cxn>
              <a:cxn ang="0">
                <a:pos x="226" y="116"/>
              </a:cxn>
              <a:cxn ang="0">
                <a:pos x="220" y="119"/>
              </a:cxn>
              <a:cxn ang="0">
                <a:pos x="214" y="120"/>
              </a:cxn>
              <a:cxn ang="0">
                <a:pos x="208" y="125"/>
              </a:cxn>
              <a:cxn ang="0">
                <a:pos x="200" y="130"/>
              </a:cxn>
              <a:cxn ang="0">
                <a:pos x="192" y="135"/>
              </a:cxn>
              <a:cxn ang="0">
                <a:pos x="185" y="141"/>
              </a:cxn>
              <a:cxn ang="0">
                <a:pos x="118" y="140"/>
              </a:cxn>
              <a:cxn ang="0">
                <a:pos x="111" y="146"/>
              </a:cxn>
              <a:cxn ang="0">
                <a:pos x="107" y="155"/>
              </a:cxn>
              <a:cxn ang="0">
                <a:pos x="106" y="171"/>
              </a:cxn>
              <a:cxn ang="0">
                <a:pos x="103" y="183"/>
              </a:cxn>
              <a:cxn ang="0">
                <a:pos x="93" y="191"/>
              </a:cxn>
              <a:cxn ang="0">
                <a:pos x="81" y="200"/>
              </a:cxn>
              <a:cxn ang="0">
                <a:pos x="69" y="205"/>
              </a:cxn>
              <a:cxn ang="0">
                <a:pos x="60" y="207"/>
              </a:cxn>
              <a:cxn ang="0">
                <a:pos x="51" y="207"/>
              </a:cxn>
              <a:cxn ang="0">
                <a:pos x="41" y="206"/>
              </a:cxn>
              <a:cxn ang="0">
                <a:pos x="33" y="204"/>
              </a:cxn>
              <a:cxn ang="0">
                <a:pos x="25" y="203"/>
              </a:cxn>
              <a:cxn ang="0">
                <a:pos x="18" y="203"/>
              </a:cxn>
              <a:cxn ang="0">
                <a:pos x="11" y="204"/>
              </a:cxn>
              <a:cxn ang="0">
                <a:pos x="5" y="205"/>
              </a:cxn>
              <a:cxn ang="0">
                <a:pos x="1" y="206"/>
              </a:cxn>
            </a:cxnLst>
            <a:rect l="0" t="0" r="r" b="b"/>
            <a:pathLst>
              <a:path w="350" h="260">
                <a:moveTo>
                  <a:pt x="0" y="206"/>
                </a:moveTo>
                <a:lnTo>
                  <a:pt x="112" y="256"/>
                </a:lnTo>
                <a:lnTo>
                  <a:pt x="205" y="259"/>
                </a:lnTo>
                <a:lnTo>
                  <a:pt x="260" y="245"/>
                </a:lnTo>
                <a:lnTo>
                  <a:pt x="298" y="201"/>
                </a:lnTo>
                <a:lnTo>
                  <a:pt x="298" y="170"/>
                </a:lnTo>
                <a:lnTo>
                  <a:pt x="298" y="167"/>
                </a:lnTo>
                <a:lnTo>
                  <a:pt x="298" y="161"/>
                </a:lnTo>
                <a:lnTo>
                  <a:pt x="298" y="155"/>
                </a:lnTo>
                <a:lnTo>
                  <a:pt x="298" y="153"/>
                </a:lnTo>
                <a:lnTo>
                  <a:pt x="298" y="148"/>
                </a:lnTo>
                <a:lnTo>
                  <a:pt x="299" y="147"/>
                </a:lnTo>
                <a:lnTo>
                  <a:pt x="300" y="147"/>
                </a:lnTo>
                <a:lnTo>
                  <a:pt x="301" y="146"/>
                </a:lnTo>
                <a:lnTo>
                  <a:pt x="302" y="145"/>
                </a:lnTo>
                <a:lnTo>
                  <a:pt x="302" y="143"/>
                </a:lnTo>
                <a:lnTo>
                  <a:pt x="302" y="141"/>
                </a:lnTo>
                <a:lnTo>
                  <a:pt x="303" y="138"/>
                </a:lnTo>
                <a:lnTo>
                  <a:pt x="303" y="136"/>
                </a:lnTo>
                <a:lnTo>
                  <a:pt x="304" y="127"/>
                </a:lnTo>
                <a:lnTo>
                  <a:pt x="305" y="117"/>
                </a:lnTo>
                <a:lnTo>
                  <a:pt x="305" y="105"/>
                </a:lnTo>
                <a:lnTo>
                  <a:pt x="308" y="97"/>
                </a:lnTo>
                <a:lnTo>
                  <a:pt x="309" y="97"/>
                </a:lnTo>
                <a:lnTo>
                  <a:pt x="311" y="85"/>
                </a:lnTo>
                <a:lnTo>
                  <a:pt x="315" y="72"/>
                </a:lnTo>
                <a:lnTo>
                  <a:pt x="322" y="57"/>
                </a:lnTo>
                <a:lnTo>
                  <a:pt x="329" y="41"/>
                </a:lnTo>
                <a:lnTo>
                  <a:pt x="336" y="27"/>
                </a:lnTo>
                <a:lnTo>
                  <a:pt x="342" y="15"/>
                </a:lnTo>
                <a:lnTo>
                  <a:pt x="347" y="7"/>
                </a:lnTo>
                <a:lnTo>
                  <a:pt x="349" y="3"/>
                </a:lnTo>
                <a:lnTo>
                  <a:pt x="348" y="2"/>
                </a:lnTo>
                <a:lnTo>
                  <a:pt x="344" y="0"/>
                </a:lnTo>
                <a:lnTo>
                  <a:pt x="340" y="0"/>
                </a:lnTo>
                <a:lnTo>
                  <a:pt x="338" y="0"/>
                </a:lnTo>
                <a:lnTo>
                  <a:pt x="335" y="2"/>
                </a:lnTo>
                <a:lnTo>
                  <a:pt x="330" y="10"/>
                </a:lnTo>
                <a:lnTo>
                  <a:pt x="324" y="17"/>
                </a:lnTo>
                <a:lnTo>
                  <a:pt x="322" y="21"/>
                </a:lnTo>
                <a:lnTo>
                  <a:pt x="317" y="23"/>
                </a:lnTo>
                <a:lnTo>
                  <a:pt x="310" y="32"/>
                </a:lnTo>
                <a:lnTo>
                  <a:pt x="302" y="43"/>
                </a:lnTo>
                <a:lnTo>
                  <a:pt x="293" y="55"/>
                </a:lnTo>
                <a:lnTo>
                  <a:pt x="283" y="69"/>
                </a:lnTo>
                <a:lnTo>
                  <a:pt x="276" y="82"/>
                </a:lnTo>
                <a:lnTo>
                  <a:pt x="269" y="91"/>
                </a:lnTo>
                <a:lnTo>
                  <a:pt x="266" y="97"/>
                </a:lnTo>
                <a:lnTo>
                  <a:pt x="265" y="97"/>
                </a:lnTo>
                <a:lnTo>
                  <a:pt x="264" y="97"/>
                </a:lnTo>
                <a:lnTo>
                  <a:pt x="262" y="97"/>
                </a:lnTo>
                <a:lnTo>
                  <a:pt x="260" y="97"/>
                </a:lnTo>
                <a:lnTo>
                  <a:pt x="259" y="99"/>
                </a:lnTo>
                <a:lnTo>
                  <a:pt x="257" y="100"/>
                </a:lnTo>
                <a:lnTo>
                  <a:pt x="254" y="101"/>
                </a:lnTo>
                <a:lnTo>
                  <a:pt x="252" y="103"/>
                </a:lnTo>
                <a:lnTo>
                  <a:pt x="249" y="105"/>
                </a:lnTo>
                <a:lnTo>
                  <a:pt x="245" y="107"/>
                </a:lnTo>
                <a:lnTo>
                  <a:pt x="240" y="109"/>
                </a:lnTo>
                <a:lnTo>
                  <a:pt x="238" y="112"/>
                </a:lnTo>
                <a:lnTo>
                  <a:pt x="236" y="112"/>
                </a:lnTo>
                <a:lnTo>
                  <a:pt x="233" y="113"/>
                </a:lnTo>
                <a:lnTo>
                  <a:pt x="230" y="114"/>
                </a:lnTo>
                <a:lnTo>
                  <a:pt x="226" y="116"/>
                </a:lnTo>
                <a:lnTo>
                  <a:pt x="223" y="117"/>
                </a:lnTo>
                <a:lnTo>
                  <a:pt x="220" y="119"/>
                </a:lnTo>
                <a:lnTo>
                  <a:pt x="217" y="119"/>
                </a:lnTo>
                <a:lnTo>
                  <a:pt x="214" y="120"/>
                </a:lnTo>
                <a:lnTo>
                  <a:pt x="211" y="123"/>
                </a:lnTo>
                <a:lnTo>
                  <a:pt x="208" y="125"/>
                </a:lnTo>
                <a:lnTo>
                  <a:pt x="204" y="127"/>
                </a:lnTo>
                <a:lnTo>
                  <a:pt x="200" y="130"/>
                </a:lnTo>
                <a:lnTo>
                  <a:pt x="196" y="132"/>
                </a:lnTo>
                <a:lnTo>
                  <a:pt x="192" y="135"/>
                </a:lnTo>
                <a:lnTo>
                  <a:pt x="188" y="138"/>
                </a:lnTo>
                <a:lnTo>
                  <a:pt x="185" y="141"/>
                </a:lnTo>
                <a:lnTo>
                  <a:pt x="119" y="138"/>
                </a:lnTo>
                <a:lnTo>
                  <a:pt x="118" y="140"/>
                </a:lnTo>
                <a:lnTo>
                  <a:pt x="114" y="143"/>
                </a:lnTo>
                <a:lnTo>
                  <a:pt x="111" y="146"/>
                </a:lnTo>
                <a:lnTo>
                  <a:pt x="108" y="148"/>
                </a:lnTo>
                <a:lnTo>
                  <a:pt x="107" y="155"/>
                </a:lnTo>
                <a:lnTo>
                  <a:pt x="106" y="163"/>
                </a:lnTo>
                <a:lnTo>
                  <a:pt x="106" y="171"/>
                </a:lnTo>
                <a:lnTo>
                  <a:pt x="105" y="179"/>
                </a:lnTo>
                <a:lnTo>
                  <a:pt x="103" y="183"/>
                </a:lnTo>
                <a:lnTo>
                  <a:pt x="98" y="188"/>
                </a:lnTo>
                <a:lnTo>
                  <a:pt x="93" y="191"/>
                </a:lnTo>
                <a:lnTo>
                  <a:pt x="88" y="196"/>
                </a:lnTo>
                <a:lnTo>
                  <a:pt x="81" y="200"/>
                </a:lnTo>
                <a:lnTo>
                  <a:pt x="75" y="203"/>
                </a:lnTo>
                <a:lnTo>
                  <a:pt x="69" y="205"/>
                </a:lnTo>
                <a:lnTo>
                  <a:pt x="64" y="206"/>
                </a:lnTo>
                <a:lnTo>
                  <a:pt x="60" y="207"/>
                </a:lnTo>
                <a:lnTo>
                  <a:pt x="56" y="208"/>
                </a:lnTo>
                <a:lnTo>
                  <a:pt x="51" y="207"/>
                </a:lnTo>
                <a:lnTo>
                  <a:pt x="46" y="206"/>
                </a:lnTo>
                <a:lnTo>
                  <a:pt x="41" y="206"/>
                </a:lnTo>
                <a:lnTo>
                  <a:pt x="36" y="205"/>
                </a:lnTo>
                <a:lnTo>
                  <a:pt x="33" y="204"/>
                </a:lnTo>
                <a:lnTo>
                  <a:pt x="29" y="204"/>
                </a:lnTo>
                <a:lnTo>
                  <a:pt x="25" y="203"/>
                </a:lnTo>
                <a:lnTo>
                  <a:pt x="21" y="203"/>
                </a:lnTo>
                <a:lnTo>
                  <a:pt x="18" y="203"/>
                </a:lnTo>
                <a:lnTo>
                  <a:pt x="14" y="203"/>
                </a:lnTo>
                <a:lnTo>
                  <a:pt x="11" y="204"/>
                </a:lnTo>
                <a:lnTo>
                  <a:pt x="8" y="204"/>
                </a:lnTo>
                <a:lnTo>
                  <a:pt x="5" y="205"/>
                </a:lnTo>
                <a:lnTo>
                  <a:pt x="2" y="205"/>
                </a:lnTo>
                <a:lnTo>
                  <a:pt x="1" y="206"/>
                </a:lnTo>
                <a:lnTo>
                  <a:pt x="0" y="206"/>
                </a:lnTo>
              </a:path>
            </a:pathLst>
          </a:custGeom>
          <a:solidFill>
            <a:srgbClr val="917A6B"/>
          </a:solidFill>
          <a:ln w="9525" cap="rnd">
            <a:noFill/>
            <a:round/>
            <a:headEnd/>
            <a:tailEnd/>
          </a:ln>
          <a:effectLst/>
        </p:spPr>
        <p:txBody>
          <a:bodyPr/>
          <a:lstStyle/>
          <a:p>
            <a:endParaRPr lang="zh-CN" altLang="en-US" b="1"/>
          </a:p>
        </p:txBody>
      </p:sp>
      <p:sp>
        <p:nvSpPr>
          <p:cNvPr id="576525" name="Freeform 13"/>
          <p:cNvSpPr>
            <a:spLocks/>
          </p:cNvSpPr>
          <p:nvPr/>
        </p:nvSpPr>
        <p:spPr bwMode="auto">
          <a:xfrm>
            <a:off x="3209925" y="3561435"/>
            <a:ext cx="374650" cy="206375"/>
          </a:xfrm>
          <a:custGeom>
            <a:avLst/>
            <a:gdLst/>
            <a:ahLst/>
            <a:cxnLst>
              <a:cxn ang="0">
                <a:pos x="197" y="1"/>
              </a:cxn>
              <a:cxn ang="0">
                <a:pos x="159" y="6"/>
              </a:cxn>
              <a:cxn ang="0">
                <a:pos x="122" y="13"/>
              </a:cxn>
              <a:cxn ang="0">
                <a:pos x="111" y="14"/>
              </a:cxn>
              <a:cxn ang="0">
                <a:pos x="100" y="15"/>
              </a:cxn>
              <a:cxn ang="0">
                <a:pos x="91" y="19"/>
              </a:cxn>
              <a:cxn ang="0">
                <a:pos x="81" y="23"/>
              </a:cxn>
              <a:cxn ang="0">
                <a:pos x="71" y="26"/>
              </a:cxn>
              <a:cxn ang="0">
                <a:pos x="64" y="29"/>
              </a:cxn>
              <a:cxn ang="0">
                <a:pos x="55" y="32"/>
              </a:cxn>
              <a:cxn ang="0">
                <a:pos x="53" y="34"/>
              </a:cxn>
              <a:cxn ang="0">
                <a:pos x="49" y="37"/>
              </a:cxn>
              <a:cxn ang="0">
                <a:pos x="45" y="40"/>
              </a:cxn>
              <a:cxn ang="0">
                <a:pos x="42" y="43"/>
              </a:cxn>
              <a:cxn ang="0">
                <a:pos x="40" y="44"/>
              </a:cxn>
              <a:cxn ang="0">
                <a:pos x="38" y="45"/>
              </a:cxn>
              <a:cxn ang="0">
                <a:pos x="37" y="48"/>
              </a:cxn>
              <a:cxn ang="0">
                <a:pos x="35" y="51"/>
              </a:cxn>
              <a:cxn ang="0">
                <a:pos x="33" y="54"/>
              </a:cxn>
              <a:cxn ang="0">
                <a:pos x="31" y="59"/>
              </a:cxn>
              <a:cxn ang="0">
                <a:pos x="30" y="65"/>
              </a:cxn>
              <a:cxn ang="0">
                <a:pos x="28" y="70"/>
              </a:cxn>
              <a:cxn ang="0">
                <a:pos x="25" y="76"/>
              </a:cxn>
              <a:cxn ang="0">
                <a:pos x="21" y="85"/>
              </a:cxn>
              <a:cxn ang="0">
                <a:pos x="18" y="95"/>
              </a:cxn>
              <a:cxn ang="0">
                <a:pos x="15" y="104"/>
              </a:cxn>
              <a:cxn ang="0">
                <a:pos x="11" y="111"/>
              </a:cxn>
              <a:cxn ang="0">
                <a:pos x="11" y="112"/>
              </a:cxn>
              <a:cxn ang="0">
                <a:pos x="9" y="114"/>
              </a:cxn>
              <a:cxn ang="0">
                <a:pos x="6" y="115"/>
              </a:cxn>
              <a:cxn ang="0">
                <a:pos x="6" y="117"/>
              </a:cxn>
              <a:cxn ang="0">
                <a:pos x="2" y="119"/>
              </a:cxn>
              <a:cxn ang="0">
                <a:pos x="0" y="126"/>
              </a:cxn>
              <a:cxn ang="0">
                <a:pos x="2" y="128"/>
              </a:cxn>
              <a:cxn ang="0">
                <a:pos x="14" y="127"/>
              </a:cxn>
              <a:cxn ang="0">
                <a:pos x="19" y="125"/>
              </a:cxn>
              <a:cxn ang="0">
                <a:pos x="30" y="121"/>
              </a:cxn>
              <a:cxn ang="0">
                <a:pos x="57" y="113"/>
              </a:cxn>
              <a:cxn ang="0">
                <a:pos x="84" y="104"/>
              </a:cxn>
              <a:cxn ang="0">
                <a:pos x="109" y="93"/>
              </a:cxn>
              <a:cxn ang="0">
                <a:pos x="132" y="79"/>
              </a:cxn>
              <a:cxn ang="0">
                <a:pos x="151" y="60"/>
              </a:cxn>
              <a:cxn ang="0">
                <a:pos x="170" y="43"/>
              </a:cxn>
              <a:cxn ang="0">
                <a:pos x="194" y="29"/>
              </a:cxn>
              <a:cxn ang="0">
                <a:pos x="213" y="21"/>
              </a:cxn>
              <a:cxn ang="0">
                <a:pos x="221" y="15"/>
              </a:cxn>
              <a:cxn ang="0">
                <a:pos x="230" y="12"/>
              </a:cxn>
              <a:cxn ang="0">
                <a:pos x="233" y="9"/>
              </a:cxn>
              <a:cxn ang="0">
                <a:pos x="235" y="2"/>
              </a:cxn>
              <a:cxn ang="0">
                <a:pos x="226" y="0"/>
              </a:cxn>
            </a:cxnLst>
            <a:rect l="0" t="0" r="r" b="b"/>
            <a:pathLst>
              <a:path w="236" h="130">
                <a:moveTo>
                  <a:pt x="223" y="0"/>
                </a:moveTo>
                <a:lnTo>
                  <a:pt x="210" y="0"/>
                </a:lnTo>
                <a:lnTo>
                  <a:pt x="197" y="1"/>
                </a:lnTo>
                <a:lnTo>
                  <a:pt x="185" y="2"/>
                </a:lnTo>
                <a:lnTo>
                  <a:pt x="172" y="4"/>
                </a:lnTo>
                <a:lnTo>
                  <a:pt x="159" y="6"/>
                </a:lnTo>
                <a:lnTo>
                  <a:pt x="146" y="8"/>
                </a:lnTo>
                <a:lnTo>
                  <a:pt x="134" y="11"/>
                </a:lnTo>
                <a:lnTo>
                  <a:pt x="122" y="13"/>
                </a:lnTo>
                <a:lnTo>
                  <a:pt x="119" y="13"/>
                </a:lnTo>
                <a:lnTo>
                  <a:pt x="115" y="14"/>
                </a:lnTo>
                <a:lnTo>
                  <a:pt x="111" y="14"/>
                </a:lnTo>
                <a:lnTo>
                  <a:pt x="107" y="15"/>
                </a:lnTo>
                <a:lnTo>
                  <a:pt x="103" y="15"/>
                </a:lnTo>
                <a:lnTo>
                  <a:pt x="100" y="15"/>
                </a:lnTo>
                <a:lnTo>
                  <a:pt x="97" y="17"/>
                </a:lnTo>
                <a:lnTo>
                  <a:pt x="94" y="18"/>
                </a:lnTo>
                <a:lnTo>
                  <a:pt x="91" y="19"/>
                </a:lnTo>
                <a:lnTo>
                  <a:pt x="88" y="20"/>
                </a:lnTo>
                <a:lnTo>
                  <a:pt x="84" y="21"/>
                </a:lnTo>
                <a:lnTo>
                  <a:pt x="81" y="23"/>
                </a:lnTo>
                <a:lnTo>
                  <a:pt x="78" y="24"/>
                </a:lnTo>
                <a:lnTo>
                  <a:pt x="74" y="25"/>
                </a:lnTo>
                <a:lnTo>
                  <a:pt x="71" y="26"/>
                </a:lnTo>
                <a:lnTo>
                  <a:pt x="67" y="27"/>
                </a:lnTo>
                <a:lnTo>
                  <a:pt x="66" y="28"/>
                </a:lnTo>
                <a:lnTo>
                  <a:pt x="64" y="29"/>
                </a:lnTo>
                <a:lnTo>
                  <a:pt x="61" y="30"/>
                </a:lnTo>
                <a:lnTo>
                  <a:pt x="58" y="32"/>
                </a:lnTo>
                <a:lnTo>
                  <a:pt x="55" y="32"/>
                </a:lnTo>
                <a:lnTo>
                  <a:pt x="55" y="33"/>
                </a:lnTo>
                <a:lnTo>
                  <a:pt x="54" y="34"/>
                </a:lnTo>
                <a:lnTo>
                  <a:pt x="53" y="34"/>
                </a:lnTo>
                <a:lnTo>
                  <a:pt x="52" y="36"/>
                </a:lnTo>
                <a:lnTo>
                  <a:pt x="50" y="36"/>
                </a:lnTo>
                <a:lnTo>
                  <a:pt x="49" y="37"/>
                </a:lnTo>
                <a:lnTo>
                  <a:pt x="47" y="39"/>
                </a:lnTo>
                <a:lnTo>
                  <a:pt x="45" y="39"/>
                </a:lnTo>
                <a:lnTo>
                  <a:pt x="45" y="40"/>
                </a:lnTo>
                <a:lnTo>
                  <a:pt x="44" y="41"/>
                </a:lnTo>
                <a:lnTo>
                  <a:pt x="43" y="42"/>
                </a:lnTo>
                <a:lnTo>
                  <a:pt x="42" y="43"/>
                </a:lnTo>
                <a:lnTo>
                  <a:pt x="42" y="43"/>
                </a:lnTo>
                <a:lnTo>
                  <a:pt x="41" y="43"/>
                </a:lnTo>
                <a:lnTo>
                  <a:pt x="40" y="44"/>
                </a:lnTo>
                <a:lnTo>
                  <a:pt x="40" y="44"/>
                </a:lnTo>
                <a:lnTo>
                  <a:pt x="39" y="45"/>
                </a:lnTo>
                <a:lnTo>
                  <a:pt x="38" y="45"/>
                </a:lnTo>
                <a:lnTo>
                  <a:pt x="38" y="48"/>
                </a:lnTo>
                <a:lnTo>
                  <a:pt x="38" y="48"/>
                </a:lnTo>
                <a:lnTo>
                  <a:pt x="37" y="48"/>
                </a:lnTo>
                <a:lnTo>
                  <a:pt x="37" y="49"/>
                </a:lnTo>
                <a:lnTo>
                  <a:pt x="35" y="49"/>
                </a:lnTo>
                <a:lnTo>
                  <a:pt x="35" y="51"/>
                </a:lnTo>
                <a:lnTo>
                  <a:pt x="35" y="51"/>
                </a:lnTo>
                <a:lnTo>
                  <a:pt x="34" y="52"/>
                </a:lnTo>
                <a:lnTo>
                  <a:pt x="33" y="54"/>
                </a:lnTo>
                <a:lnTo>
                  <a:pt x="33" y="57"/>
                </a:lnTo>
                <a:lnTo>
                  <a:pt x="32" y="59"/>
                </a:lnTo>
                <a:lnTo>
                  <a:pt x="31" y="59"/>
                </a:lnTo>
                <a:lnTo>
                  <a:pt x="31" y="62"/>
                </a:lnTo>
                <a:lnTo>
                  <a:pt x="30" y="62"/>
                </a:lnTo>
                <a:lnTo>
                  <a:pt x="30" y="65"/>
                </a:lnTo>
                <a:lnTo>
                  <a:pt x="30" y="66"/>
                </a:lnTo>
                <a:lnTo>
                  <a:pt x="29" y="68"/>
                </a:lnTo>
                <a:lnTo>
                  <a:pt x="28" y="70"/>
                </a:lnTo>
                <a:lnTo>
                  <a:pt x="28" y="71"/>
                </a:lnTo>
                <a:lnTo>
                  <a:pt x="26" y="73"/>
                </a:lnTo>
                <a:lnTo>
                  <a:pt x="25" y="76"/>
                </a:lnTo>
                <a:lnTo>
                  <a:pt x="24" y="80"/>
                </a:lnTo>
                <a:lnTo>
                  <a:pt x="23" y="82"/>
                </a:lnTo>
                <a:lnTo>
                  <a:pt x="21" y="85"/>
                </a:lnTo>
                <a:lnTo>
                  <a:pt x="21" y="89"/>
                </a:lnTo>
                <a:lnTo>
                  <a:pt x="20" y="93"/>
                </a:lnTo>
                <a:lnTo>
                  <a:pt x="18" y="95"/>
                </a:lnTo>
                <a:lnTo>
                  <a:pt x="18" y="99"/>
                </a:lnTo>
                <a:lnTo>
                  <a:pt x="17" y="100"/>
                </a:lnTo>
                <a:lnTo>
                  <a:pt x="15" y="104"/>
                </a:lnTo>
                <a:lnTo>
                  <a:pt x="13" y="108"/>
                </a:lnTo>
                <a:lnTo>
                  <a:pt x="13" y="111"/>
                </a:lnTo>
                <a:lnTo>
                  <a:pt x="11" y="111"/>
                </a:lnTo>
                <a:lnTo>
                  <a:pt x="11" y="111"/>
                </a:lnTo>
                <a:lnTo>
                  <a:pt x="11" y="112"/>
                </a:lnTo>
                <a:lnTo>
                  <a:pt x="11" y="112"/>
                </a:lnTo>
                <a:lnTo>
                  <a:pt x="10" y="112"/>
                </a:lnTo>
                <a:lnTo>
                  <a:pt x="9" y="113"/>
                </a:lnTo>
                <a:lnTo>
                  <a:pt x="9" y="114"/>
                </a:lnTo>
                <a:lnTo>
                  <a:pt x="8" y="114"/>
                </a:lnTo>
                <a:lnTo>
                  <a:pt x="7" y="115"/>
                </a:lnTo>
                <a:lnTo>
                  <a:pt x="6" y="115"/>
                </a:lnTo>
                <a:lnTo>
                  <a:pt x="6" y="116"/>
                </a:lnTo>
                <a:lnTo>
                  <a:pt x="6" y="117"/>
                </a:lnTo>
                <a:lnTo>
                  <a:pt x="6" y="117"/>
                </a:lnTo>
                <a:lnTo>
                  <a:pt x="4" y="117"/>
                </a:lnTo>
                <a:lnTo>
                  <a:pt x="3" y="118"/>
                </a:lnTo>
                <a:lnTo>
                  <a:pt x="2" y="119"/>
                </a:lnTo>
                <a:lnTo>
                  <a:pt x="1" y="120"/>
                </a:lnTo>
                <a:lnTo>
                  <a:pt x="0" y="120"/>
                </a:lnTo>
                <a:lnTo>
                  <a:pt x="0" y="126"/>
                </a:lnTo>
                <a:lnTo>
                  <a:pt x="0" y="128"/>
                </a:lnTo>
                <a:lnTo>
                  <a:pt x="2" y="128"/>
                </a:lnTo>
                <a:lnTo>
                  <a:pt x="2" y="128"/>
                </a:lnTo>
                <a:lnTo>
                  <a:pt x="5" y="129"/>
                </a:lnTo>
                <a:lnTo>
                  <a:pt x="9" y="128"/>
                </a:lnTo>
                <a:lnTo>
                  <a:pt x="14" y="127"/>
                </a:lnTo>
                <a:lnTo>
                  <a:pt x="17" y="126"/>
                </a:lnTo>
                <a:lnTo>
                  <a:pt x="18" y="126"/>
                </a:lnTo>
                <a:lnTo>
                  <a:pt x="19" y="125"/>
                </a:lnTo>
                <a:lnTo>
                  <a:pt x="20" y="124"/>
                </a:lnTo>
                <a:lnTo>
                  <a:pt x="21" y="123"/>
                </a:lnTo>
                <a:lnTo>
                  <a:pt x="30" y="121"/>
                </a:lnTo>
                <a:lnTo>
                  <a:pt x="39" y="118"/>
                </a:lnTo>
                <a:lnTo>
                  <a:pt x="48" y="115"/>
                </a:lnTo>
                <a:lnTo>
                  <a:pt x="57" y="113"/>
                </a:lnTo>
                <a:lnTo>
                  <a:pt x="66" y="110"/>
                </a:lnTo>
                <a:lnTo>
                  <a:pt x="75" y="108"/>
                </a:lnTo>
                <a:lnTo>
                  <a:pt x="84" y="104"/>
                </a:lnTo>
                <a:lnTo>
                  <a:pt x="92" y="101"/>
                </a:lnTo>
                <a:lnTo>
                  <a:pt x="101" y="97"/>
                </a:lnTo>
                <a:lnTo>
                  <a:pt x="109" y="93"/>
                </a:lnTo>
                <a:lnTo>
                  <a:pt x="117" y="89"/>
                </a:lnTo>
                <a:lnTo>
                  <a:pt x="125" y="84"/>
                </a:lnTo>
                <a:lnTo>
                  <a:pt x="132" y="79"/>
                </a:lnTo>
                <a:lnTo>
                  <a:pt x="139" y="73"/>
                </a:lnTo>
                <a:lnTo>
                  <a:pt x="146" y="67"/>
                </a:lnTo>
                <a:lnTo>
                  <a:pt x="151" y="60"/>
                </a:lnTo>
                <a:lnTo>
                  <a:pt x="157" y="54"/>
                </a:lnTo>
                <a:lnTo>
                  <a:pt x="163" y="48"/>
                </a:lnTo>
                <a:lnTo>
                  <a:pt x="170" y="43"/>
                </a:lnTo>
                <a:lnTo>
                  <a:pt x="178" y="38"/>
                </a:lnTo>
                <a:lnTo>
                  <a:pt x="186" y="33"/>
                </a:lnTo>
                <a:lnTo>
                  <a:pt x="194" y="29"/>
                </a:lnTo>
                <a:lnTo>
                  <a:pt x="203" y="25"/>
                </a:lnTo>
                <a:lnTo>
                  <a:pt x="211" y="22"/>
                </a:lnTo>
                <a:lnTo>
                  <a:pt x="213" y="21"/>
                </a:lnTo>
                <a:lnTo>
                  <a:pt x="215" y="20"/>
                </a:lnTo>
                <a:lnTo>
                  <a:pt x="218" y="18"/>
                </a:lnTo>
                <a:lnTo>
                  <a:pt x="221" y="15"/>
                </a:lnTo>
                <a:lnTo>
                  <a:pt x="224" y="14"/>
                </a:lnTo>
                <a:lnTo>
                  <a:pt x="227" y="13"/>
                </a:lnTo>
                <a:lnTo>
                  <a:pt x="230" y="12"/>
                </a:lnTo>
                <a:lnTo>
                  <a:pt x="232" y="11"/>
                </a:lnTo>
                <a:lnTo>
                  <a:pt x="232" y="10"/>
                </a:lnTo>
                <a:lnTo>
                  <a:pt x="233" y="9"/>
                </a:lnTo>
                <a:lnTo>
                  <a:pt x="234" y="9"/>
                </a:lnTo>
                <a:lnTo>
                  <a:pt x="235" y="8"/>
                </a:lnTo>
                <a:lnTo>
                  <a:pt x="235" y="2"/>
                </a:lnTo>
                <a:lnTo>
                  <a:pt x="232" y="2"/>
                </a:lnTo>
                <a:lnTo>
                  <a:pt x="229" y="0"/>
                </a:lnTo>
                <a:lnTo>
                  <a:pt x="226" y="0"/>
                </a:lnTo>
                <a:lnTo>
                  <a:pt x="223" y="0"/>
                </a:lnTo>
              </a:path>
            </a:pathLst>
          </a:custGeom>
          <a:solidFill>
            <a:srgbClr val="CEBFBF"/>
          </a:solidFill>
          <a:ln w="9525" cap="rnd">
            <a:noFill/>
            <a:round/>
            <a:headEnd/>
            <a:tailEnd/>
          </a:ln>
          <a:effectLst/>
        </p:spPr>
        <p:txBody>
          <a:bodyPr/>
          <a:lstStyle/>
          <a:p>
            <a:endParaRPr lang="zh-CN" altLang="en-US" b="1"/>
          </a:p>
        </p:txBody>
      </p:sp>
      <p:sp>
        <p:nvSpPr>
          <p:cNvPr id="576526" name="Freeform 14"/>
          <p:cNvSpPr>
            <a:spLocks/>
          </p:cNvSpPr>
          <p:nvPr/>
        </p:nvSpPr>
        <p:spPr bwMode="auto">
          <a:xfrm>
            <a:off x="1366838" y="2254923"/>
            <a:ext cx="1292225" cy="1154112"/>
          </a:xfrm>
          <a:custGeom>
            <a:avLst/>
            <a:gdLst/>
            <a:ahLst/>
            <a:cxnLst>
              <a:cxn ang="0">
                <a:pos x="448" y="724"/>
              </a:cxn>
              <a:cxn ang="0">
                <a:pos x="527" y="709"/>
              </a:cxn>
              <a:cxn ang="0">
                <a:pos x="599" y="681"/>
              </a:cxn>
              <a:cxn ang="0">
                <a:pos x="664" y="643"/>
              </a:cxn>
              <a:cxn ang="0">
                <a:pos x="719" y="593"/>
              </a:cxn>
              <a:cxn ang="0">
                <a:pos x="763" y="536"/>
              </a:cxn>
              <a:cxn ang="0">
                <a:pos x="794" y="471"/>
              </a:cxn>
              <a:cxn ang="0">
                <a:pos x="810" y="400"/>
              </a:cxn>
              <a:cxn ang="0">
                <a:pos x="810" y="325"/>
              </a:cxn>
              <a:cxn ang="0">
                <a:pos x="794" y="255"/>
              </a:cxn>
              <a:cxn ang="0">
                <a:pos x="763" y="190"/>
              </a:cxn>
              <a:cxn ang="0">
                <a:pos x="719" y="132"/>
              </a:cxn>
              <a:cxn ang="0">
                <a:pos x="664" y="83"/>
              </a:cxn>
              <a:cxn ang="0">
                <a:pos x="599" y="44"/>
              </a:cxn>
              <a:cxn ang="0">
                <a:pos x="527" y="16"/>
              </a:cxn>
              <a:cxn ang="0">
                <a:pos x="448" y="2"/>
              </a:cxn>
              <a:cxn ang="0">
                <a:pos x="364" y="2"/>
              </a:cxn>
              <a:cxn ang="0">
                <a:pos x="286" y="16"/>
              </a:cxn>
              <a:cxn ang="0">
                <a:pos x="212" y="44"/>
              </a:cxn>
              <a:cxn ang="0">
                <a:pos x="148" y="83"/>
              </a:cxn>
              <a:cxn ang="0">
                <a:pos x="92" y="132"/>
              </a:cxn>
              <a:cxn ang="0">
                <a:pos x="49" y="190"/>
              </a:cxn>
              <a:cxn ang="0">
                <a:pos x="18" y="255"/>
              </a:cxn>
              <a:cxn ang="0">
                <a:pos x="2" y="325"/>
              </a:cxn>
              <a:cxn ang="0">
                <a:pos x="2" y="400"/>
              </a:cxn>
              <a:cxn ang="0">
                <a:pos x="18" y="471"/>
              </a:cxn>
              <a:cxn ang="0">
                <a:pos x="49" y="536"/>
              </a:cxn>
              <a:cxn ang="0">
                <a:pos x="92" y="593"/>
              </a:cxn>
              <a:cxn ang="0">
                <a:pos x="148" y="643"/>
              </a:cxn>
              <a:cxn ang="0">
                <a:pos x="212" y="681"/>
              </a:cxn>
              <a:cxn ang="0">
                <a:pos x="286" y="709"/>
              </a:cxn>
              <a:cxn ang="0">
                <a:pos x="364" y="724"/>
              </a:cxn>
            </a:cxnLst>
            <a:rect l="0" t="0" r="r" b="b"/>
            <a:pathLst>
              <a:path w="814" h="727">
                <a:moveTo>
                  <a:pt x="406" y="726"/>
                </a:moveTo>
                <a:lnTo>
                  <a:pt x="448" y="724"/>
                </a:lnTo>
                <a:lnTo>
                  <a:pt x="487" y="718"/>
                </a:lnTo>
                <a:lnTo>
                  <a:pt x="527" y="709"/>
                </a:lnTo>
                <a:lnTo>
                  <a:pt x="564" y="697"/>
                </a:lnTo>
                <a:lnTo>
                  <a:pt x="599" y="681"/>
                </a:lnTo>
                <a:lnTo>
                  <a:pt x="633" y="663"/>
                </a:lnTo>
                <a:lnTo>
                  <a:pt x="664" y="643"/>
                </a:lnTo>
                <a:lnTo>
                  <a:pt x="693" y="619"/>
                </a:lnTo>
                <a:lnTo>
                  <a:pt x="719" y="593"/>
                </a:lnTo>
                <a:lnTo>
                  <a:pt x="743" y="565"/>
                </a:lnTo>
                <a:lnTo>
                  <a:pt x="763" y="536"/>
                </a:lnTo>
                <a:lnTo>
                  <a:pt x="780" y="503"/>
                </a:lnTo>
                <a:lnTo>
                  <a:pt x="794" y="471"/>
                </a:lnTo>
                <a:lnTo>
                  <a:pt x="804" y="436"/>
                </a:lnTo>
                <a:lnTo>
                  <a:pt x="810" y="400"/>
                </a:lnTo>
                <a:lnTo>
                  <a:pt x="813" y="363"/>
                </a:lnTo>
                <a:lnTo>
                  <a:pt x="810" y="325"/>
                </a:lnTo>
                <a:lnTo>
                  <a:pt x="804" y="290"/>
                </a:lnTo>
                <a:lnTo>
                  <a:pt x="794" y="255"/>
                </a:lnTo>
                <a:lnTo>
                  <a:pt x="780" y="222"/>
                </a:lnTo>
                <a:lnTo>
                  <a:pt x="763" y="190"/>
                </a:lnTo>
                <a:lnTo>
                  <a:pt x="743" y="160"/>
                </a:lnTo>
                <a:lnTo>
                  <a:pt x="719" y="132"/>
                </a:lnTo>
                <a:lnTo>
                  <a:pt x="693" y="106"/>
                </a:lnTo>
                <a:lnTo>
                  <a:pt x="664" y="83"/>
                </a:lnTo>
                <a:lnTo>
                  <a:pt x="633" y="62"/>
                </a:lnTo>
                <a:lnTo>
                  <a:pt x="599" y="44"/>
                </a:lnTo>
                <a:lnTo>
                  <a:pt x="564" y="29"/>
                </a:lnTo>
                <a:lnTo>
                  <a:pt x="527" y="16"/>
                </a:lnTo>
                <a:lnTo>
                  <a:pt x="487" y="7"/>
                </a:lnTo>
                <a:lnTo>
                  <a:pt x="448" y="2"/>
                </a:lnTo>
                <a:lnTo>
                  <a:pt x="406" y="0"/>
                </a:lnTo>
                <a:lnTo>
                  <a:pt x="364" y="2"/>
                </a:lnTo>
                <a:lnTo>
                  <a:pt x="324" y="7"/>
                </a:lnTo>
                <a:lnTo>
                  <a:pt x="286" y="16"/>
                </a:lnTo>
                <a:lnTo>
                  <a:pt x="248" y="29"/>
                </a:lnTo>
                <a:lnTo>
                  <a:pt x="212" y="44"/>
                </a:lnTo>
                <a:lnTo>
                  <a:pt x="179" y="62"/>
                </a:lnTo>
                <a:lnTo>
                  <a:pt x="148" y="83"/>
                </a:lnTo>
                <a:lnTo>
                  <a:pt x="119" y="106"/>
                </a:lnTo>
                <a:lnTo>
                  <a:pt x="92" y="132"/>
                </a:lnTo>
                <a:lnTo>
                  <a:pt x="69" y="160"/>
                </a:lnTo>
                <a:lnTo>
                  <a:pt x="49" y="190"/>
                </a:lnTo>
                <a:lnTo>
                  <a:pt x="32" y="222"/>
                </a:lnTo>
                <a:lnTo>
                  <a:pt x="18" y="255"/>
                </a:lnTo>
                <a:lnTo>
                  <a:pt x="8" y="290"/>
                </a:lnTo>
                <a:lnTo>
                  <a:pt x="2" y="325"/>
                </a:lnTo>
                <a:lnTo>
                  <a:pt x="0" y="363"/>
                </a:lnTo>
                <a:lnTo>
                  <a:pt x="2" y="400"/>
                </a:lnTo>
                <a:lnTo>
                  <a:pt x="8" y="436"/>
                </a:lnTo>
                <a:lnTo>
                  <a:pt x="18" y="471"/>
                </a:lnTo>
                <a:lnTo>
                  <a:pt x="32" y="503"/>
                </a:lnTo>
                <a:lnTo>
                  <a:pt x="49" y="536"/>
                </a:lnTo>
                <a:lnTo>
                  <a:pt x="69" y="565"/>
                </a:lnTo>
                <a:lnTo>
                  <a:pt x="92" y="593"/>
                </a:lnTo>
                <a:lnTo>
                  <a:pt x="119" y="619"/>
                </a:lnTo>
                <a:lnTo>
                  <a:pt x="148" y="643"/>
                </a:lnTo>
                <a:lnTo>
                  <a:pt x="179" y="663"/>
                </a:lnTo>
                <a:lnTo>
                  <a:pt x="212" y="681"/>
                </a:lnTo>
                <a:lnTo>
                  <a:pt x="248" y="697"/>
                </a:lnTo>
                <a:lnTo>
                  <a:pt x="286" y="709"/>
                </a:lnTo>
                <a:lnTo>
                  <a:pt x="324" y="718"/>
                </a:lnTo>
                <a:lnTo>
                  <a:pt x="364" y="724"/>
                </a:lnTo>
                <a:lnTo>
                  <a:pt x="406" y="726"/>
                </a:lnTo>
              </a:path>
            </a:pathLst>
          </a:custGeom>
          <a:solidFill>
            <a:srgbClr val="EFCCDD"/>
          </a:solidFill>
          <a:ln w="9525" cap="rnd">
            <a:noFill/>
            <a:round/>
            <a:headEnd/>
            <a:tailEnd/>
          </a:ln>
          <a:effectLst/>
        </p:spPr>
        <p:txBody>
          <a:bodyPr/>
          <a:lstStyle/>
          <a:p>
            <a:endParaRPr lang="zh-CN" altLang="en-US" b="1"/>
          </a:p>
        </p:txBody>
      </p:sp>
      <p:sp>
        <p:nvSpPr>
          <p:cNvPr id="576527" name="Freeform 15"/>
          <p:cNvSpPr>
            <a:spLocks/>
          </p:cNvSpPr>
          <p:nvPr/>
        </p:nvSpPr>
        <p:spPr bwMode="auto">
          <a:xfrm>
            <a:off x="1366838" y="2254923"/>
            <a:ext cx="1292225" cy="1154112"/>
          </a:xfrm>
          <a:custGeom>
            <a:avLst/>
            <a:gdLst/>
            <a:ahLst/>
            <a:cxnLst>
              <a:cxn ang="0">
                <a:pos x="406" y="726"/>
              </a:cxn>
              <a:cxn ang="0">
                <a:pos x="487" y="718"/>
              </a:cxn>
              <a:cxn ang="0">
                <a:pos x="564" y="697"/>
              </a:cxn>
              <a:cxn ang="0">
                <a:pos x="633" y="663"/>
              </a:cxn>
              <a:cxn ang="0">
                <a:pos x="693" y="619"/>
              </a:cxn>
              <a:cxn ang="0">
                <a:pos x="743" y="565"/>
              </a:cxn>
              <a:cxn ang="0">
                <a:pos x="780" y="503"/>
              </a:cxn>
              <a:cxn ang="0">
                <a:pos x="804" y="436"/>
              </a:cxn>
              <a:cxn ang="0">
                <a:pos x="813" y="363"/>
              </a:cxn>
              <a:cxn ang="0">
                <a:pos x="810" y="325"/>
              </a:cxn>
              <a:cxn ang="0">
                <a:pos x="794" y="255"/>
              </a:cxn>
              <a:cxn ang="0">
                <a:pos x="763" y="190"/>
              </a:cxn>
              <a:cxn ang="0">
                <a:pos x="719" y="132"/>
              </a:cxn>
              <a:cxn ang="0">
                <a:pos x="664" y="83"/>
              </a:cxn>
              <a:cxn ang="0">
                <a:pos x="599" y="44"/>
              </a:cxn>
              <a:cxn ang="0">
                <a:pos x="527" y="16"/>
              </a:cxn>
              <a:cxn ang="0">
                <a:pos x="448" y="2"/>
              </a:cxn>
              <a:cxn ang="0">
                <a:pos x="406" y="0"/>
              </a:cxn>
              <a:cxn ang="0">
                <a:pos x="324" y="7"/>
              </a:cxn>
              <a:cxn ang="0">
                <a:pos x="248" y="29"/>
              </a:cxn>
              <a:cxn ang="0">
                <a:pos x="179" y="62"/>
              </a:cxn>
              <a:cxn ang="0">
                <a:pos x="119" y="106"/>
              </a:cxn>
              <a:cxn ang="0">
                <a:pos x="69" y="160"/>
              </a:cxn>
              <a:cxn ang="0">
                <a:pos x="32" y="222"/>
              </a:cxn>
              <a:cxn ang="0">
                <a:pos x="8" y="290"/>
              </a:cxn>
              <a:cxn ang="0">
                <a:pos x="0" y="363"/>
              </a:cxn>
              <a:cxn ang="0">
                <a:pos x="2" y="400"/>
              </a:cxn>
              <a:cxn ang="0">
                <a:pos x="18" y="471"/>
              </a:cxn>
              <a:cxn ang="0">
                <a:pos x="49" y="536"/>
              </a:cxn>
              <a:cxn ang="0">
                <a:pos x="92" y="593"/>
              </a:cxn>
              <a:cxn ang="0">
                <a:pos x="148" y="643"/>
              </a:cxn>
              <a:cxn ang="0">
                <a:pos x="212" y="681"/>
              </a:cxn>
              <a:cxn ang="0">
                <a:pos x="286" y="709"/>
              </a:cxn>
              <a:cxn ang="0">
                <a:pos x="364" y="724"/>
              </a:cxn>
            </a:cxnLst>
            <a:rect l="0" t="0" r="r" b="b"/>
            <a:pathLst>
              <a:path w="814" h="727">
                <a:moveTo>
                  <a:pt x="406" y="726"/>
                </a:moveTo>
                <a:lnTo>
                  <a:pt x="406" y="726"/>
                </a:lnTo>
                <a:lnTo>
                  <a:pt x="448" y="724"/>
                </a:lnTo>
                <a:lnTo>
                  <a:pt x="487" y="718"/>
                </a:lnTo>
                <a:lnTo>
                  <a:pt x="527" y="709"/>
                </a:lnTo>
                <a:lnTo>
                  <a:pt x="564" y="697"/>
                </a:lnTo>
                <a:lnTo>
                  <a:pt x="599" y="681"/>
                </a:lnTo>
                <a:lnTo>
                  <a:pt x="633" y="663"/>
                </a:lnTo>
                <a:lnTo>
                  <a:pt x="664" y="643"/>
                </a:lnTo>
                <a:lnTo>
                  <a:pt x="693" y="619"/>
                </a:lnTo>
                <a:lnTo>
                  <a:pt x="719" y="593"/>
                </a:lnTo>
                <a:lnTo>
                  <a:pt x="743" y="565"/>
                </a:lnTo>
                <a:lnTo>
                  <a:pt x="763" y="536"/>
                </a:lnTo>
                <a:lnTo>
                  <a:pt x="780" y="503"/>
                </a:lnTo>
                <a:lnTo>
                  <a:pt x="794" y="471"/>
                </a:lnTo>
                <a:lnTo>
                  <a:pt x="804" y="436"/>
                </a:lnTo>
                <a:lnTo>
                  <a:pt x="810" y="400"/>
                </a:lnTo>
                <a:lnTo>
                  <a:pt x="813" y="363"/>
                </a:lnTo>
                <a:lnTo>
                  <a:pt x="813" y="363"/>
                </a:lnTo>
                <a:lnTo>
                  <a:pt x="810" y="325"/>
                </a:lnTo>
                <a:lnTo>
                  <a:pt x="804" y="290"/>
                </a:lnTo>
                <a:lnTo>
                  <a:pt x="794" y="255"/>
                </a:lnTo>
                <a:lnTo>
                  <a:pt x="780" y="222"/>
                </a:lnTo>
                <a:lnTo>
                  <a:pt x="763" y="190"/>
                </a:lnTo>
                <a:lnTo>
                  <a:pt x="743" y="160"/>
                </a:lnTo>
                <a:lnTo>
                  <a:pt x="719" y="132"/>
                </a:lnTo>
                <a:lnTo>
                  <a:pt x="693" y="106"/>
                </a:lnTo>
                <a:lnTo>
                  <a:pt x="664" y="83"/>
                </a:lnTo>
                <a:lnTo>
                  <a:pt x="633" y="62"/>
                </a:lnTo>
                <a:lnTo>
                  <a:pt x="599" y="44"/>
                </a:lnTo>
                <a:lnTo>
                  <a:pt x="564" y="29"/>
                </a:lnTo>
                <a:lnTo>
                  <a:pt x="527" y="16"/>
                </a:lnTo>
                <a:lnTo>
                  <a:pt x="487" y="7"/>
                </a:lnTo>
                <a:lnTo>
                  <a:pt x="448" y="2"/>
                </a:lnTo>
                <a:lnTo>
                  <a:pt x="406" y="0"/>
                </a:lnTo>
                <a:lnTo>
                  <a:pt x="406" y="0"/>
                </a:lnTo>
                <a:lnTo>
                  <a:pt x="364" y="2"/>
                </a:lnTo>
                <a:lnTo>
                  <a:pt x="324" y="7"/>
                </a:lnTo>
                <a:lnTo>
                  <a:pt x="286" y="16"/>
                </a:lnTo>
                <a:lnTo>
                  <a:pt x="248" y="29"/>
                </a:lnTo>
                <a:lnTo>
                  <a:pt x="212" y="44"/>
                </a:lnTo>
                <a:lnTo>
                  <a:pt x="179" y="62"/>
                </a:lnTo>
                <a:lnTo>
                  <a:pt x="148" y="83"/>
                </a:lnTo>
                <a:lnTo>
                  <a:pt x="119" y="106"/>
                </a:lnTo>
                <a:lnTo>
                  <a:pt x="92" y="132"/>
                </a:lnTo>
                <a:lnTo>
                  <a:pt x="69" y="160"/>
                </a:lnTo>
                <a:lnTo>
                  <a:pt x="49" y="190"/>
                </a:lnTo>
                <a:lnTo>
                  <a:pt x="32" y="222"/>
                </a:lnTo>
                <a:lnTo>
                  <a:pt x="18" y="255"/>
                </a:lnTo>
                <a:lnTo>
                  <a:pt x="8" y="290"/>
                </a:lnTo>
                <a:lnTo>
                  <a:pt x="2" y="325"/>
                </a:lnTo>
                <a:lnTo>
                  <a:pt x="0" y="363"/>
                </a:lnTo>
                <a:lnTo>
                  <a:pt x="0" y="363"/>
                </a:lnTo>
                <a:lnTo>
                  <a:pt x="2" y="400"/>
                </a:lnTo>
                <a:lnTo>
                  <a:pt x="8" y="436"/>
                </a:lnTo>
                <a:lnTo>
                  <a:pt x="18" y="471"/>
                </a:lnTo>
                <a:lnTo>
                  <a:pt x="32" y="503"/>
                </a:lnTo>
                <a:lnTo>
                  <a:pt x="49" y="536"/>
                </a:lnTo>
                <a:lnTo>
                  <a:pt x="69" y="565"/>
                </a:lnTo>
                <a:lnTo>
                  <a:pt x="92" y="593"/>
                </a:lnTo>
                <a:lnTo>
                  <a:pt x="119" y="619"/>
                </a:lnTo>
                <a:lnTo>
                  <a:pt x="148" y="643"/>
                </a:lnTo>
                <a:lnTo>
                  <a:pt x="179" y="663"/>
                </a:lnTo>
                <a:lnTo>
                  <a:pt x="212" y="681"/>
                </a:lnTo>
                <a:lnTo>
                  <a:pt x="248" y="697"/>
                </a:lnTo>
                <a:lnTo>
                  <a:pt x="286" y="709"/>
                </a:lnTo>
                <a:lnTo>
                  <a:pt x="324" y="718"/>
                </a:lnTo>
                <a:lnTo>
                  <a:pt x="364" y="724"/>
                </a:lnTo>
                <a:lnTo>
                  <a:pt x="406" y="726"/>
                </a:lnTo>
              </a:path>
            </a:pathLst>
          </a:custGeom>
          <a:noFill/>
          <a:ln w="12700" cap="rnd" cmpd="sng">
            <a:solidFill>
              <a:srgbClr val="000000"/>
            </a:solidFill>
            <a:prstDash val="solid"/>
            <a:round/>
            <a:headEnd type="none" w="sm" len="sm"/>
            <a:tailEnd type="none" w="sm" len="sm"/>
          </a:ln>
          <a:effectLst/>
        </p:spPr>
        <p:txBody>
          <a:bodyPr/>
          <a:lstStyle/>
          <a:p>
            <a:endParaRPr lang="zh-CN" altLang="en-US" b="1"/>
          </a:p>
        </p:txBody>
      </p:sp>
      <p:sp>
        <p:nvSpPr>
          <p:cNvPr id="576528" name="Freeform 16"/>
          <p:cNvSpPr>
            <a:spLocks/>
          </p:cNvSpPr>
          <p:nvPr/>
        </p:nvSpPr>
        <p:spPr bwMode="auto">
          <a:xfrm>
            <a:off x="5476875" y="3642398"/>
            <a:ext cx="801688" cy="717550"/>
          </a:xfrm>
          <a:custGeom>
            <a:avLst/>
            <a:gdLst/>
            <a:ahLst/>
            <a:cxnLst>
              <a:cxn ang="0">
                <a:pos x="278" y="449"/>
              </a:cxn>
              <a:cxn ang="0">
                <a:pos x="327" y="440"/>
              </a:cxn>
              <a:cxn ang="0">
                <a:pos x="372" y="423"/>
              </a:cxn>
              <a:cxn ang="0">
                <a:pos x="412" y="398"/>
              </a:cxn>
              <a:cxn ang="0">
                <a:pos x="446" y="367"/>
              </a:cxn>
              <a:cxn ang="0">
                <a:pos x="474" y="332"/>
              </a:cxn>
              <a:cxn ang="0">
                <a:pos x="493" y="292"/>
              </a:cxn>
              <a:cxn ang="0">
                <a:pos x="503" y="249"/>
              </a:cxn>
              <a:cxn ang="0">
                <a:pos x="503" y="202"/>
              </a:cxn>
              <a:cxn ang="0">
                <a:pos x="493" y="158"/>
              </a:cxn>
              <a:cxn ang="0">
                <a:pos x="474" y="118"/>
              </a:cxn>
              <a:cxn ang="0">
                <a:pos x="446" y="82"/>
              </a:cxn>
              <a:cxn ang="0">
                <a:pos x="412" y="52"/>
              </a:cxn>
              <a:cxn ang="0">
                <a:pos x="372" y="27"/>
              </a:cxn>
              <a:cxn ang="0">
                <a:pos x="327" y="10"/>
              </a:cxn>
              <a:cxn ang="0">
                <a:pos x="278" y="1"/>
              </a:cxn>
              <a:cxn ang="0">
                <a:pos x="226" y="1"/>
              </a:cxn>
              <a:cxn ang="0">
                <a:pos x="177" y="10"/>
              </a:cxn>
              <a:cxn ang="0">
                <a:pos x="132" y="27"/>
              </a:cxn>
              <a:cxn ang="0">
                <a:pos x="92" y="52"/>
              </a:cxn>
              <a:cxn ang="0">
                <a:pos x="58" y="82"/>
              </a:cxn>
              <a:cxn ang="0">
                <a:pos x="30" y="118"/>
              </a:cxn>
              <a:cxn ang="0">
                <a:pos x="11" y="158"/>
              </a:cxn>
              <a:cxn ang="0">
                <a:pos x="1" y="202"/>
              </a:cxn>
              <a:cxn ang="0">
                <a:pos x="1" y="249"/>
              </a:cxn>
              <a:cxn ang="0">
                <a:pos x="11" y="292"/>
              </a:cxn>
              <a:cxn ang="0">
                <a:pos x="30" y="332"/>
              </a:cxn>
              <a:cxn ang="0">
                <a:pos x="58" y="367"/>
              </a:cxn>
              <a:cxn ang="0">
                <a:pos x="92" y="398"/>
              </a:cxn>
              <a:cxn ang="0">
                <a:pos x="132" y="423"/>
              </a:cxn>
              <a:cxn ang="0">
                <a:pos x="177" y="440"/>
              </a:cxn>
              <a:cxn ang="0">
                <a:pos x="226" y="449"/>
              </a:cxn>
            </a:cxnLst>
            <a:rect l="0" t="0" r="r" b="b"/>
            <a:pathLst>
              <a:path w="505" h="452">
                <a:moveTo>
                  <a:pt x="252" y="451"/>
                </a:moveTo>
                <a:lnTo>
                  <a:pt x="278" y="449"/>
                </a:lnTo>
                <a:lnTo>
                  <a:pt x="302" y="445"/>
                </a:lnTo>
                <a:lnTo>
                  <a:pt x="327" y="440"/>
                </a:lnTo>
                <a:lnTo>
                  <a:pt x="350" y="432"/>
                </a:lnTo>
                <a:lnTo>
                  <a:pt x="372" y="423"/>
                </a:lnTo>
                <a:lnTo>
                  <a:pt x="392" y="412"/>
                </a:lnTo>
                <a:lnTo>
                  <a:pt x="412" y="398"/>
                </a:lnTo>
                <a:lnTo>
                  <a:pt x="430" y="384"/>
                </a:lnTo>
                <a:lnTo>
                  <a:pt x="446" y="367"/>
                </a:lnTo>
                <a:lnTo>
                  <a:pt x="461" y="350"/>
                </a:lnTo>
                <a:lnTo>
                  <a:pt x="474" y="332"/>
                </a:lnTo>
                <a:lnTo>
                  <a:pt x="484" y="313"/>
                </a:lnTo>
                <a:lnTo>
                  <a:pt x="493" y="292"/>
                </a:lnTo>
                <a:lnTo>
                  <a:pt x="499" y="270"/>
                </a:lnTo>
                <a:lnTo>
                  <a:pt x="503" y="249"/>
                </a:lnTo>
                <a:lnTo>
                  <a:pt x="504" y="225"/>
                </a:lnTo>
                <a:lnTo>
                  <a:pt x="503" y="202"/>
                </a:lnTo>
                <a:lnTo>
                  <a:pt x="499" y="180"/>
                </a:lnTo>
                <a:lnTo>
                  <a:pt x="493" y="158"/>
                </a:lnTo>
                <a:lnTo>
                  <a:pt x="484" y="138"/>
                </a:lnTo>
                <a:lnTo>
                  <a:pt x="474" y="118"/>
                </a:lnTo>
                <a:lnTo>
                  <a:pt x="461" y="100"/>
                </a:lnTo>
                <a:lnTo>
                  <a:pt x="446" y="82"/>
                </a:lnTo>
                <a:lnTo>
                  <a:pt x="430" y="66"/>
                </a:lnTo>
                <a:lnTo>
                  <a:pt x="412" y="52"/>
                </a:lnTo>
                <a:lnTo>
                  <a:pt x="392" y="38"/>
                </a:lnTo>
                <a:lnTo>
                  <a:pt x="372" y="27"/>
                </a:lnTo>
                <a:lnTo>
                  <a:pt x="350" y="17"/>
                </a:lnTo>
                <a:lnTo>
                  <a:pt x="327" y="10"/>
                </a:lnTo>
                <a:lnTo>
                  <a:pt x="302" y="4"/>
                </a:lnTo>
                <a:lnTo>
                  <a:pt x="278" y="1"/>
                </a:lnTo>
                <a:lnTo>
                  <a:pt x="252" y="0"/>
                </a:lnTo>
                <a:lnTo>
                  <a:pt x="226" y="1"/>
                </a:lnTo>
                <a:lnTo>
                  <a:pt x="201" y="4"/>
                </a:lnTo>
                <a:lnTo>
                  <a:pt x="177" y="10"/>
                </a:lnTo>
                <a:lnTo>
                  <a:pt x="154" y="17"/>
                </a:lnTo>
                <a:lnTo>
                  <a:pt x="132" y="27"/>
                </a:lnTo>
                <a:lnTo>
                  <a:pt x="112" y="38"/>
                </a:lnTo>
                <a:lnTo>
                  <a:pt x="92" y="52"/>
                </a:lnTo>
                <a:lnTo>
                  <a:pt x="74" y="66"/>
                </a:lnTo>
                <a:lnTo>
                  <a:pt x="58" y="82"/>
                </a:lnTo>
                <a:lnTo>
                  <a:pt x="44" y="100"/>
                </a:lnTo>
                <a:lnTo>
                  <a:pt x="30" y="118"/>
                </a:lnTo>
                <a:lnTo>
                  <a:pt x="20" y="138"/>
                </a:lnTo>
                <a:lnTo>
                  <a:pt x="11" y="158"/>
                </a:lnTo>
                <a:lnTo>
                  <a:pt x="5" y="180"/>
                </a:lnTo>
                <a:lnTo>
                  <a:pt x="1" y="202"/>
                </a:lnTo>
                <a:lnTo>
                  <a:pt x="0" y="225"/>
                </a:lnTo>
                <a:lnTo>
                  <a:pt x="1" y="249"/>
                </a:lnTo>
                <a:lnTo>
                  <a:pt x="5" y="270"/>
                </a:lnTo>
                <a:lnTo>
                  <a:pt x="11" y="292"/>
                </a:lnTo>
                <a:lnTo>
                  <a:pt x="20" y="313"/>
                </a:lnTo>
                <a:lnTo>
                  <a:pt x="30" y="332"/>
                </a:lnTo>
                <a:lnTo>
                  <a:pt x="44" y="350"/>
                </a:lnTo>
                <a:lnTo>
                  <a:pt x="58" y="367"/>
                </a:lnTo>
                <a:lnTo>
                  <a:pt x="74" y="384"/>
                </a:lnTo>
                <a:lnTo>
                  <a:pt x="92" y="398"/>
                </a:lnTo>
                <a:lnTo>
                  <a:pt x="112" y="412"/>
                </a:lnTo>
                <a:lnTo>
                  <a:pt x="132" y="423"/>
                </a:lnTo>
                <a:lnTo>
                  <a:pt x="154" y="432"/>
                </a:lnTo>
                <a:lnTo>
                  <a:pt x="177" y="440"/>
                </a:lnTo>
                <a:lnTo>
                  <a:pt x="201" y="445"/>
                </a:lnTo>
                <a:lnTo>
                  <a:pt x="226" y="449"/>
                </a:lnTo>
                <a:lnTo>
                  <a:pt x="252" y="451"/>
                </a:lnTo>
              </a:path>
            </a:pathLst>
          </a:custGeom>
          <a:solidFill>
            <a:srgbClr val="EFCCDD"/>
          </a:solidFill>
          <a:ln w="9525" cap="rnd">
            <a:noFill/>
            <a:round/>
            <a:headEnd/>
            <a:tailEnd/>
          </a:ln>
          <a:effectLst/>
        </p:spPr>
        <p:txBody>
          <a:bodyPr/>
          <a:lstStyle/>
          <a:p>
            <a:endParaRPr lang="zh-CN" altLang="en-US" b="1"/>
          </a:p>
        </p:txBody>
      </p:sp>
      <p:sp>
        <p:nvSpPr>
          <p:cNvPr id="576529" name="Freeform 17"/>
          <p:cNvSpPr>
            <a:spLocks/>
          </p:cNvSpPr>
          <p:nvPr/>
        </p:nvSpPr>
        <p:spPr bwMode="auto">
          <a:xfrm>
            <a:off x="5476875" y="3642398"/>
            <a:ext cx="801688" cy="717550"/>
          </a:xfrm>
          <a:custGeom>
            <a:avLst/>
            <a:gdLst/>
            <a:ahLst/>
            <a:cxnLst>
              <a:cxn ang="0">
                <a:pos x="252" y="451"/>
              </a:cxn>
              <a:cxn ang="0">
                <a:pos x="302" y="445"/>
              </a:cxn>
              <a:cxn ang="0">
                <a:pos x="350" y="432"/>
              </a:cxn>
              <a:cxn ang="0">
                <a:pos x="392" y="412"/>
              </a:cxn>
              <a:cxn ang="0">
                <a:pos x="430" y="384"/>
              </a:cxn>
              <a:cxn ang="0">
                <a:pos x="461" y="350"/>
              </a:cxn>
              <a:cxn ang="0">
                <a:pos x="484" y="313"/>
              </a:cxn>
              <a:cxn ang="0">
                <a:pos x="499" y="270"/>
              </a:cxn>
              <a:cxn ang="0">
                <a:pos x="504" y="225"/>
              </a:cxn>
              <a:cxn ang="0">
                <a:pos x="503" y="202"/>
              </a:cxn>
              <a:cxn ang="0">
                <a:pos x="493" y="158"/>
              </a:cxn>
              <a:cxn ang="0">
                <a:pos x="474" y="118"/>
              </a:cxn>
              <a:cxn ang="0">
                <a:pos x="446" y="82"/>
              </a:cxn>
              <a:cxn ang="0">
                <a:pos x="412" y="52"/>
              </a:cxn>
              <a:cxn ang="0">
                <a:pos x="372" y="27"/>
              </a:cxn>
              <a:cxn ang="0">
                <a:pos x="327" y="10"/>
              </a:cxn>
              <a:cxn ang="0">
                <a:pos x="278" y="1"/>
              </a:cxn>
              <a:cxn ang="0">
                <a:pos x="252" y="0"/>
              </a:cxn>
              <a:cxn ang="0">
                <a:pos x="201" y="4"/>
              </a:cxn>
              <a:cxn ang="0">
                <a:pos x="154" y="17"/>
              </a:cxn>
              <a:cxn ang="0">
                <a:pos x="112" y="38"/>
              </a:cxn>
              <a:cxn ang="0">
                <a:pos x="74" y="66"/>
              </a:cxn>
              <a:cxn ang="0">
                <a:pos x="44" y="100"/>
              </a:cxn>
              <a:cxn ang="0">
                <a:pos x="20" y="138"/>
              </a:cxn>
              <a:cxn ang="0">
                <a:pos x="5" y="180"/>
              </a:cxn>
              <a:cxn ang="0">
                <a:pos x="0" y="225"/>
              </a:cxn>
              <a:cxn ang="0">
                <a:pos x="1" y="249"/>
              </a:cxn>
              <a:cxn ang="0">
                <a:pos x="11" y="292"/>
              </a:cxn>
              <a:cxn ang="0">
                <a:pos x="30" y="332"/>
              </a:cxn>
              <a:cxn ang="0">
                <a:pos x="58" y="367"/>
              </a:cxn>
              <a:cxn ang="0">
                <a:pos x="92" y="398"/>
              </a:cxn>
              <a:cxn ang="0">
                <a:pos x="132" y="423"/>
              </a:cxn>
              <a:cxn ang="0">
                <a:pos x="177" y="440"/>
              </a:cxn>
              <a:cxn ang="0">
                <a:pos x="226" y="449"/>
              </a:cxn>
            </a:cxnLst>
            <a:rect l="0" t="0" r="r" b="b"/>
            <a:pathLst>
              <a:path w="505" h="452">
                <a:moveTo>
                  <a:pt x="252" y="451"/>
                </a:moveTo>
                <a:lnTo>
                  <a:pt x="252" y="451"/>
                </a:lnTo>
                <a:lnTo>
                  <a:pt x="278" y="449"/>
                </a:lnTo>
                <a:lnTo>
                  <a:pt x="302" y="445"/>
                </a:lnTo>
                <a:lnTo>
                  <a:pt x="327" y="440"/>
                </a:lnTo>
                <a:lnTo>
                  <a:pt x="350" y="432"/>
                </a:lnTo>
                <a:lnTo>
                  <a:pt x="372" y="423"/>
                </a:lnTo>
                <a:lnTo>
                  <a:pt x="392" y="412"/>
                </a:lnTo>
                <a:lnTo>
                  <a:pt x="412" y="398"/>
                </a:lnTo>
                <a:lnTo>
                  <a:pt x="430" y="384"/>
                </a:lnTo>
                <a:lnTo>
                  <a:pt x="446" y="367"/>
                </a:lnTo>
                <a:lnTo>
                  <a:pt x="461" y="350"/>
                </a:lnTo>
                <a:lnTo>
                  <a:pt x="474" y="332"/>
                </a:lnTo>
                <a:lnTo>
                  <a:pt x="484" y="313"/>
                </a:lnTo>
                <a:lnTo>
                  <a:pt x="493" y="292"/>
                </a:lnTo>
                <a:lnTo>
                  <a:pt x="499" y="270"/>
                </a:lnTo>
                <a:lnTo>
                  <a:pt x="503" y="249"/>
                </a:lnTo>
                <a:lnTo>
                  <a:pt x="504" y="225"/>
                </a:lnTo>
                <a:lnTo>
                  <a:pt x="504" y="225"/>
                </a:lnTo>
                <a:lnTo>
                  <a:pt x="503" y="202"/>
                </a:lnTo>
                <a:lnTo>
                  <a:pt x="499" y="180"/>
                </a:lnTo>
                <a:lnTo>
                  <a:pt x="493" y="158"/>
                </a:lnTo>
                <a:lnTo>
                  <a:pt x="484" y="138"/>
                </a:lnTo>
                <a:lnTo>
                  <a:pt x="474" y="118"/>
                </a:lnTo>
                <a:lnTo>
                  <a:pt x="461" y="100"/>
                </a:lnTo>
                <a:lnTo>
                  <a:pt x="446" y="82"/>
                </a:lnTo>
                <a:lnTo>
                  <a:pt x="430" y="66"/>
                </a:lnTo>
                <a:lnTo>
                  <a:pt x="412" y="52"/>
                </a:lnTo>
                <a:lnTo>
                  <a:pt x="392" y="38"/>
                </a:lnTo>
                <a:lnTo>
                  <a:pt x="372" y="27"/>
                </a:lnTo>
                <a:lnTo>
                  <a:pt x="350" y="17"/>
                </a:lnTo>
                <a:lnTo>
                  <a:pt x="327" y="10"/>
                </a:lnTo>
                <a:lnTo>
                  <a:pt x="302" y="4"/>
                </a:lnTo>
                <a:lnTo>
                  <a:pt x="278" y="1"/>
                </a:lnTo>
                <a:lnTo>
                  <a:pt x="252" y="0"/>
                </a:lnTo>
                <a:lnTo>
                  <a:pt x="252" y="0"/>
                </a:lnTo>
                <a:lnTo>
                  <a:pt x="226" y="1"/>
                </a:lnTo>
                <a:lnTo>
                  <a:pt x="201" y="4"/>
                </a:lnTo>
                <a:lnTo>
                  <a:pt x="177" y="10"/>
                </a:lnTo>
                <a:lnTo>
                  <a:pt x="154" y="17"/>
                </a:lnTo>
                <a:lnTo>
                  <a:pt x="132" y="27"/>
                </a:lnTo>
                <a:lnTo>
                  <a:pt x="112" y="38"/>
                </a:lnTo>
                <a:lnTo>
                  <a:pt x="92" y="52"/>
                </a:lnTo>
                <a:lnTo>
                  <a:pt x="74" y="66"/>
                </a:lnTo>
                <a:lnTo>
                  <a:pt x="58" y="82"/>
                </a:lnTo>
                <a:lnTo>
                  <a:pt x="44" y="100"/>
                </a:lnTo>
                <a:lnTo>
                  <a:pt x="30" y="118"/>
                </a:lnTo>
                <a:lnTo>
                  <a:pt x="20" y="138"/>
                </a:lnTo>
                <a:lnTo>
                  <a:pt x="11" y="158"/>
                </a:lnTo>
                <a:lnTo>
                  <a:pt x="5" y="180"/>
                </a:lnTo>
                <a:lnTo>
                  <a:pt x="1" y="202"/>
                </a:lnTo>
                <a:lnTo>
                  <a:pt x="0" y="225"/>
                </a:lnTo>
                <a:lnTo>
                  <a:pt x="0" y="225"/>
                </a:lnTo>
                <a:lnTo>
                  <a:pt x="1" y="249"/>
                </a:lnTo>
                <a:lnTo>
                  <a:pt x="5" y="270"/>
                </a:lnTo>
                <a:lnTo>
                  <a:pt x="11" y="292"/>
                </a:lnTo>
                <a:lnTo>
                  <a:pt x="20" y="313"/>
                </a:lnTo>
                <a:lnTo>
                  <a:pt x="30" y="332"/>
                </a:lnTo>
                <a:lnTo>
                  <a:pt x="44" y="350"/>
                </a:lnTo>
                <a:lnTo>
                  <a:pt x="58" y="367"/>
                </a:lnTo>
                <a:lnTo>
                  <a:pt x="74" y="384"/>
                </a:lnTo>
                <a:lnTo>
                  <a:pt x="92" y="398"/>
                </a:lnTo>
                <a:lnTo>
                  <a:pt x="112" y="412"/>
                </a:lnTo>
                <a:lnTo>
                  <a:pt x="132" y="423"/>
                </a:lnTo>
                <a:lnTo>
                  <a:pt x="154" y="432"/>
                </a:lnTo>
                <a:lnTo>
                  <a:pt x="177" y="440"/>
                </a:lnTo>
                <a:lnTo>
                  <a:pt x="201" y="445"/>
                </a:lnTo>
                <a:lnTo>
                  <a:pt x="226" y="449"/>
                </a:lnTo>
                <a:lnTo>
                  <a:pt x="252" y="451"/>
                </a:lnTo>
              </a:path>
            </a:pathLst>
          </a:custGeom>
          <a:noFill/>
          <a:ln w="12700" cap="rnd" cmpd="sng">
            <a:solidFill>
              <a:srgbClr val="000000"/>
            </a:solidFill>
            <a:prstDash val="solid"/>
            <a:round/>
            <a:headEnd type="none" w="sm" len="sm"/>
            <a:tailEnd type="none" w="sm" len="sm"/>
          </a:ln>
          <a:effectLst/>
        </p:spPr>
        <p:txBody>
          <a:bodyPr/>
          <a:lstStyle/>
          <a:p>
            <a:endParaRPr lang="zh-CN" altLang="en-US" b="1"/>
          </a:p>
        </p:txBody>
      </p:sp>
      <p:sp>
        <p:nvSpPr>
          <p:cNvPr id="576530" name="Freeform 18"/>
          <p:cNvSpPr>
            <a:spLocks/>
          </p:cNvSpPr>
          <p:nvPr/>
        </p:nvSpPr>
        <p:spPr bwMode="auto">
          <a:xfrm>
            <a:off x="3449638" y="2194598"/>
            <a:ext cx="804862" cy="715962"/>
          </a:xfrm>
          <a:custGeom>
            <a:avLst/>
            <a:gdLst/>
            <a:ahLst/>
            <a:cxnLst>
              <a:cxn ang="0">
                <a:pos x="278" y="448"/>
              </a:cxn>
              <a:cxn ang="0">
                <a:pos x="327" y="439"/>
              </a:cxn>
              <a:cxn ang="0">
                <a:pos x="372" y="423"/>
              </a:cxn>
              <a:cxn ang="0">
                <a:pos x="412" y="397"/>
              </a:cxn>
              <a:cxn ang="0">
                <a:pos x="447" y="367"/>
              </a:cxn>
              <a:cxn ang="0">
                <a:pos x="474" y="331"/>
              </a:cxn>
              <a:cxn ang="0">
                <a:pos x="493" y="291"/>
              </a:cxn>
              <a:cxn ang="0">
                <a:pos x="503" y="248"/>
              </a:cxn>
              <a:cxn ang="0">
                <a:pos x="503" y="201"/>
              </a:cxn>
              <a:cxn ang="0">
                <a:pos x="493" y="157"/>
              </a:cxn>
              <a:cxn ang="0">
                <a:pos x="474" y="118"/>
              </a:cxn>
              <a:cxn ang="0">
                <a:pos x="447" y="82"/>
              </a:cxn>
              <a:cxn ang="0">
                <a:pos x="412" y="51"/>
              </a:cxn>
              <a:cxn ang="0">
                <a:pos x="372" y="26"/>
              </a:cxn>
              <a:cxn ang="0">
                <a:pos x="327" y="9"/>
              </a:cxn>
              <a:cxn ang="0">
                <a:pos x="278" y="0"/>
              </a:cxn>
              <a:cxn ang="0">
                <a:pos x="226" y="0"/>
              </a:cxn>
              <a:cxn ang="0">
                <a:pos x="178" y="9"/>
              </a:cxn>
              <a:cxn ang="0">
                <a:pos x="132" y="26"/>
              </a:cxn>
              <a:cxn ang="0">
                <a:pos x="93" y="51"/>
              </a:cxn>
              <a:cxn ang="0">
                <a:pos x="58" y="82"/>
              </a:cxn>
              <a:cxn ang="0">
                <a:pos x="31" y="118"/>
              </a:cxn>
              <a:cxn ang="0">
                <a:pos x="12" y="157"/>
              </a:cxn>
              <a:cxn ang="0">
                <a:pos x="2" y="201"/>
              </a:cxn>
              <a:cxn ang="0">
                <a:pos x="2" y="248"/>
              </a:cxn>
              <a:cxn ang="0">
                <a:pos x="12" y="291"/>
              </a:cxn>
              <a:cxn ang="0">
                <a:pos x="31" y="331"/>
              </a:cxn>
              <a:cxn ang="0">
                <a:pos x="58" y="367"/>
              </a:cxn>
              <a:cxn ang="0">
                <a:pos x="93" y="397"/>
              </a:cxn>
              <a:cxn ang="0">
                <a:pos x="132" y="423"/>
              </a:cxn>
              <a:cxn ang="0">
                <a:pos x="178" y="439"/>
              </a:cxn>
              <a:cxn ang="0">
                <a:pos x="226" y="448"/>
              </a:cxn>
            </a:cxnLst>
            <a:rect l="0" t="0" r="r" b="b"/>
            <a:pathLst>
              <a:path w="507" h="451">
                <a:moveTo>
                  <a:pt x="252" y="450"/>
                </a:moveTo>
                <a:lnTo>
                  <a:pt x="278" y="448"/>
                </a:lnTo>
                <a:lnTo>
                  <a:pt x="303" y="445"/>
                </a:lnTo>
                <a:lnTo>
                  <a:pt x="327" y="439"/>
                </a:lnTo>
                <a:lnTo>
                  <a:pt x="350" y="432"/>
                </a:lnTo>
                <a:lnTo>
                  <a:pt x="372" y="423"/>
                </a:lnTo>
                <a:lnTo>
                  <a:pt x="393" y="411"/>
                </a:lnTo>
                <a:lnTo>
                  <a:pt x="412" y="397"/>
                </a:lnTo>
                <a:lnTo>
                  <a:pt x="431" y="384"/>
                </a:lnTo>
                <a:lnTo>
                  <a:pt x="447" y="367"/>
                </a:lnTo>
                <a:lnTo>
                  <a:pt x="461" y="349"/>
                </a:lnTo>
                <a:lnTo>
                  <a:pt x="474" y="331"/>
                </a:lnTo>
                <a:lnTo>
                  <a:pt x="484" y="312"/>
                </a:lnTo>
                <a:lnTo>
                  <a:pt x="493" y="291"/>
                </a:lnTo>
                <a:lnTo>
                  <a:pt x="500" y="269"/>
                </a:lnTo>
                <a:lnTo>
                  <a:pt x="503" y="248"/>
                </a:lnTo>
                <a:lnTo>
                  <a:pt x="506" y="225"/>
                </a:lnTo>
                <a:lnTo>
                  <a:pt x="503" y="201"/>
                </a:lnTo>
                <a:lnTo>
                  <a:pt x="500" y="180"/>
                </a:lnTo>
                <a:lnTo>
                  <a:pt x="493" y="157"/>
                </a:lnTo>
                <a:lnTo>
                  <a:pt x="484" y="137"/>
                </a:lnTo>
                <a:lnTo>
                  <a:pt x="474" y="118"/>
                </a:lnTo>
                <a:lnTo>
                  <a:pt x="461" y="99"/>
                </a:lnTo>
                <a:lnTo>
                  <a:pt x="447" y="82"/>
                </a:lnTo>
                <a:lnTo>
                  <a:pt x="431" y="65"/>
                </a:lnTo>
                <a:lnTo>
                  <a:pt x="412" y="51"/>
                </a:lnTo>
                <a:lnTo>
                  <a:pt x="393" y="38"/>
                </a:lnTo>
                <a:lnTo>
                  <a:pt x="372" y="26"/>
                </a:lnTo>
                <a:lnTo>
                  <a:pt x="350" y="17"/>
                </a:lnTo>
                <a:lnTo>
                  <a:pt x="327" y="9"/>
                </a:lnTo>
                <a:lnTo>
                  <a:pt x="303" y="4"/>
                </a:lnTo>
                <a:lnTo>
                  <a:pt x="278" y="0"/>
                </a:lnTo>
                <a:lnTo>
                  <a:pt x="252" y="0"/>
                </a:lnTo>
                <a:lnTo>
                  <a:pt x="226" y="0"/>
                </a:lnTo>
                <a:lnTo>
                  <a:pt x="202" y="4"/>
                </a:lnTo>
                <a:lnTo>
                  <a:pt x="178" y="9"/>
                </a:lnTo>
                <a:lnTo>
                  <a:pt x="154" y="17"/>
                </a:lnTo>
                <a:lnTo>
                  <a:pt x="132" y="26"/>
                </a:lnTo>
                <a:lnTo>
                  <a:pt x="112" y="38"/>
                </a:lnTo>
                <a:lnTo>
                  <a:pt x="93" y="51"/>
                </a:lnTo>
                <a:lnTo>
                  <a:pt x="74" y="65"/>
                </a:lnTo>
                <a:lnTo>
                  <a:pt x="58" y="82"/>
                </a:lnTo>
                <a:lnTo>
                  <a:pt x="44" y="99"/>
                </a:lnTo>
                <a:lnTo>
                  <a:pt x="31" y="118"/>
                </a:lnTo>
                <a:lnTo>
                  <a:pt x="21" y="137"/>
                </a:lnTo>
                <a:lnTo>
                  <a:pt x="12" y="157"/>
                </a:lnTo>
                <a:lnTo>
                  <a:pt x="5" y="180"/>
                </a:lnTo>
                <a:lnTo>
                  <a:pt x="2" y="201"/>
                </a:lnTo>
                <a:lnTo>
                  <a:pt x="0" y="225"/>
                </a:lnTo>
                <a:lnTo>
                  <a:pt x="2" y="248"/>
                </a:lnTo>
                <a:lnTo>
                  <a:pt x="5" y="269"/>
                </a:lnTo>
                <a:lnTo>
                  <a:pt x="12" y="291"/>
                </a:lnTo>
                <a:lnTo>
                  <a:pt x="21" y="312"/>
                </a:lnTo>
                <a:lnTo>
                  <a:pt x="31" y="331"/>
                </a:lnTo>
                <a:lnTo>
                  <a:pt x="44" y="349"/>
                </a:lnTo>
                <a:lnTo>
                  <a:pt x="58" y="367"/>
                </a:lnTo>
                <a:lnTo>
                  <a:pt x="74" y="384"/>
                </a:lnTo>
                <a:lnTo>
                  <a:pt x="93" y="397"/>
                </a:lnTo>
                <a:lnTo>
                  <a:pt x="112" y="411"/>
                </a:lnTo>
                <a:lnTo>
                  <a:pt x="132" y="423"/>
                </a:lnTo>
                <a:lnTo>
                  <a:pt x="154" y="432"/>
                </a:lnTo>
                <a:lnTo>
                  <a:pt x="178" y="439"/>
                </a:lnTo>
                <a:lnTo>
                  <a:pt x="202" y="445"/>
                </a:lnTo>
                <a:lnTo>
                  <a:pt x="226" y="448"/>
                </a:lnTo>
                <a:lnTo>
                  <a:pt x="252" y="450"/>
                </a:lnTo>
              </a:path>
            </a:pathLst>
          </a:custGeom>
          <a:solidFill>
            <a:srgbClr val="EFCCDD"/>
          </a:solidFill>
          <a:ln w="9525" cap="rnd">
            <a:noFill/>
            <a:round/>
            <a:headEnd/>
            <a:tailEnd/>
          </a:ln>
          <a:effectLst/>
        </p:spPr>
        <p:txBody>
          <a:bodyPr/>
          <a:lstStyle/>
          <a:p>
            <a:endParaRPr lang="zh-CN" altLang="en-US" b="1"/>
          </a:p>
        </p:txBody>
      </p:sp>
      <p:sp>
        <p:nvSpPr>
          <p:cNvPr id="576531" name="Freeform 19"/>
          <p:cNvSpPr>
            <a:spLocks/>
          </p:cNvSpPr>
          <p:nvPr/>
        </p:nvSpPr>
        <p:spPr bwMode="auto">
          <a:xfrm>
            <a:off x="3449638" y="2194598"/>
            <a:ext cx="804862" cy="715962"/>
          </a:xfrm>
          <a:custGeom>
            <a:avLst/>
            <a:gdLst/>
            <a:ahLst/>
            <a:cxnLst>
              <a:cxn ang="0">
                <a:pos x="252" y="450"/>
              </a:cxn>
              <a:cxn ang="0">
                <a:pos x="303" y="445"/>
              </a:cxn>
              <a:cxn ang="0">
                <a:pos x="350" y="432"/>
              </a:cxn>
              <a:cxn ang="0">
                <a:pos x="393" y="411"/>
              </a:cxn>
              <a:cxn ang="0">
                <a:pos x="431" y="384"/>
              </a:cxn>
              <a:cxn ang="0">
                <a:pos x="461" y="349"/>
              </a:cxn>
              <a:cxn ang="0">
                <a:pos x="484" y="312"/>
              </a:cxn>
              <a:cxn ang="0">
                <a:pos x="500" y="269"/>
              </a:cxn>
              <a:cxn ang="0">
                <a:pos x="506" y="225"/>
              </a:cxn>
              <a:cxn ang="0">
                <a:pos x="503" y="201"/>
              </a:cxn>
              <a:cxn ang="0">
                <a:pos x="493" y="157"/>
              </a:cxn>
              <a:cxn ang="0">
                <a:pos x="474" y="118"/>
              </a:cxn>
              <a:cxn ang="0">
                <a:pos x="447" y="82"/>
              </a:cxn>
              <a:cxn ang="0">
                <a:pos x="412" y="51"/>
              </a:cxn>
              <a:cxn ang="0">
                <a:pos x="372" y="26"/>
              </a:cxn>
              <a:cxn ang="0">
                <a:pos x="327" y="9"/>
              </a:cxn>
              <a:cxn ang="0">
                <a:pos x="278" y="0"/>
              </a:cxn>
              <a:cxn ang="0">
                <a:pos x="252" y="0"/>
              </a:cxn>
              <a:cxn ang="0">
                <a:pos x="202" y="4"/>
              </a:cxn>
              <a:cxn ang="0">
                <a:pos x="154" y="17"/>
              </a:cxn>
              <a:cxn ang="0">
                <a:pos x="112" y="38"/>
              </a:cxn>
              <a:cxn ang="0">
                <a:pos x="74" y="65"/>
              </a:cxn>
              <a:cxn ang="0">
                <a:pos x="44" y="99"/>
              </a:cxn>
              <a:cxn ang="0">
                <a:pos x="21" y="137"/>
              </a:cxn>
              <a:cxn ang="0">
                <a:pos x="5" y="180"/>
              </a:cxn>
              <a:cxn ang="0">
                <a:pos x="0" y="225"/>
              </a:cxn>
              <a:cxn ang="0">
                <a:pos x="2" y="248"/>
              </a:cxn>
              <a:cxn ang="0">
                <a:pos x="12" y="291"/>
              </a:cxn>
              <a:cxn ang="0">
                <a:pos x="31" y="331"/>
              </a:cxn>
              <a:cxn ang="0">
                <a:pos x="58" y="367"/>
              </a:cxn>
              <a:cxn ang="0">
                <a:pos x="93" y="397"/>
              </a:cxn>
              <a:cxn ang="0">
                <a:pos x="132" y="423"/>
              </a:cxn>
              <a:cxn ang="0">
                <a:pos x="178" y="439"/>
              </a:cxn>
              <a:cxn ang="0">
                <a:pos x="226" y="448"/>
              </a:cxn>
            </a:cxnLst>
            <a:rect l="0" t="0" r="r" b="b"/>
            <a:pathLst>
              <a:path w="507" h="451">
                <a:moveTo>
                  <a:pt x="252" y="450"/>
                </a:moveTo>
                <a:lnTo>
                  <a:pt x="252" y="450"/>
                </a:lnTo>
                <a:lnTo>
                  <a:pt x="278" y="448"/>
                </a:lnTo>
                <a:lnTo>
                  <a:pt x="303" y="445"/>
                </a:lnTo>
                <a:lnTo>
                  <a:pt x="327" y="439"/>
                </a:lnTo>
                <a:lnTo>
                  <a:pt x="350" y="432"/>
                </a:lnTo>
                <a:lnTo>
                  <a:pt x="372" y="423"/>
                </a:lnTo>
                <a:lnTo>
                  <a:pt x="393" y="411"/>
                </a:lnTo>
                <a:lnTo>
                  <a:pt x="412" y="397"/>
                </a:lnTo>
                <a:lnTo>
                  <a:pt x="431" y="384"/>
                </a:lnTo>
                <a:lnTo>
                  <a:pt x="447" y="367"/>
                </a:lnTo>
                <a:lnTo>
                  <a:pt x="461" y="349"/>
                </a:lnTo>
                <a:lnTo>
                  <a:pt x="474" y="331"/>
                </a:lnTo>
                <a:lnTo>
                  <a:pt x="484" y="312"/>
                </a:lnTo>
                <a:lnTo>
                  <a:pt x="493" y="291"/>
                </a:lnTo>
                <a:lnTo>
                  <a:pt x="500" y="269"/>
                </a:lnTo>
                <a:lnTo>
                  <a:pt x="503" y="248"/>
                </a:lnTo>
                <a:lnTo>
                  <a:pt x="506" y="225"/>
                </a:lnTo>
                <a:lnTo>
                  <a:pt x="506" y="225"/>
                </a:lnTo>
                <a:lnTo>
                  <a:pt x="503" y="201"/>
                </a:lnTo>
                <a:lnTo>
                  <a:pt x="500" y="180"/>
                </a:lnTo>
                <a:lnTo>
                  <a:pt x="493" y="157"/>
                </a:lnTo>
                <a:lnTo>
                  <a:pt x="484" y="137"/>
                </a:lnTo>
                <a:lnTo>
                  <a:pt x="474" y="118"/>
                </a:lnTo>
                <a:lnTo>
                  <a:pt x="461" y="99"/>
                </a:lnTo>
                <a:lnTo>
                  <a:pt x="447" y="82"/>
                </a:lnTo>
                <a:lnTo>
                  <a:pt x="431" y="65"/>
                </a:lnTo>
                <a:lnTo>
                  <a:pt x="412" y="51"/>
                </a:lnTo>
                <a:lnTo>
                  <a:pt x="393" y="38"/>
                </a:lnTo>
                <a:lnTo>
                  <a:pt x="372" y="26"/>
                </a:lnTo>
                <a:lnTo>
                  <a:pt x="350" y="17"/>
                </a:lnTo>
                <a:lnTo>
                  <a:pt x="327" y="9"/>
                </a:lnTo>
                <a:lnTo>
                  <a:pt x="303" y="4"/>
                </a:lnTo>
                <a:lnTo>
                  <a:pt x="278" y="0"/>
                </a:lnTo>
                <a:lnTo>
                  <a:pt x="252" y="0"/>
                </a:lnTo>
                <a:lnTo>
                  <a:pt x="252" y="0"/>
                </a:lnTo>
                <a:lnTo>
                  <a:pt x="226" y="0"/>
                </a:lnTo>
                <a:lnTo>
                  <a:pt x="202" y="4"/>
                </a:lnTo>
                <a:lnTo>
                  <a:pt x="178" y="9"/>
                </a:lnTo>
                <a:lnTo>
                  <a:pt x="154" y="17"/>
                </a:lnTo>
                <a:lnTo>
                  <a:pt x="132" y="26"/>
                </a:lnTo>
                <a:lnTo>
                  <a:pt x="112" y="38"/>
                </a:lnTo>
                <a:lnTo>
                  <a:pt x="93" y="51"/>
                </a:lnTo>
                <a:lnTo>
                  <a:pt x="74" y="65"/>
                </a:lnTo>
                <a:lnTo>
                  <a:pt x="58" y="82"/>
                </a:lnTo>
                <a:lnTo>
                  <a:pt x="44" y="99"/>
                </a:lnTo>
                <a:lnTo>
                  <a:pt x="31" y="118"/>
                </a:lnTo>
                <a:lnTo>
                  <a:pt x="21" y="137"/>
                </a:lnTo>
                <a:lnTo>
                  <a:pt x="12" y="157"/>
                </a:lnTo>
                <a:lnTo>
                  <a:pt x="5" y="180"/>
                </a:lnTo>
                <a:lnTo>
                  <a:pt x="2" y="201"/>
                </a:lnTo>
                <a:lnTo>
                  <a:pt x="0" y="225"/>
                </a:lnTo>
                <a:lnTo>
                  <a:pt x="0" y="225"/>
                </a:lnTo>
                <a:lnTo>
                  <a:pt x="2" y="248"/>
                </a:lnTo>
                <a:lnTo>
                  <a:pt x="5" y="269"/>
                </a:lnTo>
                <a:lnTo>
                  <a:pt x="12" y="291"/>
                </a:lnTo>
                <a:lnTo>
                  <a:pt x="21" y="312"/>
                </a:lnTo>
                <a:lnTo>
                  <a:pt x="31" y="331"/>
                </a:lnTo>
                <a:lnTo>
                  <a:pt x="44" y="349"/>
                </a:lnTo>
                <a:lnTo>
                  <a:pt x="58" y="367"/>
                </a:lnTo>
                <a:lnTo>
                  <a:pt x="74" y="384"/>
                </a:lnTo>
                <a:lnTo>
                  <a:pt x="93" y="397"/>
                </a:lnTo>
                <a:lnTo>
                  <a:pt x="112" y="411"/>
                </a:lnTo>
                <a:lnTo>
                  <a:pt x="132" y="423"/>
                </a:lnTo>
                <a:lnTo>
                  <a:pt x="154" y="432"/>
                </a:lnTo>
                <a:lnTo>
                  <a:pt x="178" y="439"/>
                </a:lnTo>
                <a:lnTo>
                  <a:pt x="202" y="445"/>
                </a:lnTo>
                <a:lnTo>
                  <a:pt x="226" y="448"/>
                </a:lnTo>
                <a:lnTo>
                  <a:pt x="252" y="450"/>
                </a:lnTo>
              </a:path>
            </a:pathLst>
          </a:custGeom>
          <a:noFill/>
          <a:ln w="12700" cap="rnd" cmpd="sng">
            <a:solidFill>
              <a:srgbClr val="000000"/>
            </a:solidFill>
            <a:prstDash val="solid"/>
            <a:round/>
            <a:headEnd type="none" w="sm" len="sm"/>
            <a:tailEnd type="none" w="sm" len="sm"/>
          </a:ln>
          <a:effectLst/>
        </p:spPr>
        <p:txBody>
          <a:bodyPr/>
          <a:lstStyle/>
          <a:p>
            <a:endParaRPr lang="zh-CN" altLang="en-US" b="1"/>
          </a:p>
        </p:txBody>
      </p:sp>
      <p:sp>
        <p:nvSpPr>
          <p:cNvPr id="576532" name="Freeform 20"/>
          <p:cNvSpPr>
            <a:spLocks/>
          </p:cNvSpPr>
          <p:nvPr/>
        </p:nvSpPr>
        <p:spPr bwMode="auto">
          <a:xfrm>
            <a:off x="3956050" y="4218660"/>
            <a:ext cx="407988" cy="263525"/>
          </a:xfrm>
          <a:custGeom>
            <a:avLst/>
            <a:gdLst/>
            <a:ahLst/>
            <a:cxnLst>
              <a:cxn ang="0">
                <a:pos x="256" y="127"/>
              </a:cxn>
              <a:cxn ang="0">
                <a:pos x="0" y="0"/>
              </a:cxn>
              <a:cxn ang="0">
                <a:pos x="230" y="165"/>
              </a:cxn>
              <a:cxn ang="0">
                <a:pos x="256" y="127"/>
              </a:cxn>
            </a:cxnLst>
            <a:rect l="0" t="0" r="r" b="b"/>
            <a:pathLst>
              <a:path w="257" h="166">
                <a:moveTo>
                  <a:pt x="256" y="127"/>
                </a:moveTo>
                <a:lnTo>
                  <a:pt x="0" y="0"/>
                </a:lnTo>
                <a:lnTo>
                  <a:pt x="230" y="165"/>
                </a:lnTo>
                <a:lnTo>
                  <a:pt x="256" y="127"/>
                </a:lnTo>
              </a:path>
            </a:pathLst>
          </a:custGeom>
          <a:solidFill>
            <a:srgbClr val="000000"/>
          </a:solidFill>
          <a:ln w="9525" cap="rnd">
            <a:noFill/>
            <a:round/>
            <a:headEnd/>
            <a:tailEnd/>
          </a:ln>
          <a:effectLst/>
        </p:spPr>
        <p:txBody>
          <a:bodyPr/>
          <a:lstStyle/>
          <a:p>
            <a:endParaRPr lang="zh-CN" altLang="en-US" b="1"/>
          </a:p>
        </p:txBody>
      </p:sp>
      <p:sp>
        <p:nvSpPr>
          <p:cNvPr id="576533" name="Freeform 21"/>
          <p:cNvSpPr>
            <a:spLocks/>
          </p:cNvSpPr>
          <p:nvPr/>
        </p:nvSpPr>
        <p:spPr bwMode="auto">
          <a:xfrm>
            <a:off x="4319588" y="4426623"/>
            <a:ext cx="69850" cy="77787"/>
          </a:xfrm>
          <a:custGeom>
            <a:avLst/>
            <a:gdLst/>
            <a:ahLst/>
            <a:cxnLst>
              <a:cxn ang="0">
                <a:pos x="26" y="0"/>
              </a:cxn>
              <a:cxn ang="0">
                <a:pos x="43" y="7"/>
              </a:cxn>
              <a:cxn ang="0">
                <a:pos x="15" y="48"/>
              </a:cxn>
              <a:cxn ang="0">
                <a:pos x="0" y="37"/>
              </a:cxn>
              <a:cxn ang="0">
                <a:pos x="26" y="0"/>
              </a:cxn>
            </a:cxnLst>
            <a:rect l="0" t="0" r="r" b="b"/>
            <a:pathLst>
              <a:path w="44" h="49">
                <a:moveTo>
                  <a:pt x="26" y="0"/>
                </a:moveTo>
                <a:lnTo>
                  <a:pt x="43" y="7"/>
                </a:lnTo>
                <a:lnTo>
                  <a:pt x="15" y="48"/>
                </a:lnTo>
                <a:lnTo>
                  <a:pt x="0" y="37"/>
                </a:lnTo>
                <a:lnTo>
                  <a:pt x="26" y="0"/>
                </a:lnTo>
              </a:path>
            </a:pathLst>
          </a:custGeom>
          <a:solidFill>
            <a:srgbClr val="0D0D0D"/>
          </a:solidFill>
          <a:ln w="9525" cap="rnd">
            <a:noFill/>
            <a:round/>
            <a:headEnd/>
            <a:tailEnd/>
          </a:ln>
          <a:effectLst/>
        </p:spPr>
        <p:txBody>
          <a:bodyPr/>
          <a:lstStyle/>
          <a:p>
            <a:endParaRPr lang="zh-CN" altLang="en-US" b="1"/>
          </a:p>
        </p:txBody>
      </p:sp>
      <p:sp>
        <p:nvSpPr>
          <p:cNvPr id="576534" name="Freeform 22"/>
          <p:cNvSpPr>
            <a:spLocks/>
          </p:cNvSpPr>
          <p:nvPr/>
        </p:nvSpPr>
        <p:spPr bwMode="auto">
          <a:xfrm>
            <a:off x="4344988" y="4444085"/>
            <a:ext cx="69850" cy="80963"/>
          </a:xfrm>
          <a:custGeom>
            <a:avLst/>
            <a:gdLst/>
            <a:ahLst/>
            <a:cxnLst>
              <a:cxn ang="0">
                <a:pos x="27" y="0"/>
              </a:cxn>
              <a:cxn ang="0">
                <a:pos x="43" y="8"/>
              </a:cxn>
              <a:cxn ang="0">
                <a:pos x="14" y="50"/>
              </a:cxn>
              <a:cxn ang="0">
                <a:pos x="0" y="40"/>
              </a:cxn>
              <a:cxn ang="0">
                <a:pos x="27" y="0"/>
              </a:cxn>
            </a:cxnLst>
            <a:rect l="0" t="0" r="r" b="b"/>
            <a:pathLst>
              <a:path w="44" h="51">
                <a:moveTo>
                  <a:pt x="27" y="0"/>
                </a:moveTo>
                <a:lnTo>
                  <a:pt x="43" y="8"/>
                </a:lnTo>
                <a:lnTo>
                  <a:pt x="14" y="50"/>
                </a:lnTo>
                <a:lnTo>
                  <a:pt x="0" y="40"/>
                </a:lnTo>
                <a:lnTo>
                  <a:pt x="27" y="0"/>
                </a:lnTo>
              </a:path>
            </a:pathLst>
          </a:custGeom>
          <a:solidFill>
            <a:srgbClr val="1A1A1A"/>
          </a:solidFill>
          <a:ln w="9525" cap="rnd">
            <a:noFill/>
            <a:round/>
            <a:headEnd/>
            <a:tailEnd/>
          </a:ln>
          <a:effectLst/>
        </p:spPr>
        <p:txBody>
          <a:bodyPr/>
          <a:lstStyle/>
          <a:p>
            <a:endParaRPr lang="zh-CN" altLang="en-US" b="1"/>
          </a:p>
        </p:txBody>
      </p:sp>
      <p:sp>
        <p:nvSpPr>
          <p:cNvPr id="576535" name="Freeform 23"/>
          <p:cNvSpPr>
            <a:spLocks/>
          </p:cNvSpPr>
          <p:nvPr/>
        </p:nvSpPr>
        <p:spPr bwMode="auto">
          <a:xfrm>
            <a:off x="4367213" y="4463135"/>
            <a:ext cx="73025" cy="85725"/>
          </a:xfrm>
          <a:custGeom>
            <a:avLst/>
            <a:gdLst/>
            <a:ahLst/>
            <a:cxnLst>
              <a:cxn ang="0">
                <a:pos x="29" y="0"/>
              </a:cxn>
              <a:cxn ang="0">
                <a:pos x="45" y="7"/>
              </a:cxn>
              <a:cxn ang="0">
                <a:pos x="14" y="53"/>
              </a:cxn>
              <a:cxn ang="0">
                <a:pos x="0" y="41"/>
              </a:cxn>
              <a:cxn ang="0">
                <a:pos x="29" y="0"/>
              </a:cxn>
            </a:cxnLst>
            <a:rect l="0" t="0" r="r" b="b"/>
            <a:pathLst>
              <a:path w="46" h="54">
                <a:moveTo>
                  <a:pt x="29" y="0"/>
                </a:moveTo>
                <a:lnTo>
                  <a:pt x="45" y="7"/>
                </a:lnTo>
                <a:lnTo>
                  <a:pt x="14" y="53"/>
                </a:lnTo>
                <a:lnTo>
                  <a:pt x="0" y="41"/>
                </a:lnTo>
                <a:lnTo>
                  <a:pt x="29" y="0"/>
                </a:lnTo>
              </a:path>
            </a:pathLst>
          </a:custGeom>
          <a:solidFill>
            <a:srgbClr val="282828"/>
          </a:solidFill>
          <a:ln w="9525" cap="rnd">
            <a:noFill/>
            <a:round/>
            <a:headEnd/>
            <a:tailEnd/>
          </a:ln>
          <a:effectLst/>
        </p:spPr>
        <p:txBody>
          <a:bodyPr/>
          <a:lstStyle/>
          <a:p>
            <a:endParaRPr lang="zh-CN" altLang="en-US" b="1"/>
          </a:p>
        </p:txBody>
      </p:sp>
      <p:sp>
        <p:nvSpPr>
          <p:cNvPr id="576536" name="Freeform 24"/>
          <p:cNvSpPr>
            <a:spLocks/>
          </p:cNvSpPr>
          <p:nvPr/>
        </p:nvSpPr>
        <p:spPr bwMode="auto">
          <a:xfrm>
            <a:off x="4391025" y="4480598"/>
            <a:ext cx="74613" cy="88900"/>
          </a:xfrm>
          <a:custGeom>
            <a:avLst/>
            <a:gdLst/>
            <a:ahLst/>
            <a:cxnLst>
              <a:cxn ang="0">
                <a:pos x="30" y="0"/>
              </a:cxn>
              <a:cxn ang="0">
                <a:pos x="46" y="8"/>
              </a:cxn>
              <a:cxn ang="0">
                <a:pos x="14" y="55"/>
              </a:cxn>
              <a:cxn ang="0">
                <a:pos x="0" y="45"/>
              </a:cxn>
              <a:cxn ang="0">
                <a:pos x="30" y="0"/>
              </a:cxn>
            </a:cxnLst>
            <a:rect l="0" t="0" r="r" b="b"/>
            <a:pathLst>
              <a:path w="47" h="56">
                <a:moveTo>
                  <a:pt x="30" y="0"/>
                </a:moveTo>
                <a:lnTo>
                  <a:pt x="46" y="8"/>
                </a:lnTo>
                <a:lnTo>
                  <a:pt x="14" y="55"/>
                </a:lnTo>
                <a:lnTo>
                  <a:pt x="0" y="45"/>
                </a:lnTo>
                <a:lnTo>
                  <a:pt x="30" y="0"/>
                </a:lnTo>
              </a:path>
            </a:pathLst>
          </a:custGeom>
          <a:solidFill>
            <a:srgbClr val="353535"/>
          </a:solidFill>
          <a:ln w="9525" cap="rnd">
            <a:noFill/>
            <a:round/>
            <a:headEnd/>
            <a:tailEnd/>
          </a:ln>
          <a:effectLst/>
        </p:spPr>
        <p:txBody>
          <a:bodyPr/>
          <a:lstStyle/>
          <a:p>
            <a:endParaRPr lang="zh-CN" altLang="en-US" b="1"/>
          </a:p>
        </p:txBody>
      </p:sp>
      <p:sp>
        <p:nvSpPr>
          <p:cNvPr id="576537" name="Freeform 25"/>
          <p:cNvSpPr>
            <a:spLocks/>
          </p:cNvSpPr>
          <p:nvPr/>
        </p:nvSpPr>
        <p:spPr bwMode="auto">
          <a:xfrm>
            <a:off x="4413250" y="4498060"/>
            <a:ext cx="77788" cy="93663"/>
          </a:xfrm>
          <a:custGeom>
            <a:avLst/>
            <a:gdLst/>
            <a:ahLst/>
            <a:cxnLst>
              <a:cxn ang="0">
                <a:pos x="32" y="0"/>
              </a:cxn>
              <a:cxn ang="0">
                <a:pos x="48" y="7"/>
              </a:cxn>
              <a:cxn ang="0">
                <a:pos x="14" y="58"/>
              </a:cxn>
              <a:cxn ang="0">
                <a:pos x="0" y="47"/>
              </a:cxn>
              <a:cxn ang="0">
                <a:pos x="32" y="0"/>
              </a:cxn>
            </a:cxnLst>
            <a:rect l="0" t="0" r="r" b="b"/>
            <a:pathLst>
              <a:path w="49" h="59">
                <a:moveTo>
                  <a:pt x="32" y="0"/>
                </a:moveTo>
                <a:lnTo>
                  <a:pt x="48" y="7"/>
                </a:lnTo>
                <a:lnTo>
                  <a:pt x="14" y="58"/>
                </a:lnTo>
                <a:lnTo>
                  <a:pt x="0" y="47"/>
                </a:lnTo>
                <a:lnTo>
                  <a:pt x="32" y="0"/>
                </a:lnTo>
              </a:path>
            </a:pathLst>
          </a:custGeom>
          <a:solidFill>
            <a:srgbClr val="434343"/>
          </a:solidFill>
          <a:ln w="9525" cap="rnd">
            <a:noFill/>
            <a:round/>
            <a:headEnd/>
            <a:tailEnd/>
          </a:ln>
          <a:effectLst/>
        </p:spPr>
        <p:txBody>
          <a:bodyPr/>
          <a:lstStyle/>
          <a:p>
            <a:endParaRPr lang="zh-CN" altLang="en-US" b="1"/>
          </a:p>
        </p:txBody>
      </p:sp>
      <p:sp>
        <p:nvSpPr>
          <p:cNvPr id="576538" name="Freeform 26"/>
          <p:cNvSpPr>
            <a:spLocks/>
          </p:cNvSpPr>
          <p:nvPr/>
        </p:nvSpPr>
        <p:spPr bwMode="auto">
          <a:xfrm>
            <a:off x="4433888" y="4515523"/>
            <a:ext cx="82550" cy="96837"/>
          </a:xfrm>
          <a:custGeom>
            <a:avLst/>
            <a:gdLst/>
            <a:ahLst/>
            <a:cxnLst>
              <a:cxn ang="0">
                <a:pos x="34" y="0"/>
              </a:cxn>
              <a:cxn ang="0">
                <a:pos x="51" y="9"/>
              </a:cxn>
              <a:cxn ang="0">
                <a:pos x="15" y="60"/>
              </a:cxn>
              <a:cxn ang="0">
                <a:pos x="0" y="50"/>
              </a:cxn>
              <a:cxn ang="0">
                <a:pos x="34" y="0"/>
              </a:cxn>
            </a:cxnLst>
            <a:rect l="0" t="0" r="r" b="b"/>
            <a:pathLst>
              <a:path w="52" h="61">
                <a:moveTo>
                  <a:pt x="34" y="0"/>
                </a:moveTo>
                <a:lnTo>
                  <a:pt x="51" y="9"/>
                </a:lnTo>
                <a:lnTo>
                  <a:pt x="15" y="60"/>
                </a:lnTo>
                <a:lnTo>
                  <a:pt x="0" y="50"/>
                </a:lnTo>
                <a:lnTo>
                  <a:pt x="34" y="0"/>
                </a:lnTo>
              </a:path>
            </a:pathLst>
          </a:custGeom>
          <a:solidFill>
            <a:srgbClr val="505050"/>
          </a:solidFill>
          <a:ln w="9525" cap="rnd">
            <a:noFill/>
            <a:round/>
            <a:headEnd/>
            <a:tailEnd/>
          </a:ln>
          <a:effectLst/>
        </p:spPr>
        <p:txBody>
          <a:bodyPr/>
          <a:lstStyle/>
          <a:p>
            <a:endParaRPr lang="zh-CN" altLang="en-US" b="1"/>
          </a:p>
        </p:txBody>
      </p:sp>
      <p:sp>
        <p:nvSpPr>
          <p:cNvPr id="576539" name="Freeform 27"/>
          <p:cNvSpPr>
            <a:spLocks/>
          </p:cNvSpPr>
          <p:nvPr/>
        </p:nvSpPr>
        <p:spPr bwMode="auto">
          <a:xfrm>
            <a:off x="4459288" y="4536160"/>
            <a:ext cx="82550" cy="100013"/>
          </a:xfrm>
          <a:custGeom>
            <a:avLst/>
            <a:gdLst/>
            <a:ahLst/>
            <a:cxnLst>
              <a:cxn ang="0">
                <a:pos x="35" y="0"/>
              </a:cxn>
              <a:cxn ang="0">
                <a:pos x="51" y="7"/>
              </a:cxn>
              <a:cxn ang="0">
                <a:pos x="14" y="62"/>
              </a:cxn>
              <a:cxn ang="0">
                <a:pos x="0" y="50"/>
              </a:cxn>
              <a:cxn ang="0">
                <a:pos x="35" y="0"/>
              </a:cxn>
            </a:cxnLst>
            <a:rect l="0" t="0" r="r" b="b"/>
            <a:pathLst>
              <a:path w="52" h="63">
                <a:moveTo>
                  <a:pt x="35" y="0"/>
                </a:moveTo>
                <a:lnTo>
                  <a:pt x="51" y="7"/>
                </a:lnTo>
                <a:lnTo>
                  <a:pt x="14" y="62"/>
                </a:lnTo>
                <a:lnTo>
                  <a:pt x="0" y="50"/>
                </a:lnTo>
                <a:lnTo>
                  <a:pt x="35" y="0"/>
                </a:lnTo>
              </a:path>
            </a:pathLst>
          </a:custGeom>
          <a:solidFill>
            <a:srgbClr val="5D5D5D"/>
          </a:solidFill>
          <a:ln w="9525" cap="rnd">
            <a:noFill/>
            <a:round/>
            <a:headEnd/>
            <a:tailEnd/>
          </a:ln>
          <a:effectLst/>
        </p:spPr>
        <p:txBody>
          <a:bodyPr/>
          <a:lstStyle/>
          <a:p>
            <a:endParaRPr lang="zh-CN" altLang="en-US" b="1"/>
          </a:p>
        </p:txBody>
      </p:sp>
      <p:sp>
        <p:nvSpPr>
          <p:cNvPr id="576540" name="Freeform 28"/>
          <p:cNvSpPr>
            <a:spLocks/>
          </p:cNvSpPr>
          <p:nvPr/>
        </p:nvSpPr>
        <p:spPr bwMode="auto">
          <a:xfrm>
            <a:off x="4481513" y="4553623"/>
            <a:ext cx="85725" cy="103187"/>
          </a:xfrm>
          <a:custGeom>
            <a:avLst/>
            <a:gdLst/>
            <a:ahLst/>
            <a:cxnLst>
              <a:cxn ang="0">
                <a:pos x="37" y="0"/>
              </a:cxn>
              <a:cxn ang="0">
                <a:pos x="53" y="8"/>
              </a:cxn>
              <a:cxn ang="0">
                <a:pos x="15" y="64"/>
              </a:cxn>
              <a:cxn ang="0">
                <a:pos x="0" y="54"/>
              </a:cxn>
              <a:cxn ang="0">
                <a:pos x="37" y="0"/>
              </a:cxn>
            </a:cxnLst>
            <a:rect l="0" t="0" r="r" b="b"/>
            <a:pathLst>
              <a:path w="54" h="65">
                <a:moveTo>
                  <a:pt x="37" y="0"/>
                </a:moveTo>
                <a:lnTo>
                  <a:pt x="53" y="8"/>
                </a:lnTo>
                <a:lnTo>
                  <a:pt x="15" y="64"/>
                </a:lnTo>
                <a:lnTo>
                  <a:pt x="0" y="54"/>
                </a:lnTo>
                <a:lnTo>
                  <a:pt x="37" y="0"/>
                </a:lnTo>
              </a:path>
            </a:pathLst>
          </a:custGeom>
          <a:solidFill>
            <a:srgbClr val="6B6B6B"/>
          </a:solidFill>
          <a:ln w="9525" cap="rnd">
            <a:noFill/>
            <a:round/>
            <a:headEnd/>
            <a:tailEnd/>
          </a:ln>
          <a:effectLst/>
        </p:spPr>
        <p:txBody>
          <a:bodyPr/>
          <a:lstStyle/>
          <a:p>
            <a:endParaRPr lang="zh-CN" altLang="en-US" b="1"/>
          </a:p>
        </p:txBody>
      </p:sp>
      <p:sp>
        <p:nvSpPr>
          <p:cNvPr id="576541" name="Freeform 29"/>
          <p:cNvSpPr>
            <a:spLocks/>
          </p:cNvSpPr>
          <p:nvPr/>
        </p:nvSpPr>
        <p:spPr bwMode="auto">
          <a:xfrm>
            <a:off x="4505325" y="4571085"/>
            <a:ext cx="87313" cy="107950"/>
          </a:xfrm>
          <a:custGeom>
            <a:avLst/>
            <a:gdLst/>
            <a:ahLst/>
            <a:cxnLst>
              <a:cxn ang="0">
                <a:pos x="38" y="0"/>
              </a:cxn>
              <a:cxn ang="0">
                <a:pos x="54" y="7"/>
              </a:cxn>
              <a:cxn ang="0">
                <a:pos x="13" y="67"/>
              </a:cxn>
              <a:cxn ang="0">
                <a:pos x="0" y="56"/>
              </a:cxn>
              <a:cxn ang="0">
                <a:pos x="38" y="0"/>
              </a:cxn>
            </a:cxnLst>
            <a:rect l="0" t="0" r="r" b="b"/>
            <a:pathLst>
              <a:path w="55" h="68">
                <a:moveTo>
                  <a:pt x="38" y="0"/>
                </a:moveTo>
                <a:lnTo>
                  <a:pt x="54" y="7"/>
                </a:lnTo>
                <a:lnTo>
                  <a:pt x="13" y="67"/>
                </a:lnTo>
                <a:lnTo>
                  <a:pt x="0" y="56"/>
                </a:lnTo>
                <a:lnTo>
                  <a:pt x="38" y="0"/>
                </a:lnTo>
              </a:path>
            </a:pathLst>
          </a:custGeom>
          <a:solidFill>
            <a:srgbClr val="787878"/>
          </a:solidFill>
          <a:ln w="9525" cap="rnd">
            <a:noFill/>
            <a:round/>
            <a:headEnd/>
            <a:tailEnd/>
          </a:ln>
          <a:effectLst/>
        </p:spPr>
        <p:txBody>
          <a:bodyPr/>
          <a:lstStyle/>
          <a:p>
            <a:endParaRPr lang="zh-CN" altLang="en-US" b="1"/>
          </a:p>
        </p:txBody>
      </p:sp>
      <p:sp>
        <p:nvSpPr>
          <p:cNvPr id="576542" name="Freeform 30"/>
          <p:cNvSpPr>
            <a:spLocks/>
          </p:cNvSpPr>
          <p:nvPr/>
        </p:nvSpPr>
        <p:spPr bwMode="auto">
          <a:xfrm>
            <a:off x="4524375" y="4588548"/>
            <a:ext cx="93663" cy="112712"/>
          </a:xfrm>
          <a:custGeom>
            <a:avLst/>
            <a:gdLst/>
            <a:ahLst/>
            <a:cxnLst>
              <a:cxn ang="0">
                <a:pos x="41" y="0"/>
              </a:cxn>
              <a:cxn ang="0">
                <a:pos x="58" y="8"/>
              </a:cxn>
              <a:cxn ang="0">
                <a:pos x="15" y="70"/>
              </a:cxn>
              <a:cxn ang="0">
                <a:pos x="0" y="59"/>
              </a:cxn>
              <a:cxn ang="0">
                <a:pos x="41" y="0"/>
              </a:cxn>
            </a:cxnLst>
            <a:rect l="0" t="0" r="r" b="b"/>
            <a:pathLst>
              <a:path w="59" h="71">
                <a:moveTo>
                  <a:pt x="41" y="0"/>
                </a:moveTo>
                <a:lnTo>
                  <a:pt x="58" y="8"/>
                </a:lnTo>
                <a:lnTo>
                  <a:pt x="15" y="70"/>
                </a:lnTo>
                <a:lnTo>
                  <a:pt x="0" y="59"/>
                </a:lnTo>
                <a:lnTo>
                  <a:pt x="41" y="0"/>
                </a:lnTo>
              </a:path>
            </a:pathLst>
          </a:custGeom>
          <a:solidFill>
            <a:srgbClr val="868686"/>
          </a:solidFill>
          <a:ln w="9525" cap="rnd">
            <a:noFill/>
            <a:round/>
            <a:headEnd/>
            <a:tailEnd/>
          </a:ln>
          <a:effectLst/>
        </p:spPr>
        <p:txBody>
          <a:bodyPr/>
          <a:lstStyle/>
          <a:p>
            <a:endParaRPr lang="zh-CN" altLang="en-US" b="1"/>
          </a:p>
        </p:txBody>
      </p:sp>
      <p:sp>
        <p:nvSpPr>
          <p:cNvPr id="576543" name="Freeform 31"/>
          <p:cNvSpPr>
            <a:spLocks/>
          </p:cNvSpPr>
          <p:nvPr/>
        </p:nvSpPr>
        <p:spPr bwMode="auto">
          <a:xfrm>
            <a:off x="4548188" y="4607598"/>
            <a:ext cx="95250" cy="115887"/>
          </a:xfrm>
          <a:custGeom>
            <a:avLst/>
            <a:gdLst/>
            <a:ahLst/>
            <a:cxnLst>
              <a:cxn ang="0">
                <a:pos x="42" y="0"/>
              </a:cxn>
              <a:cxn ang="0">
                <a:pos x="59" y="7"/>
              </a:cxn>
              <a:cxn ang="0">
                <a:pos x="14" y="72"/>
              </a:cxn>
              <a:cxn ang="0">
                <a:pos x="0" y="61"/>
              </a:cxn>
              <a:cxn ang="0">
                <a:pos x="42" y="0"/>
              </a:cxn>
            </a:cxnLst>
            <a:rect l="0" t="0" r="r" b="b"/>
            <a:pathLst>
              <a:path w="60" h="73">
                <a:moveTo>
                  <a:pt x="42" y="0"/>
                </a:moveTo>
                <a:lnTo>
                  <a:pt x="59" y="7"/>
                </a:lnTo>
                <a:lnTo>
                  <a:pt x="14" y="72"/>
                </a:lnTo>
                <a:lnTo>
                  <a:pt x="0" y="61"/>
                </a:lnTo>
                <a:lnTo>
                  <a:pt x="42" y="0"/>
                </a:lnTo>
              </a:path>
            </a:pathLst>
          </a:custGeom>
          <a:solidFill>
            <a:srgbClr val="939393"/>
          </a:solidFill>
          <a:ln w="9525" cap="rnd">
            <a:noFill/>
            <a:round/>
            <a:headEnd/>
            <a:tailEnd/>
          </a:ln>
          <a:effectLst/>
        </p:spPr>
        <p:txBody>
          <a:bodyPr/>
          <a:lstStyle/>
          <a:p>
            <a:endParaRPr lang="zh-CN" altLang="en-US" b="1"/>
          </a:p>
        </p:txBody>
      </p:sp>
      <p:sp>
        <p:nvSpPr>
          <p:cNvPr id="576544" name="Freeform 32"/>
          <p:cNvSpPr>
            <a:spLocks/>
          </p:cNvSpPr>
          <p:nvPr/>
        </p:nvSpPr>
        <p:spPr bwMode="auto">
          <a:xfrm>
            <a:off x="4572000" y="4625060"/>
            <a:ext cx="96838" cy="119063"/>
          </a:xfrm>
          <a:custGeom>
            <a:avLst/>
            <a:gdLst/>
            <a:ahLst/>
            <a:cxnLst>
              <a:cxn ang="0">
                <a:pos x="44" y="0"/>
              </a:cxn>
              <a:cxn ang="0">
                <a:pos x="60" y="8"/>
              </a:cxn>
              <a:cxn ang="0">
                <a:pos x="15" y="74"/>
              </a:cxn>
              <a:cxn ang="0">
                <a:pos x="0" y="64"/>
              </a:cxn>
              <a:cxn ang="0">
                <a:pos x="44" y="0"/>
              </a:cxn>
            </a:cxnLst>
            <a:rect l="0" t="0" r="r" b="b"/>
            <a:pathLst>
              <a:path w="61" h="75">
                <a:moveTo>
                  <a:pt x="44" y="0"/>
                </a:moveTo>
                <a:lnTo>
                  <a:pt x="60" y="8"/>
                </a:lnTo>
                <a:lnTo>
                  <a:pt x="15" y="74"/>
                </a:lnTo>
                <a:lnTo>
                  <a:pt x="0" y="64"/>
                </a:lnTo>
                <a:lnTo>
                  <a:pt x="44" y="0"/>
                </a:lnTo>
              </a:path>
            </a:pathLst>
          </a:custGeom>
          <a:solidFill>
            <a:srgbClr val="A1A1A1"/>
          </a:solidFill>
          <a:ln w="9525" cap="rnd">
            <a:noFill/>
            <a:round/>
            <a:headEnd/>
            <a:tailEnd/>
          </a:ln>
          <a:effectLst/>
        </p:spPr>
        <p:txBody>
          <a:bodyPr/>
          <a:lstStyle/>
          <a:p>
            <a:endParaRPr lang="zh-CN" altLang="en-US" b="1"/>
          </a:p>
        </p:txBody>
      </p:sp>
      <p:sp>
        <p:nvSpPr>
          <p:cNvPr id="576545" name="Freeform 33"/>
          <p:cNvSpPr>
            <a:spLocks/>
          </p:cNvSpPr>
          <p:nvPr/>
        </p:nvSpPr>
        <p:spPr bwMode="auto">
          <a:xfrm>
            <a:off x="4595813" y="4644110"/>
            <a:ext cx="98425" cy="123825"/>
          </a:xfrm>
          <a:custGeom>
            <a:avLst/>
            <a:gdLst/>
            <a:ahLst/>
            <a:cxnLst>
              <a:cxn ang="0">
                <a:pos x="45" y="0"/>
              </a:cxn>
              <a:cxn ang="0">
                <a:pos x="61" y="8"/>
              </a:cxn>
              <a:cxn ang="0">
                <a:pos x="15" y="77"/>
              </a:cxn>
              <a:cxn ang="0">
                <a:pos x="0" y="65"/>
              </a:cxn>
              <a:cxn ang="0">
                <a:pos x="45" y="0"/>
              </a:cxn>
            </a:cxnLst>
            <a:rect l="0" t="0" r="r" b="b"/>
            <a:pathLst>
              <a:path w="62" h="78">
                <a:moveTo>
                  <a:pt x="45" y="0"/>
                </a:moveTo>
                <a:lnTo>
                  <a:pt x="61" y="8"/>
                </a:lnTo>
                <a:lnTo>
                  <a:pt x="15" y="77"/>
                </a:lnTo>
                <a:lnTo>
                  <a:pt x="0" y="65"/>
                </a:lnTo>
                <a:lnTo>
                  <a:pt x="45" y="0"/>
                </a:lnTo>
              </a:path>
            </a:pathLst>
          </a:custGeom>
          <a:solidFill>
            <a:srgbClr val="AEAEAE"/>
          </a:solidFill>
          <a:ln w="9525" cap="rnd">
            <a:noFill/>
            <a:round/>
            <a:headEnd/>
            <a:tailEnd/>
          </a:ln>
          <a:effectLst/>
        </p:spPr>
        <p:txBody>
          <a:bodyPr/>
          <a:lstStyle/>
          <a:p>
            <a:endParaRPr lang="zh-CN" altLang="en-US" b="1"/>
          </a:p>
        </p:txBody>
      </p:sp>
      <p:sp>
        <p:nvSpPr>
          <p:cNvPr id="576546" name="Freeform 34"/>
          <p:cNvSpPr>
            <a:spLocks/>
          </p:cNvSpPr>
          <p:nvPr/>
        </p:nvSpPr>
        <p:spPr bwMode="auto">
          <a:xfrm>
            <a:off x="4619625" y="4661573"/>
            <a:ext cx="100013" cy="127000"/>
          </a:xfrm>
          <a:custGeom>
            <a:avLst/>
            <a:gdLst/>
            <a:ahLst/>
            <a:cxnLst>
              <a:cxn ang="0">
                <a:pos x="46" y="0"/>
              </a:cxn>
              <a:cxn ang="0">
                <a:pos x="62" y="7"/>
              </a:cxn>
              <a:cxn ang="0">
                <a:pos x="13" y="79"/>
              </a:cxn>
              <a:cxn ang="0">
                <a:pos x="0" y="69"/>
              </a:cxn>
              <a:cxn ang="0">
                <a:pos x="46" y="0"/>
              </a:cxn>
            </a:cxnLst>
            <a:rect l="0" t="0" r="r" b="b"/>
            <a:pathLst>
              <a:path w="63" h="80">
                <a:moveTo>
                  <a:pt x="46" y="0"/>
                </a:moveTo>
                <a:lnTo>
                  <a:pt x="62" y="7"/>
                </a:lnTo>
                <a:lnTo>
                  <a:pt x="13" y="79"/>
                </a:lnTo>
                <a:lnTo>
                  <a:pt x="0" y="69"/>
                </a:lnTo>
                <a:lnTo>
                  <a:pt x="46" y="0"/>
                </a:lnTo>
              </a:path>
            </a:pathLst>
          </a:custGeom>
          <a:solidFill>
            <a:srgbClr val="BBBBBB"/>
          </a:solidFill>
          <a:ln w="9525" cap="rnd">
            <a:noFill/>
            <a:round/>
            <a:headEnd/>
            <a:tailEnd/>
          </a:ln>
          <a:effectLst/>
        </p:spPr>
        <p:txBody>
          <a:bodyPr/>
          <a:lstStyle/>
          <a:p>
            <a:endParaRPr lang="zh-CN" altLang="en-US" b="1"/>
          </a:p>
        </p:txBody>
      </p:sp>
      <p:sp>
        <p:nvSpPr>
          <p:cNvPr id="576547" name="Freeform 35"/>
          <p:cNvSpPr>
            <a:spLocks/>
          </p:cNvSpPr>
          <p:nvPr/>
        </p:nvSpPr>
        <p:spPr bwMode="auto">
          <a:xfrm>
            <a:off x="4638675" y="4680623"/>
            <a:ext cx="106363" cy="130175"/>
          </a:xfrm>
          <a:custGeom>
            <a:avLst/>
            <a:gdLst/>
            <a:ahLst/>
            <a:cxnLst>
              <a:cxn ang="0">
                <a:pos x="49" y="0"/>
              </a:cxn>
              <a:cxn ang="0">
                <a:pos x="66" y="8"/>
              </a:cxn>
              <a:cxn ang="0">
                <a:pos x="15" y="81"/>
              </a:cxn>
              <a:cxn ang="0">
                <a:pos x="0" y="70"/>
              </a:cxn>
              <a:cxn ang="0">
                <a:pos x="49" y="0"/>
              </a:cxn>
            </a:cxnLst>
            <a:rect l="0" t="0" r="r" b="b"/>
            <a:pathLst>
              <a:path w="67" h="82">
                <a:moveTo>
                  <a:pt x="49" y="0"/>
                </a:moveTo>
                <a:lnTo>
                  <a:pt x="66" y="8"/>
                </a:lnTo>
                <a:lnTo>
                  <a:pt x="15" y="81"/>
                </a:lnTo>
                <a:lnTo>
                  <a:pt x="0" y="70"/>
                </a:lnTo>
                <a:lnTo>
                  <a:pt x="49" y="0"/>
                </a:lnTo>
              </a:path>
            </a:pathLst>
          </a:custGeom>
          <a:solidFill>
            <a:srgbClr val="C9C9C9"/>
          </a:solidFill>
          <a:ln w="9525" cap="rnd">
            <a:noFill/>
            <a:round/>
            <a:headEnd/>
            <a:tailEnd/>
          </a:ln>
          <a:effectLst/>
        </p:spPr>
        <p:txBody>
          <a:bodyPr/>
          <a:lstStyle/>
          <a:p>
            <a:endParaRPr lang="zh-CN" altLang="en-US" b="1"/>
          </a:p>
        </p:txBody>
      </p:sp>
      <p:sp>
        <p:nvSpPr>
          <p:cNvPr id="576548" name="Freeform 36"/>
          <p:cNvSpPr>
            <a:spLocks/>
          </p:cNvSpPr>
          <p:nvPr/>
        </p:nvSpPr>
        <p:spPr bwMode="auto">
          <a:xfrm>
            <a:off x="4665663" y="4698085"/>
            <a:ext cx="104775" cy="133350"/>
          </a:xfrm>
          <a:custGeom>
            <a:avLst/>
            <a:gdLst/>
            <a:ahLst/>
            <a:cxnLst>
              <a:cxn ang="0">
                <a:pos x="49" y="0"/>
              </a:cxn>
              <a:cxn ang="0">
                <a:pos x="65" y="8"/>
              </a:cxn>
              <a:cxn ang="0">
                <a:pos x="13" y="83"/>
              </a:cxn>
              <a:cxn ang="0">
                <a:pos x="0" y="73"/>
              </a:cxn>
              <a:cxn ang="0">
                <a:pos x="49" y="0"/>
              </a:cxn>
            </a:cxnLst>
            <a:rect l="0" t="0" r="r" b="b"/>
            <a:pathLst>
              <a:path w="66" h="84">
                <a:moveTo>
                  <a:pt x="49" y="0"/>
                </a:moveTo>
                <a:lnTo>
                  <a:pt x="65" y="8"/>
                </a:lnTo>
                <a:lnTo>
                  <a:pt x="13" y="83"/>
                </a:lnTo>
                <a:lnTo>
                  <a:pt x="0" y="73"/>
                </a:lnTo>
                <a:lnTo>
                  <a:pt x="49" y="0"/>
                </a:lnTo>
              </a:path>
            </a:pathLst>
          </a:custGeom>
          <a:solidFill>
            <a:srgbClr val="D6D6D6"/>
          </a:solidFill>
          <a:ln w="9525" cap="rnd">
            <a:noFill/>
            <a:round/>
            <a:headEnd/>
            <a:tailEnd/>
          </a:ln>
          <a:effectLst/>
        </p:spPr>
        <p:txBody>
          <a:bodyPr/>
          <a:lstStyle/>
          <a:p>
            <a:endParaRPr lang="zh-CN" altLang="en-US" b="1"/>
          </a:p>
        </p:txBody>
      </p:sp>
      <p:sp>
        <p:nvSpPr>
          <p:cNvPr id="576549" name="Freeform 37"/>
          <p:cNvSpPr>
            <a:spLocks/>
          </p:cNvSpPr>
          <p:nvPr/>
        </p:nvSpPr>
        <p:spPr bwMode="auto">
          <a:xfrm>
            <a:off x="4686300" y="4717135"/>
            <a:ext cx="109538" cy="138113"/>
          </a:xfrm>
          <a:custGeom>
            <a:avLst/>
            <a:gdLst/>
            <a:ahLst/>
            <a:cxnLst>
              <a:cxn ang="0">
                <a:pos x="52" y="0"/>
              </a:cxn>
              <a:cxn ang="0">
                <a:pos x="68" y="8"/>
              </a:cxn>
              <a:cxn ang="0">
                <a:pos x="15" y="86"/>
              </a:cxn>
              <a:cxn ang="0">
                <a:pos x="0" y="74"/>
              </a:cxn>
              <a:cxn ang="0">
                <a:pos x="52" y="0"/>
              </a:cxn>
            </a:cxnLst>
            <a:rect l="0" t="0" r="r" b="b"/>
            <a:pathLst>
              <a:path w="69" h="87">
                <a:moveTo>
                  <a:pt x="52" y="0"/>
                </a:moveTo>
                <a:lnTo>
                  <a:pt x="68" y="8"/>
                </a:lnTo>
                <a:lnTo>
                  <a:pt x="15" y="86"/>
                </a:lnTo>
                <a:lnTo>
                  <a:pt x="0" y="74"/>
                </a:lnTo>
                <a:lnTo>
                  <a:pt x="52" y="0"/>
                </a:lnTo>
              </a:path>
            </a:pathLst>
          </a:custGeom>
          <a:solidFill>
            <a:srgbClr val="E4E4E4"/>
          </a:solidFill>
          <a:ln w="9525" cap="rnd">
            <a:noFill/>
            <a:round/>
            <a:headEnd/>
            <a:tailEnd/>
          </a:ln>
          <a:effectLst/>
        </p:spPr>
        <p:txBody>
          <a:bodyPr/>
          <a:lstStyle/>
          <a:p>
            <a:endParaRPr lang="zh-CN" altLang="en-US" b="1"/>
          </a:p>
        </p:txBody>
      </p:sp>
      <p:sp>
        <p:nvSpPr>
          <p:cNvPr id="576550" name="Freeform 38"/>
          <p:cNvSpPr>
            <a:spLocks/>
          </p:cNvSpPr>
          <p:nvPr/>
        </p:nvSpPr>
        <p:spPr bwMode="auto">
          <a:xfrm>
            <a:off x="4710113" y="4736185"/>
            <a:ext cx="111125" cy="141288"/>
          </a:xfrm>
          <a:custGeom>
            <a:avLst/>
            <a:gdLst/>
            <a:ahLst/>
            <a:cxnLst>
              <a:cxn ang="0">
                <a:pos x="53" y="0"/>
              </a:cxn>
              <a:cxn ang="0">
                <a:pos x="69" y="7"/>
              </a:cxn>
              <a:cxn ang="0">
                <a:pos x="14" y="88"/>
              </a:cxn>
              <a:cxn ang="0">
                <a:pos x="0" y="77"/>
              </a:cxn>
              <a:cxn ang="0">
                <a:pos x="53" y="0"/>
              </a:cxn>
            </a:cxnLst>
            <a:rect l="0" t="0" r="r" b="b"/>
            <a:pathLst>
              <a:path w="70" h="89">
                <a:moveTo>
                  <a:pt x="53" y="0"/>
                </a:moveTo>
                <a:lnTo>
                  <a:pt x="69" y="7"/>
                </a:lnTo>
                <a:lnTo>
                  <a:pt x="14" y="88"/>
                </a:lnTo>
                <a:lnTo>
                  <a:pt x="0" y="77"/>
                </a:lnTo>
                <a:lnTo>
                  <a:pt x="53" y="0"/>
                </a:lnTo>
              </a:path>
            </a:pathLst>
          </a:custGeom>
          <a:solidFill>
            <a:srgbClr val="F1F1F1"/>
          </a:solidFill>
          <a:ln w="9525" cap="rnd">
            <a:noFill/>
            <a:round/>
            <a:headEnd/>
            <a:tailEnd/>
          </a:ln>
          <a:effectLst/>
        </p:spPr>
        <p:txBody>
          <a:bodyPr/>
          <a:lstStyle/>
          <a:p>
            <a:endParaRPr lang="zh-CN" altLang="en-US" b="1"/>
          </a:p>
        </p:txBody>
      </p:sp>
      <p:sp>
        <p:nvSpPr>
          <p:cNvPr id="576551" name="Freeform 39"/>
          <p:cNvSpPr>
            <a:spLocks/>
          </p:cNvSpPr>
          <p:nvPr/>
        </p:nvSpPr>
        <p:spPr bwMode="auto">
          <a:xfrm>
            <a:off x="4733925" y="4815560"/>
            <a:ext cx="409575" cy="328613"/>
          </a:xfrm>
          <a:custGeom>
            <a:avLst/>
            <a:gdLst/>
            <a:ahLst/>
            <a:cxnLst>
              <a:cxn ang="0">
                <a:pos x="54" y="0"/>
              </a:cxn>
              <a:cxn ang="0">
                <a:pos x="257" y="100"/>
              </a:cxn>
              <a:cxn ang="0">
                <a:pos x="175" y="206"/>
              </a:cxn>
              <a:cxn ang="0">
                <a:pos x="0" y="80"/>
              </a:cxn>
              <a:cxn ang="0">
                <a:pos x="54" y="0"/>
              </a:cxn>
            </a:cxnLst>
            <a:rect l="0" t="0" r="r" b="b"/>
            <a:pathLst>
              <a:path w="258" h="207">
                <a:moveTo>
                  <a:pt x="54" y="0"/>
                </a:moveTo>
                <a:lnTo>
                  <a:pt x="257" y="100"/>
                </a:lnTo>
                <a:lnTo>
                  <a:pt x="175" y="206"/>
                </a:lnTo>
                <a:lnTo>
                  <a:pt x="0" y="80"/>
                </a:lnTo>
                <a:lnTo>
                  <a:pt x="54" y="0"/>
                </a:lnTo>
              </a:path>
            </a:pathLst>
          </a:custGeom>
          <a:solidFill>
            <a:srgbClr val="FFFFFF"/>
          </a:solidFill>
          <a:ln w="9525" cap="rnd">
            <a:noFill/>
            <a:round/>
            <a:headEnd/>
            <a:tailEnd/>
          </a:ln>
          <a:effectLst/>
        </p:spPr>
        <p:txBody>
          <a:bodyPr/>
          <a:lstStyle/>
          <a:p>
            <a:endParaRPr lang="zh-CN" altLang="en-US" b="1"/>
          </a:p>
        </p:txBody>
      </p:sp>
      <p:sp>
        <p:nvSpPr>
          <p:cNvPr id="576552" name="Freeform 40"/>
          <p:cNvSpPr>
            <a:spLocks/>
          </p:cNvSpPr>
          <p:nvPr/>
        </p:nvSpPr>
        <p:spPr bwMode="auto">
          <a:xfrm>
            <a:off x="3709988" y="3289973"/>
            <a:ext cx="73025" cy="131762"/>
          </a:xfrm>
          <a:custGeom>
            <a:avLst/>
            <a:gdLst/>
            <a:ahLst/>
            <a:cxnLst>
              <a:cxn ang="0">
                <a:pos x="0" y="0"/>
              </a:cxn>
              <a:cxn ang="0">
                <a:pos x="2" y="82"/>
              </a:cxn>
              <a:cxn ang="0">
                <a:pos x="45" y="13"/>
              </a:cxn>
              <a:cxn ang="0">
                <a:pos x="0" y="0"/>
              </a:cxn>
            </a:cxnLst>
            <a:rect l="0" t="0" r="r" b="b"/>
            <a:pathLst>
              <a:path w="46" h="83">
                <a:moveTo>
                  <a:pt x="0" y="0"/>
                </a:moveTo>
                <a:lnTo>
                  <a:pt x="2" y="82"/>
                </a:lnTo>
                <a:lnTo>
                  <a:pt x="45" y="13"/>
                </a:lnTo>
                <a:lnTo>
                  <a:pt x="0" y="0"/>
                </a:lnTo>
              </a:path>
            </a:pathLst>
          </a:custGeom>
          <a:solidFill>
            <a:srgbClr val="000000"/>
          </a:solidFill>
          <a:ln w="9525" cap="rnd">
            <a:noFill/>
            <a:round/>
            <a:headEnd/>
            <a:tailEnd/>
          </a:ln>
          <a:effectLst/>
        </p:spPr>
        <p:txBody>
          <a:bodyPr/>
          <a:lstStyle/>
          <a:p>
            <a:endParaRPr lang="zh-CN" altLang="en-US" b="1"/>
          </a:p>
        </p:txBody>
      </p:sp>
      <p:sp>
        <p:nvSpPr>
          <p:cNvPr id="576553" name="Freeform 41"/>
          <p:cNvSpPr>
            <a:spLocks/>
          </p:cNvSpPr>
          <p:nvPr/>
        </p:nvSpPr>
        <p:spPr bwMode="auto">
          <a:xfrm>
            <a:off x="3709988" y="3245523"/>
            <a:ext cx="77787" cy="30162"/>
          </a:xfrm>
          <a:custGeom>
            <a:avLst/>
            <a:gdLst/>
            <a:ahLst/>
            <a:cxnLst>
              <a:cxn ang="0">
                <a:pos x="0" y="4"/>
              </a:cxn>
              <a:cxn ang="0">
                <a:pos x="0" y="0"/>
              </a:cxn>
              <a:cxn ang="0">
                <a:pos x="48" y="14"/>
              </a:cxn>
              <a:cxn ang="0">
                <a:pos x="45" y="18"/>
              </a:cxn>
              <a:cxn ang="0">
                <a:pos x="0" y="4"/>
              </a:cxn>
            </a:cxnLst>
            <a:rect l="0" t="0" r="r" b="b"/>
            <a:pathLst>
              <a:path w="49" h="19">
                <a:moveTo>
                  <a:pt x="0" y="4"/>
                </a:moveTo>
                <a:lnTo>
                  <a:pt x="0" y="0"/>
                </a:lnTo>
                <a:lnTo>
                  <a:pt x="48" y="14"/>
                </a:lnTo>
                <a:lnTo>
                  <a:pt x="45" y="18"/>
                </a:lnTo>
                <a:lnTo>
                  <a:pt x="0" y="4"/>
                </a:lnTo>
              </a:path>
            </a:pathLst>
          </a:custGeom>
          <a:solidFill>
            <a:srgbClr val="0D0D0D"/>
          </a:solidFill>
          <a:ln w="9525" cap="rnd">
            <a:noFill/>
            <a:round/>
            <a:headEnd/>
            <a:tailEnd/>
          </a:ln>
          <a:effectLst/>
        </p:spPr>
        <p:txBody>
          <a:bodyPr/>
          <a:lstStyle/>
          <a:p>
            <a:endParaRPr lang="zh-CN" altLang="en-US" b="1"/>
          </a:p>
        </p:txBody>
      </p:sp>
      <p:sp>
        <p:nvSpPr>
          <p:cNvPr id="576554" name="Freeform 42"/>
          <p:cNvSpPr>
            <a:spLocks/>
          </p:cNvSpPr>
          <p:nvPr/>
        </p:nvSpPr>
        <p:spPr bwMode="auto">
          <a:xfrm>
            <a:off x="3709988" y="3235998"/>
            <a:ext cx="82550" cy="31750"/>
          </a:xfrm>
          <a:custGeom>
            <a:avLst/>
            <a:gdLst/>
            <a:ahLst/>
            <a:cxnLst>
              <a:cxn ang="0">
                <a:pos x="0" y="5"/>
              </a:cxn>
              <a:cxn ang="0">
                <a:pos x="0" y="0"/>
              </a:cxn>
              <a:cxn ang="0">
                <a:pos x="51" y="14"/>
              </a:cxn>
              <a:cxn ang="0">
                <a:pos x="47" y="19"/>
              </a:cxn>
              <a:cxn ang="0">
                <a:pos x="0" y="5"/>
              </a:cxn>
            </a:cxnLst>
            <a:rect l="0" t="0" r="r" b="b"/>
            <a:pathLst>
              <a:path w="52" h="20">
                <a:moveTo>
                  <a:pt x="0" y="5"/>
                </a:moveTo>
                <a:lnTo>
                  <a:pt x="0" y="0"/>
                </a:lnTo>
                <a:lnTo>
                  <a:pt x="51" y="14"/>
                </a:lnTo>
                <a:lnTo>
                  <a:pt x="47" y="19"/>
                </a:lnTo>
                <a:lnTo>
                  <a:pt x="0" y="5"/>
                </a:lnTo>
              </a:path>
            </a:pathLst>
          </a:custGeom>
          <a:solidFill>
            <a:srgbClr val="1A1A1A"/>
          </a:solidFill>
          <a:ln w="9525" cap="rnd">
            <a:noFill/>
            <a:round/>
            <a:headEnd/>
            <a:tailEnd/>
          </a:ln>
          <a:effectLst/>
        </p:spPr>
        <p:txBody>
          <a:bodyPr/>
          <a:lstStyle/>
          <a:p>
            <a:endParaRPr lang="zh-CN" altLang="en-US" b="1"/>
          </a:p>
        </p:txBody>
      </p:sp>
      <p:sp>
        <p:nvSpPr>
          <p:cNvPr id="576555" name="Freeform 43"/>
          <p:cNvSpPr>
            <a:spLocks/>
          </p:cNvSpPr>
          <p:nvPr/>
        </p:nvSpPr>
        <p:spPr bwMode="auto">
          <a:xfrm>
            <a:off x="3709988" y="3223298"/>
            <a:ext cx="87312" cy="34925"/>
          </a:xfrm>
          <a:custGeom>
            <a:avLst/>
            <a:gdLst/>
            <a:ahLst/>
            <a:cxnLst>
              <a:cxn ang="0">
                <a:pos x="0" y="6"/>
              </a:cxn>
              <a:cxn ang="0">
                <a:pos x="0" y="0"/>
              </a:cxn>
              <a:cxn ang="0">
                <a:pos x="54" y="16"/>
              </a:cxn>
              <a:cxn ang="0">
                <a:pos x="50" y="21"/>
              </a:cxn>
              <a:cxn ang="0">
                <a:pos x="0" y="6"/>
              </a:cxn>
            </a:cxnLst>
            <a:rect l="0" t="0" r="r" b="b"/>
            <a:pathLst>
              <a:path w="55" h="22">
                <a:moveTo>
                  <a:pt x="0" y="6"/>
                </a:moveTo>
                <a:lnTo>
                  <a:pt x="0" y="0"/>
                </a:lnTo>
                <a:lnTo>
                  <a:pt x="54" y="16"/>
                </a:lnTo>
                <a:lnTo>
                  <a:pt x="50" y="21"/>
                </a:lnTo>
                <a:lnTo>
                  <a:pt x="0" y="6"/>
                </a:lnTo>
              </a:path>
            </a:pathLst>
          </a:custGeom>
          <a:solidFill>
            <a:srgbClr val="282828"/>
          </a:solidFill>
          <a:ln w="9525" cap="rnd">
            <a:noFill/>
            <a:round/>
            <a:headEnd/>
            <a:tailEnd/>
          </a:ln>
          <a:effectLst/>
        </p:spPr>
        <p:txBody>
          <a:bodyPr/>
          <a:lstStyle/>
          <a:p>
            <a:endParaRPr lang="zh-CN" altLang="en-US" b="1"/>
          </a:p>
        </p:txBody>
      </p:sp>
      <p:sp>
        <p:nvSpPr>
          <p:cNvPr id="576556" name="Freeform 44"/>
          <p:cNvSpPr>
            <a:spLocks/>
          </p:cNvSpPr>
          <p:nvPr/>
        </p:nvSpPr>
        <p:spPr bwMode="auto">
          <a:xfrm>
            <a:off x="3709988" y="3212185"/>
            <a:ext cx="92075" cy="36513"/>
          </a:xfrm>
          <a:custGeom>
            <a:avLst/>
            <a:gdLst/>
            <a:ahLst/>
            <a:cxnLst>
              <a:cxn ang="0">
                <a:pos x="0" y="5"/>
              </a:cxn>
              <a:cxn ang="0">
                <a:pos x="0" y="0"/>
              </a:cxn>
              <a:cxn ang="0">
                <a:pos x="57" y="17"/>
              </a:cxn>
              <a:cxn ang="0">
                <a:pos x="53" y="22"/>
              </a:cxn>
              <a:cxn ang="0">
                <a:pos x="0" y="5"/>
              </a:cxn>
            </a:cxnLst>
            <a:rect l="0" t="0" r="r" b="b"/>
            <a:pathLst>
              <a:path w="58" h="23">
                <a:moveTo>
                  <a:pt x="0" y="5"/>
                </a:moveTo>
                <a:lnTo>
                  <a:pt x="0" y="0"/>
                </a:lnTo>
                <a:lnTo>
                  <a:pt x="57" y="17"/>
                </a:lnTo>
                <a:lnTo>
                  <a:pt x="53" y="22"/>
                </a:lnTo>
                <a:lnTo>
                  <a:pt x="0" y="5"/>
                </a:lnTo>
              </a:path>
            </a:pathLst>
          </a:custGeom>
          <a:solidFill>
            <a:srgbClr val="353535"/>
          </a:solidFill>
          <a:ln w="9525" cap="rnd">
            <a:noFill/>
            <a:round/>
            <a:headEnd/>
            <a:tailEnd/>
          </a:ln>
          <a:effectLst/>
        </p:spPr>
        <p:txBody>
          <a:bodyPr/>
          <a:lstStyle/>
          <a:p>
            <a:endParaRPr lang="zh-CN" altLang="en-US" b="1"/>
          </a:p>
        </p:txBody>
      </p:sp>
      <p:sp>
        <p:nvSpPr>
          <p:cNvPr id="576557" name="Freeform 45"/>
          <p:cNvSpPr>
            <a:spLocks/>
          </p:cNvSpPr>
          <p:nvPr/>
        </p:nvSpPr>
        <p:spPr bwMode="auto">
          <a:xfrm>
            <a:off x="3709988" y="3202660"/>
            <a:ext cx="96837" cy="36513"/>
          </a:xfrm>
          <a:custGeom>
            <a:avLst/>
            <a:gdLst/>
            <a:ahLst/>
            <a:cxnLst>
              <a:cxn ang="0">
                <a:pos x="0" y="5"/>
              </a:cxn>
              <a:cxn ang="0">
                <a:pos x="0" y="0"/>
              </a:cxn>
              <a:cxn ang="0">
                <a:pos x="60" y="17"/>
              </a:cxn>
              <a:cxn ang="0">
                <a:pos x="56" y="22"/>
              </a:cxn>
              <a:cxn ang="0">
                <a:pos x="0" y="5"/>
              </a:cxn>
            </a:cxnLst>
            <a:rect l="0" t="0" r="r" b="b"/>
            <a:pathLst>
              <a:path w="61" h="23">
                <a:moveTo>
                  <a:pt x="0" y="5"/>
                </a:moveTo>
                <a:lnTo>
                  <a:pt x="0" y="0"/>
                </a:lnTo>
                <a:lnTo>
                  <a:pt x="60" y="17"/>
                </a:lnTo>
                <a:lnTo>
                  <a:pt x="56" y="22"/>
                </a:lnTo>
                <a:lnTo>
                  <a:pt x="0" y="5"/>
                </a:lnTo>
              </a:path>
            </a:pathLst>
          </a:custGeom>
          <a:solidFill>
            <a:srgbClr val="434343"/>
          </a:solidFill>
          <a:ln w="9525" cap="rnd">
            <a:noFill/>
            <a:round/>
            <a:headEnd/>
            <a:tailEnd/>
          </a:ln>
          <a:effectLst/>
        </p:spPr>
        <p:txBody>
          <a:bodyPr/>
          <a:lstStyle/>
          <a:p>
            <a:endParaRPr lang="zh-CN" altLang="en-US" b="1"/>
          </a:p>
        </p:txBody>
      </p:sp>
      <p:sp>
        <p:nvSpPr>
          <p:cNvPr id="576558" name="Freeform 46"/>
          <p:cNvSpPr>
            <a:spLocks/>
          </p:cNvSpPr>
          <p:nvPr/>
        </p:nvSpPr>
        <p:spPr bwMode="auto">
          <a:xfrm>
            <a:off x="3709988" y="3191548"/>
            <a:ext cx="101600" cy="38100"/>
          </a:xfrm>
          <a:custGeom>
            <a:avLst/>
            <a:gdLst/>
            <a:ahLst/>
            <a:cxnLst>
              <a:cxn ang="0">
                <a:pos x="0" y="5"/>
              </a:cxn>
              <a:cxn ang="0">
                <a:pos x="0" y="0"/>
              </a:cxn>
              <a:cxn ang="0">
                <a:pos x="63" y="18"/>
              </a:cxn>
              <a:cxn ang="0">
                <a:pos x="59" y="23"/>
              </a:cxn>
              <a:cxn ang="0">
                <a:pos x="0" y="5"/>
              </a:cxn>
            </a:cxnLst>
            <a:rect l="0" t="0" r="r" b="b"/>
            <a:pathLst>
              <a:path w="64" h="24">
                <a:moveTo>
                  <a:pt x="0" y="5"/>
                </a:moveTo>
                <a:lnTo>
                  <a:pt x="0" y="0"/>
                </a:lnTo>
                <a:lnTo>
                  <a:pt x="63" y="18"/>
                </a:lnTo>
                <a:lnTo>
                  <a:pt x="59" y="23"/>
                </a:lnTo>
                <a:lnTo>
                  <a:pt x="0" y="5"/>
                </a:lnTo>
              </a:path>
            </a:pathLst>
          </a:custGeom>
          <a:solidFill>
            <a:srgbClr val="505050"/>
          </a:solidFill>
          <a:ln w="9525" cap="rnd">
            <a:noFill/>
            <a:round/>
            <a:headEnd/>
            <a:tailEnd/>
          </a:ln>
          <a:effectLst/>
        </p:spPr>
        <p:txBody>
          <a:bodyPr/>
          <a:lstStyle/>
          <a:p>
            <a:endParaRPr lang="zh-CN" altLang="en-US" b="1"/>
          </a:p>
        </p:txBody>
      </p:sp>
      <p:sp>
        <p:nvSpPr>
          <p:cNvPr id="576559" name="Freeform 47"/>
          <p:cNvSpPr>
            <a:spLocks/>
          </p:cNvSpPr>
          <p:nvPr/>
        </p:nvSpPr>
        <p:spPr bwMode="auto">
          <a:xfrm>
            <a:off x="3709988" y="3180435"/>
            <a:ext cx="103187" cy="39688"/>
          </a:xfrm>
          <a:custGeom>
            <a:avLst/>
            <a:gdLst/>
            <a:ahLst/>
            <a:cxnLst>
              <a:cxn ang="0">
                <a:pos x="0" y="5"/>
              </a:cxn>
              <a:cxn ang="0">
                <a:pos x="0" y="0"/>
              </a:cxn>
              <a:cxn ang="0">
                <a:pos x="64" y="20"/>
              </a:cxn>
              <a:cxn ang="0">
                <a:pos x="62" y="24"/>
              </a:cxn>
              <a:cxn ang="0">
                <a:pos x="0" y="5"/>
              </a:cxn>
            </a:cxnLst>
            <a:rect l="0" t="0" r="r" b="b"/>
            <a:pathLst>
              <a:path w="65" h="25">
                <a:moveTo>
                  <a:pt x="0" y="5"/>
                </a:moveTo>
                <a:lnTo>
                  <a:pt x="0" y="0"/>
                </a:lnTo>
                <a:lnTo>
                  <a:pt x="64" y="20"/>
                </a:lnTo>
                <a:lnTo>
                  <a:pt x="62" y="24"/>
                </a:lnTo>
                <a:lnTo>
                  <a:pt x="0" y="5"/>
                </a:lnTo>
              </a:path>
            </a:pathLst>
          </a:custGeom>
          <a:solidFill>
            <a:srgbClr val="5D5D5D"/>
          </a:solidFill>
          <a:ln w="9525" cap="rnd">
            <a:noFill/>
            <a:round/>
            <a:headEnd/>
            <a:tailEnd/>
          </a:ln>
          <a:effectLst/>
        </p:spPr>
        <p:txBody>
          <a:bodyPr/>
          <a:lstStyle/>
          <a:p>
            <a:endParaRPr lang="zh-CN" altLang="en-US" b="1"/>
          </a:p>
        </p:txBody>
      </p:sp>
      <p:sp>
        <p:nvSpPr>
          <p:cNvPr id="576560" name="Freeform 48"/>
          <p:cNvSpPr>
            <a:spLocks/>
          </p:cNvSpPr>
          <p:nvPr/>
        </p:nvSpPr>
        <p:spPr bwMode="auto">
          <a:xfrm>
            <a:off x="3709988" y="3170910"/>
            <a:ext cx="111125" cy="41275"/>
          </a:xfrm>
          <a:custGeom>
            <a:avLst/>
            <a:gdLst/>
            <a:ahLst/>
            <a:cxnLst>
              <a:cxn ang="0">
                <a:pos x="0" y="4"/>
              </a:cxn>
              <a:cxn ang="0">
                <a:pos x="0" y="0"/>
              </a:cxn>
              <a:cxn ang="0">
                <a:pos x="69" y="20"/>
              </a:cxn>
              <a:cxn ang="0">
                <a:pos x="65" y="25"/>
              </a:cxn>
              <a:cxn ang="0">
                <a:pos x="0" y="4"/>
              </a:cxn>
            </a:cxnLst>
            <a:rect l="0" t="0" r="r" b="b"/>
            <a:pathLst>
              <a:path w="70" h="26">
                <a:moveTo>
                  <a:pt x="0" y="4"/>
                </a:moveTo>
                <a:lnTo>
                  <a:pt x="0" y="0"/>
                </a:lnTo>
                <a:lnTo>
                  <a:pt x="69" y="20"/>
                </a:lnTo>
                <a:lnTo>
                  <a:pt x="65" y="25"/>
                </a:lnTo>
                <a:lnTo>
                  <a:pt x="0" y="4"/>
                </a:lnTo>
              </a:path>
            </a:pathLst>
          </a:custGeom>
          <a:solidFill>
            <a:srgbClr val="6B6B6B"/>
          </a:solidFill>
          <a:ln w="9525" cap="rnd">
            <a:noFill/>
            <a:round/>
            <a:headEnd/>
            <a:tailEnd/>
          </a:ln>
          <a:effectLst/>
        </p:spPr>
        <p:txBody>
          <a:bodyPr/>
          <a:lstStyle/>
          <a:p>
            <a:endParaRPr lang="zh-CN" altLang="en-US" b="1"/>
          </a:p>
        </p:txBody>
      </p:sp>
      <p:sp>
        <p:nvSpPr>
          <p:cNvPr id="576561" name="Freeform 49"/>
          <p:cNvSpPr>
            <a:spLocks/>
          </p:cNvSpPr>
          <p:nvPr/>
        </p:nvSpPr>
        <p:spPr bwMode="auto">
          <a:xfrm>
            <a:off x="3709988" y="3159798"/>
            <a:ext cx="111125" cy="42862"/>
          </a:xfrm>
          <a:custGeom>
            <a:avLst/>
            <a:gdLst/>
            <a:ahLst/>
            <a:cxnLst>
              <a:cxn ang="0">
                <a:pos x="0" y="5"/>
              </a:cxn>
              <a:cxn ang="0">
                <a:pos x="0" y="0"/>
              </a:cxn>
              <a:cxn ang="0">
                <a:pos x="69" y="21"/>
              </a:cxn>
              <a:cxn ang="0">
                <a:pos x="67" y="26"/>
              </a:cxn>
              <a:cxn ang="0">
                <a:pos x="0" y="5"/>
              </a:cxn>
            </a:cxnLst>
            <a:rect l="0" t="0" r="r" b="b"/>
            <a:pathLst>
              <a:path w="70" h="27">
                <a:moveTo>
                  <a:pt x="0" y="5"/>
                </a:moveTo>
                <a:lnTo>
                  <a:pt x="0" y="0"/>
                </a:lnTo>
                <a:lnTo>
                  <a:pt x="69" y="21"/>
                </a:lnTo>
                <a:lnTo>
                  <a:pt x="67" y="26"/>
                </a:lnTo>
                <a:lnTo>
                  <a:pt x="0" y="5"/>
                </a:lnTo>
              </a:path>
            </a:pathLst>
          </a:custGeom>
          <a:solidFill>
            <a:srgbClr val="787878"/>
          </a:solidFill>
          <a:ln w="9525" cap="rnd">
            <a:noFill/>
            <a:round/>
            <a:headEnd/>
            <a:tailEnd/>
          </a:ln>
          <a:effectLst/>
        </p:spPr>
        <p:txBody>
          <a:bodyPr/>
          <a:lstStyle/>
          <a:p>
            <a:endParaRPr lang="zh-CN" altLang="en-US" b="1"/>
          </a:p>
        </p:txBody>
      </p:sp>
      <p:sp>
        <p:nvSpPr>
          <p:cNvPr id="576562" name="Freeform 50"/>
          <p:cNvSpPr>
            <a:spLocks/>
          </p:cNvSpPr>
          <p:nvPr/>
        </p:nvSpPr>
        <p:spPr bwMode="auto">
          <a:xfrm>
            <a:off x="3709988" y="3148685"/>
            <a:ext cx="115887" cy="44450"/>
          </a:xfrm>
          <a:custGeom>
            <a:avLst/>
            <a:gdLst/>
            <a:ahLst/>
            <a:cxnLst>
              <a:cxn ang="0">
                <a:pos x="0" y="5"/>
              </a:cxn>
              <a:cxn ang="0">
                <a:pos x="0" y="0"/>
              </a:cxn>
              <a:cxn ang="0">
                <a:pos x="72" y="22"/>
              </a:cxn>
              <a:cxn ang="0">
                <a:pos x="69" y="27"/>
              </a:cxn>
              <a:cxn ang="0">
                <a:pos x="0" y="5"/>
              </a:cxn>
            </a:cxnLst>
            <a:rect l="0" t="0" r="r" b="b"/>
            <a:pathLst>
              <a:path w="73" h="28">
                <a:moveTo>
                  <a:pt x="0" y="5"/>
                </a:moveTo>
                <a:lnTo>
                  <a:pt x="0" y="0"/>
                </a:lnTo>
                <a:lnTo>
                  <a:pt x="72" y="22"/>
                </a:lnTo>
                <a:lnTo>
                  <a:pt x="69" y="27"/>
                </a:lnTo>
                <a:lnTo>
                  <a:pt x="0" y="5"/>
                </a:lnTo>
              </a:path>
            </a:pathLst>
          </a:custGeom>
          <a:solidFill>
            <a:srgbClr val="868686"/>
          </a:solidFill>
          <a:ln w="9525" cap="rnd">
            <a:noFill/>
            <a:round/>
            <a:headEnd/>
            <a:tailEnd/>
          </a:ln>
          <a:effectLst/>
        </p:spPr>
        <p:txBody>
          <a:bodyPr/>
          <a:lstStyle/>
          <a:p>
            <a:endParaRPr lang="zh-CN" altLang="en-US" b="1"/>
          </a:p>
        </p:txBody>
      </p:sp>
      <p:sp>
        <p:nvSpPr>
          <p:cNvPr id="576563" name="Freeform 51"/>
          <p:cNvSpPr>
            <a:spLocks/>
          </p:cNvSpPr>
          <p:nvPr/>
        </p:nvSpPr>
        <p:spPr bwMode="auto">
          <a:xfrm>
            <a:off x="3709988" y="3137573"/>
            <a:ext cx="122237" cy="46037"/>
          </a:xfrm>
          <a:custGeom>
            <a:avLst/>
            <a:gdLst/>
            <a:ahLst/>
            <a:cxnLst>
              <a:cxn ang="0">
                <a:pos x="0" y="5"/>
              </a:cxn>
              <a:cxn ang="0">
                <a:pos x="0" y="0"/>
              </a:cxn>
              <a:cxn ang="0">
                <a:pos x="76" y="23"/>
              </a:cxn>
              <a:cxn ang="0">
                <a:pos x="72" y="28"/>
              </a:cxn>
              <a:cxn ang="0">
                <a:pos x="0" y="5"/>
              </a:cxn>
            </a:cxnLst>
            <a:rect l="0" t="0" r="r" b="b"/>
            <a:pathLst>
              <a:path w="77" h="29">
                <a:moveTo>
                  <a:pt x="0" y="5"/>
                </a:moveTo>
                <a:lnTo>
                  <a:pt x="0" y="0"/>
                </a:lnTo>
                <a:lnTo>
                  <a:pt x="76" y="23"/>
                </a:lnTo>
                <a:lnTo>
                  <a:pt x="72" y="28"/>
                </a:lnTo>
                <a:lnTo>
                  <a:pt x="0" y="5"/>
                </a:lnTo>
              </a:path>
            </a:pathLst>
          </a:custGeom>
          <a:solidFill>
            <a:srgbClr val="939393"/>
          </a:solidFill>
          <a:ln w="9525" cap="rnd">
            <a:noFill/>
            <a:round/>
            <a:headEnd/>
            <a:tailEnd/>
          </a:ln>
          <a:effectLst/>
        </p:spPr>
        <p:txBody>
          <a:bodyPr/>
          <a:lstStyle/>
          <a:p>
            <a:endParaRPr lang="zh-CN" altLang="en-US" b="1"/>
          </a:p>
        </p:txBody>
      </p:sp>
      <p:sp>
        <p:nvSpPr>
          <p:cNvPr id="576564" name="Freeform 52"/>
          <p:cNvSpPr>
            <a:spLocks/>
          </p:cNvSpPr>
          <p:nvPr/>
        </p:nvSpPr>
        <p:spPr bwMode="auto">
          <a:xfrm>
            <a:off x="3709988" y="3126460"/>
            <a:ext cx="127000" cy="47625"/>
          </a:xfrm>
          <a:custGeom>
            <a:avLst/>
            <a:gdLst/>
            <a:ahLst/>
            <a:cxnLst>
              <a:cxn ang="0">
                <a:pos x="1" y="5"/>
              </a:cxn>
              <a:cxn ang="0">
                <a:pos x="0" y="0"/>
              </a:cxn>
              <a:cxn ang="0">
                <a:pos x="79" y="24"/>
              </a:cxn>
              <a:cxn ang="0">
                <a:pos x="76" y="29"/>
              </a:cxn>
              <a:cxn ang="0">
                <a:pos x="1" y="5"/>
              </a:cxn>
            </a:cxnLst>
            <a:rect l="0" t="0" r="r" b="b"/>
            <a:pathLst>
              <a:path w="80" h="30">
                <a:moveTo>
                  <a:pt x="1" y="5"/>
                </a:moveTo>
                <a:lnTo>
                  <a:pt x="0" y="0"/>
                </a:lnTo>
                <a:lnTo>
                  <a:pt x="79" y="24"/>
                </a:lnTo>
                <a:lnTo>
                  <a:pt x="76" y="29"/>
                </a:lnTo>
                <a:lnTo>
                  <a:pt x="1" y="5"/>
                </a:lnTo>
              </a:path>
            </a:pathLst>
          </a:custGeom>
          <a:solidFill>
            <a:srgbClr val="A1A1A1"/>
          </a:solidFill>
          <a:ln w="9525" cap="rnd">
            <a:noFill/>
            <a:round/>
            <a:headEnd/>
            <a:tailEnd/>
          </a:ln>
          <a:effectLst/>
        </p:spPr>
        <p:txBody>
          <a:bodyPr/>
          <a:lstStyle/>
          <a:p>
            <a:endParaRPr lang="zh-CN" altLang="en-US" b="1"/>
          </a:p>
        </p:txBody>
      </p:sp>
      <p:sp>
        <p:nvSpPr>
          <p:cNvPr id="576565" name="Freeform 53"/>
          <p:cNvSpPr>
            <a:spLocks/>
          </p:cNvSpPr>
          <p:nvPr/>
        </p:nvSpPr>
        <p:spPr bwMode="auto">
          <a:xfrm>
            <a:off x="3709988" y="3116935"/>
            <a:ext cx="130175" cy="47625"/>
          </a:xfrm>
          <a:custGeom>
            <a:avLst/>
            <a:gdLst/>
            <a:ahLst/>
            <a:cxnLst>
              <a:cxn ang="0">
                <a:pos x="0" y="4"/>
              </a:cxn>
              <a:cxn ang="0">
                <a:pos x="0" y="0"/>
              </a:cxn>
              <a:cxn ang="0">
                <a:pos x="81" y="24"/>
              </a:cxn>
              <a:cxn ang="0">
                <a:pos x="78" y="29"/>
              </a:cxn>
              <a:cxn ang="0">
                <a:pos x="0" y="4"/>
              </a:cxn>
            </a:cxnLst>
            <a:rect l="0" t="0" r="r" b="b"/>
            <a:pathLst>
              <a:path w="82" h="30">
                <a:moveTo>
                  <a:pt x="0" y="4"/>
                </a:moveTo>
                <a:lnTo>
                  <a:pt x="0" y="0"/>
                </a:lnTo>
                <a:lnTo>
                  <a:pt x="81" y="24"/>
                </a:lnTo>
                <a:lnTo>
                  <a:pt x="78" y="29"/>
                </a:lnTo>
                <a:lnTo>
                  <a:pt x="0" y="4"/>
                </a:lnTo>
              </a:path>
            </a:pathLst>
          </a:custGeom>
          <a:solidFill>
            <a:srgbClr val="AEAEAE"/>
          </a:solidFill>
          <a:ln w="9525" cap="rnd">
            <a:noFill/>
            <a:round/>
            <a:headEnd/>
            <a:tailEnd/>
          </a:ln>
          <a:effectLst/>
        </p:spPr>
        <p:txBody>
          <a:bodyPr/>
          <a:lstStyle/>
          <a:p>
            <a:endParaRPr lang="zh-CN" altLang="en-US" b="1"/>
          </a:p>
        </p:txBody>
      </p:sp>
      <p:sp>
        <p:nvSpPr>
          <p:cNvPr id="576566" name="Freeform 54"/>
          <p:cNvSpPr>
            <a:spLocks/>
          </p:cNvSpPr>
          <p:nvPr/>
        </p:nvSpPr>
        <p:spPr bwMode="auto">
          <a:xfrm>
            <a:off x="3709988" y="3105823"/>
            <a:ext cx="134937" cy="49212"/>
          </a:xfrm>
          <a:custGeom>
            <a:avLst/>
            <a:gdLst/>
            <a:ahLst/>
            <a:cxnLst>
              <a:cxn ang="0">
                <a:pos x="0" y="5"/>
              </a:cxn>
              <a:cxn ang="0">
                <a:pos x="0" y="0"/>
              </a:cxn>
              <a:cxn ang="0">
                <a:pos x="84" y="25"/>
              </a:cxn>
              <a:cxn ang="0">
                <a:pos x="82" y="30"/>
              </a:cxn>
              <a:cxn ang="0">
                <a:pos x="0" y="5"/>
              </a:cxn>
            </a:cxnLst>
            <a:rect l="0" t="0" r="r" b="b"/>
            <a:pathLst>
              <a:path w="85" h="31">
                <a:moveTo>
                  <a:pt x="0" y="5"/>
                </a:moveTo>
                <a:lnTo>
                  <a:pt x="0" y="0"/>
                </a:lnTo>
                <a:lnTo>
                  <a:pt x="84" y="25"/>
                </a:lnTo>
                <a:lnTo>
                  <a:pt x="82" y="30"/>
                </a:lnTo>
                <a:lnTo>
                  <a:pt x="0" y="5"/>
                </a:lnTo>
              </a:path>
            </a:pathLst>
          </a:custGeom>
          <a:solidFill>
            <a:srgbClr val="BBBBBB"/>
          </a:solidFill>
          <a:ln w="9525" cap="rnd">
            <a:noFill/>
            <a:round/>
            <a:headEnd/>
            <a:tailEnd/>
          </a:ln>
          <a:effectLst/>
        </p:spPr>
        <p:txBody>
          <a:bodyPr/>
          <a:lstStyle/>
          <a:p>
            <a:endParaRPr lang="zh-CN" altLang="en-US" b="1"/>
          </a:p>
        </p:txBody>
      </p:sp>
      <p:sp>
        <p:nvSpPr>
          <p:cNvPr id="576567" name="Freeform 55"/>
          <p:cNvSpPr>
            <a:spLocks/>
          </p:cNvSpPr>
          <p:nvPr/>
        </p:nvSpPr>
        <p:spPr bwMode="auto">
          <a:xfrm>
            <a:off x="3709988" y="3094710"/>
            <a:ext cx="139700" cy="50800"/>
          </a:xfrm>
          <a:custGeom>
            <a:avLst/>
            <a:gdLst/>
            <a:ahLst/>
            <a:cxnLst>
              <a:cxn ang="0">
                <a:pos x="0" y="5"/>
              </a:cxn>
              <a:cxn ang="0">
                <a:pos x="0" y="0"/>
              </a:cxn>
              <a:cxn ang="0">
                <a:pos x="87" y="26"/>
              </a:cxn>
              <a:cxn ang="0">
                <a:pos x="84" y="31"/>
              </a:cxn>
              <a:cxn ang="0">
                <a:pos x="0" y="5"/>
              </a:cxn>
            </a:cxnLst>
            <a:rect l="0" t="0" r="r" b="b"/>
            <a:pathLst>
              <a:path w="88" h="32">
                <a:moveTo>
                  <a:pt x="0" y="5"/>
                </a:moveTo>
                <a:lnTo>
                  <a:pt x="0" y="0"/>
                </a:lnTo>
                <a:lnTo>
                  <a:pt x="87" y="26"/>
                </a:lnTo>
                <a:lnTo>
                  <a:pt x="84" y="31"/>
                </a:lnTo>
                <a:lnTo>
                  <a:pt x="0" y="5"/>
                </a:lnTo>
              </a:path>
            </a:pathLst>
          </a:custGeom>
          <a:solidFill>
            <a:srgbClr val="C9C9C9"/>
          </a:solidFill>
          <a:ln w="9525" cap="rnd">
            <a:noFill/>
            <a:round/>
            <a:headEnd/>
            <a:tailEnd/>
          </a:ln>
          <a:effectLst/>
        </p:spPr>
        <p:txBody>
          <a:bodyPr/>
          <a:lstStyle/>
          <a:p>
            <a:endParaRPr lang="zh-CN" altLang="en-US" b="1"/>
          </a:p>
        </p:txBody>
      </p:sp>
      <p:sp>
        <p:nvSpPr>
          <p:cNvPr id="576568" name="Freeform 56"/>
          <p:cNvSpPr>
            <a:spLocks/>
          </p:cNvSpPr>
          <p:nvPr/>
        </p:nvSpPr>
        <p:spPr bwMode="auto">
          <a:xfrm>
            <a:off x="3709988" y="3083598"/>
            <a:ext cx="144462" cy="52387"/>
          </a:xfrm>
          <a:custGeom>
            <a:avLst/>
            <a:gdLst/>
            <a:ahLst/>
            <a:cxnLst>
              <a:cxn ang="0">
                <a:pos x="0" y="5"/>
              </a:cxn>
              <a:cxn ang="0">
                <a:pos x="0" y="0"/>
              </a:cxn>
              <a:cxn ang="0">
                <a:pos x="90" y="27"/>
              </a:cxn>
              <a:cxn ang="0">
                <a:pos x="87" y="32"/>
              </a:cxn>
              <a:cxn ang="0">
                <a:pos x="0" y="5"/>
              </a:cxn>
            </a:cxnLst>
            <a:rect l="0" t="0" r="r" b="b"/>
            <a:pathLst>
              <a:path w="91" h="33">
                <a:moveTo>
                  <a:pt x="0" y="5"/>
                </a:moveTo>
                <a:lnTo>
                  <a:pt x="0" y="0"/>
                </a:lnTo>
                <a:lnTo>
                  <a:pt x="90" y="27"/>
                </a:lnTo>
                <a:lnTo>
                  <a:pt x="87" y="32"/>
                </a:lnTo>
                <a:lnTo>
                  <a:pt x="0" y="5"/>
                </a:lnTo>
              </a:path>
            </a:pathLst>
          </a:custGeom>
          <a:solidFill>
            <a:srgbClr val="D6D6D6"/>
          </a:solidFill>
          <a:ln w="9525" cap="rnd">
            <a:noFill/>
            <a:round/>
            <a:headEnd/>
            <a:tailEnd/>
          </a:ln>
          <a:effectLst/>
        </p:spPr>
        <p:txBody>
          <a:bodyPr/>
          <a:lstStyle/>
          <a:p>
            <a:endParaRPr lang="zh-CN" altLang="en-US" b="1"/>
          </a:p>
        </p:txBody>
      </p:sp>
      <p:sp>
        <p:nvSpPr>
          <p:cNvPr id="576569" name="Freeform 57"/>
          <p:cNvSpPr>
            <a:spLocks/>
          </p:cNvSpPr>
          <p:nvPr/>
        </p:nvSpPr>
        <p:spPr bwMode="auto">
          <a:xfrm>
            <a:off x="3709988" y="3072485"/>
            <a:ext cx="149225" cy="53975"/>
          </a:xfrm>
          <a:custGeom>
            <a:avLst/>
            <a:gdLst/>
            <a:ahLst/>
            <a:cxnLst>
              <a:cxn ang="0">
                <a:pos x="0" y="5"/>
              </a:cxn>
              <a:cxn ang="0">
                <a:pos x="0" y="0"/>
              </a:cxn>
              <a:cxn ang="0">
                <a:pos x="93" y="28"/>
              </a:cxn>
              <a:cxn ang="0">
                <a:pos x="90" y="33"/>
              </a:cxn>
              <a:cxn ang="0">
                <a:pos x="0" y="5"/>
              </a:cxn>
            </a:cxnLst>
            <a:rect l="0" t="0" r="r" b="b"/>
            <a:pathLst>
              <a:path w="94" h="34">
                <a:moveTo>
                  <a:pt x="0" y="5"/>
                </a:moveTo>
                <a:lnTo>
                  <a:pt x="0" y="0"/>
                </a:lnTo>
                <a:lnTo>
                  <a:pt x="93" y="28"/>
                </a:lnTo>
                <a:lnTo>
                  <a:pt x="90" y="33"/>
                </a:lnTo>
                <a:lnTo>
                  <a:pt x="0" y="5"/>
                </a:lnTo>
              </a:path>
            </a:pathLst>
          </a:custGeom>
          <a:solidFill>
            <a:srgbClr val="E4E4E4"/>
          </a:solidFill>
          <a:ln w="9525" cap="rnd">
            <a:noFill/>
            <a:round/>
            <a:headEnd/>
            <a:tailEnd/>
          </a:ln>
          <a:effectLst/>
        </p:spPr>
        <p:txBody>
          <a:bodyPr/>
          <a:lstStyle/>
          <a:p>
            <a:endParaRPr lang="zh-CN" altLang="en-US" b="1"/>
          </a:p>
        </p:txBody>
      </p:sp>
      <p:sp>
        <p:nvSpPr>
          <p:cNvPr id="576570" name="Freeform 58"/>
          <p:cNvSpPr>
            <a:spLocks/>
          </p:cNvSpPr>
          <p:nvPr/>
        </p:nvSpPr>
        <p:spPr bwMode="auto">
          <a:xfrm>
            <a:off x="3709988" y="3061373"/>
            <a:ext cx="152400" cy="55562"/>
          </a:xfrm>
          <a:custGeom>
            <a:avLst/>
            <a:gdLst/>
            <a:ahLst/>
            <a:cxnLst>
              <a:cxn ang="0">
                <a:pos x="0" y="5"/>
              </a:cxn>
              <a:cxn ang="0">
                <a:pos x="0" y="0"/>
              </a:cxn>
              <a:cxn ang="0">
                <a:pos x="95" y="29"/>
              </a:cxn>
              <a:cxn ang="0">
                <a:pos x="92" y="34"/>
              </a:cxn>
              <a:cxn ang="0">
                <a:pos x="0" y="5"/>
              </a:cxn>
            </a:cxnLst>
            <a:rect l="0" t="0" r="r" b="b"/>
            <a:pathLst>
              <a:path w="96" h="35">
                <a:moveTo>
                  <a:pt x="0" y="5"/>
                </a:moveTo>
                <a:lnTo>
                  <a:pt x="0" y="0"/>
                </a:lnTo>
                <a:lnTo>
                  <a:pt x="95" y="29"/>
                </a:lnTo>
                <a:lnTo>
                  <a:pt x="92" y="34"/>
                </a:lnTo>
                <a:lnTo>
                  <a:pt x="0" y="5"/>
                </a:lnTo>
              </a:path>
            </a:pathLst>
          </a:custGeom>
          <a:solidFill>
            <a:srgbClr val="F1F1F1"/>
          </a:solidFill>
          <a:ln w="9525" cap="rnd">
            <a:noFill/>
            <a:round/>
            <a:headEnd/>
            <a:tailEnd/>
          </a:ln>
          <a:effectLst/>
        </p:spPr>
        <p:txBody>
          <a:bodyPr/>
          <a:lstStyle/>
          <a:p>
            <a:endParaRPr lang="zh-CN" altLang="en-US" b="1"/>
          </a:p>
        </p:txBody>
      </p:sp>
      <p:sp>
        <p:nvSpPr>
          <p:cNvPr id="576571" name="Freeform 59"/>
          <p:cNvSpPr>
            <a:spLocks/>
          </p:cNvSpPr>
          <p:nvPr/>
        </p:nvSpPr>
        <p:spPr bwMode="auto">
          <a:xfrm>
            <a:off x="3708400" y="2989935"/>
            <a:ext cx="203200" cy="117475"/>
          </a:xfrm>
          <a:custGeom>
            <a:avLst/>
            <a:gdLst/>
            <a:ahLst/>
            <a:cxnLst>
              <a:cxn ang="0">
                <a:pos x="1" y="43"/>
              </a:cxn>
              <a:cxn ang="0">
                <a:pos x="0" y="0"/>
              </a:cxn>
              <a:cxn ang="0">
                <a:pos x="127" y="23"/>
              </a:cxn>
              <a:cxn ang="0">
                <a:pos x="96" y="73"/>
              </a:cxn>
              <a:cxn ang="0">
                <a:pos x="1" y="43"/>
              </a:cxn>
            </a:cxnLst>
            <a:rect l="0" t="0" r="r" b="b"/>
            <a:pathLst>
              <a:path w="128" h="74">
                <a:moveTo>
                  <a:pt x="1" y="43"/>
                </a:moveTo>
                <a:lnTo>
                  <a:pt x="0" y="0"/>
                </a:lnTo>
                <a:lnTo>
                  <a:pt x="127" y="23"/>
                </a:lnTo>
                <a:lnTo>
                  <a:pt x="96" y="73"/>
                </a:lnTo>
                <a:lnTo>
                  <a:pt x="1" y="43"/>
                </a:lnTo>
              </a:path>
            </a:pathLst>
          </a:custGeom>
          <a:solidFill>
            <a:srgbClr val="FFFFFF"/>
          </a:solidFill>
          <a:ln w="9525" cap="rnd">
            <a:noFill/>
            <a:round/>
            <a:headEnd/>
            <a:tailEnd/>
          </a:ln>
          <a:effectLst/>
        </p:spPr>
        <p:txBody>
          <a:bodyPr/>
          <a:lstStyle/>
          <a:p>
            <a:endParaRPr lang="zh-CN" altLang="en-US" b="1"/>
          </a:p>
        </p:txBody>
      </p:sp>
      <p:sp>
        <p:nvSpPr>
          <p:cNvPr id="576572" name="Freeform 60"/>
          <p:cNvSpPr>
            <a:spLocks/>
          </p:cNvSpPr>
          <p:nvPr/>
        </p:nvSpPr>
        <p:spPr bwMode="auto">
          <a:xfrm>
            <a:off x="2695575" y="4136110"/>
            <a:ext cx="244475" cy="96838"/>
          </a:xfrm>
          <a:custGeom>
            <a:avLst/>
            <a:gdLst/>
            <a:ahLst/>
            <a:cxnLst>
              <a:cxn ang="0">
                <a:pos x="10" y="60"/>
              </a:cxn>
              <a:cxn ang="0">
                <a:pos x="153" y="0"/>
              </a:cxn>
              <a:cxn ang="0">
                <a:pos x="0" y="26"/>
              </a:cxn>
              <a:cxn ang="0">
                <a:pos x="10" y="60"/>
              </a:cxn>
            </a:cxnLst>
            <a:rect l="0" t="0" r="r" b="b"/>
            <a:pathLst>
              <a:path w="154" h="61">
                <a:moveTo>
                  <a:pt x="10" y="60"/>
                </a:moveTo>
                <a:lnTo>
                  <a:pt x="153" y="0"/>
                </a:lnTo>
                <a:lnTo>
                  <a:pt x="0" y="26"/>
                </a:lnTo>
                <a:lnTo>
                  <a:pt x="10" y="60"/>
                </a:lnTo>
              </a:path>
            </a:pathLst>
          </a:custGeom>
          <a:solidFill>
            <a:srgbClr val="000000"/>
          </a:solidFill>
          <a:ln w="9525" cap="rnd">
            <a:noFill/>
            <a:round/>
            <a:headEnd/>
            <a:tailEnd/>
          </a:ln>
          <a:effectLst/>
        </p:spPr>
        <p:txBody>
          <a:bodyPr/>
          <a:lstStyle/>
          <a:p>
            <a:endParaRPr lang="zh-CN" altLang="en-US" b="1"/>
          </a:p>
        </p:txBody>
      </p:sp>
      <p:sp>
        <p:nvSpPr>
          <p:cNvPr id="576573" name="Freeform 61"/>
          <p:cNvSpPr>
            <a:spLocks/>
          </p:cNvSpPr>
          <p:nvPr/>
        </p:nvSpPr>
        <p:spPr bwMode="auto">
          <a:xfrm>
            <a:off x="2679700" y="4180560"/>
            <a:ext cx="36513" cy="60325"/>
          </a:xfrm>
          <a:custGeom>
            <a:avLst/>
            <a:gdLst/>
            <a:ahLst/>
            <a:cxnLst>
              <a:cxn ang="0">
                <a:pos x="22" y="33"/>
              </a:cxn>
              <a:cxn ang="0">
                <a:pos x="12" y="37"/>
              </a:cxn>
              <a:cxn ang="0">
                <a:pos x="0" y="1"/>
              </a:cxn>
              <a:cxn ang="0">
                <a:pos x="9" y="0"/>
              </a:cxn>
              <a:cxn ang="0">
                <a:pos x="22" y="33"/>
              </a:cxn>
            </a:cxnLst>
            <a:rect l="0" t="0" r="r" b="b"/>
            <a:pathLst>
              <a:path w="23" h="38">
                <a:moveTo>
                  <a:pt x="22" y="33"/>
                </a:moveTo>
                <a:lnTo>
                  <a:pt x="12" y="37"/>
                </a:lnTo>
                <a:lnTo>
                  <a:pt x="0" y="1"/>
                </a:lnTo>
                <a:lnTo>
                  <a:pt x="9" y="0"/>
                </a:lnTo>
                <a:lnTo>
                  <a:pt x="22" y="33"/>
                </a:lnTo>
              </a:path>
            </a:pathLst>
          </a:custGeom>
          <a:solidFill>
            <a:srgbClr val="0D0D0D"/>
          </a:solidFill>
          <a:ln w="9525" cap="rnd">
            <a:noFill/>
            <a:round/>
            <a:headEnd/>
            <a:tailEnd/>
          </a:ln>
          <a:effectLst/>
        </p:spPr>
        <p:txBody>
          <a:bodyPr/>
          <a:lstStyle/>
          <a:p>
            <a:endParaRPr lang="zh-CN" altLang="en-US" b="1"/>
          </a:p>
        </p:txBody>
      </p:sp>
      <p:sp>
        <p:nvSpPr>
          <p:cNvPr id="576574" name="Freeform 62"/>
          <p:cNvSpPr>
            <a:spLocks/>
          </p:cNvSpPr>
          <p:nvPr/>
        </p:nvSpPr>
        <p:spPr bwMode="auto">
          <a:xfrm>
            <a:off x="2662238" y="4183735"/>
            <a:ext cx="34925" cy="65088"/>
          </a:xfrm>
          <a:custGeom>
            <a:avLst/>
            <a:gdLst/>
            <a:ahLst/>
            <a:cxnLst>
              <a:cxn ang="0">
                <a:pos x="21" y="36"/>
              </a:cxn>
              <a:cxn ang="0">
                <a:pos x="12" y="40"/>
              </a:cxn>
              <a:cxn ang="0">
                <a:pos x="0" y="1"/>
              </a:cxn>
              <a:cxn ang="0">
                <a:pos x="10" y="0"/>
              </a:cxn>
              <a:cxn ang="0">
                <a:pos x="21" y="36"/>
              </a:cxn>
            </a:cxnLst>
            <a:rect l="0" t="0" r="r" b="b"/>
            <a:pathLst>
              <a:path w="22" h="41">
                <a:moveTo>
                  <a:pt x="21" y="36"/>
                </a:moveTo>
                <a:lnTo>
                  <a:pt x="12" y="40"/>
                </a:lnTo>
                <a:lnTo>
                  <a:pt x="0" y="1"/>
                </a:lnTo>
                <a:lnTo>
                  <a:pt x="10" y="0"/>
                </a:lnTo>
                <a:lnTo>
                  <a:pt x="21" y="36"/>
                </a:lnTo>
              </a:path>
            </a:pathLst>
          </a:custGeom>
          <a:solidFill>
            <a:srgbClr val="1A1A1A"/>
          </a:solidFill>
          <a:ln w="9525" cap="rnd">
            <a:noFill/>
            <a:round/>
            <a:headEnd/>
            <a:tailEnd/>
          </a:ln>
          <a:effectLst/>
        </p:spPr>
        <p:txBody>
          <a:bodyPr/>
          <a:lstStyle/>
          <a:p>
            <a:endParaRPr lang="zh-CN" altLang="en-US" b="1"/>
          </a:p>
        </p:txBody>
      </p:sp>
      <p:sp>
        <p:nvSpPr>
          <p:cNvPr id="576575" name="Freeform 63"/>
          <p:cNvSpPr>
            <a:spLocks/>
          </p:cNvSpPr>
          <p:nvPr/>
        </p:nvSpPr>
        <p:spPr bwMode="auto">
          <a:xfrm>
            <a:off x="2647950" y="4188498"/>
            <a:ext cx="34925" cy="68262"/>
          </a:xfrm>
          <a:custGeom>
            <a:avLst/>
            <a:gdLst/>
            <a:ahLst/>
            <a:cxnLst>
              <a:cxn ang="0">
                <a:pos x="21" y="38"/>
              </a:cxn>
              <a:cxn ang="0">
                <a:pos x="12" y="42"/>
              </a:cxn>
              <a:cxn ang="0">
                <a:pos x="0" y="1"/>
              </a:cxn>
              <a:cxn ang="0">
                <a:pos x="9" y="0"/>
              </a:cxn>
              <a:cxn ang="0">
                <a:pos x="21" y="38"/>
              </a:cxn>
            </a:cxnLst>
            <a:rect l="0" t="0" r="r" b="b"/>
            <a:pathLst>
              <a:path w="22" h="43">
                <a:moveTo>
                  <a:pt x="21" y="38"/>
                </a:moveTo>
                <a:lnTo>
                  <a:pt x="12" y="42"/>
                </a:lnTo>
                <a:lnTo>
                  <a:pt x="0" y="1"/>
                </a:lnTo>
                <a:lnTo>
                  <a:pt x="9" y="0"/>
                </a:lnTo>
                <a:lnTo>
                  <a:pt x="21" y="38"/>
                </a:lnTo>
              </a:path>
            </a:pathLst>
          </a:custGeom>
          <a:solidFill>
            <a:srgbClr val="282828"/>
          </a:solidFill>
          <a:ln w="9525" cap="rnd">
            <a:noFill/>
            <a:round/>
            <a:headEnd/>
            <a:tailEnd/>
          </a:ln>
          <a:effectLst/>
        </p:spPr>
        <p:txBody>
          <a:bodyPr/>
          <a:lstStyle/>
          <a:p>
            <a:endParaRPr lang="zh-CN" altLang="en-US" b="1"/>
          </a:p>
        </p:txBody>
      </p:sp>
      <p:sp>
        <p:nvSpPr>
          <p:cNvPr id="576576" name="Freeform 64"/>
          <p:cNvSpPr>
            <a:spLocks/>
          </p:cNvSpPr>
          <p:nvPr/>
        </p:nvSpPr>
        <p:spPr bwMode="auto">
          <a:xfrm>
            <a:off x="2630488" y="4193260"/>
            <a:ext cx="39687" cy="71438"/>
          </a:xfrm>
          <a:custGeom>
            <a:avLst/>
            <a:gdLst/>
            <a:ahLst/>
            <a:cxnLst>
              <a:cxn ang="0">
                <a:pos x="24" y="40"/>
              </a:cxn>
              <a:cxn ang="0">
                <a:pos x="14" y="44"/>
              </a:cxn>
              <a:cxn ang="0">
                <a:pos x="0" y="1"/>
              </a:cxn>
              <a:cxn ang="0">
                <a:pos x="10" y="0"/>
              </a:cxn>
              <a:cxn ang="0">
                <a:pos x="24" y="40"/>
              </a:cxn>
            </a:cxnLst>
            <a:rect l="0" t="0" r="r" b="b"/>
            <a:pathLst>
              <a:path w="25" h="45">
                <a:moveTo>
                  <a:pt x="24" y="40"/>
                </a:moveTo>
                <a:lnTo>
                  <a:pt x="14" y="44"/>
                </a:lnTo>
                <a:lnTo>
                  <a:pt x="0" y="1"/>
                </a:lnTo>
                <a:lnTo>
                  <a:pt x="10" y="0"/>
                </a:lnTo>
                <a:lnTo>
                  <a:pt x="24" y="40"/>
                </a:lnTo>
              </a:path>
            </a:pathLst>
          </a:custGeom>
          <a:solidFill>
            <a:srgbClr val="353535"/>
          </a:solidFill>
          <a:ln w="9525" cap="rnd">
            <a:noFill/>
            <a:round/>
            <a:headEnd/>
            <a:tailEnd/>
          </a:ln>
          <a:effectLst/>
        </p:spPr>
        <p:txBody>
          <a:bodyPr/>
          <a:lstStyle/>
          <a:p>
            <a:endParaRPr lang="zh-CN" altLang="en-US" b="1"/>
          </a:p>
        </p:txBody>
      </p:sp>
      <p:sp>
        <p:nvSpPr>
          <p:cNvPr id="576577" name="Freeform 65"/>
          <p:cNvSpPr>
            <a:spLocks/>
          </p:cNvSpPr>
          <p:nvPr/>
        </p:nvSpPr>
        <p:spPr bwMode="auto">
          <a:xfrm>
            <a:off x="2619375" y="4198023"/>
            <a:ext cx="36513" cy="74612"/>
          </a:xfrm>
          <a:custGeom>
            <a:avLst/>
            <a:gdLst/>
            <a:ahLst/>
            <a:cxnLst>
              <a:cxn ang="0">
                <a:pos x="22" y="42"/>
              </a:cxn>
              <a:cxn ang="0">
                <a:pos x="13" y="46"/>
              </a:cxn>
              <a:cxn ang="0">
                <a:pos x="0" y="2"/>
              </a:cxn>
              <a:cxn ang="0">
                <a:pos x="8" y="0"/>
              </a:cxn>
              <a:cxn ang="0">
                <a:pos x="22" y="42"/>
              </a:cxn>
            </a:cxnLst>
            <a:rect l="0" t="0" r="r" b="b"/>
            <a:pathLst>
              <a:path w="23" h="47">
                <a:moveTo>
                  <a:pt x="22" y="42"/>
                </a:moveTo>
                <a:lnTo>
                  <a:pt x="13" y="46"/>
                </a:lnTo>
                <a:lnTo>
                  <a:pt x="0" y="2"/>
                </a:lnTo>
                <a:lnTo>
                  <a:pt x="8" y="0"/>
                </a:lnTo>
                <a:lnTo>
                  <a:pt x="22" y="42"/>
                </a:lnTo>
              </a:path>
            </a:pathLst>
          </a:custGeom>
          <a:solidFill>
            <a:srgbClr val="434343"/>
          </a:solidFill>
          <a:ln w="9525" cap="rnd">
            <a:noFill/>
            <a:round/>
            <a:headEnd/>
            <a:tailEnd/>
          </a:ln>
          <a:effectLst/>
        </p:spPr>
        <p:txBody>
          <a:bodyPr/>
          <a:lstStyle/>
          <a:p>
            <a:endParaRPr lang="zh-CN" altLang="en-US" b="1"/>
          </a:p>
        </p:txBody>
      </p:sp>
      <p:sp>
        <p:nvSpPr>
          <p:cNvPr id="576578" name="Freeform 66"/>
          <p:cNvSpPr>
            <a:spLocks/>
          </p:cNvSpPr>
          <p:nvPr/>
        </p:nvSpPr>
        <p:spPr bwMode="auto">
          <a:xfrm>
            <a:off x="2600325" y="4202785"/>
            <a:ext cx="39688" cy="79375"/>
          </a:xfrm>
          <a:custGeom>
            <a:avLst/>
            <a:gdLst/>
            <a:ahLst/>
            <a:cxnLst>
              <a:cxn ang="0">
                <a:pos x="24" y="44"/>
              </a:cxn>
              <a:cxn ang="0">
                <a:pos x="15" y="49"/>
              </a:cxn>
              <a:cxn ang="0">
                <a:pos x="0" y="1"/>
              </a:cxn>
              <a:cxn ang="0">
                <a:pos x="10" y="0"/>
              </a:cxn>
              <a:cxn ang="0">
                <a:pos x="24" y="44"/>
              </a:cxn>
            </a:cxnLst>
            <a:rect l="0" t="0" r="r" b="b"/>
            <a:pathLst>
              <a:path w="25" h="50">
                <a:moveTo>
                  <a:pt x="24" y="44"/>
                </a:moveTo>
                <a:lnTo>
                  <a:pt x="15" y="49"/>
                </a:lnTo>
                <a:lnTo>
                  <a:pt x="0" y="1"/>
                </a:lnTo>
                <a:lnTo>
                  <a:pt x="10" y="0"/>
                </a:lnTo>
                <a:lnTo>
                  <a:pt x="24" y="44"/>
                </a:lnTo>
              </a:path>
            </a:pathLst>
          </a:custGeom>
          <a:solidFill>
            <a:srgbClr val="505050"/>
          </a:solidFill>
          <a:ln w="9525" cap="rnd">
            <a:noFill/>
            <a:round/>
            <a:headEnd/>
            <a:tailEnd/>
          </a:ln>
          <a:effectLst/>
        </p:spPr>
        <p:txBody>
          <a:bodyPr/>
          <a:lstStyle/>
          <a:p>
            <a:endParaRPr lang="zh-CN" altLang="en-US" b="1"/>
          </a:p>
        </p:txBody>
      </p:sp>
      <p:sp>
        <p:nvSpPr>
          <p:cNvPr id="576579" name="Freeform 67"/>
          <p:cNvSpPr>
            <a:spLocks/>
          </p:cNvSpPr>
          <p:nvPr/>
        </p:nvSpPr>
        <p:spPr bwMode="auto">
          <a:xfrm>
            <a:off x="2586038" y="4207548"/>
            <a:ext cx="39687" cy="80962"/>
          </a:xfrm>
          <a:custGeom>
            <a:avLst/>
            <a:gdLst/>
            <a:ahLst/>
            <a:cxnLst>
              <a:cxn ang="0">
                <a:pos x="24" y="47"/>
              </a:cxn>
              <a:cxn ang="0">
                <a:pos x="15" y="50"/>
              </a:cxn>
              <a:cxn ang="0">
                <a:pos x="0" y="1"/>
              </a:cxn>
              <a:cxn ang="0">
                <a:pos x="9" y="0"/>
              </a:cxn>
              <a:cxn ang="0">
                <a:pos x="24" y="47"/>
              </a:cxn>
            </a:cxnLst>
            <a:rect l="0" t="0" r="r" b="b"/>
            <a:pathLst>
              <a:path w="25" h="51">
                <a:moveTo>
                  <a:pt x="24" y="47"/>
                </a:moveTo>
                <a:lnTo>
                  <a:pt x="15" y="50"/>
                </a:lnTo>
                <a:lnTo>
                  <a:pt x="0" y="1"/>
                </a:lnTo>
                <a:lnTo>
                  <a:pt x="9" y="0"/>
                </a:lnTo>
                <a:lnTo>
                  <a:pt x="24" y="47"/>
                </a:lnTo>
              </a:path>
            </a:pathLst>
          </a:custGeom>
          <a:solidFill>
            <a:srgbClr val="5D5D5D"/>
          </a:solidFill>
          <a:ln w="9525" cap="rnd">
            <a:noFill/>
            <a:round/>
            <a:headEnd/>
            <a:tailEnd/>
          </a:ln>
          <a:effectLst/>
        </p:spPr>
        <p:txBody>
          <a:bodyPr/>
          <a:lstStyle/>
          <a:p>
            <a:endParaRPr lang="zh-CN" altLang="en-US" b="1"/>
          </a:p>
        </p:txBody>
      </p:sp>
      <p:sp>
        <p:nvSpPr>
          <p:cNvPr id="576580" name="Freeform 68"/>
          <p:cNvSpPr>
            <a:spLocks/>
          </p:cNvSpPr>
          <p:nvPr/>
        </p:nvSpPr>
        <p:spPr bwMode="auto">
          <a:xfrm>
            <a:off x="2571750" y="4212310"/>
            <a:ext cx="41275" cy="84138"/>
          </a:xfrm>
          <a:custGeom>
            <a:avLst/>
            <a:gdLst/>
            <a:ahLst/>
            <a:cxnLst>
              <a:cxn ang="0">
                <a:pos x="25" y="48"/>
              </a:cxn>
              <a:cxn ang="0">
                <a:pos x="16" y="52"/>
              </a:cxn>
              <a:cxn ang="0">
                <a:pos x="0" y="2"/>
              </a:cxn>
              <a:cxn ang="0">
                <a:pos x="9" y="0"/>
              </a:cxn>
              <a:cxn ang="0">
                <a:pos x="25" y="48"/>
              </a:cxn>
            </a:cxnLst>
            <a:rect l="0" t="0" r="r" b="b"/>
            <a:pathLst>
              <a:path w="26" h="53">
                <a:moveTo>
                  <a:pt x="25" y="48"/>
                </a:moveTo>
                <a:lnTo>
                  <a:pt x="16" y="52"/>
                </a:lnTo>
                <a:lnTo>
                  <a:pt x="0" y="2"/>
                </a:lnTo>
                <a:lnTo>
                  <a:pt x="9" y="0"/>
                </a:lnTo>
                <a:lnTo>
                  <a:pt x="25" y="48"/>
                </a:lnTo>
              </a:path>
            </a:pathLst>
          </a:custGeom>
          <a:solidFill>
            <a:srgbClr val="6B6B6B"/>
          </a:solidFill>
          <a:ln w="9525" cap="rnd">
            <a:noFill/>
            <a:round/>
            <a:headEnd/>
            <a:tailEnd/>
          </a:ln>
          <a:effectLst/>
        </p:spPr>
        <p:txBody>
          <a:bodyPr/>
          <a:lstStyle/>
          <a:p>
            <a:endParaRPr lang="zh-CN" altLang="en-US" b="1"/>
          </a:p>
        </p:txBody>
      </p:sp>
      <p:sp>
        <p:nvSpPr>
          <p:cNvPr id="576581" name="Freeform 69"/>
          <p:cNvSpPr>
            <a:spLocks/>
          </p:cNvSpPr>
          <p:nvPr/>
        </p:nvSpPr>
        <p:spPr bwMode="auto">
          <a:xfrm>
            <a:off x="2554288" y="4217073"/>
            <a:ext cx="44450" cy="88900"/>
          </a:xfrm>
          <a:custGeom>
            <a:avLst/>
            <a:gdLst/>
            <a:ahLst/>
            <a:cxnLst>
              <a:cxn ang="0">
                <a:pos x="27" y="50"/>
              </a:cxn>
              <a:cxn ang="0">
                <a:pos x="17" y="55"/>
              </a:cxn>
              <a:cxn ang="0">
                <a:pos x="0" y="1"/>
              </a:cxn>
              <a:cxn ang="0">
                <a:pos x="10" y="0"/>
              </a:cxn>
              <a:cxn ang="0">
                <a:pos x="27" y="50"/>
              </a:cxn>
            </a:cxnLst>
            <a:rect l="0" t="0" r="r" b="b"/>
            <a:pathLst>
              <a:path w="28" h="56">
                <a:moveTo>
                  <a:pt x="27" y="50"/>
                </a:moveTo>
                <a:lnTo>
                  <a:pt x="17" y="55"/>
                </a:lnTo>
                <a:lnTo>
                  <a:pt x="0" y="1"/>
                </a:lnTo>
                <a:lnTo>
                  <a:pt x="10" y="0"/>
                </a:lnTo>
                <a:lnTo>
                  <a:pt x="27" y="50"/>
                </a:lnTo>
              </a:path>
            </a:pathLst>
          </a:custGeom>
          <a:solidFill>
            <a:srgbClr val="787878"/>
          </a:solidFill>
          <a:ln w="9525" cap="rnd">
            <a:noFill/>
            <a:round/>
            <a:headEnd/>
            <a:tailEnd/>
          </a:ln>
          <a:effectLst/>
        </p:spPr>
        <p:txBody>
          <a:bodyPr/>
          <a:lstStyle/>
          <a:p>
            <a:endParaRPr lang="zh-CN" altLang="en-US" b="1"/>
          </a:p>
        </p:txBody>
      </p:sp>
      <p:sp>
        <p:nvSpPr>
          <p:cNvPr id="576582" name="Freeform 70"/>
          <p:cNvSpPr>
            <a:spLocks/>
          </p:cNvSpPr>
          <p:nvPr/>
        </p:nvSpPr>
        <p:spPr bwMode="auto">
          <a:xfrm>
            <a:off x="2540000" y="4221835"/>
            <a:ext cx="42863" cy="92075"/>
          </a:xfrm>
          <a:custGeom>
            <a:avLst/>
            <a:gdLst/>
            <a:ahLst/>
            <a:cxnLst>
              <a:cxn ang="0">
                <a:pos x="26" y="53"/>
              </a:cxn>
              <a:cxn ang="0">
                <a:pos x="17" y="57"/>
              </a:cxn>
              <a:cxn ang="0">
                <a:pos x="0" y="1"/>
              </a:cxn>
              <a:cxn ang="0">
                <a:pos x="9" y="0"/>
              </a:cxn>
              <a:cxn ang="0">
                <a:pos x="26" y="53"/>
              </a:cxn>
            </a:cxnLst>
            <a:rect l="0" t="0" r="r" b="b"/>
            <a:pathLst>
              <a:path w="27" h="58">
                <a:moveTo>
                  <a:pt x="26" y="53"/>
                </a:moveTo>
                <a:lnTo>
                  <a:pt x="17" y="57"/>
                </a:lnTo>
                <a:lnTo>
                  <a:pt x="0" y="1"/>
                </a:lnTo>
                <a:lnTo>
                  <a:pt x="9" y="0"/>
                </a:lnTo>
                <a:lnTo>
                  <a:pt x="26" y="53"/>
                </a:lnTo>
              </a:path>
            </a:pathLst>
          </a:custGeom>
          <a:solidFill>
            <a:srgbClr val="868686"/>
          </a:solidFill>
          <a:ln w="9525" cap="rnd">
            <a:noFill/>
            <a:round/>
            <a:headEnd/>
            <a:tailEnd/>
          </a:ln>
          <a:effectLst/>
        </p:spPr>
        <p:txBody>
          <a:bodyPr/>
          <a:lstStyle/>
          <a:p>
            <a:endParaRPr lang="zh-CN" altLang="en-US" b="1"/>
          </a:p>
        </p:txBody>
      </p:sp>
      <p:sp>
        <p:nvSpPr>
          <p:cNvPr id="576583" name="Freeform 71"/>
          <p:cNvSpPr>
            <a:spLocks/>
          </p:cNvSpPr>
          <p:nvPr/>
        </p:nvSpPr>
        <p:spPr bwMode="auto">
          <a:xfrm>
            <a:off x="2524125" y="4226598"/>
            <a:ext cx="44450" cy="93662"/>
          </a:xfrm>
          <a:custGeom>
            <a:avLst/>
            <a:gdLst/>
            <a:ahLst/>
            <a:cxnLst>
              <a:cxn ang="0">
                <a:pos x="27" y="55"/>
              </a:cxn>
              <a:cxn ang="0">
                <a:pos x="18" y="58"/>
              </a:cxn>
              <a:cxn ang="0">
                <a:pos x="0" y="1"/>
              </a:cxn>
              <a:cxn ang="0">
                <a:pos x="9" y="0"/>
              </a:cxn>
              <a:cxn ang="0">
                <a:pos x="27" y="55"/>
              </a:cxn>
            </a:cxnLst>
            <a:rect l="0" t="0" r="r" b="b"/>
            <a:pathLst>
              <a:path w="28" h="59">
                <a:moveTo>
                  <a:pt x="27" y="55"/>
                </a:moveTo>
                <a:lnTo>
                  <a:pt x="18" y="58"/>
                </a:lnTo>
                <a:lnTo>
                  <a:pt x="0" y="1"/>
                </a:lnTo>
                <a:lnTo>
                  <a:pt x="9" y="0"/>
                </a:lnTo>
                <a:lnTo>
                  <a:pt x="27" y="55"/>
                </a:lnTo>
              </a:path>
            </a:pathLst>
          </a:custGeom>
          <a:solidFill>
            <a:srgbClr val="939393"/>
          </a:solidFill>
          <a:ln w="9525" cap="rnd">
            <a:noFill/>
            <a:round/>
            <a:headEnd/>
            <a:tailEnd/>
          </a:ln>
          <a:effectLst/>
        </p:spPr>
        <p:txBody>
          <a:bodyPr/>
          <a:lstStyle/>
          <a:p>
            <a:endParaRPr lang="zh-CN" altLang="en-US" b="1"/>
          </a:p>
        </p:txBody>
      </p:sp>
      <p:sp>
        <p:nvSpPr>
          <p:cNvPr id="576584" name="Freeform 72"/>
          <p:cNvSpPr>
            <a:spLocks/>
          </p:cNvSpPr>
          <p:nvPr/>
        </p:nvSpPr>
        <p:spPr bwMode="auto">
          <a:xfrm>
            <a:off x="2509838" y="4231360"/>
            <a:ext cx="46037" cy="98425"/>
          </a:xfrm>
          <a:custGeom>
            <a:avLst/>
            <a:gdLst/>
            <a:ahLst/>
            <a:cxnLst>
              <a:cxn ang="0">
                <a:pos x="28" y="56"/>
              </a:cxn>
              <a:cxn ang="0">
                <a:pos x="19" y="61"/>
              </a:cxn>
              <a:cxn ang="0">
                <a:pos x="0" y="2"/>
              </a:cxn>
              <a:cxn ang="0">
                <a:pos x="10" y="0"/>
              </a:cxn>
              <a:cxn ang="0">
                <a:pos x="28" y="56"/>
              </a:cxn>
            </a:cxnLst>
            <a:rect l="0" t="0" r="r" b="b"/>
            <a:pathLst>
              <a:path w="29" h="62">
                <a:moveTo>
                  <a:pt x="28" y="56"/>
                </a:moveTo>
                <a:lnTo>
                  <a:pt x="19" y="61"/>
                </a:lnTo>
                <a:lnTo>
                  <a:pt x="0" y="2"/>
                </a:lnTo>
                <a:lnTo>
                  <a:pt x="10" y="0"/>
                </a:lnTo>
                <a:lnTo>
                  <a:pt x="28" y="56"/>
                </a:lnTo>
              </a:path>
            </a:pathLst>
          </a:custGeom>
          <a:solidFill>
            <a:srgbClr val="A1A1A1"/>
          </a:solidFill>
          <a:ln w="9525" cap="rnd">
            <a:noFill/>
            <a:round/>
            <a:headEnd/>
            <a:tailEnd/>
          </a:ln>
          <a:effectLst/>
        </p:spPr>
        <p:txBody>
          <a:bodyPr/>
          <a:lstStyle/>
          <a:p>
            <a:endParaRPr lang="zh-CN" altLang="en-US" b="1"/>
          </a:p>
        </p:txBody>
      </p:sp>
      <p:sp>
        <p:nvSpPr>
          <p:cNvPr id="576585" name="Freeform 73"/>
          <p:cNvSpPr>
            <a:spLocks/>
          </p:cNvSpPr>
          <p:nvPr/>
        </p:nvSpPr>
        <p:spPr bwMode="auto">
          <a:xfrm>
            <a:off x="2493963" y="4236123"/>
            <a:ext cx="47625" cy="100012"/>
          </a:xfrm>
          <a:custGeom>
            <a:avLst/>
            <a:gdLst/>
            <a:ahLst/>
            <a:cxnLst>
              <a:cxn ang="0">
                <a:pos x="29" y="59"/>
              </a:cxn>
              <a:cxn ang="0">
                <a:pos x="20" y="62"/>
              </a:cxn>
              <a:cxn ang="0">
                <a:pos x="0" y="1"/>
              </a:cxn>
              <a:cxn ang="0">
                <a:pos x="10" y="0"/>
              </a:cxn>
              <a:cxn ang="0">
                <a:pos x="29" y="59"/>
              </a:cxn>
            </a:cxnLst>
            <a:rect l="0" t="0" r="r" b="b"/>
            <a:pathLst>
              <a:path w="30" h="63">
                <a:moveTo>
                  <a:pt x="29" y="59"/>
                </a:moveTo>
                <a:lnTo>
                  <a:pt x="20" y="62"/>
                </a:lnTo>
                <a:lnTo>
                  <a:pt x="0" y="1"/>
                </a:lnTo>
                <a:lnTo>
                  <a:pt x="10" y="0"/>
                </a:lnTo>
                <a:lnTo>
                  <a:pt x="29" y="59"/>
                </a:lnTo>
              </a:path>
            </a:pathLst>
          </a:custGeom>
          <a:solidFill>
            <a:srgbClr val="AEAEAE"/>
          </a:solidFill>
          <a:ln w="9525" cap="rnd">
            <a:noFill/>
            <a:round/>
            <a:headEnd/>
            <a:tailEnd/>
          </a:ln>
          <a:effectLst/>
        </p:spPr>
        <p:txBody>
          <a:bodyPr/>
          <a:lstStyle/>
          <a:p>
            <a:endParaRPr lang="zh-CN" altLang="en-US" b="1"/>
          </a:p>
        </p:txBody>
      </p:sp>
      <p:sp>
        <p:nvSpPr>
          <p:cNvPr id="576586" name="Freeform 74"/>
          <p:cNvSpPr>
            <a:spLocks/>
          </p:cNvSpPr>
          <p:nvPr/>
        </p:nvSpPr>
        <p:spPr bwMode="auto">
          <a:xfrm>
            <a:off x="2478088" y="4240885"/>
            <a:ext cx="47625" cy="103188"/>
          </a:xfrm>
          <a:custGeom>
            <a:avLst/>
            <a:gdLst/>
            <a:ahLst/>
            <a:cxnLst>
              <a:cxn ang="0">
                <a:pos x="29" y="60"/>
              </a:cxn>
              <a:cxn ang="0">
                <a:pos x="20" y="64"/>
              </a:cxn>
              <a:cxn ang="0">
                <a:pos x="0" y="1"/>
              </a:cxn>
              <a:cxn ang="0">
                <a:pos x="9" y="0"/>
              </a:cxn>
              <a:cxn ang="0">
                <a:pos x="29" y="60"/>
              </a:cxn>
            </a:cxnLst>
            <a:rect l="0" t="0" r="r" b="b"/>
            <a:pathLst>
              <a:path w="30" h="65">
                <a:moveTo>
                  <a:pt x="29" y="60"/>
                </a:moveTo>
                <a:lnTo>
                  <a:pt x="20" y="64"/>
                </a:lnTo>
                <a:lnTo>
                  <a:pt x="0" y="1"/>
                </a:lnTo>
                <a:lnTo>
                  <a:pt x="9" y="0"/>
                </a:lnTo>
                <a:lnTo>
                  <a:pt x="29" y="60"/>
                </a:lnTo>
              </a:path>
            </a:pathLst>
          </a:custGeom>
          <a:solidFill>
            <a:srgbClr val="BBBBBB"/>
          </a:solidFill>
          <a:ln w="9525" cap="rnd">
            <a:noFill/>
            <a:round/>
            <a:headEnd/>
            <a:tailEnd/>
          </a:ln>
          <a:effectLst/>
        </p:spPr>
        <p:txBody>
          <a:bodyPr/>
          <a:lstStyle/>
          <a:p>
            <a:endParaRPr lang="zh-CN" altLang="en-US" b="1"/>
          </a:p>
        </p:txBody>
      </p:sp>
      <p:sp>
        <p:nvSpPr>
          <p:cNvPr id="576587" name="Freeform 75"/>
          <p:cNvSpPr>
            <a:spLocks/>
          </p:cNvSpPr>
          <p:nvPr/>
        </p:nvSpPr>
        <p:spPr bwMode="auto">
          <a:xfrm>
            <a:off x="2463800" y="4245648"/>
            <a:ext cx="47625" cy="107950"/>
          </a:xfrm>
          <a:custGeom>
            <a:avLst/>
            <a:gdLst/>
            <a:ahLst/>
            <a:cxnLst>
              <a:cxn ang="0">
                <a:pos x="29" y="62"/>
              </a:cxn>
              <a:cxn ang="0">
                <a:pos x="19" y="67"/>
              </a:cxn>
              <a:cxn ang="0">
                <a:pos x="0" y="1"/>
              </a:cxn>
              <a:cxn ang="0">
                <a:pos x="8" y="0"/>
              </a:cxn>
              <a:cxn ang="0">
                <a:pos x="29" y="62"/>
              </a:cxn>
            </a:cxnLst>
            <a:rect l="0" t="0" r="r" b="b"/>
            <a:pathLst>
              <a:path w="30" h="68">
                <a:moveTo>
                  <a:pt x="29" y="62"/>
                </a:moveTo>
                <a:lnTo>
                  <a:pt x="19" y="67"/>
                </a:lnTo>
                <a:lnTo>
                  <a:pt x="0" y="1"/>
                </a:lnTo>
                <a:lnTo>
                  <a:pt x="8" y="0"/>
                </a:lnTo>
                <a:lnTo>
                  <a:pt x="29" y="62"/>
                </a:lnTo>
              </a:path>
            </a:pathLst>
          </a:custGeom>
          <a:solidFill>
            <a:srgbClr val="C9C9C9"/>
          </a:solidFill>
          <a:ln w="9525" cap="rnd">
            <a:noFill/>
            <a:round/>
            <a:headEnd/>
            <a:tailEnd/>
          </a:ln>
          <a:effectLst/>
        </p:spPr>
        <p:txBody>
          <a:bodyPr/>
          <a:lstStyle/>
          <a:p>
            <a:endParaRPr lang="zh-CN" altLang="en-US" b="1"/>
          </a:p>
        </p:txBody>
      </p:sp>
      <p:sp>
        <p:nvSpPr>
          <p:cNvPr id="576588" name="Freeform 76"/>
          <p:cNvSpPr>
            <a:spLocks/>
          </p:cNvSpPr>
          <p:nvPr/>
        </p:nvSpPr>
        <p:spPr bwMode="auto">
          <a:xfrm>
            <a:off x="2447925" y="4248823"/>
            <a:ext cx="49213" cy="112712"/>
          </a:xfrm>
          <a:custGeom>
            <a:avLst/>
            <a:gdLst/>
            <a:ahLst/>
            <a:cxnLst>
              <a:cxn ang="0">
                <a:pos x="30" y="66"/>
              </a:cxn>
              <a:cxn ang="0">
                <a:pos x="22" y="70"/>
              </a:cxn>
              <a:cxn ang="0">
                <a:pos x="0" y="1"/>
              </a:cxn>
              <a:cxn ang="0">
                <a:pos x="10" y="0"/>
              </a:cxn>
              <a:cxn ang="0">
                <a:pos x="30" y="66"/>
              </a:cxn>
            </a:cxnLst>
            <a:rect l="0" t="0" r="r" b="b"/>
            <a:pathLst>
              <a:path w="31" h="71">
                <a:moveTo>
                  <a:pt x="30" y="66"/>
                </a:moveTo>
                <a:lnTo>
                  <a:pt x="22" y="70"/>
                </a:lnTo>
                <a:lnTo>
                  <a:pt x="0" y="1"/>
                </a:lnTo>
                <a:lnTo>
                  <a:pt x="10" y="0"/>
                </a:lnTo>
                <a:lnTo>
                  <a:pt x="30" y="66"/>
                </a:lnTo>
              </a:path>
            </a:pathLst>
          </a:custGeom>
          <a:solidFill>
            <a:srgbClr val="D6D6D6"/>
          </a:solidFill>
          <a:ln w="9525" cap="rnd">
            <a:noFill/>
            <a:round/>
            <a:headEnd/>
            <a:tailEnd/>
          </a:ln>
          <a:effectLst/>
        </p:spPr>
        <p:txBody>
          <a:bodyPr/>
          <a:lstStyle/>
          <a:p>
            <a:endParaRPr lang="zh-CN" altLang="en-US" b="1"/>
          </a:p>
        </p:txBody>
      </p:sp>
      <p:sp>
        <p:nvSpPr>
          <p:cNvPr id="576589" name="Freeform 77"/>
          <p:cNvSpPr>
            <a:spLocks/>
          </p:cNvSpPr>
          <p:nvPr/>
        </p:nvSpPr>
        <p:spPr bwMode="auto">
          <a:xfrm>
            <a:off x="2432050" y="4253585"/>
            <a:ext cx="52388" cy="115888"/>
          </a:xfrm>
          <a:custGeom>
            <a:avLst/>
            <a:gdLst/>
            <a:ahLst/>
            <a:cxnLst>
              <a:cxn ang="0">
                <a:pos x="32" y="68"/>
              </a:cxn>
              <a:cxn ang="0">
                <a:pos x="23" y="72"/>
              </a:cxn>
              <a:cxn ang="0">
                <a:pos x="0" y="1"/>
              </a:cxn>
              <a:cxn ang="0">
                <a:pos x="10" y="0"/>
              </a:cxn>
              <a:cxn ang="0">
                <a:pos x="32" y="68"/>
              </a:cxn>
            </a:cxnLst>
            <a:rect l="0" t="0" r="r" b="b"/>
            <a:pathLst>
              <a:path w="33" h="73">
                <a:moveTo>
                  <a:pt x="32" y="68"/>
                </a:moveTo>
                <a:lnTo>
                  <a:pt x="23" y="72"/>
                </a:lnTo>
                <a:lnTo>
                  <a:pt x="0" y="1"/>
                </a:lnTo>
                <a:lnTo>
                  <a:pt x="10" y="0"/>
                </a:lnTo>
                <a:lnTo>
                  <a:pt x="32" y="68"/>
                </a:lnTo>
              </a:path>
            </a:pathLst>
          </a:custGeom>
          <a:solidFill>
            <a:srgbClr val="E4E4E4"/>
          </a:solidFill>
          <a:ln w="9525" cap="rnd">
            <a:noFill/>
            <a:round/>
            <a:headEnd/>
            <a:tailEnd/>
          </a:ln>
          <a:effectLst/>
        </p:spPr>
        <p:txBody>
          <a:bodyPr/>
          <a:lstStyle/>
          <a:p>
            <a:endParaRPr lang="zh-CN" altLang="en-US" b="1"/>
          </a:p>
        </p:txBody>
      </p:sp>
      <p:sp>
        <p:nvSpPr>
          <p:cNvPr id="576590" name="Freeform 78"/>
          <p:cNvSpPr>
            <a:spLocks/>
          </p:cNvSpPr>
          <p:nvPr/>
        </p:nvSpPr>
        <p:spPr bwMode="auto">
          <a:xfrm>
            <a:off x="2414588" y="4258348"/>
            <a:ext cx="53975" cy="119062"/>
          </a:xfrm>
          <a:custGeom>
            <a:avLst/>
            <a:gdLst/>
            <a:ahLst/>
            <a:cxnLst>
              <a:cxn ang="0">
                <a:pos x="33" y="70"/>
              </a:cxn>
              <a:cxn ang="0">
                <a:pos x="23" y="74"/>
              </a:cxn>
              <a:cxn ang="0">
                <a:pos x="0" y="1"/>
              </a:cxn>
              <a:cxn ang="0">
                <a:pos x="10" y="0"/>
              </a:cxn>
              <a:cxn ang="0">
                <a:pos x="33" y="70"/>
              </a:cxn>
            </a:cxnLst>
            <a:rect l="0" t="0" r="r" b="b"/>
            <a:pathLst>
              <a:path w="34" h="75">
                <a:moveTo>
                  <a:pt x="33" y="70"/>
                </a:moveTo>
                <a:lnTo>
                  <a:pt x="23" y="74"/>
                </a:lnTo>
                <a:lnTo>
                  <a:pt x="0" y="1"/>
                </a:lnTo>
                <a:lnTo>
                  <a:pt x="10" y="0"/>
                </a:lnTo>
                <a:lnTo>
                  <a:pt x="33" y="70"/>
                </a:lnTo>
              </a:path>
            </a:pathLst>
          </a:custGeom>
          <a:solidFill>
            <a:srgbClr val="F1F1F1"/>
          </a:solidFill>
          <a:ln w="9525" cap="rnd">
            <a:noFill/>
            <a:round/>
            <a:headEnd/>
            <a:tailEnd/>
          </a:ln>
          <a:effectLst/>
        </p:spPr>
        <p:txBody>
          <a:bodyPr/>
          <a:lstStyle/>
          <a:p>
            <a:endParaRPr lang="zh-CN" altLang="en-US" b="1"/>
          </a:p>
        </p:txBody>
      </p:sp>
      <p:sp>
        <p:nvSpPr>
          <p:cNvPr id="576591" name="Freeform 79"/>
          <p:cNvSpPr>
            <a:spLocks/>
          </p:cNvSpPr>
          <p:nvPr/>
        </p:nvSpPr>
        <p:spPr bwMode="auto">
          <a:xfrm>
            <a:off x="2224088" y="4291685"/>
            <a:ext cx="230187" cy="209550"/>
          </a:xfrm>
          <a:custGeom>
            <a:avLst/>
            <a:gdLst/>
            <a:ahLst/>
            <a:cxnLst>
              <a:cxn ang="0">
                <a:pos x="144" y="72"/>
              </a:cxn>
              <a:cxn ang="0">
                <a:pos x="5" y="131"/>
              </a:cxn>
              <a:cxn ang="0">
                <a:pos x="0" y="20"/>
              </a:cxn>
              <a:cxn ang="0">
                <a:pos x="121" y="0"/>
              </a:cxn>
              <a:cxn ang="0">
                <a:pos x="144" y="72"/>
              </a:cxn>
            </a:cxnLst>
            <a:rect l="0" t="0" r="r" b="b"/>
            <a:pathLst>
              <a:path w="145" h="132">
                <a:moveTo>
                  <a:pt x="144" y="72"/>
                </a:moveTo>
                <a:lnTo>
                  <a:pt x="5" y="131"/>
                </a:lnTo>
                <a:lnTo>
                  <a:pt x="0" y="20"/>
                </a:lnTo>
                <a:lnTo>
                  <a:pt x="121" y="0"/>
                </a:lnTo>
                <a:lnTo>
                  <a:pt x="144" y="72"/>
                </a:lnTo>
              </a:path>
            </a:pathLst>
          </a:custGeom>
          <a:solidFill>
            <a:srgbClr val="FFFFFF"/>
          </a:solidFill>
          <a:ln w="9525" cap="rnd">
            <a:noFill/>
            <a:round/>
            <a:headEnd/>
            <a:tailEnd/>
          </a:ln>
          <a:effectLst/>
        </p:spPr>
        <p:txBody>
          <a:bodyPr/>
          <a:lstStyle/>
          <a:p>
            <a:endParaRPr lang="zh-CN" altLang="en-US" b="1"/>
          </a:p>
        </p:txBody>
      </p:sp>
      <p:sp>
        <p:nvSpPr>
          <p:cNvPr id="576592" name="Freeform 80"/>
          <p:cNvSpPr>
            <a:spLocks/>
          </p:cNvSpPr>
          <p:nvPr/>
        </p:nvSpPr>
        <p:spPr bwMode="auto">
          <a:xfrm>
            <a:off x="3754438" y="4428210"/>
            <a:ext cx="77787" cy="169863"/>
          </a:xfrm>
          <a:custGeom>
            <a:avLst/>
            <a:gdLst/>
            <a:ahLst/>
            <a:cxnLst>
              <a:cxn ang="0">
                <a:pos x="48" y="101"/>
              </a:cxn>
              <a:cxn ang="0">
                <a:pos x="0" y="0"/>
              </a:cxn>
              <a:cxn ang="0">
                <a:pos x="7" y="106"/>
              </a:cxn>
              <a:cxn ang="0">
                <a:pos x="48" y="101"/>
              </a:cxn>
            </a:cxnLst>
            <a:rect l="0" t="0" r="r" b="b"/>
            <a:pathLst>
              <a:path w="49" h="107">
                <a:moveTo>
                  <a:pt x="48" y="101"/>
                </a:moveTo>
                <a:lnTo>
                  <a:pt x="0" y="0"/>
                </a:lnTo>
                <a:lnTo>
                  <a:pt x="7" y="106"/>
                </a:lnTo>
                <a:lnTo>
                  <a:pt x="48" y="101"/>
                </a:lnTo>
              </a:path>
            </a:pathLst>
          </a:custGeom>
          <a:solidFill>
            <a:srgbClr val="000000"/>
          </a:solidFill>
          <a:ln w="9525" cap="rnd">
            <a:noFill/>
            <a:round/>
            <a:headEnd/>
            <a:tailEnd/>
          </a:ln>
          <a:effectLst/>
        </p:spPr>
        <p:txBody>
          <a:bodyPr/>
          <a:lstStyle/>
          <a:p>
            <a:endParaRPr lang="zh-CN" altLang="en-US" b="1"/>
          </a:p>
        </p:txBody>
      </p:sp>
      <p:sp>
        <p:nvSpPr>
          <p:cNvPr id="576593" name="Freeform 81"/>
          <p:cNvSpPr>
            <a:spLocks/>
          </p:cNvSpPr>
          <p:nvPr/>
        </p:nvSpPr>
        <p:spPr bwMode="auto">
          <a:xfrm>
            <a:off x="3767138" y="4593310"/>
            <a:ext cx="73025" cy="26988"/>
          </a:xfrm>
          <a:custGeom>
            <a:avLst/>
            <a:gdLst/>
            <a:ahLst/>
            <a:cxnLst>
              <a:cxn ang="0">
                <a:pos x="41" y="0"/>
              </a:cxn>
              <a:cxn ang="0">
                <a:pos x="45" y="10"/>
              </a:cxn>
              <a:cxn ang="0">
                <a:pos x="1" y="16"/>
              </a:cxn>
              <a:cxn ang="0">
                <a:pos x="0" y="6"/>
              </a:cxn>
              <a:cxn ang="0">
                <a:pos x="41" y="0"/>
              </a:cxn>
            </a:cxnLst>
            <a:rect l="0" t="0" r="r" b="b"/>
            <a:pathLst>
              <a:path w="46" h="17">
                <a:moveTo>
                  <a:pt x="41" y="0"/>
                </a:moveTo>
                <a:lnTo>
                  <a:pt x="45" y="10"/>
                </a:lnTo>
                <a:lnTo>
                  <a:pt x="1" y="16"/>
                </a:lnTo>
                <a:lnTo>
                  <a:pt x="0" y="6"/>
                </a:lnTo>
                <a:lnTo>
                  <a:pt x="41" y="0"/>
                </a:lnTo>
              </a:path>
            </a:pathLst>
          </a:custGeom>
          <a:solidFill>
            <a:srgbClr val="0D0D0D"/>
          </a:solidFill>
          <a:ln w="9525" cap="rnd">
            <a:noFill/>
            <a:round/>
            <a:headEnd/>
            <a:tailEnd/>
          </a:ln>
          <a:effectLst/>
        </p:spPr>
        <p:txBody>
          <a:bodyPr/>
          <a:lstStyle/>
          <a:p>
            <a:endParaRPr lang="zh-CN" altLang="en-US" b="1"/>
          </a:p>
        </p:txBody>
      </p:sp>
      <p:sp>
        <p:nvSpPr>
          <p:cNvPr id="576594" name="Freeform 82"/>
          <p:cNvSpPr>
            <a:spLocks/>
          </p:cNvSpPr>
          <p:nvPr/>
        </p:nvSpPr>
        <p:spPr bwMode="auto">
          <a:xfrm>
            <a:off x="3767138" y="4607598"/>
            <a:ext cx="76200" cy="26987"/>
          </a:xfrm>
          <a:custGeom>
            <a:avLst/>
            <a:gdLst/>
            <a:ahLst/>
            <a:cxnLst>
              <a:cxn ang="0">
                <a:pos x="43" y="0"/>
              </a:cxn>
              <a:cxn ang="0">
                <a:pos x="47" y="9"/>
              </a:cxn>
              <a:cxn ang="0">
                <a:pos x="0" y="16"/>
              </a:cxn>
              <a:cxn ang="0">
                <a:pos x="0" y="5"/>
              </a:cxn>
              <a:cxn ang="0">
                <a:pos x="43" y="0"/>
              </a:cxn>
            </a:cxnLst>
            <a:rect l="0" t="0" r="r" b="b"/>
            <a:pathLst>
              <a:path w="48" h="17">
                <a:moveTo>
                  <a:pt x="43" y="0"/>
                </a:moveTo>
                <a:lnTo>
                  <a:pt x="47" y="9"/>
                </a:lnTo>
                <a:lnTo>
                  <a:pt x="0" y="16"/>
                </a:lnTo>
                <a:lnTo>
                  <a:pt x="0" y="5"/>
                </a:lnTo>
                <a:lnTo>
                  <a:pt x="43" y="0"/>
                </a:lnTo>
              </a:path>
            </a:pathLst>
          </a:custGeom>
          <a:solidFill>
            <a:srgbClr val="1A1A1A"/>
          </a:solidFill>
          <a:ln w="9525" cap="rnd">
            <a:noFill/>
            <a:round/>
            <a:headEnd/>
            <a:tailEnd/>
          </a:ln>
          <a:effectLst/>
        </p:spPr>
        <p:txBody>
          <a:bodyPr/>
          <a:lstStyle/>
          <a:p>
            <a:endParaRPr lang="zh-CN" altLang="en-US" b="1"/>
          </a:p>
        </p:txBody>
      </p:sp>
      <p:sp>
        <p:nvSpPr>
          <p:cNvPr id="576595" name="Freeform 83"/>
          <p:cNvSpPr>
            <a:spLocks/>
          </p:cNvSpPr>
          <p:nvPr/>
        </p:nvSpPr>
        <p:spPr bwMode="auto">
          <a:xfrm>
            <a:off x="3767138" y="4620298"/>
            <a:ext cx="82550" cy="26987"/>
          </a:xfrm>
          <a:custGeom>
            <a:avLst/>
            <a:gdLst/>
            <a:ahLst/>
            <a:cxnLst>
              <a:cxn ang="0">
                <a:pos x="46" y="0"/>
              </a:cxn>
              <a:cxn ang="0">
                <a:pos x="51" y="9"/>
              </a:cxn>
              <a:cxn ang="0">
                <a:pos x="0" y="16"/>
              </a:cxn>
              <a:cxn ang="0">
                <a:pos x="0" y="6"/>
              </a:cxn>
              <a:cxn ang="0">
                <a:pos x="46" y="0"/>
              </a:cxn>
            </a:cxnLst>
            <a:rect l="0" t="0" r="r" b="b"/>
            <a:pathLst>
              <a:path w="52" h="17">
                <a:moveTo>
                  <a:pt x="46" y="0"/>
                </a:moveTo>
                <a:lnTo>
                  <a:pt x="51" y="9"/>
                </a:lnTo>
                <a:lnTo>
                  <a:pt x="0" y="16"/>
                </a:lnTo>
                <a:lnTo>
                  <a:pt x="0" y="6"/>
                </a:lnTo>
                <a:lnTo>
                  <a:pt x="46" y="0"/>
                </a:lnTo>
              </a:path>
            </a:pathLst>
          </a:custGeom>
          <a:solidFill>
            <a:srgbClr val="282828"/>
          </a:solidFill>
          <a:ln w="9525" cap="rnd">
            <a:noFill/>
            <a:round/>
            <a:headEnd/>
            <a:tailEnd/>
          </a:ln>
          <a:effectLst/>
        </p:spPr>
        <p:txBody>
          <a:bodyPr/>
          <a:lstStyle/>
          <a:p>
            <a:endParaRPr lang="zh-CN" altLang="en-US" b="1"/>
          </a:p>
        </p:txBody>
      </p:sp>
      <p:sp>
        <p:nvSpPr>
          <p:cNvPr id="576596" name="Freeform 84"/>
          <p:cNvSpPr>
            <a:spLocks/>
          </p:cNvSpPr>
          <p:nvPr/>
        </p:nvSpPr>
        <p:spPr bwMode="auto">
          <a:xfrm>
            <a:off x="3767138" y="4634585"/>
            <a:ext cx="87312" cy="26988"/>
          </a:xfrm>
          <a:custGeom>
            <a:avLst/>
            <a:gdLst/>
            <a:ahLst/>
            <a:cxnLst>
              <a:cxn ang="0">
                <a:pos x="50" y="0"/>
              </a:cxn>
              <a:cxn ang="0">
                <a:pos x="54" y="8"/>
              </a:cxn>
              <a:cxn ang="0">
                <a:pos x="1" y="16"/>
              </a:cxn>
              <a:cxn ang="0">
                <a:pos x="0" y="6"/>
              </a:cxn>
              <a:cxn ang="0">
                <a:pos x="50" y="0"/>
              </a:cxn>
            </a:cxnLst>
            <a:rect l="0" t="0" r="r" b="b"/>
            <a:pathLst>
              <a:path w="55" h="17">
                <a:moveTo>
                  <a:pt x="50" y="0"/>
                </a:moveTo>
                <a:lnTo>
                  <a:pt x="54" y="8"/>
                </a:lnTo>
                <a:lnTo>
                  <a:pt x="1" y="16"/>
                </a:lnTo>
                <a:lnTo>
                  <a:pt x="0" y="6"/>
                </a:lnTo>
                <a:lnTo>
                  <a:pt x="50" y="0"/>
                </a:lnTo>
              </a:path>
            </a:pathLst>
          </a:custGeom>
          <a:solidFill>
            <a:srgbClr val="353535"/>
          </a:solidFill>
          <a:ln w="9525" cap="rnd">
            <a:noFill/>
            <a:round/>
            <a:headEnd/>
            <a:tailEnd/>
          </a:ln>
          <a:effectLst/>
        </p:spPr>
        <p:txBody>
          <a:bodyPr/>
          <a:lstStyle/>
          <a:p>
            <a:endParaRPr lang="zh-CN" altLang="en-US" b="1"/>
          </a:p>
        </p:txBody>
      </p:sp>
      <p:sp>
        <p:nvSpPr>
          <p:cNvPr id="576597" name="Freeform 85"/>
          <p:cNvSpPr>
            <a:spLocks/>
          </p:cNvSpPr>
          <p:nvPr/>
        </p:nvSpPr>
        <p:spPr bwMode="auto">
          <a:xfrm>
            <a:off x="3770313" y="4647285"/>
            <a:ext cx="88900" cy="26988"/>
          </a:xfrm>
          <a:custGeom>
            <a:avLst/>
            <a:gdLst/>
            <a:ahLst/>
            <a:cxnLst>
              <a:cxn ang="0">
                <a:pos x="52" y="0"/>
              </a:cxn>
              <a:cxn ang="0">
                <a:pos x="55" y="9"/>
              </a:cxn>
              <a:cxn ang="0">
                <a:pos x="1" y="16"/>
              </a:cxn>
              <a:cxn ang="0">
                <a:pos x="0" y="7"/>
              </a:cxn>
              <a:cxn ang="0">
                <a:pos x="52" y="0"/>
              </a:cxn>
            </a:cxnLst>
            <a:rect l="0" t="0" r="r" b="b"/>
            <a:pathLst>
              <a:path w="56" h="17">
                <a:moveTo>
                  <a:pt x="52" y="0"/>
                </a:moveTo>
                <a:lnTo>
                  <a:pt x="55" y="9"/>
                </a:lnTo>
                <a:lnTo>
                  <a:pt x="1" y="16"/>
                </a:lnTo>
                <a:lnTo>
                  <a:pt x="0" y="7"/>
                </a:lnTo>
                <a:lnTo>
                  <a:pt x="52" y="0"/>
                </a:lnTo>
              </a:path>
            </a:pathLst>
          </a:custGeom>
          <a:solidFill>
            <a:srgbClr val="434343"/>
          </a:solidFill>
          <a:ln w="9525" cap="rnd">
            <a:noFill/>
            <a:round/>
            <a:headEnd/>
            <a:tailEnd/>
          </a:ln>
          <a:effectLst/>
        </p:spPr>
        <p:txBody>
          <a:bodyPr/>
          <a:lstStyle/>
          <a:p>
            <a:endParaRPr lang="zh-CN" altLang="en-US" b="1"/>
          </a:p>
        </p:txBody>
      </p:sp>
      <p:sp>
        <p:nvSpPr>
          <p:cNvPr id="576598" name="Freeform 86"/>
          <p:cNvSpPr>
            <a:spLocks/>
          </p:cNvSpPr>
          <p:nvPr/>
        </p:nvSpPr>
        <p:spPr bwMode="auto">
          <a:xfrm>
            <a:off x="3771900" y="4661573"/>
            <a:ext cx="92075" cy="26987"/>
          </a:xfrm>
          <a:custGeom>
            <a:avLst/>
            <a:gdLst/>
            <a:ahLst/>
            <a:cxnLst>
              <a:cxn ang="0">
                <a:pos x="54" y="0"/>
              </a:cxn>
              <a:cxn ang="0">
                <a:pos x="57" y="8"/>
              </a:cxn>
              <a:cxn ang="0">
                <a:pos x="0" y="16"/>
              </a:cxn>
              <a:cxn ang="0">
                <a:pos x="0" y="7"/>
              </a:cxn>
              <a:cxn ang="0">
                <a:pos x="54" y="0"/>
              </a:cxn>
            </a:cxnLst>
            <a:rect l="0" t="0" r="r" b="b"/>
            <a:pathLst>
              <a:path w="58" h="17">
                <a:moveTo>
                  <a:pt x="54" y="0"/>
                </a:moveTo>
                <a:lnTo>
                  <a:pt x="57" y="8"/>
                </a:lnTo>
                <a:lnTo>
                  <a:pt x="0" y="16"/>
                </a:lnTo>
                <a:lnTo>
                  <a:pt x="0" y="7"/>
                </a:lnTo>
                <a:lnTo>
                  <a:pt x="54" y="0"/>
                </a:lnTo>
              </a:path>
            </a:pathLst>
          </a:custGeom>
          <a:solidFill>
            <a:srgbClr val="505050"/>
          </a:solidFill>
          <a:ln w="9525" cap="rnd">
            <a:noFill/>
            <a:round/>
            <a:headEnd/>
            <a:tailEnd/>
          </a:ln>
          <a:effectLst/>
        </p:spPr>
        <p:txBody>
          <a:bodyPr/>
          <a:lstStyle/>
          <a:p>
            <a:endParaRPr lang="zh-CN" altLang="en-US" b="1"/>
          </a:p>
        </p:txBody>
      </p:sp>
      <p:sp>
        <p:nvSpPr>
          <p:cNvPr id="576599" name="Freeform 87"/>
          <p:cNvSpPr>
            <a:spLocks/>
          </p:cNvSpPr>
          <p:nvPr/>
        </p:nvSpPr>
        <p:spPr bwMode="auto">
          <a:xfrm>
            <a:off x="3771900" y="4674273"/>
            <a:ext cx="96838" cy="26987"/>
          </a:xfrm>
          <a:custGeom>
            <a:avLst/>
            <a:gdLst/>
            <a:ahLst/>
            <a:cxnLst>
              <a:cxn ang="0">
                <a:pos x="57" y="0"/>
              </a:cxn>
              <a:cxn ang="0">
                <a:pos x="60" y="9"/>
              </a:cxn>
              <a:cxn ang="0">
                <a:pos x="0" y="16"/>
              </a:cxn>
              <a:cxn ang="0">
                <a:pos x="0" y="7"/>
              </a:cxn>
              <a:cxn ang="0">
                <a:pos x="57" y="0"/>
              </a:cxn>
            </a:cxnLst>
            <a:rect l="0" t="0" r="r" b="b"/>
            <a:pathLst>
              <a:path w="61" h="17">
                <a:moveTo>
                  <a:pt x="57" y="0"/>
                </a:moveTo>
                <a:lnTo>
                  <a:pt x="60" y="9"/>
                </a:lnTo>
                <a:lnTo>
                  <a:pt x="0" y="16"/>
                </a:lnTo>
                <a:lnTo>
                  <a:pt x="0" y="7"/>
                </a:lnTo>
                <a:lnTo>
                  <a:pt x="57" y="0"/>
                </a:lnTo>
              </a:path>
            </a:pathLst>
          </a:custGeom>
          <a:solidFill>
            <a:srgbClr val="5D5D5D"/>
          </a:solidFill>
          <a:ln w="9525" cap="rnd">
            <a:noFill/>
            <a:round/>
            <a:headEnd/>
            <a:tailEnd/>
          </a:ln>
          <a:effectLst/>
        </p:spPr>
        <p:txBody>
          <a:bodyPr/>
          <a:lstStyle/>
          <a:p>
            <a:endParaRPr lang="zh-CN" altLang="en-US" b="1"/>
          </a:p>
        </p:txBody>
      </p:sp>
      <p:sp>
        <p:nvSpPr>
          <p:cNvPr id="576600" name="Freeform 88"/>
          <p:cNvSpPr>
            <a:spLocks/>
          </p:cNvSpPr>
          <p:nvPr/>
        </p:nvSpPr>
        <p:spPr bwMode="auto">
          <a:xfrm>
            <a:off x="3771900" y="4690148"/>
            <a:ext cx="101600" cy="26987"/>
          </a:xfrm>
          <a:custGeom>
            <a:avLst/>
            <a:gdLst/>
            <a:ahLst/>
            <a:cxnLst>
              <a:cxn ang="0">
                <a:pos x="60" y="0"/>
              </a:cxn>
              <a:cxn ang="0">
                <a:pos x="63" y="8"/>
              </a:cxn>
              <a:cxn ang="0">
                <a:pos x="1" y="16"/>
              </a:cxn>
              <a:cxn ang="0">
                <a:pos x="0" y="7"/>
              </a:cxn>
              <a:cxn ang="0">
                <a:pos x="60" y="0"/>
              </a:cxn>
            </a:cxnLst>
            <a:rect l="0" t="0" r="r" b="b"/>
            <a:pathLst>
              <a:path w="64" h="17">
                <a:moveTo>
                  <a:pt x="60" y="0"/>
                </a:moveTo>
                <a:lnTo>
                  <a:pt x="63" y="8"/>
                </a:lnTo>
                <a:lnTo>
                  <a:pt x="1" y="16"/>
                </a:lnTo>
                <a:lnTo>
                  <a:pt x="0" y="7"/>
                </a:lnTo>
                <a:lnTo>
                  <a:pt x="60" y="0"/>
                </a:lnTo>
              </a:path>
            </a:pathLst>
          </a:custGeom>
          <a:solidFill>
            <a:srgbClr val="6B6B6B"/>
          </a:solidFill>
          <a:ln w="9525" cap="rnd">
            <a:noFill/>
            <a:round/>
            <a:headEnd/>
            <a:tailEnd/>
          </a:ln>
          <a:effectLst/>
        </p:spPr>
        <p:txBody>
          <a:bodyPr/>
          <a:lstStyle/>
          <a:p>
            <a:endParaRPr lang="zh-CN" altLang="en-US" b="1"/>
          </a:p>
        </p:txBody>
      </p:sp>
      <p:sp>
        <p:nvSpPr>
          <p:cNvPr id="576601" name="Freeform 89"/>
          <p:cNvSpPr>
            <a:spLocks/>
          </p:cNvSpPr>
          <p:nvPr/>
        </p:nvSpPr>
        <p:spPr bwMode="auto">
          <a:xfrm>
            <a:off x="3773488" y="4702848"/>
            <a:ext cx="104775" cy="26987"/>
          </a:xfrm>
          <a:custGeom>
            <a:avLst/>
            <a:gdLst/>
            <a:ahLst/>
            <a:cxnLst>
              <a:cxn ang="0">
                <a:pos x="61" y="0"/>
              </a:cxn>
              <a:cxn ang="0">
                <a:pos x="65" y="9"/>
              </a:cxn>
              <a:cxn ang="0">
                <a:pos x="0" y="16"/>
              </a:cxn>
              <a:cxn ang="0">
                <a:pos x="0" y="8"/>
              </a:cxn>
              <a:cxn ang="0">
                <a:pos x="61" y="0"/>
              </a:cxn>
            </a:cxnLst>
            <a:rect l="0" t="0" r="r" b="b"/>
            <a:pathLst>
              <a:path w="66" h="17">
                <a:moveTo>
                  <a:pt x="61" y="0"/>
                </a:moveTo>
                <a:lnTo>
                  <a:pt x="65" y="9"/>
                </a:lnTo>
                <a:lnTo>
                  <a:pt x="0" y="16"/>
                </a:lnTo>
                <a:lnTo>
                  <a:pt x="0" y="8"/>
                </a:lnTo>
                <a:lnTo>
                  <a:pt x="61" y="0"/>
                </a:lnTo>
              </a:path>
            </a:pathLst>
          </a:custGeom>
          <a:solidFill>
            <a:srgbClr val="787878"/>
          </a:solidFill>
          <a:ln w="9525" cap="rnd">
            <a:noFill/>
            <a:round/>
            <a:headEnd/>
            <a:tailEnd/>
          </a:ln>
          <a:effectLst/>
        </p:spPr>
        <p:txBody>
          <a:bodyPr/>
          <a:lstStyle/>
          <a:p>
            <a:endParaRPr lang="zh-CN" altLang="en-US" b="1"/>
          </a:p>
        </p:txBody>
      </p:sp>
      <p:sp>
        <p:nvSpPr>
          <p:cNvPr id="576602" name="Freeform 90"/>
          <p:cNvSpPr>
            <a:spLocks/>
          </p:cNvSpPr>
          <p:nvPr/>
        </p:nvSpPr>
        <p:spPr bwMode="auto">
          <a:xfrm>
            <a:off x="3773488" y="4717135"/>
            <a:ext cx="109537" cy="26988"/>
          </a:xfrm>
          <a:custGeom>
            <a:avLst/>
            <a:gdLst/>
            <a:ahLst/>
            <a:cxnLst>
              <a:cxn ang="0">
                <a:pos x="65" y="0"/>
              </a:cxn>
              <a:cxn ang="0">
                <a:pos x="68" y="9"/>
              </a:cxn>
              <a:cxn ang="0">
                <a:pos x="0" y="16"/>
              </a:cxn>
              <a:cxn ang="0">
                <a:pos x="0" y="7"/>
              </a:cxn>
              <a:cxn ang="0">
                <a:pos x="65" y="0"/>
              </a:cxn>
            </a:cxnLst>
            <a:rect l="0" t="0" r="r" b="b"/>
            <a:pathLst>
              <a:path w="69" h="17">
                <a:moveTo>
                  <a:pt x="65" y="0"/>
                </a:moveTo>
                <a:lnTo>
                  <a:pt x="68" y="9"/>
                </a:lnTo>
                <a:lnTo>
                  <a:pt x="0" y="16"/>
                </a:lnTo>
                <a:lnTo>
                  <a:pt x="0" y="7"/>
                </a:lnTo>
                <a:lnTo>
                  <a:pt x="65" y="0"/>
                </a:lnTo>
              </a:path>
            </a:pathLst>
          </a:custGeom>
          <a:solidFill>
            <a:srgbClr val="868686"/>
          </a:solidFill>
          <a:ln w="9525" cap="rnd">
            <a:noFill/>
            <a:round/>
            <a:headEnd/>
            <a:tailEnd/>
          </a:ln>
          <a:effectLst/>
        </p:spPr>
        <p:txBody>
          <a:bodyPr/>
          <a:lstStyle/>
          <a:p>
            <a:endParaRPr lang="zh-CN" altLang="en-US" b="1"/>
          </a:p>
        </p:txBody>
      </p:sp>
      <p:sp>
        <p:nvSpPr>
          <p:cNvPr id="576603" name="Freeform 91"/>
          <p:cNvSpPr>
            <a:spLocks/>
          </p:cNvSpPr>
          <p:nvPr/>
        </p:nvSpPr>
        <p:spPr bwMode="auto">
          <a:xfrm>
            <a:off x="3773488" y="4731423"/>
            <a:ext cx="114300" cy="26987"/>
          </a:xfrm>
          <a:custGeom>
            <a:avLst/>
            <a:gdLst/>
            <a:ahLst/>
            <a:cxnLst>
              <a:cxn ang="0">
                <a:pos x="68" y="0"/>
              </a:cxn>
              <a:cxn ang="0">
                <a:pos x="71" y="8"/>
              </a:cxn>
              <a:cxn ang="0">
                <a:pos x="0" y="16"/>
              </a:cxn>
              <a:cxn ang="0">
                <a:pos x="0" y="7"/>
              </a:cxn>
              <a:cxn ang="0">
                <a:pos x="68" y="0"/>
              </a:cxn>
            </a:cxnLst>
            <a:rect l="0" t="0" r="r" b="b"/>
            <a:pathLst>
              <a:path w="72" h="17">
                <a:moveTo>
                  <a:pt x="68" y="0"/>
                </a:moveTo>
                <a:lnTo>
                  <a:pt x="71" y="8"/>
                </a:lnTo>
                <a:lnTo>
                  <a:pt x="0" y="16"/>
                </a:lnTo>
                <a:lnTo>
                  <a:pt x="0" y="7"/>
                </a:lnTo>
                <a:lnTo>
                  <a:pt x="68" y="0"/>
                </a:lnTo>
              </a:path>
            </a:pathLst>
          </a:custGeom>
          <a:solidFill>
            <a:srgbClr val="939393"/>
          </a:solidFill>
          <a:ln w="9525" cap="rnd">
            <a:noFill/>
            <a:round/>
            <a:headEnd/>
            <a:tailEnd/>
          </a:ln>
          <a:effectLst/>
        </p:spPr>
        <p:txBody>
          <a:bodyPr/>
          <a:lstStyle/>
          <a:p>
            <a:endParaRPr lang="zh-CN" altLang="en-US" b="1"/>
          </a:p>
        </p:txBody>
      </p:sp>
      <p:sp>
        <p:nvSpPr>
          <p:cNvPr id="576604" name="Freeform 92"/>
          <p:cNvSpPr>
            <a:spLocks/>
          </p:cNvSpPr>
          <p:nvPr/>
        </p:nvSpPr>
        <p:spPr bwMode="auto">
          <a:xfrm>
            <a:off x="3773488" y="4745710"/>
            <a:ext cx="119062" cy="26988"/>
          </a:xfrm>
          <a:custGeom>
            <a:avLst/>
            <a:gdLst/>
            <a:ahLst/>
            <a:cxnLst>
              <a:cxn ang="0">
                <a:pos x="70" y="0"/>
              </a:cxn>
              <a:cxn ang="0">
                <a:pos x="74" y="8"/>
              </a:cxn>
              <a:cxn ang="0">
                <a:pos x="1" y="16"/>
              </a:cxn>
              <a:cxn ang="0">
                <a:pos x="0" y="7"/>
              </a:cxn>
              <a:cxn ang="0">
                <a:pos x="70" y="0"/>
              </a:cxn>
            </a:cxnLst>
            <a:rect l="0" t="0" r="r" b="b"/>
            <a:pathLst>
              <a:path w="75" h="17">
                <a:moveTo>
                  <a:pt x="70" y="0"/>
                </a:moveTo>
                <a:lnTo>
                  <a:pt x="74" y="8"/>
                </a:lnTo>
                <a:lnTo>
                  <a:pt x="1" y="16"/>
                </a:lnTo>
                <a:lnTo>
                  <a:pt x="0" y="7"/>
                </a:lnTo>
                <a:lnTo>
                  <a:pt x="70" y="0"/>
                </a:lnTo>
              </a:path>
            </a:pathLst>
          </a:custGeom>
          <a:solidFill>
            <a:srgbClr val="A1A1A1"/>
          </a:solidFill>
          <a:ln w="9525" cap="rnd">
            <a:noFill/>
            <a:round/>
            <a:headEnd/>
            <a:tailEnd/>
          </a:ln>
          <a:effectLst/>
        </p:spPr>
        <p:txBody>
          <a:bodyPr/>
          <a:lstStyle/>
          <a:p>
            <a:endParaRPr lang="zh-CN" altLang="en-US" b="1"/>
          </a:p>
        </p:txBody>
      </p:sp>
      <p:sp>
        <p:nvSpPr>
          <p:cNvPr id="576605" name="Freeform 93"/>
          <p:cNvSpPr>
            <a:spLocks/>
          </p:cNvSpPr>
          <p:nvPr/>
        </p:nvSpPr>
        <p:spPr bwMode="auto">
          <a:xfrm>
            <a:off x="3776663" y="4759998"/>
            <a:ext cx="120650" cy="26987"/>
          </a:xfrm>
          <a:custGeom>
            <a:avLst/>
            <a:gdLst/>
            <a:ahLst/>
            <a:cxnLst>
              <a:cxn ang="0">
                <a:pos x="71" y="0"/>
              </a:cxn>
              <a:cxn ang="0">
                <a:pos x="75" y="8"/>
              </a:cxn>
              <a:cxn ang="0">
                <a:pos x="0" y="16"/>
              </a:cxn>
              <a:cxn ang="0">
                <a:pos x="0" y="8"/>
              </a:cxn>
              <a:cxn ang="0">
                <a:pos x="71" y="0"/>
              </a:cxn>
            </a:cxnLst>
            <a:rect l="0" t="0" r="r" b="b"/>
            <a:pathLst>
              <a:path w="76" h="17">
                <a:moveTo>
                  <a:pt x="71" y="0"/>
                </a:moveTo>
                <a:lnTo>
                  <a:pt x="75" y="8"/>
                </a:lnTo>
                <a:lnTo>
                  <a:pt x="0" y="16"/>
                </a:lnTo>
                <a:lnTo>
                  <a:pt x="0" y="8"/>
                </a:lnTo>
                <a:lnTo>
                  <a:pt x="71" y="0"/>
                </a:lnTo>
              </a:path>
            </a:pathLst>
          </a:custGeom>
          <a:solidFill>
            <a:srgbClr val="AEAEAE"/>
          </a:solidFill>
          <a:ln w="9525" cap="rnd">
            <a:noFill/>
            <a:round/>
            <a:headEnd/>
            <a:tailEnd/>
          </a:ln>
          <a:effectLst/>
        </p:spPr>
        <p:txBody>
          <a:bodyPr/>
          <a:lstStyle/>
          <a:p>
            <a:endParaRPr lang="zh-CN" altLang="en-US" b="1"/>
          </a:p>
        </p:txBody>
      </p:sp>
      <p:sp>
        <p:nvSpPr>
          <p:cNvPr id="576606" name="Freeform 94"/>
          <p:cNvSpPr>
            <a:spLocks/>
          </p:cNvSpPr>
          <p:nvPr/>
        </p:nvSpPr>
        <p:spPr bwMode="auto">
          <a:xfrm>
            <a:off x="3776663" y="4774285"/>
            <a:ext cx="125412" cy="26988"/>
          </a:xfrm>
          <a:custGeom>
            <a:avLst/>
            <a:gdLst/>
            <a:ahLst/>
            <a:cxnLst>
              <a:cxn ang="0">
                <a:pos x="75" y="0"/>
              </a:cxn>
              <a:cxn ang="0">
                <a:pos x="78" y="8"/>
              </a:cxn>
              <a:cxn ang="0">
                <a:pos x="0" y="16"/>
              </a:cxn>
              <a:cxn ang="0">
                <a:pos x="0" y="8"/>
              </a:cxn>
              <a:cxn ang="0">
                <a:pos x="75" y="0"/>
              </a:cxn>
            </a:cxnLst>
            <a:rect l="0" t="0" r="r" b="b"/>
            <a:pathLst>
              <a:path w="79" h="17">
                <a:moveTo>
                  <a:pt x="75" y="0"/>
                </a:moveTo>
                <a:lnTo>
                  <a:pt x="78" y="8"/>
                </a:lnTo>
                <a:lnTo>
                  <a:pt x="0" y="16"/>
                </a:lnTo>
                <a:lnTo>
                  <a:pt x="0" y="8"/>
                </a:lnTo>
                <a:lnTo>
                  <a:pt x="75" y="0"/>
                </a:lnTo>
              </a:path>
            </a:pathLst>
          </a:custGeom>
          <a:solidFill>
            <a:srgbClr val="BBBBBB"/>
          </a:solidFill>
          <a:ln w="9525" cap="rnd">
            <a:noFill/>
            <a:round/>
            <a:headEnd/>
            <a:tailEnd/>
          </a:ln>
          <a:effectLst/>
        </p:spPr>
        <p:txBody>
          <a:bodyPr/>
          <a:lstStyle/>
          <a:p>
            <a:endParaRPr lang="zh-CN" altLang="en-US" b="1"/>
          </a:p>
        </p:txBody>
      </p:sp>
      <p:sp>
        <p:nvSpPr>
          <p:cNvPr id="576607" name="Freeform 95"/>
          <p:cNvSpPr>
            <a:spLocks/>
          </p:cNvSpPr>
          <p:nvPr/>
        </p:nvSpPr>
        <p:spPr bwMode="auto">
          <a:xfrm>
            <a:off x="3776663" y="4788573"/>
            <a:ext cx="131762" cy="26987"/>
          </a:xfrm>
          <a:custGeom>
            <a:avLst/>
            <a:gdLst/>
            <a:ahLst/>
            <a:cxnLst>
              <a:cxn ang="0">
                <a:pos x="79" y="0"/>
              </a:cxn>
              <a:cxn ang="0">
                <a:pos x="82" y="7"/>
              </a:cxn>
              <a:cxn ang="0">
                <a:pos x="1" y="16"/>
              </a:cxn>
              <a:cxn ang="0">
                <a:pos x="0" y="8"/>
              </a:cxn>
              <a:cxn ang="0">
                <a:pos x="79" y="0"/>
              </a:cxn>
            </a:cxnLst>
            <a:rect l="0" t="0" r="r" b="b"/>
            <a:pathLst>
              <a:path w="83" h="17">
                <a:moveTo>
                  <a:pt x="79" y="0"/>
                </a:moveTo>
                <a:lnTo>
                  <a:pt x="82" y="7"/>
                </a:lnTo>
                <a:lnTo>
                  <a:pt x="1" y="16"/>
                </a:lnTo>
                <a:lnTo>
                  <a:pt x="0" y="8"/>
                </a:lnTo>
                <a:lnTo>
                  <a:pt x="79" y="0"/>
                </a:lnTo>
              </a:path>
            </a:pathLst>
          </a:custGeom>
          <a:solidFill>
            <a:srgbClr val="C9C9C9"/>
          </a:solidFill>
          <a:ln w="9525" cap="rnd">
            <a:noFill/>
            <a:round/>
            <a:headEnd/>
            <a:tailEnd/>
          </a:ln>
          <a:effectLst/>
        </p:spPr>
        <p:txBody>
          <a:bodyPr/>
          <a:lstStyle/>
          <a:p>
            <a:endParaRPr lang="zh-CN" altLang="en-US" b="1"/>
          </a:p>
        </p:txBody>
      </p:sp>
      <p:sp>
        <p:nvSpPr>
          <p:cNvPr id="576608" name="Freeform 96"/>
          <p:cNvSpPr>
            <a:spLocks/>
          </p:cNvSpPr>
          <p:nvPr/>
        </p:nvSpPr>
        <p:spPr bwMode="auto">
          <a:xfrm>
            <a:off x="3778250" y="4801273"/>
            <a:ext cx="134938" cy="26987"/>
          </a:xfrm>
          <a:custGeom>
            <a:avLst/>
            <a:gdLst/>
            <a:ahLst/>
            <a:cxnLst>
              <a:cxn ang="0">
                <a:pos x="81" y="0"/>
              </a:cxn>
              <a:cxn ang="0">
                <a:pos x="84" y="7"/>
              </a:cxn>
              <a:cxn ang="0">
                <a:pos x="1" y="16"/>
              </a:cxn>
              <a:cxn ang="0">
                <a:pos x="0" y="8"/>
              </a:cxn>
              <a:cxn ang="0">
                <a:pos x="81" y="0"/>
              </a:cxn>
            </a:cxnLst>
            <a:rect l="0" t="0" r="r" b="b"/>
            <a:pathLst>
              <a:path w="85" h="17">
                <a:moveTo>
                  <a:pt x="81" y="0"/>
                </a:moveTo>
                <a:lnTo>
                  <a:pt x="84" y="7"/>
                </a:lnTo>
                <a:lnTo>
                  <a:pt x="1" y="16"/>
                </a:lnTo>
                <a:lnTo>
                  <a:pt x="0" y="8"/>
                </a:lnTo>
                <a:lnTo>
                  <a:pt x="81" y="0"/>
                </a:lnTo>
              </a:path>
            </a:pathLst>
          </a:custGeom>
          <a:solidFill>
            <a:srgbClr val="D6D6D6"/>
          </a:solidFill>
          <a:ln w="9525" cap="rnd">
            <a:noFill/>
            <a:round/>
            <a:headEnd/>
            <a:tailEnd/>
          </a:ln>
          <a:effectLst/>
        </p:spPr>
        <p:txBody>
          <a:bodyPr/>
          <a:lstStyle/>
          <a:p>
            <a:endParaRPr lang="zh-CN" altLang="en-US" b="1"/>
          </a:p>
        </p:txBody>
      </p:sp>
      <p:sp>
        <p:nvSpPr>
          <p:cNvPr id="576609" name="Freeform 97"/>
          <p:cNvSpPr>
            <a:spLocks/>
          </p:cNvSpPr>
          <p:nvPr/>
        </p:nvSpPr>
        <p:spPr bwMode="auto">
          <a:xfrm>
            <a:off x="3781425" y="4815560"/>
            <a:ext cx="134938" cy="26988"/>
          </a:xfrm>
          <a:custGeom>
            <a:avLst/>
            <a:gdLst/>
            <a:ahLst/>
            <a:cxnLst>
              <a:cxn ang="0">
                <a:pos x="81" y="0"/>
              </a:cxn>
              <a:cxn ang="0">
                <a:pos x="84" y="6"/>
              </a:cxn>
              <a:cxn ang="0">
                <a:pos x="0" y="16"/>
              </a:cxn>
              <a:cxn ang="0">
                <a:pos x="0" y="8"/>
              </a:cxn>
              <a:cxn ang="0">
                <a:pos x="81" y="0"/>
              </a:cxn>
            </a:cxnLst>
            <a:rect l="0" t="0" r="r" b="b"/>
            <a:pathLst>
              <a:path w="85" h="17">
                <a:moveTo>
                  <a:pt x="81" y="0"/>
                </a:moveTo>
                <a:lnTo>
                  <a:pt x="84" y="6"/>
                </a:lnTo>
                <a:lnTo>
                  <a:pt x="0" y="16"/>
                </a:lnTo>
                <a:lnTo>
                  <a:pt x="0" y="8"/>
                </a:lnTo>
                <a:lnTo>
                  <a:pt x="81" y="0"/>
                </a:lnTo>
              </a:path>
            </a:pathLst>
          </a:custGeom>
          <a:solidFill>
            <a:srgbClr val="E4E4E4"/>
          </a:solidFill>
          <a:ln w="9525" cap="rnd">
            <a:noFill/>
            <a:round/>
            <a:headEnd/>
            <a:tailEnd/>
          </a:ln>
          <a:effectLst/>
        </p:spPr>
        <p:txBody>
          <a:bodyPr/>
          <a:lstStyle/>
          <a:p>
            <a:endParaRPr lang="zh-CN" altLang="en-US" b="1"/>
          </a:p>
        </p:txBody>
      </p:sp>
      <p:sp>
        <p:nvSpPr>
          <p:cNvPr id="576610" name="Freeform 98"/>
          <p:cNvSpPr>
            <a:spLocks/>
          </p:cNvSpPr>
          <p:nvPr/>
        </p:nvSpPr>
        <p:spPr bwMode="auto">
          <a:xfrm>
            <a:off x="3781425" y="4828260"/>
            <a:ext cx="139700" cy="26988"/>
          </a:xfrm>
          <a:custGeom>
            <a:avLst/>
            <a:gdLst/>
            <a:ahLst/>
            <a:cxnLst>
              <a:cxn ang="0">
                <a:pos x="84" y="0"/>
              </a:cxn>
              <a:cxn ang="0">
                <a:pos x="87" y="7"/>
              </a:cxn>
              <a:cxn ang="0">
                <a:pos x="0" y="16"/>
              </a:cxn>
              <a:cxn ang="0">
                <a:pos x="0" y="8"/>
              </a:cxn>
              <a:cxn ang="0">
                <a:pos x="84" y="0"/>
              </a:cxn>
            </a:cxnLst>
            <a:rect l="0" t="0" r="r" b="b"/>
            <a:pathLst>
              <a:path w="88" h="17">
                <a:moveTo>
                  <a:pt x="84" y="0"/>
                </a:moveTo>
                <a:lnTo>
                  <a:pt x="87" y="7"/>
                </a:lnTo>
                <a:lnTo>
                  <a:pt x="0" y="16"/>
                </a:lnTo>
                <a:lnTo>
                  <a:pt x="0" y="8"/>
                </a:lnTo>
                <a:lnTo>
                  <a:pt x="84" y="0"/>
                </a:lnTo>
              </a:path>
            </a:pathLst>
          </a:custGeom>
          <a:solidFill>
            <a:srgbClr val="F1F1F1"/>
          </a:solidFill>
          <a:ln w="9525" cap="rnd">
            <a:noFill/>
            <a:round/>
            <a:headEnd/>
            <a:tailEnd/>
          </a:ln>
          <a:effectLst/>
        </p:spPr>
        <p:txBody>
          <a:bodyPr/>
          <a:lstStyle/>
          <a:p>
            <a:endParaRPr lang="zh-CN" altLang="en-US" b="1"/>
          </a:p>
        </p:txBody>
      </p:sp>
      <p:sp>
        <p:nvSpPr>
          <p:cNvPr id="576611" name="Freeform 99"/>
          <p:cNvSpPr>
            <a:spLocks/>
          </p:cNvSpPr>
          <p:nvPr/>
        </p:nvSpPr>
        <p:spPr bwMode="auto">
          <a:xfrm>
            <a:off x="3781425" y="4890173"/>
            <a:ext cx="207963" cy="163512"/>
          </a:xfrm>
          <a:custGeom>
            <a:avLst/>
            <a:gdLst/>
            <a:ahLst/>
            <a:cxnLst>
              <a:cxn ang="0">
                <a:pos x="88" y="0"/>
              </a:cxn>
              <a:cxn ang="0">
                <a:pos x="130" y="86"/>
              </a:cxn>
              <a:cxn ang="0">
                <a:pos x="6" y="102"/>
              </a:cxn>
              <a:cxn ang="0">
                <a:pos x="0" y="8"/>
              </a:cxn>
              <a:cxn ang="0">
                <a:pos x="88" y="0"/>
              </a:cxn>
            </a:cxnLst>
            <a:rect l="0" t="0" r="r" b="b"/>
            <a:pathLst>
              <a:path w="131" h="103">
                <a:moveTo>
                  <a:pt x="88" y="0"/>
                </a:moveTo>
                <a:lnTo>
                  <a:pt x="130" y="86"/>
                </a:lnTo>
                <a:lnTo>
                  <a:pt x="6" y="102"/>
                </a:lnTo>
                <a:lnTo>
                  <a:pt x="0" y="8"/>
                </a:lnTo>
                <a:lnTo>
                  <a:pt x="88" y="0"/>
                </a:lnTo>
              </a:path>
            </a:pathLst>
          </a:custGeom>
          <a:solidFill>
            <a:srgbClr val="FFFFFF"/>
          </a:solidFill>
          <a:ln w="9525" cap="rnd">
            <a:noFill/>
            <a:round/>
            <a:headEnd/>
            <a:tailEnd/>
          </a:ln>
          <a:effectLst/>
        </p:spPr>
        <p:txBody>
          <a:bodyPr/>
          <a:lstStyle/>
          <a:p>
            <a:endParaRPr lang="zh-CN" altLang="en-US" b="1"/>
          </a:p>
        </p:txBody>
      </p:sp>
      <p:sp>
        <p:nvSpPr>
          <p:cNvPr id="576612" name="Freeform 100"/>
          <p:cNvSpPr>
            <a:spLocks/>
          </p:cNvSpPr>
          <p:nvPr/>
        </p:nvSpPr>
        <p:spPr bwMode="auto">
          <a:xfrm>
            <a:off x="4200525" y="3264573"/>
            <a:ext cx="336550" cy="176212"/>
          </a:xfrm>
          <a:custGeom>
            <a:avLst/>
            <a:gdLst/>
            <a:ahLst/>
            <a:cxnLst>
              <a:cxn ang="0">
                <a:pos x="187" y="0"/>
              </a:cxn>
              <a:cxn ang="0">
                <a:pos x="0" y="110"/>
              </a:cxn>
              <a:cxn ang="0">
                <a:pos x="211" y="36"/>
              </a:cxn>
              <a:cxn ang="0">
                <a:pos x="187" y="0"/>
              </a:cxn>
            </a:cxnLst>
            <a:rect l="0" t="0" r="r" b="b"/>
            <a:pathLst>
              <a:path w="212" h="111">
                <a:moveTo>
                  <a:pt x="187" y="0"/>
                </a:moveTo>
                <a:lnTo>
                  <a:pt x="0" y="110"/>
                </a:lnTo>
                <a:lnTo>
                  <a:pt x="211" y="36"/>
                </a:lnTo>
                <a:lnTo>
                  <a:pt x="187" y="0"/>
                </a:lnTo>
              </a:path>
            </a:pathLst>
          </a:custGeom>
          <a:solidFill>
            <a:srgbClr val="000000"/>
          </a:solidFill>
          <a:ln w="9525" cap="rnd">
            <a:noFill/>
            <a:round/>
            <a:headEnd/>
            <a:tailEnd/>
          </a:ln>
          <a:effectLst/>
        </p:spPr>
        <p:txBody>
          <a:bodyPr/>
          <a:lstStyle/>
          <a:p>
            <a:endParaRPr lang="zh-CN" altLang="en-US" b="1"/>
          </a:p>
        </p:txBody>
      </p:sp>
      <p:sp>
        <p:nvSpPr>
          <p:cNvPr id="576613" name="Freeform 101"/>
          <p:cNvSpPr>
            <a:spLocks/>
          </p:cNvSpPr>
          <p:nvPr/>
        </p:nvSpPr>
        <p:spPr bwMode="auto">
          <a:xfrm>
            <a:off x="4497388" y="3215360"/>
            <a:ext cx="58737" cy="69850"/>
          </a:xfrm>
          <a:custGeom>
            <a:avLst/>
            <a:gdLst/>
            <a:ahLst/>
            <a:cxnLst>
              <a:cxn ang="0">
                <a:pos x="0" y="6"/>
              </a:cxn>
              <a:cxn ang="0">
                <a:pos x="11" y="0"/>
              </a:cxn>
              <a:cxn ang="0">
                <a:pos x="36" y="38"/>
              </a:cxn>
              <a:cxn ang="0">
                <a:pos x="23" y="43"/>
              </a:cxn>
              <a:cxn ang="0">
                <a:pos x="0" y="6"/>
              </a:cxn>
            </a:cxnLst>
            <a:rect l="0" t="0" r="r" b="b"/>
            <a:pathLst>
              <a:path w="37" h="44">
                <a:moveTo>
                  <a:pt x="0" y="6"/>
                </a:moveTo>
                <a:lnTo>
                  <a:pt x="11" y="0"/>
                </a:lnTo>
                <a:lnTo>
                  <a:pt x="36" y="38"/>
                </a:lnTo>
                <a:lnTo>
                  <a:pt x="23" y="43"/>
                </a:lnTo>
                <a:lnTo>
                  <a:pt x="0" y="6"/>
                </a:lnTo>
              </a:path>
            </a:pathLst>
          </a:custGeom>
          <a:solidFill>
            <a:srgbClr val="0D0D0D"/>
          </a:solidFill>
          <a:ln w="9525" cap="rnd">
            <a:noFill/>
            <a:round/>
            <a:headEnd/>
            <a:tailEnd/>
          </a:ln>
          <a:effectLst/>
        </p:spPr>
        <p:txBody>
          <a:bodyPr/>
          <a:lstStyle/>
          <a:p>
            <a:endParaRPr lang="zh-CN" altLang="en-US" b="1"/>
          </a:p>
        </p:txBody>
      </p:sp>
      <p:sp>
        <p:nvSpPr>
          <p:cNvPr id="576614" name="Freeform 102"/>
          <p:cNvSpPr>
            <a:spLocks/>
          </p:cNvSpPr>
          <p:nvPr/>
        </p:nvSpPr>
        <p:spPr bwMode="auto">
          <a:xfrm>
            <a:off x="4516438" y="3201073"/>
            <a:ext cx="63500" cy="74612"/>
          </a:xfrm>
          <a:custGeom>
            <a:avLst/>
            <a:gdLst/>
            <a:ahLst/>
            <a:cxnLst>
              <a:cxn ang="0">
                <a:pos x="0" y="6"/>
              </a:cxn>
              <a:cxn ang="0">
                <a:pos x="11" y="0"/>
              </a:cxn>
              <a:cxn ang="0">
                <a:pos x="39" y="41"/>
              </a:cxn>
              <a:cxn ang="0">
                <a:pos x="25" y="46"/>
              </a:cxn>
              <a:cxn ang="0">
                <a:pos x="0" y="6"/>
              </a:cxn>
            </a:cxnLst>
            <a:rect l="0" t="0" r="r" b="b"/>
            <a:pathLst>
              <a:path w="40" h="47">
                <a:moveTo>
                  <a:pt x="0" y="6"/>
                </a:moveTo>
                <a:lnTo>
                  <a:pt x="11" y="0"/>
                </a:lnTo>
                <a:lnTo>
                  <a:pt x="39" y="41"/>
                </a:lnTo>
                <a:lnTo>
                  <a:pt x="25" y="46"/>
                </a:lnTo>
                <a:lnTo>
                  <a:pt x="0" y="6"/>
                </a:lnTo>
              </a:path>
            </a:pathLst>
          </a:custGeom>
          <a:solidFill>
            <a:srgbClr val="1A1A1A"/>
          </a:solidFill>
          <a:ln w="9525" cap="rnd">
            <a:noFill/>
            <a:round/>
            <a:headEnd/>
            <a:tailEnd/>
          </a:ln>
          <a:effectLst/>
        </p:spPr>
        <p:txBody>
          <a:bodyPr/>
          <a:lstStyle/>
          <a:p>
            <a:endParaRPr lang="zh-CN" altLang="en-US" b="1"/>
          </a:p>
        </p:txBody>
      </p:sp>
      <p:sp>
        <p:nvSpPr>
          <p:cNvPr id="576615" name="Freeform 103"/>
          <p:cNvSpPr>
            <a:spLocks/>
          </p:cNvSpPr>
          <p:nvPr/>
        </p:nvSpPr>
        <p:spPr bwMode="auto">
          <a:xfrm>
            <a:off x="4533900" y="3188373"/>
            <a:ext cx="68263" cy="77787"/>
          </a:xfrm>
          <a:custGeom>
            <a:avLst/>
            <a:gdLst/>
            <a:ahLst/>
            <a:cxnLst>
              <a:cxn ang="0">
                <a:pos x="0" y="6"/>
              </a:cxn>
              <a:cxn ang="0">
                <a:pos x="11" y="0"/>
              </a:cxn>
              <a:cxn ang="0">
                <a:pos x="42" y="43"/>
              </a:cxn>
              <a:cxn ang="0">
                <a:pos x="28" y="48"/>
              </a:cxn>
              <a:cxn ang="0">
                <a:pos x="0" y="6"/>
              </a:cxn>
            </a:cxnLst>
            <a:rect l="0" t="0" r="r" b="b"/>
            <a:pathLst>
              <a:path w="43" h="49">
                <a:moveTo>
                  <a:pt x="0" y="6"/>
                </a:moveTo>
                <a:lnTo>
                  <a:pt x="11" y="0"/>
                </a:lnTo>
                <a:lnTo>
                  <a:pt x="42" y="43"/>
                </a:lnTo>
                <a:lnTo>
                  <a:pt x="28" y="48"/>
                </a:lnTo>
                <a:lnTo>
                  <a:pt x="0" y="6"/>
                </a:lnTo>
              </a:path>
            </a:pathLst>
          </a:custGeom>
          <a:solidFill>
            <a:srgbClr val="282828"/>
          </a:solidFill>
          <a:ln w="9525" cap="rnd">
            <a:noFill/>
            <a:round/>
            <a:headEnd/>
            <a:tailEnd/>
          </a:ln>
          <a:effectLst/>
        </p:spPr>
        <p:txBody>
          <a:bodyPr/>
          <a:lstStyle/>
          <a:p>
            <a:endParaRPr lang="zh-CN" altLang="en-US" b="1"/>
          </a:p>
        </p:txBody>
      </p:sp>
      <p:sp>
        <p:nvSpPr>
          <p:cNvPr id="576616" name="Freeform 104"/>
          <p:cNvSpPr>
            <a:spLocks/>
          </p:cNvSpPr>
          <p:nvPr/>
        </p:nvSpPr>
        <p:spPr bwMode="auto">
          <a:xfrm>
            <a:off x="4551363" y="3174085"/>
            <a:ext cx="69850" cy="82550"/>
          </a:xfrm>
          <a:custGeom>
            <a:avLst/>
            <a:gdLst/>
            <a:ahLst/>
            <a:cxnLst>
              <a:cxn ang="0">
                <a:pos x="0" y="7"/>
              </a:cxn>
              <a:cxn ang="0">
                <a:pos x="13" y="0"/>
              </a:cxn>
              <a:cxn ang="0">
                <a:pos x="43" y="46"/>
              </a:cxn>
              <a:cxn ang="0">
                <a:pos x="30" y="51"/>
              </a:cxn>
              <a:cxn ang="0">
                <a:pos x="0" y="7"/>
              </a:cxn>
            </a:cxnLst>
            <a:rect l="0" t="0" r="r" b="b"/>
            <a:pathLst>
              <a:path w="44" h="52">
                <a:moveTo>
                  <a:pt x="0" y="7"/>
                </a:moveTo>
                <a:lnTo>
                  <a:pt x="13" y="0"/>
                </a:lnTo>
                <a:lnTo>
                  <a:pt x="43" y="46"/>
                </a:lnTo>
                <a:lnTo>
                  <a:pt x="30" y="51"/>
                </a:lnTo>
                <a:lnTo>
                  <a:pt x="0" y="7"/>
                </a:lnTo>
              </a:path>
            </a:pathLst>
          </a:custGeom>
          <a:solidFill>
            <a:srgbClr val="353535"/>
          </a:solidFill>
          <a:ln w="9525" cap="rnd">
            <a:noFill/>
            <a:round/>
            <a:headEnd/>
            <a:tailEnd/>
          </a:ln>
          <a:effectLst/>
        </p:spPr>
        <p:txBody>
          <a:bodyPr/>
          <a:lstStyle/>
          <a:p>
            <a:endParaRPr lang="zh-CN" altLang="en-US" b="1"/>
          </a:p>
        </p:txBody>
      </p:sp>
      <p:sp>
        <p:nvSpPr>
          <p:cNvPr id="576617" name="Freeform 105"/>
          <p:cNvSpPr>
            <a:spLocks/>
          </p:cNvSpPr>
          <p:nvPr/>
        </p:nvSpPr>
        <p:spPr bwMode="auto">
          <a:xfrm>
            <a:off x="4572000" y="3161385"/>
            <a:ext cx="68263" cy="85725"/>
          </a:xfrm>
          <a:custGeom>
            <a:avLst/>
            <a:gdLst/>
            <a:ahLst/>
            <a:cxnLst>
              <a:cxn ang="0">
                <a:pos x="0" y="6"/>
              </a:cxn>
              <a:cxn ang="0">
                <a:pos x="10" y="0"/>
              </a:cxn>
              <a:cxn ang="0">
                <a:pos x="42" y="48"/>
              </a:cxn>
              <a:cxn ang="0">
                <a:pos x="29" y="53"/>
              </a:cxn>
              <a:cxn ang="0">
                <a:pos x="0" y="6"/>
              </a:cxn>
            </a:cxnLst>
            <a:rect l="0" t="0" r="r" b="b"/>
            <a:pathLst>
              <a:path w="43" h="54">
                <a:moveTo>
                  <a:pt x="0" y="6"/>
                </a:moveTo>
                <a:lnTo>
                  <a:pt x="10" y="0"/>
                </a:lnTo>
                <a:lnTo>
                  <a:pt x="42" y="48"/>
                </a:lnTo>
                <a:lnTo>
                  <a:pt x="29" y="53"/>
                </a:lnTo>
                <a:lnTo>
                  <a:pt x="0" y="6"/>
                </a:lnTo>
              </a:path>
            </a:pathLst>
          </a:custGeom>
          <a:solidFill>
            <a:srgbClr val="434343"/>
          </a:solidFill>
          <a:ln w="9525" cap="rnd">
            <a:noFill/>
            <a:round/>
            <a:headEnd/>
            <a:tailEnd/>
          </a:ln>
          <a:effectLst/>
        </p:spPr>
        <p:txBody>
          <a:bodyPr/>
          <a:lstStyle/>
          <a:p>
            <a:endParaRPr lang="zh-CN" altLang="en-US" b="1"/>
          </a:p>
        </p:txBody>
      </p:sp>
      <p:sp>
        <p:nvSpPr>
          <p:cNvPr id="576618" name="Freeform 106"/>
          <p:cNvSpPr>
            <a:spLocks/>
          </p:cNvSpPr>
          <p:nvPr/>
        </p:nvSpPr>
        <p:spPr bwMode="auto">
          <a:xfrm>
            <a:off x="4589463" y="3148685"/>
            <a:ext cx="74612" cy="88900"/>
          </a:xfrm>
          <a:custGeom>
            <a:avLst/>
            <a:gdLst/>
            <a:ahLst/>
            <a:cxnLst>
              <a:cxn ang="0">
                <a:pos x="0" y="6"/>
              </a:cxn>
              <a:cxn ang="0">
                <a:pos x="12" y="0"/>
              </a:cxn>
              <a:cxn ang="0">
                <a:pos x="46" y="50"/>
              </a:cxn>
              <a:cxn ang="0">
                <a:pos x="32" y="55"/>
              </a:cxn>
              <a:cxn ang="0">
                <a:pos x="0" y="6"/>
              </a:cxn>
            </a:cxnLst>
            <a:rect l="0" t="0" r="r" b="b"/>
            <a:pathLst>
              <a:path w="47" h="56">
                <a:moveTo>
                  <a:pt x="0" y="6"/>
                </a:moveTo>
                <a:lnTo>
                  <a:pt x="12" y="0"/>
                </a:lnTo>
                <a:lnTo>
                  <a:pt x="46" y="50"/>
                </a:lnTo>
                <a:lnTo>
                  <a:pt x="32" y="55"/>
                </a:lnTo>
                <a:lnTo>
                  <a:pt x="0" y="6"/>
                </a:lnTo>
              </a:path>
            </a:pathLst>
          </a:custGeom>
          <a:solidFill>
            <a:srgbClr val="505050"/>
          </a:solidFill>
          <a:ln w="9525" cap="rnd">
            <a:noFill/>
            <a:round/>
            <a:headEnd/>
            <a:tailEnd/>
          </a:ln>
          <a:effectLst/>
        </p:spPr>
        <p:txBody>
          <a:bodyPr/>
          <a:lstStyle/>
          <a:p>
            <a:endParaRPr lang="zh-CN" altLang="en-US" b="1"/>
          </a:p>
        </p:txBody>
      </p:sp>
      <p:sp>
        <p:nvSpPr>
          <p:cNvPr id="576619" name="Freeform 107"/>
          <p:cNvSpPr>
            <a:spLocks/>
          </p:cNvSpPr>
          <p:nvPr/>
        </p:nvSpPr>
        <p:spPr bwMode="auto">
          <a:xfrm>
            <a:off x="4608513" y="3134398"/>
            <a:ext cx="77787" cy="93662"/>
          </a:xfrm>
          <a:custGeom>
            <a:avLst/>
            <a:gdLst/>
            <a:ahLst/>
            <a:cxnLst>
              <a:cxn ang="0">
                <a:pos x="0" y="6"/>
              </a:cxn>
              <a:cxn ang="0">
                <a:pos x="12" y="0"/>
              </a:cxn>
              <a:cxn ang="0">
                <a:pos x="48" y="53"/>
              </a:cxn>
              <a:cxn ang="0">
                <a:pos x="34" y="58"/>
              </a:cxn>
              <a:cxn ang="0">
                <a:pos x="0" y="6"/>
              </a:cxn>
            </a:cxnLst>
            <a:rect l="0" t="0" r="r" b="b"/>
            <a:pathLst>
              <a:path w="49" h="59">
                <a:moveTo>
                  <a:pt x="0" y="6"/>
                </a:moveTo>
                <a:lnTo>
                  <a:pt x="12" y="0"/>
                </a:lnTo>
                <a:lnTo>
                  <a:pt x="48" y="53"/>
                </a:lnTo>
                <a:lnTo>
                  <a:pt x="34" y="58"/>
                </a:lnTo>
                <a:lnTo>
                  <a:pt x="0" y="6"/>
                </a:lnTo>
              </a:path>
            </a:pathLst>
          </a:custGeom>
          <a:solidFill>
            <a:srgbClr val="5D5D5D"/>
          </a:solidFill>
          <a:ln w="9525" cap="rnd">
            <a:noFill/>
            <a:round/>
            <a:headEnd/>
            <a:tailEnd/>
          </a:ln>
          <a:effectLst/>
        </p:spPr>
        <p:txBody>
          <a:bodyPr/>
          <a:lstStyle/>
          <a:p>
            <a:endParaRPr lang="zh-CN" altLang="en-US" b="1"/>
          </a:p>
        </p:txBody>
      </p:sp>
      <p:sp>
        <p:nvSpPr>
          <p:cNvPr id="576620" name="Freeform 108"/>
          <p:cNvSpPr>
            <a:spLocks/>
          </p:cNvSpPr>
          <p:nvPr/>
        </p:nvSpPr>
        <p:spPr bwMode="auto">
          <a:xfrm>
            <a:off x="4627563" y="3120110"/>
            <a:ext cx="79375" cy="98425"/>
          </a:xfrm>
          <a:custGeom>
            <a:avLst/>
            <a:gdLst/>
            <a:ahLst/>
            <a:cxnLst>
              <a:cxn ang="0">
                <a:pos x="0" y="7"/>
              </a:cxn>
              <a:cxn ang="0">
                <a:pos x="12" y="0"/>
              </a:cxn>
              <a:cxn ang="0">
                <a:pos x="49" y="55"/>
              </a:cxn>
              <a:cxn ang="0">
                <a:pos x="35" y="61"/>
              </a:cxn>
              <a:cxn ang="0">
                <a:pos x="0" y="7"/>
              </a:cxn>
            </a:cxnLst>
            <a:rect l="0" t="0" r="r" b="b"/>
            <a:pathLst>
              <a:path w="50" h="62">
                <a:moveTo>
                  <a:pt x="0" y="7"/>
                </a:moveTo>
                <a:lnTo>
                  <a:pt x="12" y="0"/>
                </a:lnTo>
                <a:lnTo>
                  <a:pt x="49" y="55"/>
                </a:lnTo>
                <a:lnTo>
                  <a:pt x="35" y="61"/>
                </a:lnTo>
                <a:lnTo>
                  <a:pt x="0" y="7"/>
                </a:lnTo>
              </a:path>
            </a:pathLst>
          </a:custGeom>
          <a:solidFill>
            <a:srgbClr val="6B6B6B"/>
          </a:solidFill>
          <a:ln w="9525" cap="rnd">
            <a:noFill/>
            <a:round/>
            <a:headEnd/>
            <a:tailEnd/>
          </a:ln>
          <a:effectLst/>
        </p:spPr>
        <p:txBody>
          <a:bodyPr/>
          <a:lstStyle/>
          <a:p>
            <a:endParaRPr lang="zh-CN" altLang="en-US" b="1"/>
          </a:p>
        </p:txBody>
      </p:sp>
      <p:sp>
        <p:nvSpPr>
          <p:cNvPr id="576621" name="Freeform 109"/>
          <p:cNvSpPr>
            <a:spLocks/>
          </p:cNvSpPr>
          <p:nvPr/>
        </p:nvSpPr>
        <p:spPr bwMode="auto">
          <a:xfrm>
            <a:off x="4646613" y="3107410"/>
            <a:ext cx="79375" cy="100013"/>
          </a:xfrm>
          <a:custGeom>
            <a:avLst/>
            <a:gdLst/>
            <a:ahLst/>
            <a:cxnLst>
              <a:cxn ang="0">
                <a:pos x="0" y="6"/>
              </a:cxn>
              <a:cxn ang="0">
                <a:pos x="12" y="0"/>
              </a:cxn>
              <a:cxn ang="0">
                <a:pos x="49" y="57"/>
              </a:cxn>
              <a:cxn ang="0">
                <a:pos x="37" y="62"/>
              </a:cxn>
              <a:cxn ang="0">
                <a:pos x="0" y="6"/>
              </a:cxn>
            </a:cxnLst>
            <a:rect l="0" t="0" r="r" b="b"/>
            <a:pathLst>
              <a:path w="50" h="63">
                <a:moveTo>
                  <a:pt x="0" y="6"/>
                </a:moveTo>
                <a:lnTo>
                  <a:pt x="12" y="0"/>
                </a:lnTo>
                <a:lnTo>
                  <a:pt x="49" y="57"/>
                </a:lnTo>
                <a:lnTo>
                  <a:pt x="37" y="62"/>
                </a:lnTo>
                <a:lnTo>
                  <a:pt x="0" y="6"/>
                </a:lnTo>
              </a:path>
            </a:pathLst>
          </a:custGeom>
          <a:solidFill>
            <a:srgbClr val="787878"/>
          </a:solidFill>
          <a:ln w="9525" cap="rnd">
            <a:noFill/>
            <a:round/>
            <a:headEnd/>
            <a:tailEnd/>
          </a:ln>
          <a:effectLst/>
        </p:spPr>
        <p:txBody>
          <a:bodyPr/>
          <a:lstStyle/>
          <a:p>
            <a:endParaRPr lang="zh-CN" altLang="en-US" b="1"/>
          </a:p>
        </p:txBody>
      </p:sp>
      <p:sp>
        <p:nvSpPr>
          <p:cNvPr id="576622" name="Freeform 110"/>
          <p:cNvSpPr>
            <a:spLocks/>
          </p:cNvSpPr>
          <p:nvPr/>
        </p:nvSpPr>
        <p:spPr bwMode="auto">
          <a:xfrm>
            <a:off x="4665663" y="3094710"/>
            <a:ext cx="84137" cy="103188"/>
          </a:xfrm>
          <a:custGeom>
            <a:avLst/>
            <a:gdLst/>
            <a:ahLst/>
            <a:cxnLst>
              <a:cxn ang="0">
                <a:pos x="0" y="6"/>
              </a:cxn>
              <a:cxn ang="0">
                <a:pos x="11" y="0"/>
              </a:cxn>
              <a:cxn ang="0">
                <a:pos x="52" y="59"/>
              </a:cxn>
              <a:cxn ang="0">
                <a:pos x="37" y="64"/>
              </a:cxn>
              <a:cxn ang="0">
                <a:pos x="0" y="6"/>
              </a:cxn>
            </a:cxnLst>
            <a:rect l="0" t="0" r="r" b="b"/>
            <a:pathLst>
              <a:path w="53" h="65">
                <a:moveTo>
                  <a:pt x="0" y="6"/>
                </a:moveTo>
                <a:lnTo>
                  <a:pt x="11" y="0"/>
                </a:lnTo>
                <a:lnTo>
                  <a:pt x="52" y="59"/>
                </a:lnTo>
                <a:lnTo>
                  <a:pt x="37" y="64"/>
                </a:lnTo>
                <a:lnTo>
                  <a:pt x="0" y="6"/>
                </a:lnTo>
              </a:path>
            </a:pathLst>
          </a:custGeom>
          <a:solidFill>
            <a:srgbClr val="868686"/>
          </a:solidFill>
          <a:ln w="9525" cap="rnd">
            <a:noFill/>
            <a:round/>
            <a:headEnd/>
            <a:tailEnd/>
          </a:ln>
          <a:effectLst/>
        </p:spPr>
        <p:txBody>
          <a:bodyPr/>
          <a:lstStyle/>
          <a:p>
            <a:endParaRPr lang="zh-CN" altLang="en-US" b="1"/>
          </a:p>
        </p:txBody>
      </p:sp>
      <p:sp>
        <p:nvSpPr>
          <p:cNvPr id="576623" name="Freeform 111"/>
          <p:cNvSpPr>
            <a:spLocks/>
          </p:cNvSpPr>
          <p:nvPr/>
        </p:nvSpPr>
        <p:spPr bwMode="auto">
          <a:xfrm>
            <a:off x="4684713" y="3080423"/>
            <a:ext cx="85725" cy="107950"/>
          </a:xfrm>
          <a:custGeom>
            <a:avLst/>
            <a:gdLst/>
            <a:ahLst/>
            <a:cxnLst>
              <a:cxn ang="0">
                <a:pos x="0" y="6"/>
              </a:cxn>
              <a:cxn ang="0">
                <a:pos x="11" y="0"/>
              </a:cxn>
              <a:cxn ang="0">
                <a:pos x="53" y="62"/>
              </a:cxn>
              <a:cxn ang="0">
                <a:pos x="39" y="67"/>
              </a:cxn>
              <a:cxn ang="0">
                <a:pos x="0" y="6"/>
              </a:cxn>
            </a:cxnLst>
            <a:rect l="0" t="0" r="r" b="b"/>
            <a:pathLst>
              <a:path w="54" h="68">
                <a:moveTo>
                  <a:pt x="0" y="6"/>
                </a:moveTo>
                <a:lnTo>
                  <a:pt x="11" y="0"/>
                </a:lnTo>
                <a:lnTo>
                  <a:pt x="53" y="62"/>
                </a:lnTo>
                <a:lnTo>
                  <a:pt x="39" y="67"/>
                </a:lnTo>
                <a:lnTo>
                  <a:pt x="0" y="6"/>
                </a:lnTo>
              </a:path>
            </a:pathLst>
          </a:custGeom>
          <a:solidFill>
            <a:srgbClr val="939393"/>
          </a:solidFill>
          <a:ln w="9525" cap="rnd">
            <a:noFill/>
            <a:round/>
            <a:headEnd/>
            <a:tailEnd/>
          </a:ln>
          <a:effectLst/>
        </p:spPr>
        <p:txBody>
          <a:bodyPr/>
          <a:lstStyle/>
          <a:p>
            <a:endParaRPr lang="zh-CN" altLang="en-US" b="1"/>
          </a:p>
        </p:txBody>
      </p:sp>
      <p:sp>
        <p:nvSpPr>
          <p:cNvPr id="576624" name="Freeform 112"/>
          <p:cNvSpPr>
            <a:spLocks/>
          </p:cNvSpPr>
          <p:nvPr/>
        </p:nvSpPr>
        <p:spPr bwMode="auto">
          <a:xfrm>
            <a:off x="4703763" y="3066135"/>
            <a:ext cx="88900" cy="112713"/>
          </a:xfrm>
          <a:custGeom>
            <a:avLst/>
            <a:gdLst/>
            <a:ahLst/>
            <a:cxnLst>
              <a:cxn ang="0">
                <a:pos x="0" y="7"/>
              </a:cxn>
              <a:cxn ang="0">
                <a:pos x="12" y="0"/>
              </a:cxn>
              <a:cxn ang="0">
                <a:pos x="55" y="65"/>
              </a:cxn>
              <a:cxn ang="0">
                <a:pos x="42" y="70"/>
              </a:cxn>
              <a:cxn ang="0">
                <a:pos x="0" y="7"/>
              </a:cxn>
            </a:cxnLst>
            <a:rect l="0" t="0" r="r" b="b"/>
            <a:pathLst>
              <a:path w="56" h="71">
                <a:moveTo>
                  <a:pt x="0" y="7"/>
                </a:moveTo>
                <a:lnTo>
                  <a:pt x="12" y="0"/>
                </a:lnTo>
                <a:lnTo>
                  <a:pt x="55" y="65"/>
                </a:lnTo>
                <a:lnTo>
                  <a:pt x="42" y="70"/>
                </a:lnTo>
                <a:lnTo>
                  <a:pt x="0" y="7"/>
                </a:lnTo>
              </a:path>
            </a:pathLst>
          </a:custGeom>
          <a:solidFill>
            <a:srgbClr val="A1A1A1"/>
          </a:solidFill>
          <a:ln w="9525" cap="rnd">
            <a:noFill/>
            <a:round/>
            <a:headEnd/>
            <a:tailEnd/>
          </a:ln>
          <a:effectLst/>
        </p:spPr>
        <p:txBody>
          <a:bodyPr/>
          <a:lstStyle/>
          <a:p>
            <a:endParaRPr lang="zh-CN" altLang="en-US" b="1"/>
          </a:p>
        </p:txBody>
      </p:sp>
      <p:sp>
        <p:nvSpPr>
          <p:cNvPr id="576625" name="Freeform 113"/>
          <p:cNvSpPr>
            <a:spLocks/>
          </p:cNvSpPr>
          <p:nvPr/>
        </p:nvSpPr>
        <p:spPr bwMode="auto">
          <a:xfrm>
            <a:off x="4722813" y="3053435"/>
            <a:ext cx="88900" cy="115888"/>
          </a:xfrm>
          <a:custGeom>
            <a:avLst/>
            <a:gdLst/>
            <a:ahLst/>
            <a:cxnLst>
              <a:cxn ang="0">
                <a:pos x="0" y="6"/>
              </a:cxn>
              <a:cxn ang="0">
                <a:pos x="10" y="0"/>
              </a:cxn>
              <a:cxn ang="0">
                <a:pos x="55" y="67"/>
              </a:cxn>
              <a:cxn ang="0">
                <a:pos x="42" y="72"/>
              </a:cxn>
              <a:cxn ang="0">
                <a:pos x="0" y="6"/>
              </a:cxn>
            </a:cxnLst>
            <a:rect l="0" t="0" r="r" b="b"/>
            <a:pathLst>
              <a:path w="56" h="73">
                <a:moveTo>
                  <a:pt x="0" y="6"/>
                </a:moveTo>
                <a:lnTo>
                  <a:pt x="10" y="0"/>
                </a:lnTo>
                <a:lnTo>
                  <a:pt x="55" y="67"/>
                </a:lnTo>
                <a:lnTo>
                  <a:pt x="42" y="72"/>
                </a:lnTo>
                <a:lnTo>
                  <a:pt x="0" y="6"/>
                </a:lnTo>
              </a:path>
            </a:pathLst>
          </a:custGeom>
          <a:solidFill>
            <a:srgbClr val="AEAEAE"/>
          </a:solidFill>
          <a:ln w="9525" cap="rnd">
            <a:noFill/>
            <a:round/>
            <a:headEnd/>
            <a:tailEnd/>
          </a:ln>
          <a:effectLst/>
        </p:spPr>
        <p:txBody>
          <a:bodyPr/>
          <a:lstStyle/>
          <a:p>
            <a:endParaRPr lang="zh-CN" altLang="en-US" b="1"/>
          </a:p>
        </p:txBody>
      </p:sp>
      <p:sp>
        <p:nvSpPr>
          <p:cNvPr id="576626" name="Freeform 114"/>
          <p:cNvSpPr>
            <a:spLocks/>
          </p:cNvSpPr>
          <p:nvPr/>
        </p:nvSpPr>
        <p:spPr bwMode="auto">
          <a:xfrm>
            <a:off x="4738688" y="3040735"/>
            <a:ext cx="92075" cy="119063"/>
          </a:xfrm>
          <a:custGeom>
            <a:avLst/>
            <a:gdLst/>
            <a:ahLst/>
            <a:cxnLst>
              <a:cxn ang="0">
                <a:pos x="0" y="6"/>
              </a:cxn>
              <a:cxn ang="0">
                <a:pos x="11" y="0"/>
              </a:cxn>
              <a:cxn ang="0">
                <a:pos x="57" y="69"/>
              </a:cxn>
              <a:cxn ang="0">
                <a:pos x="44" y="74"/>
              </a:cxn>
              <a:cxn ang="0">
                <a:pos x="0" y="6"/>
              </a:cxn>
            </a:cxnLst>
            <a:rect l="0" t="0" r="r" b="b"/>
            <a:pathLst>
              <a:path w="58" h="75">
                <a:moveTo>
                  <a:pt x="0" y="6"/>
                </a:moveTo>
                <a:lnTo>
                  <a:pt x="11" y="0"/>
                </a:lnTo>
                <a:lnTo>
                  <a:pt x="57" y="69"/>
                </a:lnTo>
                <a:lnTo>
                  <a:pt x="44" y="74"/>
                </a:lnTo>
                <a:lnTo>
                  <a:pt x="0" y="6"/>
                </a:lnTo>
              </a:path>
            </a:pathLst>
          </a:custGeom>
          <a:solidFill>
            <a:srgbClr val="BBBBBB"/>
          </a:solidFill>
          <a:ln w="9525" cap="rnd">
            <a:noFill/>
            <a:round/>
            <a:headEnd/>
            <a:tailEnd/>
          </a:ln>
          <a:effectLst/>
        </p:spPr>
        <p:txBody>
          <a:bodyPr/>
          <a:lstStyle/>
          <a:p>
            <a:endParaRPr lang="zh-CN" altLang="en-US" b="1"/>
          </a:p>
        </p:txBody>
      </p:sp>
      <p:sp>
        <p:nvSpPr>
          <p:cNvPr id="576627" name="Freeform 115"/>
          <p:cNvSpPr>
            <a:spLocks/>
          </p:cNvSpPr>
          <p:nvPr/>
        </p:nvSpPr>
        <p:spPr bwMode="auto">
          <a:xfrm>
            <a:off x="4757738" y="3028035"/>
            <a:ext cx="96837" cy="122238"/>
          </a:xfrm>
          <a:custGeom>
            <a:avLst/>
            <a:gdLst/>
            <a:ahLst/>
            <a:cxnLst>
              <a:cxn ang="0">
                <a:pos x="0" y="6"/>
              </a:cxn>
              <a:cxn ang="0">
                <a:pos x="12" y="0"/>
              </a:cxn>
              <a:cxn ang="0">
                <a:pos x="60" y="71"/>
              </a:cxn>
              <a:cxn ang="0">
                <a:pos x="46" y="76"/>
              </a:cxn>
              <a:cxn ang="0">
                <a:pos x="0" y="6"/>
              </a:cxn>
            </a:cxnLst>
            <a:rect l="0" t="0" r="r" b="b"/>
            <a:pathLst>
              <a:path w="61" h="77">
                <a:moveTo>
                  <a:pt x="0" y="6"/>
                </a:moveTo>
                <a:lnTo>
                  <a:pt x="12" y="0"/>
                </a:lnTo>
                <a:lnTo>
                  <a:pt x="60" y="71"/>
                </a:lnTo>
                <a:lnTo>
                  <a:pt x="46" y="76"/>
                </a:lnTo>
                <a:lnTo>
                  <a:pt x="0" y="6"/>
                </a:lnTo>
              </a:path>
            </a:pathLst>
          </a:custGeom>
          <a:solidFill>
            <a:srgbClr val="C9C9C9"/>
          </a:solidFill>
          <a:ln w="9525" cap="rnd">
            <a:noFill/>
            <a:round/>
            <a:headEnd/>
            <a:tailEnd/>
          </a:ln>
          <a:effectLst/>
        </p:spPr>
        <p:txBody>
          <a:bodyPr/>
          <a:lstStyle/>
          <a:p>
            <a:endParaRPr lang="zh-CN" altLang="en-US" b="1"/>
          </a:p>
        </p:txBody>
      </p:sp>
      <p:sp>
        <p:nvSpPr>
          <p:cNvPr id="576628" name="Freeform 116"/>
          <p:cNvSpPr>
            <a:spLocks/>
          </p:cNvSpPr>
          <p:nvPr/>
        </p:nvSpPr>
        <p:spPr bwMode="auto">
          <a:xfrm>
            <a:off x="4776788" y="3013748"/>
            <a:ext cx="100012" cy="127000"/>
          </a:xfrm>
          <a:custGeom>
            <a:avLst/>
            <a:gdLst/>
            <a:ahLst/>
            <a:cxnLst>
              <a:cxn ang="0">
                <a:pos x="0" y="6"/>
              </a:cxn>
              <a:cxn ang="0">
                <a:pos x="12" y="0"/>
              </a:cxn>
              <a:cxn ang="0">
                <a:pos x="62" y="73"/>
              </a:cxn>
              <a:cxn ang="0">
                <a:pos x="48" y="79"/>
              </a:cxn>
              <a:cxn ang="0">
                <a:pos x="0" y="6"/>
              </a:cxn>
            </a:cxnLst>
            <a:rect l="0" t="0" r="r" b="b"/>
            <a:pathLst>
              <a:path w="63" h="80">
                <a:moveTo>
                  <a:pt x="0" y="6"/>
                </a:moveTo>
                <a:lnTo>
                  <a:pt x="12" y="0"/>
                </a:lnTo>
                <a:lnTo>
                  <a:pt x="62" y="73"/>
                </a:lnTo>
                <a:lnTo>
                  <a:pt x="48" y="79"/>
                </a:lnTo>
                <a:lnTo>
                  <a:pt x="0" y="6"/>
                </a:lnTo>
              </a:path>
            </a:pathLst>
          </a:custGeom>
          <a:solidFill>
            <a:srgbClr val="D6D6D6"/>
          </a:solidFill>
          <a:ln w="9525" cap="rnd">
            <a:noFill/>
            <a:round/>
            <a:headEnd/>
            <a:tailEnd/>
          </a:ln>
          <a:effectLst/>
        </p:spPr>
        <p:txBody>
          <a:bodyPr/>
          <a:lstStyle/>
          <a:p>
            <a:endParaRPr lang="zh-CN" altLang="en-US" b="1"/>
          </a:p>
        </p:txBody>
      </p:sp>
      <p:sp>
        <p:nvSpPr>
          <p:cNvPr id="576629" name="Freeform 117"/>
          <p:cNvSpPr>
            <a:spLocks/>
          </p:cNvSpPr>
          <p:nvPr/>
        </p:nvSpPr>
        <p:spPr bwMode="auto">
          <a:xfrm>
            <a:off x="4795838" y="2999460"/>
            <a:ext cx="100012" cy="130175"/>
          </a:xfrm>
          <a:custGeom>
            <a:avLst/>
            <a:gdLst/>
            <a:ahLst/>
            <a:cxnLst>
              <a:cxn ang="0">
                <a:pos x="0" y="7"/>
              </a:cxn>
              <a:cxn ang="0">
                <a:pos x="12" y="0"/>
              </a:cxn>
              <a:cxn ang="0">
                <a:pos x="62" y="76"/>
              </a:cxn>
              <a:cxn ang="0">
                <a:pos x="49" y="81"/>
              </a:cxn>
              <a:cxn ang="0">
                <a:pos x="0" y="7"/>
              </a:cxn>
            </a:cxnLst>
            <a:rect l="0" t="0" r="r" b="b"/>
            <a:pathLst>
              <a:path w="63" h="82">
                <a:moveTo>
                  <a:pt x="0" y="7"/>
                </a:moveTo>
                <a:lnTo>
                  <a:pt x="12" y="0"/>
                </a:lnTo>
                <a:lnTo>
                  <a:pt x="62" y="76"/>
                </a:lnTo>
                <a:lnTo>
                  <a:pt x="49" y="81"/>
                </a:lnTo>
                <a:lnTo>
                  <a:pt x="0" y="7"/>
                </a:lnTo>
              </a:path>
            </a:pathLst>
          </a:custGeom>
          <a:solidFill>
            <a:srgbClr val="E4E4E4"/>
          </a:solidFill>
          <a:ln w="9525" cap="rnd">
            <a:noFill/>
            <a:round/>
            <a:headEnd/>
            <a:tailEnd/>
          </a:ln>
          <a:effectLst/>
        </p:spPr>
        <p:txBody>
          <a:bodyPr/>
          <a:lstStyle/>
          <a:p>
            <a:endParaRPr lang="zh-CN" altLang="en-US" b="1"/>
          </a:p>
        </p:txBody>
      </p:sp>
      <p:sp>
        <p:nvSpPr>
          <p:cNvPr id="576630" name="Freeform 118"/>
          <p:cNvSpPr>
            <a:spLocks/>
          </p:cNvSpPr>
          <p:nvPr/>
        </p:nvSpPr>
        <p:spPr bwMode="auto">
          <a:xfrm>
            <a:off x="4814888" y="2986760"/>
            <a:ext cx="103187" cy="133350"/>
          </a:xfrm>
          <a:custGeom>
            <a:avLst/>
            <a:gdLst/>
            <a:ahLst/>
            <a:cxnLst>
              <a:cxn ang="0">
                <a:pos x="0" y="6"/>
              </a:cxn>
              <a:cxn ang="0">
                <a:pos x="12" y="0"/>
              </a:cxn>
              <a:cxn ang="0">
                <a:pos x="64" y="78"/>
              </a:cxn>
              <a:cxn ang="0">
                <a:pos x="50" y="83"/>
              </a:cxn>
              <a:cxn ang="0">
                <a:pos x="0" y="6"/>
              </a:cxn>
            </a:cxnLst>
            <a:rect l="0" t="0" r="r" b="b"/>
            <a:pathLst>
              <a:path w="65" h="84">
                <a:moveTo>
                  <a:pt x="0" y="6"/>
                </a:moveTo>
                <a:lnTo>
                  <a:pt x="12" y="0"/>
                </a:lnTo>
                <a:lnTo>
                  <a:pt x="64" y="78"/>
                </a:lnTo>
                <a:lnTo>
                  <a:pt x="50" y="83"/>
                </a:lnTo>
                <a:lnTo>
                  <a:pt x="0" y="6"/>
                </a:lnTo>
              </a:path>
            </a:pathLst>
          </a:custGeom>
          <a:solidFill>
            <a:srgbClr val="F1F1F1"/>
          </a:solidFill>
          <a:ln w="9525" cap="rnd">
            <a:noFill/>
            <a:round/>
            <a:headEnd/>
            <a:tailEnd/>
          </a:ln>
          <a:effectLst/>
        </p:spPr>
        <p:txBody>
          <a:bodyPr/>
          <a:lstStyle/>
          <a:p>
            <a:endParaRPr lang="zh-CN" altLang="en-US" b="1"/>
          </a:p>
        </p:txBody>
      </p:sp>
      <p:sp>
        <p:nvSpPr>
          <p:cNvPr id="576631" name="Freeform 119"/>
          <p:cNvSpPr>
            <a:spLocks/>
          </p:cNvSpPr>
          <p:nvPr/>
        </p:nvSpPr>
        <p:spPr bwMode="auto">
          <a:xfrm>
            <a:off x="4833938" y="2858173"/>
            <a:ext cx="330200" cy="252412"/>
          </a:xfrm>
          <a:custGeom>
            <a:avLst/>
            <a:gdLst/>
            <a:ahLst/>
            <a:cxnLst>
              <a:cxn ang="0">
                <a:pos x="0" y="79"/>
              </a:cxn>
              <a:cxn ang="0">
                <a:pos x="135" y="0"/>
              </a:cxn>
              <a:cxn ang="0">
                <a:pos x="207" y="104"/>
              </a:cxn>
              <a:cxn ang="0">
                <a:pos x="52" y="158"/>
              </a:cxn>
              <a:cxn ang="0">
                <a:pos x="0" y="79"/>
              </a:cxn>
            </a:cxnLst>
            <a:rect l="0" t="0" r="r" b="b"/>
            <a:pathLst>
              <a:path w="208" h="159">
                <a:moveTo>
                  <a:pt x="0" y="79"/>
                </a:moveTo>
                <a:lnTo>
                  <a:pt x="135" y="0"/>
                </a:lnTo>
                <a:lnTo>
                  <a:pt x="207" y="104"/>
                </a:lnTo>
                <a:lnTo>
                  <a:pt x="52" y="158"/>
                </a:lnTo>
                <a:lnTo>
                  <a:pt x="0" y="79"/>
                </a:lnTo>
              </a:path>
            </a:pathLst>
          </a:custGeom>
          <a:solidFill>
            <a:srgbClr val="FFFFFF"/>
          </a:solidFill>
          <a:ln w="9525" cap="rnd">
            <a:noFill/>
            <a:round/>
            <a:headEnd/>
            <a:tailEnd/>
          </a:ln>
          <a:effectLst/>
        </p:spPr>
        <p:txBody>
          <a:bodyPr/>
          <a:lstStyle/>
          <a:p>
            <a:endParaRPr lang="zh-CN" altLang="en-US" b="1"/>
          </a:p>
        </p:txBody>
      </p:sp>
      <p:sp>
        <p:nvSpPr>
          <p:cNvPr id="576632" name="Freeform 120"/>
          <p:cNvSpPr>
            <a:spLocks/>
          </p:cNvSpPr>
          <p:nvPr/>
        </p:nvSpPr>
        <p:spPr bwMode="auto">
          <a:xfrm>
            <a:off x="3994150" y="3912273"/>
            <a:ext cx="466725" cy="76200"/>
          </a:xfrm>
          <a:custGeom>
            <a:avLst/>
            <a:gdLst/>
            <a:ahLst/>
            <a:cxnLst>
              <a:cxn ang="0">
                <a:pos x="293" y="0"/>
              </a:cxn>
              <a:cxn ang="0">
                <a:pos x="0" y="29"/>
              </a:cxn>
              <a:cxn ang="0">
                <a:pos x="293" y="47"/>
              </a:cxn>
              <a:cxn ang="0">
                <a:pos x="293" y="0"/>
              </a:cxn>
            </a:cxnLst>
            <a:rect l="0" t="0" r="r" b="b"/>
            <a:pathLst>
              <a:path w="294" h="48">
                <a:moveTo>
                  <a:pt x="293" y="0"/>
                </a:moveTo>
                <a:lnTo>
                  <a:pt x="0" y="29"/>
                </a:lnTo>
                <a:lnTo>
                  <a:pt x="293" y="47"/>
                </a:lnTo>
                <a:lnTo>
                  <a:pt x="293" y="0"/>
                </a:lnTo>
              </a:path>
            </a:pathLst>
          </a:custGeom>
          <a:solidFill>
            <a:srgbClr val="000000"/>
          </a:solidFill>
          <a:ln w="9525" cap="rnd">
            <a:noFill/>
            <a:round/>
            <a:headEnd/>
            <a:tailEnd/>
          </a:ln>
          <a:effectLst/>
        </p:spPr>
        <p:txBody>
          <a:bodyPr/>
          <a:lstStyle/>
          <a:p>
            <a:endParaRPr lang="zh-CN" altLang="en-US" b="1"/>
          </a:p>
        </p:txBody>
      </p:sp>
      <p:sp>
        <p:nvSpPr>
          <p:cNvPr id="576633" name="Freeform 121"/>
          <p:cNvSpPr>
            <a:spLocks/>
          </p:cNvSpPr>
          <p:nvPr/>
        </p:nvSpPr>
        <p:spPr bwMode="auto">
          <a:xfrm>
            <a:off x="4459288" y="3909098"/>
            <a:ext cx="36512" cy="80962"/>
          </a:xfrm>
          <a:custGeom>
            <a:avLst/>
            <a:gdLst/>
            <a:ahLst/>
            <a:cxnLst>
              <a:cxn ang="0">
                <a:pos x="0" y="2"/>
              </a:cxn>
              <a:cxn ang="0">
                <a:pos x="22" y="0"/>
              </a:cxn>
              <a:cxn ang="0">
                <a:pos x="22" y="50"/>
              </a:cxn>
              <a:cxn ang="0">
                <a:pos x="0" y="49"/>
              </a:cxn>
              <a:cxn ang="0">
                <a:pos x="0" y="2"/>
              </a:cxn>
            </a:cxnLst>
            <a:rect l="0" t="0" r="r" b="b"/>
            <a:pathLst>
              <a:path w="23" h="51">
                <a:moveTo>
                  <a:pt x="0" y="2"/>
                </a:moveTo>
                <a:lnTo>
                  <a:pt x="22" y="0"/>
                </a:lnTo>
                <a:lnTo>
                  <a:pt x="22" y="50"/>
                </a:lnTo>
                <a:lnTo>
                  <a:pt x="0" y="49"/>
                </a:lnTo>
                <a:lnTo>
                  <a:pt x="0" y="2"/>
                </a:lnTo>
              </a:path>
            </a:pathLst>
          </a:custGeom>
          <a:solidFill>
            <a:srgbClr val="0D0D0D"/>
          </a:solidFill>
          <a:ln w="9525" cap="rnd">
            <a:noFill/>
            <a:round/>
            <a:headEnd/>
            <a:tailEnd/>
          </a:ln>
          <a:effectLst/>
        </p:spPr>
        <p:txBody>
          <a:bodyPr/>
          <a:lstStyle/>
          <a:p>
            <a:endParaRPr lang="zh-CN" altLang="en-US" b="1"/>
          </a:p>
        </p:txBody>
      </p:sp>
      <p:sp>
        <p:nvSpPr>
          <p:cNvPr id="576634" name="Freeform 122"/>
          <p:cNvSpPr>
            <a:spLocks/>
          </p:cNvSpPr>
          <p:nvPr/>
        </p:nvSpPr>
        <p:spPr bwMode="auto">
          <a:xfrm>
            <a:off x="4486275" y="3905923"/>
            <a:ext cx="36513" cy="87312"/>
          </a:xfrm>
          <a:custGeom>
            <a:avLst/>
            <a:gdLst/>
            <a:ahLst/>
            <a:cxnLst>
              <a:cxn ang="0">
                <a:pos x="0" y="2"/>
              </a:cxn>
              <a:cxn ang="0">
                <a:pos x="22" y="0"/>
              </a:cxn>
              <a:cxn ang="0">
                <a:pos x="22" y="54"/>
              </a:cxn>
              <a:cxn ang="0">
                <a:pos x="0" y="52"/>
              </a:cxn>
              <a:cxn ang="0">
                <a:pos x="0" y="2"/>
              </a:cxn>
            </a:cxnLst>
            <a:rect l="0" t="0" r="r" b="b"/>
            <a:pathLst>
              <a:path w="23" h="55">
                <a:moveTo>
                  <a:pt x="0" y="2"/>
                </a:moveTo>
                <a:lnTo>
                  <a:pt x="22" y="0"/>
                </a:lnTo>
                <a:lnTo>
                  <a:pt x="22" y="54"/>
                </a:lnTo>
                <a:lnTo>
                  <a:pt x="0" y="52"/>
                </a:lnTo>
                <a:lnTo>
                  <a:pt x="0" y="2"/>
                </a:lnTo>
              </a:path>
            </a:pathLst>
          </a:custGeom>
          <a:solidFill>
            <a:srgbClr val="1A1A1A"/>
          </a:solidFill>
          <a:ln w="9525" cap="rnd">
            <a:noFill/>
            <a:round/>
            <a:headEnd/>
            <a:tailEnd/>
          </a:ln>
          <a:effectLst/>
        </p:spPr>
        <p:txBody>
          <a:bodyPr/>
          <a:lstStyle/>
          <a:p>
            <a:endParaRPr lang="zh-CN" altLang="en-US" b="1"/>
          </a:p>
        </p:txBody>
      </p:sp>
      <p:sp>
        <p:nvSpPr>
          <p:cNvPr id="576635" name="Freeform 123"/>
          <p:cNvSpPr>
            <a:spLocks/>
          </p:cNvSpPr>
          <p:nvPr/>
        </p:nvSpPr>
        <p:spPr bwMode="auto">
          <a:xfrm>
            <a:off x="4516438" y="3902748"/>
            <a:ext cx="36512" cy="92075"/>
          </a:xfrm>
          <a:custGeom>
            <a:avLst/>
            <a:gdLst/>
            <a:ahLst/>
            <a:cxnLst>
              <a:cxn ang="0">
                <a:pos x="0" y="2"/>
              </a:cxn>
              <a:cxn ang="0">
                <a:pos x="22" y="0"/>
              </a:cxn>
              <a:cxn ang="0">
                <a:pos x="22" y="57"/>
              </a:cxn>
              <a:cxn ang="0">
                <a:pos x="0" y="56"/>
              </a:cxn>
              <a:cxn ang="0">
                <a:pos x="0" y="2"/>
              </a:cxn>
            </a:cxnLst>
            <a:rect l="0" t="0" r="r" b="b"/>
            <a:pathLst>
              <a:path w="23" h="58">
                <a:moveTo>
                  <a:pt x="0" y="2"/>
                </a:moveTo>
                <a:lnTo>
                  <a:pt x="22" y="0"/>
                </a:lnTo>
                <a:lnTo>
                  <a:pt x="22" y="57"/>
                </a:lnTo>
                <a:lnTo>
                  <a:pt x="0" y="56"/>
                </a:lnTo>
                <a:lnTo>
                  <a:pt x="0" y="2"/>
                </a:lnTo>
              </a:path>
            </a:pathLst>
          </a:custGeom>
          <a:solidFill>
            <a:srgbClr val="282828"/>
          </a:solidFill>
          <a:ln w="9525" cap="rnd">
            <a:noFill/>
            <a:round/>
            <a:headEnd/>
            <a:tailEnd/>
          </a:ln>
          <a:effectLst/>
        </p:spPr>
        <p:txBody>
          <a:bodyPr/>
          <a:lstStyle/>
          <a:p>
            <a:endParaRPr lang="zh-CN" altLang="en-US" b="1"/>
          </a:p>
        </p:txBody>
      </p:sp>
      <p:sp>
        <p:nvSpPr>
          <p:cNvPr id="576636" name="Freeform 124"/>
          <p:cNvSpPr>
            <a:spLocks/>
          </p:cNvSpPr>
          <p:nvPr/>
        </p:nvSpPr>
        <p:spPr bwMode="auto">
          <a:xfrm>
            <a:off x="4546600" y="3901160"/>
            <a:ext cx="36513" cy="96838"/>
          </a:xfrm>
          <a:custGeom>
            <a:avLst/>
            <a:gdLst/>
            <a:ahLst/>
            <a:cxnLst>
              <a:cxn ang="0">
                <a:pos x="0" y="1"/>
              </a:cxn>
              <a:cxn ang="0">
                <a:pos x="22" y="0"/>
              </a:cxn>
              <a:cxn ang="0">
                <a:pos x="22" y="60"/>
              </a:cxn>
              <a:cxn ang="0">
                <a:pos x="0" y="58"/>
              </a:cxn>
              <a:cxn ang="0">
                <a:pos x="0" y="1"/>
              </a:cxn>
            </a:cxnLst>
            <a:rect l="0" t="0" r="r" b="b"/>
            <a:pathLst>
              <a:path w="23" h="61">
                <a:moveTo>
                  <a:pt x="0" y="1"/>
                </a:moveTo>
                <a:lnTo>
                  <a:pt x="22" y="0"/>
                </a:lnTo>
                <a:lnTo>
                  <a:pt x="22" y="60"/>
                </a:lnTo>
                <a:lnTo>
                  <a:pt x="0" y="58"/>
                </a:lnTo>
                <a:lnTo>
                  <a:pt x="0" y="1"/>
                </a:lnTo>
              </a:path>
            </a:pathLst>
          </a:custGeom>
          <a:solidFill>
            <a:srgbClr val="353535"/>
          </a:solidFill>
          <a:ln w="9525" cap="rnd">
            <a:noFill/>
            <a:round/>
            <a:headEnd/>
            <a:tailEnd/>
          </a:ln>
          <a:effectLst/>
        </p:spPr>
        <p:txBody>
          <a:bodyPr/>
          <a:lstStyle/>
          <a:p>
            <a:endParaRPr lang="zh-CN" altLang="en-US" b="1"/>
          </a:p>
        </p:txBody>
      </p:sp>
      <p:sp>
        <p:nvSpPr>
          <p:cNvPr id="576637" name="Freeform 125"/>
          <p:cNvSpPr>
            <a:spLocks/>
          </p:cNvSpPr>
          <p:nvPr/>
        </p:nvSpPr>
        <p:spPr bwMode="auto">
          <a:xfrm>
            <a:off x="4576763" y="3899573"/>
            <a:ext cx="34925" cy="100012"/>
          </a:xfrm>
          <a:custGeom>
            <a:avLst/>
            <a:gdLst/>
            <a:ahLst/>
            <a:cxnLst>
              <a:cxn ang="0">
                <a:pos x="0" y="1"/>
              </a:cxn>
              <a:cxn ang="0">
                <a:pos x="21" y="0"/>
              </a:cxn>
              <a:cxn ang="0">
                <a:pos x="21" y="62"/>
              </a:cxn>
              <a:cxn ang="0">
                <a:pos x="0" y="61"/>
              </a:cxn>
              <a:cxn ang="0">
                <a:pos x="0" y="1"/>
              </a:cxn>
            </a:cxnLst>
            <a:rect l="0" t="0" r="r" b="b"/>
            <a:pathLst>
              <a:path w="22" h="63">
                <a:moveTo>
                  <a:pt x="0" y="1"/>
                </a:moveTo>
                <a:lnTo>
                  <a:pt x="21" y="0"/>
                </a:lnTo>
                <a:lnTo>
                  <a:pt x="21" y="62"/>
                </a:lnTo>
                <a:lnTo>
                  <a:pt x="0" y="61"/>
                </a:lnTo>
                <a:lnTo>
                  <a:pt x="0" y="1"/>
                </a:lnTo>
              </a:path>
            </a:pathLst>
          </a:custGeom>
          <a:solidFill>
            <a:srgbClr val="434343"/>
          </a:solidFill>
          <a:ln w="9525" cap="rnd">
            <a:noFill/>
            <a:round/>
            <a:headEnd/>
            <a:tailEnd/>
          </a:ln>
          <a:effectLst/>
        </p:spPr>
        <p:txBody>
          <a:bodyPr/>
          <a:lstStyle/>
          <a:p>
            <a:endParaRPr lang="zh-CN" altLang="en-US" b="1"/>
          </a:p>
        </p:txBody>
      </p:sp>
      <p:sp>
        <p:nvSpPr>
          <p:cNvPr id="576638" name="Freeform 126"/>
          <p:cNvSpPr>
            <a:spLocks/>
          </p:cNvSpPr>
          <p:nvPr/>
        </p:nvSpPr>
        <p:spPr bwMode="auto">
          <a:xfrm>
            <a:off x="4605338" y="3896398"/>
            <a:ext cx="34925" cy="106362"/>
          </a:xfrm>
          <a:custGeom>
            <a:avLst/>
            <a:gdLst/>
            <a:ahLst/>
            <a:cxnLst>
              <a:cxn ang="0">
                <a:pos x="0" y="2"/>
              </a:cxn>
              <a:cxn ang="0">
                <a:pos x="21" y="0"/>
              </a:cxn>
              <a:cxn ang="0">
                <a:pos x="21" y="66"/>
              </a:cxn>
              <a:cxn ang="0">
                <a:pos x="0" y="64"/>
              </a:cxn>
              <a:cxn ang="0">
                <a:pos x="0" y="2"/>
              </a:cxn>
            </a:cxnLst>
            <a:rect l="0" t="0" r="r" b="b"/>
            <a:pathLst>
              <a:path w="22" h="67">
                <a:moveTo>
                  <a:pt x="0" y="2"/>
                </a:moveTo>
                <a:lnTo>
                  <a:pt x="21" y="0"/>
                </a:lnTo>
                <a:lnTo>
                  <a:pt x="21" y="66"/>
                </a:lnTo>
                <a:lnTo>
                  <a:pt x="0" y="64"/>
                </a:lnTo>
                <a:lnTo>
                  <a:pt x="0" y="2"/>
                </a:lnTo>
              </a:path>
            </a:pathLst>
          </a:custGeom>
          <a:solidFill>
            <a:srgbClr val="505050"/>
          </a:solidFill>
          <a:ln w="9525" cap="rnd">
            <a:noFill/>
            <a:round/>
            <a:headEnd/>
            <a:tailEnd/>
          </a:ln>
          <a:effectLst/>
        </p:spPr>
        <p:txBody>
          <a:bodyPr/>
          <a:lstStyle/>
          <a:p>
            <a:endParaRPr lang="zh-CN" altLang="en-US" b="1"/>
          </a:p>
        </p:txBody>
      </p:sp>
      <p:sp>
        <p:nvSpPr>
          <p:cNvPr id="576639" name="Freeform 127"/>
          <p:cNvSpPr>
            <a:spLocks/>
          </p:cNvSpPr>
          <p:nvPr/>
        </p:nvSpPr>
        <p:spPr bwMode="auto">
          <a:xfrm>
            <a:off x="4633913" y="3893223"/>
            <a:ext cx="34925" cy="111125"/>
          </a:xfrm>
          <a:custGeom>
            <a:avLst/>
            <a:gdLst/>
            <a:ahLst/>
            <a:cxnLst>
              <a:cxn ang="0">
                <a:pos x="0" y="2"/>
              </a:cxn>
              <a:cxn ang="0">
                <a:pos x="21" y="0"/>
              </a:cxn>
              <a:cxn ang="0">
                <a:pos x="21" y="69"/>
              </a:cxn>
              <a:cxn ang="0">
                <a:pos x="0" y="68"/>
              </a:cxn>
              <a:cxn ang="0">
                <a:pos x="0" y="2"/>
              </a:cxn>
            </a:cxnLst>
            <a:rect l="0" t="0" r="r" b="b"/>
            <a:pathLst>
              <a:path w="22" h="70">
                <a:moveTo>
                  <a:pt x="0" y="2"/>
                </a:moveTo>
                <a:lnTo>
                  <a:pt x="21" y="0"/>
                </a:lnTo>
                <a:lnTo>
                  <a:pt x="21" y="69"/>
                </a:lnTo>
                <a:lnTo>
                  <a:pt x="0" y="68"/>
                </a:lnTo>
                <a:lnTo>
                  <a:pt x="0" y="2"/>
                </a:lnTo>
              </a:path>
            </a:pathLst>
          </a:custGeom>
          <a:solidFill>
            <a:srgbClr val="5D5D5D"/>
          </a:solidFill>
          <a:ln w="9525" cap="rnd">
            <a:noFill/>
            <a:round/>
            <a:headEnd/>
            <a:tailEnd/>
          </a:ln>
          <a:effectLst/>
        </p:spPr>
        <p:txBody>
          <a:bodyPr/>
          <a:lstStyle/>
          <a:p>
            <a:endParaRPr lang="zh-CN" altLang="en-US" b="1"/>
          </a:p>
        </p:txBody>
      </p:sp>
      <p:sp>
        <p:nvSpPr>
          <p:cNvPr id="576640" name="Freeform 128"/>
          <p:cNvSpPr>
            <a:spLocks/>
          </p:cNvSpPr>
          <p:nvPr/>
        </p:nvSpPr>
        <p:spPr bwMode="auto">
          <a:xfrm>
            <a:off x="4662488" y="3890048"/>
            <a:ext cx="34925" cy="117475"/>
          </a:xfrm>
          <a:custGeom>
            <a:avLst/>
            <a:gdLst/>
            <a:ahLst/>
            <a:cxnLst>
              <a:cxn ang="0">
                <a:pos x="0" y="2"/>
              </a:cxn>
              <a:cxn ang="0">
                <a:pos x="21" y="0"/>
              </a:cxn>
              <a:cxn ang="0">
                <a:pos x="21" y="73"/>
              </a:cxn>
              <a:cxn ang="0">
                <a:pos x="0" y="71"/>
              </a:cxn>
              <a:cxn ang="0">
                <a:pos x="0" y="2"/>
              </a:cxn>
            </a:cxnLst>
            <a:rect l="0" t="0" r="r" b="b"/>
            <a:pathLst>
              <a:path w="22" h="74">
                <a:moveTo>
                  <a:pt x="0" y="2"/>
                </a:moveTo>
                <a:lnTo>
                  <a:pt x="21" y="0"/>
                </a:lnTo>
                <a:lnTo>
                  <a:pt x="21" y="73"/>
                </a:lnTo>
                <a:lnTo>
                  <a:pt x="0" y="71"/>
                </a:lnTo>
                <a:lnTo>
                  <a:pt x="0" y="2"/>
                </a:lnTo>
              </a:path>
            </a:pathLst>
          </a:custGeom>
          <a:solidFill>
            <a:srgbClr val="6B6B6B"/>
          </a:solidFill>
          <a:ln w="9525" cap="rnd">
            <a:noFill/>
            <a:round/>
            <a:headEnd/>
            <a:tailEnd/>
          </a:ln>
          <a:effectLst/>
        </p:spPr>
        <p:txBody>
          <a:bodyPr/>
          <a:lstStyle/>
          <a:p>
            <a:endParaRPr lang="zh-CN" altLang="en-US" b="1"/>
          </a:p>
        </p:txBody>
      </p:sp>
      <p:sp>
        <p:nvSpPr>
          <p:cNvPr id="576641" name="Freeform 129"/>
          <p:cNvSpPr>
            <a:spLocks/>
          </p:cNvSpPr>
          <p:nvPr/>
        </p:nvSpPr>
        <p:spPr bwMode="auto">
          <a:xfrm>
            <a:off x="4692650" y="3888460"/>
            <a:ext cx="34925" cy="120650"/>
          </a:xfrm>
          <a:custGeom>
            <a:avLst/>
            <a:gdLst/>
            <a:ahLst/>
            <a:cxnLst>
              <a:cxn ang="0">
                <a:pos x="0" y="1"/>
              </a:cxn>
              <a:cxn ang="0">
                <a:pos x="21" y="0"/>
              </a:cxn>
              <a:cxn ang="0">
                <a:pos x="21" y="75"/>
              </a:cxn>
              <a:cxn ang="0">
                <a:pos x="0" y="74"/>
              </a:cxn>
              <a:cxn ang="0">
                <a:pos x="0" y="1"/>
              </a:cxn>
            </a:cxnLst>
            <a:rect l="0" t="0" r="r" b="b"/>
            <a:pathLst>
              <a:path w="22" h="76">
                <a:moveTo>
                  <a:pt x="0" y="1"/>
                </a:moveTo>
                <a:lnTo>
                  <a:pt x="21" y="0"/>
                </a:lnTo>
                <a:lnTo>
                  <a:pt x="21" y="75"/>
                </a:lnTo>
                <a:lnTo>
                  <a:pt x="0" y="74"/>
                </a:lnTo>
                <a:lnTo>
                  <a:pt x="0" y="1"/>
                </a:lnTo>
              </a:path>
            </a:pathLst>
          </a:custGeom>
          <a:solidFill>
            <a:srgbClr val="787878"/>
          </a:solidFill>
          <a:ln w="9525" cap="rnd">
            <a:noFill/>
            <a:round/>
            <a:headEnd/>
            <a:tailEnd/>
          </a:ln>
          <a:effectLst/>
        </p:spPr>
        <p:txBody>
          <a:bodyPr/>
          <a:lstStyle/>
          <a:p>
            <a:endParaRPr lang="zh-CN" altLang="en-US" b="1"/>
          </a:p>
        </p:txBody>
      </p:sp>
      <p:sp>
        <p:nvSpPr>
          <p:cNvPr id="576642" name="Freeform 130"/>
          <p:cNvSpPr>
            <a:spLocks/>
          </p:cNvSpPr>
          <p:nvPr/>
        </p:nvSpPr>
        <p:spPr bwMode="auto">
          <a:xfrm>
            <a:off x="4722813" y="3885285"/>
            <a:ext cx="34925" cy="125413"/>
          </a:xfrm>
          <a:custGeom>
            <a:avLst/>
            <a:gdLst/>
            <a:ahLst/>
            <a:cxnLst>
              <a:cxn ang="0">
                <a:pos x="0" y="2"/>
              </a:cxn>
              <a:cxn ang="0">
                <a:pos x="21" y="0"/>
              </a:cxn>
              <a:cxn ang="0">
                <a:pos x="21" y="78"/>
              </a:cxn>
              <a:cxn ang="0">
                <a:pos x="0" y="77"/>
              </a:cxn>
              <a:cxn ang="0">
                <a:pos x="0" y="2"/>
              </a:cxn>
            </a:cxnLst>
            <a:rect l="0" t="0" r="r" b="b"/>
            <a:pathLst>
              <a:path w="22" h="79">
                <a:moveTo>
                  <a:pt x="0" y="2"/>
                </a:moveTo>
                <a:lnTo>
                  <a:pt x="21" y="0"/>
                </a:lnTo>
                <a:lnTo>
                  <a:pt x="21" y="78"/>
                </a:lnTo>
                <a:lnTo>
                  <a:pt x="0" y="77"/>
                </a:lnTo>
                <a:lnTo>
                  <a:pt x="0" y="2"/>
                </a:lnTo>
              </a:path>
            </a:pathLst>
          </a:custGeom>
          <a:solidFill>
            <a:srgbClr val="868686"/>
          </a:solidFill>
          <a:ln w="9525" cap="rnd">
            <a:noFill/>
            <a:round/>
            <a:headEnd/>
            <a:tailEnd/>
          </a:ln>
          <a:effectLst/>
        </p:spPr>
        <p:txBody>
          <a:bodyPr/>
          <a:lstStyle/>
          <a:p>
            <a:endParaRPr lang="zh-CN" altLang="en-US" b="1"/>
          </a:p>
        </p:txBody>
      </p:sp>
      <p:sp>
        <p:nvSpPr>
          <p:cNvPr id="576643" name="Freeform 131"/>
          <p:cNvSpPr>
            <a:spLocks/>
          </p:cNvSpPr>
          <p:nvPr/>
        </p:nvSpPr>
        <p:spPr bwMode="auto">
          <a:xfrm>
            <a:off x="4752975" y="3883698"/>
            <a:ext cx="34925" cy="130175"/>
          </a:xfrm>
          <a:custGeom>
            <a:avLst/>
            <a:gdLst/>
            <a:ahLst/>
            <a:cxnLst>
              <a:cxn ang="0">
                <a:pos x="0" y="1"/>
              </a:cxn>
              <a:cxn ang="0">
                <a:pos x="21" y="0"/>
              </a:cxn>
              <a:cxn ang="0">
                <a:pos x="21" y="81"/>
              </a:cxn>
              <a:cxn ang="0">
                <a:pos x="0" y="79"/>
              </a:cxn>
              <a:cxn ang="0">
                <a:pos x="0" y="1"/>
              </a:cxn>
            </a:cxnLst>
            <a:rect l="0" t="0" r="r" b="b"/>
            <a:pathLst>
              <a:path w="22" h="82">
                <a:moveTo>
                  <a:pt x="0" y="1"/>
                </a:moveTo>
                <a:lnTo>
                  <a:pt x="21" y="0"/>
                </a:lnTo>
                <a:lnTo>
                  <a:pt x="21" y="81"/>
                </a:lnTo>
                <a:lnTo>
                  <a:pt x="0" y="79"/>
                </a:lnTo>
                <a:lnTo>
                  <a:pt x="0" y="1"/>
                </a:lnTo>
              </a:path>
            </a:pathLst>
          </a:custGeom>
          <a:solidFill>
            <a:srgbClr val="939393"/>
          </a:solidFill>
          <a:ln w="9525" cap="rnd">
            <a:noFill/>
            <a:round/>
            <a:headEnd/>
            <a:tailEnd/>
          </a:ln>
          <a:effectLst/>
        </p:spPr>
        <p:txBody>
          <a:bodyPr/>
          <a:lstStyle/>
          <a:p>
            <a:endParaRPr lang="zh-CN" altLang="en-US" b="1"/>
          </a:p>
        </p:txBody>
      </p:sp>
      <p:sp>
        <p:nvSpPr>
          <p:cNvPr id="576644" name="Freeform 132"/>
          <p:cNvSpPr>
            <a:spLocks/>
          </p:cNvSpPr>
          <p:nvPr/>
        </p:nvSpPr>
        <p:spPr bwMode="auto">
          <a:xfrm>
            <a:off x="4779963" y="3882110"/>
            <a:ext cx="34925" cy="133350"/>
          </a:xfrm>
          <a:custGeom>
            <a:avLst/>
            <a:gdLst/>
            <a:ahLst/>
            <a:cxnLst>
              <a:cxn ang="0">
                <a:pos x="0" y="1"/>
              </a:cxn>
              <a:cxn ang="0">
                <a:pos x="21" y="0"/>
              </a:cxn>
              <a:cxn ang="0">
                <a:pos x="21" y="83"/>
              </a:cxn>
              <a:cxn ang="0">
                <a:pos x="0" y="82"/>
              </a:cxn>
              <a:cxn ang="0">
                <a:pos x="0" y="1"/>
              </a:cxn>
            </a:cxnLst>
            <a:rect l="0" t="0" r="r" b="b"/>
            <a:pathLst>
              <a:path w="22" h="84">
                <a:moveTo>
                  <a:pt x="0" y="1"/>
                </a:moveTo>
                <a:lnTo>
                  <a:pt x="21" y="0"/>
                </a:lnTo>
                <a:lnTo>
                  <a:pt x="21" y="83"/>
                </a:lnTo>
                <a:lnTo>
                  <a:pt x="0" y="82"/>
                </a:lnTo>
                <a:lnTo>
                  <a:pt x="0" y="1"/>
                </a:lnTo>
              </a:path>
            </a:pathLst>
          </a:custGeom>
          <a:solidFill>
            <a:srgbClr val="A1A1A1"/>
          </a:solidFill>
          <a:ln w="9525" cap="rnd">
            <a:noFill/>
            <a:round/>
            <a:headEnd/>
            <a:tailEnd/>
          </a:ln>
          <a:effectLst/>
        </p:spPr>
        <p:txBody>
          <a:bodyPr/>
          <a:lstStyle/>
          <a:p>
            <a:endParaRPr lang="zh-CN" altLang="en-US" b="1"/>
          </a:p>
        </p:txBody>
      </p:sp>
      <p:sp>
        <p:nvSpPr>
          <p:cNvPr id="576645" name="Freeform 133"/>
          <p:cNvSpPr>
            <a:spLocks/>
          </p:cNvSpPr>
          <p:nvPr/>
        </p:nvSpPr>
        <p:spPr bwMode="auto">
          <a:xfrm>
            <a:off x="4810125" y="3878935"/>
            <a:ext cx="34925" cy="139700"/>
          </a:xfrm>
          <a:custGeom>
            <a:avLst/>
            <a:gdLst/>
            <a:ahLst/>
            <a:cxnLst>
              <a:cxn ang="0">
                <a:pos x="0" y="2"/>
              </a:cxn>
              <a:cxn ang="0">
                <a:pos x="21" y="0"/>
              </a:cxn>
              <a:cxn ang="0">
                <a:pos x="21" y="87"/>
              </a:cxn>
              <a:cxn ang="0">
                <a:pos x="0" y="85"/>
              </a:cxn>
              <a:cxn ang="0">
                <a:pos x="0" y="2"/>
              </a:cxn>
            </a:cxnLst>
            <a:rect l="0" t="0" r="r" b="b"/>
            <a:pathLst>
              <a:path w="22" h="88">
                <a:moveTo>
                  <a:pt x="0" y="2"/>
                </a:moveTo>
                <a:lnTo>
                  <a:pt x="21" y="0"/>
                </a:lnTo>
                <a:lnTo>
                  <a:pt x="21" y="87"/>
                </a:lnTo>
                <a:lnTo>
                  <a:pt x="0" y="85"/>
                </a:lnTo>
                <a:lnTo>
                  <a:pt x="0" y="2"/>
                </a:lnTo>
              </a:path>
            </a:pathLst>
          </a:custGeom>
          <a:solidFill>
            <a:srgbClr val="AEAEAE"/>
          </a:solidFill>
          <a:ln w="9525" cap="rnd">
            <a:noFill/>
            <a:round/>
            <a:headEnd/>
            <a:tailEnd/>
          </a:ln>
          <a:effectLst/>
        </p:spPr>
        <p:txBody>
          <a:bodyPr/>
          <a:lstStyle/>
          <a:p>
            <a:endParaRPr lang="zh-CN" altLang="en-US" b="1"/>
          </a:p>
        </p:txBody>
      </p:sp>
      <p:sp>
        <p:nvSpPr>
          <p:cNvPr id="576646" name="Freeform 134"/>
          <p:cNvSpPr>
            <a:spLocks/>
          </p:cNvSpPr>
          <p:nvPr/>
        </p:nvSpPr>
        <p:spPr bwMode="auto">
          <a:xfrm>
            <a:off x="4838700" y="3875760"/>
            <a:ext cx="34925" cy="144463"/>
          </a:xfrm>
          <a:custGeom>
            <a:avLst/>
            <a:gdLst/>
            <a:ahLst/>
            <a:cxnLst>
              <a:cxn ang="0">
                <a:pos x="0" y="2"/>
              </a:cxn>
              <a:cxn ang="0">
                <a:pos x="21" y="0"/>
              </a:cxn>
              <a:cxn ang="0">
                <a:pos x="21" y="90"/>
              </a:cxn>
              <a:cxn ang="0">
                <a:pos x="0" y="89"/>
              </a:cxn>
              <a:cxn ang="0">
                <a:pos x="0" y="2"/>
              </a:cxn>
            </a:cxnLst>
            <a:rect l="0" t="0" r="r" b="b"/>
            <a:pathLst>
              <a:path w="22" h="91">
                <a:moveTo>
                  <a:pt x="0" y="2"/>
                </a:moveTo>
                <a:lnTo>
                  <a:pt x="21" y="0"/>
                </a:lnTo>
                <a:lnTo>
                  <a:pt x="21" y="90"/>
                </a:lnTo>
                <a:lnTo>
                  <a:pt x="0" y="89"/>
                </a:lnTo>
                <a:lnTo>
                  <a:pt x="0" y="2"/>
                </a:lnTo>
              </a:path>
            </a:pathLst>
          </a:custGeom>
          <a:solidFill>
            <a:srgbClr val="BBBBBB"/>
          </a:solidFill>
          <a:ln w="9525" cap="rnd">
            <a:noFill/>
            <a:round/>
            <a:headEnd/>
            <a:tailEnd/>
          </a:ln>
          <a:effectLst/>
        </p:spPr>
        <p:txBody>
          <a:bodyPr/>
          <a:lstStyle/>
          <a:p>
            <a:endParaRPr lang="zh-CN" altLang="en-US" b="1"/>
          </a:p>
        </p:txBody>
      </p:sp>
      <p:sp>
        <p:nvSpPr>
          <p:cNvPr id="576647" name="Freeform 135"/>
          <p:cNvSpPr>
            <a:spLocks/>
          </p:cNvSpPr>
          <p:nvPr/>
        </p:nvSpPr>
        <p:spPr bwMode="auto">
          <a:xfrm>
            <a:off x="4867275" y="3874173"/>
            <a:ext cx="36513" cy="149225"/>
          </a:xfrm>
          <a:custGeom>
            <a:avLst/>
            <a:gdLst/>
            <a:ahLst/>
            <a:cxnLst>
              <a:cxn ang="0">
                <a:pos x="0" y="2"/>
              </a:cxn>
              <a:cxn ang="0">
                <a:pos x="22" y="0"/>
              </a:cxn>
              <a:cxn ang="0">
                <a:pos x="22" y="93"/>
              </a:cxn>
              <a:cxn ang="0">
                <a:pos x="0" y="91"/>
              </a:cxn>
              <a:cxn ang="0">
                <a:pos x="0" y="2"/>
              </a:cxn>
            </a:cxnLst>
            <a:rect l="0" t="0" r="r" b="b"/>
            <a:pathLst>
              <a:path w="23" h="94">
                <a:moveTo>
                  <a:pt x="0" y="2"/>
                </a:moveTo>
                <a:lnTo>
                  <a:pt x="22" y="0"/>
                </a:lnTo>
                <a:lnTo>
                  <a:pt x="22" y="93"/>
                </a:lnTo>
                <a:lnTo>
                  <a:pt x="0" y="91"/>
                </a:lnTo>
                <a:lnTo>
                  <a:pt x="0" y="2"/>
                </a:lnTo>
              </a:path>
            </a:pathLst>
          </a:custGeom>
          <a:solidFill>
            <a:srgbClr val="C9C9C9"/>
          </a:solidFill>
          <a:ln w="9525" cap="rnd">
            <a:noFill/>
            <a:round/>
            <a:headEnd/>
            <a:tailEnd/>
          </a:ln>
          <a:effectLst/>
        </p:spPr>
        <p:txBody>
          <a:bodyPr/>
          <a:lstStyle/>
          <a:p>
            <a:endParaRPr lang="zh-CN" altLang="en-US" b="1"/>
          </a:p>
        </p:txBody>
      </p:sp>
      <p:sp>
        <p:nvSpPr>
          <p:cNvPr id="576648" name="Freeform 136"/>
          <p:cNvSpPr>
            <a:spLocks/>
          </p:cNvSpPr>
          <p:nvPr/>
        </p:nvSpPr>
        <p:spPr bwMode="auto">
          <a:xfrm>
            <a:off x="4895850" y="3870998"/>
            <a:ext cx="34925" cy="153987"/>
          </a:xfrm>
          <a:custGeom>
            <a:avLst/>
            <a:gdLst/>
            <a:ahLst/>
            <a:cxnLst>
              <a:cxn ang="0">
                <a:pos x="0" y="1"/>
              </a:cxn>
              <a:cxn ang="0">
                <a:pos x="21" y="0"/>
              </a:cxn>
              <a:cxn ang="0">
                <a:pos x="21" y="96"/>
              </a:cxn>
              <a:cxn ang="0">
                <a:pos x="0" y="95"/>
              </a:cxn>
              <a:cxn ang="0">
                <a:pos x="0" y="1"/>
              </a:cxn>
            </a:cxnLst>
            <a:rect l="0" t="0" r="r" b="b"/>
            <a:pathLst>
              <a:path w="22" h="97">
                <a:moveTo>
                  <a:pt x="0" y="1"/>
                </a:moveTo>
                <a:lnTo>
                  <a:pt x="21" y="0"/>
                </a:lnTo>
                <a:lnTo>
                  <a:pt x="21" y="96"/>
                </a:lnTo>
                <a:lnTo>
                  <a:pt x="0" y="95"/>
                </a:lnTo>
                <a:lnTo>
                  <a:pt x="0" y="1"/>
                </a:lnTo>
              </a:path>
            </a:pathLst>
          </a:custGeom>
          <a:solidFill>
            <a:srgbClr val="D6D6D6"/>
          </a:solidFill>
          <a:ln w="9525" cap="rnd">
            <a:noFill/>
            <a:round/>
            <a:headEnd/>
            <a:tailEnd/>
          </a:ln>
          <a:effectLst/>
        </p:spPr>
        <p:txBody>
          <a:bodyPr/>
          <a:lstStyle/>
          <a:p>
            <a:endParaRPr lang="zh-CN" altLang="en-US" b="1"/>
          </a:p>
        </p:txBody>
      </p:sp>
      <p:sp>
        <p:nvSpPr>
          <p:cNvPr id="576649" name="Freeform 137"/>
          <p:cNvSpPr>
            <a:spLocks/>
          </p:cNvSpPr>
          <p:nvPr/>
        </p:nvSpPr>
        <p:spPr bwMode="auto">
          <a:xfrm>
            <a:off x="4924425" y="3869410"/>
            <a:ext cx="36513" cy="158750"/>
          </a:xfrm>
          <a:custGeom>
            <a:avLst/>
            <a:gdLst/>
            <a:ahLst/>
            <a:cxnLst>
              <a:cxn ang="0">
                <a:pos x="0" y="1"/>
              </a:cxn>
              <a:cxn ang="0">
                <a:pos x="22" y="0"/>
              </a:cxn>
              <a:cxn ang="0">
                <a:pos x="22" y="99"/>
              </a:cxn>
              <a:cxn ang="0">
                <a:pos x="0" y="97"/>
              </a:cxn>
              <a:cxn ang="0">
                <a:pos x="0" y="1"/>
              </a:cxn>
            </a:cxnLst>
            <a:rect l="0" t="0" r="r" b="b"/>
            <a:pathLst>
              <a:path w="23" h="100">
                <a:moveTo>
                  <a:pt x="0" y="1"/>
                </a:moveTo>
                <a:lnTo>
                  <a:pt x="22" y="0"/>
                </a:lnTo>
                <a:lnTo>
                  <a:pt x="22" y="99"/>
                </a:lnTo>
                <a:lnTo>
                  <a:pt x="0" y="97"/>
                </a:lnTo>
                <a:lnTo>
                  <a:pt x="0" y="1"/>
                </a:lnTo>
              </a:path>
            </a:pathLst>
          </a:custGeom>
          <a:solidFill>
            <a:srgbClr val="E4E4E4"/>
          </a:solidFill>
          <a:ln w="9525" cap="rnd">
            <a:noFill/>
            <a:round/>
            <a:headEnd/>
            <a:tailEnd/>
          </a:ln>
          <a:effectLst/>
        </p:spPr>
        <p:txBody>
          <a:bodyPr/>
          <a:lstStyle/>
          <a:p>
            <a:endParaRPr lang="zh-CN" altLang="en-US" b="1"/>
          </a:p>
        </p:txBody>
      </p:sp>
      <p:sp>
        <p:nvSpPr>
          <p:cNvPr id="576650" name="Freeform 138"/>
          <p:cNvSpPr>
            <a:spLocks/>
          </p:cNvSpPr>
          <p:nvPr/>
        </p:nvSpPr>
        <p:spPr bwMode="auto">
          <a:xfrm>
            <a:off x="4954588" y="3866235"/>
            <a:ext cx="36512" cy="163513"/>
          </a:xfrm>
          <a:custGeom>
            <a:avLst/>
            <a:gdLst/>
            <a:ahLst/>
            <a:cxnLst>
              <a:cxn ang="0">
                <a:pos x="0" y="2"/>
              </a:cxn>
              <a:cxn ang="0">
                <a:pos x="22" y="0"/>
              </a:cxn>
              <a:cxn ang="0">
                <a:pos x="22" y="102"/>
              </a:cxn>
              <a:cxn ang="0">
                <a:pos x="0" y="101"/>
              </a:cxn>
              <a:cxn ang="0">
                <a:pos x="0" y="2"/>
              </a:cxn>
            </a:cxnLst>
            <a:rect l="0" t="0" r="r" b="b"/>
            <a:pathLst>
              <a:path w="23" h="103">
                <a:moveTo>
                  <a:pt x="0" y="2"/>
                </a:moveTo>
                <a:lnTo>
                  <a:pt x="22" y="0"/>
                </a:lnTo>
                <a:lnTo>
                  <a:pt x="22" y="102"/>
                </a:lnTo>
                <a:lnTo>
                  <a:pt x="0" y="101"/>
                </a:lnTo>
                <a:lnTo>
                  <a:pt x="0" y="2"/>
                </a:lnTo>
              </a:path>
            </a:pathLst>
          </a:custGeom>
          <a:solidFill>
            <a:srgbClr val="F1F1F1"/>
          </a:solidFill>
          <a:ln w="9525" cap="rnd">
            <a:noFill/>
            <a:round/>
            <a:headEnd/>
            <a:tailEnd/>
          </a:ln>
          <a:effectLst/>
        </p:spPr>
        <p:txBody>
          <a:bodyPr/>
          <a:lstStyle/>
          <a:p>
            <a:endParaRPr lang="zh-CN" altLang="en-US" b="1"/>
          </a:p>
        </p:txBody>
      </p:sp>
      <p:sp>
        <p:nvSpPr>
          <p:cNvPr id="576651" name="Freeform 139"/>
          <p:cNvSpPr>
            <a:spLocks/>
          </p:cNvSpPr>
          <p:nvPr/>
        </p:nvSpPr>
        <p:spPr bwMode="auto">
          <a:xfrm>
            <a:off x="4984750" y="3828135"/>
            <a:ext cx="466725" cy="238125"/>
          </a:xfrm>
          <a:custGeom>
            <a:avLst/>
            <a:gdLst/>
            <a:ahLst/>
            <a:cxnLst>
              <a:cxn ang="0">
                <a:pos x="0" y="29"/>
              </a:cxn>
              <a:cxn ang="0">
                <a:pos x="285" y="0"/>
              </a:cxn>
              <a:cxn ang="0">
                <a:pos x="293" y="149"/>
              </a:cxn>
              <a:cxn ang="0">
                <a:pos x="0" y="131"/>
              </a:cxn>
              <a:cxn ang="0">
                <a:pos x="0" y="29"/>
              </a:cxn>
            </a:cxnLst>
            <a:rect l="0" t="0" r="r" b="b"/>
            <a:pathLst>
              <a:path w="294" h="150">
                <a:moveTo>
                  <a:pt x="0" y="29"/>
                </a:moveTo>
                <a:lnTo>
                  <a:pt x="285" y="0"/>
                </a:lnTo>
                <a:lnTo>
                  <a:pt x="293" y="149"/>
                </a:lnTo>
                <a:lnTo>
                  <a:pt x="0" y="131"/>
                </a:lnTo>
                <a:lnTo>
                  <a:pt x="0" y="29"/>
                </a:lnTo>
              </a:path>
            </a:pathLst>
          </a:custGeom>
          <a:solidFill>
            <a:srgbClr val="FFFFFF"/>
          </a:solidFill>
          <a:ln w="9525" cap="rnd">
            <a:noFill/>
            <a:round/>
            <a:headEnd/>
            <a:tailEnd/>
          </a:ln>
          <a:effectLst/>
        </p:spPr>
        <p:txBody>
          <a:bodyPr/>
          <a:lstStyle/>
          <a:p>
            <a:endParaRPr lang="zh-CN" altLang="en-US" b="1"/>
          </a:p>
        </p:txBody>
      </p:sp>
      <p:sp>
        <p:nvSpPr>
          <p:cNvPr id="576652" name="Freeform 140"/>
          <p:cNvSpPr>
            <a:spLocks/>
          </p:cNvSpPr>
          <p:nvPr/>
        </p:nvSpPr>
        <p:spPr bwMode="auto">
          <a:xfrm>
            <a:off x="2933700" y="3483648"/>
            <a:ext cx="268288" cy="203200"/>
          </a:xfrm>
          <a:custGeom>
            <a:avLst/>
            <a:gdLst/>
            <a:ahLst/>
            <a:cxnLst>
              <a:cxn ang="0">
                <a:pos x="0" y="48"/>
              </a:cxn>
              <a:cxn ang="0">
                <a:pos x="168" y="127"/>
              </a:cxn>
              <a:cxn ang="0">
                <a:pos x="53" y="0"/>
              </a:cxn>
              <a:cxn ang="0">
                <a:pos x="0" y="48"/>
              </a:cxn>
            </a:cxnLst>
            <a:rect l="0" t="0" r="r" b="b"/>
            <a:pathLst>
              <a:path w="169" h="128">
                <a:moveTo>
                  <a:pt x="0" y="48"/>
                </a:moveTo>
                <a:lnTo>
                  <a:pt x="168" y="127"/>
                </a:lnTo>
                <a:lnTo>
                  <a:pt x="53" y="0"/>
                </a:lnTo>
                <a:lnTo>
                  <a:pt x="0" y="48"/>
                </a:lnTo>
              </a:path>
            </a:pathLst>
          </a:custGeom>
          <a:solidFill>
            <a:srgbClr val="000000"/>
          </a:solidFill>
          <a:ln w="9525" cap="rnd">
            <a:noFill/>
            <a:round/>
            <a:headEnd/>
            <a:tailEnd/>
          </a:ln>
          <a:effectLst/>
        </p:spPr>
        <p:txBody>
          <a:bodyPr/>
          <a:lstStyle/>
          <a:p>
            <a:endParaRPr lang="zh-CN" altLang="en-US" b="1"/>
          </a:p>
        </p:txBody>
      </p:sp>
      <p:sp>
        <p:nvSpPr>
          <p:cNvPr id="576653" name="Freeform 141"/>
          <p:cNvSpPr>
            <a:spLocks/>
          </p:cNvSpPr>
          <p:nvPr/>
        </p:nvSpPr>
        <p:spPr bwMode="auto">
          <a:xfrm>
            <a:off x="2916238" y="3429673"/>
            <a:ext cx="104775" cy="90487"/>
          </a:xfrm>
          <a:custGeom>
            <a:avLst/>
            <a:gdLst/>
            <a:ahLst/>
            <a:cxnLst>
              <a:cxn ang="0">
                <a:pos x="11" y="56"/>
              </a:cxn>
              <a:cxn ang="0">
                <a:pos x="0" y="50"/>
              </a:cxn>
              <a:cxn ang="0">
                <a:pos x="56" y="0"/>
              </a:cxn>
              <a:cxn ang="0">
                <a:pos x="65" y="7"/>
              </a:cxn>
              <a:cxn ang="0">
                <a:pos x="11" y="56"/>
              </a:cxn>
            </a:cxnLst>
            <a:rect l="0" t="0" r="r" b="b"/>
            <a:pathLst>
              <a:path w="66" h="57">
                <a:moveTo>
                  <a:pt x="11" y="56"/>
                </a:moveTo>
                <a:lnTo>
                  <a:pt x="0" y="50"/>
                </a:lnTo>
                <a:lnTo>
                  <a:pt x="56" y="0"/>
                </a:lnTo>
                <a:lnTo>
                  <a:pt x="65" y="7"/>
                </a:lnTo>
                <a:lnTo>
                  <a:pt x="11" y="56"/>
                </a:lnTo>
              </a:path>
            </a:pathLst>
          </a:custGeom>
          <a:solidFill>
            <a:srgbClr val="0D0D0D"/>
          </a:solidFill>
          <a:ln w="9525" cap="rnd">
            <a:noFill/>
            <a:round/>
            <a:headEnd/>
            <a:tailEnd/>
          </a:ln>
          <a:effectLst/>
        </p:spPr>
        <p:txBody>
          <a:bodyPr/>
          <a:lstStyle/>
          <a:p>
            <a:endParaRPr lang="zh-CN" altLang="en-US" b="1"/>
          </a:p>
        </p:txBody>
      </p:sp>
      <p:sp>
        <p:nvSpPr>
          <p:cNvPr id="576654" name="Freeform 142"/>
          <p:cNvSpPr>
            <a:spLocks/>
          </p:cNvSpPr>
          <p:nvPr/>
        </p:nvSpPr>
        <p:spPr bwMode="auto">
          <a:xfrm>
            <a:off x="2900363" y="3413798"/>
            <a:ext cx="106362" cy="95250"/>
          </a:xfrm>
          <a:custGeom>
            <a:avLst/>
            <a:gdLst/>
            <a:ahLst/>
            <a:cxnLst>
              <a:cxn ang="0">
                <a:pos x="10" y="59"/>
              </a:cxn>
              <a:cxn ang="0">
                <a:pos x="0" y="54"/>
              </a:cxn>
              <a:cxn ang="0">
                <a:pos x="59" y="0"/>
              </a:cxn>
              <a:cxn ang="0">
                <a:pos x="66" y="8"/>
              </a:cxn>
              <a:cxn ang="0">
                <a:pos x="10" y="59"/>
              </a:cxn>
            </a:cxnLst>
            <a:rect l="0" t="0" r="r" b="b"/>
            <a:pathLst>
              <a:path w="67" h="60">
                <a:moveTo>
                  <a:pt x="10" y="59"/>
                </a:moveTo>
                <a:lnTo>
                  <a:pt x="0" y="54"/>
                </a:lnTo>
                <a:lnTo>
                  <a:pt x="59" y="0"/>
                </a:lnTo>
                <a:lnTo>
                  <a:pt x="66" y="8"/>
                </a:lnTo>
                <a:lnTo>
                  <a:pt x="10" y="59"/>
                </a:lnTo>
              </a:path>
            </a:pathLst>
          </a:custGeom>
          <a:solidFill>
            <a:srgbClr val="1A1A1A"/>
          </a:solidFill>
          <a:ln w="9525" cap="rnd">
            <a:noFill/>
            <a:round/>
            <a:headEnd/>
            <a:tailEnd/>
          </a:ln>
          <a:effectLst/>
        </p:spPr>
        <p:txBody>
          <a:bodyPr/>
          <a:lstStyle/>
          <a:p>
            <a:endParaRPr lang="zh-CN" altLang="en-US" b="1"/>
          </a:p>
        </p:txBody>
      </p:sp>
      <p:sp>
        <p:nvSpPr>
          <p:cNvPr id="576655" name="Freeform 143"/>
          <p:cNvSpPr>
            <a:spLocks/>
          </p:cNvSpPr>
          <p:nvPr/>
        </p:nvSpPr>
        <p:spPr bwMode="auto">
          <a:xfrm>
            <a:off x="2882900" y="3399510"/>
            <a:ext cx="111125" cy="100013"/>
          </a:xfrm>
          <a:custGeom>
            <a:avLst/>
            <a:gdLst/>
            <a:ahLst/>
            <a:cxnLst>
              <a:cxn ang="0">
                <a:pos x="10" y="62"/>
              </a:cxn>
              <a:cxn ang="0">
                <a:pos x="0" y="57"/>
              </a:cxn>
              <a:cxn ang="0">
                <a:pos x="62" y="0"/>
              </a:cxn>
              <a:cxn ang="0">
                <a:pos x="69" y="7"/>
              </a:cxn>
              <a:cxn ang="0">
                <a:pos x="10" y="62"/>
              </a:cxn>
            </a:cxnLst>
            <a:rect l="0" t="0" r="r" b="b"/>
            <a:pathLst>
              <a:path w="70" h="63">
                <a:moveTo>
                  <a:pt x="10" y="62"/>
                </a:moveTo>
                <a:lnTo>
                  <a:pt x="0" y="57"/>
                </a:lnTo>
                <a:lnTo>
                  <a:pt x="62" y="0"/>
                </a:lnTo>
                <a:lnTo>
                  <a:pt x="69" y="7"/>
                </a:lnTo>
                <a:lnTo>
                  <a:pt x="10" y="62"/>
                </a:lnTo>
              </a:path>
            </a:pathLst>
          </a:custGeom>
          <a:solidFill>
            <a:srgbClr val="282828"/>
          </a:solidFill>
          <a:ln w="9525" cap="rnd">
            <a:noFill/>
            <a:round/>
            <a:headEnd/>
            <a:tailEnd/>
          </a:ln>
          <a:effectLst/>
        </p:spPr>
        <p:txBody>
          <a:bodyPr/>
          <a:lstStyle/>
          <a:p>
            <a:endParaRPr lang="zh-CN" altLang="en-US" b="1"/>
          </a:p>
        </p:txBody>
      </p:sp>
      <p:sp>
        <p:nvSpPr>
          <p:cNvPr id="576656" name="Freeform 144"/>
          <p:cNvSpPr>
            <a:spLocks/>
          </p:cNvSpPr>
          <p:nvPr/>
        </p:nvSpPr>
        <p:spPr bwMode="auto">
          <a:xfrm>
            <a:off x="2867025" y="3382048"/>
            <a:ext cx="115888" cy="107950"/>
          </a:xfrm>
          <a:custGeom>
            <a:avLst/>
            <a:gdLst/>
            <a:ahLst/>
            <a:cxnLst>
              <a:cxn ang="0">
                <a:pos x="9" y="67"/>
              </a:cxn>
              <a:cxn ang="0">
                <a:pos x="0" y="61"/>
              </a:cxn>
              <a:cxn ang="0">
                <a:pos x="65" y="0"/>
              </a:cxn>
              <a:cxn ang="0">
                <a:pos x="72" y="9"/>
              </a:cxn>
              <a:cxn ang="0">
                <a:pos x="9" y="67"/>
              </a:cxn>
            </a:cxnLst>
            <a:rect l="0" t="0" r="r" b="b"/>
            <a:pathLst>
              <a:path w="73" h="68">
                <a:moveTo>
                  <a:pt x="9" y="67"/>
                </a:moveTo>
                <a:lnTo>
                  <a:pt x="0" y="61"/>
                </a:lnTo>
                <a:lnTo>
                  <a:pt x="65" y="0"/>
                </a:lnTo>
                <a:lnTo>
                  <a:pt x="72" y="9"/>
                </a:lnTo>
                <a:lnTo>
                  <a:pt x="9" y="67"/>
                </a:lnTo>
              </a:path>
            </a:pathLst>
          </a:custGeom>
          <a:solidFill>
            <a:srgbClr val="353535"/>
          </a:solidFill>
          <a:ln w="9525" cap="rnd">
            <a:noFill/>
            <a:round/>
            <a:headEnd/>
            <a:tailEnd/>
          </a:ln>
          <a:effectLst/>
        </p:spPr>
        <p:txBody>
          <a:bodyPr/>
          <a:lstStyle/>
          <a:p>
            <a:endParaRPr lang="zh-CN" altLang="en-US" b="1"/>
          </a:p>
        </p:txBody>
      </p:sp>
      <p:sp>
        <p:nvSpPr>
          <p:cNvPr id="576657" name="Freeform 145"/>
          <p:cNvSpPr>
            <a:spLocks/>
          </p:cNvSpPr>
          <p:nvPr/>
        </p:nvSpPr>
        <p:spPr bwMode="auto">
          <a:xfrm>
            <a:off x="2847975" y="3367760"/>
            <a:ext cx="125413" cy="111125"/>
          </a:xfrm>
          <a:custGeom>
            <a:avLst/>
            <a:gdLst/>
            <a:ahLst/>
            <a:cxnLst>
              <a:cxn ang="0">
                <a:pos x="11" y="69"/>
              </a:cxn>
              <a:cxn ang="0">
                <a:pos x="0" y="64"/>
              </a:cxn>
              <a:cxn ang="0">
                <a:pos x="70" y="0"/>
              </a:cxn>
              <a:cxn ang="0">
                <a:pos x="78" y="7"/>
              </a:cxn>
              <a:cxn ang="0">
                <a:pos x="11" y="69"/>
              </a:cxn>
            </a:cxnLst>
            <a:rect l="0" t="0" r="r" b="b"/>
            <a:pathLst>
              <a:path w="79" h="70">
                <a:moveTo>
                  <a:pt x="11" y="69"/>
                </a:moveTo>
                <a:lnTo>
                  <a:pt x="0" y="64"/>
                </a:lnTo>
                <a:lnTo>
                  <a:pt x="70" y="0"/>
                </a:lnTo>
                <a:lnTo>
                  <a:pt x="78" y="7"/>
                </a:lnTo>
                <a:lnTo>
                  <a:pt x="11" y="69"/>
                </a:lnTo>
              </a:path>
            </a:pathLst>
          </a:custGeom>
          <a:solidFill>
            <a:srgbClr val="434343"/>
          </a:solidFill>
          <a:ln w="9525" cap="rnd">
            <a:noFill/>
            <a:round/>
            <a:headEnd/>
            <a:tailEnd/>
          </a:ln>
          <a:effectLst/>
        </p:spPr>
        <p:txBody>
          <a:bodyPr/>
          <a:lstStyle/>
          <a:p>
            <a:endParaRPr lang="zh-CN" altLang="en-US" b="1"/>
          </a:p>
        </p:txBody>
      </p:sp>
      <p:sp>
        <p:nvSpPr>
          <p:cNvPr id="576658" name="Freeform 146"/>
          <p:cNvSpPr>
            <a:spLocks/>
          </p:cNvSpPr>
          <p:nvPr/>
        </p:nvSpPr>
        <p:spPr bwMode="auto">
          <a:xfrm>
            <a:off x="2832100" y="3351885"/>
            <a:ext cx="131763" cy="117475"/>
          </a:xfrm>
          <a:custGeom>
            <a:avLst/>
            <a:gdLst/>
            <a:ahLst/>
            <a:cxnLst>
              <a:cxn ang="0">
                <a:pos x="11" y="73"/>
              </a:cxn>
              <a:cxn ang="0">
                <a:pos x="0" y="67"/>
              </a:cxn>
              <a:cxn ang="0">
                <a:pos x="73" y="0"/>
              </a:cxn>
              <a:cxn ang="0">
                <a:pos x="82" y="8"/>
              </a:cxn>
              <a:cxn ang="0">
                <a:pos x="11" y="73"/>
              </a:cxn>
            </a:cxnLst>
            <a:rect l="0" t="0" r="r" b="b"/>
            <a:pathLst>
              <a:path w="83" h="74">
                <a:moveTo>
                  <a:pt x="11" y="73"/>
                </a:moveTo>
                <a:lnTo>
                  <a:pt x="0" y="67"/>
                </a:lnTo>
                <a:lnTo>
                  <a:pt x="73" y="0"/>
                </a:lnTo>
                <a:lnTo>
                  <a:pt x="82" y="8"/>
                </a:lnTo>
                <a:lnTo>
                  <a:pt x="11" y="73"/>
                </a:lnTo>
              </a:path>
            </a:pathLst>
          </a:custGeom>
          <a:solidFill>
            <a:srgbClr val="505050"/>
          </a:solidFill>
          <a:ln w="9525" cap="rnd">
            <a:noFill/>
            <a:round/>
            <a:headEnd/>
            <a:tailEnd/>
          </a:ln>
          <a:effectLst/>
        </p:spPr>
        <p:txBody>
          <a:bodyPr/>
          <a:lstStyle/>
          <a:p>
            <a:endParaRPr lang="zh-CN" altLang="en-US" b="1"/>
          </a:p>
        </p:txBody>
      </p:sp>
      <p:sp>
        <p:nvSpPr>
          <p:cNvPr id="576659" name="Freeform 147"/>
          <p:cNvSpPr>
            <a:spLocks/>
          </p:cNvSpPr>
          <p:nvPr/>
        </p:nvSpPr>
        <p:spPr bwMode="auto">
          <a:xfrm>
            <a:off x="2814638" y="3337598"/>
            <a:ext cx="134937" cy="120650"/>
          </a:xfrm>
          <a:custGeom>
            <a:avLst/>
            <a:gdLst/>
            <a:ahLst/>
            <a:cxnLst>
              <a:cxn ang="0">
                <a:pos x="10" y="75"/>
              </a:cxn>
              <a:cxn ang="0">
                <a:pos x="0" y="69"/>
              </a:cxn>
              <a:cxn ang="0">
                <a:pos x="76" y="0"/>
              </a:cxn>
              <a:cxn ang="0">
                <a:pos x="84" y="7"/>
              </a:cxn>
              <a:cxn ang="0">
                <a:pos x="10" y="75"/>
              </a:cxn>
            </a:cxnLst>
            <a:rect l="0" t="0" r="r" b="b"/>
            <a:pathLst>
              <a:path w="85" h="76">
                <a:moveTo>
                  <a:pt x="10" y="75"/>
                </a:moveTo>
                <a:lnTo>
                  <a:pt x="0" y="69"/>
                </a:lnTo>
                <a:lnTo>
                  <a:pt x="76" y="0"/>
                </a:lnTo>
                <a:lnTo>
                  <a:pt x="84" y="7"/>
                </a:lnTo>
                <a:lnTo>
                  <a:pt x="10" y="75"/>
                </a:lnTo>
              </a:path>
            </a:pathLst>
          </a:custGeom>
          <a:solidFill>
            <a:srgbClr val="5D5D5D"/>
          </a:solidFill>
          <a:ln w="9525" cap="rnd">
            <a:noFill/>
            <a:round/>
            <a:headEnd/>
            <a:tailEnd/>
          </a:ln>
          <a:effectLst/>
        </p:spPr>
        <p:txBody>
          <a:bodyPr/>
          <a:lstStyle/>
          <a:p>
            <a:endParaRPr lang="zh-CN" altLang="en-US" b="1"/>
          </a:p>
        </p:txBody>
      </p:sp>
      <p:sp>
        <p:nvSpPr>
          <p:cNvPr id="576660" name="Freeform 148"/>
          <p:cNvSpPr>
            <a:spLocks/>
          </p:cNvSpPr>
          <p:nvPr/>
        </p:nvSpPr>
        <p:spPr bwMode="auto">
          <a:xfrm>
            <a:off x="2800350" y="3321723"/>
            <a:ext cx="136525" cy="125412"/>
          </a:xfrm>
          <a:custGeom>
            <a:avLst/>
            <a:gdLst/>
            <a:ahLst/>
            <a:cxnLst>
              <a:cxn ang="0">
                <a:pos x="9" y="78"/>
              </a:cxn>
              <a:cxn ang="0">
                <a:pos x="0" y="73"/>
              </a:cxn>
              <a:cxn ang="0">
                <a:pos x="77" y="0"/>
              </a:cxn>
              <a:cxn ang="0">
                <a:pos x="85" y="8"/>
              </a:cxn>
              <a:cxn ang="0">
                <a:pos x="9" y="78"/>
              </a:cxn>
            </a:cxnLst>
            <a:rect l="0" t="0" r="r" b="b"/>
            <a:pathLst>
              <a:path w="86" h="79">
                <a:moveTo>
                  <a:pt x="9" y="78"/>
                </a:moveTo>
                <a:lnTo>
                  <a:pt x="0" y="73"/>
                </a:lnTo>
                <a:lnTo>
                  <a:pt x="77" y="0"/>
                </a:lnTo>
                <a:lnTo>
                  <a:pt x="85" y="8"/>
                </a:lnTo>
                <a:lnTo>
                  <a:pt x="9" y="78"/>
                </a:lnTo>
              </a:path>
            </a:pathLst>
          </a:custGeom>
          <a:solidFill>
            <a:srgbClr val="6B6B6B"/>
          </a:solidFill>
          <a:ln w="9525" cap="rnd">
            <a:noFill/>
            <a:round/>
            <a:headEnd/>
            <a:tailEnd/>
          </a:ln>
          <a:effectLst/>
        </p:spPr>
        <p:txBody>
          <a:bodyPr/>
          <a:lstStyle/>
          <a:p>
            <a:endParaRPr lang="zh-CN" altLang="en-US" b="1"/>
          </a:p>
        </p:txBody>
      </p:sp>
      <p:sp>
        <p:nvSpPr>
          <p:cNvPr id="576661" name="Freeform 149"/>
          <p:cNvSpPr>
            <a:spLocks/>
          </p:cNvSpPr>
          <p:nvPr/>
        </p:nvSpPr>
        <p:spPr bwMode="auto">
          <a:xfrm>
            <a:off x="2782888" y="3307435"/>
            <a:ext cx="142875" cy="130175"/>
          </a:xfrm>
          <a:custGeom>
            <a:avLst/>
            <a:gdLst/>
            <a:ahLst/>
            <a:cxnLst>
              <a:cxn ang="0">
                <a:pos x="11" y="81"/>
              </a:cxn>
              <a:cxn ang="0">
                <a:pos x="0" y="75"/>
              </a:cxn>
              <a:cxn ang="0">
                <a:pos x="83" y="0"/>
              </a:cxn>
              <a:cxn ang="0">
                <a:pos x="89" y="7"/>
              </a:cxn>
              <a:cxn ang="0">
                <a:pos x="11" y="81"/>
              </a:cxn>
            </a:cxnLst>
            <a:rect l="0" t="0" r="r" b="b"/>
            <a:pathLst>
              <a:path w="90" h="82">
                <a:moveTo>
                  <a:pt x="11" y="81"/>
                </a:moveTo>
                <a:lnTo>
                  <a:pt x="0" y="75"/>
                </a:lnTo>
                <a:lnTo>
                  <a:pt x="83" y="0"/>
                </a:lnTo>
                <a:lnTo>
                  <a:pt x="89" y="7"/>
                </a:lnTo>
                <a:lnTo>
                  <a:pt x="11" y="81"/>
                </a:lnTo>
              </a:path>
            </a:pathLst>
          </a:custGeom>
          <a:solidFill>
            <a:srgbClr val="787878"/>
          </a:solidFill>
          <a:ln w="9525" cap="rnd">
            <a:noFill/>
            <a:round/>
            <a:headEnd/>
            <a:tailEnd/>
          </a:ln>
          <a:effectLst/>
        </p:spPr>
        <p:txBody>
          <a:bodyPr/>
          <a:lstStyle/>
          <a:p>
            <a:endParaRPr lang="zh-CN" altLang="en-US" b="1"/>
          </a:p>
        </p:txBody>
      </p:sp>
      <p:sp>
        <p:nvSpPr>
          <p:cNvPr id="576662" name="Freeform 150"/>
          <p:cNvSpPr>
            <a:spLocks/>
          </p:cNvSpPr>
          <p:nvPr/>
        </p:nvSpPr>
        <p:spPr bwMode="auto">
          <a:xfrm>
            <a:off x="2767013" y="3291560"/>
            <a:ext cx="149225" cy="134938"/>
          </a:xfrm>
          <a:custGeom>
            <a:avLst/>
            <a:gdLst/>
            <a:ahLst/>
            <a:cxnLst>
              <a:cxn ang="0">
                <a:pos x="10" y="84"/>
              </a:cxn>
              <a:cxn ang="0">
                <a:pos x="0" y="79"/>
              </a:cxn>
              <a:cxn ang="0">
                <a:pos x="85" y="0"/>
              </a:cxn>
              <a:cxn ang="0">
                <a:pos x="93" y="8"/>
              </a:cxn>
              <a:cxn ang="0">
                <a:pos x="10" y="84"/>
              </a:cxn>
            </a:cxnLst>
            <a:rect l="0" t="0" r="r" b="b"/>
            <a:pathLst>
              <a:path w="94" h="85">
                <a:moveTo>
                  <a:pt x="10" y="84"/>
                </a:moveTo>
                <a:lnTo>
                  <a:pt x="0" y="79"/>
                </a:lnTo>
                <a:lnTo>
                  <a:pt x="85" y="0"/>
                </a:lnTo>
                <a:lnTo>
                  <a:pt x="93" y="8"/>
                </a:lnTo>
                <a:lnTo>
                  <a:pt x="10" y="84"/>
                </a:lnTo>
              </a:path>
            </a:pathLst>
          </a:custGeom>
          <a:solidFill>
            <a:srgbClr val="868686"/>
          </a:solidFill>
          <a:ln w="9525" cap="rnd">
            <a:noFill/>
            <a:round/>
            <a:headEnd/>
            <a:tailEnd/>
          </a:ln>
          <a:effectLst/>
        </p:spPr>
        <p:txBody>
          <a:bodyPr/>
          <a:lstStyle/>
          <a:p>
            <a:endParaRPr lang="zh-CN" altLang="en-US" b="1"/>
          </a:p>
        </p:txBody>
      </p:sp>
      <p:sp>
        <p:nvSpPr>
          <p:cNvPr id="576663" name="Freeform 151"/>
          <p:cNvSpPr>
            <a:spLocks/>
          </p:cNvSpPr>
          <p:nvPr/>
        </p:nvSpPr>
        <p:spPr bwMode="auto">
          <a:xfrm>
            <a:off x="2749550" y="3277273"/>
            <a:ext cx="153988" cy="139700"/>
          </a:xfrm>
          <a:custGeom>
            <a:avLst/>
            <a:gdLst/>
            <a:ahLst/>
            <a:cxnLst>
              <a:cxn ang="0">
                <a:pos x="11" y="87"/>
              </a:cxn>
              <a:cxn ang="0">
                <a:pos x="0" y="82"/>
              </a:cxn>
              <a:cxn ang="0">
                <a:pos x="89" y="0"/>
              </a:cxn>
              <a:cxn ang="0">
                <a:pos x="96" y="7"/>
              </a:cxn>
              <a:cxn ang="0">
                <a:pos x="11" y="87"/>
              </a:cxn>
            </a:cxnLst>
            <a:rect l="0" t="0" r="r" b="b"/>
            <a:pathLst>
              <a:path w="97" h="88">
                <a:moveTo>
                  <a:pt x="11" y="87"/>
                </a:moveTo>
                <a:lnTo>
                  <a:pt x="0" y="82"/>
                </a:lnTo>
                <a:lnTo>
                  <a:pt x="89" y="0"/>
                </a:lnTo>
                <a:lnTo>
                  <a:pt x="96" y="7"/>
                </a:lnTo>
                <a:lnTo>
                  <a:pt x="11" y="87"/>
                </a:lnTo>
              </a:path>
            </a:pathLst>
          </a:custGeom>
          <a:solidFill>
            <a:srgbClr val="939393"/>
          </a:solidFill>
          <a:ln w="9525" cap="rnd">
            <a:noFill/>
            <a:round/>
            <a:headEnd/>
            <a:tailEnd/>
          </a:ln>
          <a:effectLst/>
        </p:spPr>
        <p:txBody>
          <a:bodyPr/>
          <a:lstStyle/>
          <a:p>
            <a:endParaRPr lang="zh-CN" altLang="en-US" b="1"/>
          </a:p>
        </p:txBody>
      </p:sp>
      <p:sp>
        <p:nvSpPr>
          <p:cNvPr id="576664" name="Freeform 152"/>
          <p:cNvSpPr>
            <a:spLocks/>
          </p:cNvSpPr>
          <p:nvPr/>
        </p:nvSpPr>
        <p:spPr bwMode="auto">
          <a:xfrm>
            <a:off x="2733675" y="3262985"/>
            <a:ext cx="158750" cy="144463"/>
          </a:xfrm>
          <a:custGeom>
            <a:avLst/>
            <a:gdLst/>
            <a:ahLst/>
            <a:cxnLst>
              <a:cxn ang="0">
                <a:pos x="10" y="90"/>
              </a:cxn>
              <a:cxn ang="0">
                <a:pos x="0" y="84"/>
              </a:cxn>
              <a:cxn ang="0">
                <a:pos x="92" y="0"/>
              </a:cxn>
              <a:cxn ang="0">
                <a:pos x="99" y="8"/>
              </a:cxn>
              <a:cxn ang="0">
                <a:pos x="10" y="90"/>
              </a:cxn>
            </a:cxnLst>
            <a:rect l="0" t="0" r="r" b="b"/>
            <a:pathLst>
              <a:path w="100" h="91">
                <a:moveTo>
                  <a:pt x="10" y="90"/>
                </a:moveTo>
                <a:lnTo>
                  <a:pt x="0" y="84"/>
                </a:lnTo>
                <a:lnTo>
                  <a:pt x="92" y="0"/>
                </a:lnTo>
                <a:lnTo>
                  <a:pt x="99" y="8"/>
                </a:lnTo>
                <a:lnTo>
                  <a:pt x="10" y="90"/>
                </a:lnTo>
              </a:path>
            </a:pathLst>
          </a:custGeom>
          <a:solidFill>
            <a:srgbClr val="A1A1A1"/>
          </a:solidFill>
          <a:ln w="9525" cap="rnd">
            <a:noFill/>
            <a:round/>
            <a:headEnd/>
            <a:tailEnd/>
          </a:ln>
          <a:effectLst/>
        </p:spPr>
        <p:txBody>
          <a:bodyPr/>
          <a:lstStyle/>
          <a:p>
            <a:endParaRPr lang="zh-CN" altLang="en-US" b="1"/>
          </a:p>
        </p:txBody>
      </p:sp>
      <p:sp>
        <p:nvSpPr>
          <p:cNvPr id="576665" name="Freeform 153"/>
          <p:cNvSpPr>
            <a:spLocks/>
          </p:cNvSpPr>
          <p:nvPr/>
        </p:nvSpPr>
        <p:spPr bwMode="auto">
          <a:xfrm>
            <a:off x="2714625" y="3247110"/>
            <a:ext cx="165100" cy="149225"/>
          </a:xfrm>
          <a:custGeom>
            <a:avLst/>
            <a:gdLst/>
            <a:ahLst/>
            <a:cxnLst>
              <a:cxn ang="0">
                <a:pos x="10" y="93"/>
              </a:cxn>
              <a:cxn ang="0">
                <a:pos x="0" y="87"/>
              </a:cxn>
              <a:cxn ang="0">
                <a:pos x="96" y="0"/>
              </a:cxn>
              <a:cxn ang="0">
                <a:pos x="103" y="8"/>
              </a:cxn>
              <a:cxn ang="0">
                <a:pos x="10" y="93"/>
              </a:cxn>
            </a:cxnLst>
            <a:rect l="0" t="0" r="r" b="b"/>
            <a:pathLst>
              <a:path w="104" h="94">
                <a:moveTo>
                  <a:pt x="10" y="93"/>
                </a:moveTo>
                <a:lnTo>
                  <a:pt x="0" y="87"/>
                </a:lnTo>
                <a:lnTo>
                  <a:pt x="96" y="0"/>
                </a:lnTo>
                <a:lnTo>
                  <a:pt x="103" y="8"/>
                </a:lnTo>
                <a:lnTo>
                  <a:pt x="10" y="93"/>
                </a:lnTo>
              </a:path>
            </a:pathLst>
          </a:custGeom>
          <a:solidFill>
            <a:srgbClr val="AEAEAE"/>
          </a:solidFill>
          <a:ln w="9525" cap="rnd">
            <a:noFill/>
            <a:round/>
            <a:headEnd/>
            <a:tailEnd/>
          </a:ln>
          <a:effectLst/>
        </p:spPr>
        <p:txBody>
          <a:bodyPr/>
          <a:lstStyle/>
          <a:p>
            <a:endParaRPr lang="zh-CN" altLang="en-US" b="1"/>
          </a:p>
        </p:txBody>
      </p:sp>
      <p:sp>
        <p:nvSpPr>
          <p:cNvPr id="576666" name="Freeform 154"/>
          <p:cNvSpPr>
            <a:spLocks/>
          </p:cNvSpPr>
          <p:nvPr/>
        </p:nvSpPr>
        <p:spPr bwMode="auto">
          <a:xfrm>
            <a:off x="2700338" y="3231235"/>
            <a:ext cx="168275" cy="153988"/>
          </a:xfrm>
          <a:custGeom>
            <a:avLst/>
            <a:gdLst/>
            <a:ahLst/>
            <a:cxnLst>
              <a:cxn ang="0">
                <a:pos x="9" y="96"/>
              </a:cxn>
              <a:cxn ang="0">
                <a:pos x="0" y="91"/>
              </a:cxn>
              <a:cxn ang="0">
                <a:pos x="98" y="0"/>
              </a:cxn>
              <a:cxn ang="0">
                <a:pos x="105" y="7"/>
              </a:cxn>
              <a:cxn ang="0">
                <a:pos x="9" y="96"/>
              </a:cxn>
            </a:cxnLst>
            <a:rect l="0" t="0" r="r" b="b"/>
            <a:pathLst>
              <a:path w="106" h="97">
                <a:moveTo>
                  <a:pt x="9" y="96"/>
                </a:moveTo>
                <a:lnTo>
                  <a:pt x="0" y="91"/>
                </a:lnTo>
                <a:lnTo>
                  <a:pt x="98" y="0"/>
                </a:lnTo>
                <a:lnTo>
                  <a:pt x="105" y="7"/>
                </a:lnTo>
                <a:lnTo>
                  <a:pt x="9" y="96"/>
                </a:lnTo>
              </a:path>
            </a:pathLst>
          </a:custGeom>
          <a:solidFill>
            <a:srgbClr val="BBBBBB"/>
          </a:solidFill>
          <a:ln w="9525" cap="rnd">
            <a:noFill/>
            <a:round/>
            <a:headEnd/>
            <a:tailEnd/>
          </a:ln>
          <a:effectLst/>
        </p:spPr>
        <p:txBody>
          <a:bodyPr/>
          <a:lstStyle/>
          <a:p>
            <a:endParaRPr lang="zh-CN" altLang="en-US" b="1"/>
          </a:p>
        </p:txBody>
      </p:sp>
      <p:sp>
        <p:nvSpPr>
          <p:cNvPr id="576667" name="Freeform 155"/>
          <p:cNvSpPr>
            <a:spLocks/>
          </p:cNvSpPr>
          <p:nvPr/>
        </p:nvSpPr>
        <p:spPr bwMode="auto">
          <a:xfrm>
            <a:off x="2681288" y="3216948"/>
            <a:ext cx="177800" cy="158750"/>
          </a:xfrm>
          <a:custGeom>
            <a:avLst/>
            <a:gdLst/>
            <a:ahLst/>
            <a:cxnLst>
              <a:cxn ang="0">
                <a:pos x="11" y="99"/>
              </a:cxn>
              <a:cxn ang="0">
                <a:pos x="0" y="93"/>
              </a:cxn>
              <a:cxn ang="0">
                <a:pos x="102" y="0"/>
              </a:cxn>
              <a:cxn ang="0">
                <a:pos x="111" y="8"/>
              </a:cxn>
              <a:cxn ang="0">
                <a:pos x="11" y="99"/>
              </a:cxn>
            </a:cxnLst>
            <a:rect l="0" t="0" r="r" b="b"/>
            <a:pathLst>
              <a:path w="112" h="100">
                <a:moveTo>
                  <a:pt x="11" y="99"/>
                </a:moveTo>
                <a:lnTo>
                  <a:pt x="0" y="93"/>
                </a:lnTo>
                <a:lnTo>
                  <a:pt x="102" y="0"/>
                </a:lnTo>
                <a:lnTo>
                  <a:pt x="111" y="8"/>
                </a:lnTo>
                <a:lnTo>
                  <a:pt x="11" y="99"/>
                </a:lnTo>
              </a:path>
            </a:pathLst>
          </a:custGeom>
          <a:solidFill>
            <a:srgbClr val="C9C9C9"/>
          </a:solidFill>
          <a:ln w="9525" cap="rnd">
            <a:noFill/>
            <a:round/>
            <a:headEnd/>
            <a:tailEnd/>
          </a:ln>
          <a:effectLst/>
        </p:spPr>
        <p:txBody>
          <a:bodyPr/>
          <a:lstStyle/>
          <a:p>
            <a:endParaRPr lang="zh-CN" altLang="en-US" b="1"/>
          </a:p>
        </p:txBody>
      </p:sp>
      <p:sp>
        <p:nvSpPr>
          <p:cNvPr id="576668" name="Freeform 156"/>
          <p:cNvSpPr>
            <a:spLocks/>
          </p:cNvSpPr>
          <p:nvPr/>
        </p:nvSpPr>
        <p:spPr bwMode="auto">
          <a:xfrm>
            <a:off x="2667000" y="3201073"/>
            <a:ext cx="179388" cy="163512"/>
          </a:xfrm>
          <a:custGeom>
            <a:avLst/>
            <a:gdLst/>
            <a:ahLst/>
            <a:cxnLst>
              <a:cxn ang="0">
                <a:pos x="10" y="102"/>
              </a:cxn>
              <a:cxn ang="0">
                <a:pos x="0" y="96"/>
              </a:cxn>
              <a:cxn ang="0">
                <a:pos x="105" y="0"/>
              </a:cxn>
              <a:cxn ang="0">
                <a:pos x="112" y="7"/>
              </a:cxn>
              <a:cxn ang="0">
                <a:pos x="10" y="102"/>
              </a:cxn>
            </a:cxnLst>
            <a:rect l="0" t="0" r="r" b="b"/>
            <a:pathLst>
              <a:path w="113" h="103">
                <a:moveTo>
                  <a:pt x="10" y="102"/>
                </a:moveTo>
                <a:lnTo>
                  <a:pt x="0" y="96"/>
                </a:lnTo>
                <a:lnTo>
                  <a:pt x="105" y="0"/>
                </a:lnTo>
                <a:lnTo>
                  <a:pt x="112" y="7"/>
                </a:lnTo>
                <a:lnTo>
                  <a:pt x="10" y="102"/>
                </a:lnTo>
              </a:path>
            </a:pathLst>
          </a:custGeom>
          <a:solidFill>
            <a:srgbClr val="D6D6D6"/>
          </a:solidFill>
          <a:ln w="9525" cap="rnd">
            <a:noFill/>
            <a:round/>
            <a:headEnd/>
            <a:tailEnd/>
          </a:ln>
          <a:effectLst/>
        </p:spPr>
        <p:txBody>
          <a:bodyPr/>
          <a:lstStyle/>
          <a:p>
            <a:endParaRPr lang="zh-CN" altLang="en-US" b="1"/>
          </a:p>
        </p:txBody>
      </p:sp>
      <p:sp>
        <p:nvSpPr>
          <p:cNvPr id="576669" name="Freeform 157"/>
          <p:cNvSpPr>
            <a:spLocks/>
          </p:cNvSpPr>
          <p:nvPr/>
        </p:nvSpPr>
        <p:spPr bwMode="auto">
          <a:xfrm>
            <a:off x="2649538" y="3185198"/>
            <a:ext cx="185737" cy="168275"/>
          </a:xfrm>
          <a:custGeom>
            <a:avLst/>
            <a:gdLst/>
            <a:ahLst/>
            <a:cxnLst>
              <a:cxn ang="0">
                <a:pos x="11" y="105"/>
              </a:cxn>
              <a:cxn ang="0">
                <a:pos x="0" y="100"/>
              </a:cxn>
              <a:cxn ang="0">
                <a:pos x="109" y="0"/>
              </a:cxn>
              <a:cxn ang="0">
                <a:pos x="116" y="8"/>
              </a:cxn>
              <a:cxn ang="0">
                <a:pos x="11" y="105"/>
              </a:cxn>
            </a:cxnLst>
            <a:rect l="0" t="0" r="r" b="b"/>
            <a:pathLst>
              <a:path w="117" h="106">
                <a:moveTo>
                  <a:pt x="11" y="105"/>
                </a:moveTo>
                <a:lnTo>
                  <a:pt x="0" y="100"/>
                </a:lnTo>
                <a:lnTo>
                  <a:pt x="109" y="0"/>
                </a:lnTo>
                <a:lnTo>
                  <a:pt x="116" y="8"/>
                </a:lnTo>
                <a:lnTo>
                  <a:pt x="11" y="105"/>
                </a:lnTo>
              </a:path>
            </a:pathLst>
          </a:custGeom>
          <a:solidFill>
            <a:srgbClr val="E4E4E4"/>
          </a:solidFill>
          <a:ln w="9525" cap="rnd">
            <a:noFill/>
            <a:round/>
            <a:headEnd/>
            <a:tailEnd/>
          </a:ln>
          <a:effectLst/>
        </p:spPr>
        <p:txBody>
          <a:bodyPr/>
          <a:lstStyle/>
          <a:p>
            <a:endParaRPr lang="zh-CN" altLang="en-US" b="1"/>
          </a:p>
        </p:txBody>
      </p:sp>
      <p:sp>
        <p:nvSpPr>
          <p:cNvPr id="576670" name="Freeform 158"/>
          <p:cNvSpPr>
            <a:spLocks/>
          </p:cNvSpPr>
          <p:nvPr/>
        </p:nvSpPr>
        <p:spPr bwMode="auto">
          <a:xfrm>
            <a:off x="2630488" y="3170910"/>
            <a:ext cx="192087" cy="173038"/>
          </a:xfrm>
          <a:custGeom>
            <a:avLst/>
            <a:gdLst/>
            <a:ahLst/>
            <a:cxnLst>
              <a:cxn ang="0">
                <a:pos x="11" y="108"/>
              </a:cxn>
              <a:cxn ang="0">
                <a:pos x="0" y="103"/>
              </a:cxn>
              <a:cxn ang="0">
                <a:pos x="113" y="0"/>
              </a:cxn>
              <a:cxn ang="0">
                <a:pos x="120" y="8"/>
              </a:cxn>
              <a:cxn ang="0">
                <a:pos x="11" y="108"/>
              </a:cxn>
            </a:cxnLst>
            <a:rect l="0" t="0" r="r" b="b"/>
            <a:pathLst>
              <a:path w="121" h="109">
                <a:moveTo>
                  <a:pt x="11" y="108"/>
                </a:moveTo>
                <a:lnTo>
                  <a:pt x="0" y="103"/>
                </a:lnTo>
                <a:lnTo>
                  <a:pt x="113" y="0"/>
                </a:lnTo>
                <a:lnTo>
                  <a:pt x="120" y="8"/>
                </a:lnTo>
                <a:lnTo>
                  <a:pt x="11" y="108"/>
                </a:lnTo>
              </a:path>
            </a:pathLst>
          </a:custGeom>
          <a:solidFill>
            <a:srgbClr val="F1F1F1"/>
          </a:solidFill>
          <a:ln w="9525" cap="rnd">
            <a:noFill/>
            <a:round/>
            <a:headEnd/>
            <a:tailEnd/>
          </a:ln>
          <a:effectLst/>
        </p:spPr>
        <p:txBody>
          <a:bodyPr/>
          <a:lstStyle/>
          <a:p>
            <a:endParaRPr lang="zh-CN" altLang="en-US" b="1"/>
          </a:p>
        </p:txBody>
      </p:sp>
      <p:sp>
        <p:nvSpPr>
          <p:cNvPr id="576671" name="Freeform 159"/>
          <p:cNvSpPr>
            <a:spLocks/>
          </p:cNvSpPr>
          <p:nvPr/>
        </p:nvSpPr>
        <p:spPr bwMode="auto">
          <a:xfrm>
            <a:off x="2524125" y="3061373"/>
            <a:ext cx="287338" cy="273050"/>
          </a:xfrm>
          <a:custGeom>
            <a:avLst/>
            <a:gdLst/>
            <a:ahLst/>
            <a:cxnLst>
              <a:cxn ang="0">
                <a:pos x="67" y="171"/>
              </a:cxn>
              <a:cxn ang="0">
                <a:pos x="0" y="138"/>
              </a:cxn>
              <a:cxn ang="0">
                <a:pos x="118" y="0"/>
              </a:cxn>
              <a:cxn ang="0">
                <a:pos x="180" y="67"/>
              </a:cxn>
              <a:cxn ang="0">
                <a:pos x="67" y="171"/>
              </a:cxn>
            </a:cxnLst>
            <a:rect l="0" t="0" r="r" b="b"/>
            <a:pathLst>
              <a:path w="181" h="172">
                <a:moveTo>
                  <a:pt x="67" y="171"/>
                </a:moveTo>
                <a:lnTo>
                  <a:pt x="0" y="138"/>
                </a:lnTo>
                <a:lnTo>
                  <a:pt x="118" y="0"/>
                </a:lnTo>
                <a:lnTo>
                  <a:pt x="180" y="67"/>
                </a:lnTo>
                <a:lnTo>
                  <a:pt x="67" y="171"/>
                </a:lnTo>
              </a:path>
            </a:pathLst>
          </a:custGeom>
          <a:solidFill>
            <a:srgbClr val="FFFFFF"/>
          </a:solidFill>
          <a:ln w="9525" cap="rnd">
            <a:noFill/>
            <a:round/>
            <a:headEnd/>
            <a:tailEnd/>
          </a:ln>
          <a:effectLst/>
        </p:spPr>
        <p:txBody>
          <a:bodyPr/>
          <a:lstStyle/>
          <a:p>
            <a:endParaRPr lang="zh-CN" altLang="en-US" b="1"/>
          </a:p>
        </p:txBody>
      </p:sp>
      <p:sp>
        <p:nvSpPr>
          <p:cNvPr id="576672" name="Rectangle 160"/>
          <p:cNvSpPr>
            <a:spLocks noChangeArrowheads="1"/>
          </p:cNvSpPr>
          <p:nvPr/>
        </p:nvSpPr>
        <p:spPr bwMode="auto">
          <a:xfrm>
            <a:off x="6462713" y="3624935"/>
            <a:ext cx="2012950" cy="831639"/>
          </a:xfrm>
          <a:prstGeom prst="rect">
            <a:avLst/>
          </a:prstGeom>
          <a:noFill/>
          <a:ln w="9525">
            <a:noFill/>
            <a:miter lim="800000"/>
            <a:headEnd/>
            <a:tailEnd/>
          </a:ln>
          <a:effectLst/>
        </p:spPr>
        <p:txBody>
          <a:bodyPr lIns="92075" tIns="46038" rIns="92075" bIns="46038">
            <a:spAutoFit/>
          </a:bodyPr>
          <a:lstStyle/>
          <a:p>
            <a:pPr eaLnBrk="0" hangingPunct="0"/>
            <a:r>
              <a:rPr kumimoji="1" lang="zh-CN" altLang="en-US" sz="2400" b="1">
                <a:solidFill>
                  <a:schemeClr val="tx1"/>
                </a:solidFill>
                <a:effectLst>
                  <a:outerShdw blurRad="38100" dist="38100" dir="2700000" algn="tl">
                    <a:srgbClr val="C0C0C0"/>
                  </a:outerShdw>
                </a:effectLst>
                <a:latin typeface="Times New Roman" pitchFamily="18" charset="0"/>
                <a:ea typeface="宋体" pitchFamily="2" charset="-122"/>
              </a:rPr>
              <a:t>等效体积直径</a:t>
            </a:r>
          </a:p>
        </p:txBody>
      </p:sp>
      <p:sp>
        <p:nvSpPr>
          <p:cNvPr id="576673" name="Rectangle 161"/>
          <p:cNvSpPr>
            <a:spLocks noChangeArrowheads="1"/>
          </p:cNvSpPr>
          <p:nvPr/>
        </p:nvSpPr>
        <p:spPr bwMode="auto">
          <a:xfrm>
            <a:off x="6143625" y="5255298"/>
            <a:ext cx="2495550" cy="831639"/>
          </a:xfrm>
          <a:prstGeom prst="rect">
            <a:avLst/>
          </a:prstGeom>
          <a:noFill/>
          <a:ln w="9525">
            <a:noFill/>
            <a:miter lim="800000"/>
            <a:headEnd/>
            <a:tailEnd/>
          </a:ln>
          <a:effectLst/>
        </p:spPr>
        <p:txBody>
          <a:bodyPr lIns="92075" tIns="46038" rIns="92075" bIns="46038">
            <a:spAutoFit/>
          </a:bodyPr>
          <a:lstStyle/>
          <a:p>
            <a:pPr eaLnBrk="0" hangingPunct="0">
              <a:spcBef>
                <a:spcPct val="20000"/>
              </a:spcBef>
            </a:pPr>
            <a:r>
              <a:rPr kumimoji="1" lang="zh-CN" altLang="en-US" sz="2400" b="1">
                <a:solidFill>
                  <a:schemeClr val="tx1"/>
                </a:solidFill>
                <a:effectLst>
                  <a:outerShdw blurRad="38100" dist="38100" dir="2700000" algn="tl">
                    <a:srgbClr val="C0C0C0"/>
                  </a:outerShdw>
                </a:effectLst>
                <a:latin typeface="Times New Roman" pitchFamily="18" charset="0"/>
                <a:ea typeface="宋体" pitchFamily="2" charset="-122"/>
              </a:rPr>
              <a:t>等效表面积直径</a:t>
            </a:r>
          </a:p>
          <a:p>
            <a:pPr eaLnBrk="0" hangingPunct="0"/>
            <a:endParaRPr kumimoji="1" lang="zh-CN" altLang="en-US" sz="2400" b="1">
              <a:solidFill>
                <a:schemeClr val="tx1"/>
              </a:solidFill>
              <a:effectLst>
                <a:outerShdw blurRad="38100" dist="38100" dir="2700000" algn="tl">
                  <a:srgbClr val="C0C0C0"/>
                </a:outerShdw>
              </a:effectLst>
              <a:latin typeface="Times New Roman" pitchFamily="18" charset="0"/>
              <a:ea typeface="宋体" pitchFamily="2" charset="-122"/>
            </a:endParaRPr>
          </a:p>
        </p:txBody>
      </p:sp>
      <p:sp>
        <p:nvSpPr>
          <p:cNvPr id="576674" name="Rectangle 162"/>
          <p:cNvSpPr>
            <a:spLocks noChangeArrowheads="1"/>
          </p:cNvSpPr>
          <p:nvPr/>
        </p:nvSpPr>
        <p:spPr bwMode="auto">
          <a:xfrm>
            <a:off x="6005513" y="1796135"/>
            <a:ext cx="2042226" cy="462307"/>
          </a:xfrm>
          <a:prstGeom prst="rect">
            <a:avLst/>
          </a:prstGeom>
          <a:noFill/>
          <a:ln w="9525">
            <a:noFill/>
            <a:miter lim="800000"/>
            <a:headEnd/>
            <a:tailEnd/>
          </a:ln>
          <a:effectLst/>
        </p:spPr>
        <p:txBody>
          <a:bodyPr wrap="none" lIns="92075" tIns="46038" rIns="92075" bIns="46038">
            <a:spAutoFit/>
          </a:bodyPr>
          <a:lstStyle/>
          <a:p>
            <a:pPr eaLnBrk="0" hangingPunct="0"/>
            <a:r>
              <a:rPr kumimoji="1" lang="zh-CN" altLang="en-US" sz="2400" b="1" dirty="0">
                <a:solidFill>
                  <a:schemeClr val="tx1"/>
                </a:solidFill>
                <a:effectLst>
                  <a:outerShdw blurRad="38100" dist="38100" dir="2700000" algn="tl">
                    <a:srgbClr val="C0C0C0"/>
                  </a:outerShdw>
                </a:effectLst>
                <a:latin typeface="Times New Roman" pitchFamily="18" charset="0"/>
                <a:ea typeface="宋体" pitchFamily="2" charset="-122"/>
              </a:rPr>
              <a:t>等效重量直径</a:t>
            </a:r>
          </a:p>
        </p:txBody>
      </p:sp>
      <p:sp>
        <p:nvSpPr>
          <p:cNvPr id="576675" name="Rectangle 163"/>
          <p:cNvSpPr>
            <a:spLocks noChangeArrowheads="1"/>
          </p:cNvSpPr>
          <p:nvPr/>
        </p:nvSpPr>
        <p:spPr bwMode="auto">
          <a:xfrm>
            <a:off x="3182938" y="1491335"/>
            <a:ext cx="1423467" cy="462307"/>
          </a:xfrm>
          <a:prstGeom prst="rect">
            <a:avLst/>
          </a:prstGeom>
          <a:noFill/>
          <a:ln w="9525">
            <a:noFill/>
            <a:miter lim="800000"/>
            <a:headEnd/>
            <a:tailEnd/>
          </a:ln>
          <a:effectLst/>
        </p:spPr>
        <p:txBody>
          <a:bodyPr wrap="none" lIns="92075" tIns="46038" rIns="92075" bIns="46038">
            <a:spAutoFit/>
          </a:bodyPr>
          <a:lstStyle/>
          <a:p>
            <a:pPr eaLnBrk="0" hangingPunct="0"/>
            <a:r>
              <a:rPr kumimoji="1" lang="zh-CN" altLang="en-US" sz="2400" b="1" dirty="0">
                <a:solidFill>
                  <a:schemeClr val="tx1"/>
                </a:solidFill>
                <a:effectLst>
                  <a:outerShdw blurRad="38100" dist="38100" dir="2700000" algn="tl">
                    <a:srgbClr val="C0C0C0"/>
                  </a:outerShdw>
                </a:effectLst>
                <a:latin typeface="Times New Roman" pitchFamily="18" charset="0"/>
                <a:ea typeface="宋体" pitchFamily="2" charset="-122"/>
              </a:rPr>
              <a:t>最短直径</a:t>
            </a:r>
          </a:p>
        </p:txBody>
      </p:sp>
      <p:sp>
        <p:nvSpPr>
          <p:cNvPr id="576676" name="Rectangle 164"/>
          <p:cNvSpPr>
            <a:spLocks noChangeArrowheads="1"/>
          </p:cNvSpPr>
          <p:nvPr/>
        </p:nvSpPr>
        <p:spPr bwMode="auto">
          <a:xfrm>
            <a:off x="152400" y="1902498"/>
            <a:ext cx="1423467" cy="831639"/>
          </a:xfrm>
          <a:prstGeom prst="rect">
            <a:avLst/>
          </a:prstGeom>
          <a:noFill/>
          <a:ln w="9525">
            <a:noFill/>
            <a:miter lim="800000"/>
            <a:headEnd/>
            <a:tailEnd/>
          </a:ln>
          <a:effectLst/>
        </p:spPr>
        <p:txBody>
          <a:bodyPr wrap="none" lIns="92075" tIns="46038" rIns="92075" bIns="46038">
            <a:spAutoFit/>
          </a:bodyPr>
          <a:lstStyle/>
          <a:p>
            <a:pPr eaLnBrk="0" hangingPunct="0">
              <a:spcBef>
                <a:spcPct val="20000"/>
              </a:spcBef>
            </a:pPr>
            <a:r>
              <a:rPr kumimoji="1" lang="zh-CN" altLang="en-US" sz="2400" b="1">
                <a:solidFill>
                  <a:schemeClr val="tx1"/>
                </a:solidFill>
                <a:effectLst>
                  <a:outerShdw blurRad="38100" dist="38100" dir="2700000" algn="tl">
                    <a:srgbClr val="C0C0C0"/>
                  </a:outerShdw>
                </a:effectLst>
                <a:latin typeface="Times New Roman" pitchFamily="18" charset="0"/>
                <a:ea typeface="宋体" pitchFamily="2" charset="-122"/>
              </a:rPr>
              <a:t>最长直径</a:t>
            </a:r>
          </a:p>
          <a:p>
            <a:pPr eaLnBrk="0" hangingPunct="0"/>
            <a:endParaRPr kumimoji="1" lang="zh-CN" altLang="en-US" sz="2400" b="1">
              <a:solidFill>
                <a:schemeClr val="tx1"/>
              </a:solidFill>
              <a:effectLst>
                <a:outerShdw blurRad="38100" dist="38100" dir="2700000" algn="tl">
                  <a:srgbClr val="C0C0C0"/>
                </a:outerShdw>
              </a:effectLst>
              <a:latin typeface="Times New Roman" pitchFamily="18" charset="0"/>
              <a:ea typeface="宋体" pitchFamily="2" charset="-122"/>
            </a:endParaRPr>
          </a:p>
        </p:txBody>
      </p:sp>
      <p:sp>
        <p:nvSpPr>
          <p:cNvPr id="576677" name="Rectangle 165"/>
          <p:cNvSpPr>
            <a:spLocks noChangeArrowheads="1"/>
          </p:cNvSpPr>
          <p:nvPr/>
        </p:nvSpPr>
        <p:spPr bwMode="auto">
          <a:xfrm>
            <a:off x="211138" y="5072735"/>
            <a:ext cx="2660985" cy="462307"/>
          </a:xfrm>
          <a:prstGeom prst="rect">
            <a:avLst/>
          </a:prstGeom>
          <a:noFill/>
          <a:ln w="9525">
            <a:noFill/>
            <a:miter lim="800000"/>
            <a:headEnd/>
            <a:tailEnd/>
          </a:ln>
          <a:effectLst/>
        </p:spPr>
        <p:txBody>
          <a:bodyPr wrap="none" lIns="92075" tIns="46038" rIns="92075" bIns="46038">
            <a:spAutoFit/>
          </a:bodyPr>
          <a:lstStyle/>
          <a:p>
            <a:pPr eaLnBrk="0" hangingPunct="0"/>
            <a:r>
              <a:rPr kumimoji="1" lang="zh-CN" altLang="en-US" sz="2400" b="1">
                <a:solidFill>
                  <a:schemeClr val="tx1"/>
                </a:solidFill>
                <a:effectLst>
                  <a:outerShdw blurRad="38100" dist="38100" dir="2700000" algn="tl">
                    <a:srgbClr val="C0C0C0"/>
                  </a:outerShdw>
                </a:effectLst>
                <a:latin typeface="Times New Roman" pitchFamily="18" charset="0"/>
                <a:ea typeface="宋体" pitchFamily="2" charset="-122"/>
              </a:rPr>
              <a:t>等效沉降速率直径</a:t>
            </a:r>
          </a:p>
        </p:txBody>
      </p:sp>
      <p:sp>
        <p:nvSpPr>
          <p:cNvPr id="576678" name="Rectangle 166"/>
          <p:cNvSpPr>
            <a:spLocks noChangeArrowheads="1"/>
          </p:cNvSpPr>
          <p:nvPr/>
        </p:nvSpPr>
        <p:spPr bwMode="auto">
          <a:xfrm>
            <a:off x="2192338" y="5987135"/>
            <a:ext cx="1423467" cy="462307"/>
          </a:xfrm>
          <a:prstGeom prst="rect">
            <a:avLst/>
          </a:prstGeom>
          <a:noFill/>
          <a:ln w="9525">
            <a:noFill/>
            <a:miter lim="800000"/>
            <a:headEnd/>
            <a:tailEnd/>
          </a:ln>
          <a:effectLst/>
        </p:spPr>
        <p:txBody>
          <a:bodyPr wrap="none" lIns="92075" tIns="46038" rIns="92075" bIns="46038">
            <a:spAutoFit/>
          </a:bodyPr>
          <a:lstStyle/>
          <a:p>
            <a:pPr eaLnBrk="0" hangingPunct="0"/>
            <a:r>
              <a:rPr kumimoji="1" lang="zh-CN" altLang="en-US" sz="2400" b="1">
                <a:solidFill>
                  <a:schemeClr val="tx1"/>
                </a:solidFill>
                <a:effectLst>
                  <a:outerShdw blurRad="38100" dist="38100" dir="2700000" algn="tl">
                    <a:srgbClr val="C0C0C0"/>
                  </a:outerShdw>
                </a:effectLst>
                <a:latin typeface="Times New Roman" pitchFamily="18" charset="0"/>
                <a:ea typeface="宋体" pitchFamily="2" charset="-122"/>
              </a:rPr>
              <a:t>筛分直径</a:t>
            </a:r>
          </a:p>
        </p:txBody>
      </p:sp>
      <p:sp>
        <p:nvSpPr>
          <p:cNvPr id="2" name="Rectangle 1026">
            <a:extLst>
              <a:ext uri="{FF2B5EF4-FFF2-40B4-BE49-F238E27FC236}">
                <a16:creationId xmlns:a16="http://schemas.microsoft.com/office/drawing/2014/main" id="{D2D78E9D-AE12-8654-8E46-0EDE36903F8C}"/>
              </a:ext>
            </a:extLst>
          </p:cNvPr>
          <p:cNvSpPr txBox="1">
            <a:spLocks noChangeArrowheads="1"/>
          </p:cNvSpPr>
          <p:nvPr/>
        </p:nvSpPr>
        <p:spPr>
          <a:xfrm>
            <a:off x="1961710" y="692150"/>
            <a:ext cx="5740840" cy="587375"/>
          </a:xfrm>
          <a:prstGeom prst="rect">
            <a:avLst/>
          </a:prstGeom>
          <a:noFill/>
          <a:ln/>
        </p:spPr>
        <p:txBody>
          <a:bodyPr lIns="92075" tIns="46038" rIns="92075" bIns="46038" anchor="b"/>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r>
              <a:rPr lang="en-US" altLang="zh-CN" sz="4000" kern="0" dirty="0"/>
              <a:t>2. </a:t>
            </a:r>
            <a:r>
              <a:rPr lang="zh-CN" altLang="en-US" sz="4000" kern="0" dirty="0"/>
              <a:t>粒度的定义</a:t>
            </a:r>
          </a:p>
        </p:txBody>
      </p:sp>
    </p:spTree>
  </p:cSld>
  <p:clrMapOvr>
    <a:masterClrMapping/>
  </p:clrMapOvr>
  <p:transition>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body" idx="1"/>
          </p:nvPr>
        </p:nvSpPr>
        <p:spPr/>
        <p:txBody>
          <a:bodyPr/>
          <a:lstStyle/>
          <a:p>
            <a:pPr>
              <a:lnSpc>
                <a:spcPct val="90000"/>
              </a:lnSpc>
            </a:pPr>
            <a:endParaRPr lang="en-US" altLang="zh-CN" sz="2400" b="1" dirty="0"/>
          </a:p>
          <a:p>
            <a:pPr>
              <a:lnSpc>
                <a:spcPct val="90000"/>
              </a:lnSpc>
            </a:pPr>
            <a:endParaRPr lang="en-US" altLang="zh-CN" sz="2400" b="1" dirty="0"/>
          </a:p>
          <a:p>
            <a:pPr>
              <a:lnSpc>
                <a:spcPct val="90000"/>
              </a:lnSpc>
            </a:pPr>
            <a:endParaRPr lang="en-US" altLang="zh-CN" sz="2400" b="1" dirty="0"/>
          </a:p>
          <a:p>
            <a:pPr>
              <a:lnSpc>
                <a:spcPct val="90000"/>
              </a:lnSpc>
            </a:pPr>
            <a:endParaRPr lang="en-US" altLang="zh-CN" sz="2400" b="1" dirty="0"/>
          </a:p>
          <a:p>
            <a:pPr>
              <a:lnSpc>
                <a:spcPct val="90000"/>
              </a:lnSpc>
            </a:pPr>
            <a:endParaRPr lang="en-US" altLang="zh-CN" sz="2400" b="1" dirty="0"/>
          </a:p>
          <a:p>
            <a:pPr>
              <a:lnSpc>
                <a:spcPct val="90000"/>
              </a:lnSpc>
            </a:pPr>
            <a:endParaRPr lang="en-US" altLang="zh-CN" sz="2400" b="1" dirty="0"/>
          </a:p>
          <a:p>
            <a:pPr>
              <a:lnSpc>
                <a:spcPct val="90000"/>
              </a:lnSpc>
            </a:pPr>
            <a:endParaRPr lang="en-US" altLang="zh-CN" sz="2400" b="1" dirty="0"/>
          </a:p>
          <a:p>
            <a:pPr>
              <a:lnSpc>
                <a:spcPct val="90000"/>
              </a:lnSpc>
            </a:pPr>
            <a:endParaRPr lang="en-US" altLang="zh-CN" sz="2400" b="1" dirty="0"/>
          </a:p>
          <a:p>
            <a:pPr>
              <a:lnSpc>
                <a:spcPct val="90000"/>
              </a:lnSpc>
            </a:pPr>
            <a:endParaRPr lang="en-US" altLang="zh-CN" sz="2400" b="1" dirty="0"/>
          </a:p>
          <a:p>
            <a:pPr algn="ctr">
              <a:lnSpc>
                <a:spcPct val="90000"/>
              </a:lnSpc>
            </a:pPr>
            <a:endParaRPr lang="en-US" altLang="zh-CN" sz="2400" b="1" dirty="0"/>
          </a:p>
        </p:txBody>
      </p:sp>
      <p:graphicFrame>
        <p:nvGraphicFramePr>
          <p:cNvPr id="11" name="图示 10"/>
          <p:cNvGraphicFramePr/>
          <p:nvPr/>
        </p:nvGraphicFramePr>
        <p:xfrm>
          <a:off x="26495" y="2110305"/>
          <a:ext cx="5535615"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extBox 11"/>
          <p:cNvSpPr txBox="1"/>
          <p:nvPr/>
        </p:nvSpPr>
        <p:spPr>
          <a:xfrm>
            <a:off x="4887035" y="2393885"/>
            <a:ext cx="3903422" cy="3416320"/>
          </a:xfrm>
          <a:prstGeom prst="rect">
            <a:avLst/>
          </a:prstGeom>
          <a:noFill/>
        </p:spPr>
        <p:txBody>
          <a:bodyPr wrap="square" rtlCol="0">
            <a:spAutoFit/>
          </a:bodyPr>
          <a:lstStyle/>
          <a:p>
            <a:pPr>
              <a:lnSpc>
                <a:spcPct val="150000"/>
              </a:lnSpc>
              <a:buFont typeface="Wingdings" pitchFamily="2" charset="2"/>
              <a:buChar char="ü"/>
            </a:pPr>
            <a:r>
              <a:rPr lang="zh-CN" altLang="en-US" sz="2400" b="1" dirty="0">
                <a:solidFill>
                  <a:srgbClr val="0000FF"/>
                </a:solidFill>
                <a:latin typeface="+mn-ea"/>
                <a:ea typeface="+mn-ea"/>
              </a:rPr>
              <a:t>每一种表示手段，描述的是颗粒的某一特定性质；</a:t>
            </a:r>
            <a:endParaRPr lang="en-US" altLang="zh-CN" sz="2400" b="1" dirty="0">
              <a:solidFill>
                <a:srgbClr val="0000FF"/>
              </a:solidFill>
              <a:latin typeface="+mn-ea"/>
              <a:ea typeface="+mn-ea"/>
            </a:endParaRPr>
          </a:p>
          <a:p>
            <a:pPr>
              <a:lnSpc>
                <a:spcPct val="150000"/>
              </a:lnSpc>
              <a:buFont typeface="Wingdings" pitchFamily="2" charset="2"/>
              <a:buChar char="ü"/>
            </a:pPr>
            <a:r>
              <a:rPr lang="zh-CN" altLang="en-US" sz="2400" b="1" dirty="0">
                <a:solidFill>
                  <a:srgbClr val="0000FF"/>
                </a:solidFill>
                <a:latin typeface="+mn-ea"/>
                <a:ea typeface="+mn-ea"/>
              </a:rPr>
              <a:t>每一种表示方法都是正确的；</a:t>
            </a:r>
            <a:endParaRPr lang="en-US" altLang="zh-CN" sz="2400" b="1" dirty="0">
              <a:solidFill>
                <a:srgbClr val="0000FF"/>
              </a:solidFill>
              <a:latin typeface="+mn-ea"/>
              <a:ea typeface="+mn-ea"/>
            </a:endParaRPr>
          </a:p>
          <a:p>
            <a:pPr>
              <a:lnSpc>
                <a:spcPct val="150000"/>
              </a:lnSpc>
              <a:buFont typeface="Wingdings" pitchFamily="2" charset="2"/>
              <a:buChar char="ü"/>
            </a:pPr>
            <a:r>
              <a:rPr lang="zh-CN" altLang="en-US" sz="2400" b="1" dirty="0">
                <a:solidFill>
                  <a:srgbClr val="0000FF"/>
                </a:solidFill>
                <a:latin typeface="+mn-ea"/>
                <a:ea typeface="+mn-ea"/>
              </a:rPr>
              <a:t>只能用同一种描述方式进行比较。</a:t>
            </a:r>
          </a:p>
        </p:txBody>
      </p:sp>
      <p:sp>
        <p:nvSpPr>
          <p:cNvPr id="4" name="Rectangle 1026">
            <a:extLst>
              <a:ext uri="{FF2B5EF4-FFF2-40B4-BE49-F238E27FC236}">
                <a16:creationId xmlns:a16="http://schemas.microsoft.com/office/drawing/2014/main" id="{FA9BCF2F-A61D-0B59-9A2E-EA3839B2E8B3}"/>
              </a:ext>
            </a:extLst>
          </p:cNvPr>
          <p:cNvSpPr txBox="1">
            <a:spLocks noChangeArrowheads="1"/>
          </p:cNvSpPr>
          <p:nvPr/>
        </p:nvSpPr>
        <p:spPr>
          <a:xfrm>
            <a:off x="1961710" y="692150"/>
            <a:ext cx="5740840" cy="587375"/>
          </a:xfrm>
          <a:prstGeom prst="rect">
            <a:avLst/>
          </a:prstGeom>
          <a:noFill/>
          <a:ln/>
        </p:spPr>
        <p:txBody>
          <a:bodyPr lIns="92075" tIns="46038" rIns="92075" bIns="46038" anchor="b"/>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r>
              <a:rPr lang="en-US" altLang="zh-CN" sz="4000" kern="0" dirty="0"/>
              <a:t>2. </a:t>
            </a:r>
            <a:r>
              <a:rPr lang="zh-CN" altLang="en-US" sz="4000" kern="0" dirty="0"/>
              <a:t>粒度的定义</a:t>
            </a:r>
          </a:p>
        </p:txBody>
      </p:sp>
    </p:spTree>
  </p:cSld>
  <p:clrMapOvr>
    <a:masterClrMapping/>
  </p:clrMapOvr>
  <p:transition>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body" idx="1"/>
          </p:nvPr>
        </p:nvSpPr>
        <p:spPr/>
        <p:txBody>
          <a:bodyPr/>
          <a:lstStyle/>
          <a:p>
            <a:pPr>
              <a:lnSpc>
                <a:spcPct val="90000"/>
              </a:lnSpc>
            </a:pPr>
            <a:endParaRPr lang="en-US" altLang="zh-CN" sz="2400" b="1" dirty="0"/>
          </a:p>
          <a:p>
            <a:pPr>
              <a:lnSpc>
                <a:spcPct val="90000"/>
              </a:lnSpc>
            </a:pPr>
            <a:endParaRPr lang="en-US" altLang="zh-CN" sz="2400" b="1" dirty="0"/>
          </a:p>
          <a:p>
            <a:pPr>
              <a:lnSpc>
                <a:spcPct val="90000"/>
              </a:lnSpc>
            </a:pPr>
            <a:endParaRPr lang="en-US" altLang="zh-CN" sz="2400" b="1" dirty="0"/>
          </a:p>
          <a:p>
            <a:pPr>
              <a:lnSpc>
                <a:spcPct val="90000"/>
              </a:lnSpc>
            </a:pPr>
            <a:endParaRPr lang="en-US" altLang="zh-CN" sz="2400" b="1" dirty="0"/>
          </a:p>
          <a:p>
            <a:pPr>
              <a:lnSpc>
                <a:spcPct val="90000"/>
              </a:lnSpc>
            </a:pPr>
            <a:endParaRPr lang="en-US" altLang="zh-CN" sz="2400" b="1" dirty="0"/>
          </a:p>
          <a:p>
            <a:pPr>
              <a:lnSpc>
                <a:spcPct val="90000"/>
              </a:lnSpc>
            </a:pPr>
            <a:endParaRPr lang="en-US" altLang="zh-CN" sz="2400" b="1" dirty="0"/>
          </a:p>
          <a:p>
            <a:pPr>
              <a:lnSpc>
                <a:spcPct val="90000"/>
              </a:lnSpc>
            </a:pPr>
            <a:endParaRPr lang="en-US" altLang="zh-CN" sz="2400" b="1" dirty="0"/>
          </a:p>
          <a:p>
            <a:pPr>
              <a:lnSpc>
                <a:spcPct val="90000"/>
              </a:lnSpc>
            </a:pPr>
            <a:endParaRPr lang="en-US" altLang="zh-CN" sz="2400" b="1" dirty="0"/>
          </a:p>
          <a:p>
            <a:pPr>
              <a:lnSpc>
                <a:spcPct val="90000"/>
              </a:lnSpc>
            </a:pPr>
            <a:endParaRPr lang="en-US" altLang="zh-CN" sz="2400" b="1" dirty="0"/>
          </a:p>
          <a:p>
            <a:pPr algn="ctr">
              <a:lnSpc>
                <a:spcPct val="90000"/>
              </a:lnSpc>
            </a:pPr>
            <a:endParaRPr lang="en-US" altLang="zh-CN" sz="2400" b="1" dirty="0"/>
          </a:p>
        </p:txBody>
      </p:sp>
      <p:sp>
        <p:nvSpPr>
          <p:cNvPr id="5" name="流程图: 磁盘 4"/>
          <p:cNvSpPr/>
          <p:nvPr/>
        </p:nvSpPr>
        <p:spPr bwMode="auto">
          <a:xfrm>
            <a:off x="2321750" y="2033845"/>
            <a:ext cx="1215135" cy="3600400"/>
          </a:xfrm>
          <a:prstGeom prst="flowChartMagneticDisk">
            <a:avLst/>
          </a:prstGeom>
          <a:solidFill>
            <a:srgbClr val="6666FF"/>
          </a:solidFill>
          <a:ln w="25400"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华文细黑" pitchFamily="2" charset="-122"/>
            </a:endParaRPr>
          </a:p>
        </p:txBody>
      </p:sp>
      <p:sp>
        <p:nvSpPr>
          <p:cNvPr id="6" name="流程图: 联系 5"/>
          <p:cNvSpPr/>
          <p:nvPr/>
        </p:nvSpPr>
        <p:spPr bwMode="auto">
          <a:xfrm>
            <a:off x="5787135" y="4374105"/>
            <a:ext cx="1395155" cy="1350150"/>
          </a:xfrm>
          <a:prstGeom prst="flowChartConnector">
            <a:avLst/>
          </a:prstGeom>
          <a:solidFill>
            <a:srgbClr val="FF6600"/>
          </a:solidFill>
          <a:ln w="25400"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华文细黑" pitchFamily="2" charset="-122"/>
            </a:endParaRPr>
          </a:p>
        </p:txBody>
      </p:sp>
      <p:sp>
        <p:nvSpPr>
          <p:cNvPr id="7" name="TextBox 6"/>
          <p:cNvSpPr txBox="1"/>
          <p:nvPr/>
        </p:nvSpPr>
        <p:spPr>
          <a:xfrm>
            <a:off x="2456765" y="5859270"/>
            <a:ext cx="825867" cy="369332"/>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US" altLang="zh-CN" dirty="0"/>
              <a:t>20 um</a:t>
            </a:r>
            <a:endParaRPr lang="zh-CN" altLang="en-US" dirty="0"/>
          </a:p>
        </p:txBody>
      </p:sp>
      <p:sp>
        <p:nvSpPr>
          <p:cNvPr id="8" name="TextBox 7"/>
          <p:cNvSpPr txBox="1"/>
          <p:nvPr/>
        </p:nvSpPr>
        <p:spPr>
          <a:xfrm>
            <a:off x="1241630" y="3519010"/>
            <a:ext cx="954107" cy="369332"/>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US" altLang="zh-CN" dirty="0"/>
              <a:t>100 um</a:t>
            </a:r>
            <a:endParaRPr lang="zh-CN" altLang="en-US" dirty="0"/>
          </a:p>
        </p:txBody>
      </p:sp>
      <p:sp>
        <p:nvSpPr>
          <p:cNvPr id="9" name="TextBox 8"/>
          <p:cNvSpPr txBox="1"/>
          <p:nvPr/>
        </p:nvSpPr>
        <p:spPr>
          <a:xfrm>
            <a:off x="6192180" y="5859270"/>
            <a:ext cx="825867" cy="369332"/>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US" altLang="zh-CN" dirty="0"/>
              <a:t>39 um</a:t>
            </a:r>
            <a:endParaRPr lang="zh-CN" altLang="en-US" dirty="0"/>
          </a:p>
        </p:txBody>
      </p:sp>
      <p:sp>
        <p:nvSpPr>
          <p:cNvPr id="10" name="TextBox 9"/>
          <p:cNvSpPr txBox="1"/>
          <p:nvPr/>
        </p:nvSpPr>
        <p:spPr>
          <a:xfrm>
            <a:off x="3896925" y="2123855"/>
            <a:ext cx="4860540" cy="156966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zh-CN" altLang="en-US" sz="2400" b="1" dirty="0"/>
              <a:t>简单结构，可以用单一数字表征颗粒尺寸；非球体，单一数字表征质量，体积，比表面积，然后再换算成具有相同性质的球体。</a:t>
            </a:r>
          </a:p>
        </p:txBody>
      </p:sp>
      <p:sp>
        <p:nvSpPr>
          <p:cNvPr id="4" name="Rectangle 1026">
            <a:extLst>
              <a:ext uri="{FF2B5EF4-FFF2-40B4-BE49-F238E27FC236}">
                <a16:creationId xmlns:a16="http://schemas.microsoft.com/office/drawing/2014/main" id="{963C7A35-9EB5-10E6-C2FF-8876A8FB6318}"/>
              </a:ext>
            </a:extLst>
          </p:cNvPr>
          <p:cNvSpPr txBox="1">
            <a:spLocks noChangeArrowheads="1"/>
          </p:cNvSpPr>
          <p:nvPr/>
        </p:nvSpPr>
        <p:spPr>
          <a:xfrm>
            <a:off x="1961710" y="692150"/>
            <a:ext cx="5740840" cy="587375"/>
          </a:xfrm>
          <a:prstGeom prst="rect">
            <a:avLst/>
          </a:prstGeom>
          <a:noFill/>
          <a:ln/>
        </p:spPr>
        <p:txBody>
          <a:bodyPr lIns="92075" tIns="46038" rIns="92075" bIns="46038" anchor="b"/>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r>
              <a:rPr lang="en-US" altLang="zh-CN" sz="4000" kern="0" dirty="0"/>
              <a:t>3. </a:t>
            </a:r>
            <a:r>
              <a:rPr lang="zh-CN" altLang="en-US" sz="4000" kern="0" dirty="0"/>
              <a:t>粒度的表征</a:t>
            </a:r>
          </a:p>
        </p:txBody>
      </p:sp>
    </p:spTree>
  </p:cSld>
  <p:clrMapOvr>
    <a:masterClrMapping/>
  </p:clrMapOvr>
  <p:transition>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3" name="Text Box 1027"/>
          <p:cNvSpPr txBox="1">
            <a:spLocks noChangeArrowheads="1"/>
          </p:cNvSpPr>
          <p:nvPr/>
        </p:nvSpPr>
        <p:spPr bwMode="auto">
          <a:xfrm>
            <a:off x="5710300" y="1795158"/>
            <a:ext cx="3361910" cy="1077218"/>
          </a:xfrm>
          <a:prstGeom prst="rect">
            <a:avLst/>
          </a:prstGeom>
          <a:solidFill>
            <a:srgbClr val="FFFF00"/>
          </a:solidFill>
          <a:ln w="9525">
            <a:solidFill>
              <a:schemeClr val="tx1"/>
            </a:solidFill>
            <a:miter lim="800000"/>
            <a:headEnd/>
            <a:tailEnd/>
          </a:ln>
          <a:effectLst/>
        </p:spPr>
        <p:txBody>
          <a:bodyPr wrap="square">
            <a:spAutoFit/>
          </a:bodyPr>
          <a:lstStyle/>
          <a:p>
            <a:pPr eaLnBrk="0" hangingPunct="0">
              <a:spcBef>
                <a:spcPct val="50000"/>
              </a:spcBef>
            </a:pPr>
            <a:r>
              <a:rPr kumimoji="1" lang="ja-JP" altLang="en-US" sz="1600" b="1" dirty="0">
                <a:solidFill>
                  <a:schemeClr val="tx1"/>
                </a:solidFill>
                <a:latin typeface="宋体" pitchFamily="2" charset="-122"/>
                <a:ea typeface="宋体" pitchFamily="2" charset="-122"/>
              </a:rPr>
              <a:t>用一</a:t>
            </a:r>
            <a:r>
              <a:rPr kumimoji="1" lang="zh-CN" altLang="en-US" sz="1600" b="1" dirty="0">
                <a:solidFill>
                  <a:schemeClr val="tx1"/>
                </a:solidFill>
                <a:latin typeface="宋体" pitchFamily="2" charset="-122"/>
                <a:ea typeface="宋体" pitchFamily="2" charset="-122"/>
              </a:rPr>
              <a:t>元</a:t>
            </a:r>
            <a:r>
              <a:rPr kumimoji="1" lang="ja-JP" altLang="en-US" sz="1600" b="1" dirty="0">
                <a:solidFill>
                  <a:schemeClr val="tx1"/>
                </a:solidFill>
                <a:latin typeface="宋体" pitchFamily="2" charset="-122"/>
                <a:ea typeface="宋体" pitchFamily="2" charset="-122"/>
              </a:rPr>
              <a:t>数值来表示粒子大小时，这个值就叫做粒子的代表粒径</a:t>
            </a:r>
            <a:r>
              <a:rPr kumimoji="1" lang="zh-CN" altLang="en-US" sz="1600" b="1" dirty="0">
                <a:solidFill>
                  <a:schemeClr val="tx1"/>
                </a:solidFill>
                <a:latin typeface="宋体" pitchFamily="2" charset="-122"/>
                <a:ea typeface="宋体" pitchFamily="2" charset="-122"/>
              </a:rPr>
              <a:t>，</a:t>
            </a:r>
            <a:r>
              <a:rPr kumimoji="1" lang="ja-JP" altLang="en-US" sz="1600" b="1" dirty="0">
                <a:solidFill>
                  <a:schemeClr val="tx1"/>
                </a:solidFill>
                <a:latin typeface="宋体" pitchFamily="2" charset="-122"/>
                <a:ea typeface="宋体" pitchFamily="2" charset="-122"/>
              </a:rPr>
              <a:t>对于有不同大小粒子分布的粉</a:t>
            </a:r>
            <a:r>
              <a:rPr kumimoji="1" lang="zh-CN" altLang="en-US" sz="1600" b="1" dirty="0">
                <a:solidFill>
                  <a:schemeClr val="tx1"/>
                </a:solidFill>
                <a:latin typeface="宋体" pitchFamily="2" charset="-122"/>
                <a:ea typeface="宋体" pitchFamily="2" charset="-122"/>
              </a:rPr>
              <a:t>末</a:t>
            </a:r>
            <a:r>
              <a:rPr kumimoji="1" lang="ja-JP" altLang="en-US" sz="1600" b="1" dirty="0">
                <a:solidFill>
                  <a:schemeClr val="tx1"/>
                </a:solidFill>
                <a:latin typeface="宋体" pitchFamily="2" charset="-122"/>
                <a:ea typeface="宋体" pitchFamily="2" charset="-122"/>
              </a:rPr>
              <a:t>体，使用平均粒径统一</a:t>
            </a:r>
            <a:r>
              <a:rPr kumimoji="1" lang="zh-CN" altLang="en-US" sz="1600" b="1" dirty="0">
                <a:solidFill>
                  <a:schemeClr val="tx1"/>
                </a:solidFill>
                <a:latin typeface="宋体" pitchFamily="2" charset="-122"/>
                <a:ea typeface="宋体" pitchFamily="2" charset="-122"/>
              </a:rPr>
              <a:t>分</a:t>
            </a:r>
            <a:r>
              <a:rPr kumimoji="1" lang="ja-JP" altLang="en-US" sz="1600" b="1" dirty="0">
                <a:solidFill>
                  <a:schemeClr val="tx1"/>
                </a:solidFill>
                <a:latin typeface="宋体" pitchFamily="2" charset="-122"/>
                <a:ea typeface="宋体" pitchFamily="2" charset="-122"/>
              </a:rPr>
              <a:t>析实验值</a:t>
            </a:r>
          </a:p>
        </p:txBody>
      </p:sp>
      <p:sp>
        <p:nvSpPr>
          <p:cNvPr id="578564" name="Rectangle 1028"/>
          <p:cNvSpPr>
            <a:spLocks noChangeArrowheads="1"/>
          </p:cNvSpPr>
          <p:nvPr/>
        </p:nvSpPr>
        <p:spPr bwMode="auto">
          <a:xfrm>
            <a:off x="5768280" y="3195355"/>
            <a:ext cx="3124200" cy="3429000"/>
          </a:xfrm>
          <a:prstGeom prst="rect">
            <a:avLst/>
          </a:prstGeom>
          <a:solidFill>
            <a:srgbClr val="99CCFF"/>
          </a:solidFill>
          <a:ln w="9525">
            <a:noFill/>
            <a:miter lim="800000"/>
            <a:headEnd/>
            <a:tailEnd/>
          </a:ln>
          <a:effectLst/>
        </p:spPr>
        <p:txBody>
          <a:bodyPr anchor="ctr">
            <a:spAutoFit/>
          </a:bodyPr>
          <a:lstStyle/>
          <a:p>
            <a:endParaRPr lang="zh-CN" altLang="en-US"/>
          </a:p>
        </p:txBody>
      </p:sp>
      <p:sp>
        <p:nvSpPr>
          <p:cNvPr id="578565" name="Rectangle 1029"/>
          <p:cNvSpPr>
            <a:spLocks noChangeArrowheads="1"/>
          </p:cNvSpPr>
          <p:nvPr/>
        </p:nvSpPr>
        <p:spPr bwMode="auto">
          <a:xfrm>
            <a:off x="3025080" y="3195355"/>
            <a:ext cx="2667000" cy="3429000"/>
          </a:xfrm>
          <a:prstGeom prst="rect">
            <a:avLst/>
          </a:prstGeom>
          <a:solidFill>
            <a:srgbClr val="9999FF"/>
          </a:solidFill>
          <a:ln w="9525">
            <a:noFill/>
            <a:miter lim="800000"/>
            <a:headEnd/>
            <a:tailEnd/>
          </a:ln>
          <a:effectLst/>
        </p:spPr>
        <p:txBody>
          <a:bodyPr anchor="ctr">
            <a:spAutoFit/>
          </a:bodyPr>
          <a:lstStyle/>
          <a:p>
            <a:endParaRPr lang="zh-CN" altLang="en-US"/>
          </a:p>
        </p:txBody>
      </p:sp>
      <p:sp>
        <p:nvSpPr>
          <p:cNvPr id="578566" name="Rectangle 1030"/>
          <p:cNvSpPr>
            <a:spLocks noChangeArrowheads="1"/>
          </p:cNvSpPr>
          <p:nvPr/>
        </p:nvSpPr>
        <p:spPr bwMode="auto">
          <a:xfrm>
            <a:off x="205680" y="3195355"/>
            <a:ext cx="2743200" cy="3429000"/>
          </a:xfrm>
          <a:prstGeom prst="rect">
            <a:avLst/>
          </a:prstGeom>
          <a:solidFill>
            <a:srgbClr val="FF99FF"/>
          </a:solidFill>
          <a:ln w="9525">
            <a:noFill/>
            <a:miter lim="800000"/>
            <a:headEnd/>
            <a:tailEnd/>
          </a:ln>
          <a:effectLst/>
        </p:spPr>
        <p:txBody>
          <a:bodyPr anchor="ctr">
            <a:spAutoFit/>
          </a:bodyPr>
          <a:lstStyle/>
          <a:p>
            <a:endParaRPr lang="zh-CN" altLang="en-US"/>
          </a:p>
        </p:txBody>
      </p:sp>
      <p:sp>
        <p:nvSpPr>
          <p:cNvPr id="578567" name="Text Box 1031"/>
          <p:cNvSpPr txBox="1">
            <a:spLocks noChangeArrowheads="1"/>
          </p:cNvSpPr>
          <p:nvPr/>
        </p:nvSpPr>
        <p:spPr bwMode="auto">
          <a:xfrm>
            <a:off x="71500" y="1982890"/>
            <a:ext cx="2438400" cy="835025"/>
          </a:xfrm>
          <a:prstGeom prst="rect">
            <a:avLst/>
          </a:prstGeom>
          <a:solidFill>
            <a:srgbClr val="FFFF00"/>
          </a:solidFill>
          <a:ln w="9525">
            <a:solidFill>
              <a:schemeClr val="tx1"/>
            </a:solidFill>
            <a:miter lim="800000"/>
            <a:headEnd/>
            <a:tailEnd/>
          </a:ln>
          <a:effectLst/>
        </p:spPr>
        <p:txBody>
          <a:bodyPr>
            <a:spAutoFit/>
          </a:bodyPr>
          <a:lstStyle/>
          <a:p>
            <a:pPr eaLnBrk="0" hangingPunct="0">
              <a:spcBef>
                <a:spcPct val="50000"/>
              </a:spcBef>
            </a:pPr>
            <a:r>
              <a:rPr kumimoji="1" lang="ja-JP" altLang="en-US" sz="1600" b="1" dirty="0">
                <a:solidFill>
                  <a:schemeClr val="tx1"/>
                </a:solidFill>
                <a:latin typeface="宋体" pitchFamily="2" charset="-122"/>
                <a:ea typeface="宋体" pitchFamily="2" charset="-122"/>
              </a:rPr>
              <a:t>“粒子大小”定义方法有许多种，根据定义方法，大小关系</a:t>
            </a:r>
            <a:r>
              <a:rPr kumimoji="1" lang="zh-CN" altLang="en-US" sz="1600" b="1" dirty="0">
                <a:solidFill>
                  <a:schemeClr val="tx1"/>
                </a:solidFill>
                <a:latin typeface="宋体" pitchFamily="2" charset="-122"/>
                <a:ea typeface="宋体" pitchFamily="2" charset="-122"/>
              </a:rPr>
              <a:t>有时</a:t>
            </a:r>
            <a:r>
              <a:rPr kumimoji="1" lang="ja-JP" altLang="en-US" sz="1600" b="1" dirty="0">
                <a:solidFill>
                  <a:schemeClr val="tx1"/>
                </a:solidFill>
                <a:latin typeface="宋体" pitchFamily="2" charset="-122"/>
                <a:ea typeface="宋体" pitchFamily="2" charset="-122"/>
              </a:rPr>
              <a:t>能够逆转</a:t>
            </a:r>
          </a:p>
        </p:txBody>
      </p:sp>
      <p:sp>
        <p:nvSpPr>
          <p:cNvPr id="578568" name="AutoShape 1032"/>
          <p:cNvSpPr>
            <a:spLocks noChangeArrowheads="1"/>
          </p:cNvSpPr>
          <p:nvPr/>
        </p:nvSpPr>
        <p:spPr bwMode="auto">
          <a:xfrm rot="-5400000">
            <a:off x="2433700" y="2059090"/>
            <a:ext cx="762000" cy="457200"/>
          </a:xfrm>
          <a:prstGeom prst="downArrow">
            <a:avLst>
              <a:gd name="adj1" fmla="val 55639"/>
              <a:gd name="adj2" fmla="val 25699"/>
            </a:avLst>
          </a:prstGeom>
          <a:solidFill>
            <a:srgbClr val="333399"/>
          </a:solidFill>
          <a:ln w="9525">
            <a:solidFill>
              <a:schemeClr val="tx1"/>
            </a:solidFill>
            <a:miter lim="800000"/>
            <a:headEnd/>
            <a:tailEnd/>
          </a:ln>
          <a:effectLst/>
        </p:spPr>
        <p:txBody>
          <a:bodyPr anchor="ctr">
            <a:spAutoFit/>
          </a:bodyPr>
          <a:lstStyle/>
          <a:p>
            <a:endParaRPr lang="zh-CN" altLang="en-US"/>
          </a:p>
        </p:txBody>
      </p:sp>
      <p:sp>
        <p:nvSpPr>
          <p:cNvPr id="578569" name="Text Box 1033"/>
          <p:cNvSpPr txBox="1">
            <a:spLocks noChangeArrowheads="1"/>
          </p:cNvSpPr>
          <p:nvPr/>
        </p:nvSpPr>
        <p:spPr bwMode="auto">
          <a:xfrm>
            <a:off x="3119500" y="1982890"/>
            <a:ext cx="1981200" cy="835025"/>
          </a:xfrm>
          <a:prstGeom prst="rect">
            <a:avLst/>
          </a:prstGeom>
          <a:solidFill>
            <a:srgbClr val="FFFF00"/>
          </a:solidFill>
          <a:ln w="9525">
            <a:solidFill>
              <a:schemeClr val="tx1"/>
            </a:solidFill>
            <a:miter lim="800000"/>
            <a:headEnd/>
            <a:tailEnd/>
          </a:ln>
          <a:effectLst/>
        </p:spPr>
        <p:txBody>
          <a:bodyPr>
            <a:spAutoFit/>
          </a:bodyPr>
          <a:lstStyle/>
          <a:p>
            <a:pPr eaLnBrk="0" hangingPunct="0">
              <a:spcBef>
                <a:spcPct val="50000"/>
              </a:spcBef>
            </a:pPr>
            <a:r>
              <a:rPr kumimoji="1" lang="ja-JP" altLang="en-US" sz="1600" b="1" dirty="0">
                <a:solidFill>
                  <a:schemeClr val="tx1"/>
                </a:solidFill>
                <a:latin typeface="宋体" pitchFamily="2" charset="-122"/>
                <a:ea typeface="宋体" pitchFamily="2" charset="-122"/>
              </a:rPr>
              <a:t>实际</a:t>
            </a:r>
            <a:r>
              <a:rPr kumimoji="1" lang="zh-CN" altLang="en-US" sz="1600" b="1" dirty="0">
                <a:solidFill>
                  <a:schemeClr val="tx1"/>
                </a:solidFill>
                <a:latin typeface="宋体" pitchFamily="2" charset="-122"/>
                <a:ea typeface="宋体" pitchFamily="2" charset="-122"/>
              </a:rPr>
              <a:t>测量</a:t>
            </a:r>
            <a:r>
              <a:rPr kumimoji="1" lang="ja-JP" altLang="en-US" sz="1600" b="1" dirty="0">
                <a:solidFill>
                  <a:schemeClr val="tx1"/>
                </a:solidFill>
                <a:latin typeface="宋体" pitchFamily="2" charset="-122"/>
                <a:ea typeface="宋体" pitchFamily="2" charset="-122"/>
              </a:rPr>
              <a:t>中</a:t>
            </a:r>
            <a:r>
              <a:rPr kumimoji="1" lang="zh-CN" altLang="en-US" sz="1600" b="1" dirty="0">
                <a:solidFill>
                  <a:schemeClr val="tx1"/>
                </a:solidFill>
                <a:latin typeface="宋体" pitchFamily="2" charset="-122"/>
                <a:ea typeface="宋体" pitchFamily="2" charset="-122"/>
              </a:rPr>
              <a:t>仅选择</a:t>
            </a:r>
            <a:r>
              <a:rPr kumimoji="1" lang="ja-JP" altLang="en-US" sz="1600" b="1" dirty="0">
                <a:solidFill>
                  <a:schemeClr val="tx1"/>
                </a:solidFill>
                <a:latin typeface="宋体" pitchFamily="2" charset="-122"/>
                <a:ea typeface="宋体" pitchFamily="2" charset="-122"/>
              </a:rPr>
              <a:t>粒子</a:t>
            </a:r>
            <a:r>
              <a:rPr kumimoji="1" lang="zh-CN" altLang="en-US" sz="1600" b="1" dirty="0">
                <a:solidFill>
                  <a:schemeClr val="tx1"/>
                </a:solidFill>
                <a:latin typeface="宋体" pitchFamily="2" charset="-122"/>
                <a:ea typeface="宋体" pitchFamily="2" charset="-122"/>
              </a:rPr>
              <a:t>的某一</a:t>
            </a:r>
            <a:r>
              <a:rPr kumimoji="1" lang="ja-JP" altLang="en-US" sz="1600" b="1" dirty="0">
                <a:solidFill>
                  <a:schemeClr val="tx1"/>
                </a:solidFill>
                <a:latin typeface="宋体" pitchFamily="2" charset="-122"/>
                <a:ea typeface="宋体" pitchFamily="2" charset="-122"/>
              </a:rPr>
              <a:t>物理量、几何量</a:t>
            </a:r>
            <a:r>
              <a:rPr kumimoji="1" lang="zh-CN" altLang="en-US" sz="1600" b="1" dirty="0">
                <a:solidFill>
                  <a:schemeClr val="tx1"/>
                </a:solidFill>
                <a:latin typeface="宋体" pitchFamily="2" charset="-122"/>
                <a:ea typeface="宋体" pitchFamily="2" charset="-122"/>
              </a:rPr>
              <a:t>来表征</a:t>
            </a:r>
            <a:endParaRPr kumimoji="1" lang="ja-JP" altLang="en-US" sz="1600" b="1" dirty="0">
              <a:solidFill>
                <a:schemeClr val="tx1"/>
              </a:solidFill>
              <a:latin typeface="宋体" pitchFamily="2" charset="-122"/>
              <a:ea typeface="宋体" pitchFamily="2" charset="-122"/>
            </a:endParaRPr>
          </a:p>
        </p:txBody>
      </p:sp>
      <p:sp>
        <p:nvSpPr>
          <p:cNvPr id="578570" name="AutoShape 1034"/>
          <p:cNvSpPr>
            <a:spLocks noChangeArrowheads="1"/>
          </p:cNvSpPr>
          <p:nvPr/>
        </p:nvSpPr>
        <p:spPr bwMode="auto">
          <a:xfrm rot="-5400000">
            <a:off x="5024500" y="2059090"/>
            <a:ext cx="762000" cy="457200"/>
          </a:xfrm>
          <a:prstGeom prst="downArrow">
            <a:avLst>
              <a:gd name="adj1" fmla="val 57500"/>
              <a:gd name="adj2" fmla="val 30208"/>
            </a:avLst>
          </a:prstGeom>
          <a:solidFill>
            <a:srgbClr val="333399"/>
          </a:solidFill>
          <a:ln w="9525">
            <a:solidFill>
              <a:schemeClr val="tx1"/>
            </a:solidFill>
            <a:miter lim="800000"/>
            <a:headEnd/>
            <a:tailEnd/>
          </a:ln>
          <a:effectLst/>
        </p:spPr>
        <p:txBody>
          <a:bodyPr anchor="ctr">
            <a:spAutoFit/>
          </a:bodyPr>
          <a:lstStyle/>
          <a:p>
            <a:endParaRPr lang="zh-CN" altLang="en-US"/>
          </a:p>
        </p:txBody>
      </p:sp>
      <p:sp>
        <p:nvSpPr>
          <p:cNvPr id="578571" name="Freeform 1035"/>
          <p:cNvSpPr>
            <a:spLocks/>
          </p:cNvSpPr>
          <p:nvPr/>
        </p:nvSpPr>
        <p:spPr bwMode="auto">
          <a:xfrm>
            <a:off x="358080" y="4755867"/>
            <a:ext cx="509588" cy="512763"/>
          </a:xfrm>
          <a:custGeom>
            <a:avLst/>
            <a:gdLst/>
            <a:ahLst/>
            <a:cxnLst>
              <a:cxn ang="0">
                <a:pos x="64" y="207"/>
              </a:cxn>
              <a:cxn ang="0">
                <a:pos x="93" y="68"/>
              </a:cxn>
              <a:cxn ang="0">
                <a:pos x="246" y="105"/>
              </a:cxn>
              <a:cxn ang="0">
                <a:pos x="275" y="98"/>
              </a:cxn>
              <a:cxn ang="0">
                <a:pos x="290" y="39"/>
              </a:cxn>
              <a:cxn ang="0">
                <a:pos x="311" y="32"/>
              </a:cxn>
              <a:cxn ang="0">
                <a:pos x="384" y="10"/>
              </a:cxn>
              <a:cxn ang="0">
                <a:pos x="406" y="32"/>
              </a:cxn>
              <a:cxn ang="0">
                <a:pos x="428" y="39"/>
              </a:cxn>
              <a:cxn ang="0">
                <a:pos x="479" y="148"/>
              </a:cxn>
              <a:cxn ang="0">
                <a:pos x="464" y="221"/>
              </a:cxn>
              <a:cxn ang="0">
                <a:pos x="508" y="236"/>
              </a:cxn>
              <a:cxn ang="0">
                <a:pos x="442" y="403"/>
              </a:cxn>
              <a:cxn ang="0">
                <a:pos x="391" y="345"/>
              </a:cxn>
              <a:cxn ang="0">
                <a:pos x="341" y="403"/>
              </a:cxn>
              <a:cxn ang="0">
                <a:pos x="311" y="410"/>
              </a:cxn>
              <a:cxn ang="0">
                <a:pos x="268" y="403"/>
              </a:cxn>
              <a:cxn ang="0">
                <a:pos x="239" y="447"/>
              </a:cxn>
              <a:cxn ang="0">
                <a:pos x="217" y="461"/>
              </a:cxn>
              <a:cxn ang="0">
                <a:pos x="144" y="374"/>
              </a:cxn>
              <a:cxn ang="0">
                <a:pos x="13" y="294"/>
              </a:cxn>
              <a:cxn ang="0">
                <a:pos x="35" y="236"/>
              </a:cxn>
              <a:cxn ang="0">
                <a:pos x="64" y="207"/>
              </a:cxn>
            </a:cxnLst>
            <a:rect l="0" t="0" r="r" b="b"/>
            <a:pathLst>
              <a:path w="554" h="461">
                <a:moveTo>
                  <a:pt x="64" y="207"/>
                </a:moveTo>
                <a:cubicBezTo>
                  <a:pt x="48" y="157"/>
                  <a:pt x="34" y="90"/>
                  <a:pt x="93" y="68"/>
                </a:cubicBezTo>
                <a:cubicBezTo>
                  <a:pt x="149" y="75"/>
                  <a:pt x="194" y="88"/>
                  <a:pt x="246" y="105"/>
                </a:cubicBezTo>
                <a:cubicBezTo>
                  <a:pt x="256" y="103"/>
                  <a:pt x="267" y="104"/>
                  <a:pt x="275" y="98"/>
                </a:cubicBezTo>
                <a:cubicBezTo>
                  <a:pt x="291" y="85"/>
                  <a:pt x="279" y="56"/>
                  <a:pt x="290" y="39"/>
                </a:cubicBezTo>
                <a:cubicBezTo>
                  <a:pt x="294" y="33"/>
                  <a:pt x="304" y="34"/>
                  <a:pt x="311" y="32"/>
                </a:cubicBezTo>
                <a:cubicBezTo>
                  <a:pt x="338" y="14"/>
                  <a:pt x="352" y="0"/>
                  <a:pt x="384" y="10"/>
                </a:cubicBezTo>
                <a:cubicBezTo>
                  <a:pt x="391" y="17"/>
                  <a:pt x="397" y="26"/>
                  <a:pt x="406" y="32"/>
                </a:cubicBezTo>
                <a:cubicBezTo>
                  <a:pt x="412" y="36"/>
                  <a:pt x="422" y="34"/>
                  <a:pt x="428" y="39"/>
                </a:cubicBezTo>
                <a:cubicBezTo>
                  <a:pt x="437" y="46"/>
                  <a:pt x="473" y="132"/>
                  <a:pt x="479" y="148"/>
                </a:cubicBezTo>
                <a:cubicBezTo>
                  <a:pt x="474" y="167"/>
                  <a:pt x="448" y="205"/>
                  <a:pt x="464" y="221"/>
                </a:cubicBezTo>
                <a:cubicBezTo>
                  <a:pt x="475" y="232"/>
                  <a:pt x="493" y="231"/>
                  <a:pt x="508" y="236"/>
                </a:cubicBezTo>
                <a:cubicBezTo>
                  <a:pt x="554" y="309"/>
                  <a:pt x="520" y="378"/>
                  <a:pt x="442" y="403"/>
                </a:cubicBezTo>
                <a:cubicBezTo>
                  <a:pt x="420" y="380"/>
                  <a:pt x="417" y="362"/>
                  <a:pt x="391" y="345"/>
                </a:cubicBezTo>
                <a:cubicBezTo>
                  <a:pt x="347" y="360"/>
                  <a:pt x="380" y="381"/>
                  <a:pt x="341" y="403"/>
                </a:cubicBezTo>
                <a:cubicBezTo>
                  <a:pt x="332" y="408"/>
                  <a:pt x="321" y="408"/>
                  <a:pt x="311" y="410"/>
                </a:cubicBezTo>
                <a:cubicBezTo>
                  <a:pt x="297" y="408"/>
                  <a:pt x="282" y="400"/>
                  <a:pt x="268" y="403"/>
                </a:cubicBezTo>
                <a:cubicBezTo>
                  <a:pt x="236" y="410"/>
                  <a:pt x="253" y="430"/>
                  <a:pt x="239" y="447"/>
                </a:cubicBezTo>
                <a:cubicBezTo>
                  <a:pt x="234" y="454"/>
                  <a:pt x="224" y="456"/>
                  <a:pt x="217" y="461"/>
                </a:cubicBezTo>
                <a:cubicBezTo>
                  <a:pt x="164" y="448"/>
                  <a:pt x="172" y="415"/>
                  <a:pt x="144" y="374"/>
                </a:cubicBezTo>
                <a:cubicBezTo>
                  <a:pt x="111" y="266"/>
                  <a:pt x="147" y="303"/>
                  <a:pt x="13" y="294"/>
                </a:cubicBezTo>
                <a:cubicBezTo>
                  <a:pt x="5" y="261"/>
                  <a:pt x="0" y="247"/>
                  <a:pt x="35" y="236"/>
                </a:cubicBezTo>
                <a:cubicBezTo>
                  <a:pt x="61" y="218"/>
                  <a:pt x="53" y="229"/>
                  <a:pt x="64" y="207"/>
                </a:cubicBezTo>
                <a:close/>
              </a:path>
            </a:pathLst>
          </a:custGeom>
          <a:gradFill rotWithShape="0">
            <a:gsLst>
              <a:gs pos="0">
                <a:srgbClr val="0099FF"/>
              </a:gs>
              <a:gs pos="100000">
                <a:srgbClr val="0099FF">
                  <a:gamma/>
                  <a:shade val="52157"/>
                  <a:invGamma/>
                </a:srgbClr>
              </a:gs>
            </a:gsLst>
            <a:lin ang="5400000" scaled="1"/>
          </a:gradFill>
          <a:ln w="9525" cap="flat" cmpd="sng">
            <a:solidFill>
              <a:schemeClr val="tx1"/>
            </a:solidFill>
            <a:prstDash val="solid"/>
            <a:round/>
            <a:headEnd/>
            <a:tailEnd/>
          </a:ln>
          <a:effectLst/>
        </p:spPr>
        <p:txBody>
          <a:bodyPr anchor="ctr">
            <a:spAutoFit/>
          </a:bodyPr>
          <a:lstStyle/>
          <a:p>
            <a:endParaRPr lang="zh-CN" altLang="en-US"/>
          </a:p>
        </p:txBody>
      </p:sp>
      <p:sp>
        <p:nvSpPr>
          <p:cNvPr id="578572" name="AutoShape 1036"/>
          <p:cNvSpPr>
            <a:spLocks noChangeArrowheads="1"/>
          </p:cNvSpPr>
          <p:nvPr/>
        </p:nvSpPr>
        <p:spPr bwMode="auto">
          <a:xfrm>
            <a:off x="999430" y="4865405"/>
            <a:ext cx="1035050" cy="311150"/>
          </a:xfrm>
          <a:prstGeom prst="rightArrow">
            <a:avLst>
              <a:gd name="adj1" fmla="val 30556"/>
              <a:gd name="adj2" fmla="val 80853"/>
            </a:avLst>
          </a:prstGeom>
          <a:solidFill>
            <a:srgbClr val="FFFF99"/>
          </a:solidFill>
          <a:ln w="9525">
            <a:solidFill>
              <a:schemeClr val="tx1"/>
            </a:solidFill>
            <a:miter lim="800000"/>
            <a:headEnd/>
            <a:tailEnd/>
          </a:ln>
          <a:effectLst/>
        </p:spPr>
        <p:txBody>
          <a:bodyPr anchor="ctr">
            <a:spAutoFit/>
          </a:bodyPr>
          <a:lstStyle/>
          <a:p>
            <a:endParaRPr lang="zh-CN" altLang="en-US"/>
          </a:p>
        </p:txBody>
      </p:sp>
      <p:sp>
        <p:nvSpPr>
          <p:cNvPr id="578573" name="Text Box 1037"/>
          <p:cNvSpPr txBox="1">
            <a:spLocks noChangeArrowheads="1"/>
          </p:cNvSpPr>
          <p:nvPr/>
        </p:nvSpPr>
        <p:spPr bwMode="auto">
          <a:xfrm>
            <a:off x="505718" y="5301967"/>
            <a:ext cx="207962" cy="366713"/>
          </a:xfrm>
          <a:prstGeom prst="rect">
            <a:avLst/>
          </a:prstGeom>
          <a:noFill/>
          <a:ln w="9525">
            <a:noFill/>
            <a:miter lim="800000"/>
            <a:headEnd/>
            <a:tailEnd/>
          </a:ln>
          <a:effectLst/>
        </p:spPr>
        <p:txBody>
          <a:bodyPr>
            <a:spAutoFit/>
          </a:bodyPr>
          <a:lstStyle/>
          <a:p>
            <a:pPr eaLnBrk="0" hangingPunct="0">
              <a:spcBef>
                <a:spcPct val="50000"/>
              </a:spcBef>
            </a:pPr>
            <a:r>
              <a:rPr kumimoji="1" lang="en-US" altLang="ja-JP" sz="1800">
                <a:solidFill>
                  <a:schemeClr val="tx1"/>
                </a:solidFill>
                <a:latin typeface="宋体" pitchFamily="2" charset="-122"/>
                <a:ea typeface="宋体" pitchFamily="2" charset="-122"/>
              </a:rPr>
              <a:t>X</a:t>
            </a:r>
          </a:p>
        </p:txBody>
      </p:sp>
      <p:sp>
        <p:nvSpPr>
          <p:cNvPr id="578574" name="Text Box 1038"/>
          <p:cNvSpPr txBox="1">
            <a:spLocks noChangeArrowheads="1"/>
          </p:cNvSpPr>
          <p:nvPr/>
        </p:nvSpPr>
        <p:spPr bwMode="auto">
          <a:xfrm>
            <a:off x="2263080" y="5252755"/>
            <a:ext cx="492125" cy="366712"/>
          </a:xfrm>
          <a:prstGeom prst="rect">
            <a:avLst/>
          </a:prstGeom>
          <a:noFill/>
          <a:ln w="9525">
            <a:noFill/>
            <a:miter lim="800000"/>
            <a:headEnd/>
            <a:tailEnd/>
          </a:ln>
          <a:effectLst/>
        </p:spPr>
        <p:txBody>
          <a:bodyPr>
            <a:spAutoFit/>
          </a:bodyPr>
          <a:lstStyle/>
          <a:p>
            <a:pPr eaLnBrk="0" hangingPunct="0">
              <a:spcBef>
                <a:spcPct val="50000"/>
              </a:spcBef>
            </a:pPr>
            <a:r>
              <a:rPr kumimoji="1" lang="en-US" altLang="ja-JP" sz="1800">
                <a:solidFill>
                  <a:schemeClr val="tx1"/>
                </a:solidFill>
                <a:latin typeface="宋体" pitchFamily="2" charset="-122"/>
                <a:ea typeface="宋体" pitchFamily="2" charset="-122"/>
              </a:rPr>
              <a:t>Dp</a:t>
            </a:r>
          </a:p>
        </p:txBody>
      </p:sp>
      <p:sp>
        <p:nvSpPr>
          <p:cNvPr id="578575" name="Text Box 1039"/>
          <p:cNvSpPr txBox="1">
            <a:spLocks noChangeArrowheads="1"/>
          </p:cNvSpPr>
          <p:nvPr/>
        </p:nvSpPr>
        <p:spPr bwMode="auto">
          <a:xfrm>
            <a:off x="891480" y="5176555"/>
            <a:ext cx="1265238" cy="581025"/>
          </a:xfrm>
          <a:prstGeom prst="rect">
            <a:avLst/>
          </a:prstGeom>
          <a:noFill/>
          <a:ln w="9525">
            <a:noFill/>
            <a:miter lim="800000"/>
            <a:headEnd/>
            <a:tailEnd/>
          </a:ln>
          <a:effectLst/>
        </p:spPr>
        <p:txBody>
          <a:bodyPr>
            <a:spAutoFit/>
          </a:bodyPr>
          <a:lstStyle/>
          <a:p>
            <a:pPr eaLnBrk="0" hangingPunct="0">
              <a:spcBef>
                <a:spcPct val="50000"/>
              </a:spcBef>
            </a:pPr>
            <a:r>
              <a:rPr kumimoji="1" lang="en-US" altLang="ja-JP" sz="1600">
                <a:solidFill>
                  <a:schemeClr val="tx1"/>
                </a:solidFill>
                <a:latin typeface="宋体" pitchFamily="2" charset="-122"/>
                <a:ea typeface="宋体" pitchFamily="2" charset="-122"/>
              </a:rPr>
              <a:t>V = Dp</a:t>
            </a:r>
            <a:r>
              <a:rPr kumimoji="1" lang="en-US" altLang="ja-JP" sz="1600" baseline="30000">
                <a:solidFill>
                  <a:schemeClr val="tx1"/>
                </a:solidFill>
                <a:latin typeface="宋体" pitchFamily="2" charset="-122"/>
                <a:ea typeface="宋体" pitchFamily="2" charset="-122"/>
              </a:rPr>
              <a:t>3</a:t>
            </a:r>
            <a:r>
              <a:rPr kumimoji="1" lang="en-US" altLang="ja-JP" sz="1600">
                <a:solidFill>
                  <a:schemeClr val="tx1"/>
                </a:solidFill>
                <a:latin typeface="宋体" pitchFamily="2" charset="-122"/>
                <a:ea typeface="宋体" pitchFamily="2" charset="-122"/>
              </a:rPr>
              <a:t>π/6</a:t>
            </a:r>
          </a:p>
        </p:txBody>
      </p:sp>
      <p:sp>
        <p:nvSpPr>
          <p:cNvPr id="578576" name="Text Box 1040"/>
          <p:cNvSpPr txBox="1">
            <a:spLocks noChangeArrowheads="1"/>
          </p:cNvSpPr>
          <p:nvPr/>
        </p:nvSpPr>
        <p:spPr bwMode="auto">
          <a:xfrm>
            <a:off x="813693" y="4560605"/>
            <a:ext cx="1655762" cy="336550"/>
          </a:xfrm>
          <a:prstGeom prst="rect">
            <a:avLst/>
          </a:prstGeom>
          <a:noFill/>
          <a:ln w="9525">
            <a:noFill/>
            <a:miter lim="800000"/>
            <a:headEnd/>
            <a:tailEnd/>
          </a:ln>
          <a:effectLst/>
        </p:spPr>
        <p:txBody>
          <a:bodyPr>
            <a:spAutoFit/>
          </a:bodyPr>
          <a:lstStyle/>
          <a:p>
            <a:pPr eaLnBrk="0" hangingPunct="0">
              <a:spcBef>
                <a:spcPct val="50000"/>
              </a:spcBef>
            </a:pPr>
            <a:r>
              <a:rPr kumimoji="1" lang="ja-JP" altLang="en-US" sz="1600">
                <a:solidFill>
                  <a:schemeClr val="tx1"/>
                </a:solidFill>
                <a:latin typeface="宋体" pitchFamily="2" charset="-122"/>
                <a:ea typeface="宋体" pitchFamily="2" charset="-122"/>
              </a:rPr>
              <a:t>同样大小体积</a:t>
            </a:r>
            <a:r>
              <a:rPr kumimoji="1" lang="en-US" altLang="ja-JP" sz="1600">
                <a:solidFill>
                  <a:schemeClr val="tx1"/>
                </a:solidFill>
                <a:latin typeface="宋体" pitchFamily="2" charset="-122"/>
                <a:ea typeface="宋体" pitchFamily="2" charset="-122"/>
              </a:rPr>
              <a:t>V</a:t>
            </a:r>
          </a:p>
        </p:txBody>
      </p:sp>
      <p:sp>
        <p:nvSpPr>
          <p:cNvPr id="578577" name="Text Box 1041"/>
          <p:cNvSpPr txBox="1">
            <a:spLocks noChangeArrowheads="1"/>
          </p:cNvSpPr>
          <p:nvPr/>
        </p:nvSpPr>
        <p:spPr bwMode="auto">
          <a:xfrm>
            <a:off x="885130" y="3120742"/>
            <a:ext cx="1524000" cy="581025"/>
          </a:xfrm>
          <a:prstGeom prst="rect">
            <a:avLst/>
          </a:prstGeom>
          <a:noFill/>
          <a:ln w="9525">
            <a:noFill/>
            <a:miter lim="800000"/>
            <a:headEnd/>
            <a:tailEnd/>
          </a:ln>
          <a:effectLst/>
        </p:spPr>
        <p:txBody>
          <a:bodyPr>
            <a:spAutoFit/>
          </a:bodyPr>
          <a:lstStyle/>
          <a:p>
            <a:pPr eaLnBrk="0" hangingPunct="0">
              <a:spcBef>
                <a:spcPct val="50000"/>
              </a:spcBef>
            </a:pPr>
            <a:r>
              <a:rPr kumimoji="1" lang="ja-JP" altLang="en-US" sz="1600">
                <a:solidFill>
                  <a:schemeClr val="tx1"/>
                </a:solidFill>
                <a:latin typeface="宋体" pitchFamily="2" charset="-122"/>
                <a:ea typeface="宋体" pitchFamily="2" charset="-122"/>
              </a:rPr>
              <a:t>同样大小投影面积</a:t>
            </a:r>
            <a:r>
              <a:rPr kumimoji="1" lang="en-US" altLang="ja-JP" sz="1600">
                <a:solidFill>
                  <a:schemeClr val="tx1"/>
                </a:solidFill>
                <a:latin typeface="宋体" pitchFamily="2" charset="-122"/>
                <a:ea typeface="宋体" pitchFamily="2" charset="-122"/>
              </a:rPr>
              <a:t>S</a:t>
            </a:r>
            <a:endParaRPr kumimoji="1" lang="en-US" altLang="ja-JP" sz="1400">
              <a:solidFill>
                <a:schemeClr val="tx1"/>
              </a:solidFill>
              <a:latin typeface="宋体" pitchFamily="2" charset="-122"/>
              <a:ea typeface="宋体" pitchFamily="2" charset="-122"/>
            </a:endParaRPr>
          </a:p>
        </p:txBody>
      </p:sp>
      <p:sp>
        <p:nvSpPr>
          <p:cNvPr id="578578" name="Text Box 1042"/>
          <p:cNvSpPr txBox="1">
            <a:spLocks noChangeArrowheads="1"/>
          </p:cNvSpPr>
          <p:nvPr/>
        </p:nvSpPr>
        <p:spPr bwMode="auto">
          <a:xfrm>
            <a:off x="2253555" y="4033555"/>
            <a:ext cx="492125" cy="366712"/>
          </a:xfrm>
          <a:prstGeom prst="rect">
            <a:avLst/>
          </a:prstGeom>
          <a:noFill/>
          <a:ln w="9525">
            <a:noFill/>
            <a:miter lim="800000"/>
            <a:headEnd/>
            <a:tailEnd/>
          </a:ln>
          <a:effectLst/>
        </p:spPr>
        <p:txBody>
          <a:bodyPr>
            <a:spAutoFit/>
          </a:bodyPr>
          <a:lstStyle/>
          <a:p>
            <a:pPr eaLnBrk="0" hangingPunct="0">
              <a:spcBef>
                <a:spcPct val="50000"/>
              </a:spcBef>
            </a:pPr>
            <a:r>
              <a:rPr kumimoji="1" lang="en-US" altLang="ja-JP" sz="1800">
                <a:solidFill>
                  <a:schemeClr val="tx1"/>
                </a:solidFill>
                <a:latin typeface="宋体" pitchFamily="2" charset="-122"/>
                <a:ea typeface="宋体" pitchFamily="2" charset="-122"/>
              </a:rPr>
              <a:t>DP</a:t>
            </a:r>
          </a:p>
        </p:txBody>
      </p:sp>
      <p:sp>
        <p:nvSpPr>
          <p:cNvPr id="578579" name="Freeform 1043"/>
          <p:cNvSpPr>
            <a:spLocks/>
          </p:cNvSpPr>
          <p:nvPr/>
        </p:nvSpPr>
        <p:spPr bwMode="auto">
          <a:xfrm>
            <a:off x="358080" y="3570005"/>
            <a:ext cx="509588" cy="512762"/>
          </a:xfrm>
          <a:custGeom>
            <a:avLst/>
            <a:gdLst/>
            <a:ahLst/>
            <a:cxnLst>
              <a:cxn ang="0">
                <a:pos x="64" y="207"/>
              </a:cxn>
              <a:cxn ang="0">
                <a:pos x="93" y="68"/>
              </a:cxn>
              <a:cxn ang="0">
                <a:pos x="246" y="105"/>
              </a:cxn>
              <a:cxn ang="0">
                <a:pos x="275" y="98"/>
              </a:cxn>
              <a:cxn ang="0">
                <a:pos x="290" y="39"/>
              </a:cxn>
              <a:cxn ang="0">
                <a:pos x="311" y="32"/>
              </a:cxn>
              <a:cxn ang="0">
                <a:pos x="384" y="10"/>
              </a:cxn>
              <a:cxn ang="0">
                <a:pos x="406" y="32"/>
              </a:cxn>
              <a:cxn ang="0">
                <a:pos x="428" y="39"/>
              </a:cxn>
              <a:cxn ang="0">
                <a:pos x="479" y="148"/>
              </a:cxn>
              <a:cxn ang="0">
                <a:pos x="464" y="221"/>
              </a:cxn>
              <a:cxn ang="0">
                <a:pos x="508" y="236"/>
              </a:cxn>
              <a:cxn ang="0">
                <a:pos x="442" y="403"/>
              </a:cxn>
              <a:cxn ang="0">
                <a:pos x="391" y="345"/>
              </a:cxn>
              <a:cxn ang="0">
                <a:pos x="341" y="403"/>
              </a:cxn>
              <a:cxn ang="0">
                <a:pos x="311" y="410"/>
              </a:cxn>
              <a:cxn ang="0">
                <a:pos x="268" y="403"/>
              </a:cxn>
              <a:cxn ang="0">
                <a:pos x="239" y="447"/>
              </a:cxn>
              <a:cxn ang="0">
                <a:pos x="217" y="461"/>
              </a:cxn>
              <a:cxn ang="0">
                <a:pos x="144" y="374"/>
              </a:cxn>
              <a:cxn ang="0">
                <a:pos x="13" y="294"/>
              </a:cxn>
              <a:cxn ang="0">
                <a:pos x="35" y="236"/>
              </a:cxn>
              <a:cxn ang="0">
                <a:pos x="64" y="207"/>
              </a:cxn>
            </a:cxnLst>
            <a:rect l="0" t="0" r="r" b="b"/>
            <a:pathLst>
              <a:path w="554" h="461">
                <a:moveTo>
                  <a:pt x="64" y="207"/>
                </a:moveTo>
                <a:cubicBezTo>
                  <a:pt x="48" y="157"/>
                  <a:pt x="34" y="90"/>
                  <a:pt x="93" y="68"/>
                </a:cubicBezTo>
                <a:cubicBezTo>
                  <a:pt x="149" y="75"/>
                  <a:pt x="194" y="88"/>
                  <a:pt x="246" y="105"/>
                </a:cubicBezTo>
                <a:cubicBezTo>
                  <a:pt x="256" y="103"/>
                  <a:pt x="267" y="104"/>
                  <a:pt x="275" y="98"/>
                </a:cubicBezTo>
                <a:cubicBezTo>
                  <a:pt x="291" y="85"/>
                  <a:pt x="279" y="56"/>
                  <a:pt x="290" y="39"/>
                </a:cubicBezTo>
                <a:cubicBezTo>
                  <a:pt x="294" y="33"/>
                  <a:pt x="304" y="34"/>
                  <a:pt x="311" y="32"/>
                </a:cubicBezTo>
                <a:cubicBezTo>
                  <a:pt x="338" y="14"/>
                  <a:pt x="352" y="0"/>
                  <a:pt x="384" y="10"/>
                </a:cubicBezTo>
                <a:cubicBezTo>
                  <a:pt x="391" y="17"/>
                  <a:pt x="397" y="26"/>
                  <a:pt x="406" y="32"/>
                </a:cubicBezTo>
                <a:cubicBezTo>
                  <a:pt x="412" y="36"/>
                  <a:pt x="422" y="34"/>
                  <a:pt x="428" y="39"/>
                </a:cubicBezTo>
                <a:cubicBezTo>
                  <a:pt x="437" y="46"/>
                  <a:pt x="473" y="132"/>
                  <a:pt x="479" y="148"/>
                </a:cubicBezTo>
                <a:cubicBezTo>
                  <a:pt x="474" y="167"/>
                  <a:pt x="448" y="205"/>
                  <a:pt x="464" y="221"/>
                </a:cubicBezTo>
                <a:cubicBezTo>
                  <a:pt x="475" y="232"/>
                  <a:pt x="493" y="231"/>
                  <a:pt x="508" y="236"/>
                </a:cubicBezTo>
                <a:cubicBezTo>
                  <a:pt x="554" y="309"/>
                  <a:pt x="520" y="378"/>
                  <a:pt x="442" y="403"/>
                </a:cubicBezTo>
                <a:cubicBezTo>
                  <a:pt x="420" y="380"/>
                  <a:pt x="417" y="362"/>
                  <a:pt x="391" y="345"/>
                </a:cubicBezTo>
                <a:cubicBezTo>
                  <a:pt x="347" y="360"/>
                  <a:pt x="380" y="381"/>
                  <a:pt x="341" y="403"/>
                </a:cubicBezTo>
                <a:cubicBezTo>
                  <a:pt x="332" y="408"/>
                  <a:pt x="321" y="408"/>
                  <a:pt x="311" y="410"/>
                </a:cubicBezTo>
                <a:cubicBezTo>
                  <a:pt x="297" y="408"/>
                  <a:pt x="282" y="400"/>
                  <a:pt x="268" y="403"/>
                </a:cubicBezTo>
                <a:cubicBezTo>
                  <a:pt x="236" y="410"/>
                  <a:pt x="253" y="430"/>
                  <a:pt x="239" y="447"/>
                </a:cubicBezTo>
                <a:cubicBezTo>
                  <a:pt x="234" y="454"/>
                  <a:pt x="224" y="456"/>
                  <a:pt x="217" y="461"/>
                </a:cubicBezTo>
                <a:cubicBezTo>
                  <a:pt x="164" y="448"/>
                  <a:pt x="172" y="415"/>
                  <a:pt x="144" y="374"/>
                </a:cubicBezTo>
                <a:cubicBezTo>
                  <a:pt x="111" y="266"/>
                  <a:pt x="147" y="303"/>
                  <a:pt x="13" y="294"/>
                </a:cubicBezTo>
                <a:cubicBezTo>
                  <a:pt x="5" y="261"/>
                  <a:pt x="0" y="247"/>
                  <a:pt x="35" y="236"/>
                </a:cubicBezTo>
                <a:cubicBezTo>
                  <a:pt x="61" y="218"/>
                  <a:pt x="53" y="229"/>
                  <a:pt x="64" y="207"/>
                </a:cubicBezTo>
                <a:close/>
              </a:path>
            </a:pathLst>
          </a:custGeom>
          <a:solidFill>
            <a:srgbClr val="969696"/>
          </a:solidFill>
          <a:ln w="9525" cap="flat" cmpd="sng">
            <a:solidFill>
              <a:schemeClr val="tx1"/>
            </a:solidFill>
            <a:prstDash val="solid"/>
            <a:round/>
            <a:headEnd/>
            <a:tailEnd/>
          </a:ln>
          <a:effectLst/>
        </p:spPr>
        <p:txBody>
          <a:bodyPr anchor="ctr">
            <a:spAutoFit/>
          </a:bodyPr>
          <a:lstStyle/>
          <a:p>
            <a:endParaRPr lang="zh-CN" altLang="en-US"/>
          </a:p>
        </p:txBody>
      </p:sp>
      <p:sp>
        <p:nvSpPr>
          <p:cNvPr id="578580" name="AutoShape 1044"/>
          <p:cNvSpPr>
            <a:spLocks noChangeArrowheads="1"/>
          </p:cNvSpPr>
          <p:nvPr/>
        </p:nvSpPr>
        <p:spPr bwMode="auto">
          <a:xfrm>
            <a:off x="999430" y="3652555"/>
            <a:ext cx="1025525" cy="268287"/>
          </a:xfrm>
          <a:prstGeom prst="rightArrow">
            <a:avLst>
              <a:gd name="adj1" fmla="val 30556"/>
              <a:gd name="adj2" fmla="val 92908"/>
            </a:avLst>
          </a:prstGeom>
          <a:solidFill>
            <a:srgbClr val="FFFF99"/>
          </a:solidFill>
          <a:ln w="9525">
            <a:solidFill>
              <a:schemeClr val="tx1"/>
            </a:solidFill>
            <a:miter lim="800000"/>
            <a:headEnd/>
            <a:tailEnd/>
          </a:ln>
          <a:effectLst/>
        </p:spPr>
        <p:txBody>
          <a:bodyPr anchor="ctr">
            <a:spAutoFit/>
          </a:bodyPr>
          <a:lstStyle/>
          <a:p>
            <a:endParaRPr lang="zh-CN" altLang="en-US"/>
          </a:p>
        </p:txBody>
      </p:sp>
      <p:sp>
        <p:nvSpPr>
          <p:cNvPr id="578581" name="Text Box 1045"/>
          <p:cNvSpPr txBox="1">
            <a:spLocks noChangeArrowheads="1"/>
          </p:cNvSpPr>
          <p:nvPr/>
        </p:nvSpPr>
        <p:spPr bwMode="auto">
          <a:xfrm>
            <a:off x="505718" y="4116105"/>
            <a:ext cx="207962" cy="366712"/>
          </a:xfrm>
          <a:prstGeom prst="rect">
            <a:avLst/>
          </a:prstGeom>
          <a:noFill/>
          <a:ln w="9525">
            <a:noFill/>
            <a:miter lim="800000"/>
            <a:headEnd/>
            <a:tailEnd/>
          </a:ln>
          <a:effectLst/>
        </p:spPr>
        <p:txBody>
          <a:bodyPr>
            <a:spAutoFit/>
          </a:bodyPr>
          <a:lstStyle/>
          <a:p>
            <a:pPr eaLnBrk="0" hangingPunct="0">
              <a:spcBef>
                <a:spcPct val="50000"/>
              </a:spcBef>
            </a:pPr>
            <a:r>
              <a:rPr kumimoji="1" lang="en-US" altLang="ja-JP" sz="1800">
                <a:solidFill>
                  <a:schemeClr val="tx1"/>
                </a:solidFill>
                <a:latin typeface="宋体" pitchFamily="2" charset="-122"/>
                <a:ea typeface="宋体" pitchFamily="2" charset="-122"/>
              </a:rPr>
              <a:t>X</a:t>
            </a:r>
          </a:p>
        </p:txBody>
      </p:sp>
      <p:sp>
        <p:nvSpPr>
          <p:cNvPr id="578582" name="Text Box 1046"/>
          <p:cNvSpPr txBox="1">
            <a:spLocks noChangeArrowheads="1"/>
          </p:cNvSpPr>
          <p:nvPr/>
        </p:nvSpPr>
        <p:spPr bwMode="auto">
          <a:xfrm>
            <a:off x="881955" y="3957355"/>
            <a:ext cx="1330325" cy="581025"/>
          </a:xfrm>
          <a:prstGeom prst="rect">
            <a:avLst/>
          </a:prstGeom>
          <a:noFill/>
          <a:ln w="9525">
            <a:noFill/>
            <a:miter lim="800000"/>
            <a:headEnd/>
            <a:tailEnd/>
          </a:ln>
          <a:effectLst/>
        </p:spPr>
        <p:txBody>
          <a:bodyPr>
            <a:spAutoFit/>
          </a:bodyPr>
          <a:lstStyle/>
          <a:p>
            <a:pPr eaLnBrk="0" hangingPunct="0">
              <a:spcBef>
                <a:spcPct val="50000"/>
              </a:spcBef>
            </a:pPr>
            <a:r>
              <a:rPr kumimoji="1" lang="en-US" altLang="ja-JP" sz="1600" dirty="0">
                <a:solidFill>
                  <a:schemeClr val="tx1"/>
                </a:solidFill>
                <a:latin typeface="宋体" pitchFamily="2" charset="-122"/>
                <a:ea typeface="宋体" pitchFamily="2" charset="-122"/>
              </a:rPr>
              <a:t>S = Dp</a:t>
            </a:r>
            <a:r>
              <a:rPr kumimoji="1" lang="en-US" altLang="ja-JP" sz="1600" baseline="30000" dirty="0">
                <a:solidFill>
                  <a:schemeClr val="tx1"/>
                </a:solidFill>
                <a:latin typeface="宋体" pitchFamily="2" charset="-122"/>
                <a:ea typeface="宋体" pitchFamily="2" charset="-122"/>
              </a:rPr>
              <a:t>2</a:t>
            </a:r>
            <a:r>
              <a:rPr kumimoji="1" lang="en-US" altLang="ja-JP" sz="1600" dirty="0">
                <a:solidFill>
                  <a:schemeClr val="tx1"/>
                </a:solidFill>
                <a:latin typeface="宋体" pitchFamily="2" charset="-122"/>
                <a:ea typeface="宋体" pitchFamily="2" charset="-122"/>
              </a:rPr>
              <a:t> π/4</a:t>
            </a:r>
            <a:endParaRPr kumimoji="1" lang="en-US" altLang="ja-JP" sz="1800" dirty="0">
              <a:solidFill>
                <a:schemeClr val="tx1"/>
              </a:solidFill>
              <a:latin typeface="宋体" pitchFamily="2" charset="-122"/>
              <a:ea typeface="宋体" pitchFamily="2" charset="-122"/>
            </a:endParaRPr>
          </a:p>
        </p:txBody>
      </p:sp>
      <p:sp>
        <p:nvSpPr>
          <p:cNvPr id="578583" name="Text Box 1047"/>
          <p:cNvSpPr txBox="1">
            <a:spLocks noChangeArrowheads="1"/>
          </p:cNvSpPr>
          <p:nvPr/>
        </p:nvSpPr>
        <p:spPr bwMode="auto">
          <a:xfrm>
            <a:off x="510480" y="6090955"/>
            <a:ext cx="2276475" cy="366712"/>
          </a:xfrm>
          <a:prstGeom prst="rect">
            <a:avLst/>
          </a:prstGeom>
          <a:noFill/>
          <a:ln w="9525">
            <a:noFill/>
            <a:miter lim="800000"/>
            <a:headEnd/>
            <a:tailEnd/>
          </a:ln>
          <a:effectLst/>
        </p:spPr>
        <p:txBody>
          <a:bodyPr>
            <a:spAutoFit/>
          </a:bodyPr>
          <a:lstStyle/>
          <a:p>
            <a:pPr eaLnBrk="0" hangingPunct="0">
              <a:spcBef>
                <a:spcPct val="50000"/>
              </a:spcBef>
            </a:pPr>
            <a:r>
              <a:rPr kumimoji="1" lang="ja-JP" altLang="en-US" sz="1800" b="1" u="sng" dirty="0">
                <a:solidFill>
                  <a:schemeClr val="tx1"/>
                </a:solidFill>
                <a:latin typeface="宋体" pitchFamily="2" charset="-122"/>
                <a:ea typeface="宋体" pitchFamily="2" charset="-122"/>
              </a:rPr>
              <a:t>(</a:t>
            </a:r>
            <a:r>
              <a:rPr kumimoji="1" lang="en-US" altLang="ja-JP" sz="1800" b="1" u="sng" dirty="0">
                <a:solidFill>
                  <a:schemeClr val="tx1"/>
                </a:solidFill>
                <a:latin typeface="宋体" pitchFamily="2" charset="-122"/>
                <a:ea typeface="宋体" pitchFamily="2" charset="-122"/>
              </a:rPr>
              <a:t>a)</a:t>
            </a:r>
            <a:r>
              <a:rPr kumimoji="1" lang="en-US" altLang="ja-JP" sz="1800" u="sng" dirty="0">
                <a:solidFill>
                  <a:schemeClr val="tx1"/>
                </a:solidFill>
                <a:latin typeface="宋体" pitchFamily="2" charset="-122"/>
                <a:ea typeface="宋体" pitchFamily="2" charset="-122"/>
              </a:rPr>
              <a:t> </a:t>
            </a:r>
            <a:r>
              <a:rPr kumimoji="1" lang="ja-JP" altLang="en-US" sz="1800" b="1" u="sng" dirty="0">
                <a:solidFill>
                  <a:schemeClr val="tx1"/>
                </a:solidFill>
                <a:latin typeface="宋体" pitchFamily="2" charset="-122"/>
                <a:ea typeface="宋体" pitchFamily="2" charset="-122"/>
              </a:rPr>
              <a:t>几何学的特性</a:t>
            </a:r>
            <a:endParaRPr kumimoji="1" lang="ja-JP" altLang="en-US" sz="1800" u="sng" dirty="0">
              <a:solidFill>
                <a:schemeClr val="tx1"/>
              </a:solidFill>
              <a:latin typeface="宋体" pitchFamily="2" charset="-122"/>
              <a:ea typeface="宋体" pitchFamily="2" charset="-122"/>
            </a:endParaRPr>
          </a:p>
        </p:txBody>
      </p:sp>
      <p:sp>
        <p:nvSpPr>
          <p:cNvPr id="578584" name="Text Box 1048"/>
          <p:cNvSpPr txBox="1">
            <a:spLocks noChangeArrowheads="1"/>
          </p:cNvSpPr>
          <p:nvPr/>
        </p:nvSpPr>
        <p:spPr bwMode="auto">
          <a:xfrm>
            <a:off x="3329880" y="3271555"/>
            <a:ext cx="2133600" cy="336550"/>
          </a:xfrm>
          <a:prstGeom prst="rect">
            <a:avLst/>
          </a:prstGeom>
          <a:noFill/>
          <a:ln w="9525">
            <a:noFill/>
            <a:miter lim="800000"/>
            <a:headEnd/>
            <a:tailEnd/>
          </a:ln>
          <a:effectLst/>
        </p:spPr>
        <p:txBody>
          <a:bodyPr>
            <a:spAutoFit/>
          </a:bodyPr>
          <a:lstStyle/>
          <a:p>
            <a:pPr eaLnBrk="0" hangingPunct="0">
              <a:spcBef>
                <a:spcPct val="50000"/>
              </a:spcBef>
            </a:pPr>
            <a:r>
              <a:rPr kumimoji="1" lang="ja-JP" altLang="en-US" sz="1600">
                <a:solidFill>
                  <a:schemeClr val="tx1"/>
                </a:solidFill>
                <a:latin typeface="宋体" pitchFamily="2" charset="-122"/>
                <a:ea typeface="宋体" pitchFamily="2" charset="-122"/>
              </a:rPr>
              <a:t>终点下落速度相同</a:t>
            </a:r>
          </a:p>
        </p:txBody>
      </p:sp>
      <p:sp>
        <p:nvSpPr>
          <p:cNvPr id="578585" name="Text Box 1049"/>
          <p:cNvSpPr txBox="1">
            <a:spLocks noChangeArrowheads="1"/>
          </p:cNvSpPr>
          <p:nvPr/>
        </p:nvSpPr>
        <p:spPr bwMode="auto">
          <a:xfrm>
            <a:off x="4701480" y="4185955"/>
            <a:ext cx="492125" cy="366712"/>
          </a:xfrm>
          <a:prstGeom prst="rect">
            <a:avLst/>
          </a:prstGeom>
          <a:noFill/>
          <a:ln w="9525">
            <a:noFill/>
            <a:miter lim="800000"/>
            <a:headEnd/>
            <a:tailEnd/>
          </a:ln>
          <a:effectLst/>
        </p:spPr>
        <p:txBody>
          <a:bodyPr>
            <a:spAutoFit/>
          </a:bodyPr>
          <a:lstStyle/>
          <a:p>
            <a:pPr eaLnBrk="0" hangingPunct="0">
              <a:spcBef>
                <a:spcPct val="50000"/>
              </a:spcBef>
            </a:pPr>
            <a:r>
              <a:rPr kumimoji="1" lang="en-US" altLang="ja-JP" sz="1800">
                <a:solidFill>
                  <a:schemeClr val="tx1"/>
                </a:solidFill>
                <a:latin typeface="宋体" pitchFamily="2" charset="-122"/>
                <a:ea typeface="宋体" pitchFamily="2" charset="-122"/>
              </a:rPr>
              <a:t>Dp</a:t>
            </a:r>
          </a:p>
        </p:txBody>
      </p:sp>
      <p:sp>
        <p:nvSpPr>
          <p:cNvPr id="578586" name="Freeform 1050"/>
          <p:cNvSpPr>
            <a:spLocks/>
          </p:cNvSpPr>
          <p:nvPr/>
        </p:nvSpPr>
        <p:spPr bwMode="auto">
          <a:xfrm>
            <a:off x="3101280" y="3722405"/>
            <a:ext cx="509588" cy="512762"/>
          </a:xfrm>
          <a:custGeom>
            <a:avLst/>
            <a:gdLst/>
            <a:ahLst/>
            <a:cxnLst>
              <a:cxn ang="0">
                <a:pos x="64" y="207"/>
              </a:cxn>
              <a:cxn ang="0">
                <a:pos x="93" y="68"/>
              </a:cxn>
              <a:cxn ang="0">
                <a:pos x="246" y="105"/>
              </a:cxn>
              <a:cxn ang="0">
                <a:pos x="275" y="98"/>
              </a:cxn>
              <a:cxn ang="0">
                <a:pos x="290" y="39"/>
              </a:cxn>
              <a:cxn ang="0">
                <a:pos x="311" y="32"/>
              </a:cxn>
              <a:cxn ang="0">
                <a:pos x="384" y="10"/>
              </a:cxn>
              <a:cxn ang="0">
                <a:pos x="406" y="32"/>
              </a:cxn>
              <a:cxn ang="0">
                <a:pos x="428" y="39"/>
              </a:cxn>
              <a:cxn ang="0">
                <a:pos x="479" y="148"/>
              </a:cxn>
              <a:cxn ang="0">
                <a:pos x="464" y="221"/>
              </a:cxn>
              <a:cxn ang="0">
                <a:pos x="508" y="236"/>
              </a:cxn>
              <a:cxn ang="0">
                <a:pos x="442" y="403"/>
              </a:cxn>
              <a:cxn ang="0">
                <a:pos x="391" y="345"/>
              </a:cxn>
              <a:cxn ang="0">
                <a:pos x="341" y="403"/>
              </a:cxn>
              <a:cxn ang="0">
                <a:pos x="311" y="410"/>
              </a:cxn>
              <a:cxn ang="0">
                <a:pos x="268" y="403"/>
              </a:cxn>
              <a:cxn ang="0">
                <a:pos x="239" y="447"/>
              </a:cxn>
              <a:cxn ang="0">
                <a:pos x="217" y="461"/>
              </a:cxn>
              <a:cxn ang="0">
                <a:pos x="144" y="374"/>
              </a:cxn>
              <a:cxn ang="0">
                <a:pos x="13" y="294"/>
              </a:cxn>
              <a:cxn ang="0">
                <a:pos x="35" y="236"/>
              </a:cxn>
              <a:cxn ang="0">
                <a:pos x="64" y="207"/>
              </a:cxn>
            </a:cxnLst>
            <a:rect l="0" t="0" r="r" b="b"/>
            <a:pathLst>
              <a:path w="554" h="461">
                <a:moveTo>
                  <a:pt x="64" y="207"/>
                </a:moveTo>
                <a:cubicBezTo>
                  <a:pt x="48" y="157"/>
                  <a:pt x="34" y="90"/>
                  <a:pt x="93" y="68"/>
                </a:cubicBezTo>
                <a:cubicBezTo>
                  <a:pt x="149" y="75"/>
                  <a:pt x="194" y="88"/>
                  <a:pt x="246" y="105"/>
                </a:cubicBezTo>
                <a:cubicBezTo>
                  <a:pt x="256" y="103"/>
                  <a:pt x="267" y="104"/>
                  <a:pt x="275" y="98"/>
                </a:cubicBezTo>
                <a:cubicBezTo>
                  <a:pt x="291" y="85"/>
                  <a:pt x="279" y="56"/>
                  <a:pt x="290" y="39"/>
                </a:cubicBezTo>
                <a:cubicBezTo>
                  <a:pt x="294" y="33"/>
                  <a:pt x="304" y="34"/>
                  <a:pt x="311" y="32"/>
                </a:cubicBezTo>
                <a:cubicBezTo>
                  <a:pt x="338" y="14"/>
                  <a:pt x="352" y="0"/>
                  <a:pt x="384" y="10"/>
                </a:cubicBezTo>
                <a:cubicBezTo>
                  <a:pt x="391" y="17"/>
                  <a:pt x="397" y="26"/>
                  <a:pt x="406" y="32"/>
                </a:cubicBezTo>
                <a:cubicBezTo>
                  <a:pt x="412" y="36"/>
                  <a:pt x="422" y="34"/>
                  <a:pt x="428" y="39"/>
                </a:cubicBezTo>
                <a:cubicBezTo>
                  <a:pt x="437" y="46"/>
                  <a:pt x="473" y="132"/>
                  <a:pt x="479" y="148"/>
                </a:cubicBezTo>
                <a:cubicBezTo>
                  <a:pt x="474" y="167"/>
                  <a:pt x="448" y="205"/>
                  <a:pt x="464" y="221"/>
                </a:cubicBezTo>
                <a:cubicBezTo>
                  <a:pt x="475" y="232"/>
                  <a:pt x="493" y="231"/>
                  <a:pt x="508" y="236"/>
                </a:cubicBezTo>
                <a:cubicBezTo>
                  <a:pt x="554" y="309"/>
                  <a:pt x="520" y="378"/>
                  <a:pt x="442" y="403"/>
                </a:cubicBezTo>
                <a:cubicBezTo>
                  <a:pt x="420" y="380"/>
                  <a:pt x="417" y="362"/>
                  <a:pt x="391" y="345"/>
                </a:cubicBezTo>
                <a:cubicBezTo>
                  <a:pt x="347" y="360"/>
                  <a:pt x="380" y="381"/>
                  <a:pt x="341" y="403"/>
                </a:cubicBezTo>
                <a:cubicBezTo>
                  <a:pt x="332" y="408"/>
                  <a:pt x="321" y="408"/>
                  <a:pt x="311" y="410"/>
                </a:cubicBezTo>
                <a:cubicBezTo>
                  <a:pt x="297" y="408"/>
                  <a:pt x="282" y="400"/>
                  <a:pt x="268" y="403"/>
                </a:cubicBezTo>
                <a:cubicBezTo>
                  <a:pt x="236" y="410"/>
                  <a:pt x="253" y="430"/>
                  <a:pt x="239" y="447"/>
                </a:cubicBezTo>
                <a:cubicBezTo>
                  <a:pt x="234" y="454"/>
                  <a:pt x="224" y="456"/>
                  <a:pt x="217" y="461"/>
                </a:cubicBezTo>
                <a:cubicBezTo>
                  <a:pt x="164" y="448"/>
                  <a:pt x="172" y="415"/>
                  <a:pt x="144" y="374"/>
                </a:cubicBezTo>
                <a:cubicBezTo>
                  <a:pt x="111" y="266"/>
                  <a:pt x="147" y="303"/>
                  <a:pt x="13" y="294"/>
                </a:cubicBezTo>
                <a:cubicBezTo>
                  <a:pt x="5" y="261"/>
                  <a:pt x="0" y="247"/>
                  <a:pt x="35" y="236"/>
                </a:cubicBezTo>
                <a:cubicBezTo>
                  <a:pt x="61" y="218"/>
                  <a:pt x="53" y="229"/>
                  <a:pt x="64" y="207"/>
                </a:cubicBezTo>
                <a:close/>
              </a:path>
            </a:pathLst>
          </a:custGeom>
          <a:gradFill rotWithShape="0">
            <a:gsLst>
              <a:gs pos="0">
                <a:srgbClr val="0099FF"/>
              </a:gs>
              <a:gs pos="100000">
                <a:srgbClr val="0099FF">
                  <a:gamma/>
                  <a:shade val="46275"/>
                  <a:invGamma/>
                </a:srgbClr>
              </a:gs>
            </a:gsLst>
            <a:lin ang="5400000" scaled="1"/>
          </a:gradFill>
          <a:ln w="9525" cap="flat" cmpd="sng">
            <a:solidFill>
              <a:schemeClr val="tx1"/>
            </a:solidFill>
            <a:prstDash val="solid"/>
            <a:round/>
            <a:headEnd/>
            <a:tailEnd/>
          </a:ln>
          <a:effectLst/>
        </p:spPr>
        <p:txBody>
          <a:bodyPr anchor="ctr">
            <a:spAutoFit/>
          </a:bodyPr>
          <a:lstStyle/>
          <a:p>
            <a:endParaRPr lang="zh-CN" altLang="en-US"/>
          </a:p>
        </p:txBody>
      </p:sp>
      <p:sp>
        <p:nvSpPr>
          <p:cNvPr id="578587" name="AutoShape 1051"/>
          <p:cNvSpPr>
            <a:spLocks noChangeArrowheads="1"/>
          </p:cNvSpPr>
          <p:nvPr/>
        </p:nvSpPr>
        <p:spPr bwMode="auto">
          <a:xfrm>
            <a:off x="3742630" y="3804955"/>
            <a:ext cx="1025525" cy="268287"/>
          </a:xfrm>
          <a:prstGeom prst="rightArrow">
            <a:avLst>
              <a:gd name="adj1" fmla="val 30556"/>
              <a:gd name="adj2" fmla="val 92908"/>
            </a:avLst>
          </a:prstGeom>
          <a:solidFill>
            <a:srgbClr val="FFFF99"/>
          </a:solidFill>
          <a:ln w="9525">
            <a:solidFill>
              <a:schemeClr val="tx1"/>
            </a:solidFill>
            <a:miter lim="800000"/>
            <a:headEnd/>
            <a:tailEnd/>
          </a:ln>
          <a:effectLst/>
        </p:spPr>
        <p:txBody>
          <a:bodyPr anchor="ctr">
            <a:spAutoFit/>
          </a:bodyPr>
          <a:lstStyle/>
          <a:p>
            <a:endParaRPr lang="zh-CN" altLang="en-US"/>
          </a:p>
        </p:txBody>
      </p:sp>
      <p:sp>
        <p:nvSpPr>
          <p:cNvPr id="578588" name="Text Box 1052"/>
          <p:cNvSpPr txBox="1">
            <a:spLocks noChangeArrowheads="1"/>
          </p:cNvSpPr>
          <p:nvPr/>
        </p:nvSpPr>
        <p:spPr bwMode="auto">
          <a:xfrm>
            <a:off x="3482280" y="4185955"/>
            <a:ext cx="207963" cy="366712"/>
          </a:xfrm>
          <a:prstGeom prst="rect">
            <a:avLst/>
          </a:prstGeom>
          <a:noFill/>
          <a:ln w="9525">
            <a:noFill/>
            <a:miter lim="800000"/>
            <a:headEnd/>
            <a:tailEnd/>
          </a:ln>
          <a:effectLst/>
        </p:spPr>
        <p:txBody>
          <a:bodyPr>
            <a:spAutoFit/>
          </a:bodyPr>
          <a:lstStyle/>
          <a:p>
            <a:pPr eaLnBrk="0" hangingPunct="0">
              <a:spcBef>
                <a:spcPct val="50000"/>
              </a:spcBef>
            </a:pPr>
            <a:r>
              <a:rPr kumimoji="1" lang="en-US" altLang="ja-JP" sz="1800">
                <a:solidFill>
                  <a:schemeClr val="tx1"/>
                </a:solidFill>
                <a:latin typeface="宋体" pitchFamily="2" charset="-122"/>
                <a:ea typeface="宋体" pitchFamily="2" charset="-122"/>
              </a:rPr>
              <a:t>X</a:t>
            </a:r>
          </a:p>
        </p:txBody>
      </p:sp>
      <p:sp>
        <p:nvSpPr>
          <p:cNvPr id="578589" name="Oval 1053"/>
          <p:cNvSpPr>
            <a:spLocks noChangeArrowheads="1"/>
          </p:cNvSpPr>
          <p:nvPr/>
        </p:nvSpPr>
        <p:spPr bwMode="auto">
          <a:xfrm>
            <a:off x="4996755" y="3728755"/>
            <a:ext cx="477838" cy="495300"/>
          </a:xfrm>
          <a:prstGeom prst="ellipse">
            <a:avLst/>
          </a:prstGeom>
          <a:gradFill rotWithShape="0">
            <a:gsLst>
              <a:gs pos="0">
                <a:srgbClr val="0099FF"/>
              </a:gs>
              <a:gs pos="100000">
                <a:srgbClr val="0099FF">
                  <a:gamma/>
                  <a:shade val="63137"/>
                  <a:invGamma/>
                </a:srgbClr>
              </a:gs>
            </a:gsLst>
            <a:path path="shape">
              <a:fillToRect l="50000" t="50000" r="50000" b="50000"/>
            </a:path>
          </a:gradFill>
          <a:ln w="9525">
            <a:solidFill>
              <a:schemeClr val="tx1"/>
            </a:solidFill>
            <a:round/>
            <a:headEnd/>
            <a:tailEnd/>
          </a:ln>
          <a:effectLst/>
        </p:spPr>
        <p:txBody>
          <a:bodyPr anchor="ctr">
            <a:spAutoFit/>
          </a:bodyPr>
          <a:lstStyle/>
          <a:p>
            <a:endParaRPr lang="zh-CN" altLang="en-US"/>
          </a:p>
        </p:txBody>
      </p:sp>
      <p:sp>
        <p:nvSpPr>
          <p:cNvPr id="578590" name="Line 1054"/>
          <p:cNvSpPr>
            <a:spLocks noChangeShapeType="1"/>
          </p:cNvSpPr>
          <p:nvPr/>
        </p:nvSpPr>
        <p:spPr bwMode="auto">
          <a:xfrm>
            <a:off x="4996755" y="3957355"/>
            <a:ext cx="466725" cy="0"/>
          </a:xfrm>
          <a:prstGeom prst="line">
            <a:avLst/>
          </a:prstGeom>
          <a:noFill/>
          <a:ln w="9525">
            <a:solidFill>
              <a:schemeClr val="tx1"/>
            </a:solidFill>
            <a:round/>
            <a:headEnd type="triangle" w="med" len="med"/>
            <a:tailEnd type="triangle" w="med" len="med"/>
          </a:ln>
          <a:effectLst/>
        </p:spPr>
        <p:txBody>
          <a:bodyPr anchor="ctr">
            <a:spAutoFit/>
          </a:bodyPr>
          <a:lstStyle/>
          <a:p>
            <a:endParaRPr lang="zh-CN" altLang="en-US"/>
          </a:p>
        </p:txBody>
      </p:sp>
      <p:sp>
        <p:nvSpPr>
          <p:cNvPr id="578591" name="AutoShape 1055"/>
          <p:cNvSpPr>
            <a:spLocks noChangeArrowheads="1"/>
          </p:cNvSpPr>
          <p:nvPr/>
        </p:nvSpPr>
        <p:spPr bwMode="auto">
          <a:xfrm rot="5400000">
            <a:off x="2969517" y="4622518"/>
            <a:ext cx="796925" cy="228600"/>
          </a:xfrm>
          <a:prstGeom prst="rightArrow">
            <a:avLst>
              <a:gd name="adj1" fmla="val 30556"/>
              <a:gd name="adj2" fmla="val 84732"/>
            </a:avLst>
          </a:prstGeom>
          <a:solidFill>
            <a:srgbClr val="FFFF99"/>
          </a:solidFill>
          <a:ln w="9525">
            <a:solidFill>
              <a:schemeClr val="tx1"/>
            </a:solidFill>
            <a:miter lim="800000"/>
            <a:headEnd/>
            <a:tailEnd/>
          </a:ln>
          <a:effectLst/>
        </p:spPr>
        <p:txBody>
          <a:bodyPr anchor="ctr">
            <a:spAutoFit/>
          </a:bodyPr>
          <a:lstStyle/>
          <a:p>
            <a:endParaRPr lang="zh-CN" altLang="en-US"/>
          </a:p>
        </p:txBody>
      </p:sp>
      <p:sp>
        <p:nvSpPr>
          <p:cNvPr id="578592" name="AutoShape 1056"/>
          <p:cNvSpPr>
            <a:spLocks noChangeArrowheads="1"/>
          </p:cNvSpPr>
          <p:nvPr/>
        </p:nvSpPr>
        <p:spPr bwMode="auto">
          <a:xfrm rot="5400000">
            <a:off x="4874517" y="4622518"/>
            <a:ext cx="796925" cy="228600"/>
          </a:xfrm>
          <a:prstGeom prst="rightArrow">
            <a:avLst>
              <a:gd name="adj1" fmla="val 30556"/>
              <a:gd name="adj2" fmla="val 84732"/>
            </a:avLst>
          </a:prstGeom>
          <a:solidFill>
            <a:srgbClr val="FFFF99"/>
          </a:solidFill>
          <a:ln w="9525">
            <a:solidFill>
              <a:schemeClr val="tx1"/>
            </a:solidFill>
            <a:miter lim="800000"/>
            <a:headEnd/>
            <a:tailEnd/>
          </a:ln>
          <a:effectLst/>
        </p:spPr>
        <p:txBody>
          <a:bodyPr anchor="ctr">
            <a:spAutoFit/>
          </a:bodyPr>
          <a:lstStyle/>
          <a:p>
            <a:endParaRPr lang="zh-CN" altLang="en-US"/>
          </a:p>
        </p:txBody>
      </p:sp>
      <p:sp>
        <p:nvSpPr>
          <p:cNvPr id="578593" name="Text Box 1057"/>
          <p:cNvSpPr txBox="1">
            <a:spLocks noChangeArrowheads="1"/>
          </p:cNvSpPr>
          <p:nvPr/>
        </p:nvSpPr>
        <p:spPr bwMode="auto">
          <a:xfrm>
            <a:off x="3482280" y="4947955"/>
            <a:ext cx="533400" cy="366712"/>
          </a:xfrm>
          <a:prstGeom prst="rect">
            <a:avLst/>
          </a:prstGeom>
          <a:noFill/>
          <a:ln w="9525">
            <a:noFill/>
            <a:miter lim="800000"/>
            <a:headEnd/>
            <a:tailEnd/>
          </a:ln>
          <a:effectLst/>
        </p:spPr>
        <p:txBody>
          <a:bodyPr>
            <a:spAutoFit/>
          </a:bodyPr>
          <a:lstStyle/>
          <a:p>
            <a:pPr eaLnBrk="0" hangingPunct="0">
              <a:spcBef>
                <a:spcPct val="50000"/>
              </a:spcBef>
            </a:pPr>
            <a:r>
              <a:rPr kumimoji="1" lang="en-US" altLang="ja-JP" sz="1800">
                <a:solidFill>
                  <a:schemeClr val="tx1"/>
                </a:solidFill>
                <a:latin typeface="宋体" pitchFamily="2" charset="-122"/>
                <a:ea typeface="宋体" pitchFamily="2" charset="-122"/>
              </a:rPr>
              <a:t>Ut</a:t>
            </a:r>
          </a:p>
        </p:txBody>
      </p:sp>
      <p:sp>
        <p:nvSpPr>
          <p:cNvPr id="578594" name="Text Box 1058"/>
          <p:cNvSpPr txBox="1">
            <a:spLocks noChangeArrowheads="1"/>
          </p:cNvSpPr>
          <p:nvPr/>
        </p:nvSpPr>
        <p:spPr bwMode="auto">
          <a:xfrm>
            <a:off x="4777680" y="4947955"/>
            <a:ext cx="533400" cy="366712"/>
          </a:xfrm>
          <a:prstGeom prst="rect">
            <a:avLst/>
          </a:prstGeom>
          <a:noFill/>
          <a:ln w="9525">
            <a:noFill/>
            <a:miter lim="800000"/>
            <a:headEnd/>
            <a:tailEnd/>
          </a:ln>
          <a:effectLst/>
        </p:spPr>
        <p:txBody>
          <a:bodyPr>
            <a:spAutoFit/>
          </a:bodyPr>
          <a:lstStyle/>
          <a:p>
            <a:pPr eaLnBrk="0" hangingPunct="0">
              <a:spcBef>
                <a:spcPct val="50000"/>
              </a:spcBef>
            </a:pPr>
            <a:r>
              <a:rPr kumimoji="1" lang="en-US" altLang="ja-JP" sz="1800">
                <a:solidFill>
                  <a:schemeClr val="tx1"/>
                </a:solidFill>
                <a:latin typeface="宋体" pitchFamily="2" charset="-122"/>
                <a:ea typeface="宋体" pitchFamily="2" charset="-122"/>
              </a:rPr>
              <a:t>Ut</a:t>
            </a:r>
          </a:p>
        </p:txBody>
      </p:sp>
      <p:sp>
        <p:nvSpPr>
          <p:cNvPr id="578595" name="Text Box 1059"/>
          <p:cNvSpPr txBox="1">
            <a:spLocks noChangeArrowheads="1"/>
          </p:cNvSpPr>
          <p:nvPr/>
        </p:nvSpPr>
        <p:spPr bwMode="auto">
          <a:xfrm>
            <a:off x="3253680" y="5328955"/>
            <a:ext cx="2667000" cy="336550"/>
          </a:xfrm>
          <a:prstGeom prst="rect">
            <a:avLst/>
          </a:prstGeom>
          <a:noFill/>
          <a:ln w="9525">
            <a:noFill/>
            <a:miter lim="800000"/>
            <a:headEnd/>
            <a:tailEnd/>
          </a:ln>
          <a:effectLst/>
        </p:spPr>
        <p:txBody>
          <a:bodyPr>
            <a:spAutoFit/>
          </a:bodyPr>
          <a:lstStyle/>
          <a:p>
            <a:pPr eaLnBrk="0" hangingPunct="0">
              <a:spcBef>
                <a:spcPct val="50000"/>
              </a:spcBef>
            </a:pPr>
            <a:r>
              <a:rPr kumimoji="1" lang="en-US" altLang="ja-JP" sz="1600">
                <a:solidFill>
                  <a:schemeClr val="tx1"/>
                </a:solidFill>
                <a:latin typeface="宋体" pitchFamily="2" charset="-122"/>
                <a:ea typeface="宋体" pitchFamily="2" charset="-122"/>
              </a:rPr>
              <a:t>Ut = Dp</a:t>
            </a:r>
            <a:r>
              <a:rPr kumimoji="1" lang="en-US" altLang="ja-JP" sz="1600" baseline="30000">
                <a:solidFill>
                  <a:schemeClr val="tx1"/>
                </a:solidFill>
                <a:latin typeface="宋体" pitchFamily="2" charset="-122"/>
                <a:ea typeface="宋体" pitchFamily="2" charset="-122"/>
              </a:rPr>
              <a:t>2</a:t>
            </a:r>
            <a:r>
              <a:rPr kumimoji="1" lang="en-US" altLang="ja-JP" sz="1600">
                <a:solidFill>
                  <a:schemeClr val="tx1"/>
                </a:solidFill>
                <a:latin typeface="宋体" pitchFamily="2" charset="-122"/>
                <a:ea typeface="宋体" pitchFamily="2" charset="-122"/>
              </a:rPr>
              <a:t>・g(ρ</a:t>
            </a:r>
            <a:r>
              <a:rPr kumimoji="1" lang="en-US" altLang="ja-JP" sz="1600" baseline="-25000">
                <a:solidFill>
                  <a:schemeClr val="tx1"/>
                </a:solidFill>
                <a:latin typeface="宋体" pitchFamily="2" charset="-122"/>
                <a:ea typeface="宋体" pitchFamily="2" charset="-122"/>
              </a:rPr>
              <a:t>p</a:t>
            </a:r>
            <a:r>
              <a:rPr kumimoji="1" lang="en-US" altLang="ja-JP" sz="1600">
                <a:solidFill>
                  <a:schemeClr val="tx1"/>
                </a:solidFill>
                <a:latin typeface="宋体" pitchFamily="2" charset="-122"/>
                <a:ea typeface="宋体" pitchFamily="2" charset="-122"/>
              </a:rPr>
              <a:t>-ρ)/18μ</a:t>
            </a:r>
            <a:endParaRPr kumimoji="1" lang="en-US" altLang="ja-JP" sz="1800">
              <a:solidFill>
                <a:schemeClr val="tx1"/>
              </a:solidFill>
              <a:latin typeface="宋体" pitchFamily="2" charset="-122"/>
              <a:ea typeface="宋体" pitchFamily="2" charset="-122"/>
            </a:endParaRPr>
          </a:p>
        </p:txBody>
      </p:sp>
      <p:sp>
        <p:nvSpPr>
          <p:cNvPr id="578596" name="Text Box 1060"/>
          <p:cNvSpPr txBox="1">
            <a:spLocks noChangeArrowheads="1"/>
          </p:cNvSpPr>
          <p:nvPr/>
        </p:nvSpPr>
        <p:spPr bwMode="auto">
          <a:xfrm>
            <a:off x="1120080" y="5709955"/>
            <a:ext cx="1219200" cy="366712"/>
          </a:xfrm>
          <a:prstGeom prst="rect">
            <a:avLst/>
          </a:prstGeom>
          <a:noFill/>
          <a:ln w="9525">
            <a:noFill/>
            <a:miter lim="800000"/>
            <a:headEnd/>
            <a:tailEnd/>
          </a:ln>
          <a:effectLst/>
        </p:spPr>
        <p:txBody>
          <a:bodyPr>
            <a:spAutoFit/>
          </a:bodyPr>
          <a:lstStyle/>
          <a:p>
            <a:pPr eaLnBrk="0" hangingPunct="0">
              <a:spcBef>
                <a:spcPct val="50000"/>
              </a:spcBef>
            </a:pPr>
            <a:r>
              <a:rPr kumimoji="1" lang="en-US" altLang="ja-JP" sz="1800">
                <a:solidFill>
                  <a:schemeClr val="tx1"/>
                </a:solidFill>
                <a:latin typeface="宋体" pitchFamily="2" charset="-122"/>
                <a:ea typeface="宋体" pitchFamily="2" charset="-122"/>
              </a:rPr>
              <a:t>X Ξ Dp</a:t>
            </a:r>
          </a:p>
        </p:txBody>
      </p:sp>
      <p:sp>
        <p:nvSpPr>
          <p:cNvPr id="578597" name="Rectangle 1061"/>
          <p:cNvSpPr>
            <a:spLocks noChangeArrowheads="1"/>
          </p:cNvSpPr>
          <p:nvPr/>
        </p:nvSpPr>
        <p:spPr bwMode="auto">
          <a:xfrm>
            <a:off x="3787080" y="5709955"/>
            <a:ext cx="984250" cy="366712"/>
          </a:xfrm>
          <a:prstGeom prst="rect">
            <a:avLst/>
          </a:prstGeom>
          <a:noFill/>
          <a:ln w="9525">
            <a:noFill/>
            <a:miter lim="800000"/>
            <a:headEnd/>
            <a:tailEnd/>
          </a:ln>
          <a:effectLst/>
        </p:spPr>
        <p:txBody>
          <a:bodyPr wrap="none">
            <a:spAutoFit/>
          </a:bodyPr>
          <a:lstStyle/>
          <a:p>
            <a:pPr eaLnBrk="0" hangingPunct="0">
              <a:spcBef>
                <a:spcPct val="50000"/>
              </a:spcBef>
            </a:pPr>
            <a:r>
              <a:rPr kumimoji="1" lang="en-US" altLang="ja-JP" sz="1800">
                <a:solidFill>
                  <a:schemeClr val="tx1"/>
                </a:solidFill>
                <a:latin typeface="宋体" pitchFamily="2" charset="-122"/>
                <a:ea typeface="宋体" pitchFamily="2" charset="-122"/>
              </a:rPr>
              <a:t>X Ξ Dp</a:t>
            </a:r>
          </a:p>
        </p:txBody>
      </p:sp>
      <p:sp>
        <p:nvSpPr>
          <p:cNvPr id="578598" name="Rectangle 1062"/>
          <p:cNvSpPr>
            <a:spLocks noChangeArrowheads="1"/>
          </p:cNvSpPr>
          <p:nvPr/>
        </p:nvSpPr>
        <p:spPr bwMode="auto">
          <a:xfrm>
            <a:off x="3287017" y="6096781"/>
            <a:ext cx="2143125" cy="366713"/>
          </a:xfrm>
          <a:prstGeom prst="rect">
            <a:avLst/>
          </a:prstGeom>
          <a:noFill/>
          <a:ln w="9525">
            <a:noFill/>
            <a:miter lim="800000"/>
            <a:headEnd/>
            <a:tailEnd/>
          </a:ln>
          <a:effectLst/>
        </p:spPr>
        <p:txBody>
          <a:bodyPr wrap="none">
            <a:spAutoFit/>
          </a:bodyPr>
          <a:lstStyle/>
          <a:p>
            <a:pPr eaLnBrk="0" hangingPunct="0">
              <a:spcBef>
                <a:spcPct val="50000"/>
              </a:spcBef>
            </a:pPr>
            <a:r>
              <a:rPr kumimoji="1" lang="ja-JP" altLang="en-US" sz="1800" b="1" u="sng" dirty="0">
                <a:solidFill>
                  <a:schemeClr val="tx1"/>
                </a:solidFill>
                <a:latin typeface="宋体" pitchFamily="2" charset="-122"/>
                <a:ea typeface="宋体" pitchFamily="2" charset="-122"/>
              </a:rPr>
              <a:t>(ｂ) 动力学的特性</a:t>
            </a:r>
            <a:endParaRPr kumimoji="1" lang="ja-JP" altLang="en-US" sz="1800" u="sng" dirty="0">
              <a:solidFill>
                <a:schemeClr val="tx1"/>
              </a:solidFill>
              <a:latin typeface="宋体" pitchFamily="2" charset="-122"/>
              <a:ea typeface="宋体" pitchFamily="2" charset="-122"/>
            </a:endParaRPr>
          </a:p>
        </p:txBody>
      </p:sp>
      <p:sp>
        <p:nvSpPr>
          <p:cNvPr id="578599" name="Rectangle 1063"/>
          <p:cNvSpPr>
            <a:spLocks noChangeArrowheads="1"/>
          </p:cNvSpPr>
          <p:nvPr/>
        </p:nvSpPr>
        <p:spPr bwMode="auto">
          <a:xfrm>
            <a:off x="6911280" y="5709955"/>
            <a:ext cx="984250" cy="366712"/>
          </a:xfrm>
          <a:prstGeom prst="rect">
            <a:avLst/>
          </a:prstGeom>
          <a:noFill/>
          <a:ln w="9525">
            <a:noFill/>
            <a:miter lim="800000"/>
            <a:headEnd/>
            <a:tailEnd/>
          </a:ln>
          <a:effectLst/>
        </p:spPr>
        <p:txBody>
          <a:bodyPr wrap="none">
            <a:spAutoFit/>
          </a:bodyPr>
          <a:lstStyle/>
          <a:p>
            <a:pPr eaLnBrk="0" hangingPunct="0">
              <a:spcBef>
                <a:spcPct val="50000"/>
              </a:spcBef>
            </a:pPr>
            <a:r>
              <a:rPr kumimoji="1" lang="en-US" altLang="ja-JP" sz="1800">
                <a:solidFill>
                  <a:schemeClr val="tx1"/>
                </a:solidFill>
                <a:latin typeface="宋体" pitchFamily="2" charset="-122"/>
                <a:ea typeface="宋体" pitchFamily="2" charset="-122"/>
              </a:rPr>
              <a:t>X Ξ Dp</a:t>
            </a:r>
          </a:p>
        </p:txBody>
      </p:sp>
      <p:sp>
        <p:nvSpPr>
          <p:cNvPr id="578600" name="Freeform 1064"/>
          <p:cNvSpPr>
            <a:spLocks/>
          </p:cNvSpPr>
          <p:nvPr/>
        </p:nvSpPr>
        <p:spPr bwMode="auto">
          <a:xfrm>
            <a:off x="6835080" y="3652555"/>
            <a:ext cx="509588" cy="512762"/>
          </a:xfrm>
          <a:custGeom>
            <a:avLst/>
            <a:gdLst/>
            <a:ahLst/>
            <a:cxnLst>
              <a:cxn ang="0">
                <a:pos x="64" y="207"/>
              </a:cxn>
              <a:cxn ang="0">
                <a:pos x="93" y="68"/>
              </a:cxn>
              <a:cxn ang="0">
                <a:pos x="246" y="105"/>
              </a:cxn>
              <a:cxn ang="0">
                <a:pos x="275" y="98"/>
              </a:cxn>
              <a:cxn ang="0">
                <a:pos x="290" y="39"/>
              </a:cxn>
              <a:cxn ang="0">
                <a:pos x="311" y="32"/>
              </a:cxn>
              <a:cxn ang="0">
                <a:pos x="384" y="10"/>
              </a:cxn>
              <a:cxn ang="0">
                <a:pos x="406" y="32"/>
              </a:cxn>
              <a:cxn ang="0">
                <a:pos x="428" y="39"/>
              </a:cxn>
              <a:cxn ang="0">
                <a:pos x="479" y="148"/>
              </a:cxn>
              <a:cxn ang="0">
                <a:pos x="464" y="221"/>
              </a:cxn>
              <a:cxn ang="0">
                <a:pos x="508" y="236"/>
              </a:cxn>
              <a:cxn ang="0">
                <a:pos x="442" y="403"/>
              </a:cxn>
              <a:cxn ang="0">
                <a:pos x="391" y="345"/>
              </a:cxn>
              <a:cxn ang="0">
                <a:pos x="341" y="403"/>
              </a:cxn>
              <a:cxn ang="0">
                <a:pos x="311" y="410"/>
              </a:cxn>
              <a:cxn ang="0">
                <a:pos x="268" y="403"/>
              </a:cxn>
              <a:cxn ang="0">
                <a:pos x="239" y="447"/>
              </a:cxn>
              <a:cxn ang="0">
                <a:pos x="217" y="461"/>
              </a:cxn>
              <a:cxn ang="0">
                <a:pos x="144" y="374"/>
              </a:cxn>
              <a:cxn ang="0">
                <a:pos x="13" y="294"/>
              </a:cxn>
              <a:cxn ang="0">
                <a:pos x="35" y="236"/>
              </a:cxn>
              <a:cxn ang="0">
                <a:pos x="64" y="207"/>
              </a:cxn>
            </a:cxnLst>
            <a:rect l="0" t="0" r="r" b="b"/>
            <a:pathLst>
              <a:path w="554" h="461">
                <a:moveTo>
                  <a:pt x="64" y="207"/>
                </a:moveTo>
                <a:cubicBezTo>
                  <a:pt x="48" y="157"/>
                  <a:pt x="34" y="90"/>
                  <a:pt x="93" y="68"/>
                </a:cubicBezTo>
                <a:cubicBezTo>
                  <a:pt x="149" y="75"/>
                  <a:pt x="194" y="88"/>
                  <a:pt x="246" y="105"/>
                </a:cubicBezTo>
                <a:cubicBezTo>
                  <a:pt x="256" y="103"/>
                  <a:pt x="267" y="104"/>
                  <a:pt x="275" y="98"/>
                </a:cubicBezTo>
                <a:cubicBezTo>
                  <a:pt x="291" y="85"/>
                  <a:pt x="279" y="56"/>
                  <a:pt x="290" y="39"/>
                </a:cubicBezTo>
                <a:cubicBezTo>
                  <a:pt x="294" y="33"/>
                  <a:pt x="304" y="34"/>
                  <a:pt x="311" y="32"/>
                </a:cubicBezTo>
                <a:cubicBezTo>
                  <a:pt x="338" y="14"/>
                  <a:pt x="352" y="0"/>
                  <a:pt x="384" y="10"/>
                </a:cubicBezTo>
                <a:cubicBezTo>
                  <a:pt x="391" y="17"/>
                  <a:pt x="397" y="26"/>
                  <a:pt x="406" y="32"/>
                </a:cubicBezTo>
                <a:cubicBezTo>
                  <a:pt x="412" y="36"/>
                  <a:pt x="422" y="34"/>
                  <a:pt x="428" y="39"/>
                </a:cubicBezTo>
                <a:cubicBezTo>
                  <a:pt x="437" y="46"/>
                  <a:pt x="473" y="132"/>
                  <a:pt x="479" y="148"/>
                </a:cubicBezTo>
                <a:cubicBezTo>
                  <a:pt x="474" y="167"/>
                  <a:pt x="448" y="205"/>
                  <a:pt x="464" y="221"/>
                </a:cubicBezTo>
                <a:cubicBezTo>
                  <a:pt x="475" y="232"/>
                  <a:pt x="493" y="231"/>
                  <a:pt x="508" y="236"/>
                </a:cubicBezTo>
                <a:cubicBezTo>
                  <a:pt x="554" y="309"/>
                  <a:pt x="520" y="378"/>
                  <a:pt x="442" y="403"/>
                </a:cubicBezTo>
                <a:cubicBezTo>
                  <a:pt x="420" y="380"/>
                  <a:pt x="417" y="362"/>
                  <a:pt x="391" y="345"/>
                </a:cubicBezTo>
                <a:cubicBezTo>
                  <a:pt x="347" y="360"/>
                  <a:pt x="380" y="381"/>
                  <a:pt x="341" y="403"/>
                </a:cubicBezTo>
                <a:cubicBezTo>
                  <a:pt x="332" y="408"/>
                  <a:pt x="321" y="408"/>
                  <a:pt x="311" y="410"/>
                </a:cubicBezTo>
                <a:cubicBezTo>
                  <a:pt x="297" y="408"/>
                  <a:pt x="282" y="400"/>
                  <a:pt x="268" y="403"/>
                </a:cubicBezTo>
                <a:cubicBezTo>
                  <a:pt x="236" y="410"/>
                  <a:pt x="253" y="430"/>
                  <a:pt x="239" y="447"/>
                </a:cubicBezTo>
                <a:cubicBezTo>
                  <a:pt x="234" y="454"/>
                  <a:pt x="224" y="456"/>
                  <a:pt x="217" y="461"/>
                </a:cubicBezTo>
                <a:cubicBezTo>
                  <a:pt x="164" y="448"/>
                  <a:pt x="172" y="415"/>
                  <a:pt x="144" y="374"/>
                </a:cubicBezTo>
                <a:cubicBezTo>
                  <a:pt x="111" y="266"/>
                  <a:pt x="147" y="303"/>
                  <a:pt x="13" y="294"/>
                </a:cubicBezTo>
                <a:cubicBezTo>
                  <a:pt x="5" y="261"/>
                  <a:pt x="0" y="247"/>
                  <a:pt x="35" y="236"/>
                </a:cubicBezTo>
                <a:cubicBezTo>
                  <a:pt x="61" y="218"/>
                  <a:pt x="53" y="229"/>
                  <a:pt x="64" y="207"/>
                </a:cubicBezTo>
                <a:close/>
              </a:path>
            </a:pathLst>
          </a:custGeom>
          <a:gradFill rotWithShape="0">
            <a:gsLst>
              <a:gs pos="0">
                <a:srgbClr val="0099FF"/>
              </a:gs>
              <a:gs pos="100000">
                <a:srgbClr val="0099FF">
                  <a:gamma/>
                  <a:shade val="54510"/>
                  <a:invGamma/>
                </a:srgbClr>
              </a:gs>
            </a:gsLst>
            <a:lin ang="5400000" scaled="1"/>
          </a:gradFill>
          <a:ln w="9525" cap="flat" cmpd="sng">
            <a:solidFill>
              <a:schemeClr val="tx1"/>
            </a:solidFill>
            <a:prstDash val="solid"/>
            <a:round/>
            <a:headEnd/>
            <a:tailEnd/>
          </a:ln>
          <a:effectLst/>
        </p:spPr>
        <p:txBody>
          <a:bodyPr anchor="ctr">
            <a:spAutoFit/>
          </a:bodyPr>
          <a:lstStyle/>
          <a:p>
            <a:endParaRPr lang="zh-CN" altLang="en-US"/>
          </a:p>
        </p:txBody>
      </p:sp>
      <p:sp>
        <p:nvSpPr>
          <p:cNvPr id="578601" name="AutoShape 1065"/>
          <p:cNvSpPr>
            <a:spLocks noChangeArrowheads="1"/>
          </p:cNvSpPr>
          <p:nvPr/>
        </p:nvSpPr>
        <p:spPr bwMode="auto">
          <a:xfrm>
            <a:off x="5996880" y="3804955"/>
            <a:ext cx="762000" cy="228600"/>
          </a:xfrm>
          <a:custGeom>
            <a:avLst/>
            <a:gdLst>
              <a:gd name="G0" fmla="+- 16875 0 0"/>
              <a:gd name="G1" fmla="+- 6600 0 0"/>
              <a:gd name="G2" fmla="+- 21600 0 6600"/>
              <a:gd name="G3" fmla="+- 10800 0 6600"/>
              <a:gd name="G4" fmla="+- 21600 0 16875"/>
              <a:gd name="G5" fmla="*/ G4 G3 10800"/>
              <a:gd name="G6" fmla="+- 21600 0 G5"/>
              <a:gd name="T0" fmla="*/ 16875 w 21600"/>
              <a:gd name="T1" fmla="*/ 0 h 21600"/>
              <a:gd name="T2" fmla="*/ 0 w 21600"/>
              <a:gd name="T3" fmla="*/ 10800 h 21600"/>
              <a:gd name="T4" fmla="*/ 16875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875" y="0"/>
                </a:moveTo>
                <a:lnTo>
                  <a:pt x="16875" y="6600"/>
                </a:lnTo>
                <a:lnTo>
                  <a:pt x="3375" y="6600"/>
                </a:lnTo>
                <a:lnTo>
                  <a:pt x="3375" y="15000"/>
                </a:lnTo>
                <a:lnTo>
                  <a:pt x="16875" y="15000"/>
                </a:lnTo>
                <a:lnTo>
                  <a:pt x="16875" y="21600"/>
                </a:lnTo>
                <a:lnTo>
                  <a:pt x="21600" y="10800"/>
                </a:lnTo>
                <a:close/>
              </a:path>
              <a:path w="21600" h="21600">
                <a:moveTo>
                  <a:pt x="1350" y="6600"/>
                </a:moveTo>
                <a:lnTo>
                  <a:pt x="1350" y="15000"/>
                </a:lnTo>
                <a:lnTo>
                  <a:pt x="2700" y="15000"/>
                </a:lnTo>
                <a:lnTo>
                  <a:pt x="2700" y="6600"/>
                </a:lnTo>
                <a:close/>
              </a:path>
              <a:path w="21600" h="21600">
                <a:moveTo>
                  <a:pt x="0" y="6600"/>
                </a:moveTo>
                <a:lnTo>
                  <a:pt x="0" y="15000"/>
                </a:lnTo>
                <a:lnTo>
                  <a:pt x="675" y="15000"/>
                </a:lnTo>
                <a:lnTo>
                  <a:pt x="675" y="6600"/>
                </a:lnTo>
                <a:close/>
              </a:path>
            </a:pathLst>
          </a:custGeom>
          <a:solidFill>
            <a:srgbClr val="FF5050"/>
          </a:solidFill>
          <a:ln w="9525">
            <a:solidFill>
              <a:schemeClr val="tx1"/>
            </a:solidFill>
            <a:miter lim="800000"/>
            <a:headEnd/>
            <a:tailEnd/>
          </a:ln>
          <a:effectLst/>
        </p:spPr>
        <p:txBody>
          <a:bodyPr anchor="ctr">
            <a:spAutoFit/>
          </a:bodyPr>
          <a:lstStyle/>
          <a:p>
            <a:endParaRPr lang="zh-CN" altLang="en-US"/>
          </a:p>
        </p:txBody>
      </p:sp>
      <p:sp>
        <p:nvSpPr>
          <p:cNvPr id="578602" name="AutoShape 1066"/>
          <p:cNvSpPr>
            <a:spLocks noChangeArrowheads="1"/>
          </p:cNvSpPr>
          <p:nvPr/>
        </p:nvSpPr>
        <p:spPr bwMode="auto">
          <a:xfrm rot="5400000">
            <a:off x="7863780" y="3614455"/>
            <a:ext cx="990600" cy="609600"/>
          </a:xfrm>
          <a:prstGeom prst="parallelogram">
            <a:avLst>
              <a:gd name="adj" fmla="val 27715"/>
            </a:avLst>
          </a:prstGeom>
          <a:solidFill>
            <a:schemeClr val="bg1"/>
          </a:solidFill>
          <a:ln w="9525">
            <a:solidFill>
              <a:schemeClr val="tx1"/>
            </a:solidFill>
            <a:miter lim="800000"/>
            <a:headEnd/>
            <a:tailEnd/>
          </a:ln>
          <a:effectLst>
            <a:outerShdw dist="107763" dir="2700000" algn="ctr" rotWithShape="0">
              <a:srgbClr val="808080"/>
            </a:outerShdw>
          </a:effectLst>
        </p:spPr>
        <p:txBody>
          <a:bodyPr anchor="ctr">
            <a:spAutoFit/>
          </a:bodyPr>
          <a:lstStyle/>
          <a:p>
            <a:endParaRPr lang="zh-CN" altLang="en-US"/>
          </a:p>
        </p:txBody>
      </p:sp>
      <p:grpSp>
        <p:nvGrpSpPr>
          <p:cNvPr id="2" name="Group 1067"/>
          <p:cNvGrpSpPr>
            <a:grpSpLocks/>
          </p:cNvGrpSpPr>
          <p:nvPr/>
        </p:nvGrpSpPr>
        <p:grpSpPr bwMode="auto">
          <a:xfrm>
            <a:off x="8130480" y="3576355"/>
            <a:ext cx="457200" cy="685800"/>
            <a:chOff x="5088" y="2112"/>
            <a:chExt cx="288" cy="432"/>
          </a:xfrm>
        </p:grpSpPr>
        <p:sp>
          <p:nvSpPr>
            <p:cNvPr id="578604" name="Oval 1068"/>
            <p:cNvSpPr>
              <a:spLocks noChangeArrowheads="1"/>
            </p:cNvSpPr>
            <p:nvPr/>
          </p:nvSpPr>
          <p:spPr bwMode="auto">
            <a:xfrm>
              <a:off x="5184" y="2220"/>
              <a:ext cx="96" cy="216"/>
            </a:xfrm>
            <a:prstGeom prst="ellipse">
              <a:avLst/>
            </a:prstGeom>
            <a:noFill/>
            <a:ln w="28575">
              <a:solidFill>
                <a:srgbClr val="FF9999"/>
              </a:solidFill>
              <a:round/>
              <a:headEnd/>
              <a:tailEnd/>
            </a:ln>
            <a:effectLst/>
          </p:spPr>
          <p:txBody>
            <a:bodyPr anchor="ctr">
              <a:spAutoFit/>
            </a:bodyPr>
            <a:lstStyle/>
            <a:p>
              <a:endParaRPr lang="zh-CN" altLang="en-US"/>
            </a:p>
          </p:txBody>
        </p:sp>
        <p:sp>
          <p:nvSpPr>
            <p:cNvPr id="578605" name="Oval 1069"/>
            <p:cNvSpPr>
              <a:spLocks noChangeArrowheads="1"/>
            </p:cNvSpPr>
            <p:nvPr/>
          </p:nvSpPr>
          <p:spPr bwMode="auto">
            <a:xfrm>
              <a:off x="5136" y="2160"/>
              <a:ext cx="192" cy="324"/>
            </a:xfrm>
            <a:prstGeom prst="ellipse">
              <a:avLst/>
            </a:prstGeom>
            <a:noFill/>
            <a:ln w="9525">
              <a:solidFill>
                <a:srgbClr val="FF9999"/>
              </a:solidFill>
              <a:round/>
              <a:headEnd/>
              <a:tailEnd/>
            </a:ln>
            <a:effectLst/>
          </p:spPr>
          <p:txBody>
            <a:bodyPr anchor="ctr">
              <a:spAutoFit/>
            </a:bodyPr>
            <a:lstStyle/>
            <a:p>
              <a:endParaRPr lang="zh-CN" altLang="en-US"/>
            </a:p>
          </p:txBody>
        </p:sp>
        <p:sp>
          <p:nvSpPr>
            <p:cNvPr id="578606" name="Oval 1070"/>
            <p:cNvSpPr>
              <a:spLocks noChangeArrowheads="1"/>
            </p:cNvSpPr>
            <p:nvPr/>
          </p:nvSpPr>
          <p:spPr bwMode="auto">
            <a:xfrm>
              <a:off x="5088" y="2112"/>
              <a:ext cx="288" cy="432"/>
            </a:xfrm>
            <a:prstGeom prst="ellipse">
              <a:avLst/>
            </a:prstGeom>
            <a:noFill/>
            <a:ln w="19050">
              <a:solidFill>
                <a:srgbClr val="FF9999"/>
              </a:solidFill>
              <a:round/>
              <a:headEnd/>
              <a:tailEnd/>
            </a:ln>
            <a:effectLst/>
          </p:spPr>
          <p:txBody>
            <a:bodyPr anchor="ctr">
              <a:spAutoFit/>
            </a:bodyPr>
            <a:lstStyle/>
            <a:p>
              <a:endParaRPr lang="zh-CN" altLang="en-US"/>
            </a:p>
          </p:txBody>
        </p:sp>
      </p:grpSp>
      <p:sp>
        <p:nvSpPr>
          <p:cNvPr id="578607" name="Line 1071"/>
          <p:cNvSpPr>
            <a:spLocks noChangeShapeType="1"/>
          </p:cNvSpPr>
          <p:nvPr/>
        </p:nvSpPr>
        <p:spPr bwMode="auto">
          <a:xfrm flipV="1">
            <a:off x="7139880" y="3576355"/>
            <a:ext cx="1143000" cy="76200"/>
          </a:xfrm>
          <a:prstGeom prst="line">
            <a:avLst/>
          </a:prstGeom>
          <a:noFill/>
          <a:ln w="19050">
            <a:solidFill>
              <a:srgbClr val="FF7C80"/>
            </a:solidFill>
            <a:round/>
            <a:headEnd/>
            <a:tailEnd type="triangle" w="med" len="med"/>
          </a:ln>
          <a:effectLst/>
        </p:spPr>
        <p:txBody>
          <a:bodyPr anchor="ctr">
            <a:spAutoFit/>
          </a:bodyPr>
          <a:lstStyle/>
          <a:p>
            <a:endParaRPr lang="zh-CN" altLang="en-US"/>
          </a:p>
        </p:txBody>
      </p:sp>
      <p:sp>
        <p:nvSpPr>
          <p:cNvPr id="578608" name="Line 1072"/>
          <p:cNvSpPr>
            <a:spLocks noChangeShapeType="1"/>
          </p:cNvSpPr>
          <p:nvPr/>
        </p:nvSpPr>
        <p:spPr bwMode="auto">
          <a:xfrm>
            <a:off x="7139880" y="3881155"/>
            <a:ext cx="1219200" cy="0"/>
          </a:xfrm>
          <a:prstGeom prst="line">
            <a:avLst/>
          </a:prstGeom>
          <a:noFill/>
          <a:ln w="19050">
            <a:solidFill>
              <a:srgbClr val="FF7C80"/>
            </a:solidFill>
            <a:round/>
            <a:headEnd/>
            <a:tailEnd type="triangle" w="med" len="med"/>
          </a:ln>
          <a:effectLst/>
        </p:spPr>
        <p:txBody>
          <a:bodyPr anchor="ctr">
            <a:spAutoFit/>
          </a:bodyPr>
          <a:lstStyle/>
          <a:p>
            <a:endParaRPr lang="zh-CN" altLang="en-US"/>
          </a:p>
        </p:txBody>
      </p:sp>
      <p:sp>
        <p:nvSpPr>
          <p:cNvPr id="578609" name="Line 1073"/>
          <p:cNvSpPr>
            <a:spLocks noChangeShapeType="1"/>
          </p:cNvSpPr>
          <p:nvPr/>
        </p:nvSpPr>
        <p:spPr bwMode="auto">
          <a:xfrm>
            <a:off x="7063680" y="4109755"/>
            <a:ext cx="1219200" cy="152400"/>
          </a:xfrm>
          <a:prstGeom prst="line">
            <a:avLst/>
          </a:prstGeom>
          <a:noFill/>
          <a:ln w="19050">
            <a:solidFill>
              <a:srgbClr val="FF7C80"/>
            </a:solidFill>
            <a:round/>
            <a:headEnd/>
            <a:tailEnd type="triangle" w="med" len="med"/>
          </a:ln>
          <a:effectLst/>
        </p:spPr>
        <p:txBody>
          <a:bodyPr wrap="none" anchor="ctr">
            <a:spAutoFit/>
          </a:bodyPr>
          <a:lstStyle/>
          <a:p>
            <a:endParaRPr lang="zh-CN" altLang="en-US"/>
          </a:p>
        </p:txBody>
      </p:sp>
      <p:sp>
        <p:nvSpPr>
          <p:cNvPr id="578610" name="Text Box 1074"/>
          <p:cNvSpPr txBox="1">
            <a:spLocks noChangeArrowheads="1"/>
          </p:cNvSpPr>
          <p:nvPr/>
        </p:nvSpPr>
        <p:spPr bwMode="auto">
          <a:xfrm>
            <a:off x="5844480" y="3500155"/>
            <a:ext cx="1066800" cy="336550"/>
          </a:xfrm>
          <a:prstGeom prst="rect">
            <a:avLst/>
          </a:prstGeom>
          <a:noFill/>
          <a:ln w="9525">
            <a:noFill/>
            <a:miter lim="800000"/>
            <a:headEnd/>
            <a:tailEnd/>
          </a:ln>
          <a:effectLst/>
        </p:spPr>
        <p:txBody>
          <a:bodyPr>
            <a:spAutoFit/>
          </a:bodyPr>
          <a:lstStyle/>
          <a:p>
            <a:pPr eaLnBrk="0" hangingPunct="0">
              <a:spcBef>
                <a:spcPct val="50000"/>
              </a:spcBef>
            </a:pPr>
            <a:r>
              <a:rPr kumimoji="1" lang="ja-JP" altLang="en-US" sz="1600">
                <a:solidFill>
                  <a:schemeClr val="tx1"/>
                </a:solidFill>
                <a:latin typeface="宋体" pitchFamily="2" charset="-122"/>
                <a:ea typeface="宋体" pitchFamily="2" charset="-122"/>
              </a:rPr>
              <a:t>激光</a:t>
            </a:r>
          </a:p>
        </p:txBody>
      </p:sp>
      <p:sp>
        <p:nvSpPr>
          <p:cNvPr id="578611" name="AutoShape 1075"/>
          <p:cNvSpPr>
            <a:spLocks noChangeArrowheads="1"/>
          </p:cNvSpPr>
          <p:nvPr/>
        </p:nvSpPr>
        <p:spPr bwMode="auto">
          <a:xfrm>
            <a:off x="5920680" y="5252755"/>
            <a:ext cx="762000" cy="228600"/>
          </a:xfrm>
          <a:custGeom>
            <a:avLst/>
            <a:gdLst>
              <a:gd name="G0" fmla="+- 16875 0 0"/>
              <a:gd name="G1" fmla="+- 6600 0 0"/>
              <a:gd name="G2" fmla="+- 21600 0 6600"/>
              <a:gd name="G3" fmla="+- 10800 0 6600"/>
              <a:gd name="G4" fmla="+- 21600 0 16875"/>
              <a:gd name="G5" fmla="*/ G4 G3 10800"/>
              <a:gd name="G6" fmla="+- 21600 0 G5"/>
              <a:gd name="T0" fmla="*/ 16875 w 21600"/>
              <a:gd name="T1" fmla="*/ 0 h 21600"/>
              <a:gd name="T2" fmla="*/ 0 w 21600"/>
              <a:gd name="T3" fmla="*/ 10800 h 21600"/>
              <a:gd name="T4" fmla="*/ 16875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875" y="0"/>
                </a:moveTo>
                <a:lnTo>
                  <a:pt x="16875" y="6600"/>
                </a:lnTo>
                <a:lnTo>
                  <a:pt x="3375" y="6600"/>
                </a:lnTo>
                <a:lnTo>
                  <a:pt x="3375" y="15000"/>
                </a:lnTo>
                <a:lnTo>
                  <a:pt x="16875" y="15000"/>
                </a:lnTo>
                <a:lnTo>
                  <a:pt x="16875" y="21600"/>
                </a:lnTo>
                <a:lnTo>
                  <a:pt x="21600" y="10800"/>
                </a:lnTo>
                <a:close/>
              </a:path>
              <a:path w="21600" h="21600">
                <a:moveTo>
                  <a:pt x="1350" y="6600"/>
                </a:moveTo>
                <a:lnTo>
                  <a:pt x="1350" y="15000"/>
                </a:lnTo>
                <a:lnTo>
                  <a:pt x="2700" y="15000"/>
                </a:lnTo>
                <a:lnTo>
                  <a:pt x="2700" y="6600"/>
                </a:lnTo>
                <a:close/>
              </a:path>
              <a:path w="21600" h="21600">
                <a:moveTo>
                  <a:pt x="0" y="6600"/>
                </a:moveTo>
                <a:lnTo>
                  <a:pt x="0" y="15000"/>
                </a:lnTo>
                <a:lnTo>
                  <a:pt x="675" y="15000"/>
                </a:lnTo>
                <a:lnTo>
                  <a:pt x="675" y="6600"/>
                </a:lnTo>
                <a:close/>
              </a:path>
            </a:pathLst>
          </a:custGeom>
          <a:solidFill>
            <a:srgbClr val="FF5050"/>
          </a:solidFill>
          <a:ln w="9525">
            <a:solidFill>
              <a:schemeClr val="tx1"/>
            </a:solidFill>
            <a:miter lim="800000"/>
            <a:headEnd/>
            <a:tailEnd/>
          </a:ln>
          <a:effectLst/>
        </p:spPr>
        <p:txBody>
          <a:bodyPr anchor="ctr">
            <a:spAutoFit/>
          </a:bodyPr>
          <a:lstStyle/>
          <a:p>
            <a:endParaRPr lang="zh-CN" altLang="en-US"/>
          </a:p>
        </p:txBody>
      </p:sp>
      <p:sp>
        <p:nvSpPr>
          <p:cNvPr id="578612" name="Oval 1076"/>
          <p:cNvSpPr>
            <a:spLocks noChangeArrowheads="1"/>
          </p:cNvSpPr>
          <p:nvPr/>
        </p:nvSpPr>
        <p:spPr bwMode="auto">
          <a:xfrm>
            <a:off x="6758880" y="5100355"/>
            <a:ext cx="455613" cy="495300"/>
          </a:xfrm>
          <a:prstGeom prst="ellipse">
            <a:avLst/>
          </a:prstGeom>
          <a:gradFill rotWithShape="0">
            <a:gsLst>
              <a:gs pos="0">
                <a:srgbClr val="0099FF"/>
              </a:gs>
              <a:gs pos="100000">
                <a:srgbClr val="0099FF">
                  <a:gamma/>
                  <a:shade val="62353"/>
                  <a:invGamma/>
                </a:srgbClr>
              </a:gs>
            </a:gsLst>
            <a:path path="shape">
              <a:fillToRect l="50000" t="50000" r="50000" b="50000"/>
            </a:path>
          </a:gradFill>
          <a:ln w="9525">
            <a:solidFill>
              <a:schemeClr val="tx1"/>
            </a:solidFill>
            <a:round/>
            <a:headEnd/>
            <a:tailEnd/>
          </a:ln>
          <a:effectLst/>
        </p:spPr>
        <p:txBody>
          <a:bodyPr anchor="ctr">
            <a:spAutoFit/>
          </a:bodyPr>
          <a:lstStyle/>
          <a:p>
            <a:endParaRPr lang="zh-CN" altLang="en-US"/>
          </a:p>
        </p:txBody>
      </p:sp>
      <p:sp>
        <p:nvSpPr>
          <p:cNvPr id="578613" name="AutoShape 1077"/>
          <p:cNvSpPr>
            <a:spLocks noChangeArrowheads="1"/>
          </p:cNvSpPr>
          <p:nvPr/>
        </p:nvSpPr>
        <p:spPr bwMode="auto">
          <a:xfrm rot="5400000">
            <a:off x="7863780" y="5062255"/>
            <a:ext cx="990600" cy="609600"/>
          </a:xfrm>
          <a:prstGeom prst="parallelogram">
            <a:avLst>
              <a:gd name="adj" fmla="val 27715"/>
            </a:avLst>
          </a:prstGeom>
          <a:solidFill>
            <a:schemeClr val="bg1"/>
          </a:solidFill>
          <a:ln w="9525">
            <a:solidFill>
              <a:schemeClr val="tx1"/>
            </a:solidFill>
            <a:miter lim="800000"/>
            <a:headEnd/>
            <a:tailEnd/>
          </a:ln>
          <a:effectLst>
            <a:outerShdw dist="107763" dir="2700000" algn="ctr" rotWithShape="0">
              <a:srgbClr val="808080"/>
            </a:outerShdw>
          </a:effectLst>
        </p:spPr>
        <p:txBody>
          <a:bodyPr anchor="ctr">
            <a:spAutoFit/>
          </a:bodyPr>
          <a:lstStyle/>
          <a:p>
            <a:endParaRPr lang="zh-CN" altLang="en-US"/>
          </a:p>
        </p:txBody>
      </p:sp>
      <p:grpSp>
        <p:nvGrpSpPr>
          <p:cNvPr id="3" name="Group 1078"/>
          <p:cNvGrpSpPr>
            <a:grpSpLocks/>
          </p:cNvGrpSpPr>
          <p:nvPr/>
        </p:nvGrpSpPr>
        <p:grpSpPr bwMode="auto">
          <a:xfrm>
            <a:off x="8130480" y="5024155"/>
            <a:ext cx="457200" cy="685800"/>
            <a:chOff x="5088" y="2112"/>
            <a:chExt cx="288" cy="432"/>
          </a:xfrm>
        </p:grpSpPr>
        <p:sp>
          <p:nvSpPr>
            <p:cNvPr id="578615" name="Oval 1079"/>
            <p:cNvSpPr>
              <a:spLocks noChangeArrowheads="1"/>
            </p:cNvSpPr>
            <p:nvPr/>
          </p:nvSpPr>
          <p:spPr bwMode="auto">
            <a:xfrm>
              <a:off x="5184" y="2220"/>
              <a:ext cx="96" cy="216"/>
            </a:xfrm>
            <a:prstGeom prst="ellipse">
              <a:avLst/>
            </a:prstGeom>
            <a:noFill/>
            <a:ln w="28575">
              <a:solidFill>
                <a:srgbClr val="FF9999"/>
              </a:solidFill>
              <a:round/>
              <a:headEnd/>
              <a:tailEnd/>
            </a:ln>
            <a:effectLst/>
          </p:spPr>
          <p:txBody>
            <a:bodyPr anchor="ctr">
              <a:spAutoFit/>
            </a:bodyPr>
            <a:lstStyle/>
            <a:p>
              <a:endParaRPr lang="zh-CN" altLang="en-US"/>
            </a:p>
          </p:txBody>
        </p:sp>
        <p:sp>
          <p:nvSpPr>
            <p:cNvPr id="578616" name="Oval 1080"/>
            <p:cNvSpPr>
              <a:spLocks noChangeArrowheads="1"/>
            </p:cNvSpPr>
            <p:nvPr/>
          </p:nvSpPr>
          <p:spPr bwMode="auto">
            <a:xfrm>
              <a:off x="5136" y="2160"/>
              <a:ext cx="192" cy="324"/>
            </a:xfrm>
            <a:prstGeom prst="ellipse">
              <a:avLst/>
            </a:prstGeom>
            <a:noFill/>
            <a:ln w="9525">
              <a:solidFill>
                <a:srgbClr val="FF9999"/>
              </a:solidFill>
              <a:round/>
              <a:headEnd/>
              <a:tailEnd/>
            </a:ln>
            <a:effectLst/>
          </p:spPr>
          <p:txBody>
            <a:bodyPr anchor="ctr">
              <a:spAutoFit/>
            </a:bodyPr>
            <a:lstStyle/>
            <a:p>
              <a:endParaRPr lang="zh-CN" altLang="en-US"/>
            </a:p>
          </p:txBody>
        </p:sp>
        <p:sp>
          <p:nvSpPr>
            <p:cNvPr id="578617" name="Oval 1081"/>
            <p:cNvSpPr>
              <a:spLocks noChangeArrowheads="1"/>
            </p:cNvSpPr>
            <p:nvPr/>
          </p:nvSpPr>
          <p:spPr bwMode="auto">
            <a:xfrm>
              <a:off x="5088" y="2112"/>
              <a:ext cx="288" cy="432"/>
            </a:xfrm>
            <a:prstGeom prst="ellipse">
              <a:avLst/>
            </a:prstGeom>
            <a:noFill/>
            <a:ln w="19050">
              <a:solidFill>
                <a:srgbClr val="FF9999"/>
              </a:solidFill>
              <a:round/>
              <a:headEnd/>
              <a:tailEnd/>
            </a:ln>
            <a:effectLst/>
          </p:spPr>
          <p:txBody>
            <a:bodyPr anchor="ctr">
              <a:spAutoFit/>
            </a:bodyPr>
            <a:lstStyle/>
            <a:p>
              <a:endParaRPr lang="zh-CN" altLang="en-US"/>
            </a:p>
          </p:txBody>
        </p:sp>
      </p:grpSp>
      <p:sp>
        <p:nvSpPr>
          <p:cNvPr id="578618" name="Line 1082"/>
          <p:cNvSpPr>
            <a:spLocks noChangeShapeType="1"/>
          </p:cNvSpPr>
          <p:nvPr/>
        </p:nvSpPr>
        <p:spPr bwMode="auto">
          <a:xfrm flipV="1">
            <a:off x="7070030" y="5033680"/>
            <a:ext cx="1219200" cy="76200"/>
          </a:xfrm>
          <a:prstGeom prst="line">
            <a:avLst/>
          </a:prstGeom>
          <a:noFill/>
          <a:ln w="19050">
            <a:solidFill>
              <a:srgbClr val="FF7C80"/>
            </a:solidFill>
            <a:round/>
            <a:headEnd/>
            <a:tailEnd type="triangle" w="med" len="med"/>
          </a:ln>
          <a:effectLst/>
        </p:spPr>
        <p:txBody>
          <a:bodyPr anchor="ctr">
            <a:spAutoFit/>
          </a:bodyPr>
          <a:lstStyle/>
          <a:p>
            <a:endParaRPr lang="zh-CN" altLang="en-US"/>
          </a:p>
        </p:txBody>
      </p:sp>
      <p:sp>
        <p:nvSpPr>
          <p:cNvPr id="578619" name="Line 1083"/>
          <p:cNvSpPr>
            <a:spLocks noChangeShapeType="1"/>
          </p:cNvSpPr>
          <p:nvPr/>
        </p:nvSpPr>
        <p:spPr bwMode="auto">
          <a:xfrm>
            <a:off x="6987480" y="5328955"/>
            <a:ext cx="1371600" cy="0"/>
          </a:xfrm>
          <a:prstGeom prst="line">
            <a:avLst/>
          </a:prstGeom>
          <a:noFill/>
          <a:ln w="19050">
            <a:solidFill>
              <a:srgbClr val="FF7C80"/>
            </a:solidFill>
            <a:round/>
            <a:headEnd/>
            <a:tailEnd type="triangle" w="med" len="med"/>
          </a:ln>
          <a:effectLst/>
        </p:spPr>
        <p:txBody>
          <a:bodyPr anchor="ctr">
            <a:spAutoFit/>
          </a:bodyPr>
          <a:lstStyle/>
          <a:p>
            <a:endParaRPr lang="zh-CN" altLang="en-US"/>
          </a:p>
        </p:txBody>
      </p:sp>
      <p:sp>
        <p:nvSpPr>
          <p:cNvPr id="578620" name="Line 1084"/>
          <p:cNvSpPr>
            <a:spLocks noChangeShapeType="1"/>
          </p:cNvSpPr>
          <p:nvPr/>
        </p:nvSpPr>
        <p:spPr bwMode="auto">
          <a:xfrm>
            <a:off x="7139880" y="5557555"/>
            <a:ext cx="1143000" cy="152400"/>
          </a:xfrm>
          <a:prstGeom prst="line">
            <a:avLst/>
          </a:prstGeom>
          <a:noFill/>
          <a:ln w="19050">
            <a:solidFill>
              <a:srgbClr val="FF7C80"/>
            </a:solidFill>
            <a:round/>
            <a:headEnd/>
            <a:tailEnd type="triangle" w="med" len="med"/>
          </a:ln>
          <a:effectLst/>
        </p:spPr>
        <p:txBody>
          <a:bodyPr anchor="ctr">
            <a:spAutoFit/>
          </a:bodyPr>
          <a:lstStyle/>
          <a:p>
            <a:endParaRPr lang="zh-CN" altLang="en-US"/>
          </a:p>
        </p:txBody>
      </p:sp>
      <p:sp>
        <p:nvSpPr>
          <p:cNvPr id="578621" name="Rectangle 1085"/>
          <p:cNvSpPr>
            <a:spLocks noChangeArrowheads="1"/>
          </p:cNvSpPr>
          <p:nvPr/>
        </p:nvSpPr>
        <p:spPr bwMode="auto">
          <a:xfrm>
            <a:off x="5768280" y="4940017"/>
            <a:ext cx="590550" cy="336550"/>
          </a:xfrm>
          <a:prstGeom prst="rect">
            <a:avLst/>
          </a:prstGeom>
          <a:noFill/>
          <a:ln w="9525">
            <a:noFill/>
            <a:miter lim="800000"/>
            <a:headEnd/>
            <a:tailEnd/>
          </a:ln>
          <a:effectLst/>
        </p:spPr>
        <p:txBody>
          <a:bodyPr wrap="none">
            <a:spAutoFit/>
          </a:bodyPr>
          <a:lstStyle/>
          <a:p>
            <a:pPr eaLnBrk="0" hangingPunct="0">
              <a:spcBef>
                <a:spcPct val="50000"/>
              </a:spcBef>
            </a:pPr>
            <a:r>
              <a:rPr kumimoji="1" lang="ja-JP" altLang="en-US" sz="1600">
                <a:solidFill>
                  <a:schemeClr val="tx1"/>
                </a:solidFill>
                <a:latin typeface="宋体" pitchFamily="2" charset="-122"/>
                <a:ea typeface="宋体" pitchFamily="2" charset="-122"/>
              </a:rPr>
              <a:t>激光</a:t>
            </a:r>
          </a:p>
        </p:txBody>
      </p:sp>
      <p:sp>
        <p:nvSpPr>
          <p:cNvPr id="578622" name="Line 1086"/>
          <p:cNvSpPr>
            <a:spLocks noChangeShapeType="1"/>
          </p:cNvSpPr>
          <p:nvPr/>
        </p:nvSpPr>
        <p:spPr bwMode="auto">
          <a:xfrm flipV="1">
            <a:off x="7673280" y="4338355"/>
            <a:ext cx="381000" cy="152400"/>
          </a:xfrm>
          <a:prstGeom prst="line">
            <a:avLst/>
          </a:prstGeom>
          <a:noFill/>
          <a:ln w="28575">
            <a:solidFill>
              <a:srgbClr val="333399"/>
            </a:solidFill>
            <a:round/>
            <a:headEnd/>
            <a:tailEnd type="triangle" w="med" len="med"/>
          </a:ln>
          <a:effectLst/>
        </p:spPr>
        <p:txBody>
          <a:bodyPr anchor="ctr">
            <a:spAutoFit/>
          </a:bodyPr>
          <a:lstStyle/>
          <a:p>
            <a:endParaRPr lang="zh-CN" altLang="en-US"/>
          </a:p>
        </p:txBody>
      </p:sp>
      <p:sp>
        <p:nvSpPr>
          <p:cNvPr id="578623" name="Line 1087"/>
          <p:cNvSpPr>
            <a:spLocks noChangeShapeType="1"/>
          </p:cNvSpPr>
          <p:nvPr/>
        </p:nvSpPr>
        <p:spPr bwMode="auto">
          <a:xfrm rot="5400000" flipV="1">
            <a:off x="7711380" y="4681255"/>
            <a:ext cx="228600" cy="304800"/>
          </a:xfrm>
          <a:prstGeom prst="line">
            <a:avLst/>
          </a:prstGeom>
          <a:noFill/>
          <a:ln w="28575">
            <a:solidFill>
              <a:srgbClr val="333399"/>
            </a:solidFill>
            <a:round/>
            <a:headEnd/>
            <a:tailEnd type="triangle" w="med" len="med"/>
          </a:ln>
          <a:effectLst/>
        </p:spPr>
        <p:txBody>
          <a:bodyPr anchor="ctr">
            <a:spAutoFit/>
          </a:bodyPr>
          <a:lstStyle/>
          <a:p>
            <a:endParaRPr lang="zh-CN" altLang="en-US"/>
          </a:p>
        </p:txBody>
      </p:sp>
      <p:sp>
        <p:nvSpPr>
          <p:cNvPr id="578624" name="Text Box 1088"/>
          <p:cNvSpPr txBox="1">
            <a:spLocks noChangeArrowheads="1"/>
          </p:cNvSpPr>
          <p:nvPr/>
        </p:nvSpPr>
        <p:spPr bwMode="auto">
          <a:xfrm>
            <a:off x="6565205" y="4385980"/>
            <a:ext cx="1295400" cy="366712"/>
          </a:xfrm>
          <a:prstGeom prst="rect">
            <a:avLst/>
          </a:prstGeom>
          <a:noFill/>
          <a:ln w="9525">
            <a:noFill/>
            <a:miter lim="800000"/>
            <a:headEnd/>
            <a:tailEnd/>
          </a:ln>
          <a:effectLst/>
        </p:spPr>
        <p:txBody>
          <a:bodyPr>
            <a:spAutoFit/>
          </a:bodyPr>
          <a:lstStyle/>
          <a:p>
            <a:pPr eaLnBrk="0" hangingPunct="0">
              <a:spcBef>
                <a:spcPct val="50000"/>
              </a:spcBef>
            </a:pPr>
            <a:r>
              <a:rPr kumimoji="1" lang="ja-JP" altLang="en-US" sz="1800">
                <a:solidFill>
                  <a:schemeClr val="tx1"/>
                </a:solidFill>
                <a:latin typeface="宋体" pitchFamily="2" charset="-122"/>
                <a:ea typeface="宋体" pitchFamily="2" charset="-122"/>
              </a:rPr>
              <a:t>相同图案</a:t>
            </a:r>
          </a:p>
        </p:txBody>
      </p:sp>
      <p:sp>
        <p:nvSpPr>
          <p:cNvPr id="578625" name="Rectangle 1089"/>
          <p:cNvSpPr>
            <a:spLocks noChangeArrowheads="1"/>
          </p:cNvSpPr>
          <p:nvPr/>
        </p:nvSpPr>
        <p:spPr bwMode="auto">
          <a:xfrm>
            <a:off x="6313586" y="6096299"/>
            <a:ext cx="1798638" cy="366713"/>
          </a:xfrm>
          <a:prstGeom prst="rect">
            <a:avLst/>
          </a:prstGeom>
          <a:noFill/>
          <a:ln w="9525">
            <a:noFill/>
            <a:miter lim="800000"/>
            <a:headEnd/>
            <a:tailEnd/>
          </a:ln>
          <a:effectLst/>
        </p:spPr>
        <p:txBody>
          <a:bodyPr wrap="none">
            <a:spAutoFit/>
          </a:bodyPr>
          <a:lstStyle/>
          <a:p>
            <a:pPr eaLnBrk="0" hangingPunct="0">
              <a:spcBef>
                <a:spcPct val="50000"/>
              </a:spcBef>
            </a:pPr>
            <a:r>
              <a:rPr kumimoji="1" lang="ja-JP" altLang="en-US" sz="1800" b="1" u="sng" dirty="0">
                <a:solidFill>
                  <a:schemeClr val="tx1"/>
                </a:solidFill>
                <a:latin typeface="宋体" pitchFamily="2" charset="-122"/>
                <a:ea typeface="宋体" pitchFamily="2" charset="-122"/>
              </a:rPr>
              <a:t>(</a:t>
            </a:r>
            <a:r>
              <a:rPr kumimoji="1" lang="en-US" altLang="ja-JP" sz="1800" b="1" u="sng" dirty="0">
                <a:solidFill>
                  <a:schemeClr val="tx1"/>
                </a:solidFill>
                <a:latin typeface="宋体" pitchFamily="2" charset="-122"/>
                <a:ea typeface="宋体" pitchFamily="2" charset="-122"/>
              </a:rPr>
              <a:t>c) </a:t>
            </a:r>
            <a:r>
              <a:rPr kumimoji="1" lang="ja-JP" altLang="en-US" sz="1800" b="1" u="sng" dirty="0">
                <a:solidFill>
                  <a:schemeClr val="tx1"/>
                </a:solidFill>
                <a:latin typeface="宋体" pitchFamily="2" charset="-122"/>
                <a:ea typeface="宋体" pitchFamily="2" charset="-122"/>
              </a:rPr>
              <a:t>光学的特性</a:t>
            </a:r>
            <a:endParaRPr kumimoji="1" lang="ja-JP" altLang="en-US" sz="1800" u="sng" dirty="0">
              <a:solidFill>
                <a:schemeClr val="tx1"/>
              </a:solidFill>
              <a:latin typeface="宋体" pitchFamily="2" charset="-122"/>
              <a:ea typeface="宋体" pitchFamily="2" charset="-122"/>
            </a:endParaRPr>
          </a:p>
        </p:txBody>
      </p:sp>
      <p:sp>
        <p:nvSpPr>
          <p:cNvPr id="578626" name="Rectangle 1090"/>
          <p:cNvSpPr>
            <a:spLocks noChangeArrowheads="1"/>
          </p:cNvSpPr>
          <p:nvPr/>
        </p:nvSpPr>
        <p:spPr bwMode="auto">
          <a:xfrm>
            <a:off x="6682680" y="4033555"/>
            <a:ext cx="298450" cy="366712"/>
          </a:xfrm>
          <a:prstGeom prst="rect">
            <a:avLst/>
          </a:prstGeom>
          <a:noFill/>
          <a:ln w="9525">
            <a:noFill/>
            <a:miter lim="800000"/>
            <a:headEnd/>
            <a:tailEnd/>
          </a:ln>
          <a:effectLst/>
        </p:spPr>
        <p:txBody>
          <a:bodyPr wrap="none">
            <a:spAutoFit/>
          </a:bodyPr>
          <a:lstStyle/>
          <a:p>
            <a:pPr eaLnBrk="0" hangingPunct="0">
              <a:spcBef>
                <a:spcPct val="50000"/>
              </a:spcBef>
            </a:pPr>
            <a:r>
              <a:rPr kumimoji="1" lang="en-US" altLang="ja-JP" sz="1800">
                <a:solidFill>
                  <a:schemeClr val="tx1"/>
                </a:solidFill>
                <a:latin typeface="宋体" pitchFamily="2" charset="-122"/>
                <a:ea typeface="宋体" pitchFamily="2" charset="-122"/>
              </a:rPr>
              <a:t>X</a:t>
            </a:r>
          </a:p>
        </p:txBody>
      </p:sp>
      <p:sp>
        <p:nvSpPr>
          <p:cNvPr id="578627" name="Rectangle 1091"/>
          <p:cNvSpPr>
            <a:spLocks noChangeArrowheads="1"/>
          </p:cNvSpPr>
          <p:nvPr/>
        </p:nvSpPr>
        <p:spPr bwMode="auto">
          <a:xfrm>
            <a:off x="6454080" y="5405155"/>
            <a:ext cx="412750" cy="366712"/>
          </a:xfrm>
          <a:prstGeom prst="rect">
            <a:avLst/>
          </a:prstGeom>
          <a:noFill/>
          <a:ln w="9525">
            <a:noFill/>
            <a:miter lim="800000"/>
            <a:headEnd/>
            <a:tailEnd/>
          </a:ln>
          <a:effectLst/>
        </p:spPr>
        <p:txBody>
          <a:bodyPr wrap="none">
            <a:spAutoFit/>
          </a:bodyPr>
          <a:lstStyle/>
          <a:p>
            <a:pPr eaLnBrk="0" hangingPunct="0">
              <a:spcBef>
                <a:spcPct val="50000"/>
              </a:spcBef>
            </a:pPr>
            <a:r>
              <a:rPr kumimoji="1" lang="en-US" altLang="ja-JP" sz="1800">
                <a:solidFill>
                  <a:schemeClr val="tx1"/>
                </a:solidFill>
                <a:latin typeface="宋体" pitchFamily="2" charset="-122"/>
                <a:ea typeface="宋体" pitchFamily="2" charset="-122"/>
              </a:rPr>
              <a:t>Dp</a:t>
            </a:r>
          </a:p>
        </p:txBody>
      </p:sp>
      <p:sp>
        <p:nvSpPr>
          <p:cNvPr id="578628" name="Oval 1092"/>
          <p:cNvSpPr>
            <a:spLocks noChangeArrowheads="1"/>
          </p:cNvSpPr>
          <p:nvPr/>
        </p:nvSpPr>
        <p:spPr bwMode="auto">
          <a:xfrm>
            <a:off x="2263080" y="4795555"/>
            <a:ext cx="477838" cy="495300"/>
          </a:xfrm>
          <a:prstGeom prst="ellipse">
            <a:avLst/>
          </a:prstGeom>
          <a:gradFill rotWithShape="0">
            <a:gsLst>
              <a:gs pos="0">
                <a:srgbClr val="0099FF"/>
              </a:gs>
              <a:gs pos="100000">
                <a:srgbClr val="0099FF">
                  <a:gamma/>
                  <a:shade val="63137"/>
                  <a:invGamma/>
                </a:srgbClr>
              </a:gs>
            </a:gsLst>
            <a:path path="shape">
              <a:fillToRect l="50000" t="50000" r="50000" b="50000"/>
            </a:path>
          </a:gradFill>
          <a:ln w="9525">
            <a:solidFill>
              <a:schemeClr val="tx1"/>
            </a:solidFill>
            <a:round/>
            <a:headEnd/>
            <a:tailEnd/>
          </a:ln>
          <a:effectLst/>
        </p:spPr>
        <p:txBody>
          <a:bodyPr anchor="ctr">
            <a:spAutoFit/>
          </a:bodyPr>
          <a:lstStyle/>
          <a:p>
            <a:endParaRPr lang="zh-CN" altLang="en-US"/>
          </a:p>
        </p:txBody>
      </p:sp>
      <p:sp>
        <p:nvSpPr>
          <p:cNvPr id="578629" name="Line 1093"/>
          <p:cNvSpPr>
            <a:spLocks noChangeShapeType="1"/>
          </p:cNvSpPr>
          <p:nvPr/>
        </p:nvSpPr>
        <p:spPr bwMode="auto">
          <a:xfrm>
            <a:off x="2263080" y="5024155"/>
            <a:ext cx="457200" cy="0"/>
          </a:xfrm>
          <a:prstGeom prst="line">
            <a:avLst/>
          </a:prstGeom>
          <a:noFill/>
          <a:ln w="9525">
            <a:solidFill>
              <a:schemeClr val="tx1"/>
            </a:solidFill>
            <a:round/>
            <a:headEnd type="triangle" w="med" len="med"/>
            <a:tailEnd type="triangle" w="med" len="med"/>
          </a:ln>
          <a:effectLst/>
        </p:spPr>
        <p:txBody>
          <a:bodyPr anchor="ctr">
            <a:spAutoFit/>
          </a:bodyPr>
          <a:lstStyle/>
          <a:p>
            <a:endParaRPr lang="zh-CN" altLang="en-US"/>
          </a:p>
        </p:txBody>
      </p:sp>
      <p:sp>
        <p:nvSpPr>
          <p:cNvPr id="578630" name="Oval 1094"/>
          <p:cNvSpPr>
            <a:spLocks noChangeArrowheads="1"/>
          </p:cNvSpPr>
          <p:nvPr/>
        </p:nvSpPr>
        <p:spPr bwMode="auto">
          <a:xfrm>
            <a:off x="2242443" y="3576355"/>
            <a:ext cx="477837" cy="495300"/>
          </a:xfrm>
          <a:prstGeom prst="ellipse">
            <a:avLst/>
          </a:prstGeom>
          <a:solidFill>
            <a:srgbClr val="969696"/>
          </a:solidFill>
          <a:ln w="9525">
            <a:solidFill>
              <a:schemeClr val="tx1"/>
            </a:solidFill>
            <a:round/>
            <a:headEnd/>
            <a:tailEnd/>
          </a:ln>
          <a:effectLst/>
        </p:spPr>
        <p:txBody>
          <a:bodyPr anchor="ctr">
            <a:spAutoFit/>
          </a:bodyPr>
          <a:lstStyle/>
          <a:p>
            <a:endParaRPr lang="zh-CN" altLang="en-US"/>
          </a:p>
        </p:txBody>
      </p:sp>
      <p:sp>
        <p:nvSpPr>
          <p:cNvPr id="578631" name="Line 1095"/>
          <p:cNvSpPr>
            <a:spLocks noChangeShapeType="1"/>
          </p:cNvSpPr>
          <p:nvPr/>
        </p:nvSpPr>
        <p:spPr bwMode="auto">
          <a:xfrm>
            <a:off x="2253555" y="3804955"/>
            <a:ext cx="466725" cy="0"/>
          </a:xfrm>
          <a:prstGeom prst="line">
            <a:avLst/>
          </a:prstGeom>
          <a:noFill/>
          <a:ln w="9525">
            <a:solidFill>
              <a:schemeClr val="tx1"/>
            </a:solidFill>
            <a:round/>
            <a:headEnd type="triangle" w="med" len="med"/>
            <a:tailEnd type="triangle" w="med" len="med"/>
          </a:ln>
          <a:effectLst/>
        </p:spPr>
        <p:txBody>
          <a:bodyPr anchor="ctr">
            <a:spAutoFit/>
          </a:bodyPr>
          <a:lstStyle/>
          <a:p>
            <a:endParaRPr lang="zh-CN" altLang="en-US"/>
          </a:p>
        </p:txBody>
      </p:sp>
      <p:sp>
        <p:nvSpPr>
          <p:cNvPr id="5" name="Rectangle 1026">
            <a:extLst>
              <a:ext uri="{FF2B5EF4-FFF2-40B4-BE49-F238E27FC236}">
                <a16:creationId xmlns:a16="http://schemas.microsoft.com/office/drawing/2014/main" id="{AA6B304B-2130-FA4D-47B9-6E35C8F5C900}"/>
              </a:ext>
            </a:extLst>
          </p:cNvPr>
          <p:cNvSpPr txBox="1">
            <a:spLocks noChangeArrowheads="1"/>
          </p:cNvSpPr>
          <p:nvPr/>
        </p:nvSpPr>
        <p:spPr>
          <a:xfrm>
            <a:off x="1961710" y="692150"/>
            <a:ext cx="5740840" cy="587375"/>
          </a:xfrm>
          <a:prstGeom prst="rect">
            <a:avLst/>
          </a:prstGeom>
          <a:noFill/>
          <a:ln/>
        </p:spPr>
        <p:txBody>
          <a:bodyPr lIns="92075" tIns="46038" rIns="92075" bIns="46038" anchor="b"/>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r>
              <a:rPr lang="en-US" altLang="zh-CN" sz="4000" kern="0" dirty="0"/>
              <a:t>3. </a:t>
            </a:r>
            <a:r>
              <a:rPr lang="zh-CN" altLang="en-US" sz="4000" kern="0" dirty="0"/>
              <a:t>粒度的表征</a:t>
            </a:r>
          </a:p>
        </p:txBody>
      </p:sp>
    </p:spTree>
  </p:cSld>
  <p:clrMapOvr>
    <a:masterClrMapping/>
  </p:clrMapOvr>
  <p:transition>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type="body" idx="1"/>
          </p:nvPr>
        </p:nvSpPr>
        <p:spPr/>
        <p:txBody>
          <a:bodyPr/>
          <a:lstStyle/>
          <a:p>
            <a:pPr>
              <a:lnSpc>
                <a:spcPct val="125000"/>
              </a:lnSpc>
            </a:pPr>
            <a:r>
              <a:rPr lang="zh-CN" altLang="en-US" sz="2400" dirty="0">
                <a:ea typeface="宋体" pitchFamily="2" charset="-122"/>
              </a:rPr>
              <a:t>针状，角状，树枝状，纤维状，片状，粒状，不规则状，瘤状，球状等</a:t>
            </a:r>
          </a:p>
          <a:p>
            <a:pPr>
              <a:lnSpc>
                <a:spcPct val="125000"/>
              </a:lnSpc>
            </a:pPr>
            <a:r>
              <a:rPr lang="zh-CN" altLang="en-US" sz="2400" dirty="0">
                <a:ea typeface="宋体" pitchFamily="2" charset="-122"/>
              </a:rPr>
              <a:t>形状系数：被测颗粒大小与其体积或面积之间的关系</a:t>
            </a:r>
            <a:endParaRPr lang="en-US" altLang="zh-CN" sz="2400" dirty="0">
              <a:ea typeface="宋体" pitchFamily="2" charset="-122"/>
            </a:endParaRPr>
          </a:p>
          <a:p>
            <a:pPr>
              <a:lnSpc>
                <a:spcPct val="125000"/>
              </a:lnSpc>
              <a:buNone/>
            </a:pPr>
            <a:r>
              <a:rPr lang="zh-CN" altLang="en-US" sz="2400" dirty="0"/>
              <a:t>    如果晶体的</a:t>
            </a:r>
            <a:r>
              <a:rPr lang="zh-CN" altLang="en-US" sz="2400" dirty="0">
                <a:solidFill>
                  <a:srgbClr val="C00000"/>
                </a:solidFill>
              </a:rPr>
              <a:t>特征长度</a:t>
            </a:r>
            <a:r>
              <a:rPr lang="zh-CN" altLang="en-US" sz="2400" dirty="0"/>
              <a:t>为</a:t>
            </a:r>
            <a:r>
              <a:rPr lang="en-US" altLang="zh-CN" sz="2400" dirty="0"/>
              <a:t>L</a:t>
            </a:r>
            <a:r>
              <a:rPr lang="zh-CN" altLang="en-US" sz="2400" dirty="0"/>
              <a:t>，形状系数可以被定义：</a:t>
            </a:r>
          </a:p>
          <a:p>
            <a:pPr>
              <a:lnSpc>
                <a:spcPct val="125000"/>
              </a:lnSpc>
              <a:buFontTx/>
              <a:buNone/>
            </a:pPr>
            <a:r>
              <a:rPr lang="zh-CN" altLang="en-US" sz="2400" dirty="0"/>
              <a:t>           </a:t>
            </a:r>
            <a:r>
              <a:rPr lang="zh-CN" altLang="en-US" sz="2400" dirty="0">
                <a:solidFill>
                  <a:srgbClr val="FF0000"/>
                </a:solidFill>
              </a:rPr>
              <a:t>体积形状系数 </a:t>
            </a:r>
            <a:r>
              <a:rPr lang="en-US" altLang="zh-CN" sz="2400" dirty="0" err="1">
                <a:solidFill>
                  <a:srgbClr val="FF0000"/>
                </a:solidFill>
                <a:latin typeface="宋体" charset="-122"/>
              </a:rPr>
              <a:t>k</a:t>
            </a:r>
            <a:r>
              <a:rPr lang="en-US" altLang="zh-CN" sz="2400" baseline="-25000" dirty="0" err="1">
                <a:solidFill>
                  <a:srgbClr val="FF0000"/>
                </a:solidFill>
                <a:latin typeface="宋体" charset="-122"/>
              </a:rPr>
              <a:t>v</a:t>
            </a:r>
            <a:r>
              <a:rPr lang="en-US" altLang="zh-CN" sz="2400" dirty="0">
                <a:solidFill>
                  <a:srgbClr val="FF0000"/>
                </a:solidFill>
                <a:latin typeface="宋体" charset="-122"/>
              </a:rPr>
              <a:t>      </a:t>
            </a:r>
            <a:r>
              <a:rPr lang="en-US" altLang="zh-CN" sz="2400" dirty="0">
                <a:latin typeface="宋体" charset="-122"/>
              </a:rPr>
              <a:t>V=</a:t>
            </a:r>
            <a:r>
              <a:rPr lang="en-US" altLang="zh-CN" sz="2400" dirty="0">
                <a:solidFill>
                  <a:srgbClr val="FF0000"/>
                </a:solidFill>
                <a:latin typeface="宋体" charset="-122"/>
              </a:rPr>
              <a:t> </a:t>
            </a:r>
            <a:r>
              <a:rPr lang="en-US" altLang="zh-CN" sz="2400" dirty="0" err="1">
                <a:solidFill>
                  <a:srgbClr val="FF0000"/>
                </a:solidFill>
                <a:latin typeface="宋体" charset="-122"/>
              </a:rPr>
              <a:t>k</a:t>
            </a:r>
            <a:r>
              <a:rPr lang="en-US" altLang="zh-CN" sz="2400" baseline="-25000" dirty="0" err="1">
                <a:solidFill>
                  <a:srgbClr val="FF0000"/>
                </a:solidFill>
                <a:latin typeface="宋体" charset="-122"/>
              </a:rPr>
              <a:t>v</a:t>
            </a:r>
            <a:r>
              <a:rPr lang="en-US" altLang="zh-CN" sz="2400" dirty="0">
                <a:solidFill>
                  <a:srgbClr val="FF0000"/>
                </a:solidFill>
                <a:latin typeface="宋体" charset="-122"/>
              </a:rPr>
              <a:t> </a:t>
            </a:r>
            <a:r>
              <a:rPr lang="en-US" altLang="zh-CN" sz="2400" dirty="0">
                <a:latin typeface="宋体" charset="-122"/>
              </a:rPr>
              <a:t>L</a:t>
            </a:r>
            <a:r>
              <a:rPr lang="en-US" altLang="zh-CN" sz="2400" baseline="30000" dirty="0">
                <a:latin typeface="宋体" charset="-122"/>
              </a:rPr>
              <a:t>3</a:t>
            </a:r>
            <a:r>
              <a:rPr lang="en-US" altLang="zh-CN" sz="2400" dirty="0">
                <a:latin typeface="宋体" charset="-122"/>
              </a:rPr>
              <a:t> </a:t>
            </a:r>
          </a:p>
          <a:p>
            <a:pPr>
              <a:lnSpc>
                <a:spcPct val="125000"/>
              </a:lnSpc>
              <a:buFontTx/>
              <a:buNone/>
            </a:pPr>
            <a:r>
              <a:rPr lang="en-US" altLang="zh-CN" sz="2400" dirty="0">
                <a:latin typeface="宋体" charset="-122"/>
              </a:rPr>
              <a:t>      </a:t>
            </a:r>
            <a:r>
              <a:rPr lang="zh-CN" altLang="en-US" sz="2400" dirty="0">
                <a:solidFill>
                  <a:srgbClr val="FF0000"/>
                </a:solidFill>
                <a:latin typeface="宋体" charset="-122"/>
              </a:rPr>
              <a:t>表面形状系数 </a:t>
            </a:r>
            <a:r>
              <a:rPr lang="en-US" altLang="zh-CN" sz="2400" dirty="0">
                <a:solidFill>
                  <a:srgbClr val="FF0000"/>
                </a:solidFill>
                <a:latin typeface="宋体" charset="-122"/>
              </a:rPr>
              <a:t>k</a:t>
            </a:r>
            <a:r>
              <a:rPr lang="en-US" altLang="zh-CN" sz="2400" baseline="-25000" dirty="0">
                <a:solidFill>
                  <a:srgbClr val="FF0000"/>
                </a:solidFill>
                <a:latin typeface="宋体" charset="-122"/>
              </a:rPr>
              <a:t>a</a:t>
            </a:r>
            <a:r>
              <a:rPr lang="en-US" altLang="zh-CN" sz="2400" dirty="0">
                <a:solidFill>
                  <a:srgbClr val="FF0000"/>
                </a:solidFill>
                <a:latin typeface="宋体" charset="-122"/>
              </a:rPr>
              <a:t>      </a:t>
            </a:r>
            <a:r>
              <a:rPr lang="en-US" altLang="zh-CN" sz="2400" dirty="0">
                <a:latin typeface="宋体" charset="-122"/>
              </a:rPr>
              <a:t>A=</a:t>
            </a:r>
            <a:r>
              <a:rPr lang="en-US" altLang="zh-CN" sz="2400" dirty="0">
                <a:solidFill>
                  <a:srgbClr val="FF0000"/>
                </a:solidFill>
                <a:latin typeface="宋体" charset="-122"/>
              </a:rPr>
              <a:t> k</a:t>
            </a:r>
            <a:r>
              <a:rPr lang="en-US" altLang="zh-CN" sz="2400" baseline="-25000" dirty="0">
                <a:solidFill>
                  <a:srgbClr val="FF0000"/>
                </a:solidFill>
                <a:latin typeface="宋体" charset="-122"/>
              </a:rPr>
              <a:t>a</a:t>
            </a:r>
            <a:r>
              <a:rPr lang="en-US" altLang="zh-CN" sz="2400" dirty="0">
                <a:solidFill>
                  <a:srgbClr val="FF0000"/>
                </a:solidFill>
                <a:latin typeface="宋体" charset="-122"/>
              </a:rPr>
              <a:t> </a:t>
            </a:r>
            <a:r>
              <a:rPr lang="en-US" altLang="zh-CN" sz="2400" dirty="0">
                <a:latin typeface="宋体" charset="-122"/>
              </a:rPr>
              <a:t>L</a:t>
            </a:r>
            <a:r>
              <a:rPr lang="en-US" altLang="zh-CN" sz="2400" baseline="30000" dirty="0">
                <a:latin typeface="宋体" charset="-122"/>
              </a:rPr>
              <a:t>2</a:t>
            </a:r>
            <a:endParaRPr lang="zh-CN" altLang="en-US" sz="2400" dirty="0">
              <a:ea typeface="宋体" pitchFamily="2" charset="-122"/>
            </a:endParaRPr>
          </a:p>
          <a:p>
            <a:pPr>
              <a:lnSpc>
                <a:spcPct val="125000"/>
              </a:lnSpc>
            </a:pPr>
            <a:r>
              <a:rPr lang="zh-CN" altLang="en-US" sz="2400" dirty="0">
                <a:ea typeface="宋体" pitchFamily="2" charset="-122"/>
              </a:rPr>
              <a:t>应用：颗粒形状千差万别，在实际测量中，根据某种测量特性，可利用颗粒的形状系数</a:t>
            </a:r>
            <a:r>
              <a:rPr lang="en-US" altLang="zh-CN" sz="2400" dirty="0">
                <a:ea typeface="宋体" pitchFamily="2" charset="-122"/>
              </a:rPr>
              <a:t>/</a:t>
            </a:r>
            <a:r>
              <a:rPr lang="zh-CN" altLang="en-US" sz="2400" dirty="0">
                <a:ea typeface="宋体" pitchFamily="2" charset="-122"/>
              </a:rPr>
              <a:t>因数恢复为原来特定的颗粒形状，增加结果的可靠性</a:t>
            </a:r>
          </a:p>
        </p:txBody>
      </p:sp>
      <p:sp>
        <p:nvSpPr>
          <p:cNvPr id="4" name="Rectangle 1026">
            <a:extLst>
              <a:ext uri="{FF2B5EF4-FFF2-40B4-BE49-F238E27FC236}">
                <a16:creationId xmlns:a16="http://schemas.microsoft.com/office/drawing/2014/main" id="{132E0533-9EC4-6871-69AA-EB4C47CFA402}"/>
              </a:ext>
            </a:extLst>
          </p:cNvPr>
          <p:cNvSpPr txBox="1">
            <a:spLocks noChangeArrowheads="1"/>
          </p:cNvSpPr>
          <p:nvPr/>
        </p:nvSpPr>
        <p:spPr>
          <a:xfrm>
            <a:off x="1961710" y="692150"/>
            <a:ext cx="5740840" cy="587375"/>
          </a:xfrm>
          <a:prstGeom prst="rect">
            <a:avLst/>
          </a:prstGeom>
          <a:noFill/>
          <a:ln/>
        </p:spPr>
        <p:txBody>
          <a:bodyPr lIns="92075" tIns="46038" rIns="92075" bIns="46038" anchor="b"/>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r>
              <a:rPr lang="en-US" altLang="zh-CN" sz="4000" kern="0" dirty="0"/>
              <a:t>3. </a:t>
            </a:r>
            <a:r>
              <a:rPr lang="zh-CN" altLang="en-US" sz="4000" kern="0" dirty="0"/>
              <a:t>粒度的表征</a:t>
            </a:r>
          </a:p>
        </p:txBody>
      </p:sp>
    </p:spTree>
  </p:cSld>
  <p:clrMapOvr>
    <a:masterClrMapping/>
  </p:clrMapOvr>
  <p:transition>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p:cNvSpPr>
            <a:spLocks noChangeArrowheads="1"/>
          </p:cNvSpPr>
          <p:nvPr/>
        </p:nvSpPr>
        <p:spPr bwMode="auto">
          <a:xfrm>
            <a:off x="6426200" y="1902895"/>
            <a:ext cx="1270000" cy="1158875"/>
          </a:xfrm>
          <a:prstGeom prst="rect">
            <a:avLst/>
          </a:prstGeom>
          <a:gradFill rotWithShape="0">
            <a:gsLst>
              <a:gs pos="0">
                <a:srgbClr val="FFFFFF"/>
              </a:gs>
              <a:gs pos="100000">
                <a:srgbClr val="66FF99"/>
              </a:gs>
            </a:gsLst>
            <a:path path="shape">
              <a:fillToRect l="50000" t="50000" r="50000" b="50000"/>
            </a:path>
          </a:gradFill>
          <a:ln w="12700">
            <a:miter lim="800000"/>
            <a:headEnd/>
            <a:tailEnd/>
          </a:ln>
          <a:effectLst/>
          <a:scene3d>
            <a:camera prst="legacyObliqueTopRight"/>
            <a:lightRig rig="legacyFlat3" dir="b"/>
          </a:scene3d>
          <a:sp3d extrusionH="887400" prstMaterial="legacyMatte">
            <a:bevelT w="13500" h="13500" prst="angle"/>
            <a:bevelB w="13500" h="13500" prst="angle"/>
            <a:extrusionClr>
              <a:srgbClr val="66FF99"/>
            </a:extrusionClr>
          </a:sp3d>
        </p:spPr>
        <p:txBody>
          <a:bodyPr wrap="none" anchor="ctr">
            <a:flatTx/>
          </a:bodyPr>
          <a:lstStyle/>
          <a:p>
            <a:endParaRPr lang="zh-CN" altLang="en-US"/>
          </a:p>
        </p:txBody>
      </p:sp>
      <p:sp>
        <p:nvSpPr>
          <p:cNvPr id="579587" name="Text Box 3"/>
          <p:cNvSpPr txBox="1">
            <a:spLocks noChangeArrowheads="1"/>
          </p:cNvSpPr>
          <p:nvPr/>
        </p:nvSpPr>
        <p:spPr bwMode="auto">
          <a:xfrm>
            <a:off x="304800" y="1838451"/>
            <a:ext cx="3733800" cy="1569660"/>
          </a:xfrm>
          <a:prstGeom prst="rect">
            <a:avLst/>
          </a:prstGeom>
          <a:noFill/>
          <a:ln w="12700">
            <a:noFill/>
            <a:miter lim="800000"/>
            <a:headEnd/>
            <a:tailEnd/>
          </a:ln>
          <a:effectLst/>
        </p:spPr>
        <p:txBody>
          <a:bodyPr wrap="square" anchor="ctr">
            <a:spAutoFit/>
          </a:bodyPr>
          <a:lstStyle/>
          <a:p>
            <a:pPr marL="342900" indent="-342900" eaLnBrk="0" hangingPunct="0">
              <a:spcBef>
                <a:spcPct val="50000"/>
              </a:spcBef>
              <a:buFont typeface="Wingdings" panose="05000000000000000000" pitchFamily="2" charset="2"/>
              <a:buChar char="Ø"/>
            </a:pPr>
            <a:r>
              <a:rPr lang="zh-CN" altLang="en-US" sz="2400" b="1" dirty="0">
                <a:solidFill>
                  <a:srgbClr val="6600CC"/>
                </a:solidFill>
                <a:latin typeface="MS PGothic" pitchFamily="34" charset="-128"/>
                <a:ea typeface="宋体" pitchFamily="2" charset="-122"/>
              </a:rPr>
              <a:t>大体上同体积但是形状不同的粒子在比较大小的时候，根据比较的</a:t>
            </a:r>
            <a:r>
              <a:rPr lang="zh-CN" altLang="en-US" sz="2400" b="1" dirty="0">
                <a:solidFill>
                  <a:srgbClr val="FF0066"/>
                </a:solidFill>
                <a:latin typeface="MS PGothic" pitchFamily="34" charset="-128"/>
                <a:ea typeface="宋体" pitchFamily="2" charset="-122"/>
              </a:rPr>
              <a:t>基准</a:t>
            </a:r>
            <a:r>
              <a:rPr lang="zh-CN" altLang="en-US" sz="2400" b="1" dirty="0">
                <a:solidFill>
                  <a:srgbClr val="6600CC"/>
                </a:solidFill>
                <a:latin typeface="MS PGothic" pitchFamily="34" charset="-128"/>
                <a:ea typeface="宋体" pitchFamily="2" charset="-122"/>
              </a:rPr>
              <a:t>，大小关系也不同</a:t>
            </a:r>
            <a:endParaRPr lang="ja-JP" altLang="en-US" sz="2400" b="1" dirty="0">
              <a:solidFill>
                <a:srgbClr val="6600CC"/>
              </a:solidFill>
              <a:latin typeface="MS PGothic" pitchFamily="34" charset="-128"/>
              <a:ea typeface="MS PGothic" pitchFamily="34" charset="-128"/>
            </a:endParaRPr>
          </a:p>
        </p:txBody>
      </p:sp>
      <p:sp>
        <p:nvSpPr>
          <p:cNvPr id="579588" name="Line 4"/>
          <p:cNvSpPr>
            <a:spLocks noChangeShapeType="1"/>
          </p:cNvSpPr>
          <p:nvPr/>
        </p:nvSpPr>
        <p:spPr bwMode="auto">
          <a:xfrm flipH="1">
            <a:off x="6400800" y="3045895"/>
            <a:ext cx="0" cy="304800"/>
          </a:xfrm>
          <a:prstGeom prst="line">
            <a:avLst/>
          </a:prstGeom>
          <a:noFill/>
          <a:ln w="28575">
            <a:solidFill>
              <a:srgbClr val="9966FF"/>
            </a:solidFill>
            <a:prstDash val="sysDot"/>
            <a:round/>
            <a:headEnd/>
            <a:tailEnd/>
          </a:ln>
          <a:effectLst/>
        </p:spPr>
        <p:txBody>
          <a:bodyPr wrap="none" anchor="ctr"/>
          <a:lstStyle/>
          <a:p>
            <a:endParaRPr lang="zh-CN" altLang="en-US"/>
          </a:p>
        </p:txBody>
      </p:sp>
      <p:sp>
        <p:nvSpPr>
          <p:cNvPr id="579589" name="Line 5"/>
          <p:cNvSpPr>
            <a:spLocks noChangeShapeType="1"/>
          </p:cNvSpPr>
          <p:nvPr/>
        </p:nvSpPr>
        <p:spPr bwMode="auto">
          <a:xfrm flipH="1">
            <a:off x="7696200" y="3045895"/>
            <a:ext cx="0" cy="304800"/>
          </a:xfrm>
          <a:prstGeom prst="line">
            <a:avLst/>
          </a:prstGeom>
          <a:noFill/>
          <a:ln w="28575">
            <a:solidFill>
              <a:srgbClr val="9966FF"/>
            </a:solidFill>
            <a:prstDash val="sysDot"/>
            <a:round/>
            <a:headEnd/>
            <a:tailEnd/>
          </a:ln>
          <a:effectLst/>
        </p:spPr>
        <p:txBody>
          <a:bodyPr wrap="none" anchor="ctr"/>
          <a:lstStyle/>
          <a:p>
            <a:endParaRPr lang="zh-CN" altLang="en-US"/>
          </a:p>
        </p:txBody>
      </p:sp>
      <p:sp>
        <p:nvSpPr>
          <p:cNvPr id="579590" name="Text Box 6"/>
          <p:cNvSpPr txBox="1">
            <a:spLocks noChangeArrowheads="1"/>
          </p:cNvSpPr>
          <p:nvPr/>
        </p:nvSpPr>
        <p:spPr bwMode="auto">
          <a:xfrm>
            <a:off x="4975225" y="4963753"/>
            <a:ext cx="184150" cy="366712"/>
          </a:xfrm>
          <a:prstGeom prst="rect">
            <a:avLst/>
          </a:prstGeom>
          <a:noFill/>
          <a:ln w="12700">
            <a:noFill/>
            <a:miter lim="800000"/>
            <a:headEnd/>
            <a:tailEnd/>
          </a:ln>
          <a:effectLst/>
        </p:spPr>
        <p:txBody>
          <a:bodyPr wrap="none" anchor="ctr">
            <a:spAutoFit/>
          </a:bodyPr>
          <a:lstStyle/>
          <a:p>
            <a:pPr algn="ctr" eaLnBrk="0" hangingPunct="0">
              <a:spcBef>
                <a:spcPct val="50000"/>
              </a:spcBef>
            </a:pPr>
            <a:endParaRPr lang="ja-JP" altLang="en-US" sz="1800" b="1">
              <a:solidFill>
                <a:schemeClr val="accent2"/>
              </a:solidFill>
              <a:latin typeface="MS PGothic" pitchFamily="34" charset="-128"/>
              <a:ea typeface="MS PGothic" pitchFamily="34" charset="-128"/>
            </a:endParaRPr>
          </a:p>
        </p:txBody>
      </p:sp>
      <p:sp>
        <p:nvSpPr>
          <p:cNvPr id="579591" name="Text Box 7"/>
          <p:cNvSpPr txBox="1">
            <a:spLocks noChangeArrowheads="1"/>
          </p:cNvSpPr>
          <p:nvPr/>
        </p:nvSpPr>
        <p:spPr bwMode="auto">
          <a:xfrm>
            <a:off x="2181225" y="4025540"/>
            <a:ext cx="184150" cy="366713"/>
          </a:xfrm>
          <a:prstGeom prst="rect">
            <a:avLst/>
          </a:prstGeom>
          <a:noFill/>
          <a:ln w="12700">
            <a:noFill/>
            <a:miter lim="800000"/>
            <a:headEnd/>
            <a:tailEnd/>
          </a:ln>
          <a:effectLst/>
        </p:spPr>
        <p:txBody>
          <a:bodyPr wrap="none" anchor="ctr">
            <a:spAutoFit/>
          </a:bodyPr>
          <a:lstStyle/>
          <a:p>
            <a:pPr algn="ctr" eaLnBrk="0" hangingPunct="0">
              <a:spcBef>
                <a:spcPct val="50000"/>
              </a:spcBef>
            </a:pPr>
            <a:endParaRPr lang="ja-JP" altLang="en-US" sz="1800" b="1">
              <a:solidFill>
                <a:schemeClr val="accent2"/>
              </a:solidFill>
              <a:latin typeface="MS PGothic" pitchFamily="34" charset="-128"/>
              <a:ea typeface="MS PGothic" pitchFamily="34" charset="-128"/>
            </a:endParaRPr>
          </a:p>
        </p:txBody>
      </p:sp>
      <p:sp>
        <p:nvSpPr>
          <p:cNvPr id="579592" name="Text Box 8"/>
          <p:cNvSpPr txBox="1">
            <a:spLocks noChangeArrowheads="1"/>
          </p:cNvSpPr>
          <p:nvPr/>
        </p:nvSpPr>
        <p:spPr bwMode="auto">
          <a:xfrm>
            <a:off x="433388" y="3962737"/>
            <a:ext cx="8482012" cy="2456057"/>
          </a:xfrm>
          <a:prstGeom prst="rect">
            <a:avLst/>
          </a:prstGeom>
          <a:noFill/>
          <a:ln w="12700">
            <a:noFill/>
            <a:miter lim="800000"/>
            <a:headEnd/>
            <a:tailEnd/>
          </a:ln>
          <a:effectLst/>
        </p:spPr>
        <p:txBody>
          <a:bodyPr anchor="ctr">
            <a:spAutoFit/>
          </a:bodyPr>
          <a:lstStyle/>
          <a:p>
            <a:pPr eaLnBrk="0" hangingPunct="0">
              <a:spcBef>
                <a:spcPct val="35000"/>
              </a:spcBef>
            </a:pPr>
            <a:r>
              <a:rPr lang="zh-CN" altLang="en-US" sz="2400" b="1" dirty="0">
                <a:solidFill>
                  <a:srgbClr val="0033CC"/>
                </a:solidFill>
                <a:latin typeface="MS PGothic" pitchFamily="34" charset="-128"/>
                <a:ea typeface="宋体" pitchFamily="2" charset="-122"/>
              </a:rPr>
              <a:t>能够通过的圆孔直径</a:t>
            </a:r>
            <a:r>
              <a:rPr lang="ja-JP" altLang="en-US" sz="2400" b="1" dirty="0">
                <a:solidFill>
                  <a:srgbClr val="0033CC"/>
                </a:solidFill>
                <a:latin typeface="MS PGothic" pitchFamily="34" charset="-128"/>
                <a:ea typeface="MS PGothic" pitchFamily="34" charset="-128"/>
              </a:rPr>
              <a:t>（</a:t>
            </a:r>
            <a:r>
              <a:rPr lang="en-US" altLang="ja-JP" sz="2400" b="1" dirty="0">
                <a:solidFill>
                  <a:srgbClr val="0033CC"/>
                </a:solidFill>
                <a:latin typeface="MS PGothic" pitchFamily="34" charset="-128"/>
                <a:ea typeface="MS PGothic" pitchFamily="34" charset="-128"/>
              </a:rPr>
              <a:t>μ</a:t>
            </a:r>
            <a:r>
              <a:rPr lang="ja-JP" altLang="en-US" sz="2400" b="1" dirty="0">
                <a:solidFill>
                  <a:srgbClr val="0033CC"/>
                </a:solidFill>
                <a:latin typeface="MS PGothic" pitchFamily="34" charset="-128"/>
                <a:ea typeface="MS PGothic" pitchFamily="34" charset="-128"/>
              </a:rPr>
              <a:t>ｍ）　　　	</a:t>
            </a:r>
            <a:r>
              <a:rPr lang="ja-JP" altLang="en-US" sz="2400" b="1" dirty="0">
                <a:solidFill>
                  <a:srgbClr val="0033CC"/>
                </a:solidFill>
                <a:latin typeface="Arial" pitchFamily="34" charset="0"/>
                <a:ea typeface="MS PGothic" pitchFamily="34" charset="-128"/>
              </a:rPr>
              <a:t>100	   ＜  	  113</a:t>
            </a:r>
          </a:p>
          <a:p>
            <a:pPr eaLnBrk="0" hangingPunct="0">
              <a:spcBef>
                <a:spcPct val="35000"/>
              </a:spcBef>
            </a:pPr>
            <a:r>
              <a:rPr lang="zh-CN" altLang="en-US" sz="2400" b="1" dirty="0">
                <a:solidFill>
                  <a:srgbClr val="0033CC"/>
                </a:solidFill>
                <a:latin typeface="MS PGothic" pitchFamily="34" charset="-128"/>
                <a:ea typeface="宋体" pitchFamily="2" charset="-122"/>
              </a:rPr>
              <a:t>能够通过的筛子眼</a:t>
            </a:r>
            <a:r>
              <a:rPr lang="ja-JP" altLang="en-US" sz="2400" b="1" dirty="0">
                <a:solidFill>
                  <a:srgbClr val="0033CC"/>
                </a:solidFill>
                <a:latin typeface="MS PGothic" pitchFamily="34" charset="-128"/>
                <a:ea typeface="MS PGothic" pitchFamily="34" charset="-128"/>
              </a:rPr>
              <a:t>（</a:t>
            </a:r>
            <a:r>
              <a:rPr lang="en-US" altLang="ja-JP" sz="2400" b="1" dirty="0">
                <a:solidFill>
                  <a:srgbClr val="0033CC"/>
                </a:solidFill>
                <a:latin typeface="MS PGothic" pitchFamily="34" charset="-128"/>
                <a:ea typeface="MS PGothic" pitchFamily="34" charset="-128"/>
              </a:rPr>
              <a:t>μ</a:t>
            </a:r>
            <a:r>
              <a:rPr lang="ja-JP" altLang="en-US" sz="2400" b="1" dirty="0">
                <a:solidFill>
                  <a:srgbClr val="0033CC"/>
                </a:solidFill>
                <a:latin typeface="MS PGothic" pitchFamily="34" charset="-128"/>
                <a:ea typeface="MS PGothic" pitchFamily="34" charset="-128"/>
              </a:rPr>
              <a:t>ｍ）　　  	</a:t>
            </a:r>
            <a:r>
              <a:rPr lang="ja-JP" altLang="en-US" sz="2400" b="1" dirty="0">
                <a:solidFill>
                  <a:srgbClr val="0033CC"/>
                </a:solidFill>
                <a:latin typeface="Arial" pitchFamily="34" charset="0"/>
                <a:ea typeface="MS PGothic" pitchFamily="34" charset="-128"/>
              </a:rPr>
              <a:t>100 	   ＞	  80</a:t>
            </a:r>
          </a:p>
          <a:p>
            <a:pPr eaLnBrk="0" hangingPunct="0">
              <a:spcBef>
                <a:spcPct val="35000"/>
              </a:spcBef>
            </a:pPr>
            <a:r>
              <a:rPr lang="zh-CN" altLang="en-US" sz="2400" b="1" dirty="0">
                <a:solidFill>
                  <a:srgbClr val="0033CC"/>
                </a:solidFill>
                <a:latin typeface="MS PGothic" pitchFamily="34" charset="-128"/>
                <a:ea typeface="宋体" pitchFamily="2" charset="-122"/>
              </a:rPr>
              <a:t>投影面积</a:t>
            </a:r>
            <a:r>
              <a:rPr lang="ja-JP" altLang="en-US" sz="2400" b="1" dirty="0">
                <a:solidFill>
                  <a:srgbClr val="0033CC"/>
                </a:solidFill>
                <a:latin typeface="MS PGothic" pitchFamily="34" charset="-128"/>
                <a:ea typeface="MS PGothic" pitchFamily="34" charset="-128"/>
              </a:rPr>
              <a:t>（×10</a:t>
            </a:r>
            <a:r>
              <a:rPr lang="ja-JP" altLang="en-US" sz="2400" b="1" baseline="30000" dirty="0">
                <a:solidFill>
                  <a:srgbClr val="0033CC"/>
                </a:solidFill>
                <a:latin typeface="MS PGothic" pitchFamily="34" charset="-128"/>
                <a:ea typeface="MS PGothic" pitchFamily="34" charset="-128"/>
              </a:rPr>
              <a:t>-9</a:t>
            </a:r>
            <a:r>
              <a:rPr lang="ja-JP" altLang="en-US" sz="2400" b="1" dirty="0">
                <a:solidFill>
                  <a:srgbClr val="0033CC"/>
                </a:solidFill>
                <a:latin typeface="MS PGothic" pitchFamily="34" charset="-128"/>
                <a:ea typeface="MS PGothic" pitchFamily="34" charset="-128"/>
              </a:rPr>
              <a:t>ｍ</a:t>
            </a:r>
            <a:r>
              <a:rPr lang="ja-JP" altLang="en-US" sz="2400" b="1" baseline="30000" dirty="0">
                <a:solidFill>
                  <a:srgbClr val="0033CC"/>
                </a:solidFill>
                <a:latin typeface="MS PGothic" pitchFamily="34" charset="-128"/>
                <a:ea typeface="MS PGothic" pitchFamily="34" charset="-128"/>
              </a:rPr>
              <a:t>2</a:t>
            </a:r>
            <a:r>
              <a:rPr lang="ja-JP" altLang="en-US" sz="2400" b="1" dirty="0">
                <a:solidFill>
                  <a:srgbClr val="0033CC"/>
                </a:solidFill>
                <a:latin typeface="MS PGothic" pitchFamily="34" charset="-128"/>
                <a:ea typeface="MS PGothic" pitchFamily="34" charset="-128"/>
              </a:rPr>
              <a:t>）　　　　　	</a:t>
            </a:r>
            <a:r>
              <a:rPr lang="ja-JP" altLang="en-US" sz="2400" b="1" dirty="0">
                <a:solidFill>
                  <a:srgbClr val="0033CC"/>
                </a:solidFill>
                <a:latin typeface="Arial" pitchFamily="34" charset="0"/>
                <a:ea typeface="MS PGothic" pitchFamily="34" charset="-128"/>
              </a:rPr>
              <a:t>7.85	   ＞	  6.4</a:t>
            </a:r>
          </a:p>
          <a:p>
            <a:pPr eaLnBrk="0" hangingPunct="0">
              <a:spcBef>
                <a:spcPct val="35000"/>
              </a:spcBef>
            </a:pPr>
            <a:r>
              <a:rPr lang="zh-CN" altLang="en-US" sz="2400" b="1" dirty="0">
                <a:solidFill>
                  <a:srgbClr val="0033CC"/>
                </a:solidFill>
                <a:latin typeface="MS PGothic" pitchFamily="34" charset="-128"/>
                <a:ea typeface="宋体" pitchFamily="2" charset="-122"/>
              </a:rPr>
              <a:t>表面积</a:t>
            </a:r>
            <a:r>
              <a:rPr lang="ja-JP" altLang="en-US" sz="2400" b="1" dirty="0">
                <a:solidFill>
                  <a:srgbClr val="0033CC"/>
                </a:solidFill>
                <a:latin typeface="MS PGothic" pitchFamily="34" charset="-128"/>
                <a:ea typeface="MS PGothic" pitchFamily="34" charset="-128"/>
              </a:rPr>
              <a:t>（×10</a:t>
            </a:r>
            <a:r>
              <a:rPr lang="ja-JP" altLang="en-US" sz="2400" b="1" baseline="30000" dirty="0">
                <a:solidFill>
                  <a:srgbClr val="0033CC"/>
                </a:solidFill>
                <a:latin typeface="MS PGothic" pitchFamily="34" charset="-128"/>
                <a:ea typeface="MS PGothic" pitchFamily="34" charset="-128"/>
              </a:rPr>
              <a:t>-8</a:t>
            </a:r>
            <a:r>
              <a:rPr lang="ja-JP" altLang="en-US" sz="2400" b="1" dirty="0">
                <a:solidFill>
                  <a:srgbClr val="0033CC"/>
                </a:solidFill>
                <a:latin typeface="MS PGothic" pitchFamily="34" charset="-128"/>
                <a:ea typeface="MS PGothic" pitchFamily="34" charset="-128"/>
              </a:rPr>
              <a:t>ｍ</a:t>
            </a:r>
            <a:r>
              <a:rPr lang="ja-JP" altLang="en-US" sz="2400" b="1" baseline="30000" dirty="0">
                <a:solidFill>
                  <a:srgbClr val="0033CC"/>
                </a:solidFill>
                <a:latin typeface="MS PGothic" pitchFamily="34" charset="-128"/>
                <a:ea typeface="MS PGothic" pitchFamily="34" charset="-128"/>
              </a:rPr>
              <a:t>2</a:t>
            </a:r>
            <a:r>
              <a:rPr lang="ja-JP" altLang="en-US" sz="2400" b="1" dirty="0">
                <a:solidFill>
                  <a:srgbClr val="0033CC"/>
                </a:solidFill>
                <a:latin typeface="MS PGothic" pitchFamily="34" charset="-128"/>
                <a:ea typeface="MS PGothic" pitchFamily="34" charset="-128"/>
              </a:rPr>
              <a:t>）　　　　　　 　　	</a:t>
            </a:r>
            <a:r>
              <a:rPr lang="ja-JP" altLang="en-US" sz="2400" b="1" dirty="0">
                <a:solidFill>
                  <a:srgbClr val="0033CC"/>
                </a:solidFill>
                <a:latin typeface="Arial" pitchFamily="34" charset="0"/>
                <a:ea typeface="MS PGothic" pitchFamily="34" charset="-128"/>
              </a:rPr>
              <a:t>3.14	   ＜	  3.84</a:t>
            </a:r>
          </a:p>
          <a:p>
            <a:pPr eaLnBrk="0" hangingPunct="0">
              <a:spcBef>
                <a:spcPct val="35000"/>
              </a:spcBef>
            </a:pPr>
            <a:r>
              <a:rPr lang="zh-CN" altLang="en-US" sz="2400" b="1" dirty="0">
                <a:solidFill>
                  <a:srgbClr val="0033CC"/>
                </a:solidFill>
                <a:latin typeface="MS PGothic" pitchFamily="34" charset="-128"/>
                <a:ea typeface="宋体" pitchFamily="2" charset="-122"/>
              </a:rPr>
              <a:t>体积</a:t>
            </a:r>
            <a:r>
              <a:rPr lang="ja-JP" altLang="en-US" sz="2400" b="1" dirty="0">
                <a:solidFill>
                  <a:srgbClr val="0033CC"/>
                </a:solidFill>
                <a:latin typeface="MS PGothic" pitchFamily="34" charset="-128"/>
                <a:ea typeface="MS PGothic" pitchFamily="34" charset="-128"/>
              </a:rPr>
              <a:t>（×10</a:t>
            </a:r>
            <a:r>
              <a:rPr lang="ja-JP" altLang="en-US" sz="2400" b="1" baseline="30000" dirty="0">
                <a:solidFill>
                  <a:srgbClr val="0033CC"/>
                </a:solidFill>
                <a:latin typeface="MS PGothic" pitchFamily="34" charset="-128"/>
                <a:ea typeface="MS PGothic" pitchFamily="34" charset="-128"/>
              </a:rPr>
              <a:t>-11</a:t>
            </a:r>
            <a:r>
              <a:rPr lang="ja-JP" altLang="en-US" sz="2400" b="1" dirty="0">
                <a:solidFill>
                  <a:srgbClr val="0033CC"/>
                </a:solidFill>
                <a:latin typeface="MS PGothic" pitchFamily="34" charset="-128"/>
                <a:ea typeface="MS PGothic" pitchFamily="34" charset="-128"/>
              </a:rPr>
              <a:t>ｍ</a:t>
            </a:r>
            <a:r>
              <a:rPr lang="ja-JP" altLang="en-US" sz="2400" b="1" baseline="30000" dirty="0">
                <a:solidFill>
                  <a:srgbClr val="0033CC"/>
                </a:solidFill>
                <a:latin typeface="MS PGothic" pitchFamily="34" charset="-128"/>
                <a:ea typeface="MS PGothic" pitchFamily="34" charset="-128"/>
              </a:rPr>
              <a:t>3</a:t>
            </a:r>
            <a:r>
              <a:rPr lang="ja-JP" altLang="en-US" sz="2400" b="1" dirty="0">
                <a:solidFill>
                  <a:srgbClr val="0033CC"/>
                </a:solidFill>
                <a:latin typeface="MS PGothic" pitchFamily="34" charset="-128"/>
                <a:ea typeface="MS PGothic" pitchFamily="34" charset="-128"/>
              </a:rPr>
              <a:t>）　　　　　　 　　　	</a:t>
            </a:r>
            <a:r>
              <a:rPr lang="ja-JP" altLang="en-US" sz="2400" b="1" dirty="0">
                <a:solidFill>
                  <a:srgbClr val="0033CC"/>
                </a:solidFill>
                <a:latin typeface="Arial" pitchFamily="34" charset="0"/>
                <a:ea typeface="MS PGothic" pitchFamily="34" charset="-128"/>
              </a:rPr>
              <a:t>5.23	   ＞	  5.12</a:t>
            </a:r>
          </a:p>
        </p:txBody>
      </p:sp>
      <p:sp>
        <p:nvSpPr>
          <p:cNvPr id="579593" name="Line 9"/>
          <p:cNvSpPr>
            <a:spLocks noChangeShapeType="1"/>
          </p:cNvSpPr>
          <p:nvPr/>
        </p:nvSpPr>
        <p:spPr bwMode="auto">
          <a:xfrm>
            <a:off x="6375400" y="3744035"/>
            <a:ext cx="1320800" cy="0"/>
          </a:xfrm>
          <a:prstGeom prst="line">
            <a:avLst/>
          </a:prstGeom>
          <a:noFill/>
          <a:ln w="28575">
            <a:solidFill>
              <a:srgbClr val="9966FF"/>
            </a:solidFill>
            <a:round/>
            <a:headEnd type="triangle" w="med" len="med"/>
            <a:tailEnd type="triangle" w="med" len="med"/>
          </a:ln>
          <a:effectLst/>
        </p:spPr>
        <p:txBody>
          <a:bodyPr wrap="none" anchor="ctr"/>
          <a:lstStyle/>
          <a:p>
            <a:endParaRPr lang="zh-CN" altLang="en-US"/>
          </a:p>
        </p:txBody>
      </p:sp>
      <p:sp>
        <p:nvSpPr>
          <p:cNvPr id="579594" name="Text Box 10"/>
          <p:cNvSpPr txBox="1">
            <a:spLocks noChangeArrowheads="1"/>
          </p:cNvSpPr>
          <p:nvPr/>
        </p:nvSpPr>
        <p:spPr bwMode="auto">
          <a:xfrm>
            <a:off x="6532305" y="3297321"/>
            <a:ext cx="1005404" cy="369332"/>
          </a:xfrm>
          <a:prstGeom prst="rect">
            <a:avLst/>
          </a:prstGeom>
          <a:noFill/>
          <a:ln w="12700">
            <a:noFill/>
            <a:miter lim="800000"/>
            <a:headEnd/>
            <a:tailEnd/>
          </a:ln>
          <a:effectLst/>
        </p:spPr>
        <p:txBody>
          <a:bodyPr wrap="none" anchor="ctr">
            <a:spAutoFit/>
          </a:bodyPr>
          <a:lstStyle/>
          <a:p>
            <a:pPr algn="ctr" eaLnBrk="0" hangingPunct="0">
              <a:spcBef>
                <a:spcPct val="50000"/>
              </a:spcBef>
            </a:pPr>
            <a:r>
              <a:rPr lang="ja-JP" altLang="en-US" sz="1800" b="1" dirty="0">
                <a:solidFill>
                  <a:srgbClr val="FF0000"/>
                </a:solidFill>
                <a:latin typeface="Arial" pitchFamily="34" charset="0"/>
                <a:ea typeface="MS PGothic" pitchFamily="34" charset="-128"/>
              </a:rPr>
              <a:t>　80 </a:t>
            </a:r>
            <a:r>
              <a:rPr lang="en-US" altLang="ja-JP" sz="1800" b="1" dirty="0" err="1">
                <a:solidFill>
                  <a:srgbClr val="FF0000"/>
                </a:solidFill>
                <a:latin typeface="Arial" pitchFamily="34" charset="0"/>
                <a:ea typeface="MS PGothic" pitchFamily="34" charset="-128"/>
              </a:rPr>
              <a:t>μ</a:t>
            </a:r>
            <a:r>
              <a:rPr lang="en-US" altLang="ja-JP" b="1" dirty="0" err="1">
                <a:solidFill>
                  <a:srgbClr val="FF0000"/>
                </a:solidFill>
                <a:latin typeface="Arial" pitchFamily="34" charset="0"/>
                <a:ea typeface="MS PGothic" pitchFamily="34" charset="-128"/>
              </a:rPr>
              <a:t>m</a:t>
            </a:r>
            <a:endParaRPr lang="ja-JP" altLang="en-US" sz="1800" b="1" dirty="0">
              <a:solidFill>
                <a:srgbClr val="FF0000"/>
              </a:solidFill>
              <a:latin typeface="Arial" pitchFamily="34" charset="0"/>
              <a:ea typeface="MS PGothic" pitchFamily="34" charset="-128"/>
            </a:endParaRPr>
          </a:p>
        </p:txBody>
      </p:sp>
      <p:sp>
        <p:nvSpPr>
          <p:cNvPr id="579595" name="Text Box 11"/>
          <p:cNvSpPr txBox="1">
            <a:spLocks noChangeArrowheads="1"/>
          </p:cNvSpPr>
          <p:nvPr/>
        </p:nvSpPr>
        <p:spPr bwMode="auto">
          <a:xfrm>
            <a:off x="6311900" y="2207695"/>
            <a:ext cx="1612900" cy="457200"/>
          </a:xfrm>
          <a:prstGeom prst="rect">
            <a:avLst/>
          </a:prstGeom>
          <a:noFill/>
          <a:ln w="12700">
            <a:noFill/>
            <a:miter lim="800000"/>
            <a:headEnd/>
            <a:tailEnd/>
          </a:ln>
          <a:effectLst/>
        </p:spPr>
        <p:txBody>
          <a:bodyPr anchor="ctr">
            <a:spAutoFit/>
          </a:bodyPr>
          <a:lstStyle/>
          <a:p>
            <a:pPr algn="ctr" eaLnBrk="0" hangingPunct="0">
              <a:spcBef>
                <a:spcPct val="50000"/>
              </a:spcBef>
            </a:pPr>
            <a:r>
              <a:rPr lang="ja-JP" altLang="en-US" sz="2400" dirty="0">
                <a:solidFill>
                  <a:srgbClr val="0000FF"/>
                </a:solidFill>
                <a:latin typeface="MS PGothic" pitchFamily="34" charset="-128"/>
                <a:ea typeface="MS PGothic" pitchFamily="34" charset="-128"/>
              </a:rPr>
              <a:t>立方体</a:t>
            </a:r>
          </a:p>
        </p:txBody>
      </p:sp>
      <p:sp>
        <p:nvSpPr>
          <p:cNvPr id="579597" name="Line 13"/>
          <p:cNvSpPr>
            <a:spLocks noChangeShapeType="1"/>
          </p:cNvSpPr>
          <p:nvPr/>
        </p:nvSpPr>
        <p:spPr bwMode="auto">
          <a:xfrm>
            <a:off x="4419600" y="2321995"/>
            <a:ext cx="0" cy="952500"/>
          </a:xfrm>
          <a:prstGeom prst="line">
            <a:avLst/>
          </a:prstGeom>
          <a:noFill/>
          <a:ln w="28575">
            <a:solidFill>
              <a:srgbClr val="9966FF"/>
            </a:solidFill>
            <a:prstDash val="sysDot"/>
            <a:round/>
            <a:headEnd/>
            <a:tailEnd/>
          </a:ln>
          <a:effectLst/>
        </p:spPr>
        <p:txBody>
          <a:bodyPr wrap="none" anchor="ctr"/>
          <a:lstStyle/>
          <a:p>
            <a:endParaRPr lang="zh-CN" altLang="en-US"/>
          </a:p>
        </p:txBody>
      </p:sp>
      <p:sp>
        <p:nvSpPr>
          <p:cNvPr id="579598" name="Line 14"/>
          <p:cNvSpPr>
            <a:spLocks noChangeShapeType="1"/>
          </p:cNvSpPr>
          <p:nvPr/>
        </p:nvSpPr>
        <p:spPr bwMode="auto">
          <a:xfrm>
            <a:off x="4419600" y="3274495"/>
            <a:ext cx="1447800" cy="0"/>
          </a:xfrm>
          <a:prstGeom prst="line">
            <a:avLst/>
          </a:prstGeom>
          <a:noFill/>
          <a:ln w="28575">
            <a:solidFill>
              <a:srgbClr val="9966FF"/>
            </a:solidFill>
            <a:round/>
            <a:headEnd type="triangle" w="med" len="med"/>
            <a:tailEnd type="triangle" w="med" len="med"/>
          </a:ln>
          <a:effectLst/>
        </p:spPr>
        <p:txBody>
          <a:bodyPr wrap="none" anchor="ctr"/>
          <a:lstStyle/>
          <a:p>
            <a:endParaRPr lang="zh-CN" altLang="en-US"/>
          </a:p>
        </p:txBody>
      </p:sp>
      <p:sp>
        <p:nvSpPr>
          <p:cNvPr id="579599" name="Text Box 15"/>
          <p:cNvSpPr txBox="1">
            <a:spLocks noChangeArrowheads="1"/>
          </p:cNvSpPr>
          <p:nvPr/>
        </p:nvSpPr>
        <p:spPr bwMode="auto">
          <a:xfrm>
            <a:off x="4648200" y="3291958"/>
            <a:ext cx="1158875" cy="366712"/>
          </a:xfrm>
          <a:prstGeom prst="rect">
            <a:avLst/>
          </a:prstGeom>
          <a:noFill/>
          <a:ln w="12700">
            <a:noFill/>
            <a:miter lim="800000"/>
            <a:headEnd/>
            <a:tailEnd/>
          </a:ln>
          <a:effectLst/>
        </p:spPr>
        <p:txBody>
          <a:bodyPr anchor="ctr">
            <a:spAutoFit/>
          </a:bodyPr>
          <a:lstStyle/>
          <a:p>
            <a:pPr eaLnBrk="0" hangingPunct="0">
              <a:spcBef>
                <a:spcPct val="50000"/>
              </a:spcBef>
            </a:pPr>
            <a:r>
              <a:rPr lang="ja-JP" altLang="en-US" sz="1800" b="1" dirty="0">
                <a:solidFill>
                  <a:srgbClr val="FF0000"/>
                </a:solidFill>
                <a:latin typeface="Arial" pitchFamily="34" charset="0"/>
                <a:ea typeface="MS PGothic" pitchFamily="34" charset="-128"/>
              </a:rPr>
              <a:t>100 </a:t>
            </a:r>
            <a:r>
              <a:rPr lang="en-US" altLang="ja-JP" sz="1800" b="1" dirty="0" err="1">
                <a:solidFill>
                  <a:srgbClr val="FF0000"/>
                </a:solidFill>
                <a:latin typeface="Arial" pitchFamily="34" charset="0"/>
                <a:ea typeface="MS PGothic" pitchFamily="34" charset="-128"/>
              </a:rPr>
              <a:t>μ</a:t>
            </a:r>
            <a:r>
              <a:rPr lang="en-US" altLang="ja-JP" b="1" dirty="0" err="1">
                <a:solidFill>
                  <a:srgbClr val="FF0000"/>
                </a:solidFill>
                <a:latin typeface="Arial" pitchFamily="34" charset="0"/>
                <a:ea typeface="MS PGothic" pitchFamily="34" charset="-128"/>
              </a:rPr>
              <a:t>m</a:t>
            </a:r>
            <a:endParaRPr lang="ja-JP" altLang="en-US" sz="1800" b="1" dirty="0">
              <a:solidFill>
                <a:srgbClr val="FF0000"/>
              </a:solidFill>
              <a:latin typeface="Arial" pitchFamily="34" charset="0"/>
              <a:ea typeface="MS PGothic" pitchFamily="34" charset="-128"/>
            </a:endParaRPr>
          </a:p>
        </p:txBody>
      </p:sp>
      <p:sp>
        <p:nvSpPr>
          <p:cNvPr id="579600" name="Oval 16"/>
          <p:cNvSpPr>
            <a:spLocks noChangeArrowheads="1"/>
          </p:cNvSpPr>
          <p:nvPr/>
        </p:nvSpPr>
        <p:spPr bwMode="auto">
          <a:xfrm>
            <a:off x="4419600" y="1598095"/>
            <a:ext cx="1447800" cy="1447800"/>
          </a:xfrm>
          <a:prstGeom prst="ellipse">
            <a:avLst/>
          </a:prstGeom>
          <a:gradFill rotWithShape="0">
            <a:gsLst>
              <a:gs pos="0">
                <a:srgbClr val="FFFFFF"/>
              </a:gs>
              <a:gs pos="100000">
                <a:srgbClr val="66FF99"/>
              </a:gs>
            </a:gsLst>
            <a:path path="shape">
              <a:fillToRect l="50000" t="50000" r="50000" b="50000"/>
            </a:path>
          </a:gradFill>
          <a:ln w="12700">
            <a:solidFill>
              <a:srgbClr val="009999"/>
            </a:solidFill>
            <a:round/>
            <a:headEnd type="none" w="sm" len="sm"/>
            <a:tailEnd type="none" w="sm" len="sm"/>
          </a:ln>
          <a:effectLst>
            <a:outerShdw dist="107763" dir="2700000" algn="ctr" rotWithShape="0">
              <a:srgbClr val="BFBFBF"/>
            </a:outerShdw>
          </a:effectLst>
        </p:spPr>
        <p:txBody>
          <a:bodyPr wrap="none" anchor="ctr"/>
          <a:lstStyle/>
          <a:p>
            <a:endParaRPr lang="zh-CN" altLang="en-US"/>
          </a:p>
        </p:txBody>
      </p:sp>
      <p:sp>
        <p:nvSpPr>
          <p:cNvPr id="579601" name="Line 17"/>
          <p:cNvSpPr>
            <a:spLocks noChangeShapeType="1"/>
          </p:cNvSpPr>
          <p:nvPr/>
        </p:nvSpPr>
        <p:spPr bwMode="auto">
          <a:xfrm>
            <a:off x="5867400" y="2321995"/>
            <a:ext cx="0" cy="952500"/>
          </a:xfrm>
          <a:prstGeom prst="line">
            <a:avLst/>
          </a:prstGeom>
          <a:noFill/>
          <a:ln w="28575">
            <a:solidFill>
              <a:srgbClr val="9966FF"/>
            </a:solidFill>
            <a:prstDash val="sysDot"/>
            <a:round/>
            <a:headEnd/>
            <a:tailEnd/>
          </a:ln>
          <a:effectLst/>
        </p:spPr>
        <p:txBody>
          <a:bodyPr wrap="none" anchor="ctr"/>
          <a:lstStyle/>
          <a:p>
            <a:endParaRPr lang="zh-CN" altLang="en-US"/>
          </a:p>
        </p:txBody>
      </p:sp>
      <p:sp>
        <p:nvSpPr>
          <p:cNvPr id="579602" name="Text Box 18"/>
          <p:cNvSpPr txBox="1">
            <a:spLocks noChangeArrowheads="1"/>
          </p:cNvSpPr>
          <p:nvPr/>
        </p:nvSpPr>
        <p:spPr bwMode="auto">
          <a:xfrm>
            <a:off x="4800600" y="2098307"/>
            <a:ext cx="685800" cy="461665"/>
          </a:xfrm>
          <a:prstGeom prst="rect">
            <a:avLst/>
          </a:prstGeom>
          <a:noFill/>
          <a:ln w="12700">
            <a:noFill/>
            <a:miter lim="800000"/>
            <a:headEnd/>
            <a:tailEnd/>
          </a:ln>
          <a:effectLst/>
        </p:spPr>
        <p:txBody>
          <a:bodyPr anchor="ctr">
            <a:spAutoFit/>
          </a:bodyPr>
          <a:lstStyle/>
          <a:p>
            <a:pPr algn="ctr" eaLnBrk="0" hangingPunct="0">
              <a:spcBef>
                <a:spcPct val="50000"/>
              </a:spcBef>
            </a:pPr>
            <a:r>
              <a:rPr lang="ja-JP" altLang="en-US" sz="2400" dirty="0">
                <a:solidFill>
                  <a:srgbClr val="0000FF"/>
                </a:solidFill>
                <a:latin typeface="MS PGothic" pitchFamily="34" charset="-128"/>
                <a:ea typeface="MS PGothic" pitchFamily="34" charset="-128"/>
              </a:rPr>
              <a:t>球</a:t>
            </a:r>
          </a:p>
        </p:txBody>
      </p:sp>
      <p:sp>
        <p:nvSpPr>
          <p:cNvPr id="579603" name="Line 19"/>
          <p:cNvSpPr>
            <a:spLocks noChangeShapeType="1"/>
          </p:cNvSpPr>
          <p:nvPr/>
        </p:nvSpPr>
        <p:spPr bwMode="auto">
          <a:xfrm>
            <a:off x="8001000" y="2741095"/>
            <a:ext cx="0" cy="304800"/>
          </a:xfrm>
          <a:prstGeom prst="line">
            <a:avLst/>
          </a:prstGeom>
          <a:noFill/>
          <a:ln w="25400">
            <a:solidFill>
              <a:srgbClr val="9966FF"/>
            </a:solidFill>
            <a:prstDash val="sysDot"/>
            <a:round/>
            <a:headEnd type="none" w="sm" len="sm"/>
            <a:tailEnd type="none" w="sm" len="sm"/>
          </a:ln>
          <a:effectLst/>
        </p:spPr>
        <p:txBody>
          <a:bodyPr wrap="none" anchor="ctr"/>
          <a:lstStyle/>
          <a:p>
            <a:endParaRPr lang="zh-CN" altLang="en-US"/>
          </a:p>
        </p:txBody>
      </p:sp>
      <p:sp>
        <p:nvSpPr>
          <p:cNvPr id="579604" name="Line 20"/>
          <p:cNvSpPr>
            <a:spLocks noChangeShapeType="1"/>
          </p:cNvSpPr>
          <p:nvPr/>
        </p:nvSpPr>
        <p:spPr bwMode="auto">
          <a:xfrm flipV="1">
            <a:off x="7696200" y="2969695"/>
            <a:ext cx="304800" cy="381000"/>
          </a:xfrm>
          <a:prstGeom prst="line">
            <a:avLst/>
          </a:prstGeom>
          <a:noFill/>
          <a:ln w="19050">
            <a:solidFill>
              <a:srgbClr val="9966FF"/>
            </a:solidFill>
            <a:round/>
            <a:headEnd type="triangle" w="med" len="med"/>
            <a:tailEnd type="triangle" w="med" len="med"/>
          </a:ln>
          <a:effectLst/>
        </p:spPr>
        <p:txBody>
          <a:bodyPr wrap="none" anchor="ctr"/>
          <a:lstStyle/>
          <a:p>
            <a:endParaRPr lang="zh-CN" altLang="en-US"/>
          </a:p>
        </p:txBody>
      </p:sp>
      <p:sp>
        <p:nvSpPr>
          <p:cNvPr id="579605" name="Text Box 21"/>
          <p:cNvSpPr txBox="1">
            <a:spLocks noChangeArrowheads="1"/>
          </p:cNvSpPr>
          <p:nvPr/>
        </p:nvSpPr>
        <p:spPr bwMode="auto">
          <a:xfrm>
            <a:off x="7784130" y="3044407"/>
            <a:ext cx="824265" cy="307777"/>
          </a:xfrm>
          <a:prstGeom prst="rect">
            <a:avLst/>
          </a:prstGeom>
          <a:noFill/>
          <a:ln w="12700">
            <a:noFill/>
            <a:miter lim="800000"/>
            <a:headEnd/>
            <a:tailEnd/>
          </a:ln>
          <a:effectLst/>
        </p:spPr>
        <p:txBody>
          <a:bodyPr wrap="none" anchor="ctr">
            <a:spAutoFit/>
          </a:bodyPr>
          <a:lstStyle/>
          <a:p>
            <a:pPr algn="ctr" eaLnBrk="0" hangingPunct="0">
              <a:spcBef>
                <a:spcPct val="50000"/>
              </a:spcBef>
            </a:pPr>
            <a:r>
              <a:rPr lang="ja-JP" altLang="en-US" sz="1400" b="1" dirty="0">
                <a:solidFill>
                  <a:srgbClr val="FF0000"/>
                </a:solidFill>
                <a:latin typeface="Arial" pitchFamily="34" charset="0"/>
                <a:ea typeface="MS PGothic" pitchFamily="34" charset="-128"/>
              </a:rPr>
              <a:t>　80 </a:t>
            </a:r>
            <a:r>
              <a:rPr lang="en-US" altLang="ja-JP" sz="1400" b="1" dirty="0" err="1">
                <a:solidFill>
                  <a:srgbClr val="FF0000"/>
                </a:solidFill>
                <a:latin typeface="Arial" pitchFamily="34" charset="0"/>
                <a:ea typeface="MS PGothic" pitchFamily="34" charset="-128"/>
              </a:rPr>
              <a:t>μm</a:t>
            </a:r>
            <a:endParaRPr lang="ja-JP" altLang="en-US" sz="1400" b="1" dirty="0">
              <a:solidFill>
                <a:srgbClr val="FF0000"/>
              </a:solidFill>
              <a:latin typeface="Arial" pitchFamily="34" charset="0"/>
              <a:ea typeface="MS PGothic" pitchFamily="34" charset="-128"/>
            </a:endParaRPr>
          </a:p>
        </p:txBody>
      </p:sp>
      <p:sp>
        <p:nvSpPr>
          <p:cNvPr id="579606" name="Line 22"/>
          <p:cNvSpPr>
            <a:spLocks noChangeShapeType="1"/>
          </p:cNvSpPr>
          <p:nvPr/>
        </p:nvSpPr>
        <p:spPr bwMode="auto">
          <a:xfrm>
            <a:off x="8001000" y="1598095"/>
            <a:ext cx="381000" cy="0"/>
          </a:xfrm>
          <a:prstGeom prst="line">
            <a:avLst/>
          </a:prstGeom>
          <a:noFill/>
          <a:ln w="25400">
            <a:solidFill>
              <a:srgbClr val="9966FF"/>
            </a:solidFill>
            <a:prstDash val="sysDot"/>
            <a:round/>
            <a:headEnd type="none" w="sm" len="sm"/>
            <a:tailEnd type="none" w="sm" len="sm"/>
          </a:ln>
          <a:effectLst/>
        </p:spPr>
        <p:txBody>
          <a:bodyPr wrap="none" anchor="ctr"/>
          <a:lstStyle/>
          <a:p>
            <a:endParaRPr lang="zh-CN" altLang="en-US"/>
          </a:p>
        </p:txBody>
      </p:sp>
      <p:sp>
        <p:nvSpPr>
          <p:cNvPr id="579607" name="Line 23"/>
          <p:cNvSpPr>
            <a:spLocks noChangeShapeType="1"/>
          </p:cNvSpPr>
          <p:nvPr/>
        </p:nvSpPr>
        <p:spPr bwMode="auto">
          <a:xfrm>
            <a:off x="8001000" y="2741095"/>
            <a:ext cx="381000" cy="0"/>
          </a:xfrm>
          <a:prstGeom prst="line">
            <a:avLst/>
          </a:prstGeom>
          <a:noFill/>
          <a:ln w="25400">
            <a:solidFill>
              <a:srgbClr val="9966FF"/>
            </a:solidFill>
            <a:prstDash val="sysDot"/>
            <a:round/>
            <a:headEnd type="none" w="sm" len="sm"/>
            <a:tailEnd type="none" w="sm" len="sm"/>
          </a:ln>
          <a:effectLst/>
        </p:spPr>
        <p:txBody>
          <a:bodyPr wrap="none" anchor="ctr"/>
          <a:lstStyle/>
          <a:p>
            <a:endParaRPr lang="zh-CN" altLang="en-US"/>
          </a:p>
        </p:txBody>
      </p:sp>
      <p:sp>
        <p:nvSpPr>
          <p:cNvPr id="579608" name="Line 24"/>
          <p:cNvSpPr>
            <a:spLocks noChangeShapeType="1"/>
          </p:cNvSpPr>
          <p:nvPr/>
        </p:nvSpPr>
        <p:spPr bwMode="auto">
          <a:xfrm>
            <a:off x="8153400" y="1598095"/>
            <a:ext cx="0" cy="1143000"/>
          </a:xfrm>
          <a:prstGeom prst="line">
            <a:avLst/>
          </a:prstGeom>
          <a:noFill/>
          <a:ln w="25400">
            <a:solidFill>
              <a:srgbClr val="9966FF"/>
            </a:solidFill>
            <a:round/>
            <a:headEnd type="triangle" w="med" len="med"/>
            <a:tailEnd type="triangle" w="med" len="med"/>
          </a:ln>
          <a:effectLst/>
        </p:spPr>
        <p:txBody>
          <a:bodyPr wrap="none" anchor="ctr"/>
          <a:lstStyle/>
          <a:p>
            <a:endParaRPr lang="zh-CN" altLang="en-US"/>
          </a:p>
        </p:txBody>
      </p:sp>
      <p:sp>
        <p:nvSpPr>
          <p:cNvPr id="579609" name="Text Box 25"/>
          <p:cNvSpPr txBox="1">
            <a:spLocks noChangeArrowheads="1"/>
          </p:cNvSpPr>
          <p:nvPr/>
        </p:nvSpPr>
        <p:spPr bwMode="auto">
          <a:xfrm>
            <a:off x="8024288" y="1992381"/>
            <a:ext cx="896400" cy="338554"/>
          </a:xfrm>
          <a:prstGeom prst="rect">
            <a:avLst/>
          </a:prstGeom>
          <a:noFill/>
          <a:ln w="12700">
            <a:noFill/>
            <a:miter lim="800000"/>
            <a:headEnd/>
            <a:tailEnd/>
          </a:ln>
          <a:effectLst/>
        </p:spPr>
        <p:txBody>
          <a:bodyPr wrap="none" anchor="ctr">
            <a:spAutoFit/>
          </a:bodyPr>
          <a:lstStyle/>
          <a:p>
            <a:pPr algn="ctr" eaLnBrk="0" hangingPunct="0">
              <a:spcBef>
                <a:spcPct val="50000"/>
              </a:spcBef>
            </a:pPr>
            <a:r>
              <a:rPr lang="ja-JP" altLang="en-US" sz="1600" b="1" dirty="0">
                <a:solidFill>
                  <a:srgbClr val="FF0000"/>
                </a:solidFill>
                <a:latin typeface="Arial" pitchFamily="34" charset="0"/>
                <a:ea typeface="MS PGothic" pitchFamily="34" charset="-128"/>
              </a:rPr>
              <a:t>　80 </a:t>
            </a:r>
            <a:r>
              <a:rPr lang="en-US" altLang="ja-JP" sz="1600" b="1" dirty="0" err="1">
                <a:solidFill>
                  <a:srgbClr val="FF0000"/>
                </a:solidFill>
                <a:latin typeface="Times New Roman" panose="02020603050405020304" pitchFamily="18" charset="0"/>
                <a:ea typeface="MS PGothic" pitchFamily="34" charset="-128"/>
                <a:cs typeface="Times New Roman" panose="02020603050405020304" pitchFamily="18" charset="0"/>
              </a:rPr>
              <a:t>μm</a:t>
            </a:r>
            <a:endParaRPr lang="ja-JP" altLang="en-US" sz="1600" b="1" dirty="0">
              <a:solidFill>
                <a:srgbClr val="FF0000"/>
              </a:solidFill>
              <a:latin typeface="Times New Roman" panose="02020603050405020304" pitchFamily="18" charset="0"/>
              <a:ea typeface="MS PGothic" pitchFamily="34" charset="-128"/>
              <a:cs typeface="Times New Roman" panose="02020603050405020304" pitchFamily="18" charset="0"/>
            </a:endParaRPr>
          </a:p>
        </p:txBody>
      </p:sp>
      <p:sp>
        <p:nvSpPr>
          <p:cNvPr id="579610" name="Line 26"/>
          <p:cNvSpPr>
            <a:spLocks noChangeShapeType="1"/>
          </p:cNvSpPr>
          <p:nvPr/>
        </p:nvSpPr>
        <p:spPr bwMode="auto">
          <a:xfrm>
            <a:off x="323850" y="3893778"/>
            <a:ext cx="8305800" cy="0"/>
          </a:xfrm>
          <a:prstGeom prst="line">
            <a:avLst/>
          </a:prstGeom>
          <a:noFill/>
          <a:ln w="25400">
            <a:solidFill>
              <a:srgbClr val="000099"/>
            </a:solidFill>
            <a:round/>
            <a:headEnd type="diamond" w="med" len="med"/>
            <a:tailEnd type="diamond" w="med" len="med"/>
          </a:ln>
          <a:effectLst/>
        </p:spPr>
        <p:txBody>
          <a:bodyPr wrap="none" anchor="ctr"/>
          <a:lstStyle/>
          <a:p>
            <a:endParaRPr lang="zh-CN" altLang="en-US"/>
          </a:p>
        </p:txBody>
      </p:sp>
      <p:sp>
        <p:nvSpPr>
          <p:cNvPr id="579611" name="Line 27"/>
          <p:cNvSpPr>
            <a:spLocks noChangeShapeType="1"/>
          </p:cNvSpPr>
          <p:nvPr/>
        </p:nvSpPr>
        <p:spPr bwMode="auto">
          <a:xfrm>
            <a:off x="304800" y="6489340"/>
            <a:ext cx="8305800" cy="0"/>
          </a:xfrm>
          <a:prstGeom prst="line">
            <a:avLst/>
          </a:prstGeom>
          <a:noFill/>
          <a:ln w="25400">
            <a:solidFill>
              <a:srgbClr val="000099"/>
            </a:solidFill>
            <a:round/>
            <a:headEnd type="diamond" w="med" len="med"/>
            <a:tailEnd type="diamond" w="med" len="med"/>
          </a:ln>
          <a:effectLst/>
        </p:spPr>
        <p:txBody>
          <a:bodyPr wrap="none" anchor="ctr"/>
          <a:lstStyle/>
          <a:p>
            <a:endParaRPr lang="zh-CN" altLang="en-US"/>
          </a:p>
        </p:txBody>
      </p:sp>
      <p:sp>
        <p:nvSpPr>
          <p:cNvPr id="579612" name="Line 28"/>
          <p:cNvSpPr>
            <a:spLocks noChangeShapeType="1"/>
          </p:cNvSpPr>
          <p:nvPr/>
        </p:nvSpPr>
        <p:spPr bwMode="auto">
          <a:xfrm>
            <a:off x="4648200" y="3898540"/>
            <a:ext cx="0" cy="2590800"/>
          </a:xfrm>
          <a:prstGeom prst="line">
            <a:avLst/>
          </a:prstGeom>
          <a:noFill/>
          <a:ln w="25400">
            <a:solidFill>
              <a:srgbClr val="000099"/>
            </a:solidFill>
            <a:round/>
            <a:headEnd type="none" w="sm" len="sm"/>
            <a:tailEnd type="none" w="sm" len="sm"/>
          </a:ln>
          <a:effectLst/>
        </p:spPr>
        <p:txBody>
          <a:bodyPr wrap="none" anchor="ctr"/>
          <a:lstStyle/>
          <a:p>
            <a:endParaRPr lang="zh-CN" altLang="en-US"/>
          </a:p>
        </p:txBody>
      </p:sp>
      <p:sp>
        <p:nvSpPr>
          <p:cNvPr id="579613" name="Line 29"/>
          <p:cNvSpPr>
            <a:spLocks noChangeShapeType="1"/>
          </p:cNvSpPr>
          <p:nvPr/>
        </p:nvSpPr>
        <p:spPr bwMode="auto">
          <a:xfrm>
            <a:off x="304800" y="4431940"/>
            <a:ext cx="8305800" cy="0"/>
          </a:xfrm>
          <a:prstGeom prst="line">
            <a:avLst/>
          </a:prstGeom>
          <a:noFill/>
          <a:ln w="19050">
            <a:solidFill>
              <a:srgbClr val="000099"/>
            </a:solidFill>
            <a:round/>
            <a:headEnd type="none" w="sm" len="sm"/>
            <a:tailEnd type="none" w="sm" len="sm"/>
          </a:ln>
          <a:effectLst/>
        </p:spPr>
        <p:txBody>
          <a:bodyPr wrap="none" anchor="ctr"/>
          <a:lstStyle/>
          <a:p>
            <a:endParaRPr lang="zh-CN" altLang="en-US"/>
          </a:p>
        </p:txBody>
      </p:sp>
      <p:sp>
        <p:nvSpPr>
          <p:cNvPr id="579614" name="Line 30"/>
          <p:cNvSpPr>
            <a:spLocks noChangeShapeType="1"/>
          </p:cNvSpPr>
          <p:nvPr/>
        </p:nvSpPr>
        <p:spPr bwMode="auto">
          <a:xfrm>
            <a:off x="304800" y="4965340"/>
            <a:ext cx="8305800" cy="0"/>
          </a:xfrm>
          <a:prstGeom prst="line">
            <a:avLst/>
          </a:prstGeom>
          <a:noFill/>
          <a:ln w="19050">
            <a:solidFill>
              <a:srgbClr val="000099"/>
            </a:solidFill>
            <a:round/>
            <a:headEnd type="none" w="sm" len="sm"/>
            <a:tailEnd type="none" w="sm" len="sm"/>
          </a:ln>
          <a:effectLst/>
        </p:spPr>
        <p:txBody>
          <a:bodyPr wrap="none" anchor="ctr"/>
          <a:lstStyle/>
          <a:p>
            <a:endParaRPr lang="zh-CN" altLang="en-US"/>
          </a:p>
        </p:txBody>
      </p:sp>
      <p:sp>
        <p:nvSpPr>
          <p:cNvPr id="579615" name="Line 31"/>
          <p:cNvSpPr>
            <a:spLocks noChangeShapeType="1"/>
          </p:cNvSpPr>
          <p:nvPr/>
        </p:nvSpPr>
        <p:spPr bwMode="auto">
          <a:xfrm>
            <a:off x="304800" y="5422540"/>
            <a:ext cx="8305800" cy="0"/>
          </a:xfrm>
          <a:prstGeom prst="line">
            <a:avLst/>
          </a:prstGeom>
          <a:noFill/>
          <a:ln w="19050">
            <a:solidFill>
              <a:srgbClr val="000099"/>
            </a:solidFill>
            <a:round/>
            <a:headEnd type="none" w="sm" len="sm"/>
            <a:tailEnd type="none" w="sm" len="sm"/>
          </a:ln>
          <a:effectLst/>
        </p:spPr>
        <p:txBody>
          <a:bodyPr wrap="none" anchor="ctr"/>
          <a:lstStyle/>
          <a:p>
            <a:endParaRPr lang="zh-CN" altLang="en-US"/>
          </a:p>
        </p:txBody>
      </p:sp>
      <p:sp>
        <p:nvSpPr>
          <p:cNvPr id="579616" name="Line 32"/>
          <p:cNvSpPr>
            <a:spLocks noChangeShapeType="1"/>
          </p:cNvSpPr>
          <p:nvPr/>
        </p:nvSpPr>
        <p:spPr bwMode="auto">
          <a:xfrm>
            <a:off x="304800" y="5955940"/>
            <a:ext cx="8305800" cy="0"/>
          </a:xfrm>
          <a:prstGeom prst="line">
            <a:avLst/>
          </a:prstGeom>
          <a:noFill/>
          <a:ln w="19050">
            <a:solidFill>
              <a:srgbClr val="000099"/>
            </a:solidFill>
            <a:round/>
            <a:headEnd type="none" w="sm" len="sm"/>
            <a:tailEnd type="none" w="sm" len="sm"/>
          </a:ln>
          <a:effectLst/>
        </p:spPr>
        <p:txBody>
          <a:bodyPr wrap="none" anchor="ctr"/>
          <a:lstStyle/>
          <a:p>
            <a:endParaRPr lang="zh-CN" altLang="en-US"/>
          </a:p>
        </p:txBody>
      </p:sp>
      <p:sp>
        <p:nvSpPr>
          <p:cNvPr id="2" name="Rectangle 1026">
            <a:extLst>
              <a:ext uri="{FF2B5EF4-FFF2-40B4-BE49-F238E27FC236}">
                <a16:creationId xmlns:a16="http://schemas.microsoft.com/office/drawing/2014/main" id="{DC5B059E-221C-CA47-9261-34C8E2164840}"/>
              </a:ext>
            </a:extLst>
          </p:cNvPr>
          <p:cNvSpPr txBox="1">
            <a:spLocks noChangeArrowheads="1"/>
          </p:cNvSpPr>
          <p:nvPr/>
        </p:nvSpPr>
        <p:spPr>
          <a:xfrm>
            <a:off x="1961710" y="692150"/>
            <a:ext cx="5740840" cy="587375"/>
          </a:xfrm>
          <a:prstGeom prst="rect">
            <a:avLst/>
          </a:prstGeom>
          <a:noFill/>
          <a:ln/>
        </p:spPr>
        <p:txBody>
          <a:bodyPr lIns="92075" tIns="46038" rIns="92075" bIns="46038" anchor="b"/>
          <a:lst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r>
              <a:rPr lang="en-US" altLang="zh-CN" sz="4000" kern="0" dirty="0"/>
              <a:t>4. </a:t>
            </a:r>
            <a:r>
              <a:rPr lang="zh-CN" altLang="en-US" sz="4000" kern="0" dirty="0"/>
              <a:t>粒度的大小</a:t>
            </a:r>
          </a:p>
        </p:txBody>
      </p:sp>
    </p:spTree>
  </p:cSld>
  <p:clrMapOvr>
    <a:masterClrMapping/>
  </p:clrMapOvr>
  <p:transition>
    <p:randomBar dir="vert"/>
  </p:transition>
</p:sld>
</file>

<file path=ppt/theme/theme1.xml><?xml version="1.0" encoding="utf-8"?>
<a:theme xmlns:a="http://schemas.openxmlformats.org/drawingml/2006/main" name="cc487e5b-2a16-4bcc-8ed2-99e1e80127be">
  <a:themeElements>
    <a:clrScheme name="cc487e5b-2a16-4bcc-8ed2-99e1e80127b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c487e5b-2a16-4bcc-8ed2-99e1e80127be">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CC"/>
        </a:solidFill>
        <a:ln w="25400"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华文细黑" pitchFamily="2" charset="-122"/>
          </a:defRPr>
        </a:defPPr>
      </a:lstStyle>
    </a:spDef>
    <a:lnDef>
      <a:spPr bwMode="auto">
        <a:xfrm>
          <a:off x="0" y="0"/>
          <a:ext cx="1" cy="1"/>
        </a:xfrm>
        <a:custGeom>
          <a:avLst/>
          <a:gdLst/>
          <a:ahLst/>
          <a:cxnLst/>
          <a:rect l="0" t="0" r="0" b="0"/>
          <a:pathLst/>
        </a:custGeom>
        <a:solidFill>
          <a:srgbClr val="FFFFCC"/>
        </a:solidFill>
        <a:ln w="25400"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华文细黑" pitchFamily="2" charset="-122"/>
          </a:defRPr>
        </a:defPPr>
      </a:lstStyle>
    </a:lnDef>
  </a:objectDefaults>
  <a:extraClrSchemeLst>
    <a:extraClrScheme>
      <a:clrScheme name="cc487e5b-2a16-4bcc-8ed2-99e1e80127b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c487e5b-2a16-4bcc-8ed2-99e1e80127b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c487e5b-2a16-4bcc-8ed2-99e1e80127b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c487e5b-2a16-4bcc-8ed2-99e1e80127b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c487e5b-2a16-4bcc-8ed2-99e1e80127b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c487e5b-2a16-4bcc-8ed2-99e1e80127b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c487e5b-2a16-4bcc-8ed2-99e1e80127b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c487e5b-2a16-4bcc-8ed2-99e1e80127b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c487e5b-2a16-4bcc-8ed2-99e1e80127b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c487e5b-2a16-4bcc-8ed2-99e1e80127b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c487e5b-2a16-4bcc-8ed2-99e1e80127b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c487e5b-2a16-4bcc-8ed2-99e1e80127b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11018</TotalTime>
  <Words>2669</Words>
  <Application>Microsoft Office PowerPoint</Application>
  <PresentationFormat>全屏显示(4:3)</PresentationFormat>
  <Paragraphs>334</Paragraphs>
  <Slides>37</Slides>
  <Notes>23</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37</vt:i4>
      </vt:variant>
    </vt:vector>
  </HeadingPairs>
  <TitlesOfParts>
    <vt:vector size="48" baseType="lpstr">
      <vt:lpstr>Monotype Sorts</vt:lpstr>
      <vt:lpstr>MS PGothic</vt:lpstr>
      <vt:lpstr>黑体</vt:lpstr>
      <vt:lpstr>宋体</vt:lpstr>
      <vt:lpstr>微软雅黑</vt:lpstr>
      <vt:lpstr>Arial</vt:lpstr>
      <vt:lpstr>Times New Roman</vt:lpstr>
      <vt:lpstr>Wingdings</vt:lpstr>
      <vt:lpstr>cc487e5b-2a16-4bcc-8ed2-99e1e80127be</vt:lpstr>
      <vt:lpstr>图表</vt:lpstr>
      <vt:lpstr>Equation</vt:lpstr>
      <vt:lpstr>工业结晶---第三章 晶体粒度测量</vt:lpstr>
      <vt:lpstr>1. 关于颗粒的基本概念</vt:lpstr>
      <vt:lpstr>2. 粒度的定义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各种方法对球体粒径平均值的不同表征  －－－对于三个直径分别为1、2、3单位的球体，表征它们的平均值</vt:lpstr>
      <vt:lpstr>平均值、中间值和最频值</vt:lpstr>
      <vt:lpstr>PowerPoint 演示文稿</vt:lpstr>
      <vt:lpstr>筛分技术</vt:lpstr>
      <vt:lpstr>筛分技术</vt:lpstr>
      <vt:lpstr>筛分技术——缺点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思考题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罗 孟杰</cp:lastModifiedBy>
  <cp:revision>1041</cp:revision>
  <cp:lastPrinted>1601-01-01T00:00:00Z</cp:lastPrinted>
  <dcterms:created xsi:type="dcterms:W3CDTF">1601-01-01T00:00:00Z</dcterms:created>
  <dcterms:modified xsi:type="dcterms:W3CDTF">2022-11-28T09:31:47Z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