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724" r:id="rId2"/>
    <p:sldId id="850" r:id="rId3"/>
    <p:sldId id="891" r:id="rId4"/>
    <p:sldId id="852" r:id="rId5"/>
    <p:sldId id="893" r:id="rId6"/>
    <p:sldId id="930" r:id="rId7"/>
    <p:sldId id="853" r:id="rId8"/>
    <p:sldId id="931" r:id="rId9"/>
    <p:sldId id="932" r:id="rId10"/>
    <p:sldId id="856" r:id="rId11"/>
    <p:sldId id="904" r:id="rId12"/>
    <p:sldId id="905" r:id="rId13"/>
    <p:sldId id="906" r:id="rId14"/>
    <p:sldId id="908" r:id="rId15"/>
    <p:sldId id="943" r:id="rId16"/>
    <p:sldId id="946" r:id="rId17"/>
    <p:sldId id="945" r:id="rId18"/>
    <p:sldId id="857" r:id="rId19"/>
    <p:sldId id="858" r:id="rId20"/>
    <p:sldId id="859" r:id="rId21"/>
    <p:sldId id="860" r:id="rId22"/>
    <p:sldId id="861" r:id="rId23"/>
    <p:sldId id="923" r:id="rId24"/>
    <p:sldId id="922" r:id="rId25"/>
    <p:sldId id="862" r:id="rId26"/>
    <p:sldId id="935" r:id="rId27"/>
    <p:sldId id="936" r:id="rId28"/>
    <p:sldId id="845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6600"/>
    <a:srgbClr val="0000FF"/>
    <a:srgbClr val="66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79901" autoAdjust="0"/>
  </p:normalViewPr>
  <p:slideViewPr>
    <p:cSldViewPr>
      <p:cViewPr varScale="1">
        <p:scale>
          <a:sx n="66" d="100"/>
          <a:sy n="66" d="100"/>
        </p:scale>
        <p:origin x="1997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6" d="100"/>
          <a:sy n="56" d="100"/>
        </p:scale>
        <p:origin x="-1212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1643C2-8933-4163-AC4A-AAF8FBA88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058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89AA841-83D4-496B-93DA-FBE994D8A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7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62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47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98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87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7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55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08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70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8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989138"/>
            <a:ext cx="6840538" cy="1684337"/>
          </a:xfrm>
        </p:spPr>
        <p:txBody>
          <a:bodyPr/>
          <a:lstStyle>
            <a:lvl1pPr algn="ctr">
              <a:defRPr sz="5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005263"/>
            <a:ext cx="5864225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ea typeface="华文细黑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274638"/>
            <a:ext cx="1963737" cy="6034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74638"/>
            <a:ext cx="5743575" cy="6034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7088" y="1989138"/>
            <a:ext cx="7859712" cy="4319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010400" y="2254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9A072BB-5F3A-49C1-933F-DE015967AAD3}" type="slidenum">
              <a:rPr lang="en-US" altLang="zh-CN" sz="200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sz="2000">
                <a:solidFill>
                  <a:srgbClr val="000000"/>
                </a:solidFill>
              </a:rPr>
              <a:t>/38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>
          <a:xfrm>
            <a:off x="3149600" y="62039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110370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765175"/>
            <a:ext cx="7772400" cy="935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9138"/>
            <a:ext cx="3810000" cy="4106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3810000" cy="4106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524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839D1-06A7-4CDE-8660-C87084CD1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765175"/>
            <a:ext cx="7772400" cy="935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9138"/>
            <a:ext cx="3810000" cy="4106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9138"/>
            <a:ext cx="3810000" cy="1976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7975"/>
            <a:ext cx="3810000" cy="1978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524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C5821-4FE0-46DC-B9C8-D310D1781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989138"/>
            <a:ext cx="3852862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989138"/>
            <a:ext cx="385445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直接连接符 2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989138"/>
            <a:ext cx="7859712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2" r:id="rId12"/>
    <p:sldLayoutId id="2147484587" r:id="rId13"/>
    <p:sldLayoutId id="2147484588" r:id="rId14"/>
    <p:sldLayoutId id="2147484589" r:id="rId15"/>
  </p:sldLayoutIdLst>
  <p:transition>
    <p:randomBa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4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2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40590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罗孟杰</a:t>
            </a:r>
            <a:endParaRPr lang="en-US" altLang="zh-CN" sz="32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B5BF2B4-F488-3363-155B-325A45775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7" y="1988840"/>
            <a:ext cx="8685965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rgbClr val="C00000"/>
                </a:solidFill>
                <a:latin typeface="+mj-ea"/>
              </a:rPr>
              <a:t>工业结晶</a:t>
            </a:r>
            <a:r>
              <a:rPr lang="en-US" altLang="zh-CN" sz="4400" dirty="0">
                <a:solidFill>
                  <a:srgbClr val="C00000"/>
                </a:solidFill>
                <a:latin typeface="+mj-ea"/>
              </a:rPr>
              <a:t>---</a:t>
            </a:r>
            <a:r>
              <a:rPr lang="zh-CN" altLang="en-US" sz="4400" dirty="0">
                <a:solidFill>
                  <a:srgbClr val="C00000"/>
                </a:solidFill>
                <a:latin typeface="+mj-ea"/>
              </a:rPr>
              <a:t>第四章 晶体成核过程</a:t>
            </a:r>
            <a:endParaRPr lang="zh-CN" altLang="en-US" sz="4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2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714" y="458670"/>
            <a:ext cx="7137285" cy="935038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6444" y="2404644"/>
            <a:ext cx="7772400" cy="4106862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ffectLst/>
              </a:rPr>
              <a:t>在一定的杂质的存在下，成核所需的能量会大大降低。非均相成核一般发生在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相对较低的过饱和度</a:t>
            </a:r>
            <a:r>
              <a:rPr lang="zh-CN" altLang="en-US" sz="2400" dirty="0">
                <a:effectLst/>
              </a:rPr>
              <a:t>下，此情况下的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自由能减少依赖于固相的接触角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   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   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如果接触角等于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，会产生自发成核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8918841"/>
              </p:ext>
            </p:extLst>
          </p:nvPr>
        </p:nvGraphicFramePr>
        <p:xfrm>
          <a:off x="603273" y="4184214"/>
          <a:ext cx="4030662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634680" progId="Equation.DSMT4">
                  <p:embed/>
                </p:oleObj>
              </mc:Choice>
              <mc:Fallback>
                <p:oleObj name="Equation" r:id="rId3" imgW="167616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73" y="4184214"/>
                        <a:ext cx="4030662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89730" y="3687415"/>
            <a:ext cx="5527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2000" algn="l"/>
              </a:tabLst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其中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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为特征因子，小于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，可表示为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606297" y="5683430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≤180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023D9D-E0A4-36AB-6F08-ACE21296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4" y="1464888"/>
            <a:ext cx="7772400" cy="935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kern="0" dirty="0"/>
              <a:t>非均相成核（</a:t>
            </a:r>
            <a:r>
              <a:rPr lang="en-US" altLang="zh-CN" sz="2800" kern="0" dirty="0"/>
              <a:t>Heterogeneous Nucleation</a:t>
            </a:r>
            <a:r>
              <a:rPr lang="zh-CN" altLang="en-US" sz="2800" kern="0" dirty="0"/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81EA44-0C7C-6226-2965-F66A912F9CCB}"/>
              </a:ext>
            </a:extLst>
          </p:cNvPr>
          <p:cNvGrpSpPr>
            <a:grpSpLocks noChangeAspect="1"/>
          </p:cNvGrpSpPr>
          <p:nvPr/>
        </p:nvGrpSpPr>
        <p:grpSpPr>
          <a:xfrm>
            <a:off x="4633935" y="4308693"/>
            <a:ext cx="4246875" cy="1800000"/>
            <a:chOff x="1106615" y="2978950"/>
            <a:chExt cx="6795755" cy="288032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26A995-13D9-AA16-6A7B-0DAFD8D8EC77}"/>
                </a:ext>
              </a:extLst>
            </p:cNvPr>
            <p:cNvCxnSpPr/>
            <p:nvPr/>
          </p:nvCxnSpPr>
          <p:spPr bwMode="auto">
            <a:xfrm flipV="1">
              <a:off x="1106615" y="5004175"/>
              <a:ext cx="6795755" cy="2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9FBF5E1-31AD-80D5-08DB-6061BD46EFD2}"/>
                </a:ext>
              </a:extLst>
            </p:cNvPr>
            <p:cNvCxnSpPr/>
            <p:nvPr/>
          </p:nvCxnSpPr>
          <p:spPr bwMode="auto">
            <a:xfrm flipH="1" flipV="1">
              <a:off x="1916705" y="2978950"/>
              <a:ext cx="2565285" cy="198022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1AD88CB3-1A4E-F251-E0D6-34CC43E6DD62}"/>
                </a:ext>
              </a:extLst>
            </p:cNvPr>
            <p:cNvSpPr/>
            <p:nvPr/>
          </p:nvSpPr>
          <p:spPr bwMode="auto">
            <a:xfrm flipH="1">
              <a:off x="3131840" y="4149080"/>
              <a:ext cx="675075" cy="1710190"/>
            </a:xfrm>
            <a:prstGeom prst="arc">
              <a:avLst/>
            </a:prstGeom>
            <a:solidFill>
              <a:srgbClr val="FFC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584DC3F4-D316-EDC0-01BF-E9FA38578ABF}"/>
                </a:ext>
              </a:extLst>
            </p:cNvPr>
            <p:cNvSpPr txBox="1"/>
            <p:nvPr/>
          </p:nvSpPr>
          <p:spPr>
            <a:xfrm>
              <a:off x="2456765" y="410407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600" dirty="0">
                  <a:ea typeface="宋体"/>
                </a:rPr>
                <a:t>θ</a:t>
              </a:r>
              <a:endParaRPr lang="zh-CN" altLang="en-US" sz="3600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F1EDDFDE-1412-42A8-E4D8-674AA5903189}"/>
                </a:ext>
              </a:extLst>
            </p:cNvPr>
            <p:cNvSpPr txBox="1"/>
            <p:nvPr/>
          </p:nvSpPr>
          <p:spPr>
            <a:xfrm>
              <a:off x="2501770" y="306896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晶体</a:t>
              </a:r>
              <a:r>
                <a:rPr lang="en-US" altLang="zh-CN" dirty="0"/>
                <a:t>-</a:t>
              </a:r>
              <a:r>
                <a:rPr lang="zh-CN" altLang="en-US" dirty="0"/>
                <a:t>溶液</a:t>
              </a: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A4F79616-51F0-3CF6-67E3-FEB9CDD154F1}"/>
                </a:ext>
              </a:extLst>
            </p:cNvPr>
            <p:cNvSpPr txBox="1"/>
            <p:nvPr/>
          </p:nvSpPr>
          <p:spPr>
            <a:xfrm>
              <a:off x="5292080" y="441911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固体</a:t>
              </a:r>
              <a:r>
                <a:rPr lang="en-US" altLang="zh-CN" dirty="0"/>
                <a:t>-</a:t>
              </a:r>
              <a:r>
                <a:rPr lang="zh-CN" altLang="en-US" dirty="0"/>
                <a:t>溶液</a:t>
              </a: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43FA09A2-124C-DC20-D73E-E4D1B6534B05}"/>
                </a:ext>
              </a:extLst>
            </p:cNvPr>
            <p:cNvSpPr txBox="1"/>
            <p:nvPr/>
          </p:nvSpPr>
          <p:spPr>
            <a:xfrm>
              <a:off x="2276745" y="522920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晶体</a:t>
              </a:r>
              <a:r>
                <a:rPr lang="en-US" altLang="zh-CN" dirty="0"/>
                <a:t>-</a:t>
              </a:r>
              <a:r>
                <a:rPr lang="zh-CN" altLang="en-US" dirty="0"/>
                <a:t>固体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3426"/>
            <a:ext cx="8229600" cy="1980220"/>
          </a:xfrm>
        </p:spPr>
        <p:txBody>
          <a:bodyPr/>
          <a:lstStyle/>
          <a:p>
            <a:r>
              <a:rPr lang="zh-CN" altLang="zh-CN" sz="2800" dirty="0">
                <a:effectLst/>
              </a:rPr>
              <a:t>从过饱和度建立到晶核生成之间的一段时间即为</a:t>
            </a:r>
            <a:r>
              <a:rPr lang="zh-CN" altLang="zh-CN" sz="2800" dirty="0">
                <a:solidFill>
                  <a:srgbClr val="C00000"/>
                </a:solidFill>
                <a:effectLst/>
              </a:rPr>
              <a:t>诱导期</a:t>
            </a:r>
            <a:r>
              <a:rPr lang="zh-CN" altLang="zh-CN" sz="2800" dirty="0">
                <a:effectLst/>
              </a:rPr>
              <a:t>。诱导期受到过饱和度、搅拌强度、杂质和溶液粘度等因素的影响。成核速率与诱导期的关系式通常表示为：</a:t>
            </a: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06890"/>
              </p:ext>
            </p:extLst>
          </p:nvPr>
        </p:nvGraphicFramePr>
        <p:xfrm>
          <a:off x="3030217" y="4262145"/>
          <a:ext cx="2295255" cy="84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253890" progId="Equation.DSMT4">
                  <p:embed/>
                </p:oleObj>
              </mc:Choice>
              <mc:Fallback>
                <p:oleObj name="Equation" r:id="rId2" imgW="698197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217" y="4262145"/>
                        <a:ext cx="2295255" cy="8489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65556"/>
              </p:ext>
            </p:extLst>
          </p:nvPr>
        </p:nvGraphicFramePr>
        <p:xfrm>
          <a:off x="1706681" y="5143202"/>
          <a:ext cx="573063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457200" progId="Equation.DSMT4">
                  <p:embed/>
                </p:oleObj>
              </mc:Choice>
              <mc:Fallback>
                <p:oleObj name="Equation" r:id="rId4" imgW="18161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681" y="5143202"/>
                        <a:ext cx="5730637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89CDDAD-77F0-869E-11F3-19C57DEA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45" y="1448780"/>
            <a:ext cx="239071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kern="0" dirty="0"/>
              <a:t>诱导期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310" y="2368169"/>
            <a:ext cx="8229600" cy="810089"/>
          </a:xfrm>
        </p:spPr>
        <p:txBody>
          <a:bodyPr/>
          <a:lstStyle/>
          <a:p>
            <a:r>
              <a:rPr lang="zh-CN" altLang="zh-CN" sz="2800" dirty="0"/>
              <a:t>两边取对数</a:t>
            </a: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35100"/>
              </p:ext>
            </p:extLst>
          </p:nvPr>
        </p:nvGraphicFramePr>
        <p:xfrm>
          <a:off x="1646675" y="2722509"/>
          <a:ext cx="5175575" cy="138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57200" progId="Equation.DSMT4">
                  <p:embed/>
                </p:oleObj>
              </mc:Choice>
              <mc:Fallback>
                <p:oleObj name="Equation" r:id="rId2" imgW="17145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675" y="2722509"/>
                        <a:ext cx="5175575" cy="1380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9027" y="4266221"/>
            <a:ext cx="8505945" cy="2655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在某一温度下，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ln(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ln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S)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作图，可以得到一条直线，通过直线的斜率可以计算固液界面能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，其它一些重要参数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接触角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、临界成核自由能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△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、临界成核尺寸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、临界成核分子数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等也可通过计算得到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0389F9-3DD9-AE37-CEB5-4A9FB1C5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4000" kern="0" dirty="0"/>
              <a:t>2. </a:t>
            </a:r>
            <a:r>
              <a:rPr lang="zh-CN" altLang="en-US" sz="4000" kern="0" dirty="0"/>
              <a:t>初级成核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171A8C-74B6-565D-A7D0-7E92DDE9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45" y="1448780"/>
            <a:ext cx="239071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kern="0" dirty="0"/>
              <a:t>诱导期</a:t>
            </a:r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6474"/>
              </p:ext>
            </p:extLst>
          </p:nvPr>
        </p:nvGraphicFramePr>
        <p:xfrm>
          <a:off x="1421650" y="2348880"/>
          <a:ext cx="3725594" cy="130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600" imgH="520700" progId="Equation.DSMT4">
                  <p:embed/>
                </p:oleObj>
              </mc:Choice>
              <mc:Fallback>
                <p:oleObj name="Equation" r:id="rId3" imgW="14986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0" y="2348880"/>
                        <a:ext cx="3725594" cy="1305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1479"/>
              </p:ext>
            </p:extLst>
          </p:nvPr>
        </p:nvGraphicFramePr>
        <p:xfrm>
          <a:off x="1286635" y="3834045"/>
          <a:ext cx="4083007" cy="117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100" imgH="444500" progId="Equation.DSMT4">
                  <p:embed/>
                </p:oleObj>
              </mc:Choice>
              <mc:Fallback>
                <p:oleObj name="Equation" r:id="rId5" imgW="1562100" imgH="444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635" y="3834045"/>
                        <a:ext cx="4083007" cy="1170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667599"/>
              </p:ext>
            </p:extLst>
          </p:nvPr>
        </p:nvGraphicFramePr>
        <p:xfrm>
          <a:off x="1376645" y="5274205"/>
          <a:ext cx="3809147" cy="117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59866" imgH="444307" progId="Equation.DSMT4">
                  <p:embed/>
                </p:oleObj>
              </mc:Choice>
              <mc:Fallback>
                <p:oleObj name="Equation" r:id="rId7" imgW="1459866" imgH="444307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645" y="5274205"/>
                        <a:ext cx="3809147" cy="1170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237185" y="2933945"/>
            <a:ext cx="13468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b="1" dirty="0">
                <a:latin typeface="+mn-ea"/>
              </a:rPr>
              <a:t>固液界面能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37185" y="4374105"/>
            <a:ext cx="18117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b="1" dirty="0">
                <a:latin typeface="+mn-ea"/>
              </a:rPr>
              <a:t>临界成核自由能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82190" y="5769260"/>
            <a:ext cx="18117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b="1" dirty="0">
                <a:latin typeface="+mn-ea"/>
              </a:rPr>
              <a:t>临界成核分子数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593F2-07F6-8D7D-A342-2819BAFA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4000" kern="0" dirty="0"/>
              <a:t>2. </a:t>
            </a:r>
            <a:r>
              <a:rPr lang="zh-CN" altLang="en-US" sz="4000" kern="0" dirty="0"/>
              <a:t>初级成核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E6DFEA-3AE1-9ADD-6658-1D78C347D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45" y="1448780"/>
            <a:ext cx="239071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kern="0" dirty="0"/>
              <a:t>诱导期</a:t>
            </a:r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kern="0" dirty="0"/>
              <a:t>2. </a:t>
            </a:r>
            <a:r>
              <a:rPr lang="zh-CN" altLang="en-US" sz="4000" kern="0" dirty="0"/>
              <a:t>初级成核</a:t>
            </a:r>
            <a:endParaRPr lang="zh-CN" altLang="en-US" sz="4000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6545" y="2753925"/>
            <a:ext cx="8370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过饱和度对成核速率的影响</a:t>
            </a:r>
            <a:endParaRPr lang="zh-CN" altLang="en-US" sz="2400" b="1" dirty="0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07543"/>
              </p:ext>
            </p:extLst>
          </p:nvPr>
        </p:nvGraphicFramePr>
        <p:xfrm>
          <a:off x="4752020" y="2573905"/>
          <a:ext cx="2160240" cy="69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15806" progId="Equation.DSMT4">
                  <p:embed/>
                </p:oleObj>
              </mc:Choice>
              <mc:Fallback>
                <p:oleObj name="Equation" r:id="rId2" imgW="672808" imgH="21580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020" y="2573905"/>
                        <a:ext cx="2160240" cy="699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86535" y="3564015"/>
            <a:ext cx="427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zh-CN" sz="2400" b="1" dirty="0"/>
              <a:t>成核速率与成核诱导期的关系</a:t>
            </a:r>
            <a:endParaRPr lang="zh-CN" altLang="en-US" sz="2400" b="1" dirty="0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34586"/>
              </p:ext>
            </p:extLst>
          </p:nvPr>
        </p:nvGraphicFramePr>
        <p:xfrm>
          <a:off x="4977045" y="3889908"/>
          <a:ext cx="222774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800" imgH="457200" progId="Equation.DSMT4">
                  <p:embed/>
                </p:oleObj>
              </mc:Choice>
              <mc:Fallback>
                <p:oleObj name="Equation" r:id="rId4" imgW="9398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045" y="3889908"/>
                        <a:ext cx="2227747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42292"/>
              </p:ext>
            </p:extLst>
          </p:nvPr>
        </p:nvGraphicFramePr>
        <p:xfrm>
          <a:off x="2266819" y="4085566"/>
          <a:ext cx="194688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197" imgH="253890" progId="Equation.DSMT4">
                  <p:embed/>
                </p:oleObj>
              </mc:Choice>
              <mc:Fallback>
                <p:oleObj name="Equation" r:id="rId6" imgW="698197" imgH="25389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819" y="4085566"/>
                        <a:ext cx="1946883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14427"/>
              </p:ext>
            </p:extLst>
          </p:nvPr>
        </p:nvGraphicFramePr>
        <p:xfrm>
          <a:off x="2321750" y="5504420"/>
          <a:ext cx="259228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254" imgH="431613" progId="Equation.DSMT4">
                  <p:embed/>
                </p:oleObj>
              </mc:Choice>
              <mc:Fallback>
                <p:oleObj name="Equation" r:id="rId8" imgW="1028254" imgH="431613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50" y="5504420"/>
                        <a:ext cx="2592288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76545" y="5069416"/>
            <a:ext cx="607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绝对过饱和度与相对过饱和度的关系</a:t>
            </a:r>
            <a:endParaRPr lang="zh-CN" altLang="en-US" sz="24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F05803-41F2-5C75-24DF-6831D75E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45" y="1448780"/>
            <a:ext cx="2763716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kern="0" dirty="0"/>
              <a:t>成核级数</a:t>
            </a:r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kern="0" dirty="0"/>
              <a:t>2. </a:t>
            </a:r>
            <a:r>
              <a:rPr lang="zh-CN" altLang="en-US" sz="4000" kern="0" dirty="0"/>
              <a:t>初级成核</a:t>
            </a:r>
            <a:endParaRPr lang="zh-CN" altLang="en-US" sz="4000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F05803-41F2-5C75-24DF-6831D75E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45" y="1448780"/>
            <a:ext cx="2763716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kern="0" dirty="0"/>
              <a:t>成核级数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CBB8E8-87A7-DE39-0585-6E350F74F3D3}"/>
              </a:ext>
            </a:extLst>
          </p:cNvPr>
          <p:cNvSpPr/>
          <p:nvPr/>
        </p:nvSpPr>
        <p:spPr>
          <a:xfrm>
            <a:off x="720180" y="2734209"/>
            <a:ext cx="8370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诱导期与相对过饱和度的关系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5DA615-0CE2-B21D-CF31-4F724EAC8BD6}"/>
              </a:ext>
            </a:extLst>
          </p:cNvPr>
          <p:cNvSpPr/>
          <p:nvPr/>
        </p:nvSpPr>
        <p:spPr>
          <a:xfrm>
            <a:off x="728035" y="379996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两边取对数得</a:t>
            </a:r>
            <a:r>
              <a:rPr lang="zh-CN" altLang="en-US" sz="2400" b="1" dirty="0"/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17439-5190-FB26-7223-E66E2407996B}"/>
              </a:ext>
            </a:extLst>
          </p:cNvPr>
          <p:cNvSpPr/>
          <p:nvPr/>
        </p:nvSpPr>
        <p:spPr>
          <a:xfrm>
            <a:off x="728035" y="4867510"/>
            <a:ext cx="607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绝对过饱和度与相对过饱和度的关系</a:t>
            </a:r>
            <a:endParaRPr lang="zh-CN" altLang="en-US" sz="2400" b="1" dirty="0"/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6E8D0A7C-F86F-7B25-1A69-C94C1E543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1145"/>
              </p:ext>
            </p:extLst>
          </p:nvPr>
        </p:nvGraphicFramePr>
        <p:xfrm>
          <a:off x="3029008" y="3513245"/>
          <a:ext cx="4463933" cy="103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500" imgH="457200" progId="Equation.DSMT4">
                  <p:embed/>
                </p:oleObj>
              </mc:Choice>
              <mc:Fallback>
                <p:oleObj name="Equation" r:id="rId2" imgW="1968500" imgH="457200" progId="Equation.DSMT4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008" y="3513245"/>
                        <a:ext cx="4463933" cy="1035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27E01894-DFF7-4F0A-2286-099993CF1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75" y="5730005"/>
            <a:ext cx="7055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2400" b="1" dirty="0"/>
              <a:t>成核级数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可以通过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ln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kumimoji="0" lang="en-US" altLang="zh-CN" sz="2400" b="1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ln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σ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作图直线的斜率得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34102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kern="0" dirty="0"/>
              <a:t>2. </a:t>
            </a:r>
            <a:r>
              <a:rPr lang="zh-CN" altLang="en-US" sz="4000" kern="0" dirty="0"/>
              <a:t>初级成核</a:t>
            </a:r>
            <a:endParaRPr lang="zh-CN" altLang="en-US" sz="4000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F05803-41F2-5C75-24DF-6831D75E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15" y="1385645"/>
            <a:ext cx="477053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kern="0" dirty="0"/>
              <a:t>初级成核动力学模型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27BBD-1DA2-A969-E480-0B3B9CDC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24" y="2346083"/>
            <a:ext cx="4233352" cy="44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4678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kern="0" dirty="0"/>
              <a:t>2. </a:t>
            </a:r>
            <a:r>
              <a:rPr lang="zh-CN" altLang="en-US" sz="4000" kern="0" dirty="0"/>
              <a:t>初级成核</a:t>
            </a:r>
            <a:endParaRPr lang="zh-CN" altLang="en-US" sz="4000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F05803-41F2-5C75-24DF-6831D75E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45" y="1340895"/>
            <a:ext cx="477053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kern="0" dirty="0"/>
              <a:t>初级成核动力学模型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28DE51-2CC3-F35F-2679-C4884762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26" y="2301679"/>
            <a:ext cx="4214948" cy="44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3540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3. </a:t>
            </a:r>
            <a:r>
              <a:rPr lang="zh-CN" altLang="en-US" sz="4000" dirty="0"/>
              <a:t>二次成核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3815"/>
            <a:ext cx="8229600" cy="47894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effectLst/>
              </a:rPr>
              <a:t>在有晶体表面存在下，所发生的成核为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二次成核</a:t>
            </a:r>
            <a:r>
              <a:rPr lang="zh-CN" altLang="en-US" sz="2800" dirty="0">
                <a:effectLst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effectLst/>
              </a:rPr>
              <a:t>在母晶的存在下，母晶对成核现象具有“催化”作用。因此，在低于自发成核的过饱和度下新晶体会形成。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effectLst/>
              </a:rPr>
              <a:t>尽管在二次成核的过程进行了大量的研究，其机理以及动力学还理解的比较少。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effectLst/>
              </a:rPr>
              <a:t>有几种理论试图解释二次成核的机理。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8810"/>
            <a:ext cx="7772400" cy="468052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母晶的二次成核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zh-CN" altLang="en-US" sz="2200" dirty="0"/>
              <a:t>最初尘粒的繁殖（</a:t>
            </a:r>
            <a:r>
              <a:rPr lang="en-US" altLang="zh-CN" sz="2200" dirty="0"/>
              <a:t>initial breeding or dust breeding</a:t>
            </a:r>
            <a:r>
              <a:rPr lang="zh-CN" altLang="en-US" sz="2200" dirty="0"/>
              <a:t>）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effectLst/>
              </a:rPr>
              <a:t>          </a:t>
            </a:r>
            <a:r>
              <a:rPr lang="zh-CN" altLang="en-US" sz="2000" dirty="0">
                <a:effectLst/>
              </a:rPr>
              <a:t>细小的晶体颗粒形成于晶种表面，当把晶种加入到溶液中，这些</a:t>
            </a:r>
            <a:r>
              <a:rPr lang="zh-CN" altLang="en-US" sz="2000" dirty="0">
                <a:solidFill>
                  <a:srgbClr val="C00000"/>
                </a:solidFill>
                <a:effectLst/>
              </a:rPr>
              <a:t>晶尘从晶种表面脱落而形成晶核</a:t>
            </a:r>
            <a:r>
              <a:rPr lang="zh-CN" altLang="en-US" sz="2000" dirty="0">
                <a:effectLst/>
              </a:rPr>
              <a:t>，这些沉粒比晶核的临界尺寸大，因此</a:t>
            </a:r>
            <a:r>
              <a:rPr lang="zh-CN" altLang="en-US" sz="2000" dirty="0">
                <a:solidFill>
                  <a:srgbClr val="C00000"/>
                </a:solidFill>
                <a:effectLst/>
              </a:rPr>
              <a:t>晶体的成核速率依赖于溶液的过饱和度和搅拌速率</a:t>
            </a:r>
            <a:r>
              <a:rPr lang="zh-CN" altLang="en-US" sz="2000" dirty="0">
                <a:effectLst/>
              </a:rPr>
              <a:t>，这一机理在间歇操作中是一个很重要的二次成核机理。</a:t>
            </a:r>
            <a:endParaRPr lang="en-US" altLang="zh-CN" sz="2000" dirty="0">
              <a:effectLst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200" dirty="0"/>
              <a:t>针状或树状晶体的晶核繁殖（</a:t>
            </a:r>
            <a:r>
              <a:rPr lang="en-US" altLang="zh-CN" sz="2200" dirty="0"/>
              <a:t>needle breeding or dendritic breeding</a:t>
            </a:r>
            <a:r>
              <a:rPr lang="zh-CN" altLang="en-US" sz="2200" dirty="0"/>
              <a:t>）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/>
              <a:t>            </a:t>
            </a:r>
            <a:r>
              <a:rPr lang="zh-CN" altLang="en-US" sz="2000" dirty="0">
                <a:effectLst/>
              </a:rPr>
              <a:t>在高过饱和度下，针状或树状晶体可能形成晶体碎片。这些晶体碎片在溶液中起到晶核的作用，这种现象叫做</a:t>
            </a:r>
            <a:r>
              <a:rPr lang="zh-CN" altLang="en-US" sz="2000" dirty="0">
                <a:solidFill>
                  <a:srgbClr val="C00000"/>
                </a:solidFill>
                <a:effectLst/>
              </a:rPr>
              <a:t>针状（树状）晶核繁殖</a:t>
            </a:r>
            <a:r>
              <a:rPr lang="zh-CN" altLang="en-US" sz="2000" dirty="0">
                <a:effectLst/>
              </a:rPr>
              <a:t>。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zh-CN" alt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3. </a:t>
            </a:r>
            <a:r>
              <a:rPr lang="zh-CN" altLang="en-US" sz="4000" dirty="0"/>
              <a:t>二次成核</a:t>
            </a: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1. </a:t>
            </a:r>
            <a:r>
              <a:rPr lang="zh-CN" altLang="en-US" sz="4000" dirty="0"/>
              <a:t>成核的类型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6536" y="1989138"/>
            <a:ext cx="4545826" cy="41068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dirty="0">
                <a:effectLst/>
              </a:rPr>
              <a:t>                                                 </a:t>
            </a:r>
            <a:r>
              <a:rPr lang="zh-CN" altLang="en-US" sz="2000" dirty="0">
                <a:effectLst/>
              </a:rPr>
              <a:t>均相成核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effectLst/>
              </a:rPr>
              <a:t>                       （</a:t>
            </a:r>
            <a:r>
              <a:rPr lang="en-US" altLang="zh-CN" sz="2000" dirty="0">
                <a:effectLst/>
              </a:rPr>
              <a:t>Homogeneous</a:t>
            </a:r>
            <a:r>
              <a:rPr lang="zh-CN" altLang="en-US" sz="2000" dirty="0">
                <a:effectLst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effectLst/>
              </a:rPr>
              <a:t>初级成核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effectLst/>
              </a:rPr>
              <a:t>（</a:t>
            </a:r>
            <a:r>
              <a:rPr lang="en-US" altLang="zh-CN" sz="2000" dirty="0">
                <a:effectLst/>
              </a:rPr>
              <a:t>Primary</a:t>
            </a:r>
            <a:r>
              <a:rPr lang="zh-CN" altLang="en-US" sz="2000" dirty="0">
                <a:effectLst/>
              </a:rPr>
              <a:t>）         非均相成核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effectLst/>
              </a:rPr>
              <a:t>                    （</a:t>
            </a:r>
            <a:r>
              <a:rPr lang="en-US" altLang="zh-CN" sz="2000" dirty="0">
                <a:effectLst/>
              </a:rPr>
              <a:t>Heterogeneous</a:t>
            </a:r>
            <a:r>
              <a:rPr lang="zh-CN" altLang="en-US" sz="2000" dirty="0">
                <a:effectLst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effectLst/>
              </a:rPr>
              <a:t>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effectLst/>
              </a:rPr>
              <a:t>                         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effectLst/>
              </a:rPr>
              <a:t>初级成核是在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没有晶体存在</a:t>
            </a:r>
            <a:r>
              <a:rPr lang="zh-CN" altLang="en-US" sz="2000" dirty="0">
                <a:effectLst/>
              </a:rPr>
              <a:t>的情况下发生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effectLst/>
              </a:rPr>
              <a:t>非均相成核是由于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外界（外来颗粒或杂质）表面引起</a:t>
            </a:r>
            <a:endParaRPr lang="en-US" altLang="zh-CN" sz="2000" dirty="0">
              <a:effectLst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effectLst/>
              </a:rPr>
              <a:t>二次成核包括在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具有晶体表面（晶浆中已存在晶体）</a:t>
            </a:r>
            <a:r>
              <a:rPr lang="zh-CN" altLang="en-US" sz="2000" dirty="0">
                <a:effectLst/>
              </a:rPr>
              <a:t>的情况下发生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000" dirty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400" dirty="0">
                <a:effectLst/>
              </a:rPr>
              <a:t>                        </a:t>
            </a:r>
            <a:endParaRPr lang="zh-CN" altLang="en-US" sz="300" dirty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400" dirty="0"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400" dirty="0">
              <a:effectLst/>
            </a:endParaRP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198012" y="2009158"/>
            <a:ext cx="4545827" cy="4106862"/>
          </a:xfrm>
          <a:noFill/>
          <a:ln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>
                <a:effectLst/>
              </a:rPr>
              <a:t>                             </a:t>
            </a:r>
            <a:r>
              <a:rPr lang="zh-CN" altLang="en-US" sz="1800" dirty="0">
                <a:effectLst/>
              </a:rPr>
              <a:t>最初尘粒的繁殖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                        晶体的微观侵蚀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                        针状或树状结晶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二次成核          </a:t>
            </a:r>
            <a:r>
              <a:rPr lang="zh-CN" altLang="en-US" sz="2000" dirty="0">
                <a:effectLst/>
              </a:rPr>
              <a:t>流体剪切力</a:t>
            </a:r>
            <a:endParaRPr lang="zh-CN" altLang="en-US" sz="1800" dirty="0">
              <a:effectLst/>
            </a:endParaRP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（</a:t>
            </a:r>
            <a:r>
              <a:rPr lang="en-US" altLang="zh-CN" sz="1800" dirty="0">
                <a:effectLst/>
              </a:rPr>
              <a:t>Secondary</a:t>
            </a:r>
            <a:r>
              <a:rPr lang="zh-CN" altLang="en-US" sz="1800" dirty="0">
                <a:effectLst/>
              </a:rPr>
              <a:t>）       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                                          晶体</a:t>
            </a:r>
            <a:r>
              <a:rPr lang="en-US" altLang="zh-CN" sz="1800" dirty="0">
                <a:effectLst/>
              </a:rPr>
              <a:t>—</a:t>
            </a:r>
            <a:r>
              <a:rPr lang="zh-CN" altLang="en-US" sz="1800" dirty="0">
                <a:effectLst/>
              </a:rPr>
              <a:t>晶体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                          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                      接触成核     晶体</a:t>
            </a:r>
            <a:r>
              <a:rPr lang="en-US" altLang="zh-CN" sz="1800" dirty="0">
                <a:effectLst/>
              </a:rPr>
              <a:t>—</a:t>
            </a:r>
            <a:r>
              <a:rPr lang="zh-CN" altLang="en-US" sz="1800" dirty="0">
                <a:effectLst/>
              </a:rPr>
              <a:t>搅拌器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effectLst/>
              </a:rPr>
              <a:t>                                                晶体</a:t>
            </a:r>
            <a:r>
              <a:rPr lang="en-US" altLang="zh-CN" sz="1800" dirty="0">
                <a:effectLst/>
              </a:rPr>
              <a:t>—</a:t>
            </a:r>
            <a:r>
              <a:rPr lang="zh-CN" altLang="en-US" sz="1800" dirty="0">
                <a:effectLst/>
              </a:rPr>
              <a:t>器壁</a:t>
            </a:r>
          </a:p>
          <a:p>
            <a:pPr eaLnBrk="1" hangingPunct="1"/>
            <a:endParaRPr lang="en-US" altLang="zh-CN" sz="1800" dirty="0">
              <a:effectLst/>
            </a:endParaRPr>
          </a:p>
        </p:txBody>
      </p:sp>
      <p:sp>
        <p:nvSpPr>
          <p:cNvPr id="20485" name="AutoShape 4"/>
          <p:cNvSpPr>
            <a:spLocks/>
          </p:cNvSpPr>
          <p:nvPr/>
        </p:nvSpPr>
        <p:spPr bwMode="auto">
          <a:xfrm>
            <a:off x="1619250" y="2205038"/>
            <a:ext cx="144463" cy="1046162"/>
          </a:xfrm>
          <a:prstGeom prst="leftBrace">
            <a:avLst>
              <a:gd name="adj1" fmla="val 603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5"/>
          <p:cNvSpPr>
            <a:spLocks/>
          </p:cNvSpPr>
          <p:nvPr/>
        </p:nvSpPr>
        <p:spPr bwMode="auto">
          <a:xfrm>
            <a:off x="5832140" y="2168860"/>
            <a:ext cx="144463" cy="2952750"/>
          </a:xfrm>
          <a:prstGeom prst="leftBrace">
            <a:avLst>
              <a:gd name="adj1" fmla="val 1703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6"/>
          <p:cNvSpPr>
            <a:spLocks/>
          </p:cNvSpPr>
          <p:nvPr/>
        </p:nvSpPr>
        <p:spPr bwMode="auto">
          <a:xfrm>
            <a:off x="7137285" y="423909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6535" y="1988840"/>
            <a:ext cx="8229600" cy="459051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接触成核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r>
              <a:rPr lang="zh-CN" altLang="en-US" sz="2400" dirty="0">
                <a:solidFill>
                  <a:srgbClr val="C00000"/>
                </a:solidFill>
              </a:rPr>
              <a:t>碰撞成核</a:t>
            </a:r>
          </a:p>
          <a:p>
            <a:pPr algn="just" eaLnBrk="1" hangingPunct="1">
              <a:spcAft>
                <a:spcPct val="20000"/>
              </a:spcAft>
              <a:buFontTx/>
              <a:buNone/>
            </a:pPr>
            <a:r>
              <a:rPr lang="zh-CN" altLang="en-US" sz="2400" dirty="0">
                <a:effectLst/>
              </a:rPr>
              <a:t>　     在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高搅拌速度</a:t>
            </a:r>
            <a:r>
              <a:rPr lang="zh-CN" altLang="en-US" sz="2400" dirty="0">
                <a:effectLst/>
              </a:rPr>
              <a:t>下，晶体的微观侵蚀（</a:t>
            </a:r>
            <a:r>
              <a:rPr lang="en-US" altLang="zh-CN" sz="2400" dirty="0" err="1">
                <a:effectLst/>
              </a:rPr>
              <a:t>macroabration</a:t>
            </a:r>
            <a:r>
              <a:rPr lang="zh-CN" altLang="en-US" sz="2400" dirty="0">
                <a:effectLst/>
              </a:rPr>
              <a:t>）或碰撞（</a:t>
            </a:r>
            <a:r>
              <a:rPr lang="en-US" altLang="zh-CN" sz="2400" dirty="0">
                <a:effectLst/>
              </a:rPr>
              <a:t>collision</a:t>
            </a:r>
            <a:r>
              <a:rPr lang="zh-CN" altLang="en-US" sz="2400" dirty="0">
                <a:effectLst/>
              </a:rPr>
              <a:t>）或摩擦（</a:t>
            </a:r>
            <a:r>
              <a:rPr lang="en-US" altLang="zh-CN" sz="2400" dirty="0" err="1">
                <a:effectLst/>
              </a:rPr>
              <a:t>atrrition</a:t>
            </a:r>
            <a:r>
              <a:rPr lang="zh-CN" altLang="en-US" sz="2400" dirty="0">
                <a:effectLst/>
              </a:rPr>
              <a:t>）会导致小颗粒晶体的形成。这些机理即形成的晶核叫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接触成核</a:t>
            </a:r>
            <a:r>
              <a:rPr lang="zh-CN" altLang="en-US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contact nucleation</a:t>
            </a:r>
            <a:r>
              <a:rPr lang="zh-CN" altLang="en-US" sz="2400" dirty="0">
                <a:effectLst/>
              </a:rPr>
              <a:t>）。这样成核机理是工业生产中应该考虑最多的。其主要影响因素：</a:t>
            </a: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>
                <a:effectLst/>
              </a:rPr>
              <a:t>　　</a:t>
            </a:r>
            <a:r>
              <a:rPr lang="en-US" altLang="zh-CN" sz="2400" dirty="0">
                <a:effectLst/>
              </a:rPr>
              <a:t>—</a:t>
            </a:r>
            <a:r>
              <a:rPr lang="zh-CN" altLang="en-US" sz="2400" dirty="0">
                <a:effectLst/>
              </a:rPr>
              <a:t>晶体的硬度</a:t>
            </a: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>
                <a:effectLst/>
              </a:rPr>
              <a:t>　　</a:t>
            </a:r>
            <a:r>
              <a:rPr lang="en-US" altLang="zh-CN" sz="2400" dirty="0">
                <a:effectLst/>
              </a:rPr>
              <a:t>—</a:t>
            </a:r>
            <a:r>
              <a:rPr lang="zh-CN" altLang="en-US" sz="2400" dirty="0">
                <a:effectLst/>
              </a:rPr>
              <a:t>悬浮密度</a:t>
            </a: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>
                <a:effectLst/>
              </a:rPr>
              <a:t>　　</a:t>
            </a:r>
            <a:r>
              <a:rPr lang="en-US" altLang="zh-CN" sz="2400" dirty="0">
                <a:effectLst/>
              </a:rPr>
              <a:t>—</a:t>
            </a:r>
            <a:r>
              <a:rPr lang="zh-CN" altLang="en-US" sz="2400" dirty="0">
                <a:effectLst/>
              </a:rPr>
              <a:t>停留时间</a:t>
            </a:r>
          </a:p>
          <a:p>
            <a:pPr algn="just" eaLnBrk="1" hangingPunct="1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>
                <a:effectLst/>
              </a:rPr>
              <a:t>　　</a:t>
            </a:r>
            <a:r>
              <a:rPr lang="en-US" altLang="zh-CN" sz="2400" dirty="0">
                <a:effectLst/>
              </a:rPr>
              <a:t>—</a:t>
            </a:r>
            <a:r>
              <a:rPr lang="zh-CN" altLang="en-US" sz="2400" dirty="0">
                <a:effectLst/>
              </a:rPr>
              <a:t>过饱和度　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3. </a:t>
            </a:r>
            <a:r>
              <a:rPr lang="zh-CN" altLang="en-US" sz="4000" dirty="0"/>
              <a:t>二次成核</a:t>
            </a:r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45" y="1718810"/>
            <a:ext cx="8210255" cy="458991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/>
              </a:rPr>
              <a:t>接触成核主要考虑三种：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ffectLst/>
              </a:rPr>
              <a:t>　　</a:t>
            </a:r>
            <a:r>
              <a:rPr lang="en-US" altLang="zh-CN" sz="2400" dirty="0">
                <a:effectLst/>
              </a:rPr>
              <a:t>—</a:t>
            </a:r>
            <a:r>
              <a:rPr lang="zh-CN" altLang="en-US" sz="2400" dirty="0">
                <a:effectLst/>
              </a:rPr>
              <a:t>结晶器与晶体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ffectLst/>
              </a:rPr>
              <a:t>　　</a:t>
            </a:r>
            <a:r>
              <a:rPr lang="en-US" altLang="zh-CN" sz="2400" dirty="0">
                <a:effectLst/>
              </a:rPr>
              <a:t>—</a:t>
            </a:r>
            <a:r>
              <a:rPr lang="zh-CN" altLang="en-US" sz="2400" dirty="0">
                <a:effectLst/>
              </a:rPr>
              <a:t>晶体与晶体             </a:t>
            </a:r>
            <a:r>
              <a:rPr lang="zh-CN" altLang="en-US" sz="2400" dirty="0">
                <a:solidFill>
                  <a:srgbClr val="FF6600"/>
                </a:solidFill>
                <a:effectLst/>
              </a:rPr>
              <a:t>大小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ffectLst/>
              </a:rPr>
              <a:t>　　</a:t>
            </a:r>
            <a:r>
              <a:rPr lang="en-US" altLang="zh-CN" sz="2400" dirty="0">
                <a:effectLst/>
              </a:rPr>
              <a:t>—</a:t>
            </a:r>
            <a:r>
              <a:rPr lang="zh-CN" altLang="en-US" sz="2400" dirty="0">
                <a:effectLst/>
              </a:rPr>
              <a:t>晶体与搅拌桨         </a:t>
            </a:r>
            <a:r>
              <a:rPr lang="zh-CN" altLang="en-US" sz="2400" dirty="0">
                <a:solidFill>
                  <a:srgbClr val="FF6600"/>
                </a:solidFill>
                <a:effectLst/>
              </a:rPr>
              <a:t>能量输入功率；晶体；桨形材质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3. </a:t>
            </a:r>
            <a:r>
              <a:rPr lang="zh-CN" altLang="en-US" sz="4000" dirty="0"/>
              <a:t>二次成核</a:t>
            </a:r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108510" y="3716167"/>
            <a:ext cx="8946323" cy="286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接触成核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在工业结晶过程中被认为是获得晶核最简单的方法，也是最好的方法，它具有以下优点：</a:t>
            </a:r>
            <a:endParaRPr kumimoji="0" 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①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这种方法的动力学级数低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，也就是说溶液过饱和度对接触成核速率的影响较小。由于一般情况下成核速率级数较低，</a:t>
            </a:r>
            <a:r>
              <a:rPr lang="zh-CN" altLang="en-US" sz="2000" b="1" dirty="0">
                <a:latin typeface="ˎ̥"/>
                <a:cs typeface="Times New Roman" pitchFamily="18" charset="0"/>
              </a:rPr>
              <a:t>因此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溶液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容易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实现稳定操作的控制。相反地，初级成核的动力学级数可高达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ˎ̥"/>
                <a:cs typeface="Times New Roman" pitchFamily="18" charset="0"/>
              </a:rPr>
              <a:t>12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以上。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②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这种成核过程是在低饱和度下进行的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，在这种操作的条件下结晶过程能够得到较大颗粒产品。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③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产生晶核所需的能量非常之低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ˎ̥"/>
                <a:ea typeface="宋体" pitchFamily="2" charset="-122"/>
                <a:cs typeface="Times New Roman" pitchFamily="18" charset="0"/>
              </a:rPr>
              <a:t>，被碰撞的晶体不会造成宏观上的磨损。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98830"/>
            <a:ext cx="7772400" cy="51149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effectLst/>
              </a:rPr>
              <a:t>流体剪切力成核理论（</a:t>
            </a:r>
            <a:r>
              <a:rPr lang="en-US" altLang="zh-CN" sz="2800" dirty="0">
                <a:solidFill>
                  <a:srgbClr val="C00000"/>
                </a:solidFill>
                <a:effectLst/>
              </a:rPr>
              <a:t>Fluid shear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）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Tx/>
              <a:buNone/>
            </a:pPr>
            <a:r>
              <a:rPr lang="zh-CN" altLang="en-US" sz="2800" dirty="0">
                <a:effectLst/>
              </a:rPr>
              <a:t>   当晶体运动于流体中，剪切力存在与晶体表面。如果晶体是树状晶体，在流体的剪切力的作用下，会形成晶体碎片而成为晶核。</a:t>
            </a:r>
            <a:endParaRPr lang="en-US" altLang="zh-CN" sz="2800" dirty="0">
              <a:effectLst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>
                <a:solidFill>
                  <a:srgbClr val="C00000"/>
                </a:solidFill>
                <a:effectLst/>
              </a:rPr>
              <a:t>两种重要的成核类型</a:t>
            </a:r>
            <a:endParaRPr lang="en-US" altLang="zh-CN" sz="2800" dirty="0">
              <a:solidFill>
                <a:srgbClr val="C0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</a:t>
            </a:r>
            <a:r>
              <a:rPr lang="zh-CN" altLang="en-US" sz="2800" dirty="0">
                <a:effectLst/>
              </a:rPr>
              <a:t>接触成核：以硬碰硬</a:t>
            </a:r>
            <a:endParaRPr lang="en-US" altLang="zh-CN" sz="28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</a:t>
            </a:r>
            <a:r>
              <a:rPr lang="zh-CN" altLang="en-US" sz="2800" dirty="0">
                <a:effectLst/>
              </a:rPr>
              <a:t>流体剪切力成核：以软碰硬</a:t>
            </a:r>
          </a:p>
          <a:p>
            <a:pPr marL="0" indent="0" eaLnBrk="1" hangingPunct="1">
              <a:buNone/>
            </a:pPr>
            <a:endParaRPr lang="zh-CN" altLang="en-US" sz="2800" dirty="0">
              <a:effectLst/>
            </a:endParaRPr>
          </a:p>
          <a:p>
            <a:pPr marL="0" indent="0" eaLnBrk="1" hangingPunct="1">
              <a:buNone/>
            </a:pPr>
            <a:endParaRPr lang="zh-CN" altLang="en-US" sz="28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3. </a:t>
            </a:r>
            <a:r>
              <a:rPr lang="zh-CN" altLang="en-US" sz="4000" dirty="0"/>
              <a:t>二次成核</a:t>
            </a:r>
          </a:p>
        </p:txBody>
      </p:sp>
    </p:spTree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4. </a:t>
            </a:r>
            <a:r>
              <a:rPr lang="zh-CN" altLang="en-US" sz="4000" dirty="0"/>
              <a:t>二次成核动力学</a:t>
            </a: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96525" y="1948481"/>
            <a:ext cx="85363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在工业结晶过程中常常用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经验表达式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来描述二次成核速率：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881590" y="2528900"/>
          <a:ext cx="4590510" cy="9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393700" progId="Equation.DSMT4">
                  <p:embed/>
                </p:oleObj>
              </mc:Choice>
              <mc:Fallback>
                <p:oleObj name="Equation" r:id="rId2" imgW="18034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90" y="2528900"/>
                        <a:ext cx="4590510" cy="99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76545" y="3524725"/>
            <a:ext cx="8532441" cy="294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式中：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b="1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为二次成核速率，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0" lang="en-US" altLang="zh-CN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为成核速率系数，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ΔC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为过饱和浓度，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mol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为悬浮密度，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为搅拌转速，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rpm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为成核相关数。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可以看出，外部能量输入（搅拌强度等）、悬浮密度、温度以及过饱和度都对  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二次成核过程影响显著。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76545" y="1673805"/>
            <a:ext cx="8229600" cy="468556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/>
              </a:rPr>
              <a:t>影响成核速率的因素很多，实验所得到的成核速率模型与结晶物质，设备结构，材料，操作条件，系统内的杂质密切相关。</a:t>
            </a:r>
            <a:endParaRPr lang="en-US" altLang="zh-CN" sz="2400" dirty="0">
              <a:effectLst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/>
              </a:rPr>
              <a:t>丰仓贤（</a:t>
            </a:r>
            <a:r>
              <a:rPr lang="en-US" altLang="zh-CN" sz="2400" dirty="0" err="1">
                <a:effectLst/>
              </a:rPr>
              <a:t>Toyokara</a:t>
            </a:r>
            <a:r>
              <a:rPr lang="zh-CN" altLang="en-US" sz="2400" dirty="0">
                <a:effectLst/>
              </a:rPr>
              <a:t>）对硫酸钾铝的成核速率的测定，在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流化床结晶器</a:t>
            </a:r>
            <a:r>
              <a:rPr lang="zh-CN" altLang="en-US" sz="2400" dirty="0">
                <a:effectLst/>
              </a:rPr>
              <a:t>内为</a:t>
            </a:r>
          </a:p>
          <a:p>
            <a:pPr eaLnBrk="1" hangingPunct="1">
              <a:buFontTx/>
              <a:buNone/>
            </a:pPr>
            <a:endParaRPr lang="zh-CN" altLang="en-US" sz="2400" dirty="0">
              <a:effectLst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effectLst/>
              </a:rPr>
              <a:t>　</a:t>
            </a:r>
            <a:endParaRPr lang="en-US" altLang="zh-CN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/>
              </a:rPr>
              <a:t>在固定床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effectLst/>
              </a:rPr>
              <a:t>　</a:t>
            </a:r>
            <a:endParaRPr lang="en-US" altLang="zh-CN" sz="2400" dirty="0">
              <a:effectLst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ffectLst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R</a:t>
            </a:r>
            <a:r>
              <a:rPr lang="en-US" altLang="zh-CN" sz="2400" baseline="-25000" dirty="0">
                <a:solidFill>
                  <a:srgbClr val="C00000"/>
                </a:solidFill>
                <a:effectLst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为根据晶体尺寸定义的雷诺数</a:t>
            </a:r>
            <a:endParaRPr lang="zh-CN" altLang="en-US" sz="2400" baseline="30000" dirty="0">
              <a:solidFill>
                <a:srgbClr val="C00000"/>
              </a:solidFill>
              <a:effectLst/>
            </a:endParaRPr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38438422"/>
              </p:ext>
            </p:extLst>
          </p:nvPr>
        </p:nvGraphicFramePr>
        <p:xfrm>
          <a:off x="3629914" y="2708920"/>
          <a:ext cx="2675193" cy="51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DSMT4">
                  <p:embed/>
                </p:oleObj>
              </mc:Choice>
              <mc:Fallback>
                <p:oleObj name="Equation" r:id="rId2" imgW="1143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914" y="2708920"/>
                        <a:ext cx="2675193" cy="515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76654"/>
              </p:ext>
            </p:extLst>
          </p:nvPr>
        </p:nvGraphicFramePr>
        <p:xfrm>
          <a:off x="3578070" y="4066183"/>
          <a:ext cx="281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228600" progId="Equation.DSMT4">
                  <p:embed/>
                </p:oleObj>
              </mc:Choice>
              <mc:Fallback>
                <p:oleObj name="Equation" r:id="rId4" imgW="12697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070" y="4066183"/>
                        <a:ext cx="2819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19161"/>
              </p:ext>
            </p:extLst>
          </p:nvPr>
        </p:nvGraphicFramePr>
        <p:xfrm>
          <a:off x="3652002" y="4783351"/>
          <a:ext cx="13716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393480" progId="Equation.DSMT4">
                  <p:embed/>
                </p:oleObj>
              </mc:Choice>
              <mc:Fallback>
                <p:oleObj name="Equation" r:id="rId6" imgW="6728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002" y="4783351"/>
                        <a:ext cx="13716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4. </a:t>
            </a:r>
            <a:r>
              <a:rPr lang="zh-CN" altLang="en-US" sz="4000" dirty="0"/>
              <a:t>二次成核动力学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Grp="1" noChangeArrowheads="1"/>
          </p:cNvSpPr>
          <p:nvPr>
            <p:ph type="title"/>
          </p:nvPr>
        </p:nvSpPr>
        <p:spPr>
          <a:xfrm>
            <a:off x="374035" y="1628800"/>
            <a:ext cx="4712174" cy="651819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/>
              </a:rPr>
              <a:t>各种成核的最大过饱和度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657AF0-B480-D28C-C4C6-484C2908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4000" kern="0" dirty="0"/>
              <a:t>4. </a:t>
            </a:r>
            <a:r>
              <a:rPr lang="zh-CN" altLang="en-US" sz="4000" kern="0" dirty="0"/>
              <a:t>二次成核动力学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6FA73D-6A41-23AA-15A7-B404A6454BDC}"/>
              </a:ext>
            </a:extLst>
          </p:cNvPr>
          <p:cNvGrpSpPr/>
          <p:nvPr/>
        </p:nvGrpSpPr>
        <p:grpSpPr>
          <a:xfrm>
            <a:off x="1710614" y="2280619"/>
            <a:ext cx="5722772" cy="4594522"/>
            <a:chOff x="2066651" y="1988840"/>
            <a:chExt cx="5722772" cy="4594522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544978" y="1988840"/>
              <a:ext cx="5244445" cy="4187008"/>
              <a:chOff x="4582" y="5781"/>
              <a:chExt cx="4226" cy="3670"/>
            </a:xfrm>
          </p:grpSpPr>
          <p:sp>
            <p:nvSpPr>
              <p:cNvPr id="28679" name="Line 26"/>
              <p:cNvSpPr>
                <a:spLocks noChangeShapeType="1"/>
              </p:cNvSpPr>
              <p:nvPr/>
            </p:nvSpPr>
            <p:spPr bwMode="auto">
              <a:xfrm>
                <a:off x="4582" y="9450"/>
                <a:ext cx="422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0" name="Line 27"/>
              <p:cNvSpPr>
                <a:spLocks noChangeShapeType="1"/>
              </p:cNvSpPr>
              <p:nvPr/>
            </p:nvSpPr>
            <p:spPr bwMode="auto">
              <a:xfrm flipV="1">
                <a:off x="4582" y="5781"/>
                <a:ext cx="1" cy="36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1" name="Freeform 28"/>
              <p:cNvSpPr>
                <a:spLocks/>
              </p:cNvSpPr>
              <p:nvPr/>
            </p:nvSpPr>
            <p:spPr bwMode="auto">
              <a:xfrm>
                <a:off x="5521" y="5917"/>
                <a:ext cx="2661" cy="2174"/>
              </a:xfrm>
              <a:custGeom>
                <a:avLst/>
                <a:gdLst>
                  <a:gd name="T0" fmla="*/ 0 w 4140"/>
                  <a:gd name="T1" fmla="*/ 2174 h 3120"/>
                  <a:gd name="T2" fmla="*/ 1620 w 4140"/>
                  <a:gd name="T3" fmla="*/ 1413 h 3120"/>
                  <a:gd name="T4" fmla="*/ 2661 w 4140"/>
                  <a:gd name="T5" fmla="*/ 0 h 3120"/>
                  <a:gd name="T6" fmla="*/ 0 60000 65536"/>
                  <a:gd name="T7" fmla="*/ 0 60000 65536"/>
                  <a:gd name="T8" fmla="*/ 0 60000 65536"/>
                  <a:gd name="T9" fmla="*/ 0 w 4140"/>
                  <a:gd name="T10" fmla="*/ 0 h 3120"/>
                  <a:gd name="T11" fmla="*/ 4140 w 4140"/>
                  <a:gd name="T12" fmla="*/ 3120 h 3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40" h="3120">
                    <a:moveTo>
                      <a:pt x="0" y="3120"/>
                    </a:moveTo>
                    <a:cubicBezTo>
                      <a:pt x="915" y="2834"/>
                      <a:pt x="1830" y="2548"/>
                      <a:pt x="2520" y="2028"/>
                    </a:cubicBezTo>
                    <a:cubicBezTo>
                      <a:pt x="3210" y="1508"/>
                      <a:pt x="3675" y="754"/>
                      <a:pt x="4140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2" name="Freeform 29"/>
              <p:cNvSpPr>
                <a:spLocks/>
              </p:cNvSpPr>
              <p:nvPr/>
            </p:nvSpPr>
            <p:spPr bwMode="auto">
              <a:xfrm>
                <a:off x="5521" y="6189"/>
                <a:ext cx="2817" cy="2174"/>
              </a:xfrm>
              <a:custGeom>
                <a:avLst/>
                <a:gdLst>
                  <a:gd name="T0" fmla="*/ 0 w 4140"/>
                  <a:gd name="T1" fmla="*/ 2174 h 3120"/>
                  <a:gd name="T2" fmla="*/ 1715 w 4140"/>
                  <a:gd name="T3" fmla="*/ 1413 h 3120"/>
                  <a:gd name="T4" fmla="*/ 2817 w 4140"/>
                  <a:gd name="T5" fmla="*/ 0 h 3120"/>
                  <a:gd name="T6" fmla="*/ 0 60000 65536"/>
                  <a:gd name="T7" fmla="*/ 0 60000 65536"/>
                  <a:gd name="T8" fmla="*/ 0 60000 65536"/>
                  <a:gd name="T9" fmla="*/ 0 w 4140"/>
                  <a:gd name="T10" fmla="*/ 0 h 3120"/>
                  <a:gd name="T11" fmla="*/ 4140 w 4140"/>
                  <a:gd name="T12" fmla="*/ 3120 h 3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40" h="3120">
                    <a:moveTo>
                      <a:pt x="0" y="3120"/>
                    </a:moveTo>
                    <a:cubicBezTo>
                      <a:pt x="915" y="2834"/>
                      <a:pt x="1830" y="2548"/>
                      <a:pt x="2520" y="2028"/>
                    </a:cubicBezTo>
                    <a:cubicBezTo>
                      <a:pt x="3210" y="1508"/>
                      <a:pt x="3675" y="754"/>
                      <a:pt x="4140" y="0"/>
                    </a:cubicBezTo>
                  </a:path>
                </a:pathLst>
              </a:custGeom>
              <a:noFill/>
              <a:ln w="9525" cap="rnd">
                <a:solidFill>
                  <a:srgbClr val="800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Freeform 30"/>
              <p:cNvSpPr>
                <a:spLocks/>
              </p:cNvSpPr>
              <p:nvPr/>
            </p:nvSpPr>
            <p:spPr bwMode="auto">
              <a:xfrm>
                <a:off x="5521" y="6461"/>
                <a:ext cx="2974" cy="2173"/>
              </a:xfrm>
              <a:custGeom>
                <a:avLst/>
                <a:gdLst>
                  <a:gd name="T0" fmla="*/ 0 w 4140"/>
                  <a:gd name="T1" fmla="*/ 2173 h 3120"/>
                  <a:gd name="T2" fmla="*/ 1810 w 4140"/>
                  <a:gd name="T3" fmla="*/ 1412 h 3120"/>
                  <a:gd name="T4" fmla="*/ 2974 w 4140"/>
                  <a:gd name="T5" fmla="*/ 0 h 3120"/>
                  <a:gd name="T6" fmla="*/ 0 60000 65536"/>
                  <a:gd name="T7" fmla="*/ 0 60000 65536"/>
                  <a:gd name="T8" fmla="*/ 0 60000 65536"/>
                  <a:gd name="T9" fmla="*/ 0 w 4140"/>
                  <a:gd name="T10" fmla="*/ 0 h 3120"/>
                  <a:gd name="T11" fmla="*/ 4140 w 4140"/>
                  <a:gd name="T12" fmla="*/ 3120 h 3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40" h="3120">
                    <a:moveTo>
                      <a:pt x="0" y="3120"/>
                    </a:moveTo>
                    <a:cubicBezTo>
                      <a:pt x="915" y="2834"/>
                      <a:pt x="1830" y="2548"/>
                      <a:pt x="2520" y="2028"/>
                    </a:cubicBezTo>
                    <a:cubicBezTo>
                      <a:pt x="3210" y="1508"/>
                      <a:pt x="3675" y="754"/>
                      <a:pt x="4140" y="0"/>
                    </a:cubicBezTo>
                  </a:path>
                </a:pathLst>
              </a:custGeom>
              <a:noFill/>
              <a:ln w="9525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Freeform 31"/>
              <p:cNvSpPr>
                <a:spLocks/>
              </p:cNvSpPr>
              <p:nvPr/>
            </p:nvSpPr>
            <p:spPr bwMode="auto">
              <a:xfrm>
                <a:off x="5521" y="6733"/>
                <a:ext cx="3130" cy="2173"/>
              </a:xfrm>
              <a:custGeom>
                <a:avLst/>
                <a:gdLst>
                  <a:gd name="T0" fmla="*/ 0 w 4140"/>
                  <a:gd name="T1" fmla="*/ 2173 h 3120"/>
                  <a:gd name="T2" fmla="*/ 1905 w 4140"/>
                  <a:gd name="T3" fmla="*/ 1412 h 3120"/>
                  <a:gd name="T4" fmla="*/ 3130 w 4140"/>
                  <a:gd name="T5" fmla="*/ 0 h 3120"/>
                  <a:gd name="T6" fmla="*/ 0 60000 65536"/>
                  <a:gd name="T7" fmla="*/ 0 60000 65536"/>
                  <a:gd name="T8" fmla="*/ 0 60000 65536"/>
                  <a:gd name="T9" fmla="*/ 0 w 4140"/>
                  <a:gd name="T10" fmla="*/ 0 h 3120"/>
                  <a:gd name="T11" fmla="*/ 4140 w 4140"/>
                  <a:gd name="T12" fmla="*/ 3120 h 3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40" h="3120">
                    <a:moveTo>
                      <a:pt x="0" y="3120"/>
                    </a:moveTo>
                    <a:cubicBezTo>
                      <a:pt x="915" y="2834"/>
                      <a:pt x="1830" y="2548"/>
                      <a:pt x="2520" y="2028"/>
                    </a:cubicBezTo>
                    <a:cubicBezTo>
                      <a:pt x="3210" y="1508"/>
                      <a:pt x="3675" y="754"/>
                      <a:pt x="4140" y="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5" name="Text Box 32"/>
              <p:cNvSpPr txBox="1">
                <a:spLocks noChangeArrowheads="1"/>
              </p:cNvSpPr>
              <p:nvPr/>
            </p:nvSpPr>
            <p:spPr bwMode="auto">
              <a:xfrm>
                <a:off x="7713" y="8141"/>
                <a:ext cx="939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 dirty="0"/>
                  <a:t>溶解度</a:t>
                </a:r>
              </a:p>
            </p:txBody>
          </p:sp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 flipH="1" flipV="1">
                <a:off x="8025" y="7684"/>
                <a:ext cx="157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7" name="Text Box 34"/>
              <p:cNvSpPr txBox="1">
                <a:spLocks noChangeArrowheads="1"/>
              </p:cNvSpPr>
              <p:nvPr/>
            </p:nvSpPr>
            <p:spPr bwMode="auto">
              <a:xfrm>
                <a:off x="5521" y="5917"/>
                <a:ext cx="219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800" b="1"/>
                  <a:t>均相成核最大过饱和度</a:t>
                </a:r>
              </a:p>
            </p:txBody>
          </p:sp>
          <p:sp>
            <p:nvSpPr>
              <p:cNvPr id="28688" name="Line 35"/>
              <p:cNvSpPr>
                <a:spLocks noChangeShapeType="1"/>
              </p:cNvSpPr>
              <p:nvPr/>
            </p:nvSpPr>
            <p:spPr bwMode="auto">
              <a:xfrm>
                <a:off x="7556" y="6325"/>
                <a:ext cx="156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9" name="Text Box 36"/>
              <p:cNvSpPr txBox="1">
                <a:spLocks noChangeArrowheads="1"/>
              </p:cNvSpPr>
              <p:nvPr/>
            </p:nvSpPr>
            <p:spPr bwMode="auto">
              <a:xfrm>
                <a:off x="5051" y="6461"/>
                <a:ext cx="2348" cy="2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800" b="1" dirty="0"/>
                  <a:t>非均相成核最大过饱和度</a:t>
                </a:r>
              </a:p>
            </p:txBody>
          </p:sp>
          <p:sp>
            <p:nvSpPr>
              <p:cNvPr id="28690" name="Text Box 37"/>
              <p:cNvSpPr txBox="1">
                <a:spLocks noChangeArrowheads="1"/>
              </p:cNvSpPr>
              <p:nvPr/>
            </p:nvSpPr>
            <p:spPr bwMode="auto">
              <a:xfrm>
                <a:off x="4738" y="7004"/>
                <a:ext cx="2192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800" b="1" dirty="0"/>
                  <a:t>二次成核最大过饱和度</a:t>
                </a:r>
              </a:p>
            </p:txBody>
          </p:sp>
          <p:sp>
            <p:nvSpPr>
              <p:cNvPr id="28691" name="Line 38"/>
              <p:cNvSpPr>
                <a:spLocks noChangeShapeType="1"/>
              </p:cNvSpPr>
              <p:nvPr/>
            </p:nvSpPr>
            <p:spPr bwMode="auto">
              <a:xfrm>
                <a:off x="7243" y="6868"/>
                <a:ext cx="313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2" name="Line 39"/>
              <p:cNvSpPr>
                <a:spLocks noChangeShapeType="1"/>
              </p:cNvSpPr>
              <p:nvPr/>
            </p:nvSpPr>
            <p:spPr bwMode="auto">
              <a:xfrm>
                <a:off x="5990" y="7412"/>
                <a:ext cx="783" cy="8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238182-71EB-8477-C746-4D7D84A689A2}"/>
                </a:ext>
              </a:extLst>
            </p:cNvPr>
            <p:cNvSpPr txBox="1"/>
            <p:nvPr/>
          </p:nvSpPr>
          <p:spPr>
            <a:xfrm>
              <a:off x="2066651" y="3404028"/>
              <a:ext cx="5973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浓</a:t>
              </a:r>
              <a:r>
                <a:rPr lang="zh-CN" altLang="en-US" sz="1800" b="1" dirty="0">
                  <a:effectLst/>
                </a:rPr>
                <a:t>度</a:t>
              </a:r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5BD08BC-9B8D-3F3A-EDF0-8E7F8B26CAB5}"/>
                </a:ext>
              </a:extLst>
            </p:cNvPr>
            <p:cNvSpPr txBox="1"/>
            <p:nvPr/>
          </p:nvSpPr>
          <p:spPr>
            <a:xfrm>
              <a:off x="4572000" y="6214030"/>
              <a:ext cx="755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effectLst/>
                </a:rPr>
                <a:t>温度</a:t>
              </a:r>
              <a:endParaRPr lang="zh-CN" altLang="en-US" b="1" dirty="0"/>
            </a:p>
          </p:txBody>
        </p:sp>
      </p:grpSp>
    </p:spTree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674" y="503675"/>
            <a:ext cx="6705745" cy="85509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成核在工业结晶中的应用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50" y="1898830"/>
            <a:ext cx="9072500" cy="3780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accent2"/>
                </a:solidFill>
                <a:latin typeface="+mn-lt"/>
                <a:ea typeface="+mn-ea"/>
              </a:rPr>
              <a:t>工业结晶过程中控制二次成核的措施</a:t>
            </a:r>
            <a:endParaRPr lang="zh-CN" altLang="zh-CN" sz="2400" b="1" dirty="0"/>
          </a:p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</a:t>
            </a:r>
            <a:r>
              <a:rPr lang="zh-CN" altLang="zh-CN" sz="2000" b="1" dirty="0">
                <a:solidFill>
                  <a:srgbClr val="C00000"/>
                </a:solidFill>
              </a:rPr>
              <a:t>维持稳定的过饱和度</a:t>
            </a:r>
            <a:r>
              <a:rPr lang="zh-CN" altLang="zh-CN" sz="2000" b="1" dirty="0"/>
              <a:t>，防止结晶器在局部范围内，例如蒸发面、冷却表面、</a:t>
            </a:r>
            <a:r>
              <a:rPr lang="en-US" altLang="zh-CN" sz="2000" b="1" dirty="0"/>
              <a:t> 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/>
              <a:t>         </a:t>
            </a:r>
            <a:r>
              <a:rPr lang="zh-CN" altLang="zh-CN" sz="2000" b="1" dirty="0"/>
              <a:t>不同浓度的两流股的混合区内，产生过饱和度的波动。</a:t>
            </a:r>
          </a:p>
          <a:p>
            <a:pPr algn="just">
              <a:lnSpc>
                <a:spcPct val="125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</a:t>
            </a:r>
            <a:r>
              <a:rPr lang="zh-CN" altLang="zh-CN" sz="2000" b="1" dirty="0">
                <a:solidFill>
                  <a:srgbClr val="C00000"/>
                </a:solidFill>
              </a:rPr>
              <a:t>限制晶体的生长速率</a:t>
            </a:r>
            <a:r>
              <a:rPr lang="zh-CN" altLang="zh-CN" sz="2000" b="1" dirty="0"/>
              <a:t>，即不以盲目提高过饱和度的方法，达到提高产量的</a:t>
            </a:r>
            <a:r>
              <a:rPr lang="en-US" altLang="zh-CN" sz="2000" b="1" dirty="0"/>
              <a:t>  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b="1" dirty="0"/>
              <a:t>         </a:t>
            </a:r>
            <a:r>
              <a:rPr lang="zh-CN" altLang="zh-CN" sz="2000" b="1" dirty="0"/>
              <a:t>目的。</a:t>
            </a:r>
          </a:p>
          <a:p>
            <a:pPr algn="just">
              <a:lnSpc>
                <a:spcPct val="125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</a:t>
            </a:r>
            <a:r>
              <a:rPr lang="zh-CN" altLang="zh-CN" sz="2000" b="1" dirty="0">
                <a:solidFill>
                  <a:srgbClr val="C00000"/>
                </a:solidFill>
              </a:rPr>
              <a:t>尽可能减低晶体的机械碰撞能量及几率</a:t>
            </a:r>
            <a:r>
              <a:rPr lang="zh-CN" altLang="zh-CN" sz="2000" b="1" dirty="0"/>
              <a:t>。</a:t>
            </a:r>
          </a:p>
          <a:p>
            <a:pPr algn="just">
              <a:lnSpc>
                <a:spcPct val="125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</a:t>
            </a:r>
            <a:r>
              <a:rPr lang="zh-CN" altLang="zh-CN" sz="2000" b="1" dirty="0">
                <a:solidFill>
                  <a:srgbClr val="C00000"/>
                </a:solidFill>
              </a:rPr>
              <a:t>对溶液进行加热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zh-CN" altLang="zh-CN" sz="2000" b="1" dirty="0">
                <a:solidFill>
                  <a:srgbClr val="C00000"/>
                </a:solidFill>
              </a:rPr>
              <a:t>过滤等预处理</a:t>
            </a:r>
            <a:r>
              <a:rPr lang="zh-CN" altLang="zh-CN" sz="2000" b="1" dirty="0"/>
              <a:t>，以消除溶液中可能成为晶核的微粒。</a:t>
            </a:r>
            <a:endParaRPr lang="en-US" altLang="zh-CN" sz="2000" b="1" dirty="0"/>
          </a:p>
          <a:p>
            <a:pPr algn="just">
              <a:lnSpc>
                <a:spcPct val="125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）</a:t>
            </a:r>
            <a:r>
              <a:rPr lang="zh-CN" altLang="zh-CN" sz="2000" b="1" dirty="0">
                <a:solidFill>
                  <a:srgbClr val="C00000"/>
                </a:solidFill>
              </a:rPr>
              <a:t>从结晶器中移除过量的微晶</a:t>
            </a:r>
            <a:r>
              <a:rPr lang="zh-CN" altLang="en-US" sz="2000" b="1" dirty="0">
                <a:solidFill>
                  <a:srgbClr val="C00000"/>
                </a:solidFill>
              </a:rPr>
              <a:t>，</a:t>
            </a:r>
            <a:r>
              <a:rPr lang="zh-CN" altLang="zh-CN" sz="2000" b="1" dirty="0">
                <a:solidFill>
                  <a:srgbClr val="C00000"/>
                </a:solidFill>
              </a:rPr>
              <a:t>产品则可按粒度分级排出</a:t>
            </a:r>
            <a:r>
              <a:rPr lang="zh-CN" altLang="zh-CN" sz="2000" b="1" dirty="0"/>
              <a:t>，使符合粒度要求</a:t>
            </a:r>
            <a:endParaRPr lang="en-US" altLang="zh-CN" sz="2000" b="1" dirty="0"/>
          </a:p>
          <a:p>
            <a:pPr algn="just">
              <a:lnSpc>
                <a:spcPct val="125000"/>
              </a:lnSpc>
            </a:pPr>
            <a:r>
              <a:rPr lang="en-US" altLang="zh-CN" sz="2000" b="1" dirty="0"/>
              <a:t>         </a:t>
            </a:r>
            <a:r>
              <a:rPr lang="zh-CN" altLang="zh-CN" sz="2000" b="1" dirty="0"/>
              <a:t>的晶粒得以及时排出，而不使其在器内继续参与循环。</a:t>
            </a:r>
          </a:p>
          <a:p>
            <a:pPr algn="just">
              <a:lnSpc>
                <a:spcPct val="125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）</a:t>
            </a:r>
            <a:r>
              <a:rPr lang="zh-CN" altLang="zh-CN" sz="2000" b="1" dirty="0">
                <a:solidFill>
                  <a:srgbClr val="C00000"/>
                </a:solidFill>
              </a:rPr>
              <a:t>将含有过量细晶的母液取出后加热或稀释</a:t>
            </a:r>
            <a:r>
              <a:rPr lang="zh-CN" altLang="zh-CN" sz="2000" b="1" dirty="0"/>
              <a:t>，使细晶溶解，然后送回结晶器。</a:t>
            </a:r>
          </a:p>
          <a:p>
            <a:pPr algn="just">
              <a:lnSpc>
                <a:spcPct val="125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zh-CN" sz="2000" b="1" dirty="0"/>
              <a:t>）</a:t>
            </a:r>
            <a:r>
              <a:rPr lang="zh-CN" altLang="zh-CN" sz="2000" b="1" dirty="0">
                <a:solidFill>
                  <a:srgbClr val="C00000"/>
                </a:solidFill>
              </a:rPr>
              <a:t>调节原料溶液的</a:t>
            </a:r>
            <a:r>
              <a:rPr lang="en-US" altLang="zh-CN" sz="2000" b="1" dirty="0">
                <a:solidFill>
                  <a:srgbClr val="C00000"/>
                </a:solidFill>
              </a:rPr>
              <a:t>pH</a:t>
            </a:r>
            <a:r>
              <a:rPr lang="zh-CN" altLang="zh-CN" sz="2000" b="1" dirty="0">
                <a:solidFill>
                  <a:srgbClr val="C00000"/>
                </a:solidFill>
              </a:rPr>
              <a:t>值或加入某些具有选择性的添加剂</a:t>
            </a:r>
            <a:r>
              <a:rPr lang="zh-CN" altLang="zh-CN" sz="2000" b="1" dirty="0"/>
              <a:t>以改变成核速率</a:t>
            </a:r>
            <a:r>
              <a:rPr lang="zh-CN" altLang="en-US" sz="2000" b="1" dirty="0"/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63815"/>
            <a:ext cx="9144000" cy="1575175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effectLst/>
              </a:rPr>
              <a:t>二次成核是一个非常复杂的现象，由于不同的成核机理，因此很难预测一个过程中成核速率。然而，任何结晶过程中都需要控制晶体的尺寸及其分布。</a:t>
            </a:r>
            <a:endParaRPr lang="en-US" altLang="zh-CN" sz="2200" dirty="0">
              <a:effectLst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200" dirty="0"/>
              <a:t>   </a:t>
            </a:r>
            <a:endParaRPr lang="en-US" altLang="zh-CN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44131"/>
              </p:ext>
            </p:extLst>
          </p:nvPr>
        </p:nvGraphicFramePr>
        <p:xfrm>
          <a:off x="274022" y="2978950"/>
          <a:ext cx="859595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/>
                        <a:t>晶核来源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/>
                        <a:t>成核类型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预防或减少的措施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蒸发区域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降低生产速度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增加晶体表面积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热的喂料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加强能量消耗速率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降低过热度确定适宜的喂料位置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直接冷源进料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加强能量消耗速率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降低冷却剂温度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选择适宜的进料位置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换热器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增加传热面积减少温度梯度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增加液体的速度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反应区域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一次</a:t>
                      </a:r>
                    </a:p>
                    <a:p>
                      <a:pPr algn="l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增加搅拌强度和过饱和度的消除速率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增加晶体的表面积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晶体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晶体碰撞 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搅拌桨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器壁等</a:t>
                      </a:r>
                      <a:r>
                        <a:rPr lang="en-US" altLang="zh-CN" sz="1600" dirty="0"/>
                        <a:t>)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zh-CN" altLang="en-US" sz="1600" dirty="0"/>
                        <a:t>调节搅拌强度和设计结构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改善搅拌桨材料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减少悬浮密度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搅拌桨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器壁等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dirty="0"/>
                        <a:t>或降低晶体尺寸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10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晶体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溶液间作用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减少喷射流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研究杂质的影响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防止结垢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1549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9BD7A55-34F6-B581-3AD3-6E449328F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6674" y="503675"/>
            <a:ext cx="6705745" cy="85509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成核在工业结晶中的应用</a:t>
            </a:r>
          </a:p>
        </p:txBody>
      </p:sp>
    </p:spTree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1" name="Picture 11" descr="F200905190825323067223462"/>
          <p:cNvPicPr>
            <a:picLocks noChangeArrowheads="1"/>
          </p:cNvPicPr>
          <p:nvPr/>
        </p:nvPicPr>
        <p:blipFill>
          <a:blip r:embed="rId3" cstate="print"/>
          <a:srcRect t="13632" b="10603"/>
          <a:stretch>
            <a:fillRect/>
          </a:stretch>
        </p:blipFill>
        <p:spPr bwMode="auto">
          <a:xfrm>
            <a:off x="30163" y="12868"/>
            <a:ext cx="91440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42" name="Picture 13" descr="1009790img20091224111216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2175" y="4540250"/>
            <a:ext cx="3201988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43" name="Picture 14" descr="盐湖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545013"/>
            <a:ext cx="32035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44" name="Picture 15" descr="0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6413" y="4545013"/>
            <a:ext cx="32035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3491880" y="2888940"/>
            <a:ext cx="2271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32890759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853825"/>
            <a:ext cx="8382000" cy="4699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在给定的温度下</a:t>
            </a:r>
            <a:r>
              <a:rPr lang="zh-CN" altLang="en-US" sz="2400" b="1" kern="0" dirty="0">
                <a:solidFill>
                  <a:schemeClr val="accent2"/>
                </a:solidFill>
                <a:latin typeface="+mn-lt"/>
                <a:ea typeface="+mn-ea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在过饱和溶液中溶液的平均温度是一个常数</a:t>
            </a:r>
            <a:r>
              <a:rPr lang="zh-CN" altLang="en-US" sz="2400" b="1" kern="0" dirty="0">
                <a:solidFill>
                  <a:schemeClr val="accent2"/>
                </a:solidFill>
                <a:latin typeface="+mn-lt"/>
                <a:ea typeface="+mn-ea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然而局部的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uLnTx/>
                <a:uFillTx/>
                <a:latin typeface="+mn-lt"/>
                <a:ea typeface="+mn-ea"/>
                <a:cs typeface="+mn-cs"/>
              </a:rPr>
              <a:t>溶液浓度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有波动，在微观的区域内可能属于一个数量级或称为分子团块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经典的成核理论（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Volmer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）假设分子团块的形成遵循附加机理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a + a=a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     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+ a=a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     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+ a=a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     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+ 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=a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     …………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     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c-m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+ 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=a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c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</a:rPr>
              <a:t>       </a:t>
            </a:r>
          </a:p>
        </p:txBody>
      </p:sp>
      <p:sp>
        <p:nvSpPr>
          <p:cNvPr id="11" name="矩形 10"/>
          <p:cNvSpPr/>
          <p:nvPr/>
        </p:nvSpPr>
        <p:spPr>
          <a:xfrm>
            <a:off x="3266855" y="4104075"/>
            <a:ext cx="55356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solidFill>
                  <a:srgbClr val="C00000"/>
                </a:solidFill>
              </a:rPr>
              <a:t>运动单元</a:t>
            </a:r>
            <a:r>
              <a:rPr lang="en-US" altLang="zh-CN" sz="2400" b="1" dirty="0">
                <a:solidFill>
                  <a:srgbClr val="0000FF"/>
                </a:solidFill>
              </a:rPr>
              <a:t>---</a:t>
            </a:r>
            <a:r>
              <a:rPr lang="zh-CN" altLang="zh-CN" sz="2400" b="1" dirty="0">
                <a:solidFill>
                  <a:srgbClr val="C00000"/>
                </a:solidFill>
              </a:rPr>
              <a:t>线体</a:t>
            </a:r>
            <a:r>
              <a:rPr lang="zh-CN" altLang="zh-CN" sz="2400" b="1" dirty="0">
                <a:solidFill>
                  <a:srgbClr val="0000FF"/>
                </a:solidFill>
              </a:rPr>
              <a:t>，线体的单元数增至某种限度，线体可以称为</a:t>
            </a:r>
            <a:r>
              <a:rPr lang="zh-CN" altLang="zh-CN" sz="2400" b="1" dirty="0">
                <a:solidFill>
                  <a:srgbClr val="C00000"/>
                </a:solidFill>
              </a:rPr>
              <a:t>晶胚</a:t>
            </a:r>
            <a:r>
              <a:rPr lang="zh-CN" altLang="zh-CN" sz="2400" b="1" dirty="0">
                <a:solidFill>
                  <a:srgbClr val="0000FF"/>
                </a:solidFill>
              </a:rPr>
              <a:t>；根据溶液过饱和度不同，晶胚生长至一定大小时，</a:t>
            </a:r>
            <a:r>
              <a:rPr lang="zh-CN" altLang="zh-CN" sz="2400" b="1" dirty="0">
                <a:solidFill>
                  <a:srgbClr val="FF0000"/>
                </a:solidFill>
              </a:rPr>
              <a:t>能与溶液建立热力学平衡</a:t>
            </a:r>
            <a:r>
              <a:rPr lang="zh-CN" altLang="zh-CN" sz="2400" b="1" dirty="0">
                <a:solidFill>
                  <a:srgbClr val="0000FF"/>
                </a:solidFill>
              </a:rPr>
              <a:t>，这种长大了的晶胚就可以称为</a:t>
            </a:r>
            <a:r>
              <a:rPr lang="zh-CN" altLang="zh-CN" sz="2400" b="1" dirty="0">
                <a:solidFill>
                  <a:srgbClr val="C00000"/>
                </a:solidFill>
              </a:rPr>
              <a:t>晶核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6535" y="1989138"/>
            <a:ext cx="4038600" cy="2790012"/>
          </a:xfrm>
        </p:spPr>
        <p:txBody>
          <a:bodyPr/>
          <a:lstStyle/>
          <a:p>
            <a:pPr algn="just" eaLnBrk="1" hangingPunct="1"/>
            <a:r>
              <a:rPr lang="zh-CN" altLang="en-US" sz="2400" dirty="0">
                <a:effectLst/>
              </a:rPr>
              <a:t>均相成核的热力学分析由</a:t>
            </a:r>
            <a:r>
              <a:rPr lang="en-US" altLang="zh-CN" sz="2400" dirty="0" err="1">
                <a:effectLst/>
              </a:rPr>
              <a:t>Gibbs,Volmer</a:t>
            </a:r>
            <a:r>
              <a:rPr lang="zh-CN" altLang="en-US" sz="2400" dirty="0">
                <a:effectLst/>
              </a:rPr>
              <a:t>等提出“新相的形成的自由能变化是核表面形成自由能变化（正）和相转变（从液体到固体）自由能变化的总和”，如下式所示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1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/>
              <a:t>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051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54884319"/>
              </p:ext>
            </p:extLst>
          </p:nvPr>
        </p:nvGraphicFramePr>
        <p:xfrm>
          <a:off x="578407" y="4599130"/>
          <a:ext cx="4140460" cy="103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393480" progId="Equation.DSMT4">
                  <p:embed/>
                </p:oleObj>
              </mc:Choice>
              <mc:Fallback>
                <p:oleObj name="Equation" r:id="rId2" imgW="15746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07" y="4599130"/>
                        <a:ext cx="4140460" cy="103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t="-1" b="831"/>
          <a:stretch/>
        </p:blipFill>
        <p:spPr bwMode="auto">
          <a:xfrm>
            <a:off x="5152917" y="1718810"/>
            <a:ext cx="3605213" cy="415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5710" y="2033845"/>
            <a:ext cx="8229600" cy="400544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宋体" charset="-122"/>
                <a:cs typeface="Arial" charset="0"/>
              </a:rPr>
              <a:t>核的尺寸可以用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dirty="0">
              <a:latin typeface="宋体" charset="-122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宋体" charset="-122"/>
                <a:cs typeface="Arial" charset="0"/>
              </a:rPr>
              <a:t>  而求得，即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dirty="0">
              <a:latin typeface="宋体" charset="-122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宋体" charset="-122"/>
                <a:cs typeface="Arial" charset="0"/>
              </a:rPr>
              <a:t>  代入求解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55831953"/>
              </p:ext>
            </p:extLst>
          </p:nvPr>
        </p:nvGraphicFramePr>
        <p:xfrm>
          <a:off x="2996825" y="1827825"/>
          <a:ext cx="4336802" cy="86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393480" progId="Equation.DSMT4">
                  <p:embed/>
                </p:oleObj>
              </mc:Choice>
              <mc:Fallback>
                <p:oleObj name="Equation" r:id="rId2" imgW="19810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25" y="1827825"/>
                        <a:ext cx="4336802" cy="862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46399164"/>
              </p:ext>
            </p:extLst>
          </p:nvPr>
        </p:nvGraphicFramePr>
        <p:xfrm>
          <a:off x="2536765" y="3342488"/>
          <a:ext cx="1395155" cy="84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31640" progId="Equation.DSMT4">
                  <p:embed/>
                </p:oleObj>
              </mc:Choice>
              <mc:Fallback>
                <p:oleObj name="Equation" r:id="rId4" imgW="685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765" y="3342488"/>
                        <a:ext cx="1395155" cy="84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54372"/>
              </p:ext>
            </p:extLst>
          </p:nvPr>
        </p:nvGraphicFramePr>
        <p:xfrm>
          <a:off x="1872675" y="4618239"/>
          <a:ext cx="345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457200" progId="Equation.DSMT4">
                  <p:embed/>
                </p:oleObj>
              </mc:Choice>
              <mc:Fallback>
                <p:oleObj name="Equation" r:id="rId6" imgW="1600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75" y="4618239"/>
                        <a:ext cx="345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615" y="2767136"/>
            <a:ext cx="13951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固液界面能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2795" y="2757844"/>
            <a:ext cx="13951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体积自由能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90A06-EB4B-817C-0D34-6DB7A3C1F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545" y="2033845"/>
            <a:ext cx="8229600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宋体" charset="-122"/>
                <a:cs typeface="Arial" charset="0"/>
              </a:rPr>
              <a:t>  </a:t>
            </a:r>
            <a:r>
              <a:rPr lang="zh-CN" altLang="en-US" sz="2400" dirty="0">
                <a:effectLst/>
                <a:latin typeface="宋体" charset="-122"/>
                <a:cs typeface="Arial" charset="0"/>
              </a:rPr>
              <a:t>分子团的成长可以用</a:t>
            </a:r>
            <a:r>
              <a:rPr lang="en-US" altLang="zh-CN" sz="2400" dirty="0">
                <a:effectLst/>
                <a:latin typeface="宋体" charset="-122"/>
                <a:cs typeface="Arial" charset="0"/>
              </a:rPr>
              <a:t>Gibbs-Thompson</a:t>
            </a:r>
            <a:r>
              <a:rPr lang="zh-CN" altLang="en-US" sz="2400" dirty="0">
                <a:effectLst/>
                <a:latin typeface="宋体" charset="-122"/>
                <a:cs typeface="Arial" charset="0"/>
              </a:rPr>
              <a:t>方程描述</a:t>
            </a:r>
            <a:endParaRPr lang="zh-CN" altLang="el-GR" sz="2000" dirty="0">
              <a:effectLst/>
              <a:latin typeface="宋体" charset="-122"/>
              <a:cs typeface="Arial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46575" y="2753925"/>
          <a:ext cx="2783309" cy="103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75" y="2753925"/>
                        <a:ext cx="2783309" cy="1035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881590" y="4509120"/>
          <a:ext cx="2221708" cy="103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7836" imgH="393529" progId="Equation.DSMT4">
                  <p:embed/>
                </p:oleObj>
              </mc:Choice>
              <mc:Fallback>
                <p:oleObj name="Equation" r:id="rId4" imgW="837836" imgH="39352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90" y="4509120"/>
                        <a:ext cx="2221708" cy="1035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1970" y="2888940"/>
            <a:ext cx="42627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 –-</a:t>
            </a:r>
            <a:r>
              <a:rPr lang="zh-CN" altLang="en-US" sz="2000" b="1" dirty="0"/>
              <a:t>浓度；</a:t>
            </a:r>
            <a:endParaRPr lang="en-US" altLang="zh-CN" sz="2000" b="1" dirty="0"/>
          </a:p>
          <a:p>
            <a:r>
              <a:rPr lang="en-US" altLang="zh-CN" sz="2000" b="1" dirty="0"/>
              <a:t>C*--</a:t>
            </a:r>
            <a:r>
              <a:rPr lang="zh-CN" altLang="en-US" sz="2000" b="1" dirty="0"/>
              <a:t>平衡浓度</a:t>
            </a:r>
            <a:endParaRPr lang="en-US" altLang="zh-CN" sz="2000" b="1" dirty="0"/>
          </a:p>
          <a:p>
            <a:r>
              <a:rPr lang="en-US" altLang="zh-CN" sz="2000" b="1" dirty="0"/>
              <a:t>r— </a:t>
            </a:r>
            <a:r>
              <a:rPr lang="zh-CN" altLang="en-US" sz="2000" b="1" dirty="0"/>
              <a:t>半径</a:t>
            </a:r>
            <a:endParaRPr lang="en-US" altLang="zh-CN" sz="2000" b="1" dirty="0"/>
          </a:p>
          <a:p>
            <a:r>
              <a:rPr lang="en-US" altLang="zh-CN" sz="2000" b="1" dirty="0" err="1"/>
              <a:t>V</a:t>
            </a:r>
            <a:r>
              <a:rPr lang="en-US" altLang="zh-CN" sz="2000" b="1" baseline="-25000" dirty="0" err="1"/>
              <a:t>m</a:t>
            </a:r>
            <a:r>
              <a:rPr lang="en-US" altLang="zh-CN" sz="2000" b="1" dirty="0"/>
              <a:t>– </a:t>
            </a:r>
            <a:r>
              <a:rPr lang="zh-CN" altLang="en-US" sz="2000" b="1" dirty="0"/>
              <a:t>分子体积</a:t>
            </a:r>
            <a:endParaRPr lang="en-US" altLang="zh-CN" sz="2000" b="1" dirty="0"/>
          </a:p>
          <a:p>
            <a:r>
              <a:rPr lang="zh-CN" altLang="zh-CN" sz="2000" b="1" dirty="0">
                <a:latin typeface="宋体"/>
                <a:ea typeface="宋体"/>
              </a:rPr>
              <a:t>γ</a:t>
            </a:r>
            <a:r>
              <a:rPr lang="en-US" altLang="zh-CN" sz="2000" b="1" dirty="0" err="1">
                <a:latin typeface="宋体"/>
                <a:ea typeface="宋体"/>
              </a:rPr>
              <a:t>sl</a:t>
            </a:r>
            <a:r>
              <a:rPr lang="en-US" altLang="zh-CN" sz="2000" b="1" dirty="0">
                <a:latin typeface="宋体"/>
                <a:ea typeface="宋体"/>
              </a:rPr>
              <a:t> – </a:t>
            </a:r>
            <a:r>
              <a:rPr lang="zh-CN" altLang="en-US" sz="2000" b="1" dirty="0">
                <a:latin typeface="宋体"/>
                <a:ea typeface="宋体"/>
              </a:rPr>
              <a:t>固液界面能</a:t>
            </a:r>
            <a:endParaRPr lang="en-US" altLang="zh-CN" sz="2000" b="1" dirty="0">
              <a:latin typeface="宋体"/>
              <a:ea typeface="宋体"/>
            </a:endParaRPr>
          </a:p>
          <a:p>
            <a:r>
              <a:rPr lang="zh-CN" altLang="zh-CN" sz="2000" b="1" dirty="0">
                <a:latin typeface="宋体"/>
                <a:ea typeface="宋体"/>
              </a:rPr>
              <a:t>ν</a:t>
            </a:r>
            <a:r>
              <a:rPr lang="en-US" altLang="zh-CN" sz="2000" b="1" dirty="0">
                <a:latin typeface="宋体"/>
                <a:ea typeface="宋体"/>
              </a:rPr>
              <a:t>  -  </a:t>
            </a:r>
            <a:r>
              <a:rPr lang="zh-CN" altLang="en-US" sz="2000" b="1" dirty="0">
                <a:latin typeface="宋体"/>
                <a:ea typeface="宋体"/>
              </a:rPr>
              <a:t>解离离子数</a:t>
            </a:r>
            <a:endParaRPr lang="en-US" altLang="zh-CN" sz="2000" b="1" dirty="0">
              <a:latin typeface="宋体"/>
              <a:ea typeface="宋体"/>
            </a:endParaRPr>
          </a:p>
          <a:p>
            <a:r>
              <a:rPr lang="en-US" altLang="zh-CN" sz="2000" b="1" dirty="0"/>
              <a:t>k –-</a:t>
            </a:r>
            <a:r>
              <a:rPr lang="zh-CN" altLang="en-US" sz="2000" b="1" dirty="0"/>
              <a:t>波尔兹曼常数；</a:t>
            </a:r>
            <a:r>
              <a:rPr lang="en-US" altLang="zh-CN" sz="2000" b="1" dirty="0"/>
              <a:t>1.38065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10^-23</a:t>
            </a:r>
          </a:p>
          <a:p>
            <a:r>
              <a:rPr lang="en-US" altLang="zh-CN" sz="2000" b="1" dirty="0"/>
              <a:t>T–</a:t>
            </a:r>
            <a:r>
              <a:rPr lang="zh-CN" altLang="en-US" sz="2000" b="1" dirty="0"/>
              <a:t> 温度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zh-CN" altLang="en-US" sz="2000" b="1" dirty="0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545" y="2033845"/>
            <a:ext cx="8229600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graphicFrame>
        <p:nvGraphicFramePr>
          <p:cNvPr id="30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84862"/>
              </p:ext>
            </p:extLst>
          </p:nvPr>
        </p:nvGraphicFramePr>
        <p:xfrm>
          <a:off x="4868525" y="1626891"/>
          <a:ext cx="30130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444240" progId="Equation.DSMT4">
                  <p:embed/>
                </p:oleObj>
              </mc:Choice>
              <mc:Fallback>
                <p:oleObj name="Equation" r:id="rId3" imgW="12445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525" y="1626891"/>
                        <a:ext cx="30130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34626"/>
              </p:ext>
            </p:extLst>
          </p:nvPr>
        </p:nvGraphicFramePr>
        <p:xfrm>
          <a:off x="881590" y="1746301"/>
          <a:ext cx="3348901" cy="9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431640" progId="Equation.DSMT4">
                  <p:embed/>
                </p:oleObj>
              </mc:Choice>
              <mc:Fallback>
                <p:oleObj name="Equation" r:id="rId5" imgW="146016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90" y="1746301"/>
                        <a:ext cx="3348901" cy="99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84076"/>
              </p:ext>
            </p:extLst>
          </p:nvPr>
        </p:nvGraphicFramePr>
        <p:xfrm>
          <a:off x="2519360" y="3578054"/>
          <a:ext cx="4725525" cy="126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16100" imgH="482600" progId="Equation.DSMT4">
                  <p:embed/>
                </p:oleObj>
              </mc:Choice>
              <mc:Fallback>
                <p:oleObj name="Equation" r:id="rId7" imgW="1816100" imgH="482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0" y="3578054"/>
                        <a:ext cx="4725525" cy="1261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99180" y="3983099"/>
            <a:ext cx="150073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 成核速率</a:t>
            </a:r>
          </a:p>
        </p:txBody>
      </p:sp>
      <p:graphicFrame>
        <p:nvGraphicFramePr>
          <p:cNvPr id="30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095579"/>
              </p:ext>
            </p:extLst>
          </p:nvPr>
        </p:nvGraphicFramePr>
        <p:xfrm>
          <a:off x="881590" y="2740298"/>
          <a:ext cx="2926135" cy="94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18960" imgH="393480" progId="Equation.DSMT4">
                  <p:embed/>
                </p:oleObj>
              </mc:Choice>
              <mc:Fallback>
                <p:oleObj name="Equation" r:id="rId9" imgW="12189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90" y="2740298"/>
                        <a:ext cx="2926135" cy="945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212770" y="3014537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000" dirty="0"/>
              <a:t>A—</a:t>
            </a:r>
            <a:r>
              <a:rPr lang="zh-CN" altLang="en-US" sz="2000" dirty="0"/>
              <a:t>指数前常数，理论值为</a:t>
            </a:r>
            <a:r>
              <a:rPr lang="en-US" altLang="zh-CN" sz="2000" dirty="0"/>
              <a:t>10 </a:t>
            </a:r>
            <a:r>
              <a:rPr lang="en-US" altLang="zh-CN" sz="2000" baseline="30000" dirty="0"/>
              <a:t>30</a:t>
            </a:r>
            <a:r>
              <a:rPr lang="zh-CN" altLang="en-US" sz="2000" dirty="0"/>
              <a:t>核</a:t>
            </a:r>
            <a:r>
              <a:rPr lang="en-US" altLang="zh-CN" sz="2000" dirty="0"/>
              <a:t>/cm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·s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  <p:sp>
        <p:nvSpPr>
          <p:cNvPr id="22" name="矩形 21"/>
          <p:cNvSpPr/>
          <p:nvPr/>
        </p:nvSpPr>
        <p:spPr>
          <a:xfrm>
            <a:off x="286852" y="4963268"/>
            <a:ext cx="8570296" cy="142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FF0000"/>
                </a:solidFill>
              </a:rPr>
              <a:t>初级成核速率有三个控制因素：温度、过饱和度和界面张力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成核速率随过饱和度温度的升高而增加，与晶体的表面能成反比</a:t>
            </a: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545" y="1763815"/>
            <a:ext cx="8229600" cy="162018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有人报道过氯化钾溶液初级非均相成核的实验数据。该物质的表观界面能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 err="1"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sl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可取为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2.5 J/m2 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，频率因子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可取为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值很小时，数学上可将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lnS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近似地取为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dirty="0"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σ</a:t>
            </a:r>
            <a:r>
              <a:rPr lang="zh-CN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（相对过饱和度）。</a:t>
            </a:r>
            <a:endPara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氯化钾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的分子量为74.56，晶体密度为1.988 g/cm3，由于可解离为两个</a:t>
            </a:r>
            <a:r>
              <a:rPr lang="zh-C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离子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ν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=2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代入可得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25000"/>
              </a:lnSpc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709243"/>
              </p:ext>
            </p:extLst>
          </p:nvPr>
        </p:nvGraphicFramePr>
        <p:xfrm>
          <a:off x="1961710" y="5274205"/>
          <a:ext cx="4725525" cy="88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228600" progId="Equation.DSMT4">
                  <p:embed/>
                </p:oleObj>
              </mc:Choice>
              <mc:Fallback>
                <p:oleObj name="Equation" r:id="rId2" imgW="12065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710" y="5274205"/>
                        <a:ext cx="4725525" cy="88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01700"/>
            <a:ext cx="8229600" cy="720080"/>
          </a:xfrm>
        </p:spPr>
        <p:txBody>
          <a:bodyPr/>
          <a:lstStyle/>
          <a:p>
            <a:pPr algn="just"/>
            <a:r>
              <a:rPr lang="zh-CN" altLang="zh-CN" sz="2400" dirty="0"/>
              <a:t>围绕</a:t>
            </a:r>
            <a:r>
              <a:rPr lang="el-GR" altLang="zh-CN" sz="2400" dirty="0">
                <a:ea typeface="宋体"/>
              </a:rPr>
              <a:t>σ</a:t>
            </a:r>
            <a:r>
              <a:rPr lang="en-US" altLang="zh-CN" sz="2400" dirty="0">
                <a:ea typeface="宋体"/>
              </a:rPr>
              <a:t>=0.008</a:t>
            </a:r>
            <a:r>
              <a:rPr lang="en-US" altLang="zh-CN" sz="2400" dirty="0"/>
              <a:t> </a:t>
            </a:r>
            <a:r>
              <a:rPr lang="zh-CN" altLang="zh-CN" sz="2400" dirty="0"/>
              <a:t>附近计算得到相应的</a:t>
            </a:r>
            <a:r>
              <a:rPr lang="en-US" altLang="zh-CN" sz="2400" dirty="0"/>
              <a:t> </a:t>
            </a:r>
            <a:r>
              <a:rPr lang="zh-CN" altLang="zh-CN" sz="2400" dirty="0"/>
              <a:t>的值，列表如下</a:t>
            </a:r>
            <a:endParaRPr lang="en-US" altLang="zh-CN" sz="2400" dirty="0"/>
          </a:p>
          <a:p>
            <a:pPr algn="just">
              <a:buNone/>
            </a:pPr>
            <a:endParaRPr lang="zh-CN" altLang="zh-CN" sz="2400" dirty="0"/>
          </a:p>
          <a:p>
            <a:pPr algn="just" eaLnBrk="1" hangingPunct="1"/>
            <a:endParaRPr lang="zh-CN" alt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初级成核</a:t>
            </a:r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061610" y="2528900"/>
          <a:ext cx="6930772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dirty="0"/>
                        <a:t>σ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dirty="0"/>
                        <a:t>σ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7.66*10</a:t>
                      </a:r>
                      <a:r>
                        <a:rPr lang="en-US" altLang="zh-CN" sz="2400" baseline="30000" dirty="0"/>
                        <a:t>-19</a:t>
                      </a:r>
                      <a:endParaRPr lang="zh-CN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5.59</a:t>
                      </a:r>
                      <a:endParaRPr lang="zh-CN" alt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2.10*10</a:t>
                      </a:r>
                      <a:r>
                        <a:rPr lang="en-US" altLang="zh-CN" sz="2400" baseline="30000" dirty="0"/>
                        <a:t>-7</a:t>
                      </a:r>
                      <a:endParaRPr lang="zh-CN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6.88*10</a:t>
                      </a:r>
                      <a:r>
                        <a:rPr lang="en-US" altLang="zh-CN" sz="2400" baseline="30000" dirty="0"/>
                        <a:t>5</a:t>
                      </a:r>
                      <a:endParaRPr lang="zh-CN" alt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0.00788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</a:t>
                      </a:r>
                      <a:endParaRPr lang="zh-CN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3.01*10</a:t>
                      </a:r>
                      <a:r>
                        <a:rPr lang="en-US" altLang="zh-CN" sz="2400" baseline="30000" dirty="0"/>
                        <a:t>9</a:t>
                      </a:r>
                      <a:endParaRPr lang="zh-CN" alt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791580" y="4554125"/>
            <a:ext cx="7650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C00000"/>
                </a:solidFill>
              </a:rPr>
              <a:t>增长是爆发式的</a:t>
            </a:r>
            <a:r>
              <a:rPr lang="zh-CN" altLang="zh-CN" sz="2400" b="1" dirty="0"/>
              <a:t>，这也是初级成核与下述的二次成核之间的一个重要区别，后者随过饱和度的变化远不如初级成核这样灵敏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这种现象还可说明：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  <a:ea typeface="+mn-ea"/>
              </a:rPr>
              <a:t>在工业结晶器中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一般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  <a:ea typeface="+mn-ea"/>
              </a:rPr>
              <a:t>不应以初级成核作为晶核的来源</a:t>
            </a:r>
            <a:endParaRPr lang="zh-CN" altLang="en-US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cc487e5b-2a16-4bcc-8ed2-99e1e80127be">
  <a:themeElements>
    <a:clrScheme name="cc487e5b-2a16-4bcc-8ed2-99e1e80127b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487e5b-2a16-4bcc-8ed2-99e1e80127be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cc487e5b-2a16-4bcc-8ed2-99e1e80127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10662</TotalTime>
  <Words>2131</Words>
  <Application>Microsoft Office PowerPoint</Application>
  <PresentationFormat>全屏显示(4:3)</PresentationFormat>
  <Paragraphs>250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ˎ̥</vt:lpstr>
      <vt:lpstr>黑体</vt:lpstr>
      <vt:lpstr>宋体</vt:lpstr>
      <vt:lpstr>微软雅黑</vt:lpstr>
      <vt:lpstr>Arial</vt:lpstr>
      <vt:lpstr>Times New Roman</vt:lpstr>
      <vt:lpstr>Wingdings</vt:lpstr>
      <vt:lpstr>cc487e5b-2a16-4bcc-8ed2-99e1e80127be</vt:lpstr>
      <vt:lpstr>Equation</vt:lpstr>
      <vt:lpstr>工业结晶---第四章 晶体成核过程</vt:lpstr>
      <vt:lpstr>1. 成核的类型</vt:lpstr>
      <vt:lpstr>2. 初级成核</vt:lpstr>
      <vt:lpstr>2. 初级成核</vt:lpstr>
      <vt:lpstr>2. 初级成核</vt:lpstr>
      <vt:lpstr>2. 初级成核</vt:lpstr>
      <vt:lpstr>2. 初级成核</vt:lpstr>
      <vt:lpstr>2. 初级成核</vt:lpstr>
      <vt:lpstr>2. 初级成核</vt:lpstr>
      <vt:lpstr>2. 初级成核</vt:lpstr>
      <vt:lpstr>2. 初级成核</vt:lpstr>
      <vt:lpstr>PowerPoint 演示文稿</vt:lpstr>
      <vt:lpstr>PowerPoint 演示文稿</vt:lpstr>
      <vt:lpstr>2. 初级成核</vt:lpstr>
      <vt:lpstr>2. 初级成核</vt:lpstr>
      <vt:lpstr>2. 初级成核</vt:lpstr>
      <vt:lpstr>2. 初级成核</vt:lpstr>
      <vt:lpstr>3. 二次成核</vt:lpstr>
      <vt:lpstr>3. 二次成核</vt:lpstr>
      <vt:lpstr>3. 二次成核</vt:lpstr>
      <vt:lpstr>3. 二次成核</vt:lpstr>
      <vt:lpstr>3. 二次成核</vt:lpstr>
      <vt:lpstr>4. 二次成核动力学</vt:lpstr>
      <vt:lpstr>4. 二次成核动力学</vt:lpstr>
      <vt:lpstr>各种成核的最大过饱和度</vt:lpstr>
      <vt:lpstr>5. 成核在工业结晶中的应用</vt:lpstr>
      <vt:lpstr>5. 成核在工业结晶中的应用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罗 孟杰</cp:lastModifiedBy>
  <cp:revision>1059</cp:revision>
  <cp:lastPrinted>1601-01-01T00:00:00Z</cp:lastPrinted>
  <dcterms:created xsi:type="dcterms:W3CDTF">1601-01-01T00:00:00Z</dcterms:created>
  <dcterms:modified xsi:type="dcterms:W3CDTF">2022-11-28T09:33:19Z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