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51" r:id="rId1"/>
  </p:sldMasterIdLst>
  <p:notesMasterIdLst>
    <p:notesMasterId r:id="rId41"/>
  </p:notesMasterIdLst>
  <p:handoutMasterIdLst>
    <p:handoutMasterId r:id="rId42"/>
  </p:handoutMasterIdLst>
  <p:sldIdLst>
    <p:sldId id="724" r:id="rId2"/>
    <p:sldId id="849" r:id="rId3"/>
    <p:sldId id="863" r:id="rId4"/>
    <p:sldId id="864" r:id="rId5"/>
    <p:sldId id="865" r:id="rId6"/>
    <p:sldId id="866" r:id="rId7"/>
    <p:sldId id="867" r:id="rId8"/>
    <p:sldId id="868" r:id="rId9"/>
    <p:sldId id="874" r:id="rId10"/>
    <p:sldId id="875" r:id="rId11"/>
    <p:sldId id="946" r:id="rId12"/>
    <p:sldId id="947" r:id="rId13"/>
    <p:sldId id="948" r:id="rId14"/>
    <p:sldId id="879" r:id="rId15"/>
    <p:sldId id="908" r:id="rId16"/>
    <p:sldId id="913" r:id="rId17"/>
    <p:sldId id="914" r:id="rId18"/>
    <p:sldId id="907" r:id="rId19"/>
    <p:sldId id="883" r:id="rId20"/>
    <p:sldId id="900" r:id="rId21"/>
    <p:sldId id="899" r:id="rId22"/>
    <p:sldId id="901" r:id="rId23"/>
    <p:sldId id="884" r:id="rId24"/>
    <p:sldId id="885" r:id="rId25"/>
    <p:sldId id="910" r:id="rId26"/>
    <p:sldId id="886" r:id="rId27"/>
    <p:sldId id="888" r:id="rId28"/>
    <p:sldId id="889" r:id="rId29"/>
    <p:sldId id="949" r:id="rId30"/>
    <p:sldId id="950" r:id="rId31"/>
    <p:sldId id="951" r:id="rId32"/>
    <p:sldId id="952" r:id="rId33"/>
    <p:sldId id="953" r:id="rId34"/>
    <p:sldId id="954" r:id="rId35"/>
    <p:sldId id="957" r:id="rId36"/>
    <p:sldId id="956" r:id="rId37"/>
    <p:sldId id="958" r:id="rId38"/>
    <p:sldId id="959" r:id="rId39"/>
    <p:sldId id="845" r:id="rId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6666FF"/>
    <a:srgbClr val="66FF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autoAdjust="0"/>
    <p:restoredTop sz="71517" autoAdjust="0"/>
  </p:normalViewPr>
  <p:slideViewPr>
    <p:cSldViewPr>
      <p:cViewPr varScale="1">
        <p:scale>
          <a:sx n="59" d="100"/>
          <a:sy n="59" d="100"/>
        </p:scale>
        <p:origin x="2213" y="58"/>
      </p:cViewPr>
      <p:guideLst>
        <p:guide orient="horz" pos="2160"/>
        <p:guide pos="2880"/>
      </p:guideLst>
    </p:cSldViewPr>
  </p:slideViewPr>
  <p:notesTextViewPr>
    <p:cViewPr>
      <p:scale>
        <a:sx n="3" d="2"/>
        <a:sy n="3" d="2"/>
      </p:scale>
      <p:origin x="0" y="0"/>
    </p:cViewPr>
  </p:notesTextViewPr>
  <p:sorterViewPr>
    <p:cViewPr>
      <p:scale>
        <a:sx n="66" d="100"/>
        <a:sy n="66" d="100"/>
      </p:scale>
      <p:origin x="0" y="2328"/>
    </p:cViewPr>
  </p:sorterViewPr>
  <p:notesViewPr>
    <p:cSldViewPr>
      <p:cViewPr varScale="1">
        <p:scale>
          <a:sx n="56" d="100"/>
          <a:sy n="56" d="100"/>
        </p:scale>
        <p:origin x="-1212"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2288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2288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F31643C2-8933-4163-AC4A-AAF8FBA88FDB}" type="slidenum">
              <a:rPr lang="en-US" altLang="zh-CN"/>
              <a:pPr>
                <a:defRPr/>
              </a:pPr>
              <a:t>‹#›</a:t>
            </a:fld>
            <a:endParaRPr lang="en-US" altLang="zh-CN"/>
          </a:p>
        </p:txBody>
      </p:sp>
    </p:spTree>
    <p:extLst>
      <p:ext uri="{BB962C8B-B14F-4D97-AF65-F5344CB8AC3E}">
        <p14:creationId xmlns:p14="http://schemas.microsoft.com/office/powerpoint/2010/main" val="3916058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889AA841-83D4-496B-93DA-FBE994D8A09E}" type="slidenum">
              <a:rPr lang="en-US" altLang="zh-CN"/>
              <a:pPr>
                <a:defRPr/>
              </a:pPr>
              <a:t>‹#›</a:t>
            </a:fld>
            <a:endParaRPr lang="en-US" altLang="zh-CN"/>
          </a:p>
        </p:txBody>
      </p:sp>
    </p:spTree>
    <p:extLst>
      <p:ext uri="{BB962C8B-B14F-4D97-AF65-F5344CB8AC3E}">
        <p14:creationId xmlns:p14="http://schemas.microsoft.com/office/powerpoint/2010/main" val="3074780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1</a:t>
            </a:fld>
            <a:endParaRPr lang="en-US" altLang="zh-CN"/>
          </a:p>
        </p:txBody>
      </p:sp>
    </p:spTree>
    <p:extLst>
      <p:ext uri="{BB962C8B-B14F-4D97-AF65-F5344CB8AC3E}">
        <p14:creationId xmlns:p14="http://schemas.microsoft.com/office/powerpoint/2010/main" val="2048627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14</a:t>
            </a:fld>
            <a:endParaRPr lang="en-US" altLang="zh-CN"/>
          </a:p>
        </p:txBody>
      </p:sp>
    </p:spTree>
    <p:extLst>
      <p:ext uri="{BB962C8B-B14F-4D97-AF65-F5344CB8AC3E}">
        <p14:creationId xmlns:p14="http://schemas.microsoft.com/office/powerpoint/2010/main" val="1401602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15</a:t>
            </a:fld>
            <a:endParaRPr lang="en-US" altLang="zh-CN"/>
          </a:p>
        </p:txBody>
      </p:sp>
    </p:spTree>
    <p:extLst>
      <p:ext uri="{BB962C8B-B14F-4D97-AF65-F5344CB8AC3E}">
        <p14:creationId xmlns:p14="http://schemas.microsoft.com/office/powerpoint/2010/main" val="1254535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18</a:t>
            </a:fld>
            <a:endParaRPr lang="en-US" altLang="zh-CN"/>
          </a:p>
        </p:txBody>
      </p:sp>
    </p:spTree>
    <p:extLst>
      <p:ext uri="{BB962C8B-B14F-4D97-AF65-F5344CB8AC3E}">
        <p14:creationId xmlns:p14="http://schemas.microsoft.com/office/powerpoint/2010/main" val="3972675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21</a:t>
            </a:fld>
            <a:endParaRPr lang="en-US" altLang="zh-CN"/>
          </a:p>
        </p:txBody>
      </p:sp>
    </p:spTree>
    <p:extLst>
      <p:ext uri="{BB962C8B-B14F-4D97-AF65-F5344CB8AC3E}">
        <p14:creationId xmlns:p14="http://schemas.microsoft.com/office/powerpoint/2010/main" val="4005928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23</a:t>
            </a:fld>
            <a:endParaRPr lang="en-US" altLang="zh-CN"/>
          </a:p>
        </p:txBody>
      </p:sp>
    </p:spTree>
    <p:extLst>
      <p:ext uri="{BB962C8B-B14F-4D97-AF65-F5344CB8AC3E}">
        <p14:creationId xmlns:p14="http://schemas.microsoft.com/office/powerpoint/2010/main" val="1002467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25</a:t>
            </a:fld>
            <a:endParaRPr lang="en-US" altLang="zh-CN"/>
          </a:p>
        </p:txBody>
      </p:sp>
    </p:spTree>
    <p:extLst>
      <p:ext uri="{BB962C8B-B14F-4D97-AF65-F5344CB8AC3E}">
        <p14:creationId xmlns:p14="http://schemas.microsoft.com/office/powerpoint/2010/main" val="287851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26</a:t>
            </a:fld>
            <a:endParaRPr lang="en-US" altLang="zh-CN"/>
          </a:p>
        </p:txBody>
      </p:sp>
    </p:spTree>
    <p:extLst>
      <p:ext uri="{BB962C8B-B14F-4D97-AF65-F5344CB8AC3E}">
        <p14:creationId xmlns:p14="http://schemas.microsoft.com/office/powerpoint/2010/main" val="3105019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27</a:t>
            </a:fld>
            <a:endParaRPr lang="en-US" altLang="zh-CN"/>
          </a:p>
        </p:txBody>
      </p:sp>
    </p:spTree>
    <p:extLst>
      <p:ext uri="{BB962C8B-B14F-4D97-AF65-F5344CB8AC3E}">
        <p14:creationId xmlns:p14="http://schemas.microsoft.com/office/powerpoint/2010/main" val="2484733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35</a:t>
            </a:fld>
            <a:endParaRPr lang="en-US" altLang="zh-CN"/>
          </a:p>
        </p:txBody>
      </p:sp>
    </p:spTree>
    <p:extLst>
      <p:ext uri="{BB962C8B-B14F-4D97-AF65-F5344CB8AC3E}">
        <p14:creationId xmlns:p14="http://schemas.microsoft.com/office/powerpoint/2010/main" val="1057470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36</a:t>
            </a:fld>
            <a:endParaRPr lang="en-US" altLang="zh-CN"/>
          </a:p>
        </p:txBody>
      </p:sp>
    </p:spTree>
    <p:extLst>
      <p:ext uri="{BB962C8B-B14F-4D97-AF65-F5344CB8AC3E}">
        <p14:creationId xmlns:p14="http://schemas.microsoft.com/office/powerpoint/2010/main" val="2678418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a:t>
            </a:fld>
            <a:endParaRPr lang="en-US" altLang="zh-CN"/>
          </a:p>
        </p:txBody>
      </p:sp>
    </p:spTree>
    <p:extLst>
      <p:ext uri="{BB962C8B-B14F-4D97-AF65-F5344CB8AC3E}">
        <p14:creationId xmlns:p14="http://schemas.microsoft.com/office/powerpoint/2010/main" val="85782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37</a:t>
            </a:fld>
            <a:endParaRPr lang="en-US" altLang="zh-CN"/>
          </a:p>
        </p:txBody>
      </p:sp>
    </p:spTree>
    <p:extLst>
      <p:ext uri="{BB962C8B-B14F-4D97-AF65-F5344CB8AC3E}">
        <p14:creationId xmlns:p14="http://schemas.microsoft.com/office/powerpoint/2010/main" val="2338457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38</a:t>
            </a:fld>
            <a:endParaRPr lang="en-US" altLang="zh-CN"/>
          </a:p>
        </p:txBody>
      </p:sp>
    </p:spTree>
    <p:extLst>
      <p:ext uri="{BB962C8B-B14F-4D97-AF65-F5344CB8AC3E}">
        <p14:creationId xmlns:p14="http://schemas.microsoft.com/office/powerpoint/2010/main" val="591572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5</a:t>
            </a:fld>
            <a:endParaRPr lang="en-US" altLang="zh-CN"/>
          </a:p>
        </p:txBody>
      </p:sp>
    </p:spTree>
    <p:extLst>
      <p:ext uri="{BB962C8B-B14F-4D97-AF65-F5344CB8AC3E}">
        <p14:creationId xmlns:p14="http://schemas.microsoft.com/office/powerpoint/2010/main" val="883747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6</a:t>
            </a:fld>
            <a:endParaRPr lang="en-US" altLang="zh-CN"/>
          </a:p>
        </p:txBody>
      </p:sp>
    </p:spTree>
    <p:extLst>
      <p:ext uri="{BB962C8B-B14F-4D97-AF65-F5344CB8AC3E}">
        <p14:creationId xmlns:p14="http://schemas.microsoft.com/office/powerpoint/2010/main" val="145596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8</a:t>
            </a:fld>
            <a:endParaRPr lang="en-US" altLang="zh-CN"/>
          </a:p>
        </p:txBody>
      </p:sp>
    </p:spTree>
    <p:extLst>
      <p:ext uri="{BB962C8B-B14F-4D97-AF65-F5344CB8AC3E}">
        <p14:creationId xmlns:p14="http://schemas.microsoft.com/office/powerpoint/2010/main" val="1806010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9</a:t>
            </a:fld>
            <a:endParaRPr lang="en-US" altLang="zh-CN"/>
          </a:p>
        </p:txBody>
      </p:sp>
    </p:spTree>
    <p:extLst>
      <p:ext uri="{BB962C8B-B14F-4D97-AF65-F5344CB8AC3E}">
        <p14:creationId xmlns:p14="http://schemas.microsoft.com/office/powerpoint/2010/main" val="18529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12</a:t>
            </a:fld>
            <a:endParaRPr lang="en-US" altLang="zh-CN"/>
          </a:p>
        </p:txBody>
      </p:sp>
    </p:spTree>
    <p:extLst>
      <p:ext uri="{BB962C8B-B14F-4D97-AF65-F5344CB8AC3E}">
        <p14:creationId xmlns:p14="http://schemas.microsoft.com/office/powerpoint/2010/main" val="148715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13</a:t>
            </a:fld>
            <a:endParaRPr lang="en-US" altLang="zh-CN"/>
          </a:p>
        </p:txBody>
      </p:sp>
    </p:spTree>
    <p:extLst>
      <p:ext uri="{BB962C8B-B14F-4D97-AF65-F5344CB8AC3E}">
        <p14:creationId xmlns:p14="http://schemas.microsoft.com/office/powerpoint/2010/main" val="3443505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187450" y="1989138"/>
            <a:ext cx="6840538" cy="1684337"/>
          </a:xfrm>
        </p:spPr>
        <p:txBody>
          <a:bodyPr/>
          <a:lstStyle>
            <a:lvl1pPr algn="ctr">
              <a:defRPr sz="5600"/>
            </a:lvl1pPr>
          </a:lstStyle>
          <a:p>
            <a:pPr lvl="0"/>
            <a:r>
              <a:rPr lang="zh-CN" altLang="en-US" noProof="0"/>
              <a:t>单击此处编辑母版标题样式</a:t>
            </a:r>
          </a:p>
        </p:txBody>
      </p:sp>
      <p:sp>
        <p:nvSpPr>
          <p:cNvPr id="133123" name="Rectangle 3"/>
          <p:cNvSpPr>
            <a:spLocks noGrp="1" noChangeArrowheads="1"/>
          </p:cNvSpPr>
          <p:nvPr>
            <p:ph type="subTitle" idx="1"/>
          </p:nvPr>
        </p:nvSpPr>
        <p:spPr>
          <a:xfrm>
            <a:off x="1763713" y="4005263"/>
            <a:ext cx="5864225" cy="647700"/>
          </a:xfrm>
        </p:spPr>
        <p:txBody>
          <a:bodyPr/>
          <a:lstStyle>
            <a:lvl1pPr marL="0" indent="0" algn="ctr">
              <a:buFont typeface="Wingdings" pitchFamily="2" charset="2"/>
              <a:buNone/>
              <a:defRPr sz="3200">
                <a:ea typeface="华文细黑" pitchFamily="2" charset="-122"/>
              </a:defRPr>
            </a:lvl1pPr>
          </a:lstStyle>
          <a:p>
            <a:pPr lvl="0"/>
            <a:r>
              <a:rPr lang="zh-CN" altLang="en-US" noProof="0"/>
              <a:t>单击此处编辑母版副标题样式</a:t>
            </a:r>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3063" y="274638"/>
            <a:ext cx="1963737" cy="6034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7088" y="274638"/>
            <a:ext cx="5743575" cy="6034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35150" y="274638"/>
            <a:ext cx="6851650" cy="1143000"/>
          </a:xfrm>
        </p:spPr>
        <p:txBody>
          <a:bodyPr/>
          <a:lstStyle/>
          <a:p>
            <a:r>
              <a:rPr lang="zh-CN" altLang="en-US"/>
              <a:t>单击此处编辑母版标题样式</a:t>
            </a:r>
          </a:p>
        </p:txBody>
      </p:sp>
      <p:sp>
        <p:nvSpPr>
          <p:cNvPr id="3" name="表格占位符 2"/>
          <p:cNvSpPr>
            <a:spLocks noGrp="1"/>
          </p:cNvSpPr>
          <p:nvPr>
            <p:ph type="tbl" idx="1"/>
          </p:nvPr>
        </p:nvSpPr>
        <p:spPr>
          <a:xfrm>
            <a:off x="827088" y="1989138"/>
            <a:ext cx="7859712" cy="4319587"/>
          </a:xfrm>
        </p:spPr>
        <p:txBody>
          <a:bodyPr/>
          <a:lstStyle/>
          <a:p>
            <a:pPr lvl="0"/>
            <a:endParaRPr lang="zh-CN" altLang="en-US" noProof="0"/>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7"/>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solidFill>
                <a:srgbClr val="000000"/>
              </a:solidFill>
            </a:endParaRPr>
          </a:p>
        </p:txBody>
      </p:sp>
      <p:sp>
        <p:nvSpPr>
          <p:cNvPr id="5" name="灯片编号占位符 8"/>
          <p:cNvSpPr>
            <a:spLocks noGrp="1"/>
          </p:cNvSpPr>
          <p:nvPr>
            <p:ph type="sldNum" sz="quarter" idx="11"/>
          </p:nvPr>
        </p:nvSpPr>
        <p:spPr>
          <a:xfrm>
            <a:off x="7010400" y="225425"/>
            <a:ext cx="2133600" cy="476250"/>
          </a:xfrm>
          <a:prstGeom prst="rect">
            <a:avLst/>
          </a:prstGeom>
        </p:spPr>
        <p:txBody>
          <a:bodyPr/>
          <a:lstStyle>
            <a:lvl1pPr>
              <a:defRPr>
                <a:latin typeface="Arial" charset="0"/>
                <a:ea typeface="宋体" pitchFamily="2" charset="-122"/>
                <a:cs typeface="+mn-cs"/>
              </a:defRPr>
            </a:lvl1pPr>
          </a:lstStyle>
          <a:p>
            <a:pPr>
              <a:defRPr/>
            </a:pPr>
            <a:fld id="{A9A072BB-5F3A-49C1-933F-DE015967AAD3}" type="slidenum">
              <a:rPr lang="en-US" altLang="zh-CN" sz="2000">
                <a:solidFill>
                  <a:srgbClr val="000000"/>
                </a:solidFill>
              </a:rPr>
              <a:pPr>
                <a:defRPr/>
              </a:pPr>
              <a:t>‹#›</a:t>
            </a:fld>
            <a:r>
              <a:rPr lang="en-US" altLang="zh-CN" sz="2000">
                <a:solidFill>
                  <a:srgbClr val="000000"/>
                </a:solidFill>
              </a:rPr>
              <a:t>/38</a:t>
            </a:r>
          </a:p>
        </p:txBody>
      </p:sp>
      <p:sp>
        <p:nvSpPr>
          <p:cNvPr id="6" name="页脚占位符 9"/>
          <p:cNvSpPr>
            <a:spLocks noGrp="1"/>
          </p:cNvSpPr>
          <p:nvPr>
            <p:ph type="ftr" sz="quarter" idx="12"/>
          </p:nvPr>
        </p:nvSpPr>
        <p:spPr>
          <a:xfrm>
            <a:off x="3149600" y="6203950"/>
            <a:ext cx="2895600" cy="476250"/>
          </a:xfrm>
          <a:prstGeom prst="rect">
            <a:avLst/>
          </a:prstGeom>
        </p:spPr>
        <p:txBody>
          <a:bodyPr/>
          <a:lstStyle>
            <a:lvl1pPr>
              <a:defRPr/>
            </a:lvl1pPr>
          </a:lstStyle>
          <a:p>
            <a:pPr>
              <a:defRPr/>
            </a:pPr>
            <a:endParaRPr lang="en-US" altLang="zh-CN">
              <a:solidFill>
                <a:srgbClr val="000000"/>
              </a:solidFill>
            </a:endParaRPr>
          </a:p>
        </p:txBody>
      </p:sp>
      <p:cxnSp>
        <p:nvCxnSpPr>
          <p:cNvPr id="8" name="直接连接符 7"/>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5110370"/>
      </p:ext>
    </p:extLst>
  </p:cSld>
  <p:clrMapOvr>
    <a:masterClrMapping/>
  </p:clrMapOvr>
  <p:transition>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765175"/>
            <a:ext cx="7772400" cy="9350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9138"/>
            <a:ext cx="3810000" cy="41068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9138"/>
            <a:ext cx="3810000" cy="1976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7975"/>
            <a:ext cx="3810000" cy="19780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a:xfrm>
            <a:off x="-1524000" y="6400800"/>
            <a:ext cx="1905000" cy="457200"/>
          </a:xfrm>
          <a:prstGeom prst="rect">
            <a:avLst/>
          </a:prstGeom>
          <a:ln/>
        </p:spPr>
        <p:txBody>
          <a:bodyPr/>
          <a:lstStyle>
            <a:lvl1pPr>
              <a:defRPr/>
            </a:lvl1pPr>
          </a:lstStyle>
          <a:p>
            <a:pPr>
              <a:defRPr/>
            </a:pPr>
            <a:fld id="{1A6C1EEE-7E6B-4657-A6E9-CBC409D2E2B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989138"/>
            <a:ext cx="3852862"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32350" y="1989138"/>
            <a:ext cx="3854450"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7" name="直接连接符 6"/>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cxnSp>
        <p:nvCxnSpPr>
          <p:cNvPr id="3" name="直接连接符 2"/>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1"/>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1835150" y="274638"/>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2099" name="Rectangle 3"/>
          <p:cNvSpPr>
            <a:spLocks noGrp="1" noChangeArrowheads="1"/>
          </p:cNvSpPr>
          <p:nvPr>
            <p:ph type="body" idx="1"/>
          </p:nvPr>
        </p:nvSpPr>
        <p:spPr bwMode="auto">
          <a:xfrm>
            <a:off x="827088" y="1989138"/>
            <a:ext cx="7859712" cy="4319587"/>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583" r:id="rId1"/>
    <p:sldLayoutId id="2147484572"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 id="2147484582" r:id="rId12"/>
    <p:sldLayoutId id="2147484587" r:id="rId13"/>
    <p:sldLayoutId id="2147484588" r:id="rId14"/>
  </p:sldLayoutIdLst>
  <p:transition>
    <p:randomBar dir="vert"/>
  </p:transition>
  <p:txStyles>
    <p:title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3.xml"/><Relationship Id="rId5" Type="http://schemas.openxmlformats.org/officeDocument/2006/relationships/image" Target="../media/image29.jpeg"/><Relationship Id="rId4" Type="http://schemas.openxmlformats.org/officeDocument/2006/relationships/image" Target="../media/image28.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1547" y="2303875"/>
            <a:ext cx="8700905" cy="1440160"/>
          </a:xfrm>
        </p:spPr>
        <p:txBody>
          <a:bodyPr/>
          <a:lstStyle/>
          <a:p>
            <a:pPr>
              <a:lnSpc>
                <a:spcPct val="150000"/>
              </a:lnSpc>
            </a:pPr>
            <a:r>
              <a:rPr lang="zh-CN" altLang="en-US" sz="4400" dirty="0">
                <a:solidFill>
                  <a:srgbClr val="C00000"/>
                </a:solidFill>
                <a:latin typeface="+mj-ea"/>
              </a:rPr>
              <a:t>工业结晶</a:t>
            </a:r>
            <a:r>
              <a:rPr lang="en-US" altLang="zh-CN" sz="4400" dirty="0">
                <a:solidFill>
                  <a:srgbClr val="C00000"/>
                </a:solidFill>
                <a:latin typeface="+mj-ea"/>
              </a:rPr>
              <a:t>---</a:t>
            </a:r>
            <a:r>
              <a:rPr lang="zh-CN" altLang="en-US" sz="4400" dirty="0">
                <a:solidFill>
                  <a:srgbClr val="C00000"/>
                </a:solidFill>
                <a:latin typeface="+mj-ea"/>
              </a:rPr>
              <a:t>第五章 晶体生长过程</a:t>
            </a:r>
            <a:endParaRPr lang="zh-CN" altLang="en-US" sz="4400" dirty="0">
              <a:solidFill>
                <a:srgbClr val="FF0000"/>
              </a:solidFill>
              <a:effectLst/>
              <a:latin typeface="微软雅黑" panose="020B0503020204020204" pitchFamily="34" charset="-122"/>
              <a:ea typeface="微软雅黑" panose="020B0503020204020204" pitchFamily="34" charset="-122"/>
            </a:endParaRPr>
          </a:p>
        </p:txBody>
      </p:sp>
      <p:sp>
        <p:nvSpPr>
          <p:cNvPr id="5" name="TextBox 4"/>
          <p:cNvSpPr txBox="1"/>
          <p:nvPr/>
        </p:nvSpPr>
        <p:spPr>
          <a:xfrm>
            <a:off x="3851920" y="4059070"/>
            <a:ext cx="1415772" cy="584775"/>
          </a:xfrm>
          <a:prstGeom prst="rect">
            <a:avLst/>
          </a:prstGeom>
          <a:noFill/>
        </p:spPr>
        <p:txBody>
          <a:bodyPr wrap="none" rtlCol="0">
            <a:spAutoFit/>
          </a:bodyPr>
          <a:lstStyle/>
          <a:p>
            <a:r>
              <a:rPr lang="zh-CN" altLang="en-US" sz="3200" b="1" dirty="0">
                <a:solidFill>
                  <a:schemeClr val="accent6"/>
                </a:solidFill>
                <a:latin typeface="微软雅黑" pitchFamily="34" charset="-122"/>
                <a:ea typeface="微软雅黑" pitchFamily="34" charset="-122"/>
              </a:rPr>
              <a:t>罗孟杰</a:t>
            </a:r>
            <a:endParaRPr lang="en-US" altLang="zh-CN" sz="32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2849234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a:xfrm>
            <a:off x="446533" y="1722902"/>
            <a:ext cx="5805645" cy="736537"/>
          </a:xfrm>
        </p:spPr>
        <p:txBody>
          <a:bodyPr/>
          <a:lstStyle/>
          <a:p>
            <a:pPr marL="457200" indent="-457200">
              <a:buFont typeface="Wingdings" panose="05000000000000000000" pitchFamily="2" charset="2"/>
              <a:buChar char="Ø"/>
            </a:pPr>
            <a:r>
              <a:rPr lang="zh-CN" altLang="zh-CN" sz="2800" dirty="0"/>
              <a:t>与粒度无关的体生长</a:t>
            </a:r>
          </a:p>
        </p:txBody>
      </p:sp>
      <p:sp>
        <p:nvSpPr>
          <p:cNvPr id="14345" name="Rectangle 3"/>
          <p:cNvSpPr>
            <a:spLocks noGrp="1" noChangeArrowheads="1"/>
          </p:cNvSpPr>
          <p:nvPr>
            <p:ph type="body" idx="1"/>
          </p:nvPr>
        </p:nvSpPr>
        <p:spPr>
          <a:xfrm>
            <a:off x="457200" y="2618910"/>
            <a:ext cx="8229600" cy="2675129"/>
          </a:xfrm>
        </p:spPr>
        <p:style>
          <a:lnRef idx="2">
            <a:schemeClr val="accent2"/>
          </a:lnRef>
          <a:fillRef idx="1">
            <a:schemeClr val="lt1"/>
          </a:fillRef>
          <a:effectRef idx="0">
            <a:schemeClr val="accent2"/>
          </a:effectRef>
          <a:fontRef idx="minor">
            <a:schemeClr val="dk1"/>
          </a:fontRef>
        </p:style>
        <p:txBody>
          <a:bodyPr/>
          <a:lstStyle/>
          <a:p>
            <a:pPr algn="just">
              <a:buNone/>
            </a:pPr>
            <a:r>
              <a:rPr lang="en-US" altLang="zh-CN" sz="2400" dirty="0">
                <a:solidFill>
                  <a:srgbClr val="C00000"/>
                </a:solidFill>
                <a:effectLst/>
                <a:latin typeface="宋体"/>
                <a:ea typeface="宋体"/>
              </a:rPr>
              <a:t>⊿</a:t>
            </a:r>
            <a:r>
              <a:rPr lang="en-US" altLang="zh-CN" sz="2400" dirty="0" err="1">
                <a:solidFill>
                  <a:srgbClr val="C00000"/>
                </a:solidFill>
                <a:effectLst/>
                <a:latin typeface="宋体"/>
                <a:ea typeface="宋体"/>
              </a:rPr>
              <a:t>L</a:t>
            </a:r>
            <a:r>
              <a:rPr lang="en-US" altLang="zh-CN" sz="2400" dirty="0" err="1">
                <a:solidFill>
                  <a:srgbClr val="C00000"/>
                </a:solidFill>
                <a:effectLst/>
              </a:rPr>
              <a:t>定律</a:t>
            </a:r>
            <a:r>
              <a:rPr lang="en-US" altLang="zh-CN" sz="2400" dirty="0">
                <a:solidFill>
                  <a:srgbClr val="C00000"/>
                </a:solidFill>
                <a:effectLst/>
              </a:rPr>
              <a:t>:</a:t>
            </a:r>
          </a:p>
          <a:p>
            <a:pPr algn="just">
              <a:buNone/>
            </a:pPr>
            <a:r>
              <a:rPr lang="en-US" altLang="zh-CN" sz="2400" dirty="0">
                <a:effectLst/>
              </a:rPr>
              <a:t>    McCabe早年证明：当同种晶体悬浮于过饱和溶液中，所有几何相似的晶粒都以相同的速率生长。如</a:t>
            </a:r>
            <a:r>
              <a:rPr lang="en-US" altLang="zh-CN" sz="2400" dirty="0">
                <a:solidFill>
                  <a:srgbClr val="C00000"/>
                </a:solidFill>
                <a:effectLst/>
                <a:latin typeface="宋体"/>
                <a:ea typeface="宋体"/>
              </a:rPr>
              <a:t>⊿L</a:t>
            </a:r>
            <a:r>
              <a:rPr lang="en-US" altLang="zh-CN" sz="2400" dirty="0">
                <a:effectLst/>
              </a:rPr>
              <a:t>为某一晶粒的线性尺寸的增长，则在同一时间内悬浮液中每个晶粒的相对应尺寸的增长都与之相同，即晶体的生长速率与晶粒的初始粒度无关。一般称此为 </a:t>
            </a:r>
            <a:r>
              <a:rPr lang="en-US" altLang="zh-CN" sz="2400" dirty="0">
                <a:solidFill>
                  <a:srgbClr val="C00000"/>
                </a:solidFill>
                <a:effectLst/>
                <a:latin typeface="宋体"/>
                <a:ea typeface="宋体"/>
              </a:rPr>
              <a:t>⊿L </a:t>
            </a:r>
            <a:r>
              <a:rPr lang="en-US" altLang="zh-CN" sz="2400" dirty="0" err="1">
                <a:solidFill>
                  <a:srgbClr val="C00000"/>
                </a:solidFill>
                <a:effectLst/>
              </a:rPr>
              <a:t>定律</a:t>
            </a:r>
            <a:r>
              <a:rPr lang="en-US" altLang="zh-CN" sz="2400" dirty="0">
                <a:effectLst/>
              </a:rPr>
              <a:t>。</a:t>
            </a:r>
          </a:p>
        </p:txBody>
      </p:sp>
      <p:sp>
        <p:nvSpPr>
          <p:cNvPr id="14346" name="Rectangle 4"/>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7" name="Rectangle 6"/>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8" name="Rectangle 8"/>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9" name="Rectangle 10"/>
          <p:cNvSpPr>
            <a:spLocks noChangeArrowheads="1"/>
          </p:cNvSpPr>
          <p:nvPr/>
        </p:nvSpPr>
        <p:spPr bwMode="auto">
          <a:xfrm>
            <a:off x="0" y="3484435"/>
            <a:ext cx="9144000" cy="0"/>
          </a:xfrm>
          <a:prstGeom prst="rect">
            <a:avLst/>
          </a:prstGeom>
          <a:noFill/>
          <a:ln w="9525">
            <a:noFill/>
            <a:miter lim="800000"/>
            <a:headEnd/>
            <a:tailEnd/>
          </a:ln>
        </p:spPr>
        <p:txBody>
          <a:bodyPr wrap="none" anchor="ctr">
            <a:spAutoFit/>
          </a:bodyPr>
          <a:lstStyle/>
          <a:p>
            <a:endParaRPr lang="zh-CN" altLang="en-US"/>
          </a:p>
        </p:txBody>
      </p:sp>
      <p:sp>
        <p:nvSpPr>
          <p:cNvPr id="14350" name="Rectangle 12"/>
          <p:cNvSpPr>
            <a:spLocks noChangeArrowheads="1"/>
          </p:cNvSpPr>
          <p:nvPr/>
        </p:nvSpPr>
        <p:spPr bwMode="auto">
          <a:xfrm>
            <a:off x="0" y="3503485"/>
            <a:ext cx="9144000" cy="0"/>
          </a:xfrm>
          <a:prstGeom prst="rect">
            <a:avLst/>
          </a:prstGeom>
          <a:noFill/>
          <a:ln w="9525">
            <a:noFill/>
            <a:miter lim="800000"/>
            <a:headEnd/>
            <a:tailEnd/>
          </a:ln>
        </p:spPr>
        <p:txBody>
          <a:bodyPr wrap="none" anchor="ctr">
            <a:spAutoFit/>
          </a:bodyPr>
          <a:lstStyle/>
          <a:p>
            <a:endParaRPr lang="zh-CN" altLang="en-US"/>
          </a:p>
        </p:txBody>
      </p:sp>
      <p:sp>
        <p:nvSpPr>
          <p:cNvPr id="14351" name="Rectangle 14"/>
          <p:cNvSpPr>
            <a:spLocks noChangeArrowheads="1"/>
          </p:cNvSpPr>
          <p:nvPr/>
        </p:nvSpPr>
        <p:spPr bwMode="auto">
          <a:xfrm>
            <a:off x="0" y="3479673"/>
            <a:ext cx="9144000" cy="0"/>
          </a:xfrm>
          <a:prstGeom prst="rect">
            <a:avLst/>
          </a:prstGeom>
          <a:noFill/>
          <a:ln w="9525">
            <a:noFill/>
            <a:miter lim="800000"/>
            <a:headEnd/>
            <a:tailEnd/>
          </a:ln>
        </p:spPr>
        <p:txBody>
          <a:bodyPr wrap="none" anchor="ctr">
            <a:spAutoFit/>
          </a:bodyPr>
          <a:lstStyle/>
          <a:p>
            <a:endParaRPr lang="zh-CN" alt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53251" name="Object 3"/>
              <p:cNvSpPr txBox="1"/>
              <p:nvPr/>
            </p:nvSpPr>
            <p:spPr bwMode="auto">
              <a:xfrm>
                <a:off x="2591780" y="5453510"/>
                <a:ext cx="3465385" cy="1224834"/>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sz="3200" b="1" i="1">
                              <a:solidFill>
                                <a:srgbClr val="000000"/>
                              </a:solidFill>
                              <a:latin typeface="Cambria Math" panose="02040503050406030204" pitchFamily="18" charset="0"/>
                            </a:rPr>
                          </m:ctrlPr>
                        </m:funcPr>
                        <m:fName>
                          <m:limLow>
                            <m:limLowPr>
                              <m:ctrlPr>
                                <a:rPr lang="zh-CN" altLang="en-US" sz="3200" b="1" i="1">
                                  <a:solidFill>
                                    <a:srgbClr val="000000"/>
                                  </a:solidFill>
                                  <a:latin typeface="Cambria Math" panose="02040503050406030204" pitchFamily="18" charset="0"/>
                                </a:rPr>
                              </m:ctrlPr>
                            </m:limLowPr>
                            <m:e>
                              <m:r>
                                <a:rPr lang="zh-CN" altLang="en-US" sz="3200" b="1" i="0">
                                  <a:solidFill>
                                    <a:srgbClr val="000000"/>
                                  </a:solidFill>
                                  <a:latin typeface="Cambria Math" panose="02040503050406030204" pitchFamily="18" charset="0"/>
                                </a:rPr>
                                <m:t>𝐥𝐢𝐦</m:t>
                              </m:r>
                            </m:e>
                            <m:lim>
                              <m:r>
                                <a:rPr lang="zh-CN" altLang="en-US" sz="3200" b="1" i="1">
                                  <a:solidFill>
                                    <a:srgbClr val="000000"/>
                                  </a:solidFill>
                                  <a:latin typeface="Cambria Math" panose="02040503050406030204" pitchFamily="18" charset="0"/>
                                </a:rPr>
                                <m:t>𝜟</m:t>
                              </m:r>
                              <m:r>
                                <a:rPr lang="zh-CN" altLang="en-US" sz="3200" b="1" i="1">
                                  <a:solidFill>
                                    <a:srgbClr val="000000"/>
                                  </a:solidFill>
                                  <a:latin typeface="Cambria Math" panose="02040503050406030204" pitchFamily="18" charset="0"/>
                                </a:rPr>
                                <m:t>𝒕</m:t>
                              </m:r>
                              <m:r>
                                <a:rPr lang="zh-CN" altLang="en-US" sz="3200" b="1" i="1">
                                  <a:solidFill>
                                    <a:srgbClr val="000000"/>
                                  </a:solidFill>
                                  <a:latin typeface="Cambria Math" panose="02040503050406030204" pitchFamily="18" charset="0"/>
                                </a:rPr>
                                <m:t>→</m:t>
                              </m:r>
                              <m:r>
                                <a:rPr lang="zh-CN" altLang="en-US" sz="3200" b="1" i="1">
                                  <a:solidFill>
                                    <a:srgbClr val="000000"/>
                                  </a:solidFill>
                                  <a:latin typeface="Cambria Math" panose="02040503050406030204" pitchFamily="18" charset="0"/>
                                </a:rPr>
                                <m:t>𝟎</m:t>
                              </m:r>
                            </m:lim>
                          </m:limLow>
                        </m:fName>
                        <m:e>
                          <m:f>
                            <m:fPr>
                              <m:ctrlPr>
                                <a:rPr lang="zh-CN" altLang="en-US" sz="3200" b="1" i="1">
                                  <a:solidFill>
                                    <a:srgbClr val="000000"/>
                                  </a:solidFill>
                                  <a:latin typeface="Cambria Math" panose="02040503050406030204" pitchFamily="18" charset="0"/>
                                </a:rPr>
                              </m:ctrlPr>
                            </m:fPr>
                            <m:num>
                              <m:r>
                                <a:rPr lang="zh-CN" altLang="en-US" sz="3200" b="1" i="1">
                                  <a:solidFill>
                                    <a:srgbClr val="000000"/>
                                  </a:solidFill>
                                  <a:latin typeface="Cambria Math" panose="02040503050406030204" pitchFamily="18" charset="0"/>
                                </a:rPr>
                                <m:t>𝜟</m:t>
                              </m:r>
                              <m:r>
                                <a:rPr lang="zh-CN" altLang="en-US" sz="3200" b="1" i="1">
                                  <a:solidFill>
                                    <a:srgbClr val="000000"/>
                                  </a:solidFill>
                                  <a:latin typeface="Cambria Math" panose="02040503050406030204" pitchFamily="18" charset="0"/>
                                </a:rPr>
                                <m:t>𝑳</m:t>
                              </m:r>
                            </m:num>
                            <m:den>
                              <m:r>
                                <a:rPr lang="zh-CN" altLang="en-US" sz="3200" b="1" i="1">
                                  <a:solidFill>
                                    <a:srgbClr val="000000"/>
                                  </a:solidFill>
                                  <a:latin typeface="Cambria Math" panose="02040503050406030204" pitchFamily="18" charset="0"/>
                                </a:rPr>
                                <m:t>𝜟</m:t>
                              </m:r>
                              <m:r>
                                <a:rPr lang="zh-CN" altLang="en-US" sz="3200" b="1" i="1">
                                  <a:solidFill>
                                    <a:srgbClr val="000000"/>
                                  </a:solidFill>
                                  <a:latin typeface="Cambria Math" panose="02040503050406030204" pitchFamily="18" charset="0"/>
                                </a:rPr>
                                <m:t>𝒕</m:t>
                              </m:r>
                            </m:den>
                          </m:f>
                        </m:e>
                      </m:func>
                      <m:r>
                        <a:rPr lang="zh-CN" altLang="en-US" sz="3200" b="1" i="1">
                          <a:solidFill>
                            <a:srgbClr val="000000"/>
                          </a:solidFill>
                          <a:latin typeface="Cambria Math" panose="02040503050406030204" pitchFamily="18" charset="0"/>
                        </a:rPr>
                        <m:t>=</m:t>
                      </m:r>
                      <m:f>
                        <m:fPr>
                          <m:ctrlPr>
                            <a:rPr lang="zh-CN" altLang="en-US" sz="3200" b="1" i="1">
                              <a:solidFill>
                                <a:srgbClr val="000000"/>
                              </a:solidFill>
                              <a:latin typeface="Cambria Math" panose="02040503050406030204" pitchFamily="18" charset="0"/>
                            </a:rPr>
                          </m:ctrlPr>
                        </m:fPr>
                        <m:num>
                          <m:r>
                            <a:rPr lang="zh-CN" altLang="en-US" sz="3200" b="1" i="1">
                              <a:solidFill>
                                <a:srgbClr val="000000"/>
                              </a:solidFill>
                              <a:latin typeface="Cambria Math" panose="02040503050406030204" pitchFamily="18" charset="0"/>
                            </a:rPr>
                            <m:t>𝒅𝑳</m:t>
                          </m:r>
                        </m:num>
                        <m:den>
                          <m:r>
                            <a:rPr lang="zh-CN" altLang="en-US" sz="3200" b="1" i="1">
                              <a:solidFill>
                                <a:srgbClr val="000000"/>
                              </a:solidFill>
                              <a:latin typeface="Cambria Math" panose="02040503050406030204" pitchFamily="18" charset="0"/>
                            </a:rPr>
                            <m:t>𝒅𝒕</m:t>
                          </m:r>
                        </m:den>
                      </m:f>
                      <m:r>
                        <a:rPr lang="zh-CN" altLang="en-US" sz="3200" b="1" i="1">
                          <a:solidFill>
                            <a:srgbClr val="000000"/>
                          </a:solidFill>
                          <a:latin typeface="Cambria Math" panose="02040503050406030204" pitchFamily="18" charset="0"/>
                        </a:rPr>
                        <m:t>=</m:t>
                      </m:r>
                      <m:r>
                        <a:rPr lang="zh-CN" altLang="en-US" sz="3200" b="1" i="1">
                          <a:solidFill>
                            <a:srgbClr val="000000"/>
                          </a:solidFill>
                          <a:latin typeface="Cambria Math" panose="02040503050406030204" pitchFamily="18" charset="0"/>
                        </a:rPr>
                        <m:t>𝑮</m:t>
                      </m:r>
                    </m:oMath>
                  </m:oMathPara>
                </a14:m>
                <a:endParaRPr lang="zh-CN" altLang="en-US" b="1" dirty="0"/>
              </a:p>
            </p:txBody>
          </p:sp>
        </mc:Choice>
        <mc:Fallback xmlns="">
          <p:sp>
            <p:nvSpPr>
              <p:cNvPr id="53251" name="Object 3"/>
              <p:cNvSpPr txBox="1">
                <a:spLocks noRot="1" noChangeAspect="1" noMove="1" noResize="1" noEditPoints="1" noAdjustHandles="1" noChangeArrowheads="1" noChangeShapeType="1" noTextEdit="1"/>
              </p:cNvSpPr>
              <p:nvPr/>
            </p:nvSpPr>
            <p:spPr bwMode="auto">
              <a:xfrm>
                <a:off x="2591780" y="5453510"/>
                <a:ext cx="3465385" cy="1224834"/>
              </a:xfrm>
              <a:prstGeom prst="rect">
                <a:avLst/>
              </a:prstGeom>
              <a:blipFill>
                <a:blip r:embed="rId2"/>
                <a:stretch>
                  <a:fillRect/>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7B8000B0-AF70-6DD8-E6AF-021F8587A74C}"/>
              </a:ext>
            </a:extLst>
          </p:cNvPr>
          <p:cNvSpPr txBox="1">
            <a:spLocks noChangeArrowheads="1"/>
          </p:cNvSpPr>
          <p:nvPr/>
        </p:nvSpPr>
        <p:spPr bwMode="auto">
          <a:xfrm>
            <a:off x="1835150" y="274638"/>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eaLnBrk="1" hangingPunct="1"/>
            <a:r>
              <a:rPr lang="en-US" altLang="zh-CN" sz="4000" dirty="0"/>
              <a:t>2. </a:t>
            </a:r>
            <a:r>
              <a:rPr lang="zh-CN" altLang="en-US" sz="4000" dirty="0"/>
              <a:t>晶体生长动力学</a:t>
            </a:r>
            <a:endParaRPr lang="zh-CN" altLang="en-US" sz="4000" kern="0" dirty="0"/>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a:xfrm>
            <a:off x="464473" y="1626555"/>
            <a:ext cx="5805645" cy="736537"/>
          </a:xfrm>
        </p:spPr>
        <p:txBody>
          <a:bodyPr/>
          <a:lstStyle/>
          <a:p>
            <a:pPr marL="457200" indent="-457200">
              <a:buFont typeface="Wingdings" panose="05000000000000000000" pitchFamily="2" charset="2"/>
              <a:buChar char="Ø"/>
            </a:pPr>
            <a:r>
              <a:rPr lang="zh-CN" altLang="zh-CN" sz="2800" dirty="0"/>
              <a:t>与粒度</a:t>
            </a:r>
            <a:r>
              <a:rPr lang="zh-CN" altLang="en-US" sz="2800" dirty="0"/>
              <a:t>相</a:t>
            </a:r>
            <a:r>
              <a:rPr lang="zh-CN" altLang="zh-CN" sz="2800" dirty="0"/>
              <a:t>关的体生长</a:t>
            </a:r>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7B8000B0-AF70-6DD8-E6AF-021F8587A74C}"/>
              </a:ext>
            </a:extLst>
          </p:cNvPr>
          <p:cNvSpPr txBox="1">
            <a:spLocks noChangeArrowheads="1"/>
          </p:cNvSpPr>
          <p:nvPr/>
        </p:nvSpPr>
        <p:spPr bwMode="auto">
          <a:xfrm>
            <a:off x="1835150" y="274638"/>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eaLnBrk="1" hangingPunct="1"/>
            <a:r>
              <a:rPr lang="en-US" altLang="zh-CN" sz="4000" dirty="0"/>
              <a:t>2. </a:t>
            </a:r>
            <a:r>
              <a:rPr lang="zh-CN" altLang="en-US" sz="4000" dirty="0"/>
              <a:t>晶体生长动力学</a:t>
            </a:r>
            <a:endParaRPr lang="zh-CN" altLang="en-US" sz="4000" kern="0" dirty="0"/>
          </a:p>
        </p:txBody>
      </p:sp>
      <p:sp>
        <p:nvSpPr>
          <p:cNvPr id="5" name="Rectangle 3">
            <a:extLst>
              <a:ext uri="{FF2B5EF4-FFF2-40B4-BE49-F238E27FC236}">
                <a16:creationId xmlns:a16="http://schemas.microsoft.com/office/drawing/2014/main" id="{E7D900DD-990A-8BE0-AC12-3906B1C28AAB}"/>
              </a:ext>
            </a:extLst>
          </p:cNvPr>
          <p:cNvSpPr txBox="1">
            <a:spLocks noChangeArrowheads="1"/>
          </p:cNvSpPr>
          <p:nvPr/>
        </p:nvSpPr>
        <p:spPr bwMode="auto">
          <a:xfrm>
            <a:off x="435044" y="2363092"/>
            <a:ext cx="8187406" cy="795877"/>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dk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dk1"/>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har char="•"/>
              <a:defRPr sz="3200" b="1">
                <a:solidFill>
                  <a:schemeClr val="dk1"/>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5pPr>
            <a:lvl6pPr marL="2514600" indent="-228600" algn="l" rtl="0" fontAlgn="base">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6pPr>
            <a:lvl7pPr marL="2971800" indent="-228600" algn="l" rtl="0" fontAlgn="base">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7pPr>
            <a:lvl8pPr marL="3429000" indent="-228600" algn="l" rtl="0" fontAlgn="base">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8pPr>
            <a:lvl9pPr marL="3886200" indent="-228600" algn="l" rtl="0" fontAlgn="base">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9pPr>
          </a:lstStyle>
          <a:p>
            <a:pPr>
              <a:buFont typeface="Wingdings" pitchFamily="2" charset="2"/>
              <a:buNone/>
            </a:pPr>
            <a:r>
              <a:rPr lang="en-US" altLang="zh-CN" sz="2400" kern="0" dirty="0">
                <a:effectLst/>
              </a:rPr>
              <a:t>    </a:t>
            </a:r>
            <a:r>
              <a:rPr lang="zh-CN" altLang="zh-CN" sz="2400" kern="0" dirty="0">
                <a:effectLst/>
              </a:rPr>
              <a:t>研究表明，某些晶体的生长速率明显是晶体粒度的函数，此时</a:t>
            </a:r>
            <a:r>
              <a:rPr lang="en-US" altLang="zh-CN" sz="2400" kern="0" dirty="0">
                <a:effectLst/>
              </a:rPr>
              <a:t>ΔL</a:t>
            </a:r>
            <a:r>
              <a:rPr lang="zh-CN" altLang="zh-CN" sz="2400" kern="0" dirty="0">
                <a:effectLst/>
              </a:rPr>
              <a:t>定律不再适用。</a:t>
            </a:r>
            <a:endParaRPr lang="en-US" altLang="zh-CN" sz="2400" kern="0" dirty="0">
              <a:effectLst/>
            </a:endParaRPr>
          </a:p>
        </p:txBody>
      </p:sp>
      <p:graphicFrame>
        <p:nvGraphicFramePr>
          <p:cNvPr id="6" name="表格 5">
            <a:extLst>
              <a:ext uri="{FF2B5EF4-FFF2-40B4-BE49-F238E27FC236}">
                <a16:creationId xmlns:a16="http://schemas.microsoft.com/office/drawing/2014/main" id="{8B160880-A18C-BF87-939B-48DC4E7050FE}"/>
              </a:ext>
            </a:extLst>
          </p:cNvPr>
          <p:cNvGraphicFramePr>
            <a:graphicFrameLocks noGrp="1"/>
          </p:cNvGraphicFramePr>
          <p:nvPr>
            <p:extLst>
              <p:ext uri="{D42A27DB-BD31-4B8C-83A1-F6EECF244321}">
                <p14:modId xmlns:p14="http://schemas.microsoft.com/office/powerpoint/2010/main" val="2658037176"/>
              </p:ext>
            </p:extLst>
          </p:nvPr>
        </p:nvGraphicFramePr>
        <p:xfrm>
          <a:off x="634062" y="3332865"/>
          <a:ext cx="7875875" cy="3353883"/>
        </p:xfrm>
        <a:graphic>
          <a:graphicData uri="http://schemas.openxmlformats.org/drawingml/2006/table">
            <a:tbl>
              <a:tblPr/>
              <a:tblGrid>
                <a:gridCol w="3485301">
                  <a:extLst>
                    <a:ext uri="{9D8B030D-6E8A-4147-A177-3AD203B41FA5}">
                      <a16:colId xmlns:a16="http://schemas.microsoft.com/office/drawing/2014/main" val="20000"/>
                    </a:ext>
                  </a:extLst>
                </a:gridCol>
                <a:gridCol w="4390574">
                  <a:extLst>
                    <a:ext uri="{9D8B030D-6E8A-4147-A177-3AD203B41FA5}">
                      <a16:colId xmlns:a16="http://schemas.microsoft.com/office/drawing/2014/main" val="20001"/>
                    </a:ext>
                  </a:extLst>
                </a:gridCol>
              </a:tblGrid>
              <a:tr h="363272">
                <a:tc>
                  <a:txBody>
                    <a:bodyPr/>
                    <a:lstStyle/>
                    <a:p>
                      <a:pPr indent="323850" algn="just">
                        <a:lnSpc>
                          <a:spcPct val="125000"/>
                        </a:lnSpc>
                        <a:spcAft>
                          <a:spcPts val="0"/>
                        </a:spcAft>
                      </a:pPr>
                      <a:r>
                        <a:rPr lang="zh-CN" sz="2400" b="1" kern="100" dirty="0">
                          <a:solidFill>
                            <a:srgbClr val="000000"/>
                          </a:solidFill>
                          <a:latin typeface="Times New Roman" pitchFamily="18" charset="0"/>
                          <a:ea typeface="宋体"/>
                          <a:cs typeface="Times New Roman" pitchFamily="18" charset="0"/>
                        </a:rPr>
                        <a:t>粒度相关生长模型</a:t>
                      </a:r>
                      <a:endParaRPr lang="zh-CN" sz="2400" b="1" kern="100" dirty="0">
                        <a:solidFill>
                          <a:srgbClr val="000000"/>
                        </a:solidFill>
                        <a:latin typeface="Times New Roman" pitchFamily="18" charset="0"/>
                        <a:cs typeface="Times New Roman"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323850" algn="just">
                        <a:lnSpc>
                          <a:spcPct val="125000"/>
                        </a:lnSpc>
                        <a:spcAft>
                          <a:spcPts val="0"/>
                        </a:spcAft>
                      </a:pPr>
                      <a:r>
                        <a:rPr lang="zh-CN" sz="2400" b="1" kern="100" dirty="0">
                          <a:solidFill>
                            <a:srgbClr val="000000"/>
                          </a:solidFill>
                          <a:latin typeface="Times New Roman" pitchFamily="18" charset="0"/>
                          <a:ea typeface="宋体"/>
                          <a:cs typeface="Times New Roman" pitchFamily="18" charset="0"/>
                        </a:rPr>
                        <a:t>模型描述</a:t>
                      </a:r>
                      <a:endParaRPr lang="zh-CN" sz="2400" b="1" kern="100" dirty="0">
                        <a:solidFill>
                          <a:srgbClr val="000000"/>
                        </a:solidFill>
                        <a:latin typeface="Times New Roman" pitchFamily="18" charset="0"/>
                        <a:cs typeface="Times New Roman"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6530">
                <a:tc>
                  <a:txBody>
                    <a:bodyPr/>
                    <a:lstStyle/>
                    <a:p>
                      <a:pPr indent="323850" algn="just">
                        <a:lnSpc>
                          <a:spcPct val="125000"/>
                        </a:lnSpc>
                        <a:spcAft>
                          <a:spcPts val="0"/>
                        </a:spcAft>
                      </a:pPr>
                      <a:r>
                        <a:rPr lang="en-AU" sz="2400" b="1" kern="100" dirty="0" err="1">
                          <a:solidFill>
                            <a:srgbClr val="000000"/>
                          </a:solidFill>
                          <a:latin typeface="Times New Roman" pitchFamily="18" charset="0"/>
                          <a:cs typeface="Times New Roman" pitchFamily="18" charset="0"/>
                        </a:rPr>
                        <a:t>Bransom</a:t>
                      </a:r>
                      <a:r>
                        <a:rPr lang="zh-CN" sz="2400" b="1" kern="100" dirty="0">
                          <a:solidFill>
                            <a:srgbClr val="000000"/>
                          </a:solidFill>
                          <a:latin typeface="Times New Roman" pitchFamily="18" charset="0"/>
                          <a:ea typeface="宋体"/>
                          <a:cs typeface="Times New Roman" pitchFamily="18" charset="0"/>
                        </a:rPr>
                        <a:t>模型</a:t>
                      </a:r>
                      <a:endParaRPr lang="zh-CN" sz="2400" b="1" kern="100" dirty="0">
                        <a:solidFill>
                          <a:srgbClr val="000000"/>
                        </a:solidFill>
                        <a:latin typeface="Times New Roman" pitchFamily="18" charset="0"/>
                        <a:cs typeface="Times New Roman"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indent="323850" algn="l">
                        <a:lnSpc>
                          <a:spcPct val="125000"/>
                        </a:lnSpc>
                        <a:spcAft>
                          <a:spcPts val="0"/>
                        </a:spcAft>
                      </a:pPr>
                      <a:r>
                        <a:rPr lang="en-AU" sz="2400" b="1" i="1" kern="100">
                          <a:solidFill>
                            <a:srgbClr val="000000"/>
                          </a:solidFill>
                          <a:latin typeface="Times New Roman" pitchFamily="18" charset="0"/>
                          <a:cs typeface="Times New Roman" pitchFamily="18" charset="0"/>
                        </a:rPr>
                        <a:t>G(L)=a∙L</a:t>
                      </a:r>
                      <a:r>
                        <a:rPr lang="en-AU" sz="2400" b="1" i="1" kern="100" baseline="30000">
                          <a:solidFill>
                            <a:srgbClr val="000000"/>
                          </a:solidFill>
                          <a:latin typeface="Times New Roman" pitchFamily="18" charset="0"/>
                          <a:cs typeface="Times New Roman" pitchFamily="18" charset="0"/>
                        </a:rPr>
                        <a:t>b</a:t>
                      </a:r>
                      <a:endParaRPr lang="zh-CN" sz="2400" b="1" kern="100">
                        <a:solidFill>
                          <a:srgbClr val="000000"/>
                        </a:solidFill>
                        <a:latin typeface="Times New Roman" pitchFamily="18" charset="0"/>
                        <a:cs typeface="Times New Roman"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66530">
                <a:tc>
                  <a:txBody>
                    <a:bodyPr/>
                    <a:lstStyle/>
                    <a:p>
                      <a:pPr indent="323850" algn="just">
                        <a:lnSpc>
                          <a:spcPct val="125000"/>
                        </a:lnSpc>
                        <a:spcAft>
                          <a:spcPts val="0"/>
                        </a:spcAft>
                      </a:pPr>
                      <a:r>
                        <a:rPr lang="en-AU" sz="2400" b="1" kern="100" dirty="0">
                          <a:solidFill>
                            <a:srgbClr val="000000"/>
                          </a:solidFill>
                          <a:latin typeface="Times New Roman" pitchFamily="18" charset="0"/>
                          <a:cs typeface="Times New Roman" pitchFamily="18" charset="0"/>
                        </a:rPr>
                        <a:t>C-R</a:t>
                      </a:r>
                      <a:r>
                        <a:rPr lang="zh-CN" sz="2400" b="1" kern="100" dirty="0">
                          <a:solidFill>
                            <a:srgbClr val="000000"/>
                          </a:solidFill>
                          <a:latin typeface="Times New Roman" pitchFamily="18" charset="0"/>
                          <a:ea typeface="宋体"/>
                          <a:cs typeface="Times New Roman" pitchFamily="18" charset="0"/>
                        </a:rPr>
                        <a:t>模型</a:t>
                      </a:r>
                      <a:endParaRPr lang="zh-CN" sz="2400" b="1" kern="100" dirty="0">
                        <a:solidFill>
                          <a:srgbClr val="000000"/>
                        </a:solidFill>
                        <a:latin typeface="Times New Roman" pitchFamily="18" charset="0"/>
                        <a:cs typeface="Times New Roman" pitchFamily="18" charset="0"/>
                      </a:endParaRPr>
                    </a:p>
                  </a:txBody>
                  <a:tcPr marL="68580" marR="68580" marT="0" marB="0">
                    <a:lnL>
                      <a:noFill/>
                    </a:lnL>
                    <a:lnR>
                      <a:noFill/>
                    </a:lnR>
                    <a:lnT>
                      <a:noFill/>
                    </a:lnT>
                    <a:lnB>
                      <a:noFill/>
                    </a:lnB>
                  </a:tcPr>
                </a:tc>
                <a:tc>
                  <a:txBody>
                    <a:bodyPr/>
                    <a:lstStyle/>
                    <a:p>
                      <a:pPr indent="323850" algn="l">
                        <a:lnSpc>
                          <a:spcPct val="125000"/>
                        </a:lnSpc>
                        <a:spcAft>
                          <a:spcPts val="0"/>
                        </a:spcAft>
                      </a:pPr>
                      <a:r>
                        <a:rPr lang="en-AU" sz="2400" b="1" i="1" kern="100">
                          <a:solidFill>
                            <a:srgbClr val="000000"/>
                          </a:solidFill>
                          <a:latin typeface="Times New Roman" pitchFamily="18" charset="0"/>
                          <a:cs typeface="Times New Roman" pitchFamily="18" charset="0"/>
                        </a:rPr>
                        <a:t>G(L)=G</a:t>
                      </a:r>
                      <a:r>
                        <a:rPr lang="en-AU" sz="2400" b="1" i="1" kern="100" baseline="-25000">
                          <a:solidFill>
                            <a:srgbClr val="000000"/>
                          </a:solidFill>
                          <a:latin typeface="Times New Roman" pitchFamily="18" charset="0"/>
                          <a:cs typeface="Times New Roman" pitchFamily="18" charset="0"/>
                        </a:rPr>
                        <a:t>0</a:t>
                      </a:r>
                      <a:r>
                        <a:rPr lang="en-AU" sz="2400" b="1" i="1" kern="100">
                          <a:solidFill>
                            <a:srgbClr val="000000"/>
                          </a:solidFill>
                          <a:latin typeface="Times New Roman" pitchFamily="18" charset="0"/>
                          <a:cs typeface="Times New Roman" pitchFamily="18" charset="0"/>
                        </a:rPr>
                        <a:t>(1+aL)</a:t>
                      </a:r>
                      <a:endParaRPr lang="zh-CN" sz="2400" b="1" kern="100">
                        <a:solidFill>
                          <a:srgbClr val="000000"/>
                        </a:solidFill>
                        <a:latin typeface="Times New Roman" pitchFamily="18" charset="0"/>
                        <a:cs typeface="Times New Roman"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366530">
                <a:tc>
                  <a:txBody>
                    <a:bodyPr/>
                    <a:lstStyle/>
                    <a:p>
                      <a:pPr indent="323850" algn="just">
                        <a:lnSpc>
                          <a:spcPct val="125000"/>
                        </a:lnSpc>
                        <a:spcAft>
                          <a:spcPts val="0"/>
                        </a:spcAft>
                      </a:pPr>
                      <a:r>
                        <a:rPr lang="en-AU" sz="2400" b="1" kern="100" dirty="0">
                          <a:solidFill>
                            <a:srgbClr val="000000"/>
                          </a:solidFill>
                          <a:latin typeface="Times New Roman" pitchFamily="18" charset="0"/>
                          <a:cs typeface="Times New Roman" pitchFamily="18" charset="0"/>
                        </a:rPr>
                        <a:t>ASL</a:t>
                      </a:r>
                      <a:r>
                        <a:rPr lang="zh-CN" sz="2400" b="1" kern="100" dirty="0">
                          <a:solidFill>
                            <a:srgbClr val="000000"/>
                          </a:solidFill>
                          <a:latin typeface="Times New Roman" pitchFamily="18" charset="0"/>
                          <a:ea typeface="宋体"/>
                          <a:cs typeface="Times New Roman" pitchFamily="18" charset="0"/>
                        </a:rPr>
                        <a:t>模型</a:t>
                      </a:r>
                      <a:endParaRPr lang="zh-CN" sz="2400" b="1" kern="100" dirty="0">
                        <a:solidFill>
                          <a:srgbClr val="000000"/>
                        </a:solidFill>
                        <a:latin typeface="Times New Roman" pitchFamily="18" charset="0"/>
                        <a:cs typeface="Times New Roman" pitchFamily="18" charset="0"/>
                      </a:endParaRPr>
                    </a:p>
                  </a:txBody>
                  <a:tcPr marL="68580" marR="68580" marT="0" marB="0">
                    <a:lnL>
                      <a:noFill/>
                    </a:lnL>
                    <a:lnR>
                      <a:noFill/>
                    </a:lnR>
                    <a:lnT>
                      <a:noFill/>
                    </a:lnT>
                    <a:lnB>
                      <a:noFill/>
                    </a:lnB>
                  </a:tcPr>
                </a:tc>
                <a:tc>
                  <a:txBody>
                    <a:bodyPr/>
                    <a:lstStyle/>
                    <a:p>
                      <a:pPr indent="323850" algn="l">
                        <a:lnSpc>
                          <a:spcPct val="125000"/>
                        </a:lnSpc>
                        <a:spcAft>
                          <a:spcPts val="0"/>
                        </a:spcAft>
                      </a:pPr>
                      <a:r>
                        <a:rPr lang="en-AU" sz="2400" b="1" i="1" kern="100">
                          <a:solidFill>
                            <a:srgbClr val="000000"/>
                          </a:solidFill>
                          <a:latin typeface="Times New Roman" pitchFamily="18" charset="0"/>
                          <a:cs typeface="Times New Roman" pitchFamily="18" charset="0"/>
                        </a:rPr>
                        <a:t>G(L)=G</a:t>
                      </a:r>
                      <a:r>
                        <a:rPr lang="en-AU" sz="2400" b="1" i="1" kern="100" baseline="-25000">
                          <a:solidFill>
                            <a:srgbClr val="000000"/>
                          </a:solidFill>
                          <a:latin typeface="Times New Roman" pitchFamily="18" charset="0"/>
                          <a:cs typeface="Times New Roman" pitchFamily="18" charset="0"/>
                        </a:rPr>
                        <a:t>0</a:t>
                      </a:r>
                      <a:r>
                        <a:rPr lang="en-AU" sz="2400" b="1" i="1" kern="100">
                          <a:solidFill>
                            <a:srgbClr val="000000"/>
                          </a:solidFill>
                          <a:latin typeface="Times New Roman" pitchFamily="18" charset="0"/>
                          <a:cs typeface="Times New Roman" pitchFamily="18" charset="0"/>
                        </a:rPr>
                        <a:t>(1+aL)</a:t>
                      </a:r>
                      <a:r>
                        <a:rPr lang="en-AU" sz="2400" b="1" i="1" kern="100" baseline="30000">
                          <a:solidFill>
                            <a:srgbClr val="000000"/>
                          </a:solidFill>
                          <a:latin typeface="Times New Roman" pitchFamily="18" charset="0"/>
                          <a:cs typeface="Times New Roman" pitchFamily="18" charset="0"/>
                        </a:rPr>
                        <a:t>b</a:t>
                      </a:r>
                      <a:endParaRPr lang="zh-CN" sz="2400" b="1" kern="100">
                        <a:solidFill>
                          <a:srgbClr val="000000"/>
                        </a:solidFill>
                        <a:latin typeface="Times New Roman" pitchFamily="18" charset="0"/>
                        <a:cs typeface="Times New Roman"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770977">
                <a:tc>
                  <a:txBody>
                    <a:bodyPr/>
                    <a:lstStyle/>
                    <a:p>
                      <a:pPr indent="323850" algn="just">
                        <a:lnSpc>
                          <a:spcPct val="125000"/>
                        </a:lnSpc>
                        <a:spcAft>
                          <a:spcPts val="0"/>
                        </a:spcAft>
                      </a:pPr>
                      <a:r>
                        <a:rPr lang="en-AU" sz="2400" b="1" kern="100" dirty="0" err="1">
                          <a:solidFill>
                            <a:srgbClr val="000000"/>
                          </a:solidFill>
                          <a:latin typeface="Times New Roman" pitchFamily="18" charset="0"/>
                          <a:cs typeface="Times New Roman" pitchFamily="18" charset="0"/>
                        </a:rPr>
                        <a:t>Rojkowski</a:t>
                      </a:r>
                      <a:r>
                        <a:rPr lang="zh-CN" sz="2400" b="1" kern="100" dirty="0">
                          <a:solidFill>
                            <a:srgbClr val="000000"/>
                          </a:solidFill>
                          <a:latin typeface="Times New Roman" pitchFamily="18" charset="0"/>
                          <a:ea typeface="宋体"/>
                          <a:cs typeface="Times New Roman" pitchFamily="18" charset="0"/>
                        </a:rPr>
                        <a:t>模型</a:t>
                      </a:r>
                      <a:endParaRPr lang="zh-CN" sz="2400" b="1" kern="100" dirty="0">
                        <a:solidFill>
                          <a:srgbClr val="000000"/>
                        </a:solidFill>
                        <a:latin typeface="Times New Roman" pitchFamily="18" charset="0"/>
                        <a:cs typeface="Times New Roman" pitchFamily="18" charset="0"/>
                      </a:endParaRPr>
                    </a:p>
                  </a:txBody>
                  <a:tcPr marL="68580" marR="68580" marT="0" marB="0">
                    <a:lnL>
                      <a:noFill/>
                    </a:lnL>
                    <a:lnR>
                      <a:noFill/>
                    </a:lnR>
                    <a:lnT>
                      <a:noFill/>
                    </a:lnT>
                    <a:lnB>
                      <a:noFill/>
                    </a:lnB>
                  </a:tcPr>
                </a:tc>
                <a:tc>
                  <a:txBody>
                    <a:bodyPr/>
                    <a:lstStyle/>
                    <a:p>
                      <a:pPr indent="323850" algn="l">
                        <a:lnSpc>
                          <a:spcPct val="125000"/>
                        </a:lnSpc>
                        <a:spcAft>
                          <a:spcPts val="0"/>
                        </a:spcAft>
                      </a:pPr>
                      <a:r>
                        <a:rPr lang="en-AU" sz="2400" b="1" i="1" kern="100" dirty="0">
                          <a:solidFill>
                            <a:srgbClr val="000000"/>
                          </a:solidFill>
                          <a:latin typeface="Times New Roman" pitchFamily="18" charset="0"/>
                          <a:cs typeface="Times New Roman" pitchFamily="18" charset="0"/>
                        </a:rPr>
                        <a:t>G(L)=G</a:t>
                      </a:r>
                      <a:r>
                        <a:rPr lang="en-AU" sz="2400" b="1" i="1" kern="100" baseline="-25000" dirty="0">
                          <a:solidFill>
                            <a:srgbClr val="000000"/>
                          </a:solidFill>
                          <a:latin typeface="Times New Roman" pitchFamily="18" charset="0"/>
                          <a:cs typeface="Times New Roman" pitchFamily="18" charset="0"/>
                        </a:rPr>
                        <a:t>1</a:t>
                      </a:r>
                      <a:r>
                        <a:rPr lang="en-AU" sz="2400" b="1" i="1" kern="100" dirty="0">
                          <a:solidFill>
                            <a:srgbClr val="000000"/>
                          </a:solidFill>
                          <a:latin typeface="Times New Roman" pitchFamily="18" charset="0"/>
                          <a:cs typeface="Times New Roman" pitchFamily="18" charset="0"/>
                        </a:rPr>
                        <a:t>-(G</a:t>
                      </a:r>
                      <a:r>
                        <a:rPr lang="en-AU" sz="2400" b="1" i="1" kern="100" baseline="-25000" dirty="0">
                          <a:solidFill>
                            <a:srgbClr val="000000"/>
                          </a:solidFill>
                          <a:latin typeface="Times New Roman" pitchFamily="18" charset="0"/>
                          <a:cs typeface="Times New Roman" pitchFamily="18" charset="0"/>
                        </a:rPr>
                        <a:t>1</a:t>
                      </a:r>
                      <a:r>
                        <a:rPr lang="en-AU" sz="2400" b="1" i="1" kern="100" dirty="0">
                          <a:solidFill>
                            <a:srgbClr val="000000"/>
                          </a:solidFill>
                          <a:latin typeface="Times New Roman" pitchFamily="18" charset="0"/>
                          <a:cs typeface="Times New Roman" pitchFamily="18" charset="0"/>
                        </a:rPr>
                        <a:t>-G</a:t>
                      </a:r>
                      <a:r>
                        <a:rPr lang="en-AU" sz="2400" b="1" i="1" kern="100" baseline="-25000" dirty="0">
                          <a:solidFill>
                            <a:srgbClr val="000000"/>
                          </a:solidFill>
                          <a:latin typeface="Times New Roman" pitchFamily="18" charset="0"/>
                          <a:cs typeface="Times New Roman" pitchFamily="18" charset="0"/>
                        </a:rPr>
                        <a:t>0</a:t>
                      </a:r>
                      <a:r>
                        <a:rPr lang="en-AU" sz="2400" b="1" i="1" kern="100" dirty="0">
                          <a:solidFill>
                            <a:srgbClr val="000000"/>
                          </a:solidFill>
                          <a:latin typeface="Times New Roman" pitchFamily="18" charset="0"/>
                          <a:cs typeface="Times New Roman" pitchFamily="18" charset="0"/>
                        </a:rPr>
                        <a:t>)exp(-</a:t>
                      </a:r>
                      <a:r>
                        <a:rPr lang="en-AU" sz="2400" b="1" i="1" kern="100" dirty="0" err="1">
                          <a:solidFill>
                            <a:srgbClr val="000000"/>
                          </a:solidFill>
                          <a:latin typeface="Times New Roman" pitchFamily="18" charset="0"/>
                          <a:cs typeface="Times New Roman" pitchFamily="18" charset="0"/>
                        </a:rPr>
                        <a:t>aL</a:t>
                      </a:r>
                      <a:r>
                        <a:rPr lang="en-AU" sz="2400" b="1" i="1" kern="100" dirty="0">
                          <a:solidFill>
                            <a:srgbClr val="000000"/>
                          </a:solidFill>
                          <a:latin typeface="Times New Roman" pitchFamily="18" charset="0"/>
                          <a:cs typeface="Times New Roman" pitchFamily="18" charset="0"/>
                        </a:rPr>
                        <a:t>)</a:t>
                      </a:r>
                      <a:endParaRPr lang="zh-CN" sz="2400" b="1" kern="100" dirty="0">
                        <a:solidFill>
                          <a:srgbClr val="000000"/>
                        </a:solidFill>
                        <a:latin typeface="Times New Roman" pitchFamily="18" charset="0"/>
                        <a:cs typeface="Times New Roman" pitchFamily="18" charset="0"/>
                      </a:endParaRPr>
                    </a:p>
                    <a:p>
                      <a:pPr algn="l">
                        <a:lnSpc>
                          <a:spcPct val="125000"/>
                        </a:lnSpc>
                        <a:spcAft>
                          <a:spcPts val="0"/>
                        </a:spcAft>
                      </a:pPr>
                      <a:r>
                        <a:rPr lang="en-AU" sz="2400" i="1" kern="100" dirty="0">
                          <a:latin typeface="Times New Roman" pitchFamily="18" charset="0"/>
                          <a:ea typeface="宋体"/>
                          <a:cs typeface="Times New Roman" pitchFamily="18" charset="0"/>
                        </a:rPr>
                        <a:t>     </a:t>
                      </a:r>
                      <a:r>
                        <a:rPr lang="en-AU" sz="2400" b="1" i="1" kern="100" dirty="0">
                          <a:latin typeface="Times New Roman" pitchFamily="18" charset="0"/>
                          <a:ea typeface="宋体"/>
                          <a:cs typeface="Times New Roman" pitchFamily="18" charset="0"/>
                        </a:rPr>
                        <a:t>G(L)=(G</a:t>
                      </a:r>
                      <a:r>
                        <a:rPr lang="en-AU" sz="2400" b="1" i="1" kern="100" baseline="-25000" dirty="0">
                          <a:latin typeface="Times New Roman" pitchFamily="18" charset="0"/>
                          <a:ea typeface="宋体"/>
                          <a:cs typeface="Times New Roman" pitchFamily="18" charset="0"/>
                        </a:rPr>
                        <a:t>0</a:t>
                      </a:r>
                      <a:r>
                        <a:rPr lang="en-AU" sz="2400" b="1" i="1" kern="100" dirty="0">
                          <a:latin typeface="Times New Roman" pitchFamily="18" charset="0"/>
                          <a:ea typeface="宋体"/>
                          <a:cs typeface="Times New Roman" pitchFamily="18" charset="0"/>
                        </a:rPr>
                        <a:t>+βG</a:t>
                      </a:r>
                      <a:r>
                        <a:rPr lang="en-AU" sz="2400" b="1" i="1" kern="100" baseline="-25000" dirty="0">
                          <a:latin typeface="Times New Roman" pitchFamily="18" charset="0"/>
                          <a:ea typeface="宋体"/>
                          <a:cs typeface="Times New Roman" pitchFamily="18" charset="0"/>
                        </a:rPr>
                        <a:t>1</a:t>
                      </a:r>
                      <a:r>
                        <a:rPr lang="en-AU" sz="2400" b="1" i="1" kern="100" dirty="0">
                          <a:latin typeface="Times New Roman" pitchFamily="18" charset="0"/>
                          <a:ea typeface="宋体"/>
                          <a:cs typeface="Times New Roman" pitchFamily="18" charset="0"/>
                        </a:rPr>
                        <a:t>L)/(1+βL</a:t>
                      </a:r>
                      <a:r>
                        <a:rPr lang="en-AU" sz="2400" i="1" kern="100" dirty="0">
                          <a:latin typeface="Times New Roman" pitchFamily="18" charset="0"/>
                          <a:ea typeface="宋体"/>
                          <a:cs typeface="Times New Roman" pitchFamily="18" charset="0"/>
                        </a:rPr>
                        <a:t>)</a:t>
                      </a:r>
                      <a:endParaRPr lang="zh-CN" sz="2400" kern="100" dirty="0">
                        <a:latin typeface="Times New Roman" pitchFamily="18" charset="0"/>
                        <a:ea typeface="宋体"/>
                        <a:cs typeface="Times New Roman"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366530">
                <a:tc>
                  <a:txBody>
                    <a:bodyPr/>
                    <a:lstStyle/>
                    <a:p>
                      <a:pPr indent="323850" algn="just">
                        <a:lnSpc>
                          <a:spcPct val="125000"/>
                        </a:lnSpc>
                        <a:spcAft>
                          <a:spcPts val="0"/>
                        </a:spcAft>
                      </a:pPr>
                      <a:r>
                        <a:rPr lang="en-AU" sz="2400" b="1" kern="100" dirty="0">
                          <a:solidFill>
                            <a:srgbClr val="C00000"/>
                          </a:solidFill>
                          <a:latin typeface="Times New Roman" pitchFamily="18" charset="0"/>
                          <a:cs typeface="Times New Roman" pitchFamily="18" charset="0"/>
                        </a:rPr>
                        <a:t>MJ2</a:t>
                      </a:r>
                      <a:r>
                        <a:rPr lang="zh-CN" sz="2400" b="1" kern="100" dirty="0">
                          <a:solidFill>
                            <a:srgbClr val="C00000"/>
                          </a:solidFill>
                          <a:latin typeface="Times New Roman" pitchFamily="18" charset="0"/>
                          <a:ea typeface="宋体"/>
                          <a:cs typeface="Times New Roman" pitchFamily="18" charset="0"/>
                        </a:rPr>
                        <a:t>模型</a:t>
                      </a:r>
                      <a:endParaRPr lang="zh-CN" sz="2400" b="1" kern="100" dirty="0">
                        <a:solidFill>
                          <a:srgbClr val="C00000"/>
                        </a:solidFill>
                        <a:latin typeface="Times New Roman" pitchFamily="18" charset="0"/>
                        <a:cs typeface="Times New Roman" pitchFamily="18" charset="0"/>
                      </a:endParaRPr>
                    </a:p>
                  </a:txBody>
                  <a:tcPr marL="68580" marR="68580" marT="0" marB="0">
                    <a:lnL>
                      <a:noFill/>
                    </a:lnL>
                    <a:lnR>
                      <a:noFill/>
                    </a:lnR>
                    <a:lnT>
                      <a:noFill/>
                    </a:lnT>
                    <a:lnB>
                      <a:noFill/>
                    </a:lnB>
                  </a:tcPr>
                </a:tc>
                <a:tc>
                  <a:txBody>
                    <a:bodyPr/>
                    <a:lstStyle/>
                    <a:p>
                      <a:pPr indent="323850" algn="l">
                        <a:lnSpc>
                          <a:spcPct val="125000"/>
                        </a:lnSpc>
                        <a:spcAft>
                          <a:spcPts val="0"/>
                        </a:spcAft>
                      </a:pPr>
                      <a:r>
                        <a:rPr lang="en-AU" sz="2400" b="1" i="1" kern="100">
                          <a:solidFill>
                            <a:srgbClr val="000000"/>
                          </a:solidFill>
                          <a:latin typeface="Times New Roman" pitchFamily="18" charset="0"/>
                          <a:cs typeface="Times New Roman" pitchFamily="18" charset="0"/>
                        </a:rPr>
                        <a:t>G(L)=G</a:t>
                      </a:r>
                      <a:r>
                        <a:rPr lang="en-AU" sz="2400" b="1" i="1" kern="100" baseline="-25000">
                          <a:solidFill>
                            <a:srgbClr val="000000"/>
                          </a:solidFill>
                          <a:latin typeface="Times New Roman" pitchFamily="18" charset="0"/>
                          <a:cs typeface="Times New Roman" pitchFamily="18" charset="0"/>
                        </a:rPr>
                        <a:t>m</a:t>
                      </a:r>
                      <a:r>
                        <a:rPr lang="en-AU" sz="2400" b="1" i="1" kern="100">
                          <a:solidFill>
                            <a:srgbClr val="000000"/>
                          </a:solidFill>
                          <a:latin typeface="Times New Roman" pitchFamily="18" charset="0"/>
                          <a:cs typeface="Times New Roman" pitchFamily="18" charset="0"/>
                        </a:rPr>
                        <a:t>[1-exp(-aL)]</a:t>
                      </a:r>
                      <a:endParaRPr lang="zh-CN" sz="2400" b="1" kern="100">
                        <a:solidFill>
                          <a:srgbClr val="000000"/>
                        </a:solidFill>
                        <a:latin typeface="Times New Roman" pitchFamily="18" charset="0"/>
                        <a:cs typeface="Times New Roman"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366530">
                <a:tc>
                  <a:txBody>
                    <a:bodyPr/>
                    <a:lstStyle/>
                    <a:p>
                      <a:pPr indent="323850" algn="just">
                        <a:lnSpc>
                          <a:spcPct val="125000"/>
                        </a:lnSpc>
                        <a:spcAft>
                          <a:spcPts val="0"/>
                        </a:spcAft>
                      </a:pPr>
                      <a:r>
                        <a:rPr lang="en-AU" sz="2400" b="1" kern="100" dirty="0">
                          <a:solidFill>
                            <a:srgbClr val="C00000"/>
                          </a:solidFill>
                          <a:latin typeface="Times New Roman" pitchFamily="18" charset="0"/>
                          <a:cs typeface="Times New Roman" pitchFamily="18" charset="0"/>
                        </a:rPr>
                        <a:t>MJ3</a:t>
                      </a:r>
                      <a:r>
                        <a:rPr lang="zh-CN" sz="2400" b="1" kern="100" dirty="0">
                          <a:solidFill>
                            <a:srgbClr val="C00000"/>
                          </a:solidFill>
                          <a:latin typeface="Times New Roman" pitchFamily="18" charset="0"/>
                          <a:ea typeface="宋体"/>
                          <a:cs typeface="Times New Roman" pitchFamily="18" charset="0"/>
                        </a:rPr>
                        <a:t>模型</a:t>
                      </a:r>
                      <a:endParaRPr lang="zh-CN" sz="2400" b="1" kern="100" dirty="0">
                        <a:solidFill>
                          <a:srgbClr val="C00000"/>
                        </a:solidFill>
                        <a:latin typeface="Times New Roman" pitchFamily="18" charset="0"/>
                        <a:cs typeface="Times New Roman"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23850" algn="just">
                        <a:lnSpc>
                          <a:spcPct val="125000"/>
                        </a:lnSpc>
                        <a:spcAft>
                          <a:spcPts val="0"/>
                        </a:spcAft>
                      </a:pPr>
                      <a:r>
                        <a:rPr lang="en-AU" sz="2400" b="1" i="1" kern="100" dirty="0">
                          <a:solidFill>
                            <a:srgbClr val="000000"/>
                          </a:solidFill>
                          <a:latin typeface="Times New Roman" pitchFamily="18" charset="0"/>
                          <a:cs typeface="Times New Roman" pitchFamily="18" charset="0"/>
                        </a:rPr>
                        <a:t>G(L)=G</a:t>
                      </a:r>
                      <a:r>
                        <a:rPr lang="en-AU" sz="2400" b="1" i="1" kern="100" baseline="-25000" dirty="0">
                          <a:solidFill>
                            <a:srgbClr val="000000"/>
                          </a:solidFill>
                          <a:latin typeface="Times New Roman" pitchFamily="18" charset="0"/>
                          <a:cs typeface="Times New Roman" pitchFamily="18" charset="0"/>
                        </a:rPr>
                        <a:t>m</a:t>
                      </a:r>
                      <a:r>
                        <a:rPr lang="en-AU" sz="2400" b="1" i="1" kern="100" dirty="0">
                          <a:solidFill>
                            <a:srgbClr val="000000"/>
                          </a:solidFill>
                          <a:latin typeface="Times New Roman" pitchFamily="18" charset="0"/>
                          <a:cs typeface="Times New Roman" pitchFamily="18" charset="0"/>
                        </a:rPr>
                        <a:t>{1-exp[-a(</a:t>
                      </a:r>
                      <a:r>
                        <a:rPr lang="en-AU" sz="2400" b="1" i="1" kern="100" dirty="0" err="1">
                          <a:solidFill>
                            <a:srgbClr val="000000"/>
                          </a:solidFill>
                          <a:latin typeface="Times New Roman" pitchFamily="18" charset="0"/>
                          <a:cs typeface="Times New Roman" pitchFamily="18" charset="0"/>
                        </a:rPr>
                        <a:t>L+c</a:t>
                      </a:r>
                      <a:r>
                        <a:rPr lang="en-AU" sz="2400" b="1" i="1" kern="100" dirty="0">
                          <a:solidFill>
                            <a:srgbClr val="000000"/>
                          </a:solidFill>
                          <a:latin typeface="Times New Roman" pitchFamily="18" charset="0"/>
                          <a:cs typeface="Times New Roman" pitchFamily="18" charset="0"/>
                        </a:rPr>
                        <a:t>)]}</a:t>
                      </a:r>
                      <a:endParaRPr lang="zh-CN" sz="2400" b="1" kern="100" dirty="0">
                        <a:solidFill>
                          <a:srgbClr val="000000"/>
                        </a:solidFill>
                        <a:latin typeface="Times New Roman" pitchFamily="18" charset="0"/>
                        <a:cs typeface="Times New Roman"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53588037"/>
      </p:ext>
    </p:extLst>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a:xfrm>
            <a:off x="464473" y="1626555"/>
            <a:ext cx="5805645" cy="736537"/>
          </a:xfrm>
        </p:spPr>
        <p:txBody>
          <a:bodyPr/>
          <a:lstStyle/>
          <a:p>
            <a:pPr marL="457200" indent="-457200">
              <a:buFont typeface="Wingdings" panose="05000000000000000000" pitchFamily="2" charset="2"/>
              <a:buChar char="Ø"/>
            </a:pPr>
            <a:r>
              <a:rPr lang="zh-CN" altLang="zh-CN" sz="2800" dirty="0"/>
              <a:t>生长分散</a:t>
            </a:r>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7B8000B0-AF70-6DD8-E6AF-021F8587A74C}"/>
              </a:ext>
            </a:extLst>
          </p:cNvPr>
          <p:cNvSpPr txBox="1">
            <a:spLocks noChangeArrowheads="1"/>
          </p:cNvSpPr>
          <p:nvPr/>
        </p:nvSpPr>
        <p:spPr bwMode="auto">
          <a:xfrm>
            <a:off x="1835150" y="274638"/>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eaLnBrk="1" hangingPunct="1"/>
            <a:r>
              <a:rPr lang="en-US" altLang="zh-CN" sz="4000" dirty="0"/>
              <a:t>2. </a:t>
            </a:r>
            <a:r>
              <a:rPr lang="zh-CN" altLang="en-US" sz="4000" dirty="0"/>
              <a:t>晶体生长动力学</a:t>
            </a:r>
            <a:endParaRPr lang="zh-CN" altLang="en-US" sz="4000" kern="0" dirty="0"/>
          </a:p>
        </p:txBody>
      </p:sp>
      <p:sp>
        <p:nvSpPr>
          <p:cNvPr id="2" name="Rectangle 3">
            <a:extLst>
              <a:ext uri="{FF2B5EF4-FFF2-40B4-BE49-F238E27FC236}">
                <a16:creationId xmlns:a16="http://schemas.microsoft.com/office/drawing/2014/main" id="{732ABE43-DF6B-65C6-112C-92FAC3647D62}"/>
              </a:ext>
            </a:extLst>
          </p:cNvPr>
          <p:cNvSpPr txBox="1">
            <a:spLocks noChangeArrowheads="1"/>
          </p:cNvSpPr>
          <p:nvPr/>
        </p:nvSpPr>
        <p:spPr bwMode="auto">
          <a:xfrm>
            <a:off x="457200" y="2279746"/>
            <a:ext cx="8229600" cy="4430325"/>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dk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dk1"/>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har char="•"/>
              <a:defRPr sz="3200" b="1">
                <a:solidFill>
                  <a:schemeClr val="dk1"/>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5pPr>
            <a:lvl6pPr marL="2514600" indent="-228600" algn="l" rtl="0" fontAlgn="base">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6pPr>
            <a:lvl7pPr marL="2971800" indent="-228600" algn="l" rtl="0" fontAlgn="base">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7pPr>
            <a:lvl8pPr marL="3429000" indent="-228600" algn="l" rtl="0" fontAlgn="base">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8pPr>
            <a:lvl9pPr marL="3886200" indent="-228600" algn="l" rtl="0" fontAlgn="base">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9pPr>
          </a:lstStyle>
          <a:p>
            <a:pPr>
              <a:lnSpc>
                <a:spcPct val="125000"/>
              </a:lnSpc>
            </a:pPr>
            <a:r>
              <a:rPr lang="zh-CN" altLang="zh-CN" sz="2400" kern="0" dirty="0">
                <a:effectLst/>
              </a:rPr>
              <a:t>生长分散是指具有相同粒度的同种晶体，在</a:t>
            </a:r>
            <a:r>
              <a:rPr lang="zh-CN" altLang="zh-CN" sz="2400" kern="0" dirty="0">
                <a:solidFill>
                  <a:srgbClr val="C00000"/>
                </a:solidFill>
                <a:effectLst/>
              </a:rPr>
              <a:t>相同的生长环境</a:t>
            </a:r>
            <a:r>
              <a:rPr lang="en-US" altLang="zh-CN" sz="2400" kern="0" dirty="0">
                <a:effectLst/>
              </a:rPr>
              <a:t>(</a:t>
            </a:r>
            <a:r>
              <a:rPr lang="zh-CN" altLang="zh-CN" sz="2400" kern="0" dirty="0">
                <a:effectLst/>
              </a:rPr>
              <a:t>温度、过饱和度和流体力学条件</a:t>
            </a:r>
            <a:r>
              <a:rPr lang="en-US" altLang="zh-CN" sz="2400" kern="0" dirty="0">
                <a:effectLst/>
              </a:rPr>
              <a:t>)</a:t>
            </a:r>
            <a:r>
              <a:rPr lang="zh-CN" altLang="zh-CN" sz="2400" kern="0" dirty="0">
                <a:effectLst/>
              </a:rPr>
              <a:t>下，</a:t>
            </a:r>
            <a:r>
              <a:rPr lang="zh-CN" altLang="zh-CN" sz="2400" kern="0" dirty="0">
                <a:solidFill>
                  <a:srgbClr val="C00000"/>
                </a:solidFill>
                <a:effectLst/>
              </a:rPr>
              <a:t>生长速率却不相同的</a:t>
            </a:r>
            <a:r>
              <a:rPr lang="zh-CN" altLang="zh-CN" sz="2400" kern="0" dirty="0">
                <a:effectLst/>
              </a:rPr>
              <a:t>。</a:t>
            </a:r>
            <a:endParaRPr lang="en-US" altLang="zh-CN" sz="2400" kern="0" dirty="0">
              <a:effectLst/>
            </a:endParaRPr>
          </a:p>
          <a:p>
            <a:pPr>
              <a:lnSpc>
                <a:spcPct val="125000"/>
              </a:lnSpc>
            </a:pPr>
            <a:r>
              <a:rPr lang="zh-CN" altLang="zh-CN" sz="2400" kern="0" dirty="0">
                <a:effectLst/>
              </a:rPr>
              <a:t>机理目前还不是十分清楚。一般认为，造成生长分散的原因可能是由于</a:t>
            </a:r>
            <a:r>
              <a:rPr lang="zh-CN" altLang="zh-CN" sz="2400" kern="0" dirty="0">
                <a:solidFill>
                  <a:srgbClr val="C00000"/>
                </a:solidFill>
                <a:effectLst/>
              </a:rPr>
              <a:t>不同晶体的表面位错群的活性或位置不同</a:t>
            </a:r>
            <a:r>
              <a:rPr lang="zh-CN" altLang="zh-CN" sz="2400" kern="0" dirty="0">
                <a:effectLst/>
              </a:rPr>
              <a:t>；或者是由于</a:t>
            </a:r>
            <a:r>
              <a:rPr lang="zh-CN" altLang="zh-CN" sz="2400" kern="0" dirty="0">
                <a:solidFill>
                  <a:srgbClr val="C00000"/>
                </a:solidFill>
                <a:effectLst/>
              </a:rPr>
              <a:t>晶体表面的机械张力不同</a:t>
            </a:r>
            <a:r>
              <a:rPr lang="zh-CN" altLang="zh-CN" sz="2400" kern="0" dirty="0">
                <a:effectLst/>
              </a:rPr>
              <a:t>；或者是</a:t>
            </a:r>
            <a:r>
              <a:rPr lang="zh-CN" altLang="zh-CN" sz="2400" kern="0" dirty="0">
                <a:solidFill>
                  <a:srgbClr val="C00000"/>
                </a:solidFill>
                <a:effectLst/>
              </a:rPr>
              <a:t>晶体与晶体、晶体与器壁的边界层出现了扰动或紊乱所致</a:t>
            </a:r>
            <a:r>
              <a:rPr lang="zh-CN" altLang="zh-CN" sz="2400" kern="0" dirty="0">
                <a:effectLst/>
              </a:rPr>
              <a:t>。有人认为</a:t>
            </a:r>
            <a:r>
              <a:rPr lang="zh-CN" altLang="zh-CN" sz="2400" kern="0" dirty="0">
                <a:solidFill>
                  <a:srgbClr val="C00000"/>
                </a:solidFill>
                <a:effectLst/>
              </a:rPr>
              <a:t>晶体表面随机吸附或物理包藏的杂质而引起的活性位点的毒化</a:t>
            </a:r>
            <a:r>
              <a:rPr lang="zh-CN" altLang="zh-CN" sz="2400" kern="0" dirty="0">
                <a:effectLst/>
              </a:rPr>
              <a:t>，也是引起生长分散的原因。</a:t>
            </a:r>
          </a:p>
        </p:txBody>
      </p:sp>
    </p:spTree>
    <p:extLst>
      <p:ext uri="{BB962C8B-B14F-4D97-AF65-F5344CB8AC3E}">
        <p14:creationId xmlns:p14="http://schemas.microsoft.com/office/powerpoint/2010/main" val="785299364"/>
      </p:ext>
    </p:extLst>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7B8000B0-AF70-6DD8-E6AF-021F8587A74C}"/>
              </a:ext>
            </a:extLst>
          </p:cNvPr>
          <p:cNvSpPr txBox="1">
            <a:spLocks noChangeArrowheads="1"/>
          </p:cNvSpPr>
          <p:nvPr/>
        </p:nvSpPr>
        <p:spPr bwMode="auto">
          <a:xfrm>
            <a:off x="1835150" y="274638"/>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eaLnBrk="1" hangingPunct="1"/>
            <a:r>
              <a:rPr lang="en-US" altLang="zh-CN" sz="4000" kern="0" dirty="0"/>
              <a:t>3. </a:t>
            </a:r>
            <a:r>
              <a:rPr lang="zh-CN" altLang="en-US" sz="4000" dirty="0"/>
              <a:t>结晶动力学研究方法</a:t>
            </a:r>
            <a:endParaRPr lang="zh-CN" altLang="en-US" sz="4000" kern="0" dirty="0"/>
          </a:p>
        </p:txBody>
      </p:sp>
      <p:sp>
        <p:nvSpPr>
          <p:cNvPr id="6" name="Rectangle 3">
            <a:extLst>
              <a:ext uri="{FF2B5EF4-FFF2-40B4-BE49-F238E27FC236}">
                <a16:creationId xmlns:a16="http://schemas.microsoft.com/office/drawing/2014/main" id="{8316AB62-4404-15AD-5F6E-B60BF851130D}"/>
              </a:ext>
            </a:extLst>
          </p:cNvPr>
          <p:cNvSpPr txBox="1">
            <a:spLocks noChangeArrowheads="1"/>
          </p:cNvSpPr>
          <p:nvPr/>
        </p:nvSpPr>
        <p:spPr bwMode="auto">
          <a:xfrm>
            <a:off x="521550" y="1898830"/>
            <a:ext cx="8229600" cy="1485165"/>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dk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dk1"/>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har char="•"/>
              <a:defRPr sz="3200" b="1">
                <a:solidFill>
                  <a:schemeClr val="dk1"/>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5pPr>
            <a:lvl6pPr marL="2514600" indent="-228600" algn="l" rtl="0" fontAlgn="base">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6pPr>
            <a:lvl7pPr marL="2971800" indent="-228600" algn="l" rtl="0" fontAlgn="base">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7pPr>
            <a:lvl8pPr marL="3429000" indent="-228600" algn="l" rtl="0" fontAlgn="base">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8pPr>
            <a:lvl9pPr marL="3886200" indent="-228600" algn="l" rtl="0" fontAlgn="base">
              <a:spcBef>
                <a:spcPct val="20000"/>
              </a:spcBef>
              <a:spcAft>
                <a:spcPct val="0"/>
              </a:spcAft>
              <a:buChar char="»"/>
              <a:defRPr sz="2400" b="1">
                <a:solidFill>
                  <a:schemeClr val="dk1"/>
                </a:solidFill>
                <a:effectLst>
                  <a:outerShdw blurRad="38100" dist="38100" dir="2700000" algn="tl">
                    <a:srgbClr val="C0C0C0"/>
                  </a:outerShdw>
                </a:effectLst>
                <a:latin typeface="+mn-lt"/>
                <a:ea typeface="+mn-ea"/>
                <a:cs typeface="+mn-cs"/>
              </a:defRPr>
            </a:lvl9pPr>
          </a:lstStyle>
          <a:p>
            <a:r>
              <a:rPr lang="zh-CN" altLang="en-US" sz="2400" kern="0"/>
              <a:t>基于转化率</a:t>
            </a:r>
            <a:r>
              <a:rPr lang="en-US" altLang="zh-CN" sz="2400" kern="0"/>
              <a:t>/</a:t>
            </a:r>
            <a:r>
              <a:rPr lang="zh-CN" altLang="en-US" sz="2400" kern="0"/>
              <a:t>浓度变化，阿伦尼乌斯方程</a:t>
            </a:r>
            <a:endParaRPr lang="en-US" altLang="zh-CN" sz="2400" kern="0"/>
          </a:p>
          <a:p>
            <a:r>
              <a:rPr lang="zh-CN" altLang="en-US" sz="2400" kern="0"/>
              <a:t>产量；收率</a:t>
            </a:r>
            <a:endParaRPr lang="en-US" altLang="zh-CN" sz="2400" kern="0"/>
          </a:p>
          <a:p>
            <a:r>
              <a:rPr lang="zh-CN" altLang="en-US" sz="2400" kern="0"/>
              <a:t>不反映晶体性质，不反映成核速率、生长速率</a:t>
            </a:r>
            <a:endParaRPr lang="en-US" altLang="zh-CN" sz="2400" kern="0"/>
          </a:p>
          <a:p>
            <a:endParaRPr lang="en-US" altLang="zh-CN" sz="2400" kern="0"/>
          </a:p>
          <a:p>
            <a:endParaRPr lang="zh-CN" altLang="zh-CN" sz="2400" kern="0" dirty="0">
              <a:effectLst/>
            </a:endParaRPr>
          </a:p>
        </p:txBody>
      </p:sp>
      <p:sp>
        <p:nvSpPr>
          <p:cNvPr id="7" name="Rectangle 4">
            <a:extLst>
              <a:ext uri="{FF2B5EF4-FFF2-40B4-BE49-F238E27FC236}">
                <a16:creationId xmlns:a16="http://schemas.microsoft.com/office/drawing/2014/main" id="{9A249AF2-18C7-974E-4FED-4BC5CC7D6CF3}"/>
              </a:ext>
            </a:extLst>
          </p:cNvPr>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8" name="Rectangle 6">
            <a:extLst>
              <a:ext uri="{FF2B5EF4-FFF2-40B4-BE49-F238E27FC236}">
                <a16:creationId xmlns:a16="http://schemas.microsoft.com/office/drawing/2014/main" id="{4E3361EB-50BA-F659-52BD-96BE7B0CF661}"/>
              </a:ext>
            </a:extLst>
          </p:cNvPr>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9" name="Rectangle 8">
            <a:extLst>
              <a:ext uri="{FF2B5EF4-FFF2-40B4-BE49-F238E27FC236}">
                <a16:creationId xmlns:a16="http://schemas.microsoft.com/office/drawing/2014/main" id="{68C8BFB6-A762-F247-54DB-39024C642969}"/>
              </a:ext>
            </a:extLst>
          </p:cNvPr>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0" name="Rectangle 10">
            <a:extLst>
              <a:ext uri="{FF2B5EF4-FFF2-40B4-BE49-F238E27FC236}">
                <a16:creationId xmlns:a16="http://schemas.microsoft.com/office/drawing/2014/main" id="{40627B1D-05FD-75FE-386A-F24109ED7C39}"/>
              </a:ext>
            </a:extLst>
          </p:cNvPr>
          <p:cNvSpPr>
            <a:spLocks noChangeArrowheads="1"/>
          </p:cNvSpPr>
          <p:nvPr/>
        </p:nvSpPr>
        <p:spPr bwMode="auto">
          <a:xfrm>
            <a:off x="0" y="3484435"/>
            <a:ext cx="9144000" cy="0"/>
          </a:xfrm>
          <a:prstGeom prst="rect">
            <a:avLst/>
          </a:prstGeom>
          <a:noFill/>
          <a:ln w="9525">
            <a:noFill/>
            <a:miter lim="800000"/>
            <a:headEnd/>
            <a:tailEnd/>
          </a:ln>
        </p:spPr>
        <p:txBody>
          <a:bodyPr wrap="none" anchor="ctr">
            <a:spAutoFit/>
          </a:bodyPr>
          <a:lstStyle/>
          <a:p>
            <a:endParaRPr lang="zh-CN" altLang="en-US"/>
          </a:p>
        </p:txBody>
      </p:sp>
      <p:sp>
        <p:nvSpPr>
          <p:cNvPr id="11" name="Rectangle 12">
            <a:extLst>
              <a:ext uri="{FF2B5EF4-FFF2-40B4-BE49-F238E27FC236}">
                <a16:creationId xmlns:a16="http://schemas.microsoft.com/office/drawing/2014/main" id="{B8C6F549-FB63-31BE-BC9C-61ECAE1153FE}"/>
              </a:ext>
            </a:extLst>
          </p:cNvPr>
          <p:cNvSpPr>
            <a:spLocks noChangeArrowheads="1"/>
          </p:cNvSpPr>
          <p:nvPr/>
        </p:nvSpPr>
        <p:spPr bwMode="auto">
          <a:xfrm>
            <a:off x="0" y="3503485"/>
            <a:ext cx="9144000" cy="0"/>
          </a:xfrm>
          <a:prstGeom prst="rect">
            <a:avLst/>
          </a:prstGeom>
          <a:noFill/>
          <a:ln w="9525">
            <a:noFill/>
            <a:miter lim="800000"/>
            <a:headEnd/>
            <a:tailEnd/>
          </a:ln>
        </p:spPr>
        <p:txBody>
          <a:bodyPr wrap="none" anchor="ctr">
            <a:spAutoFit/>
          </a:bodyPr>
          <a:lstStyle/>
          <a:p>
            <a:endParaRPr lang="zh-CN" altLang="en-US"/>
          </a:p>
        </p:txBody>
      </p:sp>
      <p:sp>
        <p:nvSpPr>
          <p:cNvPr id="12" name="Rectangle 14">
            <a:extLst>
              <a:ext uri="{FF2B5EF4-FFF2-40B4-BE49-F238E27FC236}">
                <a16:creationId xmlns:a16="http://schemas.microsoft.com/office/drawing/2014/main" id="{44A9229F-2BBF-9A97-F167-A6E133C45622}"/>
              </a:ext>
            </a:extLst>
          </p:cNvPr>
          <p:cNvSpPr>
            <a:spLocks noChangeArrowheads="1"/>
          </p:cNvSpPr>
          <p:nvPr/>
        </p:nvSpPr>
        <p:spPr bwMode="auto">
          <a:xfrm>
            <a:off x="0" y="3479673"/>
            <a:ext cx="9144000" cy="0"/>
          </a:xfrm>
          <a:prstGeom prst="rect">
            <a:avLst/>
          </a:prstGeom>
          <a:noFill/>
          <a:ln w="9525">
            <a:noFill/>
            <a:miter lim="800000"/>
            <a:headEnd/>
            <a:tailEnd/>
          </a:ln>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13" name="Object 15">
                <a:extLst>
                  <a:ext uri="{FF2B5EF4-FFF2-40B4-BE49-F238E27FC236}">
                    <a16:creationId xmlns:a16="http://schemas.microsoft.com/office/drawing/2014/main" id="{8DB2CBE6-6DCA-8D05-2768-1B383D0EFCA7}"/>
                  </a:ext>
                </a:extLst>
              </p:cNvPr>
              <p:cNvSpPr txBox="1"/>
              <p:nvPr/>
            </p:nvSpPr>
            <p:spPr bwMode="auto">
              <a:xfrm>
                <a:off x="538311" y="4554125"/>
                <a:ext cx="3896925" cy="88530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𝑑𝐶</m:t>
                          </m:r>
                        </m:num>
                        <m:den>
                          <m:r>
                            <a:rPr lang="zh-CN" altLang="en-US" sz="2400" i="1">
                              <a:solidFill>
                                <a:srgbClr val="000000"/>
                              </a:solidFill>
                              <a:latin typeface="Cambria Math" panose="02040503050406030204" pitchFamily="18" charset="0"/>
                            </a:rPr>
                            <m:t>𝑑𝑡</m:t>
                          </m:r>
                        </m:den>
                      </m:f>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𝐴𝑒𝑥𝑝</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𝑅</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𝑅𝑇</m:t>
                      </m:r>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𝐶</m:t>
                          </m:r>
                        </m:e>
                        <m:sup>
                          <m:r>
                            <a:rPr lang="zh-CN" altLang="en-US" sz="2400" i="1">
                              <a:solidFill>
                                <a:srgbClr val="000000"/>
                              </a:solidFill>
                              <a:latin typeface="Cambria Math" panose="02040503050406030204" pitchFamily="18" charset="0"/>
                            </a:rPr>
                            <m:t>𝑛</m:t>
                          </m:r>
                        </m:sup>
                      </m:sSup>
                    </m:oMath>
                  </m:oMathPara>
                </a14:m>
                <a:endParaRPr lang="zh-CN" altLang="en-US" sz="2400" dirty="0"/>
              </a:p>
            </p:txBody>
          </p:sp>
        </mc:Choice>
        <mc:Fallback xmlns="">
          <p:sp>
            <p:nvSpPr>
              <p:cNvPr id="13" name="Object 15">
                <a:extLst>
                  <a:ext uri="{FF2B5EF4-FFF2-40B4-BE49-F238E27FC236}">
                    <a16:creationId xmlns:a16="http://schemas.microsoft.com/office/drawing/2014/main" id="{8DB2CBE6-6DCA-8D05-2768-1B383D0EFCA7}"/>
                  </a:ext>
                </a:extLst>
              </p:cNvPr>
              <p:cNvSpPr txBox="1">
                <a:spLocks noRot="1" noChangeAspect="1" noMove="1" noResize="1" noEditPoints="1" noAdjustHandles="1" noChangeArrowheads="1" noChangeShapeType="1" noTextEdit="1"/>
              </p:cNvSpPr>
              <p:nvPr/>
            </p:nvSpPr>
            <p:spPr bwMode="auto">
              <a:xfrm>
                <a:off x="538311" y="4554125"/>
                <a:ext cx="3896925" cy="885306"/>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14" name="Object 3">
            <a:extLst>
              <a:ext uri="{FF2B5EF4-FFF2-40B4-BE49-F238E27FC236}">
                <a16:creationId xmlns:a16="http://schemas.microsoft.com/office/drawing/2014/main" id="{50CA9DF7-F451-F368-3310-FBDB0E633D0F}"/>
              </a:ext>
            </a:extLst>
          </p:cNvPr>
          <p:cNvGraphicFramePr>
            <a:graphicFrameLocks noChangeAspect="1"/>
          </p:cNvGraphicFramePr>
          <p:nvPr>
            <p:extLst>
              <p:ext uri="{D42A27DB-BD31-4B8C-83A1-F6EECF244321}">
                <p14:modId xmlns:p14="http://schemas.microsoft.com/office/powerpoint/2010/main" val="3659515648"/>
              </p:ext>
            </p:extLst>
          </p:nvPr>
        </p:nvGraphicFramePr>
        <p:xfrm>
          <a:off x="4256965" y="3708967"/>
          <a:ext cx="4725525" cy="2874395"/>
        </p:xfrm>
        <a:graphic>
          <a:graphicData uri="http://schemas.openxmlformats.org/presentationml/2006/ole">
            <mc:AlternateContent xmlns:mc="http://schemas.openxmlformats.org/markup-compatibility/2006">
              <mc:Choice xmlns:v="urn:schemas-microsoft-com:vml" Requires="v">
                <p:oleObj name="Graph" r:id="rId4" imgW="3888029" imgH="3313786" progId="Origin50.Graph">
                  <p:embed/>
                </p:oleObj>
              </mc:Choice>
              <mc:Fallback>
                <p:oleObj name="Graph" r:id="rId4" imgW="3888029" imgH="3313786" progId="Origin50.Graph">
                  <p:embed/>
                  <p:pic>
                    <p:nvPicPr>
                      <p:cNvPr id="56323" name="Object 3"/>
                      <p:cNvPicPr>
                        <a:picLocks noChangeAspect="1" noChangeArrowheads="1"/>
                      </p:cNvPicPr>
                      <p:nvPr/>
                    </p:nvPicPr>
                    <p:blipFill>
                      <a:blip r:embed="rId5">
                        <a:extLst>
                          <a:ext uri="{28A0092B-C50C-407E-A947-70E740481C1C}">
                            <a14:useLocalDpi xmlns:a14="http://schemas.microsoft.com/office/drawing/2010/main" val="0"/>
                          </a:ext>
                        </a:extLst>
                      </a:blip>
                      <a:srcRect t="8691" b="4346"/>
                      <a:stretch>
                        <a:fillRect/>
                      </a:stretch>
                    </p:blipFill>
                    <p:spPr bwMode="auto">
                      <a:xfrm>
                        <a:off x="4256965" y="3708967"/>
                        <a:ext cx="4725525" cy="2874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91088933"/>
      </p:ext>
    </p:extLst>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pPr eaLnBrk="1" hangingPunct="1"/>
            <a:r>
              <a:rPr lang="en-US" altLang="zh-CN" sz="4000" kern="0" dirty="0"/>
              <a:t>3. </a:t>
            </a:r>
            <a:r>
              <a:rPr lang="zh-CN" altLang="en-US" sz="4000" dirty="0"/>
              <a:t>结晶动力学研究方法</a:t>
            </a:r>
            <a:endParaRPr lang="zh-CN" altLang="en-US" sz="4000" kern="0" dirty="0"/>
          </a:p>
        </p:txBody>
      </p:sp>
      <p:sp>
        <p:nvSpPr>
          <p:cNvPr id="14345" name="Rectangle 3"/>
          <p:cNvSpPr>
            <a:spLocks noGrp="1" noChangeArrowheads="1"/>
          </p:cNvSpPr>
          <p:nvPr>
            <p:ph type="body" idx="1"/>
          </p:nvPr>
        </p:nvSpPr>
        <p:spPr>
          <a:xfrm>
            <a:off x="457200" y="2078850"/>
            <a:ext cx="8229600" cy="3555394"/>
          </a:xfrm>
        </p:spPr>
        <p:style>
          <a:lnRef idx="2">
            <a:schemeClr val="accent2"/>
          </a:lnRef>
          <a:fillRef idx="1">
            <a:schemeClr val="lt1"/>
          </a:fillRef>
          <a:effectRef idx="0">
            <a:schemeClr val="accent2"/>
          </a:effectRef>
          <a:fontRef idx="minor">
            <a:schemeClr val="dk1"/>
          </a:fontRef>
        </p:style>
        <p:txBody>
          <a:bodyPr/>
          <a:lstStyle/>
          <a:p>
            <a:pPr algn="just"/>
            <a:r>
              <a:rPr lang="zh-CN" altLang="en-US" sz="2800" dirty="0">
                <a:effectLst/>
              </a:rPr>
              <a:t>第一种方法通过</a:t>
            </a:r>
            <a:r>
              <a:rPr lang="zh-CN" altLang="zh-CN" sz="2800" dirty="0">
                <a:effectLst/>
              </a:rPr>
              <a:t>衡量</a:t>
            </a:r>
            <a:r>
              <a:rPr lang="zh-CN" altLang="zh-CN" sz="2800" dirty="0">
                <a:solidFill>
                  <a:srgbClr val="C00000"/>
                </a:solidFill>
                <a:effectLst/>
              </a:rPr>
              <a:t>单个晶体</a:t>
            </a:r>
            <a:r>
              <a:rPr lang="zh-CN" altLang="zh-CN" sz="2800" dirty="0">
                <a:effectLst/>
              </a:rPr>
              <a:t>的生长来获取所需的数据（如显微镜单元观测法，循环流装置</a:t>
            </a:r>
            <a:r>
              <a:rPr lang="zh-CN" altLang="en-US" sz="2800" dirty="0">
                <a:effectLst/>
              </a:rPr>
              <a:t>）</a:t>
            </a:r>
            <a:r>
              <a:rPr lang="zh-CN" altLang="zh-CN" sz="2800" dirty="0">
                <a:effectLst/>
              </a:rPr>
              <a:t>。单个晶体生长装置可观测单独晶面的生长速率，多用于</a:t>
            </a:r>
            <a:r>
              <a:rPr lang="zh-CN" altLang="zh-CN" sz="2800" dirty="0">
                <a:solidFill>
                  <a:srgbClr val="C00000"/>
                </a:solidFill>
                <a:effectLst/>
              </a:rPr>
              <a:t>基础研究</a:t>
            </a:r>
            <a:r>
              <a:rPr lang="zh-CN" altLang="en-US" sz="2800" dirty="0">
                <a:solidFill>
                  <a:srgbClr val="C00000"/>
                </a:solidFill>
                <a:effectLst/>
              </a:rPr>
              <a:t>用途</a:t>
            </a:r>
            <a:r>
              <a:rPr lang="zh-CN" altLang="en-US" sz="2800" dirty="0">
                <a:effectLst/>
              </a:rPr>
              <a:t>。</a:t>
            </a:r>
            <a:endParaRPr lang="en-US" altLang="zh-CN" sz="2800" dirty="0">
              <a:effectLst/>
            </a:endParaRPr>
          </a:p>
          <a:p>
            <a:pPr algn="just"/>
            <a:r>
              <a:rPr lang="zh-CN" altLang="en-US" sz="2800" dirty="0">
                <a:solidFill>
                  <a:srgbClr val="C00000"/>
                </a:solidFill>
                <a:effectLst/>
              </a:rPr>
              <a:t>晶体生长机制及生长速度</a:t>
            </a:r>
          </a:p>
          <a:p>
            <a:pPr algn="just"/>
            <a:r>
              <a:rPr lang="zh-CN" altLang="en-US" sz="2800" dirty="0">
                <a:effectLst/>
              </a:rPr>
              <a:t>结晶面的前进速度</a:t>
            </a:r>
          </a:p>
          <a:p>
            <a:pPr algn="just"/>
            <a:r>
              <a:rPr lang="zh-CN" altLang="en-US" sz="2800" dirty="0">
                <a:effectLst/>
              </a:rPr>
              <a:t>结晶长度的变化速度</a:t>
            </a:r>
          </a:p>
        </p:txBody>
      </p:sp>
      <p:sp>
        <p:nvSpPr>
          <p:cNvPr id="14346" name="Rectangle 4"/>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7" name="Rectangle 6"/>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8" name="Rectangle 8"/>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9" name="Rectangle 10"/>
          <p:cNvSpPr>
            <a:spLocks noChangeArrowheads="1"/>
          </p:cNvSpPr>
          <p:nvPr/>
        </p:nvSpPr>
        <p:spPr bwMode="auto">
          <a:xfrm>
            <a:off x="0" y="3484435"/>
            <a:ext cx="9144000" cy="0"/>
          </a:xfrm>
          <a:prstGeom prst="rect">
            <a:avLst/>
          </a:prstGeom>
          <a:noFill/>
          <a:ln w="9525">
            <a:noFill/>
            <a:miter lim="800000"/>
            <a:headEnd/>
            <a:tailEnd/>
          </a:ln>
        </p:spPr>
        <p:txBody>
          <a:bodyPr wrap="none" anchor="ctr">
            <a:spAutoFit/>
          </a:bodyPr>
          <a:lstStyle/>
          <a:p>
            <a:endParaRPr lang="zh-CN" altLang="en-US"/>
          </a:p>
        </p:txBody>
      </p:sp>
      <p:sp>
        <p:nvSpPr>
          <p:cNvPr id="14350" name="Rectangle 12"/>
          <p:cNvSpPr>
            <a:spLocks noChangeArrowheads="1"/>
          </p:cNvSpPr>
          <p:nvPr/>
        </p:nvSpPr>
        <p:spPr bwMode="auto">
          <a:xfrm>
            <a:off x="0" y="3503485"/>
            <a:ext cx="9144000" cy="0"/>
          </a:xfrm>
          <a:prstGeom prst="rect">
            <a:avLst/>
          </a:prstGeom>
          <a:noFill/>
          <a:ln w="9525">
            <a:noFill/>
            <a:miter lim="800000"/>
            <a:headEnd/>
            <a:tailEnd/>
          </a:ln>
        </p:spPr>
        <p:txBody>
          <a:bodyPr wrap="none" anchor="ctr">
            <a:spAutoFit/>
          </a:bodyPr>
          <a:lstStyle/>
          <a:p>
            <a:endParaRPr lang="zh-CN" altLang="en-US"/>
          </a:p>
        </p:txBody>
      </p:sp>
      <p:sp>
        <p:nvSpPr>
          <p:cNvPr id="14351" name="Rectangle 14"/>
          <p:cNvSpPr>
            <a:spLocks noChangeArrowheads="1"/>
          </p:cNvSpPr>
          <p:nvPr/>
        </p:nvSpPr>
        <p:spPr bwMode="auto">
          <a:xfrm>
            <a:off x="0" y="3479673"/>
            <a:ext cx="9144000" cy="0"/>
          </a:xfrm>
          <a:prstGeom prst="rect">
            <a:avLst/>
          </a:prstGeom>
          <a:noFill/>
          <a:ln w="9525">
            <a:noFill/>
            <a:miter lim="800000"/>
            <a:headEnd/>
            <a:tailEnd/>
          </a:ln>
        </p:spPr>
        <p:txBody>
          <a:bodyPr wrap="none" anchor="ctr">
            <a:spAutoFit/>
          </a:bodyPr>
          <a:lstStyle/>
          <a:p>
            <a:endParaRPr lang="zh-CN" alt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dirty="0"/>
              <a:t>结晶动力学研究方法</a:t>
            </a:r>
            <a:endParaRPr lang="zh-CN" altLang="zh-CN" sz="4000" dirty="0"/>
          </a:p>
        </p:txBody>
      </p:sp>
      <p:sp>
        <p:nvSpPr>
          <p:cNvPr id="14345" name="Rectangle 3"/>
          <p:cNvSpPr>
            <a:spLocks noGrp="1" noChangeArrowheads="1"/>
          </p:cNvSpPr>
          <p:nvPr>
            <p:ph type="body" idx="1"/>
          </p:nvPr>
        </p:nvSpPr>
        <p:spPr>
          <a:xfrm>
            <a:off x="457200" y="1898830"/>
            <a:ext cx="8229600" cy="4185464"/>
          </a:xfrm>
        </p:spPr>
        <p:style>
          <a:lnRef idx="2">
            <a:schemeClr val="accent2"/>
          </a:lnRef>
          <a:fillRef idx="1">
            <a:schemeClr val="lt1"/>
          </a:fillRef>
          <a:effectRef idx="0">
            <a:schemeClr val="accent2"/>
          </a:effectRef>
          <a:fontRef idx="minor">
            <a:schemeClr val="dk1"/>
          </a:fontRef>
        </p:style>
        <p:txBody>
          <a:bodyPr/>
          <a:lstStyle/>
          <a:p>
            <a:pPr>
              <a:lnSpc>
                <a:spcPct val="125000"/>
              </a:lnSpc>
            </a:pPr>
            <a:r>
              <a:rPr lang="zh-CN" altLang="zh-CN" sz="2800" dirty="0">
                <a:effectLst/>
              </a:rPr>
              <a:t>第二种方法是</a:t>
            </a:r>
            <a:r>
              <a:rPr lang="zh-CN" altLang="zh-CN" sz="2800" dirty="0">
                <a:solidFill>
                  <a:srgbClr val="C00000"/>
                </a:solidFill>
                <a:effectLst/>
              </a:rPr>
              <a:t>观测晶体群</a:t>
            </a:r>
            <a:r>
              <a:rPr lang="zh-CN" altLang="zh-CN" sz="2800" dirty="0">
                <a:effectLst/>
              </a:rPr>
              <a:t>在溶液中的生长（如</a:t>
            </a:r>
            <a:r>
              <a:rPr lang="en-AU" altLang="zh-CN" sz="2800" dirty="0">
                <a:effectLst/>
              </a:rPr>
              <a:t>MSMPR</a:t>
            </a:r>
            <a:r>
              <a:rPr lang="zh-CN" altLang="zh-CN" sz="2800" dirty="0">
                <a:effectLst/>
              </a:rPr>
              <a:t>结晶器，流化床结晶器），可用于研究</a:t>
            </a:r>
            <a:r>
              <a:rPr lang="zh-CN" altLang="zh-CN" sz="2800" dirty="0">
                <a:solidFill>
                  <a:srgbClr val="C00000"/>
                </a:solidFill>
                <a:effectLst/>
              </a:rPr>
              <a:t>质量传递速率，生长速率分散</a:t>
            </a:r>
            <a:r>
              <a:rPr lang="zh-CN" altLang="zh-CN" sz="2800" dirty="0">
                <a:effectLst/>
              </a:rPr>
              <a:t>等。</a:t>
            </a:r>
            <a:endParaRPr lang="en-US" altLang="zh-CN" sz="2800" dirty="0">
              <a:effectLst/>
            </a:endParaRPr>
          </a:p>
          <a:p>
            <a:pPr lvl="1">
              <a:lnSpc>
                <a:spcPct val="125000"/>
              </a:lnSpc>
            </a:pPr>
            <a:r>
              <a:rPr lang="zh-CN" altLang="en-US" sz="2800" dirty="0">
                <a:effectLst/>
              </a:rPr>
              <a:t>用途：</a:t>
            </a:r>
            <a:endParaRPr lang="en-US" altLang="zh-CN" sz="2800" dirty="0">
              <a:effectLst/>
            </a:endParaRPr>
          </a:p>
          <a:p>
            <a:pPr lvl="1">
              <a:lnSpc>
                <a:spcPct val="125000"/>
              </a:lnSpc>
            </a:pPr>
            <a:r>
              <a:rPr lang="zh-CN" altLang="en-US" sz="2800" dirty="0">
                <a:effectLst/>
              </a:rPr>
              <a:t>装置设计与操作条件的确定</a:t>
            </a:r>
          </a:p>
          <a:p>
            <a:pPr lvl="1">
              <a:lnSpc>
                <a:spcPct val="125000"/>
              </a:lnSpc>
            </a:pPr>
            <a:r>
              <a:rPr lang="zh-CN" altLang="en-US" sz="2800" dirty="0">
                <a:effectLst/>
              </a:rPr>
              <a:t>溶液浓度的变化速率</a:t>
            </a:r>
          </a:p>
          <a:p>
            <a:pPr lvl="1">
              <a:lnSpc>
                <a:spcPct val="125000"/>
              </a:lnSpc>
            </a:pPr>
            <a:r>
              <a:rPr lang="zh-CN" altLang="en-US" sz="2800" dirty="0">
                <a:effectLst/>
              </a:rPr>
              <a:t>测定晶体粒度分布</a:t>
            </a:r>
            <a:endParaRPr lang="en-US" altLang="zh-CN" sz="2800" dirty="0">
              <a:effectLst/>
            </a:endParaRPr>
          </a:p>
          <a:p>
            <a:pPr lvl="1">
              <a:lnSpc>
                <a:spcPct val="110000"/>
              </a:lnSpc>
            </a:pPr>
            <a:endParaRPr lang="zh-CN" altLang="zh-CN" sz="2800" dirty="0">
              <a:effectLst/>
            </a:endParaRPr>
          </a:p>
        </p:txBody>
      </p:sp>
      <p:sp>
        <p:nvSpPr>
          <p:cNvPr id="14346" name="Rectangle 4"/>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7" name="Rectangle 6"/>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8" name="Rectangle 8"/>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9" name="Rectangle 10"/>
          <p:cNvSpPr>
            <a:spLocks noChangeArrowheads="1"/>
          </p:cNvSpPr>
          <p:nvPr/>
        </p:nvSpPr>
        <p:spPr bwMode="auto">
          <a:xfrm>
            <a:off x="0" y="3484435"/>
            <a:ext cx="9144000" cy="0"/>
          </a:xfrm>
          <a:prstGeom prst="rect">
            <a:avLst/>
          </a:prstGeom>
          <a:noFill/>
          <a:ln w="9525">
            <a:noFill/>
            <a:miter lim="800000"/>
            <a:headEnd/>
            <a:tailEnd/>
          </a:ln>
        </p:spPr>
        <p:txBody>
          <a:bodyPr wrap="none" anchor="ctr">
            <a:spAutoFit/>
          </a:bodyPr>
          <a:lstStyle/>
          <a:p>
            <a:endParaRPr lang="zh-CN" altLang="en-US"/>
          </a:p>
        </p:txBody>
      </p:sp>
      <p:sp>
        <p:nvSpPr>
          <p:cNvPr id="14350" name="Rectangle 12"/>
          <p:cNvSpPr>
            <a:spLocks noChangeArrowheads="1"/>
          </p:cNvSpPr>
          <p:nvPr/>
        </p:nvSpPr>
        <p:spPr bwMode="auto">
          <a:xfrm>
            <a:off x="0" y="3503485"/>
            <a:ext cx="9144000" cy="0"/>
          </a:xfrm>
          <a:prstGeom prst="rect">
            <a:avLst/>
          </a:prstGeom>
          <a:noFill/>
          <a:ln w="9525">
            <a:noFill/>
            <a:miter lim="800000"/>
            <a:headEnd/>
            <a:tailEnd/>
          </a:ln>
        </p:spPr>
        <p:txBody>
          <a:bodyPr wrap="none" anchor="ctr">
            <a:spAutoFit/>
          </a:bodyPr>
          <a:lstStyle/>
          <a:p>
            <a:endParaRPr lang="zh-CN" altLang="en-US"/>
          </a:p>
        </p:txBody>
      </p:sp>
      <p:sp>
        <p:nvSpPr>
          <p:cNvPr id="14351" name="Rectangle 14"/>
          <p:cNvSpPr>
            <a:spLocks noChangeArrowheads="1"/>
          </p:cNvSpPr>
          <p:nvPr/>
        </p:nvSpPr>
        <p:spPr bwMode="auto">
          <a:xfrm>
            <a:off x="0" y="3479673"/>
            <a:ext cx="9144000" cy="0"/>
          </a:xfrm>
          <a:prstGeom prst="rect">
            <a:avLst/>
          </a:prstGeom>
          <a:noFill/>
          <a:ln w="9525">
            <a:noFill/>
            <a:miter lim="800000"/>
            <a:headEnd/>
            <a:tailEnd/>
          </a:ln>
        </p:spPr>
        <p:txBody>
          <a:bodyPr wrap="none" anchor="ctr">
            <a:spAutoFit/>
          </a:bodyPr>
          <a:lstStyle/>
          <a:p>
            <a:endParaRPr lang="zh-CN" alt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z="4000" kern="0" dirty="0"/>
              <a:t>3. </a:t>
            </a:r>
            <a:r>
              <a:rPr lang="zh-CN" altLang="en-US" sz="4000" dirty="0"/>
              <a:t>结晶动力学研究方法</a:t>
            </a:r>
          </a:p>
        </p:txBody>
      </p:sp>
      <p:sp>
        <p:nvSpPr>
          <p:cNvPr id="41987" name="Rectangle 3"/>
          <p:cNvSpPr>
            <a:spLocks noGrp="1" noChangeArrowheads="1"/>
          </p:cNvSpPr>
          <p:nvPr>
            <p:ph type="body" idx="1"/>
          </p:nvPr>
        </p:nvSpPr>
        <p:spPr>
          <a:xfrm>
            <a:off x="445128" y="2517550"/>
            <a:ext cx="8241672" cy="4838543"/>
          </a:xfrm>
        </p:spPr>
        <p:txBody>
          <a:bodyPr/>
          <a:lstStyle/>
          <a:p>
            <a:pPr algn="just" eaLnBrk="1" hangingPunct="1">
              <a:lnSpc>
                <a:spcPct val="90000"/>
              </a:lnSpc>
            </a:pPr>
            <a:r>
              <a:rPr lang="en-US" altLang="zh-CN" sz="1600" dirty="0">
                <a:effectLst/>
              </a:rPr>
              <a:t> </a:t>
            </a:r>
            <a:r>
              <a:rPr lang="zh-CN" altLang="en-US" sz="2400" dirty="0">
                <a:effectLst/>
              </a:rPr>
              <a:t>许多方法可用于测量晶体的成长速率，但是，任何一种方法进行晶体成长速率的测量中，都需要小心细致，否则，以不同的方法所得到的结果会差异很大。</a:t>
            </a:r>
          </a:p>
          <a:p>
            <a:pPr algn="just" eaLnBrk="1" hangingPunct="1">
              <a:lnSpc>
                <a:spcPct val="90000"/>
              </a:lnSpc>
              <a:spcBef>
                <a:spcPts val="1200"/>
              </a:spcBef>
            </a:pPr>
            <a:r>
              <a:rPr lang="zh-CN" altLang="en-US" sz="2400" dirty="0">
                <a:solidFill>
                  <a:srgbClr val="FF0000"/>
                </a:solidFill>
                <a:effectLst/>
              </a:rPr>
              <a:t>单晶成长</a:t>
            </a:r>
          </a:p>
          <a:p>
            <a:pPr algn="just" eaLnBrk="1" hangingPunct="1">
              <a:lnSpc>
                <a:spcPct val="90000"/>
              </a:lnSpc>
            </a:pPr>
            <a:r>
              <a:rPr lang="en-US" altLang="zh-CN" sz="2400" dirty="0">
                <a:effectLst/>
              </a:rPr>
              <a:t>—</a:t>
            </a:r>
            <a:r>
              <a:rPr lang="zh-CN" altLang="en-US" sz="2400" dirty="0">
                <a:effectLst/>
              </a:rPr>
              <a:t>晶体成长在特定的过饱和度下</a:t>
            </a:r>
          </a:p>
          <a:p>
            <a:pPr algn="just" eaLnBrk="1" hangingPunct="1">
              <a:lnSpc>
                <a:spcPct val="90000"/>
              </a:lnSpc>
            </a:pPr>
            <a:r>
              <a:rPr lang="en-US" altLang="zh-CN" sz="2400" dirty="0">
                <a:effectLst/>
              </a:rPr>
              <a:t>—</a:t>
            </a:r>
            <a:r>
              <a:rPr lang="zh-CN" altLang="en-US" sz="2400" dirty="0">
                <a:effectLst/>
              </a:rPr>
              <a:t>没有成核发生（低过饱和度）</a:t>
            </a:r>
          </a:p>
          <a:p>
            <a:pPr algn="just" eaLnBrk="1" hangingPunct="1">
              <a:lnSpc>
                <a:spcPct val="90000"/>
              </a:lnSpc>
            </a:pPr>
            <a:r>
              <a:rPr lang="en-US" altLang="zh-CN" sz="2400" dirty="0">
                <a:effectLst/>
              </a:rPr>
              <a:t>—</a:t>
            </a:r>
            <a:r>
              <a:rPr lang="zh-CN" altLang="en-US" sz="2400" dirty="0">
                <a:effectLst/>
              </a:rPr>
              <a:t>要准备晶种</a:t>
            </a:r>
          </a:p>
          <a:p>
            <a:pPr algn="just" eaLnBrk="1" hangingPunct="1">
              <a:lnSpc>
                <a:spcPct val="90000"/>
              </a:lnSpc>
            </a:pPr>
            <a:r>
              <a:rPr lang="en-US" altLang="zh-CN" sz="2400" dirty="0">
                <a:effectLst/>
              </a:rPr>
              <a:t>—</a:t>
            </a:r>
            <a:r>
              <a:rPr lang="zh-CN" altLang="en-US" sz="2400" dirty="0">
                <a:effectLst/>
              </a:rPr>
              <a:t>制备高于室温的饱和溶液</a:t>
            </a:r>
          </a:p>
          <a:p>
            <a:pPr algn="just" eaLnBrk="1" hangingPunct="1">
              <a:lnSpc>
                <a:spcPct val="90000"/>
              </a:lnSpc>
            </a:pPr>
            <a:r>
              <a:rPr lang="en-US" altLang="zh-CN" sz="2400" dirty="0">
                <a:effectLst/>
              </a:rPr>
              <a:t>—</a:t>
            </a:r>
            <a:r>
              <a:rPr lang="zh-CN" altLang="en-US" sz="2400" dirty="0">
                <a:effectLst/>
              </a:rPr>
              <a:t>让溶液在无搅拌下冷却</a:t>
            </a:r>
          </a:p>
          <a:p>
            <a:pPr algn="just" eaLnBrk="1" hangingPunct="1">
              <a:lnSpc>
                <a:spcPct val="90000"/>
              </a:lnSpc>
            </a:pPr>
            <a:r>
              <a:rPr lang="en-US" altLang="zh-CN" sz="2400" dirty="0">
                <a:effectLst/>
              </a:rPr>
              <a:t>—</a:t>
            </a:r>
            <a:r>
              <a:rPr lang="zh-CN" altLang="en-US" sz="2400" dirty="0">
                <a:effectLst/>
              </a:rPr>
              <a:t>在显微镜下观察，测量晶体尺寸的变化。</a:t>
            </a:r>
          </a:p>
        </p:txBody>
      </p:sp>
      <p:sp>
        <p:nvSpPr>
          <p:cNvPr id="2" name="Rectangle 2">
            <a:extLst>
              <a:ext uri="{FF2B5EF4-FFF2-40B4-BE49-F238E27FC236}">
                <a16:creationId xmlns:a16="http://schemas.microsoft.com/office/drawing/2014/main" id="{CCD2B93A-7FFA-C9DB-B601-DF4C72D85147}"/>
              </a:ext>
            </a:extLst>
          </p:cNvPr>
          <p:cNvSpPr txBox="1">
            <a:spLocks noChangeArrowheads="1"/>
          </p:cNvSpPr>
          <p:nvPr/>
        </p:nvSpPr>
        <p:spPr bwMode="auto">
          <a:xfrm>
            <a:off x="386535" y="1613334"/>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第一种方法：单晶测定法</a:t>
            </a:r>
            <a:r>
              <a:rPr lang="en-US" altLang="zh-CN" sz="2800" kern="0" dirty="0"/>
              <a:t>—</a:t>
            </a:r>
            <a:r>
              <a:rPr lang="zh-CN" altLang="en-US" sz="2800" dirty="0"/>
              <a:t>晶体生长速率的测量</a:t>
            </a:r>
            <a:endParaRPr lang="zh-CN" altLang="zh-CN" sz="2800" kern="0" dirty="0"/>
          </a:p>
        </p:txBody>
      </p:sp>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457200" y="2195010"/>
            <a:ext cx="8229600" cy="4699375"/>
          </a:xfrm>
        </p:spPr>
        <p:txBody>
          <a:bodyPr/>
          <a:lstStyle/>
          <a:p>
            <a:pPr eaLnBrk="1" hangingPunct="1"/>
            <a:r>
              <a:rPr lang="zh-CN" altLang="en-US" sz="2000" dirty="0">
                <a:effectLst/>
              </a:rPr>
              <a:t>在单晶成长速率的测量中可改变的条件</a:t>
            </a:r>
          </a:p>
          <a:p>
            <a:pPr lvl="1" eaLnBrk="1" hangingPunct="1"/>
            <a:r>
              <a:rPr lang="zh-CN" altLang="en-US" sz="2000" dirty="0">
                <a:solidFill>
                  <a:srgbClr val="C00000"/>
                </a:solidFill>
                <a:effectLst/>
                <a:ea typeface="+mn-ea"/>
                <a:cs typeface="+mn-cs"/>
              </a:rPr>
              <a:t>溶液的过饱和度</a:t>
            </a:r>
          </a:p>
          <a:p>
            <a:pPr lvl="1" eaLnBrk="1" hangingPunct="1"/>
            <a:r>
              <a:rPr lang="zh-CN" altLang="en-US" sz="2000" dirty="0">
                <a:solidFill>
                  <a:srgbClr val="C00000"/>
                </a:solidFill>
                <a:effectLst/>
                <a:ea typeface="+mn-ea"/>
                <a:cs typeface="+mn-cs"/>
              </a:rPr>
              <a:t>溶液的流速</a:t>
            </a:r>
          </a:p>
          <a:p>
            <a:pPr eaLnBrk="1" hangingPunct="1">
              <a:buFontTx/>
              <a:buNone/>
            </a:pPr>
            <a:r>
              <a:rPr lang="zh-CN" altLang="en-US" sz="2000" dirty="0">
                <a:effectLst/>
              </a:rPr>
              <a:t>     在以观察溶液的过饱和度对晶体成长速率的影响为前提，在很多情况下，使用较大的流体流速。</a:t>
            </a:r>
          </a:p>
          <a:p>
            <a:pPr eaLnBrk="1" hangingPunct="1"/>
            <a:r>
              <a:rPr lang="zh-CN" altLang="en-US" sz="2000" dirty="0">
                <a:effectLst/>
              </a:rPr>
              <a:t>晶体生长速率的计算</a:t>
            </a:r>
          </a:p>
          <a:p>
            <a:pPr eaLnBrk="1" hangingPunct="1">
              <a:buFontTx/>
              <a:buNone/>
            </a:pPr>
            <a:r>
              <a:rPr lang="zh-CN" altLang="en-US" sz="2000" dirty="0">
                <a:effectLst/>
              </a:rPr>
              <a:t>     </a:t>
            </a:r>
            <a:r>
              <a:rPr lang="en-US" altLang="zh-CN" sz="2000" dirty="0">
                <a:effectLst/>
              </a:rPr>
              <a:t>—</a:t>
            </a:r>
            <a:r>
              <a:rPr lang="zh-CN" altLang="en-US" sz="2000" dirty="0">
                <a:solidFill>
                  <a:srgbClr val="C00000"/>
                </a:solidFill>
                <a:effectLst/>
              </a:rPr>
              <a:t>称重</a:t>
            </a:r>
          </a:p>
          <a:p>
            <a:pPr eaLnBrk="1" hangingPunct="1">
              <a:buFontTx/>
              <a:buNone/>
            </a:pPr>
            <a:r>
              <a:rPr lang="zh-CN" altLang="en-US" sz="2000" dirty="0">
                <a:effectLst/>
              </a:rPr>
              <a:t>     </a:t>
            </a:r>
            <a:r>
              <a:rPr lang="en-US" altLang="zh-CN" sz="2000" dirty="0">
                <a:effectLst/>
              </a:rPr>
              <a:t>—</a:t>
            </a:r>
            <a:r>
              <a:rPr lang="zh-CN" altLang="en-US" sz="2000" dirty="0">
                <a:solidFill>
                  <a:srgbClr val="C00000"/>
                </a:solidFill>
                <a:effectLst/>
              </a:rPr>
              <a:t>在显微镜下观察</a:t>
            </a:r>
          </a:p>
          <a:p>
            <a:pPr eaLnBrk="1" hangingPunct="1"/>
            <a:r>
              <a:rPr lang="zh-CN" altLang="en-US" sz="2000" dirty="0">
                <a:effectLst/>
              </a:rPr>
              <a:t>难点：</a:t>
            </a:r>
            <a:r>
              <a:rPr lang="zh-CN" altLang="en-US" sz="2000" dirty="0">
                <a:solidFill>
                  <a:srgbClr val="C00000"/>
                </a:solidFill>
                <a:effectLst/>
              </a:rPr>
              <a:t>单晶体粘在玻璃棒上</a:t>
            </a:r>
          </a:p>
          <a:p>
            <a:pPr eaLnBrk="1" hangingPunct="1"/>
            <a:r>
              <a:rPr lang="zh-CN" altLang="en-US" sz="2000" dirty="0">
                <a:effectLst/>
              </a:rPr>
              <a:t>单晶生长的测量也可以转动晶体而使溶液静止，测得的结果用关联进行式关联，回归求得其参数。</a:t>
            </a:r>
          </a:p>
          <a:p>
            <a:pPr eaLnBrk="1" hangingPunct="1"/>
            <a:r>
              <a:rPr lang="zh-CN" altLang="en-US" sz="2000" dirty="0">
                <a:effectLst/>
              </a:rPr>
              <a:t>缺欠：单晶</a:t>
            </a:r>
            <a:r>
              <a:rPr lang="en-US" altLang="zh-CN" sz="2000" dirty="0">
                <a:effectLst/>
              </a:rPr>
              <a:t>—</a:t>
            </a:r>
            <a:r>
              <a:rPr lang="zh-CN" altLang="en-US" sz="2000" dirty="0">
                <a:solidFill>
                  <a:srgbClr val="C00000"/>
                </a:solidFill>
                <a:effectLst/>
              </a:rPr>
              <a:t>各晶体表面具有不同的速率</a:t>
            </a:r>
          </a:p>
          <a:p>
            <a:pPr eaLnBrk="1" hangingPunct="1">
              <a:buFontTx/>
              <a:buNone/>
            </a:pPr>
            <a:r>
              <a:rPr lang="zh-CN" altLang="en-US" sz="2000" dirty="0">
                <a:effectLst/>
              </a:rPr>
              <a:t>                        </a:t>
            </a:r>
            <a:r>
              <a:rPr lang="en-US" altLang="zh-CN" sz="2000" dirty="0">
                <a:effectLst/>
              </a:rPr>
              <a:t>—</a:t>
            </a:r>
            <a:r>
              <a:rPr lang="zh-CN" altLang="en-US" sz="2000" dirty="0">
                <a:solidFill>
                  <a:srgbClr val="C00000"/>
                </a:solidFill>
                <a:effectLst/>
              </a:rPr>
              <a:t>不同的晶体具有不同的速率</a:t>
            </a:r>
          </a:p>
          <a:p>
            <a:pPr eaLnBrk="1" hangingPunct="1"/>
            <a:endParaRPr lang="en-US" altLang="zh-CN" sz="2000" dirty="0">
              <a:effectLst/>
            </a:endParaRPr>
          </a:p>
        </p:txBody>
      </p:sp>
      <p:sp>
        <p:nvSpPr>
          <p:cNvPr id="3" name="Rectangle 2"/>
          <p:cNvSpPr>
            <a:spLocks noGrp="1" noChangeArrowheads="1"/>
          </p:cNvSpPr>
          <p:nvPr>
            <p:ph type="title"/>
          </p:nvPr>
        </p:nvSpPr>
        <p:spPr>
          <a:xfrm>
            <a:off x="1835150" y="274638"/>
            <a:ext cx="6851650" cy="1143000"/>
          </a:xfrm>
        </p:spPr>
        <p:txBody>
          <a:bodyPr/>
          <a:lstStyle/>
          <a:p>
            <a:pPr eaLnBrk="1" hangingPunct="1"/>
            <a:r>
              <a:rPr lang="en-US" altLang="zh-CN" sz="4000" kern="0" dirty="0"/>
              <a:t>3. </a:t>
            </a:r>
            <a:r>
              <a:rPr lang="zh-CN" altLang="en-US" sz="4000" dirty="0"/>
              <a:t>结晶动力学研究方法</a:t>
            </a:r>
          </a:p>
        </p:txBody>
      </p:sp>
      <p:sp>
        <p:nvSpPr>
          <p:cNvPr id="5" name="Rectangle 2">
            <a:extLst>
              <a:ext uri="{FF2B5EF4-FFF2-40B4-BE49-F238E27FC236}">
                <a16:creationId xmlns:a16="http://schemas.microsoft.com/office/drawing/2014/main" id="{5771853A-A77A-4106-C766-41BE993F3E18}"/>
              </a:ext>
            </a:extLst>
          </p:cNvPr>
          <p:cNvSpPr txBox="1">
            <a:spLocks noChangeArrowheads="1"/>
          </p:cNvSpPr>
          <p:nvPr/>
        </p:nvSpPr>
        <p:spPr bwMode="auto">
          <a:xfrm>
            <a:off x="386535" y="1567338"/>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第一种方法：单晶测定法</a:t>
            </a:r>
            <a:r>
              <a:rPr lang="en-US" altLang="zh-CN" sz="2800" kern="0" dirty="0"/>
              <a:t>—</a:t>
            </a:r>
            <a:r>
              <a:rPr lang="zh-CN" altLang="en-US" sz="2800" dirty="0"/>
              <a:t>晶体成长速率的测量</a:t>
            </a:r>
            <a:endParaRPr lang="zh-CN" altLang="zh-CN" sz="2800" kern="0" dirty="0"/>
          </a:p>
        </p:txBody>
      </p:sp>
    </p:spTree>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内容占位符 2"/>
          <p:cNvSpPr>
            <a:spLocks noGrp="1"/>
          </p:cNvSpPr>
          <p:nvPr>
            <p:ph idx="1"/>
          </p:nvPr>
        </p:nvSpPr>
        <p:spPr>
          <a:xfrm>
            <a:off x="386535" y="2528900"/>
            <a:ext cx="8229600" cy="2424112"/>
          </a:xfrm>
        </p:spPr>
        <p:txBody>
          <a:bodyPr/>
          <a:lstStyle/>
          <a:p>
            <a:pPr>
              <a:lnSpc>
                <a:spcPct val="210000"/>
              </a:lnSpc>
            </a:pPr>
            <a:r>
              <a:rPr lang="zh-CN" altLang="en-US" sz="2800" dirty="0"/>
              <a:t>测定装置</a:t>
            </a:r>
          </a:p>
          <a:p>
            <a:pPr lvl="1">
              <a:lnSpc>
                <a:spcPct val="110000"/>
              </a:lnSpc>
            </a:pPr>
            <a:r>
              <a:rPr lang="zh-CN" altLang="en-US" dirty="0"/>
              <a:t>单晶生长装置</a:t>
            </a:r>
          </a:p>
        </p:txBody>
      </p:sp>
      <p:pic>
        <p:nvPicPr>
          <p:cNvPr id="93188" name="Picture 3"/>
          <p:cNvPicPr>
            <a:picLocks noChangeAspect="1" noChangeArrowheads="1"/>
          </p:cNvPicPr>
          <p:nvPr/>
        </p:nvPicPr>
        <p:blipFill>
          <a:blip r:embed="rId3" cstate="print"/>
          <a:srcRect/>
          <a:stretch>
            <a:fillRect/>
          </a:stretch>
        </p:blipFill>
        <p:spPr bwMode="auto">
          <a:xfrm>
            <a:off x="4752020" y="2410342"/>
            <a:ext cx="3420380" cy="4226324"/>
          </a:xfrm>
          <a:prstGeom prst="rect">
            <a:avLst/>
          </a:prstGeom>
          <a:noFill/>
          <a:ln w="9525">
            <a:noFill/>
            <a:miter lim="800000"/>
            <a:headEnd/>
            <a:tailEnd/>
          </a:ln>
        </p:spPr>
      </p:pic>
      <p:sp>
        <p:nvSpPr>
          <p:cNvPr id="4" name="Rectangle 2"/>
          <p:cNvSpPr>
            <a:spLocks noGrp="1" noChangeArrowheads="1"/>
          </p:cNvSpPr>
          <p:nvPr>
            <p:ph type="title"/>
          </p:nvPr>
        </p:nvSpPr>
        <p:spPr>
          <a:xfrm>
            <a:off x="1835150" y="274638"/>
            <a:ext cx="6851650" cy="1143000"/>
          </a:xfrm>
        </p:spPr>
        <p:txBody>
          <a:bodyPr/>
          <a:lstStyle/>
          <a:p>
            <a:r>
              <a:rPr lang="en-US" altLang="zh-CN" sz="4000" kern="0" dirty="0"/>
              <a:t>3. </a:t>
            </a:r>
            <a:r>
              <a:rPr lang="zh-CN" altLang="en-US" sz="4000" dirty="0"/>
              <a:t>结晶动力学研究方法</a:t>
            </a:r>
            <a:endParaRPr lang="zh-CN" altLang="zh-CN" sz="4000" dirty="0"/>
          </a:p>
        </p:txBody>
      </p:sp>
      <p:sp>
        <p:nvSpPr>
          <p:cNvPr id="2" name="Rectangle 2">
            <a:extLst>
              <a:ext uri="{FF2B5EF4-FFF2-40B4-BE49-F238E27FC236}">
                <a16:creationId xmlns:a16="http://schemas.microsoft.com/office/drawing/2014/main" id="{28099332-110B-E3F2-E87E-A3D9C67B01EB}"/>
              </a:ext>
            </a:extLst>
          </p:cNvPr>
          <p:cNvSpPr txBox="1">
            <a:spLocks noChangeArrowheads="1"/>
          </p:cNvSpPr>
          <p:nvPr/>
        </p:nvSpPr>
        <p:spPr bwMode="auto">
          <a:xfrm>
            <a:off x="368485" y="1673805"/>
            <a:ext cx="5805645"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第一种方法：单晶测定法</a:t>
            </a:r>
            <a:endParaRPr lang="zh-CN" altLang="zh-CN" sz="2800" kern="0" dirty="0"/>
          </a:p>
        </p:txBody>
      </p:sp>
    </p:spTree>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dirty="0"/>
              <a:t>结晶动力学研究方法</a:t>
            </a:r>
            <a:endParaRPr lang="zh-CN" altLang="zh-CN" sz="4000" dirty="0"/>
          </a:p>
        </p:txBody>
      </p:sp>
      <p:sp>
        <p:nvSpPr>
          <p:cNvPr id="14345" name="Rectangle 3"/>
          <p:cNvSpPr>
            <a:spLocks noGrp="1" noChangeArrowheads="1"/>
          </p:cNvSpPr>
          <p:nvPr>
            <p:ph type="body" idx="1"/>
          </p:nvPr>
        </p:nvSpPr>
        <p:spPr>
          <a:xfrm>
            <a:off x="455829" y="2356006"/>
            <a:ext cx="8230972" cy="1305144"/>
          </a:xfrm>
        </p:spPr>
        <p:style>
          <a:lnRef idx="2">
            <a:schemeClr val="accent2"/>
          </a:lnRef>
          <a:fillRef idx="1">
            <a:schemeClr val="lt1"/>
          </a:fillRef>
          <a:effectRef idx="0">
            <a:schemeClr val="accent2"/>
          </a:effectRef>
          <a:fontRef idx="minor">
            <a:schemeClr val="dk1"/>
          </a:fontRef>
        </p:style>
        <p:txBody>
          <a:bodyPr/>
          <a:lstStyle/>
          <a:p>
            <a:pPr algn="just">
              <a:lnSpc>
                <a:spcPct val="125000"/>
              </a:lnSpc>
            </a:pPr>
            <a:r>
              <a:rPr lang="zh-CN" altLang="zh-CN" sz="2000" dirty="0">
                <a:effectLst/>
              </a:rPr>
              <a:t>该测量单元包括上下两部分，下半部分（体积为</a:t>
            </a:r>
            <a:r>
              <a:rPr lang="en-AU" altLang="zh-CN" sz="2000" dirty="0">
                <a:effectLst/>
              </a:rPr>
              <a:t>5mL</a:t>
            </a:r>
            <a:r>
              <a:rPr lang="zh-CN" altLang="zh-CN" sz="2000" dirty="0">
                <a:effectLst/>
              </a:rPr>
              <a:t>，直径</a:t>
            </a:r>
            <a:r>
              <a:rPr lang="en-AU" altLang="zh-CN" sz="2000" dirty="0">
                <a:effectLst/>
              </a:rPr>
              <a:t>3.5cm</a:t>
            </a:r>
            <a:r>
              <a:rPr lang="zh-CN" altLang="zh-CN" sz="2000" dirty="0">
                <a:effectLst/>
              </a:rPr>
              <a:t>）用于盛放溶液，上半部分用于密封。上下两部分均装有由透明玻璃组成的窗口，因此测量单元可以置于显微镜下在线观测晶体情况。</a:t>
            </a:r>
          </a:p>
        </p:txBody>
      </p:sp>
      <p:sp>
        <p:nvSpPr>
          <p:cNvPr id="14346" name="Rectangle 4"/>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7" name="Rectangle 6"/>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8" name="Rectangle 8"/>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9" name="Rectangle 10"/>
          <p:cNvSpPr>
            <a:spLocks noChangeArrowheads="1"/>
          </p:cNvSpPr>
          <p:nvPr/>
        </p:nvSpPr>
        <p:spPr bwMode="auto">
          <a:xfrm>
            <a:off x="0" y="3484435"/>
            <a:ext cx="9144000" cy="0"/>
          </a:xfrm>
          <a:prstGeom prst="rect">
            <a:avLst/>
          </a:prstGeom>
          <a:noFill/>
          <a:ln w="9525">
            <a:noFill/>
            <a:miter lim="800000"/>
            <a:headEnd/>
            <a:tailEnd/>
          </a:ln>
        </p:spPr>
        <p:txBody>
          <a:bodyPr wrap="none" anchor="ctr">
            <a:spAutoFit/>
          </a:bodyPr>
          <a:lstStyle/>
          <a:p>
            <a:endParaRPr lang="zh-CN" altLang="en-US"/>
          </a:p>
        </p:txBody>
      </p:sp>
      <p:sp>
        <p:nvSpPr>
          <p:cNvPr id="14350" name="Rectangle 12"/>
          <p:cNvSpPr>
            <a:spLocks noChangeArrowheads="1"/>
          </p:cNvSpPr>
          <p:nvPr/>
        </p:nvSpPr>
        <p:spPr bwMode="auto">
          <a:xfrm>
            <a:off x="0" y="3503485"/>
            <a:ext cx="9144000" cy="0"/>
          </a:xfrm>
          <a:prstGeom prst="rect">
            <a:avLst/>
          </a:prstGeom>
          <a:noFill/>
          <a:ln w="9525">
            <a:noFill/>
            <a:miter lim="800000"/>
            <a:headEnd/>
            <a:tailEnd/>
          </a:ln>
        </p:spPr>
        <p:txBody>
          <a:bodyPr wrap="none" anchor="ctr">
            <a:spAutoFit/>
          </a:bodyPr>
          <a:lstStyle/>
          <a:p>
            <a:endParaRPr lang="zh-CN" altLang="en-US"/>
          </a:p>
        </p:txBody>
      </p:sp>
      <p:sp>
        <p:nvSpPr>
          <p:cNvPr id="14351" name="Rectangle 14"/>
          <p:cNvSpPr>
            <a:spLocks noChangeArrowheads="1"/>
          </p:cNvSpPr>
          <p:nvPr/>
        </p:nvSpPr>
        <p:spPr bwMode="auto">
          <a:xfrm>
            <a:off x="0" y="3479673"/>
            <a:ext cx="9144000" cy="0"/>
          </a:xfrm>
          <a:prstGeom prst="rect">
            <a:avLst/>
          </a:prstGeom>
          <a:noFill/>
          <a:ln w="9525">
            <a:noFill/>
            <a:miter lim="800000"/>
            <a:headEnd/>
            <a:tailEnd/>
          </a:ln>
        </p:spPr>
        <p:txBody>
          <a:bodyPr wrap="none" anchor="ctr">
            <a:spAutoFit/>
          </a:bodyPr>
          <a:lstStyle/>
          <a:p>
            <a:endParaRPr lang="zh-CN" alt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p:cNvPicPr/>
          <p:nvPr/>
        </p:nvPicPr>
        <p:blipFill>
          <a:blip r:embed="rId2" cstate="print">
            <a:extLst>
              <a:ext uri="{28A0092B-C50C-407E-A947-70E740481C1C}">
                <a14:useLocalDpi xmlns:a14="http://schemas.microsoft.com/office/drawing/2010/main" val="0"/>
              </a:ext>
            </a:extLst>
          </a:blip>
          <a:stretch>
            <a:fillRect/>
          </a:stretch>
        </p:blipFill>
        <p:spPr>
          <a:xfrm>
            <a:off x="1055293" y="3809760"/>
            <a:ext cx="3156668" cy="2563967"/>
          </a:xfrm>
          <a:prstGeom prst="rect">
            <a:avLst/>
          </a:prstGeom>
        </p:spPr>
      </p:pic>
      <p:pic>
        <p:nvPicPr>
          <p:cNvPr id="15" name="图片 14"/>
          <p:cNvPicPr/>
          <p:nvPr/>
        </p:nvPicPr>
        <p:blipFill>
          <a:blip r:embed="rId3" cstate="print">
            <a:extLst>
              <a:ext uri="{28A0092B-C50C-407E-A947-70E740481C1C}">
                <a14:useLocalDpi xmlns:a14="http://schemas.microsoft.com/office/drawing/2010/main" val="0"/>
              </a:ext>
            </a:extLst>
          </a:blip>
          <a:stretch>
            <a:fillRect/>
          </a:stretch>
        </p:blipFill>
        <p:spPr>
          <a:xfrm>
            <a:off x="4932040" y="3876182"/>
            <a:ext cx="3150350" cy="2431125"/>
          </a:xfrm>
          <a:prstGeom prst="rect">
            <a:avLst/>
          </a:prstGeom>
        </p:spPr>
      </p:pic>
      <p:sp>
        <p:nvSpPr>
          <p:cNvPr id="2" name="Rectangle 2">
            <a:extLst>
              <a:ext uri="{FF2B5EF4-FFF2-40B4-BE49-F238E27FC236}">
                <a16:creationId xmlns:a16="http://schemas.microsoft.com/office/drawing/2014/main" id="{4546D2AC-40B6-86A5-0BA9-CEB41BE96C6A}"/>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第一种方法：单晶测定法</a:t>
            </a:r>
            <a:r>
              <a:rPr lang="en-US" altLang="zh-CN" sz="2800" kern="0" dirty="0"/>
              <a:t>—</a:t>
            </a:r>
            <a:r>
              <a:rPr lang="zh-CN" altLang="en-US" sz="2800" kern="0" dirty="0"/>
              <a:t>研究实例</a:t>
            </a:r>
            <a:endParaRPr lang="zh-CN" altLang="zh-CN" sz="2800" kern="0" dirty="0"/>
          </a:p>
        </p:txBody>
      </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871700" y="458670"/>
            <a:ext cx="6750750" cy="935038"/>
          </a:xfrm>
        </p:spPr>
        <p:txBody>
          <a:bodyPr/>
          <a:lstStyle/>
          <a:p>
            <a:pPr eaLnBrk="1" hangingPunct="1"/>
            <a:r>
              <a:rPr lang="en-US" altLang="zh-CN" sz="4000" dirty="0"/>
              <a:t>1. </a:t>
            </a:r>
            <a:r>
              <a:rPr lang="zh-CN" altLang="zh-CN" sz="4000" dirty="0"/>
              <a:t>晶体生长的扩散</a:t>
            </a:r>
            <a:r>
              <a:rPr lang="en-US" altLang="zh-CN" sz="4000" dirty="0"/>
              <a:t>-</a:t>
            </a:r>
            <a:r>
              <a:rPr lang="zh-CN" altLang="zh-CN" sz="4000" dirty="0"/>
              <a:t>反应理论</a:t>
            </a:r>
            <a:endParaRPr lang="zh-CN" altLang="en-US" sz="4000" dirty="0"/>
          </a:p>
        </p:txBody>
      </p:sp>
      <p:sp>
        <p:nvSpPr>
          <p:cNvPr id="19" name="矩形 18"/>
          <p:cNvSpPr/>
          <p:nvPr/>
        </p:nvSpPr>
        <p:spPr>
          <a:xfrm>
            <a:off x="431540" y="1673805"/>
            <a:ext cx="819091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zh-CN" sz="2400" b="1" dirty="0"/>
              <a:t>关于晶体生长的机理，人们提出了很多理论，如表面能理论、吸附层理论、运动理论和扩散</a:t>
            </a:r>
            <a:r>
              <a:rPr lang="en-US" altLang="zh-CN" sz="2400" b="1" dirty="0"/>
              <a:t>—</a:t>
            </a:r>
            <a:r>
              <a:rPr lang="zh-CN" altLang="zh-CN" sz="2400" b="1" dirty="0"/>
              <a:t>反应理论等</a:t>
            </a:r>
            <a:endParaRPr lang="zh-CN" altLang="en-US" sz="2400" b="1"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3553" name="Picture 1"/>
          <p:cNvPicPr>
            <a:picLocks noChangeAspect="1" noChangeArrowheads="1"/>
          </p:cNvPicPr>
          <p:nvPr/>
        </p:nvPicPr>
        <p:blipFill>
          <a:blip r:embed="rId3" cstate="print"/>
          <a:srcRect/>
          <a:stretch>
            <a:fillRect/>
          </a:stretch>
        </p:blipFill>
        <p:spPr bwMode="auto">
          <a:xfrm>
            <a:off x="431540" y="2708919"/>
            <a:ext cx="4786246" cy="3375375"/>
          </a:xfrm>
          <a:prstGeom prst="rect">
            <a:avLst/>
          </a:prstGeom>
          <a:noFill/>
        </p:spPr>
      </p:pic>
      <p:sp>
        <p:nvSpPr>
          <p:cNvPr id="23555" name="Rectangle 3"/>
          <p:cNvSpPr>
            <a:spLocks noChangeArrowheads="1"/>
          </p:cNvSpPr>
          <p:nvPr/>
        </p:nvSpPr>
        <p:spPr bwMode="auto">
          <a:xfrm>
            <a:off x="926595" y="6115072"/>
            <a:ext cx="3915435"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扩散</a:t>
            </a:r>
            <a:r>
              <a:rPr kumimoji="0" lang="en-US" altLang="zh-CN" sz="2000" b="1" i="0" u="none" strike="noStrike" cap="none" normalizeH="0" baseline="0" dirty="0">
                <a:ln>
                  <a:noFill/>
                </a:ln>
                <a:solidFill>
                  <a:schemeClr val="tx1"/>
                </a:solidFill>
                <a:effectLst/>
                <a:latin typeface="Arial"/>
                <a:ea typeface="宋体" pitchFamily="2" charset="-122"/>
                <a:cs typeface="Times New Roman" pitchFamily="18" charset="0"/>
              </a:rPr>
              <a:t>—</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反应理论示意图</a:t>
            </a:r>
            <a:endParaRPr kumimoji="0" lang="zh-CN" altLang="en-US"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3556" name="Rectangle 4"/>
          <p:cNvSpPr>
            <a:spLocks noChangeArrowheads="1"/>
          </p:cNvSpPr>
          <p:nvPr/>
        </p:nvSpPr>
        <p:spPr bwMode="auto">
          <a:xfrm>
            <a:off x="5292081" y="2981997"/>
            <a:ext cx="333037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just"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a:ln>
                  <a:noFill/>
                </a:ln>
                <a:solidFill>
                  <a:srgbClr val="0000FF"/>
                </a:solidFill>
                <a:effectLst/>
                <a:latin typeface="ˎ̥"/>
                <a:ea typeface="宋体" pitchFamily="2" charset="-122"/>
                <a:cs typeface="Times New Roman" pitchFamily="18" charset="0"/>
              </a:rPr>
              <a:t>（</a:t>
            </a:r>
            <a:r>
              <a:rPr kumimoji="0" lang="en-US" altLang="zh-CN" sz="2000" b="1" i="0" u="none" strike="noStrike" cap="none" normalizeH="0" baseline="0" dirty="0">
                <a:ln>
                  <a:noFill/>
                </a:ln>
                <a:solidFill>
                  <a:srgbClr val="0000FF"/>
                </a:solidFill>
                <a:effectLst/>
                <a:latin typeface="Arial" pitchFamily="34" charset="0"/>
                <a:ea typeface="ˎ̥"/>
                <a:cs typeface="Times New Roman" pitchFamily="18" charset="0"/>
              </a:rPr>
              <a:t>1</a:t>
            </a:r>
            <a:r>
              <a:rPr kumimoji="0" lang="zh-CN" altLang="en-US" sz="2000" b="1" i="0" u="none" strike="noStrike" cap="none" normalizeH="0" baseline="0" dirty="0">
                <a:ln>
                  <a:noFill/>
                </a:ln>
                <a:solidFill>
                  <a:srgbClr val="0000FF"/>
                </a:solidFill>
                <a:effectLst/>
                <a:latin typeface="ˎ̥"/>
                <a:ea typeface="宋体" pitchFamily="2" charset="-122"/>
                <a:cs typeface="Times New Roman" pitchFamily="18" charset="0"/>
              </a:rPr>
              <a:t>）溶质借扩散穿过靠近晶体表面的一个静止液层，从溶液中转移到晶体的表面。</a:t>
            </a:r>
            <a:endParaRPr kumimoji="0" lang="zh-CN" altLang="en-US" sz="2000" b="1" i="0" u="none" strike="noStrike" cap="none" normalizeH="0" baseline="0" dirty="0">
              <a:ln>
                <a:noFill/>
              </a:ln>
              <a:solidFill>
                <a:srgbClr val="0000FF"/>
              </a:solidFill>
              <a:effectLst/>
              <a:latin typeface="Arial" pitchFamily="34" charset="0"/>
              <a:ea typeface="宋体" pitchFamily="2" charset="-122"/>
              <a:cs typeface="宋体" pitchFamily="2" charset="-122"/>
            </a:endParaRPr>
          </a:p>
          <a:p>
            <a:pPr marL="0" marR="0" lvl="0" indent="304800" algn="just" defTabSz="914400" rtl="0" eaLnBrk="0" fontAlgn="base" latinLnBrk="0" hangingPunct="0">
              <a:lnSpc>
                <a:spcPct val="100000"/>
              </a:lnSpc>
              <a:spcBef>
                <a:spcPct val="0"/>
              </a:spcBef>
              <a:spcAft>
                <a:spcPct val="0"/>
              </a:spcAft>
              <a:buClrTx/>
              <a:buSzTx/>
              <a:buFontTx/>
              <a:buNone/>
              <a:tabLst/>
            </a:pPr>
            <a:endParaRPr kumimoji="0" lang="en-US" altLang="zh-CN" sz="2000" b="1" i="0" u="none" strike="noStrike" cap="none" normalizeH="0" baseline="0" dirty="0">
              <a:ln>
                <a:noFill/>
              </a:ln>
              <a:solidFill>
                <a:srgbClr val="0000FF"/>
              </a:solidFill>
              <a:effectLst/>
              <a:latin typeface="ˎ̥"/>
              <a:ea typeface="宋体" pitchFamily="2" charset="-122"/>
              <a:cs typeface="Times New Roman" pitchFamily="18" charset="0"/>
            </a:endParaRPr>
          </a:p>
          <a:p>
            <a:pPr marL="0" marR="0" lvl="0" indent="304800" algn="just"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FF"/>
                </a:solidFill>
                <a:effectLst/>
                <a:latin typeface="ˎ̥"/>
                <a:ea typeface="宋体" pitchFamily="2" charset="-122"/>
                <a:cs typeface="Times New Roman" pitchFamily="18" charset="0"/>
              </a:rPr>
              <a:t>（</a:t>
            </a:r>
            <a:r>
              <a:rPr kumimoji="0" lang="en-US" altLang="zh-CN" sz="2000" b="1" i="0" u="none" strike="noStrike" cap="none" normalizeH="0" baseline="0" dirty="0">
                <a:ln>
                  <a:noFill/>
                </a:ln>
                <a:solidFill>
                  <a:srgbClr val="0000FF"/>
                </a:solidFill>
                <a:effectLst/>
                <a:latin typeface="Arial" pitchFamily="34" charset="0"/>
                <a:ea typeface="ˎ̥"/>
                <a:cs typeface="Times New Roman" pitchFamily="18" charset="0"/>
              </a:rPr>
              <a:t>2</a:t>
            </a:r>
            <a:r>
              <a:rPr kumimoji="0" lang="zh-CN" altLang="en-US" sz="2000" b="1" i="0" u="none" strike="noStrike" cap="none" normalizeH="0" baseline="0" dirty="0">
                <a:ln>
                  <a:noFill/>
                </a:ln>
                <a:solidFill>
                  <a:srgbClr val="0000FF"/>
                </a:solidFill>
                <a:effectLst/>
                <a:latin typeface="ˎ̥"/>
                <a:ea typeface="宋体" pitchFamily="2" charset="-122"/>
                <a:cs typeface="Times New Roman" pitchFamily="18" charset="0"/>
              </a:rPr>
              <a:t>）到达晶体表面的溶质长入晶面，使晶体增大，同时放出结晶热。</a:t>
            </a:r>
            <a:endParaRPr kumimoji="0" lang="en-US" altLang="zh-CN" sz="2000" b="1" i="0" u="none" strike="noStrike" cap="none" normalizeH="0" baseline="0" dirty="0">
              <a:ln>
                <a:noFill/>
              </a:ln>
              <a:solidFill>
                <a:srgbClr val="0000FF"/>
              </a:solidFill>
              <a:effectLst/>
              <a:latin typeface="ˎ̥"/>
              <a:ea typeface="宋体" pitchFamily="2" charset="-122"/>
              <a:cs typeface="Times New Roman" pitchFamily="18" charset="0"/>
            </a:endParaRPr>
          </a:p>
          <a:p>
            <a:pPr marL="0" marR="0" lvl="0" indent="304800" algn="just"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a:ln>
                <a:noFill/>
              </a:ln>
              <a:solidFill>
                <a:srgbClr val="0000FF"/>
              </a:solidFill>
              <a:effectLst/>
              <a:latin typeface="Arial" pitchFamily="34" charset="0"/>
              <a:ea typeface="宋体" pitchFamily="2" charset="-122"/>
              <a:cs typeface="宋体" pitchFamily="2" charset="-122"/>
            </a:endParaRPr>
          </a:p>
          <a:p>
            <a:pPr marL="0" marR="0" lvl="0" indent="304800" algn="just"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FF"/>
                </a:solidFill>
                <a:effectLst/>
                <a:latin typeface="ˎ̥"/>
                <a:ea typeface="宋体" pitchFamily="2" charset="-122"/>
                <a:cs typeface="Times New Roman" pitchFamily="18" charset="0"/>
              </a:rPr>
              <a:t>（</a:t>
            </a:r>
            <a:r>
              <a:rPr kumimoji="0" lang="en-US" altLang="zh-CN" sz="2000" b="1" i="0" u="none" strike="noStrike" cap="none" normalizeH="0" baseline="0" dirty="0">
                <a:ln>
                  <a:noFill/>
                </a:ln>
                <a:solidFill>
                  <a:srgbClr val="0000FF"/>
                </a:solidFill>
                <a:effectLst/>
                <a:latin typeface="Arial" pitchFamily="34" charset="0"/>
                <a:ea typeface="ˎ̥"/>
                <a:cs typeface="Times New Roman" pitchFamily="18" charset="0"/>
              </a:rPr>
              <a:t>3</a:t>
            </a:r>
            <a:r>
              <a:rPr kumimoji="0" lang="zh-CN" altLang="en-US" sz="2000" b="1" i="0" u="none" strike="noStrike" cap="none" normalizeH="0" baseline="0" dirty="0">
                <a:ln>
                  <a:noFill/>
                </a:ln>
                <a:solidFill>
                  <a:srgbClr val="0000FF"/>
                </a:solidFill>
                <a:effectLst/>
                <a:latin typeface="ˎ̥"/>
                <a:ea typeface="宋体" pitchFamily="2" charset="-122"/>
                <a:cs typeface="Times New Roman" pitchFamily="18" charset="0"/>
              </a:rPr>
              <a:t>）放出来的结晶热传回到溶液中。</a:t>
            </a:r>
            <a:endParaRPr kumimoji="0" lang="zh-CN" altLang="en-US" sz="2000" b="1" i="0" u="none" strike="noStrike" cap="none" normalizeH="0" baseline="0" dirty="0">
              <a:ln>
                <a:noFill/>
              </a:ln>
              <a:solidFill>
                <a:srgbClr val="0000FF"/>
              </a:solidFill>
              <a:effectLst/>
              <a:latin typeface="Arial" pitchFamily="34" charset="0"/>
              <a:ea typeface="宋体" pitchFamily="2" charset="-122"/>
              <a:cs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dirty="0"/>
              <a:t>结晶动力学研究方法</a:t>
            </a:r>
            <a:endParaRPr lang="zh-CN" altLang="zh-CN" sz="4000" dirty="0"/>
          </a:p>
        </p:txBody>
      </p:sp>
      <p:sp>
        <p:nvSpPr>
          <p:cNvPr id="14345" name="Rectangle 3"/>
          <p:cNvSpPr>
            <a:spLocks noGrp="1" noChangeArrowheads="1"/>
          </p:cNvSpPr>
          <p:nvPr>
            <p:ph type="body" idx="1"/>
          </p:nvPr>
        </p:nvSpPr>
        <p:spPr>
          <a:xfrm>
            <a:off x="476545" y="2476138"/>
            <a:ext cx="8190910" cy="1305140"/>
          </a:xfrm>
        </p:spPr>
        <p:style>
          <a:lnRef idx="2">
            <a:schemeClr val="accent2"/>
          </a:lnRef>
          <a:fillRef idx="1">
            <a:schemeClr val="lt1"/>
          </a:fillRef>
          <a:effectRef idx="0">
            <a:schemeClr val="accent2"/>
          </a:effectRef>
          <a:fontRef idx="minor">
            <a:schemeClr val="dk1"/>
          </a:fontRef>
        </p:style>
        <p:txBody>
          <a:bodyPr/>
          <a:lstStyle/>
          <a:p>
            <a:pPr algn="just"/>
            <a:r>
              <a:rPr lang="zh-CN" altLang="zh-CN" sz="2000" dirty="0">
                <a:effectLst/>
              </a:rPr>
              <a:t>水浴控温度在饱和溶液温度以下，使溶液处于过饱和状态，将生长形状良好的单个晶体置于过饱和溶液中，观察晶体在一定时间内的生长状态。为了消除晶体生长分散的影响，均采用八个晶体测量，并取其平均值。</a:t>
            </a:r>
            <a:r>
              <a:rPr lang="en-AU" altLang="zh-CN" sz="2000" dirty="0">
                <a:effectLst/>
              </a:rPr>
              <a:t>CCD</a:t>
            </a:r>
            <a:r>
              <a:rPr lang="zh-CN" altLang="zh-CN" sz="2000" dirty="0">
                <a:effectLst/>
              </a:rPr>
              <a:t>显微镜以</a:t>
            </a:r>
            <a:r>
              <a:rPr lang="en-AU" altLang="zh-CN" sz="2000" dirty="0">
                <a:effectLst/>
              </a:rPr>
              <a:t>1 min/</a:t>
            </a:r>
            <a:r>
              <a:rPr lang="en-AU" altLang="zh-CN" sz="2000" dirty="0" err="1">
                <a:effectLst/>
              </a:rPr>
              <a:t>pic</a:t>
            </a:r>
            <a:r>
              <a:rPr lang="zh-CN" altLang="zh-CN" sz="2000" dirty="0">
                <a:effectLst/>
              </a:rPr>
              <a:t>的速率定时拍照</a:t>
            </a:r>
            <a:r>
              <a:rPr lang="zh-CN" altLang="en-US" sz="2000" dirty="0">
                <a:effectLst/>
              </a:rPr>
              <a:t>。</a:t>
            </a:r>
            <a:endParaRPr lang="zh-CN" altLang="zh-CN" sz="2000" dirty="0">
              <a:effectLst/>
            </a:endParaRPr>
          </a:p>
        </p:txBody>
      </p:sp>
      <p:sp>
        <p:nvSpPr>
          <p:cNvPr id="14346" name="Rectangle 4"/>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7" name="Rectangle 6"/>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8" name="Rectangle 8"/>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9" name="Rectangle 10"/>
          <p:cNvSpPr>
            <a:spLocks noChangeArrowheads="1"/>
          </p:cNvSpPr>
          <p:nvPr/>
        </p:nvSpPr>
        <p:spPr bwMode="auto">
          <a:xfrm>
            <a:off x="0" y="3484435"/>
            <a:ext cx="9144000" cy="0"/>
          </a:xfrm>
          <a:prstGeom prst="rect">
            <a:avLst/>
          </a:prstGeom>
          <a:noFill/>
          <a:ln w="9525">
            <a:noFill/>
            <a:miter lim="800000"/>
            <a:headEnd/>
            <a:tailEnd/>
          </a:ln>
        </p:spPr>
        <p:txBody>
          <a:bodyPr wrap="none" anchor="ctr">
            <a:spAutoFit/>
          </a:bodyPr>
          <a:lstStyle/>
          <a:p>
            <a:endParaRPr lang="zh-CN" altLang="en-US"/>
          </a:p>
        </p:txBody>
      </p:sp>
      <p:sp>
        <p:nvSpPr>
          <p:cNvPr id="14350" name="Rectangle 12"/>
          <p:cNvSpPr>
            <a:spLocks noChangeArrowheads="1"/>
          </p:cNvSpPr>
          <p:nvPr/>
        </p:nvSpPr>
        <p:spPr bwMode="auto">
          <a:xfrm>
            <a:off x="0" y="3503485"/>
            <a:ext cx="9144000" cy="0"/>
          </a:xfrm>
          <a:prstGeom prst="rect">
            <a:avLst/>
          </a:prstGeom>
          <a:noFill/>
          <a:ln w="9525">
            <a:noFill/>
            <a:miter lim="800000"/>
            <a:headEnd/>
            <a:tailEnd/>
          </a:ln>
        </p:spPr>
        <p:txBody>
          <a:bodyPr wrap="none" anchor="ctr">
            <a:spAutoFit/>
          </a:bodyPr>
          <a:lstStyle/>
          <a:p>
            <a:endParaRPr lang="zh-CN" altLang="en-US"/>
          </a:p>
        </p:txBody>
      </p:sp>
      <p:sp>
        <p:nvSpPr>
          <p:cNvPr id="14351" name="Rectangle 14"/>
          <p:cNvSpPr>
            <a:spLocks noChangeArrowheads="1"/>
          </p:cNvSpPr>
          <p:nvPr/>
        </p:nvSpPr>
        <p:spPr bwMode="auto">
          <a:xfrm>
            <a:off x="0" y="3479673"/>
            <a:ext cx="9144000" cy="0"/>
          </a:xfrm>
          <a:prstGeom prst="rect">
            <a:avLst/>
          </a:prstGeom>
          <a:noFill/>
          <a:ln w="9525">
            <a:noFill/>
            <a:miter lim="800000"/>
            <a:headEnd/>
            <a:tailEnd/>
          </a:ln>
        </p:spPr>
        <p:txBody>
          <a:bodyPr wrap="none" anchor="ctr">
            <a:spAutoFit/>
          </a:bodyPr>
          <a:lstStyle/>
          <a:p>
            <a:endParaRPr lang="zh-CN" alt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p:cNvPicPr/>
          <p:nvPr/>
        </p:nvPicPr>
        <p:blipFill>
          <a:blip r:embed="rId2" cstate="print">
            <a:extLst>
              <a:ext uri="{28A0092B-C50C-407E-A947-70E740481C1C}">
                <a14:useLocalDpi xmlns:a14="http://schemas.microsoft.com/office/drawing/2010/main" val="0"/>
              </a:ext>
            </a:extLst>
          </a:blip>
          <a:stretch>
            <a:fillRect/>
          </a:stretch>
        </p:blipFill>
        <p:spPr>
          <a:xfrm>
            <a:off x="1010288" y="4018199"/>
            <a:ext cx="3156668" cy="2563967"/>
          </a:xfrm>
          <a:prstGeom prst="rect">
            <a:avLst/>
          </a:prstGeom>
        </p:spPr>
      </p:pic>
      <p:pic>
        <p:nvPicPr>
          <p:cNvPr id="15" name="图片 14"/>
          <p:cNvPicPr/>
          <p:nvPr/>
        </p:nvPicPr>
        <p:blipFill>
          <a:blip r:embed="rId3" cstate="print">
            <a:extLst>
              <a:ext uri="{28A0092B-C50C-407E-A947-70E740481C1C}">
                <a14:useLocalDpi xmlns:a14="http://schemas.microsoft.com/office/drawing/2010/main" val="0"/>
              </a:ext>
            </a:extLst>
          </a:blip>
          <a:stretch>
            <a:fillRect/>
          </a:stretch>
        </p:blipFill>
        <p:spPr>
          <a:xfrm>
            <a:off x="4986289" y="4084619"/>
            <a:ext cx="3150350" cy="2431125"/>
          </a:xfrm>
          <a:prstGeom prst="rect">
            <a:avLst/>
          </a:prstGeom>
        </p:spPr>
      </p:pic>
      <p:sp>
        <p:nvSpPr>
          <p:cNvPr id="2" name="Rectangle 2">
            <a:extLst>
              <a:ext uri="{FF2B5EF4-FFF2-40B4-BE49-F238E27FC236}">
                <a16:creationId xmlns:a16="http://schemas.microsoft.com/office/drawing/2014/main" id="{54C31207-A606-244F-6A83-B1C93EB760A5}"/>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第一种方法：单晶测定法</a:t>
            </a:r>
            <a:r>
              <a:rPr lang="en-US" altLang="zh-CN" sz="2800" kern="0" dirty="0"/>
              <a:t>—</a:t>
            </a:r>
            <a:r>
              <a:rPr lang="zh-CN" altLang="en-US" sz="2800" kern="0" dirty="0"/>
              <a:t>研究实例</a:t>
            </a:r>
            <a:endParaRPr lang="zh-CN" altLang="zh-CN" sz="2800" kern="0" dirty="0"/>
          </a:p>
        </p:txBody>
      </p:sp>
    </p:spTree>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dirty="0"/>
              <a:t>结晶动力学研究方法</a:t>
            </a:r>
            <a:endParaRPr lang="zh-CN" altLang="zh-CN" sz="4000" dirty="0"/>
          </a:p>
        </p:txBody>
      </p:sp>
      <p:sp>
        <p:nvSpPr>
          <p:cNvPr id="14345" name="Rectangle 3"/>
          <p:cNvSpPr>
            <a:spLocks noGrp="1" noChangeArrowheads="1"/>
          </p:cNvSpPr>
          <p:nvPr>
            <p:ph type="body" idx="1"/>
          </p:nvPr>
        </p:nvSpPr>
        <p:spPr>
          <a:xfrm>
            <a:off x="6012158" y="3744036"/>
            <a:ext cx="2835315" cy="1215135"/>
          </a:xfrm>
        </p:spPr>
        <p:style>
          <a:lnRef idx="2">
            <a:schemeClr val="accent2"/>
          </a:lnRef>
          <a:fillRef idx="1">
            <a:schemeClr val="lt1"/>
          </a:fillRef>
          <a:effectRef idx="0">
            <a:schemeClr val="accent2"/>
          </a:effectRef>
          <a:fontRef idx="minor">
            <a:schemeClr val="dk1"/>
          </a:fontRef>
        </p:style>
        <p:txBody>
          <a:bodyPr/>
          <a:lstStyle/>
          <a:p>
            <a:pPr>
              <a:lnSpc>
                <a:spcPct val="125000"/>
              </a:lnSpc>
            </a:pPr>
            <a:r>
              <a:rPr lang="zh-CN" altLang="en-US" sz="2400" dirty="0">
                <a:effectLst/>
              </a:rPr>
              <a:t>基于晶体观测</a:t>
            </a:r>
            <a:endParaRPr lang="en-US" altLang="zh-CN" sz="2400" dirty="0">
              <a:effectLst/>
            </a:endParaRPr>
          </a:p>
          <a:p>
            <a:pPr>
              <a:lnSpc>
                <a:spcPct val="125000"/>
              </a:lnSpc>
            </a:pPr>
            <a:r>
              <a:rPr lang="zh-CN" altLang="en-US" sz="2400" dirty="0">
                <a:effectLst/>
              </a:rPr>
              <a:t>流体力学条件</a:t>
            </a:r>
            <a:endParaRPr lang="zh-CN" altLang="zh-CN" sz="2400" dirty="0">
              <a:effectLst/>
            </a:endParaRPr>
          </a:p>
        </p:txBody>
      </p:sp>
      <p:sp>
        <p:nvSpPr>
          <p:cNvPr id="14346" name="Rectangle 4"/>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7" name="Rectangle 6"/>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8" name="Rectangle 8"/>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9" name="Rectangle 10"/>
          <p:cNvSpPr>
            <a:spLocks noChangeArrowheads="1"/>
          </p:cNvSpPr>
          <p:nvPr/>
        </p:nvSpPr>
        <p:spPr bwMode="auto">
          <a:xfrm>
            <a:off x="0" y="3484435"/>
            <a:ext cx="9144000" cy="0"/>
          </a:xfrm>
          <a:prstGeom prst="rect">
            <a:avLst/>
          </a:prstGeom>
          <a:noFill/>
          <a:ln w="9525">
            <a:noFill/>
            <a:miter lim="800000"/>
            <a:headEnd/>
            <a:tailEnd/>
          </a:ln>
        </p:spPr>
        <p:txBody>
          <a:bodyPr wrap="none" anchor="ctr">
            <a:spAutoFit/>
          </a:bodyPr>
          <a:lstStyle/>
          <a:p>
            <a:endParaRPr lang="zh-CN" altLang="en-US"/>
          </a:p>
        </p:txBody>
      </p:sp>
      <p:sp>
        <p:nvSpPr>
          <p:cNvPr id="14350" name="Rectangle 12"/>
          <p:cNvSpPr>
            <a:spLocks noChangeArrowheads="1"/>
          </p:cNvSpPr>
          <p:nvPr/>
        </p:nvSpPr>
        <p:spPr bwMode="auto">
          <a:xfrm>
            <a:off x="0" y="3503485"/>
            <a:ext cx="9144000" cy="0"/>
          </a:xfrm>
          <a:prstGeom prst="rect">
            <a:avLst/>
          </a:prstGeom>
          <a:noFill/>
          <a:ln w="9525">
            <a:noFill/>
            <a:miter lim="800000"/>
            <a:headEnd/>
            <a:tailEnd/>
          </a:ln>
        </p:spPr>
        <p:txBody>
          <a:bodyPr wrap="none" anchor="ctr">
            <a:spAutoFit/>
          </a:bodyPr>
          <a:lstStyle/>
          <a:p>
            <a:endParaRPr lang="zh-CN" altLang="en-US"/>
          </a:p>
        </p:txBody>
      </p:sp>
      <p:sp>
        <p:nvSpPr>
          <p:cNvPr id="14351" name="Rectangle 14"/>
          <p:cNvSpPr>
            <a:spLocks noChangeArrowheads="1"/>
          </p:cNvSpPr>
          <p:nvPr/>
        </p:nvSpPr>
        <p:spPr bwMode="auto">
          <a:xfrm>
            <a:off x="0" y="3479673"/>
            <a:ext cx="9144000" cy="0"/>
          </a:xfrm>
          <a:prstGeom prst="rect">
            <a:avLst/>
          </a:prstGeom>
          <a:noFill/>
          <a:ln w="9525">
            <a:noFill/>
            <a:miter lim="800000"/>
            <a:headEnd/>
            <a:tailEnd/>
          </a:ln>
        </p:spPr>
        <p:txBody>
          <a:bodyPr wrap="none" anchor="ctr">
            <a:spAutoFit/>
          </a:bodyPr>
          <a:lstStyle/>
          <a:p>
            <a:endParaRPr lang="zh-CN" alt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 name="图片 13"/>
          <p:cNvPicPr/>
          <p:nvPr/>
        </p:nvPicPr>
        <p:blipFill>
          <a:blip r:embed="rId3" cstate="print">
            <a:extLst>
              <a:ext uri="{28A0092B-C50C-407E-A947-70E740481C1C}">
                <a14:useLocalDpi xmlns:a14="http://schemas.microsoft.com/office/drawing/2010/main" val="0"/>
              </a:ext>
            </a:extLst>
          </a:blip>
          <a:stretch>
            <a:fillRect/>
          </a:stretch>
        </p:blipFill>
        <p:spPr>
          <a:xfrm>
            <a:off x="296523" y="2798930"/>
            <a:ext cx="5427095" cy="3105345"/>
          </a:xfrm>
          <a:prstGeom prst="rect">
            <a:avLst/>
          </a:prstGeom>
        </p:spPr>
      </p:pic>
      <p:sp>
        <p:nvSpPr>
          <p:cNvPr id="13" name="矩形 12"/>
          <p:cNvSpPr/>
          <p:nvPr/>
        </p:nvSpPr>
        <p:spPr>
          <a:xfrm>
            <a:off x="116505" y="5937364"/>
            <a:ext cx="6059972" cy="414922"/>
          </a:xfrm>
          <a:prstGeom prst="rect">
            <a:avLst/>
          </a:prstGeom>
        </p:spPr>
        <p:txBody>
          <a:bodyPr wrap="square">
            <a:spAutoFit/>
          </a:bodyPr>
          <a:lstStyle/>
          <a:p>
            <a:pPr>
              <a:lnSpc>
                <a:spcPct val="150000"/>
              </a:lnSpc>
            </a:pPr>
            <a:r>
              <a:rPr kumimoji="0" lang="en-AU"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MgCl</a:t>
            </a:r>
            <a:r>
              <a:rPr kumimoji="0" lang="en-AU" altLang="zh-CN" sz="1600" b="1" i="0" u="none" strike="noStrike" cap="none" normalizeH="0" baseline="-25000" dirty="0">
                <a:ln>
                  <a:noFill/>
                </a:ln>
                <a:solidFill>
                  <a:schemeClr val="tx1"/>
                </a:solidFill>
                <a:effectLst/>
                <a:latin typeface="Times New Roman" pitchFamily="18" charset="0"/>
                <a:ea typeface="宋体" pitchFamily="2" charset="-122"/>
                <a:cs typeface="Times New Roman" pitchFamily="18" charset="0"/>
              </a:rPr>
              <a:t>2</a:t>
            </a:r>
            <a:r>
              <a:rPr kumimoji="0" lang="en-AU"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∙6H</a:t>
            </a:r>
            <a:r>
              <a:rPr kumimoji="0" lang="en-AU" altLang="zh-CN" sz="1600" b="1" i="0" u="none" strike="noStrike" cap="none" normalizeH="0" baseline="-25000" dirty="0">
                <a:ln>
                  <a:noFill/>
                </a:ln>
                <a:solidFill>
                  <a:schemeClr val="tx1"/>
                </a:solidFill>
                <a:effectLst/>
                <a:latin typeface="Times New Roman" pitchFamily="18" charset="0"/>
                <a:ea typeface="宋体" pitchFamily="2" charset="-122"/>
                <a:cs typeface="Times New Roman" pitchFamily="18" charset="0"/>
              </a:rPr>
              <a:t>2</a:t>
            </a:r>
            <a:r>
              <a:rPr kumimoji="0" lang="en-AU"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O∙C</a:t>
            </a:r>
            <a:r>
              <a:rPr kumimoji="0" lang="en-AU" altLang="zh-CN" sz="1600" b="1" i="0" u="none" strike="noStrike" cap="none" normalizeH="0" baseline="-25000" dirty="0">
                <a:ln>
                  <a:noFill/>
                </a:ln>
                <a:solidFill>
                  <a:schemeClr val="tx1"/>
                </a:solidFill>
                <a:effectLst/>
                <a:latin typeface="Times New Roman" pitchFamily="18" charset="0"/>
                <a:ea typeface="宋体" pitchFamily="2" charset="-122"/>
                <a:cs typeface="Times New Roman" pitchFamily="18" charset="0"/>
              </a:rPr>
              <a:t>4</a:t>
            </a:r>
            <a:r>
              <a:rPr kumimoji="0" lang="en-AU"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H</a:t>
            </a:r>
            <a:r>
              <a:rPr kumimoji="0" lang="en-AU" altLang="zh-CN" sz="1600" b="1" i="0" u="none" strike="noStrike" cap="none" normalizeH="0" baseline="-25000" dirty="0">
                <a:ln>
                  <a:noFill/>
                </a:ln>
                <a:solidFill>
                  <a:schemeClr val="tx1"/>
                </a:solidFill>
                <a:effectLst/>
                <a:latin typeface="Times New Roman" pitchFamily="18" charset="0"/>
                <a:ea typeface="宋体" pitchFamily="2" charset="-122"/>
                <a:cs typeface="Times New Roman" pitchFamily="18" charset="0"/>
              </a:rPr>
              <a:t>8</a:t>
            </a:r>
            <a:r>
              <a:rPr kumimoji="0" lang="en-AU"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O</a:t>
            </a:r>
            <a:r>
              <a:rPr kumimoji="0" lang="en-AU" altLang="zh-CN" sz="1600" b="1" i="0" u="none" strike="noStrike" cap="none" normalizeH="0" baseline="-25000" dirty="0">
                <a:ln>
                  <a:noFill/>
                </a:ln>
                <a:solidFill>
                  <a:schemeClr val="tx1"/>
                </a:solidFill>
                <a:effectLst/>
                <a:latin typeface="Times New Roman" pitchFamily="18" charset="0"/>
                <a:ea typeface="宋体" pitchFamily="2" charset="-122"/>
                <a:cs typeface="Times New Roman" pitchFamily="18" charset="0"/>
              </a:rPr>
              <a:t>2</a:t>
            </a:r>
            <a:r>
              <a:rPr lang="zh-CN" altLang="zh-CN" sz="1600" b="1" dirty="0"/>
              <a:t>单晶观测</a:t>
            </a:r>
            <a:r>
              <a:rPr lang="zh-CN" altLang="en-US" sz="1600" b="1" dirty="0"/>
              <a:t>法测定</a:t>
            </a:r>
            <a:r>
              <a:rPr lang="en-AU" altLang="zh-CN" sz="1600" b="1" dirty="0"/>
              <a:t>30</a:t>
            </a:r>
            <a:r>
              <a:rPr lang="zh-CN" altLang="zh-CN" sz="1600" b="1" dirty="0"/>
              <a:t>分钟内晶体生长过程</a:t>
            </a:r>
            <a:endParaRPr lang="zh-CN" altLang="en-US" sz="1600" b="1" dirty="0"/>
          </a:p>
        </p:txBody>
      </p:sp>
      <p:sp>
        <p:nvSpPr>
          <p:cNvPr id="2" name="Rectangle 2">
            <a:extLst>
              <a:ext uri="{FF2B5EF4-FFF2-40B4-BE49-F238E27FC236}">
                <a16:creationId xmlns:a16="http://schemas.microsoft.com/office/drawing/2014/main" id="{62EC5145-FA7E-D529-4C86-4BA82AEA587A}"/>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第一种方法：单晶测定法</a:t>
            </a:r>
            <a:r>
              <a:rPr lang="en-US" altLang="zh-CN" sz="2800" kern="0" dirty="0"/>
              <a:t>—</a:t>
            </a:r>
            <a:r>
              <a:rPr lang="zh-CN" altLang="en-US" sz="2800" kern="0" dirty="0"/>
              <a:t>研究实例</a:t>
            </a:r>
            <a:endParaRPr lang="zh-CN" altLang="zh-CN" sz="2800" kern="0" dirty="0"/>
          </a:p>
        </p:txBody>
      </p:sp>
    </p:spTree>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dirty="0"/>
              <a:t>结晶动力学研究方法</a:t>
            </a:r>
            <a:endParaRPr lang="zh-CN" altLang="zh-CN" sz="4000" dirty="0"/>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表格 15"/>
          <p:cNvGraphicFramePr>
            <a:graphicFrameLocks noGrp="1"/>
          </p:cNvGraphicFramePr>
          <p:nvPr>
            <p:extLst>
              <p:ext uri="{D42A27DB-BD31-4B8C-83A1-F6EECF244321}">
                <p14:modId xmlns:p14="http://schemas.microsoft.com/office/powerpoint/2010/main" val="3160287354"/>
              </p:ext>
            </p:extLst>
          </p:nvPr>
        </p:nvGraphicFramePr>
        <p:xfrm>
          <a:off x="540894" y="2828019"/>
          <a:ext cx="8145906" cy="2207514"/>
        </p:xfrm>
        <a:graphic>
          <a:graphicData uri="http://schemas.openxmlformats.org/drawingml/2006/table">
            <a:tbl>
              <a:tblPr/>
              <a:tblGrid>
                <a:gridCol w="781624">
                  <a:extLst>
                    <a:ext uri="{9D8B030D-6E8A-4147-A177-3AD203B41FA5}">
                      <a16:colId xmlns:a16="http://schemas.microsoft.com/office/drawing/2014/main" val="20000"/>
                    </a:ext>
                  </a:extLst>
                </a:gridCol>
                <a:gridCol w="658536">
                  <a:extLst>
                    <a:ext uri="{9D8B030D-6E8A-4147-A177-3AD203B41FA5}">
                      <a16:colId xmlns:a16="http://schemas.microsoft.com/office/drawing/2014/main" val="20001"/>
                    </a:ext>
                  </a:extLst>
                </a:gridCol>
                <a:gridCol w="1299069">
                  <a:extLst>
                    <a:ext uri="{9D8B030D-6E8A-4147-A177-3AD203B41FA5}">
                      <a16:colId xmlns:a16="http://schemas.microsoft.com/office/drawing/2014/main" val="20002"/>
                    </a:ext>
                  </a:extLst>
                </a:gridCol>
                <a:gridCol w="1381578">
                  <a:extLst>
                    <a:ext uri="{9D8B030D-6E8A-4147-A177-3AD203B41FA5}">
                      <a16:colId xmlns:a16="http://schemas.microsoft.com/office/drawing/2014/main" val="20003"/>
                    </a:ext>
                  </a:extLst>
                </a:gridCol>
                <a:gridCol w="754153">
                  <a:extLst>
                    <a:ext uri="{9D8B030D-6E8A-4147-A177-3AD203B41FA5}">
                      <a16:colId xmlns:a16="http://schemas.microsoft.com/office/drawing/2014/main" val="20004"/>
                    </a:ext>
                  </a:extLst>
                </a:gridCol>
                <a:gridCol w="705660">
                  <a:extLst>
                    <a:ext uri="{9D8B030D-6E8A-4147-A177-3AD203B41FA5}">
                      <a16:colId xmlns:a16="http://schemas.microsoft.com/office/drawing/2014/main" val="20005"/>
                    </a:ext>
                  </a:extLst>
                </a:gridCol>
                <a:gridCol w="1183708">
                  <a:extLst>
                    <a:ext uri="{9D8B030D-6E8A-4147-A177-3AD203B41FA5}">
                      <a16:colId xmlns:a16="http://schemas.microsoft.com/office/drawing/2014/main" val="20006"/>
                    </a:ext>
                  </a:extLst>
                </a:gridCol>
                <a:gridCol w="1381578">
                  <a:extLst>
                    <a:ext uri="{9D8B030D-6E8A-4147-A177-3AD203B41FA5}">
                      <a16:colId xmlns:a16="http://schemas.microsoft.com/office/drawing/2014/main" val="20007"/>
                    </a:ext>
                  </a:extLst>
                </a:gridCol>
              </a:tblGrid>
              <a:tr h="0">
                <a:tc gridSpan="4">
                  <a:txBody>
                    <a:bodyPr/>
                    <a:lstStyle/>
                    <a:p>
                      <a:pPr algn="ctr">
                        <a:lnSpc>
                          <a:spcPct val="125000"/>
                        </a:lnSpc>
                        <a:spcAft>
                          <a:spcPts val="0"/>
                        </a:spcAft>
                      </a:pPr>
                      <a:r>
                        <a:rPr lang="en-AU" sz="1800" b="1" kern="100" dirty="0">
                          <a:latin typeface="Times New Roman"/>
                          <a:ea typeface="宋体"/>
                        </a:rPr>
                        <a:t>Solution A</a:t>
                      </a:r>
                      <a:endParaRPr lang="zh-CN" sz="1800" b="1" kern="100" dirty="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a:lnSpc>
                          <a:spcPct val="125000"/>
                        </a:lnSpc>
                        <a:spcAft>
                          <a:spcPts val="0"/>
                        </a:spcAft>
                      </a:pPr>
                      <a:r>
                        <a:rPr lang="en-AU" sz="1800" b="1" kern="100" dirty="0">
                          <a:latin typeface="Times New Roman"/>
                          <a:ea typeface="宋体"/>
                        </a:rPr>
                        <a:t>Solution B</a:t>
                      </a:r>
                      <a:endParaRPr lang="zh-CN" sz="1800" b="1" kern="100" dirty="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0">
                <a:tc>
                  <a:txBody>
                    <a:bodyPr/>
                    <a:lstStyle/>
                    <a:p>
                      <a:pPr algn="just">
                        <a:lnSpc>
                          <a:spcPct val="125000"/>
                        </a:lnSpc>
                        <a:spcAft>
                          <a:spcPts val="0"/>
                        </a:spcAft>
                      </a:pPr>
                      <a:r>
                        <a:rPr lang="en-AU" sz="1800" b="1" kern="100">
                          <a:latin typeface="Times New Roman"/>
                          <a:ea typeface="宋体"/>
                        </a:rPr>
                        <a:t>∆T, K</a:t>
                      </a:r>
                      <a:endParaRPr lang="zh-CN" sz="1800" b="1" kern="10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AU" sz="1800" b="1" kern="100">
                          <a:latin typeface="Times New Roman"/>
                          <a:ea typeface="宋体"/>
                        </a:rPr>
                        <a:t>∆C, wt%</a:t>
                      </a:r>
                      <a:endParaRPr lang="zh-CN" sz="1800" b="1" kern="10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AU" sz="1800" b="1" kern="100" dirty="0">
                          <a:latin typeface="Times New Roman"/>
                          <a:ea typeface="宋体"/>
                        </a:rPr>
                        <a:t>G, m/s</a:t>
                      </a:r>
                      <a:endParaRPr lang="zh-CN" sz="1800" b="1" kern="100" dirty="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AU" sz="1800" b="1" kern="100">
                          <a:latin typeface="Times New Roman"/>
                          <a:ea typeface="宋体"/>
                        </a:rPr>
                        <a:t>Deviation, m/s</a:t>
                      </a:r>
                      <a:endParaRPr lang="zh-CN" sz="1800" b="1" kern="10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AU" sz="1800" b="1" kern="100">
                          <a:latin typeface="Times New Roman"/>
                          <a:ea typeface="宋体"/>
                        </a:rPr>
                        <a:t>∆T, K</a:t>
                      </a:r>
                      <a:endParaRPr lang="zh-CN" sz="1800" b="1" kern="10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AU" sz="1800" b="1" kern="100">
                          <a:latin typeface="Times New Roman"/>
                          <a:ea typeface="宋体"/>
                        </a:rPr>
                        <a:t>∆C, wt%</a:t>
                      </a:r>
                      <a:endParaRPr lang="zh-CN" sz="1800" b="1" kern="10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AU" sz="1800" b="1" kern="100">
                          <a:latin typeface="Times New Roman"/>
                          <a:ea typeface="宋体"/>
                        </a:rPr>
                        <a:t>G, m/s</a:t>
                      </a:r>
                      <a:endParaRPr lang="zh-CN" sz="1800" b="1" kern="10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AU" sz="1800" b="1" kern="100" dirty="0">
                          <a:latin typeface="Times New Roman"/>
                          <a:ea typeface="宋体"/>
                        </a:rPr>
                        <a:t>Deviation, m/s</a:t>
                      </a:r>
                      <a:endParaRPr lang="zh-CN" sz="1800" b="1" kern="100" dirty="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just">
                        <a:lnSpc>
                          <a:spcPct val="125000"/>
                        </a:lnSpc>
                        <a:spcAft>
                          <a:spcPts val="0"/>
                        </a:spcAft>
                      </a:pPr>
                      <a:r>
                        <a:rPr lang="en-AU" sz="1800" b="1" kern="100">
                          <a:latin typeface="Times New Roman"/>
                          <a:ea typeface="宋体"/>
                        </a:rPr>
                        <a:t>2</a:t>
                      </a:r>
                      <a:endParaRPr lang="zh-CN" sz="1800" b="1" kern="10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just">
                        <a:lnSpc>
                          <a:spcPct val="125000"/>
                        </a:lnSpc>
                        <a:spcAft>
                          <a:spcPts val="0"/>
                        </a:spcAft>
                      </a:pPr>
                      <a:r>
                        <a:rPr lang="en-AU" sz="1800" b="1" kern="100">
                          <a:latin typeface="Times New Roman"/>
                          <a:ea typeface="宋体"/>
                        </a:rPr>
                        <a:t>1.02</a:t>
                      </a:r>
                      <a:endParaRPr lang="zh-CN" sz="1800" b="1" kern="10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just">
                        <a:lnSpc>
                          <a:spcPct val="125000"/>
                        </a:lnSpc>
                        <a:spcAft>
                          <a:spcPts val="0"/>
                        </a:spcAft>
                      </a:pPr>
                      <a:r>
                        <a:rPr lang="en-AU" sz="1800" b="1" kern="100" dirty="0">
                          <a:solidFill>
                            <a:srgbClr val="FF0000"/>
                          </a:solidFill>
                          <a:latin typeface="Times New Roman"/>
                          <a:ea typeface="宋体"/>
                        </a:rPr>
                        <a:t>8.2139E-8</a:t>
                      </a:r>
                      <a:endParaRPr lang="zh-CN" sz="1800" b="1" kern="100" dirty="0">
                        <a:solidFill>
                          <a:srgbClr val="FF0000"/>
                        </a:solidFill>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just">
                        <a:lnSpc>
                          <a:spcPct val="125000"/>
                        </a:lnSpc>
                        <a:spcAft>
                          <a:spcPts val="0"/>
                        </a:spcAft>
                      </a:pPr>
                      <a:r>
                        <a:rPr lang="en-AU" sz="1800" b="1" kern="100">
                          <a:latin typeface="Times New Roman"/>
                          <a:ea typeface="宋体"/>
                        </a:rPr>
                        <a:t>1.2794E-8</a:t>
                      </a:r>
                      <a:endParaRPr lang="zh-CN" sz="1800" b="1" kern="10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just">
                        <a:lnSpc>
                          <a:spcPct val="125000"/>
                        </a:lnSpc>
                        <a:spcAft>
                          <a:spcPts val="0"/>
                        </a:spcAft>
                      </a:pPr>
                      <a:r>
                        <a:rPr lang="en-AU" sz="1800" b="1" kern="100">
                          <a:latin typeface="Times New Roman"/>
                          <a:ea typeface="宋体"/>
                        </a:rPr>
                        <a:t>2</a:t>
                      </a:r>
                      <a:endParaRPr lang="zh-CN" sz="1800" b="1" kern="10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just">
                        <a:lnSpc>
                          <a:spcPct val="125000"/>
                        </a:lnSpc>
                        <a:spcAft>
                          <a:spcPts val="0"/>
                        </a:spcAft>
                      </a:pPr>
                      <a:r>
                        <a:rPr lang="en-AU" sz="1800" b="1" kern="100">
                          <a:latin typeface="Times New Roman"/>
                          <a:ea typeface="宋体"/>
                        </a:rPr>
                        <a:t>0.61</a:t>
                      </a:r>
                      <a:endParaRPr lang="zh-CN" sz="1800" b="1" kern="10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just">
                        <a:lnSpc>
                          <a:spcPct val="125000"/>
                        </a:lnSpc>
                        <a:spcAft>
                          <a:spcPts val="0"/>
                        </a:spcAft>
                      </a:pPr>
                      <a:r>
                        <a:rPr lang="en-AU" sz="1800" b="1" kern="100" dirty="0">
                          <a:solidFill>
                            <a:srgbClr val="FF0000"/>
                          </a:solidFill>
                          <a:latin typeface="Times New Roman"/>
                          <a:ea typeface="宋体"/>
                        </a:rPr>
                        <a:t>4.5895E-8</a:t>
                      </a:r>
                      <a:endParaRPr lang="zh-CN" sz="1800" b="1" kern="100" dirty="0">
                        <a:solidFill>
                          <a:srgbClr val="FF0000"/>
                        </a:solidFill>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just">
                        <a:lnSpc>
                          <a:spcPct val="125000"/>
                        </a:lnSpc>
                        <a:spcAft>
                          <a:spcPts val="0"/>
                        </a:spcAft>
                      </a:pPr>
                      <a:r>
                        <a:rPr lang="en-AU" sz="1800" b="1" kern="100">
                          <a:latin typeface="Times New Roman"/>
                          <a:ea typeface="宋体"/>
                        </a:rPr>
                        <a:t>2.3415E-8</a:t>
                      </a:r>
                      <a:endParaRPr lang="zh-CN" sz="1800" b="1" kern="100">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0">
                <a:tc>
                  <a:txBody>
                    <a:bodyPr/>
                    <a:lstStyle/>
                    <a:p>
                      <a:pPr algn="just">
                        <a:lnSpc>
                          <a:spcPct val="125000"/>
                        </a:lnSpc>
                        <a:spcAft>
                          <a:spcPts val="0"/>
                        </a:spcAft>
                      </a:pPr>
                      <a:r>
                        <a:rPr lang="en-AU" sz="1800" b="1" kern="100">
                          <a:latin typeface="Times New Roman"/>
                          <a:ea typeface="宋体"/>
                        </a:rPr>
                        <a:t>4</a:t>
                      </a:r>
                      <a:endParaRPr lang="zh-CN" sz="1800" b="1" kern="100">
                        <a:latin typeface="Times New Roman"/>
                        <a:ea typeface="宋体"/>
                      </a:endParaRPr>
                    </a:p>
                  </a:txBody>
                  <a:tcPr marL="68580" marR="68580" marT="0" marB="0">
                    <a:lnL>
                      <a:noFill/>
                    </a:lnL>
                    <a:lnR>
                      <a:noFill/>
                    </a:lnR>
                    <a:lnT>
                      <a:noFill/>
                    </a:lnT>
                    <a:lnB>
                      <a:noFill/>
                    </a:lnB>
                  </a:tcPr>
                </a:tc>
                <a:tc>
                  <a:txBody>
                    <a:bodyPr/>
                    <a:lstStyle/>
                    <a:p>
                      <a:pPr algn="just">
                        <a:lnSpc>
                          <a:spcPct val="125000"/>
                        </a:lnSpc>
                        <a:spcAft>
                          <a:spcPts val="0"/>
                        </a:spcAft>
                      </a:pPr>
                      <a:r>
                        <a:rPr lang="en-AU" sz="1800" b="1" kern="100">
                          <a:latin typeface="Times New Roman"/>
                          <a:ea typeface="宋体"/>
                        </a:rPr>
                        <a:t>2.05</a:t>
                      </a:r>
                      <a:endParaRPr lang="zh-CN" sz="1800" b="1" kern="100">
                        <a:latin typeface="Times New Roman"/>
                        <a:ea typeface="宋体"/>
                      </a:endParaRPr>
                    </a:p>
                  </a:txBody>
                  <a:tcPr marL="68580" marR="68580" marT="0" marB="0">
                    <a:lnL>
                      <a:noFill/>
                    </a:lnL>
                    <a:lnR>
                      <a:noFill/>
                    </a:lnR>
                    <a:lnT>
                      <a:noFill/>
                    </a:lnT>
                    <a:lnB>
                      <a:noFill/>
                    </a:lnB>
                  </a:tcPr>
                </a:tc>
                <a:tc>
                  <a:txBody>
                    <a:bodyPr/>
                    <a:lstStyle/>
                    <a:p>
                      <a:pPr algn="just">
                        <a:lnSpc>
                          <a:spcPct val="125000"/>
                        </a:lnSpc>
                        <a:spcAft>
                          <a:spcPts val="0"/>
                        </a:spcAft>
                      </a:pPr>
                      <a:r>
                        <a:rPr lang="en-AU" sz="1800" b="1" kern="100" dirty="0">
                          <a:solidFill>
                            <a:srgbClr val="FF0000"/>
                          </a:solidFill>
                          <a:latin typeface="Times New Roman"/>
                          <a:ea typeface="宋体"/>
                        </a:rPr>
                        <a:t>1.5025E-7</a:t>
                      </a:r>
                      <a:endParaRPr lang="zh-CN" sz="1800" b="1" kern="100" dirty="0">
                        <a:solidFill>
                          <a:srgbClr val="FF0000"/>
                        </a:solidFill>
                        <a:latin typeface="Times New Roman"/>
                        <a:ea typeface="宋体"/>
                      </a:endParaRPr>
                    </a:p>
                  </a:txBody>
                  <a:tcPr marL="68580" marR="68580" marT="0" marB="0">
                    <a:lnL>
                      <a:noFill/>
                    </a:lnL>
                    <a:lnR>
                      <a:noFill/>
                    </a:lnR>
                    <a:lnT>
                      <a:noFill/>
                    </a:lnT>
                    <a:lnB>
                      <a:noFill/>
                    </a:lnB>
                  </a:tcPr>
                </a:tc>
                <a:tc>
                  <a:txBody>
                    <a:bodyPr/>
                    <a:lstStyle/>
                    <a:p>
                      <a:pPr algn="just">
                        <a:lnSpc>
                          <a:spcPct val="125000"/>
                        </a:lnSpc>
                        <a:spcAft>
                          <a:spcPts val="0"/>
                        </a:spcAft>
                      </a:pPr>
                      <a:r>
                        <a:rPr lang="en-AU" sz="1800" b="1" kern="100">
                          <a:latin typeface="Times New Roman"/>
                          <a:ea typeface="宋体"/>
                        </a:rPr>
                        <a:t>3.5923E-8</a:t>
                      </a:r>
                      <a:endParaRPr lang="zh-CN" sz="1800" b="1" kern="100">
                        <a:latin typeface="Times New Roman"/>
                        <a:ea typeface="宋体"/>
                      </a:endParaRPr>
                    </a:p>
                  </a:txBody>
                  <a:tcPr marL="68580" marR="68580" marT="0" marB="0">
                    <a:lnL>
                      <a:noFill/>
                    </a:lnL>
                    <a:lnR>
                      <a:noFill/>
                    </a:lnR>
                    <a:lnT>
                      <a:noFill/>
                    </a:lnT>
                    <a:lnB>
                      <a:noFill/>
                    </a:lnB>
                  </a:tcPr>
                </a:tc>
                <a:tc>
                  <a:txBody>
                    <a:bodyPr/>
                    <a:lstStyle/>
                    <a:p>
                      <a:pPr algn="just">
                        <a:lnSpc>
                          <a:spcPct val="125000"/>
                        </a:lnSpc>
                        <a:spcAft>
                          <a:spcPts val="0"/>
                        </a:spcAft>
                      </a:pPr>
                      <a:r>
                        <a:rPr lang="en-AU" sz="1800" b="1" kern="100">
                          <a:latin typeface="Times New Roman"/>
                          <a:ea typeface="宋体"/>
                        </a:rPr>
                        <a:t>3</a:t>
                      </a:r>
                      <a:endParaRPr lang="zh-CN" sz="1800" b="1" kern="100">
                        <a:latin typeface="Times New Roman"/>
                        <a:ea typeface="宋体"/>
                      </a:endParaRPr>
                    </a:p>
                  </a:txBody>
                  <a:tcPr marL="68580" marR="68580" marT="0" marB="0">
                    <a:lnL>
                      <a:noFill/>
                    </a:lnL>
                    <a:lnR>
                      <a:noFill/>
                    </a:lnR>
                    <a:lnT>
                      <a:noFill/>
                    </a:lnT>
                    <a:lnB>
                      <a:noFill/>
                    </a:lnB>
                  </a:tcPr>
                </a:tc>
                <a:tc>
                  <a:txBody>
                    <a:bodyPr/>
                    <a:lstStyle/>
                    <a:p>
                      <a:pPr algn="just">
                        <a:lnSpc>
                          <a:spcPct val="125000"/>
                        </a:lnSpc>
                        <a:spcAft>
                          <a:spcPts val="0"/>
                        </a:spcAft>
                      </a:pPr>
                      <a:r>
                        <a:rPr lang="en-AU" sz="1800" b="1" kern="100">
                          <a:latin typeface="Times New Roman"/>
                          <a:ea typeface="宋体"/>
                        </a:rPr>
                        <a:t>0.91</a:t>
                      </a:r>
                      <a:endParaRPr lang="zh-CN" sz="1800" b="1" kern="100">
                        <a:latin typeface="Times New Roman"/>
                        <a:ea typeface="宋体"/>
                      </a:endParaRPr>
                    </a:p>
                  </a:txBody>
                  <a:tcPr marL="68580" marR="68580" marT="0" marB="0">
                    <a:lnL>
                      <a:noFill/>
                    </a:lnL>
                    <a:lnR>
                      <a:noFill/>
                    </a:lnR>
                    <a:lnT>
                      <a:noFill/>
                    </a:lnT>
                    <a:lnB>
                      <a:noFill/>
                    </a:lnB>
                  </a:tcPr>
                </a:tc>
                <a:tc>
                  <a:txBody>
                    <a:bodyPr/>
                    <a:lstStyle/>
                    <a:p>
                      <a:pPr algn="just">
                        <a:lnSpc>
                          <a:spcPct val="125000"/>
                        </a:lnSpc>
                        <a:spcAft>
                          <a:spcPts val="0"/>
                        </a:spcAft>
                      </a:pPr>
                      <a:r>
                        <a:rPr lang="en-AU" sz="1800" b="1" kern="100" dirty="0">
                          <a:solidFill>
                            <a:srgbClr val="FF0000"/>
                          </a:solidFill>
                          <a:latin typeface="Times New Roman"/>
                          <a:ea typeface="宋体"/>
                        </a:rPr>
                        <a:t>9.1852E-8</a:t>
                      </a:r>
                      <a:endParaRPr lang="zh-CN" sz="1800" b="1" kern="100" dirty="0">
                        <a:solidFill>
                          <a:srgbClr val="FF0000"/>
                        </a:solidFill>
                        <a:latin typeface="Times New Roman"/>
                        <a:ea typeface="宋体"/>
                      </a:endParaRPr>
                    </a:p>
                  </a:txBody>
                  <a:tcPr marL="68580" marR="68580" marT="0" marB="0">
                    <a:lnL>
                      <a:noFill/>
                    </a:lnL>
                    <a:lnR>
                      <a:noFill/>
                    </a:lnR>
                    <a:lnT>
                      <a:noFill/>
                    </a:lnT>
                    <a:lnB>
                      <a:noFill/>
                    </a:lnB>
                  </a:tcPr>
                </a:tc>
                <a:tc>
                  <a:txBody>
                    <a:bodyPr/>
                    <a:lstStyle/>
                    <a:p>
                      <a:pPr algn="just">
                        <a:lnSpc>
                          <a:spcPct val="125000"/>
                        </a:lnSpc>
                        <a:spcAft>
                          <a:spcPts val="0"/>
                        </a:spcAft>
                      </a:pPr>
                      <a:r>
                        <a:rPr lang="en-AU" sz="1800" b="1" kern="100">
                          <a:latin typeface="Times New Roman"/>
                          <a:ea typeface="宋体"/>
                        </a:rPr>
                        <a:t>1.4204E-8</a:t>
                      </a:r>
                      <a:endParaRPr lang="zh-CN" sz="1800" b="1" kern="10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gn="just">
                        <a:lnSpc>
                          <a:spcPct val="125000"/>
                        </a:lnSpc>
                        <a:spcAft>
                          <a:spcPts val="0"/>
                        </a:spcAft>
                      </a:pPr>
                      <a:r>
                        <a:rPr lang="en-AU" sz="1800" b="1" kern="100">
                          <a:latin typeface="Times New Roman"/>
                          <a:ea typeface="宋体"/>
                        </a:rPr>
                        <a:t>5</a:t>
                      </a:r>
                      <a:endParaRPr lang="zh-CN" sz="1800" b="1" kern="100">
                        <a:latin typeface="Times New Roman"/>
                        <a:ea typeface="宋体"/>
                      </a:endParaRPr>
                    </a:p>
                  </a:txBody>
                  <a:tcPr marL="68580" marR="68580" marT="0" marB="0">
                    <a:lnL>
                      <a:noFill/>
                    </a:lnL>
                    <a:lnR>
                      <a:noFill/>
                    </a:lnR>
                    <a:lnT>
                      <a:noFill/>
                    </a:lnT>
                    <a:lnB>
                      <a:noFill/>
                    </a:lnB>
                  </a:tcPr>
                </a:tc>
                <a:tc>
                  <a:txBody>
                    <a:bodyPr/>
                    <a:lstStyle/>
                    <a:p>
                      <a:pPr algn="just">
                        <a:lnSpc>
                          <a:spcPct val="125000"/>
                        </a:lnSpc>
                        <a:spcAft>
                          <a:spcPts val="0"/>
                        </a:spcAft>
                      </a:pPr>
                      <a:r>
                        <a:rPr lang="en-AU" sz="1800" b="1" kern="100">
                          <a:latin typeface="Times New Roman"/>
                          <a:ea typeface="宋体"/>
                        </a:rPr>
                        <a:t>2.56</a:t>
                      </a:r>
                      <a:endParaRPr lang="zh-CN" sz="1800" b="1" kern="100">
                        <a:latin typeface="Times New Roman"/>
                        <a:ea typeface="宋体"/>
                      </a:endParaRPr>
                    </a:p>
                  </a:txBody>
                  <a:tcPr marL="68580" marR="68580" marT="0" marB="0">
                    <a:lnL>
                      <a:noFill/>
                    </a:lnL>
                    <a:lnR>
                      <a:noFill/>
                    </a:lnR>
                    <a:lnT>
                      <a:noFill/>
                    </a:lnT>
                    <a:lnB>
                      <a:noFill/>
                    </a:lnB>
                  </a:tcPr>
                </a:tc>
                <a:tc>
                  <a:txBody>
                    <a:bodyPr/>
                    <a:lstStyle/>
                    <a:p>
                      <a:pPr algn="just">
                        <a:lnSpc>
                          <a:spcPct val="125000"/>
                        </a:lnSpc>
                        <a:spcAft>
                          <a:spcPts val="0"/>
                        </a:spcAft>
                      </a:pPr>
                      <a:r>
                        <a:rPr lang="en-AU" sz="1800" b="1" kern="100" dirty="0">
                          <a:solidFill>
                            <a:srgbClr val="FF0000"/>
                          </a:solidFill>
                          <a:latin typeface="Times New Roman"/>
                          <a:ea typeface="宋体"/>
                        </a:rPr>
                        <a:t>1.6030E-7</a:t>
                      </a:r>
                      <a:endParaRPr lang="zh-CN" sz="1800" b="1" kern="100" dirty="0">
                        <a:solidFill>
                          <a:srgbClr val="FF0000"/>
                        </a:solidFill>
                        <a:latin typeface="Times New Roman"/>
                        <a:ea typeface="宋体"/>
                      </a:endParaRPr>
                    </a:p>
                  </a:txBody>
                  <a:tcPr marL="68580" marR="68580" marT="0" marB="0">
                    <a:lnL>
                      <a:noFill/>
                    </a:lnL>
                    <a:lnR>
                      <a:noFill/>
                    </a:lnR>
                    <a:lnT>
                      <a:noFill/>
                    </a:lnT>
                    <a:lnB>
                      <a:noFill/>
                    </a:lnB>
                  </a:tcPr>
                </a:tc>
                <a:tc>
                  <a:txBody>
                    <a:bodyPr/>
                    <a:lstStyle/>
                    <a:p>
                      <a:pPr algn="just">
                        <a:lnSpc>
                          <a:spcPct val="125000"/>
                        </a:lnSpc>
                        <a:spcAft>
                          <a:spcPts val="0"/>
                        </a:spcAft>
                      </a:pPr>
                      <a:r>
                        <a:rPr lang="en-AU" sz="1800" b="1" kern="100">
                          <a:latin typeface="Times New Roman"/>
                          <a:ea typeface="宋体"/>
                        </a:rPr>
                        <a:t>1.3626E-8</a:t>
                      </a:r>
                      <a:endParaRPr lang="zh-CN" sz="1800" b="1" kern="100">
                        <a:latin typeface="Times New Roman"/>
                        <a:ea typeface="宋体"/>
                      </a:endParaRPr>
                    </a:p>
                  </a:txBody>
                  <a:tcPr marL="68580" marR="68580" marT="0" marB="0">
                    <a:lnL>
                      <a:noFill/>
                    </a:lnL>
                    <a:lnR>
                      <a:noFill/>
                    </a:lnR>
                    <a:lnT>
                      <a:noFill/>
                    </a:lnT>
                    <a:lnB>
                      <a:noFill/>
                    </a:lnB>
                  </a:tcPr>
                </a:tc>
                <a:tc>
                  <a:txBody>
                    <a:bodyPr/>
                    <a:lstStyle/>
                    <a:p>
                      <a:pPr algn="just">
                        <a:lnSpc>
                          <a:spcPct val="125000"/>
                        </a:lnSpc>
                        <a:spcAft>
                          <a:spcPts val="0"/>
                        </a:spcAft>
                      </a:pPr>
                      <a:r>
                        <a:rPr lang="en-AU" sz="1800" b="1" kern="100">
                          <a:latin typeface="Times New Roman"/>
                          <a:ea typeface="宋体"/>
                        </a:rPr>
                        <a:t>5</a:t>
                      </a:r>
                      <a:endParaRPr lang="zh-CN" sz="1800" b="1" kern="100">
                        <a:latin typeface="Times New Roman"/>
                        <a:ea typeface="宋体"/>
                      </a:endParaRPr>
                    </a:p>
                  </a:txBody>
                  <a:tcPr marL="68580" marR="68580" marT="0" marB="0">
                    <a:lnL>
                      <a:noFill/>
                    </a:lnL>
                    <a:lnR>
                      <a:noFill/>
                    </a:lnR>
                    <a:lnT>
                      <a:noFill/>
                    </a:lnT>
                    <a:lnB>
                      <a:noFill/>
                    </a:lnB>
                  </a:tcPr>
                </a:tc>
                <a:tc>
                  <a:txBody>
                    <a:bodyPr/>
                    <a:lstStyle/>
                    <a:p>
                      <a:pPr algn="just">
                        <a:lnSpc>
                          <a:spcPct val="125000"/>
                        </a:lnSpc>
                        <a:spcAft>
                          <a:spcPts val="0"/>
                        </a:spcAft>
                      </a:pPr>
                      <a:r>
                        <a:rPr lang="en-AU" sz="1800" b="1" kern="100">
                          <a:latin typeface="Times New Roman"/>
                          <a:ea typeface="宋体"/>
                        </a:rPr>
                        <a:t>1.52</a:t>
                      </a:r>
                      <a:endParaRPr lang="zh-CN" sz="1800" b="1" kern="100">
                        <a:latin typeface="Times New Roman"/>
                        <a:ea typeface="宋体"/>
                      </a:endParaRPr>
                    </a:p>
                  </a:txBody>
                  <a:tcPr marL="68580" marR="68580" marT="0" marB="0">
                    <a:lnL>
                      <a:noFill/>
                    </a:lnL>
                    <a:lnR>
                      <a:noFill/>
                    </a:lnR>
                    <a:lnT>
                      <a:noFill/>
                    </a:lnT>
                    <a:lnB>
                      <a:noFill/>
                    </a:lnB>
                  </a:tcPr>
                </a:tc>
                <a:tc>
                  <a:txBody>
                    <a:bodyPr/>
                    <a:lstStyle/>
                    <a:p>
                      <a:pPr algn="just">
                        <a:lnSpc>
                          <a:spcPct val="125000"/>
                        </a:lnSpc>
                        <a:spcAft>
                          <a:spcPts val="0"/>
                        </a:spcAft>
                      </a:pPr>
                      <a:r>
                        <a:rPr lang="en-AU" sz="1800" b="1" kern="100" dirty="0">
                          <a:solidFill>
                            <a:srgbClr val="FF0000"/>
                          </a:solidFill>
                          <a:latin typeface="Times New Roman"/>
                          <a:ea typeface="宋体"/>
                        </a:rPr>
                        <a:t>1.5194E-7</a:t>
                      </a:r>
                      <a:endParaRPr lang="zh-CN" sz="1800" b="1" kern="100" dirty="0">
                        <a:solidFill>
                          <a:srgbClr val="FF0000"/>
                        </a:solidFill>
                        <a:latin typeface="Times New Roman"/>
                        <a:ea typeface="宋体"/>
                      </a:endParaRPr>
                    </a:p>
                  </a:txBody>
                  <a:tcPr marL="68580" marR="68580" marT="0" marB="0">
                    <a:lnL>
                      <a:noFill/>
                    </a:lnL>
                    <a:lnR>
                      <a:noFill/>
                    </a:lnR>
                    <a:lnT>
                      <a:noFill/>
                    </a:lnT>
                    <a:lnB>
                      <a:noFill/>
                    </a:lnB>
                  </a:tcPr>
                </a:tc>
                <a:tc>
                  <a:txBody>
                    <a:bodyPr/>
                    <a:lstStyle/>
                    <a:p>
                      <a:pPr algn="just">
                        <a:lnSpc>
                          <a:spcPct val="125000"/>
                        </a:lnSpc>
                        <a:spcAft>
                          <a:spcPts val="0"/>
                        </a:spcAft>
                      </a:pPr>
                      <a:r>
                        <a:rPr lang="en-AU" sz="1800" b="1" kern="100">
                          <a:latin typeface="Times New Roman"/>
                          <a:ea typeface="宋体"/>
                        </a:rPr>
                        <a:t>2.5325E-8</a:t>
                      </a:r>
                      <a:endParaRPr lang="zh-CN" sz="1800" b="1" kern="100">
                        <a:latin typeface="Times New Roman"/>
                        <a:ea typeface="宋体"/>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gn="just">
                        <a:lnSpc>
                          <a:spcPct val="125000"/>
                        </a:lnSpc>
                        <a:spcAft>
                          <a:spcPts val="0"/>
                        </a:spcAft>
                      </a:pPr>
                      <a:r>
                        <a:rPr lang="en-AU" sz="1800" b="1" kern="100">
                          <a:latin typeface="Times New Roman"/>
                          <a:ea typeface="宋体"/>
                        </a:rPr>
                        <a:t>8</a:t>
                      </a:r>
                      <a:endParaRPr lang="zh-CN" sz="1800" b="1" kern="100">
                        <a:latin typeface="Times New Roman"/>
                        <a:ea typeface="宋体"/>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AU" sz="1800" b="1" kern="100">
                          <a:latin typeface="Times New Roman"/>
                          <a:ea typeface="宋体"/>
                        </a:rPr>
                        <a:t>4.11</a:t>
                      </a:r>
                      <a:endParaRPr lang="zh-CN" sz="1800" b="1" kern="100">
                        <a:latin typeface="Times New Roman"/>
                        <a:ea typeface="宋体"/>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AU" sz="1800" b="1" kern="100" dirty="0">
                          <a:solidFill>
                            <a:srgbClr val="FF0000"/>
                          </a:solidFill>
                          <a:latin typeface="Times New Roman"/>
                          <a:ea typeface="宋体"/>
                        </a:rPr>
                        <a:t>2.3165E-7</a:t>
                      </a:r>
                      <a:endParaRPr lang="zh-CN" sz="1800" b="1" kern="100" dirty="0">
                        <a:solidFill>
                          <a:srgbClr val="FF0000"/>
                        </a:solidFill>
                        <a:latin typeface="Times New Roman"/>
                        <a:ea typeface="宋体"/>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AU" sz="1800" b="1" kern="100">
                          <a:latin typeface="Times New Roman"/>
                          <a:ea typeface="宋体"/>
                        </a:rPr>
                        <a:t>6.1927E-8</a:t>
                      </a:r>
                      <a:endParaRPr lang="zh-CN" sz="1800" b="1" kern="100">
                        <a:latin typeface="Times New Roman"/>
                        <a:ea typeface="宋体"/>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AU" sz="1800" b="1" kern="100">
                          <a:latin typeface="Times New Roman"/>
                          <a:ea typeface="宋体"/>
                        </a:rPr>
                        <a:t>7</a:t>
                      </a:r>
                      <a:endParaRPr lang="zh-CN" sz="1800" b="1" kern="100">
                        <a:latin typeface="Times New Roman"/>
                        <a:ea typeface="宋体"/>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AU" sz="1800" b="1" kern="100">
                          <a:latin typeface="Times New Roman"/>
                          <a:ea typeface="宋体"/>
                        </a:rPr>
                        <a:t>2.14</a:t>
                      </a:r>
                      <a:endParaRPr lang="zh-CN" sz="1800" b="1" kern="100">
                        <a:latin typeface="Times New Roman"/>
                        <a:ea typeface="宋体"/>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AU" sz="1800" b="1" kern="100" dirty="0">
                          <a:solidFill>
                            <a:srgbClr val="FF0000"/>
                          </a:solidFill>
                          <a:latin typeface="Times New Roman"/>
                          <a:ea typeface="宋体"/>
                        </a:rPr>
                        <a:t>2.8193E-7</a:t>
                      </a:r>
                      <a:endParaRPr lang="zh-CN" sz="1800" b="1" kern="100" dirty="0">
                        <a:solidFill>
                          <a:srgbClr val="FF0000"/>
                        </a:solidFill>
                        <a:latin typeface="Times New Roman"/>
                        <a:ea typeface="宋体"/>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AU" sz="1800" b="1" kern="100" dirty="0">
                          <a:latin typeface="Times New Roman"/>
                          <a:ea typeface="宋体"/>
                        </a:rPr>
                        <a:t>4.8723E-8</a:t>
                      </a:r>
                      <a:endParaRPr lang="zh-CN" sz="1800" b="1" kern="100" dirty="0">
                        <a:latin typeface="Times New Roman"/>
                        <a:ea typeface="宋体"/>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3425" name="Rectangle 1"/>
          <p:cNvSpPr>
            <a:spLocks noChangeArrowheads="1"/>
          </p:cNvSpPr>
          <p:nvPr/>
        </p:nvSpPr>
        <p:spPr bwMode="auto">
          <a:xfrm>
            <a:off x="116505" y="2337237"/>
            <a:ext cx="7375737"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1828800" marR="0" lvl="4" indent="0" algn="l" defTabSz="914400" rtl="0" eaLnBrk="1" fontAlgn="base" latinLnBrk="0" hangingPunct="1">
              <a:lnSpc>
                <a:spcPct val="100000"/>
              </a:lnSpc>
              <a:spcBef>
                <a:spcPct val="0"/>
              </a:spcBef>
              <a:spcAft>
                <a:spcPct val="0"/>
              </a:spcAft>
              <a:buClrTx/>
              <a:buSzTx/>
              <a:tabLst/>
            </a:pPr>
            <a:r>
              <a:rPr kumimoji="0" lang="en-AU"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MgCl</a:t>
            </a:r>
            <a:r>
              <a:rPr kumimoji="0" lang="en-AU" altLang="zh-CN" sz="2000" b="1" i="0" u="none" strike="noStrike" cap="none" normalizeH="0" baseline="-25000" dirty="0">
                <a:ln>
                  <a:noFill/>
                </a:ln>
                <a:solidFill>
                  <a:schemeClr val="tx1"/>
                </a:solidFill>
                <a:effectLst/>
                <a:latin typeface="Times New Roman" pitchFamily="18" charset="0"/>
                <a:ea typeface="宋体" pitchFamily="2" charset="-122"/>
                <a:cs typeface="Times New Roman" pitchFamily="18" charset="0"/>
              </a:rPr>
              <a:t>2</a:t>
            </a:r>
            <a:r>
              <a:rPr kumimoji="0" lang="en-AU"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∙6H</a:t>
            </a:r>
            <a:r>
              <a:rPr kumimoji="0" lang="en-AU" altLang="zh-CN" sz="2000" b="1" i="0" u="none" strike="noStrike" cap="none" normalizeH="0" baseline="-25000" dirty="0">
                <a:ln>
                  <a:noFill/>
                </a:ln>
                <a:solidFill>
                  <a:schemeClr val="tx1"/>
                </a:solidFill>
                <a:effectLst/>
                <a:latin typeface="Times New Roman" pitchFamily="18" charset="0"/>
                <a:ea typeface="宋体" pitchFamily="2" charset="-122"/>
                <a:cs typeface="Times New Roman" pitchFamily="18" charset="0"/>
              </a:rPr>
              <a:t>2</a:t>
            </a:r>
            <a:r>
              <a:rPr kumimoji="0" lang="en-AU"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O∙C</a:t>
            </a:r>
            <a:r>
              <a:rPr kumimoji="0" lang="en-AU" altLang="zh-CN" sz="2000" b="1" i="0" u="none" strike="noStrike" cap="none" normalizeH="0" baseline="-25000" dirty="0">
                <a:ln>
                  <a:noFill/>
                </a:ln>
                <a:solidFill>
                  <a:schemeClr val="tx1"/>
                </a:solidFill>
                <a:effectLst/>
                <a:latin typeface="Times New Roman" pitchFamily="18" charset="0"/>
                <a:ea typeface="宋体" pitchFamily="2" charset="-122"/>
                <a:cs typeface="Times New Roman" pitchFamily="18" charset="0"/>
              </a:rPr>
              <a:t>4</a:t>
            </a:r>
            <a:r>
              <a:rPr kumimoji="0" lang="en-AU"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H</a:t>
            </a:r>
            <a:r>
              <a:rPr kumimoji="0" lang="en-AU" altLang="zh-CN" sz="2000" b="1" i="0" u="none" strike="noStrike" cap="none" normalizeH="0" baseline="-25000" dirty="0">
                <a:ln>
                  <a:noFill/>
                </a:ln>
                <a:solidFill>
                  <a:schemeClr val="tx1"/>
                </a:solidFill>
                <a:effectLst/>
                <a:latin typeface="Times New Roman" pitchFamily="18" charset="0"/>
                <a:ea typeface="宋体" pitchFamily="2" charset="-122"/>
                <a:cs typeface="Times New Roman" pitchFamily="18" charset="0"/>
              </a:rPr>
              <a:t>8</a:t>
            </a:r>
            <a:r>
              <a:rPr kumimoji="0" lang="en-AU"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O</a:t>
            </a:r>
            <a:r>
              <a:rPr kumimoji="0" lang="en-AU" altLang="zh-CN" sz="2000" b="1" i="0" u="none" strike="noStrike" cap="none" normalizeH="0" baseline="-25000" dirty="0">
                <a:ln>
                  <a:noFill/>
                </a:ln>
                <a:solidFill>
                  <a:schemeClr val="tx1"/>
                </a:solidFill>
                <a:effectLst/>
                <a:latin typeface="Times New Roman" pitchFamily="18" charset="0"/>
                <a:ea typeface="宋体" pitchFamily="2" charset="-122"/>
                <a:cs typeface="Times New Roman" pitchFamily="18" charset="0"/>
              </a:rPr>
              <a:t>2</a:t>
            </a:r>
            <a:r>
              <a:rPr kumimoji="0" lang="zh-CN" altLang="en-AU"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晶体生长动力学相关数据</a:t>
            </a:r>
            <a:endParaRPr kumimoji="0" lang="zh-CN" altLang="en-AU"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0342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03426" name="Object 2"/>
              <p:cNvSpPr txBox="1"/>
              <p:nvPr/>
            </p:nvSpPr>
            <p:spPr bwMode="auto">
              <a:xfrm>
                <a:off x="540894" y="5624602"/>
                <a:ext cx="3716071" cy="62936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𝐺</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m:rPr>
                              <m:sty m:val="p"/>
                            </m:rPr>
                            <a:rPr lang="zh-CN" altLang="en-US" sz="2400" i="0">
                              <a:solidFill>
                                <a:srgbClr val="000000"/>
                              </a:solidFill>
                              <a:latin typeface="Cambria Math" panose="02040503050406030204" pitchFamily="18" charset="0"/>
                            </a:rPr>
                            <m:t>g</m:t>
                          </m:r>
                        </m:sub>
                      </m:sSub>
                      <m:r>
                        <m:rPr>
                          <m:sty m:val="p"/>
                        </m:rPr>
                        <a:rPr lang="zh-CN" altLang="en-US" sz="2400" i="1">
                          <a:solidFill>
                            <a:srgbClr val="000000"/>
                          </a:solidFill>
                          <a:latin typeface="Cambria Math" panose="02040503050406030204" pitchFamily="18" charset="0"/>
                        </a:rPr>
                        <m:t>Δ</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𝐶</m:t>
                          </m:r>
                        </m:e>
                        <m:sup>
                          <m:r>
                            <a:rPr lang="zh-CN" altLang="en-US" sz="2400" i="1">
                              <a:solidFill>
                                <a:srgbClr val="000000"/>
                              </a:solidFill>
                              <a:latin typeface="Cambria Math" panose="02040503050406030204" pitchFamily="18" charset="0"/>
                            </a:rPr>
                            <m:t>𝑔</m:t>
                          </m:r>
                        </m:sup>
                      </m:sSup>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𝑔</m:t>
                          </m:r>
                        </m:sub>
                      </m:sSub>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𝐶</m:t>
                              </m:r>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𝐶</m:t>
                                  </m:r>
                                </m:e>
                                <m:sup>
                                  <m:r>
                                    <a:rPr lang="zh-CN" altLang="en-US" sz="2400" i="1">
                                      <a:solidFill>
                                        <a:srgbClr val="000000"/>
                                      </a:solidFill>
                                      <a:latin typeface="Cambria Math" panose="02040503050406030204" pitchFamily="18" charset="0"/>
                                    </a:rPr>
                                    <m:t>∗</m:t>
                                  </m:r>
                                </m:sup>
                              </m:sSup>
                            </m:e>
                          </m:d>
                        </m:e>
                        <m:sup>
                          <m:r>
                            <a:rPr lang="zh-CN" altLang="en-US" sz="2400" i="1">
                              <a:solidFill>
                                <a:srgbClr val="000000"/>
                              </a:solidFill>
                              <a:latin typeface="Cambria Math" panose="02040503050406030204" pitchFamily="18" charset="0"/>
                            </a:rPr>
                            <m:t>𝑔</m:t>
                          </m:r>
                        </m:sup>
                      </m:sSup>
                    </m:oMath>
                  </m:oMathPara>
                </a14:m>
                <a:endParaRPr lang="zh-CN" altLang="en-US" sz="2400" dirty="0"/>
              </a:p>
            </p:txBody>
          </p:sp>
        </mc:Choice>
        <mc:Fallback xmlns="">
          <p:sp>
            <p:nvSpPr>
              <p:cNvPr id="103426" name="Object 2"/>
              <p:cNvSpPr txBox="1">
                <a:spLocks noRot="1" noChangeAspect="1" noMove="1" noResize="1" noEditPoints="1" noAdjustHandles="1" noChangeArrowheads="1" noChangeShapeType="1" noTextEdit="1"/>
              </p:cNvSpPr>
              <p:nvPr/>
            </p:nvSpPr>
            <p:spPr bwMode="auto">
              <a:xfrm>
                <a:off x="540894" y="5624602"/>
                <a:ext cx="3716071" cy="629360"/>
              </a:xfrm>
              <a:prstGeom prst="rect">
                <a:avLst/>
              </a:prstGeom>
              <a:blipFill>
                <a:blip r:embed="rId2"/>
                <a:stretch>
                  <a:fillRect l="-493"/>
                </a:stretch>
              </a:blipFill>
            </p:spPr>
            <p:txBody>
              <a:bodyPr/>
              <a:lstStyle/>
              <a:p>
                <a:r>
                  <a:rPr lang="zh-CN" altLang="en-US">
                    <a:noFill/>
                  </a:rPr>
                  <a:t> </a:t>
                </a:r>
              </a:p>
            </p:txBody>
          </p:sp>
        </mc:Fallback>
      </mc:AlternateContent>
      <p:graphicFrame>
        <p:nvGraphicFramePr>
          <p:cNvPr id="19" name="表格 18"/>
          <p:cNvGraphicFramePr>
            <a:graphicFrameLocks noGrp="1"/>
          </p:cNvGraphicFramePr>
          <p:nvPr>
            <p:extLst>
              <p:ext uri="{D42A27DB-BD31-4B8C-83A1-F6EECF244321}">
                <p14:modId xmlns:p14="http://schemas.microsoft.com/office/powerpoint/2010/main" val="2274158597"/>
              </p:ext>
            </p:extLst>
          </p:nvPr>
        </p:nvGraphicFramePr>
        <p:xfrm>
          <a:off x="4569066" y="5309212"/>
          <a:ext cx="3060340" cy="1260141"/>
        </p:xfrm>
        <a:graphic>
          <a:graphicData uri="http://schemas.openxmlformats.org/drawingml/2006/table">
            <a:tbl>
              <a:tblPr/>
              <a:tblGrid>
                <a:gridCol w="1019513">
                  <a:extLst>
                    <a:ext uri="{9D8B030D-6E8A-4147-A177-3AD203B41FA5}">
                      <a16:colId xmlns:a16="http://schemas.microsoft.com/office/drawing/2014/main" val="20000"/>
                    </a:ext>
                  </a:extLst>
                </a:gridCol>
                <a:gridCol w="1149090">
                  <a:extLst>
                    <a:ext uri="{9D8B030D-6E8A-4147-A177-3AD203B41FA5}">
                      <a16:colId xmlns:a16="http://schemas.microsoft.com/office/drawing/2014/main" val="20001"/>
                    </a:ext>
                  </a:extLst>
                </a:gridCol>
                <a:gridCol w="891737">
                  <a:extLst>
                    <a:ext uri="{9D8B030D-6E8A-4147-A177-3AD203B41FA5}">
                      <a16:colId xmlns:a16="http://schemas.microsoft.com/office/drawing/2014/main" val="20002"/>
                    </a:ext>
                  </a:extLst>
                </a:gridCol>
              </a:tblGrid>
              <a:tr h="420047">
                <a:tc>
                  <a:txBody>
                    <a:bodyPr/>
                    <a:lstStyle/>
                    <a:p>
                      <a:pPr>
                        <a:lnSpc>
                          <a:spcPct val="125000"/>
                        </a:lnSpc>
                        <a:spcAft>
                          <a:spcPts val="0"/>
                        </a:spcAft>
                      </a:pPr>
                      <a:endParaRPr lang="en-US" sz="1800" b="1">
                        <a:solidFill>
                          <a:srgbClr val="000000"/>
                        </a:solidFill>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25000"/>
                        </a:lnSpc>
                        <a:spcAft>
                          <a:spcPts val="0"/>
                        </a:spcAft>
                      </a:pPr>
                      <a:r>
                        <a:rPr lang="en-US" sz="1800" b="1" dirty="0">
                          <a:solidFill>
                            <a:srgbClr val="000000"/>
                          </a:solidFill>
                          <a:latin typeface="Times New Roman"/>
                          <a:ea typeface="宋体"/>
                        </a:rPr>
                        <a:t>k</a:t>
                      </a:r>
                      <a:r>
                        <a:rPr lang="en-US" sz="1800" b="1" baseline="-25000" dirty="0">
                          <a:solidFill>
                            <a:srgbClr val="000000"/>
                          </a:solidFill>
                          <a:latin typeface="Times New Roman"/>
                          <a:ea typeface="宋体"/>
                        </a:rPr>
                        <a:t>g</a:t>
                      </a:r>
                      <a:endParaRPr lang="zh-CN" sz="1800" b="1" dirty="0">
                        <a:solidFill>
                          <a:srgbClr val="000000"/>
                        </a:solidFill>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nSpc>
                          <a:spcPct val="125000"/>
                        </a:lnSpc>
                        <a:spcAft>
                          <a:spcPts val="0"/>
                        </a:spcAft>
                      </a:pPr>
                      <a:r>
                        <a:rPr lang="en-US" sz="1800" b="1">
                          <a:solidFill>
                            <a:srgbClr val="000000"/>
                          </a:solidFill>
                          <a:latin typeface="Times New Roman"/>
                          <a:ea typeface="宋体"/>
                        </a:rPr>
                        <a:t>g</a:t>
                      </a:r>
                      <a:endParaRPr lang="zh-CN" sz="1800" b="1">
                        <a:solidFill>
                          <a:srgbClr val="000000"/>
                        </a:solidFill>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0047">
                <a:tc>
                  <a:txBody>
                    <a:bodyPr/>
                    <a:lstStyle/>
                    <a:p>
                      <a:pPr>
                        <a:lnSpc>
                          <a:spcPct val="125000"/>
                        </a:lnSpc>
                        <a:spcAft>
                          <a:spcPts val="0"/>
                        </a:spcAft>
                      </a:pPr>
                      <a:r>
                        <a:rPr lang="en-US" sz="1800" b="1">
                          <a:solidFill>
                            <a:srgbClr val="000000"/>
                          </a:solidFill>
                          <a:latin typeface="宋体"/>
                          <a:ea typeface="宋体"/>
                        </a:rPr>
                        <a:t>溶液</a:t>
                      </a:r>
                      <a:r>
                        <a:rPr lang="en-US" sz="1800" b="1">
                          <a:solidFill>
                            <a:srgbClr val="000000"/>
                          </a:solidFill>
                          <a:latin typeface="Times New Roman"/>
                          <a:ea typeface="宋体"/>
                        </a:rPr>
                        <a:t>A</a:t>
                      </a:r>
                      <a:endParaRPr lang="zh-CN" sz="1800" b="1">
                        <a:solidFill>
                          <a:srgbClr val="000000"/>
                        </a:solidFill>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nSpc>
                          <a:spcPct val="125000"/>
                        </a:lnSpc>
                        <a:spcAft>
                          <a:spcPts val="0"/>
                        </a:spcAft>
                      </a:pPr>
                      <a:r>
                        <a:rPr lang="en-US" sz="1800" b="1">
                          <a:solidFill>
                            <a:srgbClr val="000000"/>
                          </a:solidFill>
                          <a:latin typeface="Times New Roman"/>
                          <a:ea typeface="宋体"/>
                        </a:rPr>
                        <a:t>2.36E-6</a:t>
                      </a:r>
                      <a:endParaRPr lang="zh-CN" sz="1800" b="1">
                        <a:solidFill>
                          <a:srgbClr val="000000"/>
                        </a:solidFill>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nSpc>
                          <a:spcPct val="125000"/>
                        </a:lnSpc>
                        <a:spcAft>
                          <a:spcPts val="0"/>
                        </a:spcAft>
                      </a:pPr>
                      <a:r>
                        <a:rPr lang="en-US" sz="1800" b="1">
                          <a:solidFill>
                            <a:srgbClr val="000000"/>
                          </a:solidFill>
                          <a:latin typeface="Times New Roman"/>
                          <a:ea typeface="宋体"/>
                        </a:rPr>
                        <a:t>0.73</a:t>
                      </a:r>
                      <a:endParaRPr lang="zh-CN" sz="1800" b="1">
                        <a:solidFill>
                          <a:srgbClr val="000000"/>
                        </a:solidFill>
                        <a:latin typeface="Times New Roman"/>
                        <a:ea typeface="宋体"/>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20047">
                <a:tc>
                  <a:txBody>
                    <a:bodyPr/>
                    <a:lstStyle/>
                    <a:p>
                      <a:pPr>
                        <a:lnSpc>
                          <a:spcPct val="125000"/>
                        </a:lnSpc>
                        <a:spcAft>
                          <a:spcPts val="0"/>
                        </a:spcAft>
                      </a:pPr>
                      <a:r>
                        <a:rPr lang="en-US" sz="1800" b="1">
                          <a:solidFill>
                            <a:srgbClr val="000000"/>
                          </a:solidFill>
                          <a:latin typeface="宋体"/>
                          <a:ea typeface="宋体"/>
                        </a:rPr>
                        <a:t>溶液</a:t>
                      </a:r>
                      <a:r>
                        <a:rPr lang="en-US" sz="1800" b="1">
                          <a:solidFill>
                            <a:srgbClr val="000000"/>
                          </a:solidFill>
                          <a:latin typeface="Times New Roman"/>
                          <a:ea typeface="宋体"/>
                        </a:rPr>
                        <a:t>B</a:t>
                      </a:r>
                      <a:endParaRPr lang="zh-CN" sz="1800" b="1">
                        <a:solidFill>
                          <a:srgbClr val="000000"/>
                        </a:solidFill>
                        <a:latin typeface="Times New Roman"/>
                        <a:ea typeface="宋体"/>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nSpc>
                          <a:spcPct val="125000"/>
                        </a:lnSpc>
                        <a:spcAft>
                          <a:spcPts val="0"/>
                        </a:spcAft>
                      </a:pPr>
                      <a:r>
                        <a:rPr lang="en-US" sz="1800" b="1" dirty="0">
                          <a:solidFill>
                            <a:srgbClr val="000000"/>
                          </a:solidFill>
                          <a:latin typeface="Times New Roman"/>
                          <a:ea typeface="宋体"/>
                        </a:rPr>
                        <a:t>3.76E-5</a:t>
                      </a:r>
                      <a:endParaRPr lang="zh-CN" sz="1800" b="1" dirty="0">
                        <a:solidFill>
                          <a:srgbClr val="000000"/>
                        </a:solidFill>
                        <a:latin typeface="Times New Roman"/>
                        <a:ea typeface="宋体"/>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nSpc>
                          <a:spcPct val="125000"/>
                        </a:lnSpc>
                        <a:spcAft>
                          <a:spcPts val="0"/>
                        </a:spcAft>
                      </a:pPr>
                      <a:r>
                        <a:rPr lang="en-US" sz="1800" b="1" dirty="0">
                          <a:solidFill>
                            <a:srgbClr val="000000"/>
                          </a:solidFill>
                          <a:latin typeface="Times New Roman"/>
                          <a:ea typeface="宋体"/>
                        </a:rPr>
                        <a:t>1.29</a:t>
                      </a:r>
                      <a:endParaRPr lang="zh-CN" sz="1800" b="1" dirty="0">
                        <a:solidFill>
                          <a:srgbClr val="000000"/>
                        </a:solidFill>
                        <a:latin typeface="Times New Roman"/>
                        <a:ea typeface="宋体"/>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Rectangle 2">
            <a:extLst>
              <a:ext uri="{FF2B5EF4-FFF2-40B4-BE49-F238E27FC236}">
                <a16:creationId xmlns:a16="http://schemas.microsoft.com/office/drawing/2014/main" id="{CE727FAF-E444-1452-8899-84825017ECBA}"/>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第一种方法：单晶测定法</a:t>
            </a:r>
            <a:r>
              <a:rPr lang="en-US" altLang="zh-CN" sz="2800" kern="0" dirty="0"/>
              <a:t>—</a:t>
            </a:r>
            <a:r>
              <a:rPr lang="zh-CN" altLang="en-US" sz="2800" kern="0" dirty="0"/>
              <a:t>研究实例</a:t>
            </a:r>
            <a:endParaRPr lang="zh-CN" altLang="zh-CN" sz="2800" kern="0" dirty="0"/>
          </a:p>
        </p:txBody>
      </p:sp>
    </p:spTree>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dirty="0"/>
              <a:t>结晶动力学研究方法</a:t>
            </a:r>
            <a:endParaRPr lang="zh-CN" altLang="zh-CN" sz="4000" dirty="0"/>
          </a:p>
        </p:txBody>
      </p:sp>
      <p:sp>
        <p:nvSpPr>
          <p:cNvPr id="14345" name="Rectangle 3"/>
          <p:cNvSpPr>
            <a:spLocks noGrp="1" noChangeArrowheads="1"/>
          </p:cNvSpPr>
          <p:nvPr>
            <p:ph type="body" idx="1"/>
          </p:nvPr>
        </p:nvSpPr>
        <p:spPr>
          <a:xfrm>
            <a:off x="1084112" y="2437977"/>
            <a:ext cx="6975776" cy="551152"/>
          </a:xfrm>
        </p:spPr>
        <p:style>
          <a:lnRef idx="2">
            <a:schemeClr val="accent2"/>
          </a:lnRef>
          <a:fillRef idx="1">
            <a:schemeClr val="lt1"/>
          </a:fillRef>
          <a:effectRef idx="0">
            <a:schemeClr val="accent2"/>
          </a:effectRef>
          <a:fontRef idx="minor">
            <a:schemeClr val="dk1"/>
          </a:fontRef>
        </p:style>
        <p:txBody>
          <a:bodyPr/>
          <a:lstStyle/>
          <a:p>
            <a:r>
              <a:rPr lang="zh-CN" altLang="en-US" sz="2400" dirty="0">
                <a:effectLst/>
              </a:rPr>
              <a:t>基于粒数衡算方程，包含丰富的动力学信息</a:t>
            </a:r>
            <a:endParaRPr lang="zh-CN" altLang="zh-CN" sz="2400" dirty="0">
              <a:effectLst/>
            </a:endParaRPr>
          </a:p>
        </p:txBody>
      </p:sp>
      <p:sp>
        <p:nvSpPr>
          <p:cNvPr id="14346" name="Rectangle 4"/>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7" name="Rectangle 6"/>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8" name="Rectangle 8"/>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9" name="Rectangle 10"/>
          <p:cNvSpPr>
            <a:spLocks noChangeArrowheads="1"/>
          </p:cNvSpPr>
          <p:nvPr/>
        </p:nvSpPr>
        <p:spPr bwMode="auto">
          <a:xfrm>
            <a:off x="0" y="3484435"/>
            <a:ext cx="9144000" cy="0"/>
          </a:xfrm>
          <a:prstGeom prst="rect">
            <a:avLst/>
          </a:prstGeom>
          <a:noFill/>
          <a:ln w="9525">
            <a:noFill/>
            <a:miter lim="800000"/>
            <a:headEnd/>
            <a:tailEnd/>
          </a:ln>
        </p:spPr>
        <p:txBody>
          <a:bodyPr wrap="none" anchor="ctr">
            <a:spAutoFit/>
          </a:bodyPr>
          <a:lstStyle/>
          <a:p>
            <a:endParaRPr lang="zh-CN" altLang="en-US"/>
          </a:p>
        </p:txBody>
      </p:sp>
      <p:sp>
        <p:nvSpPr>
          <p:cNvPr id="14350" name="Rectangle 12"/>
          <p:cNvSpPr>
            <a:spLocks noChangeArrowheads="1"/>
          </p:cNvSpPr>
          <p:nvPr/>
        </p:nvSpPr>
        <p:spPr bwMode="auto">
          <a:xfrm>
            <a:off x="0" y="3503485"/>
            <a:ext cx="9144000" cy="0"/>
          </a:xfrm>
          <a:prstGeom prst="rect">
            <a:avLst/>
          </a:prstGeom>
          <a:noFill/>
          <a:ln w="9525">
            <a:noFill/>
            <a:miter lim="800000"/>
            <a:headEnd/>
            <a:tailEnd/>
          </a:ln>
        </p:spPr>
        <p:txBody>
          <a:bodyPr wrap="none" anchor="ctr">
            <a:spAutoFit/>
          </a:bodyPr>
          <a:lstStyle/>
          <a:p>
            <a:endParaRPr lang="zh-CN" altLang="en-US"/>
          </a:p>
        </p:txBody>
      </p:sp>
      <p:sp>
        <p:nvSpPr>
          <p:cNvPr id="14351" name="Rectangle 14"/>
          <p:cNvSpPr>
            <a:spLocks noChangeArrowheads="1"/>
          </p:cNvSpPr>
          <p:nvPr/>
        </p:nvSpPr>
        <p:spPr bwMode="auto">
          <a:xfrm>
            <a:off x="0" y="3479673"/>
            <a:ext cx="9144000" cy="0"/>
          </a:xfrm>
          <a:prstGeom prst="rect">
            <a:avLst/>
          </a:prstGeom>
          <a:noFill/>
          <a:ln w="9525">
            <a:noFill/>
            <a:miter lim="800000"/>
            <a:headEnd/>
            <a:tailEnd/>
          </a:ln>
        </p:spPr>
        <p:txBody>
          <a:bodyPr wrap="none" anchor="ctr">
            <a:spAutoFit/>
          </a:bodyPr>
          <a:lstStyle/>
          <a:p>
            <a:endParaRPr lang="zh-CN" alt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61441" name="Object 1"/>
              <p:cNvSpPr txBox="1"/>
              <p:nvPr/>
            </p:nvSpPr>
            <p:spPr bwMode="auto">
              <a:xfrm>
                <a:off x="1376645" y="3148637"/>
                <a:ext cx="6390710" cy="112777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sz="2400" i="1" smtClean="0">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𝑛</m:t>
                          </m:r>
                        </m:num>
                        <m:den>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𝑡</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𝐺𝑛</m:t>
                          </m:r>
                          <m:r>
                            <a:rPr lang="zh-CN" altLang="en-US" sz="2400" i="1">
                              <a:solidFill>
                                <a:srgbClr val="000000"/>
                              </a:solidFill>
                              <a:latin typeface="Cambria Math" panose="02040503050406030204" pitchFamily="18" charset="0"/>
                            </a:rPr>
                            <m:t>)</m:t>
                          </m:r>
                        </m:num>
                        <m:den>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𝐿</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en-US" altLang="zh-CN" sz="2400" b="0" i="1" smtClean="0">
                              <a:solidFill>
                                <a:srgbClr val="000000"/>
                              </a:solidFill>
                              <a:latin typeface="Cambria Math" panose="02040503050406030204" pitchFamily="18" charset="0"/>
                            </a:rPr>
                            <m:t>𝑄</m:t>
                          </m:r>
                        </m:num>
                        <m:den>
                          <m:r>
                            <a:rPr lang="zh-CN" altLang="en-US" sz="2400" i="1">
                              <a:solidFill>
                                <a:srgbClr val="000000"/>
                              </a:solidFill>
                              <a:latin typeface="Cambria Math" panose="02040503050406030204" pitchFamily="18" charset="0"/>
                            </a:rPr>
                            <m:t>𝑉</m:t>
                          </m:r>
                        </m:den>
                      </m:f>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𝑄</m:t>
                              </m:r>
                            </m:e>
                            <m:sub>
                              <m:r>
                                <a:rPr lang="zh-CN" altLang="en-US" sz="2400" i="1">
                                  <a:solidFill>
                                    <a:srgbClr val="000000"/>
                                  </a:solidFill>
                                  <a:latin typeface="Cambria Math" panose="02040503050406030204" pitchFamily="18" charset="0"/>
                                </a:rPr>
                                <m:t>𝑖</m:t>
                              </m:r>
                            </m:sub>
                          </m:sSub>
                        </m:num>
                        <m:den>
                          <m:r>
                            <a:rPr lang="zh-CN" altLang="en-US" sz="2400" i="1">
                              <a:solidFill>
                                <a:srgbClr val="000000"/>
                              </a:solidFill>
                              <a:latin typeface="Cambria Math" panose="02040503050406030204" pitchFamily="18" charset="0"/>
                            </a:rPr>
                            <m:t>𝑉</m:t>
                          </m:r>
                        </m:den>
                      </m:f>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𝑛</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𝐷</m:t>
                      </m:r>
                      <m:r>
                        <a:rPr lang="zh-CN" altLang="en-US" sz="2400" i="1">
                          <a:solidFill>
                            <a:srgbClr val="000000"/>
                          </a:solidFill>
                          <a:latin typeface="Cambria Math" panose="02040503050406030204" pitchFamily="18" charset="0"/>
                        </a:rPr>
                        <m:t>)</m:t>
                      </m:r>
                    </m:oMath>
                  </m:oMathPara>
                </a14:m>
                <a:endParaRPr lang="zh-CN" altLang="en-US" dirty="0"/>
              </a:p>
            </p:txBody>
          </p:sp>
        </mc:Choice>
        <mc:Fallback xmlns="">
          <p:sp>
            <p:nvSpPr>
              <p:cNvPr id="61441" name="Object 1"/>
              <p:cNvSpPr txBox="1">
                <a:spLocks noRot="1" noChangeAspect="1" noMove="1" noResize="1" noEditPoints="1" noAdjustHandles="1" noChangeArrowheads="1" noChangeShapeType="1" noTextEdit="1"/>
              </p:cNvSpPr>
              <p:nvPr/>
            </p:nvSpPr>
            <p:spPr bwMode="auto">
              <a:xfrm>
                <a:off x="1376645" y="3148637"/>
                <a:ext cx="6390710" cy="1127772"/>
              </a:xfrm>
              <a:prstGeom prst="rect">
                <a:avLst/>
              </a:prstGeom>
              <a:blipFill>
                <a:blip r:embed="rId3"/>
                <a:stretch>
                  <a:fillRect/>
                </a:stretch>
              </a:blipFill>
            </p:spPr>
            <p:txBody>
              <a:bodyPr/>
              <a:lstStyle/>
              <a:p>
                <a:r>
                  <a:rPr lang="zh-CN" altLang="en-US">
                    <a:noFill/>
                  </a:rPr>
                  <a:t> </a:t>
                </a:r>
              </a:p>
            </p:txBody>
          </p:sp>
        </mc:Fallback>
      </mc:AlternateContent>
      <p:sp>
        <p:nvSpPr>
          <p:cNvPr id="61443" name="Rectangle 3"/>
          <p:cNvSpPr>
            <a:spLocks noChangeArrowheads="1"/>
          </p:cNvSpPr>
          <p:nvPr/>
        </p:nvSpPr>
        <p:spPr bwMode="auto">
          <a:xfrm>
            <a:off x="922602" y="4171690"/>
            <a:ext cx="7298795" cy="2816156"/>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1828800" marR="0" lvl="4" indent="-1504950" algn="just" defTabSz="914400" rtl="0" eaLnBrk="1" fontAlgn="base" latinLnBrk="0" hangingPunct="1">
              <a:lnSpc>
                <a:spcPct val="100000"/>
              </a:lnSpc>
              <a:spcBef>
                <a:spcPct val="0"/>
              </a:spcBef>
              <a:spcAft>
                <a:spcPct val="0"/>
              </a:spcAft>
              <a:buClrTx/>
              <a:buSzTx/>
              <a:tabLst/>
            </a:pP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式中，</a:t>
            </a: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n</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表示粒数密度，</a:t>
            </a: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#/m.m</a:t>
            </a:r>
            <a:r>
              <a:rPr kumimoji="0" lang="en-AU" altLang="zh-CN" sz="2000" b="1"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3</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p>
            <a:pPr marL="1828800" marR="0" lvl="4" indent="-1504950" algn="just" defTabSz="914400" rtl="0" eaLnBrk="1" fontAlgn="base" latinLnBrk="0" hangingPunct="1">
              <a:lnSpc>
                <a:spcPct val="100000"/>
              </a:lnSpc>
              <a:spcBef>
                <a:spcPct val="0"/>
              </a:spcBef>
              <a:spcAft>
                <a:spcPct val="0"/>
              </a:spcAft>
              <a:buClrTx/>
              <a:buSzTx/>
              <a:tabLst/>
            </a:pP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如果结晶器内混合均匀，则</a:t>
            </a: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n</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是时间和粒度的函数；</a:t>
            </a:r>
            <a:endPar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p>
            <a:pPr marL="1828800" marR="0" lvl="4" indent="-1504950" algn="just" defTabSz="914400" rtl="0" eaLnBrk="1" fontAlgn="base" latinLnBrk="0" hangingPunct="1">
              <a:lnSpc>
                <a:spcPct val="100000"/>
              </a:lnSpc>
              <a:spcBef>
                <a:spcPct val="0"/>
              </a:spcBef>
              <a:spcAft>
                <a:spcPct val="0"/>
              </a:spcAft>
              <a:buClrTx/>
              <a:buSzTx/>
              <a:tabLst/>
            </a:pP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V</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表示</a:t>
            </a:r>
            <a:r>
              <a:rPr kumimoji="0"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晶浆</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的体积，</a:t>
            </a: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m</a:t>
            </a:r>
            <a:r>
              <a:rPr kumimoji="0" lang="en-AU" altLang="zh-CN" sz="2000" b="1"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3</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p>
            <a:pPr marL="1828800" marR="0" lvl="4" indent="-1504950" algn="just" defTabSz="914400" rtl="0" eaLnBrk="1" fontAlgn="base" latinLnBrk="0" hangingPunct="1">
              <a:lnSpc>
                <a:spcPct val="100000"/>
              </a:lnSpc>
              <a:spcBef>
                <a:spcPct val="0"/>
              </a:spcBef>
              <a:spcAft>
                <a:spcPct val="0"/>
              </a:spcAft>
              <a:buClrTx/>
              <a:buSzTx/>
              <a:tabLst/>
            </a:pP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G</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为线性生长速率，</a:t>
            </a: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m/s</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p>
            <a:pPr marL="1828800" marR="0" lvl="4" indent="-1504950" algn="just" defTabSz="914400" rtl="0" eaLnBrk="1" fontAlgn="base" latinLnBrk="0" hangingPunct="1">
              <a:lnSpc>
                <a:spcPct val="100000"/>
              </a:lnSpc>
              <a:spcBef>
                <a:spcPct val="0"/>
              </a:spcBef>
              <a:spcAft>
                <a:spcPct val="0"/>
              </a:spcAft>
              <a:buClrTx/>
              <a:buSzTx/>
              <a:tabLst/>
            </a:pP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L</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为晶体粒度，</a:t>
            </a: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m</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p>
            <a:pPr marL="1828800" marR="0" lvl="4" indent="-1504950" algn="just" defTabSz="914400" rtl="0" eaLnBrk="1" fontAlgn="base" latinLnBrk="0" hangingPunct="1">
              <a:lnSpc>
                <a:spcPct val="100000"/>
              </a:lnSpc>
              <a:spcBef>
                <a:spcPct val="0"/>
              </a:spcBef>
              <a:spcAft>
                <a:spcPct val="0"/>
              </a:spcAft>
              <a:buClrTx/>
              <a:buSzTx/>
              <a:tabLst/>
            </a:pP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Q</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和</a:t>
            </a:r>
            <a:r>
              <a:rPr kumimoji="0" lang="en-AU" altLang="zh-CN" sz="2000" b="1"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Q</a:t>
            </a:r>
            <a:r>
              <a:rPr kumimoji="0" lang="en-AU" altLang="zh-CN" sz="2000" b="1" i="0" u="none" strike="noStrike" cap="none" normalizeH="0" baseline="-30000" dirty="0" err="1">
                <a:ln>
                  <a:noFill/>
                </a:ln>
                <a:solidFill>
                  <a:srgbClr val="000000"/>
                </a:solidFill>
                <a:effectLst/>
                <a:latin typeface="Times New Roman" pitchFamily="18" charset="0"/>
                <a:ea typeface="宋体" pitchFamily="2" charset="-122"/>
                <a:cs typeface="Times New Roman" pitchFamily="18" charset="0"/>
              </a:rPr>
              <a:t>i</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为物料进出反应器的体积流量，</a:t>
            </a: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m</a:t>
            </a:r>
            <a:r>
              <a:rPr kumimoji="0" lang="en-AU" altLang="zh-CN" sz="2000" b="1" i="0" u="none" strike="noStrike" cap="none" normalizeH="0" baseline="30000" dirty="0">
                <a:ln>
                  <a:noFill/>
                </a:ln>
                <a:solidFill>
                  <a:srgbClr val="000000"/>
                </a:solidFill>
                <a:effectLst/>
                <a:latin typeface="Times New Roman" pitchFamily="18" charset="0"/>
                <a:ea typeface="宋体" pitchFamily="2" charset="-122"/>
                <a:cs typeface="Times New Roman" pitchFamily="18" charset="0"/>
              </a:rPr>
              <a:t>3</a:t>
            </a: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/s</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p>
            <a:pPr marL="1828800" marR="0" lvl="4" indent="-1504950" algn="just" defTabSz="914400" rtl="0" eaLnBrk="1" fontAlgn="base" latinLnBrk="0" hangingPunct="1">
              <a:lnSpc>
                <a:spcPct val="100000"/>
              </a:lnSpc>
              <a:spcBef>
                <a:spcPct val="0"/>
              </a:spcBef>
              <a:spcAft>
                <a:spcPct val="0"/>
              </a:spcAft>
              <a:buClrTx/>
              <a:buSzTx/>
              <a:tabLst/>
            </a:pP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t</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为操作时间，</a:t>
            </a: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s</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p>
            <a:pPr marL="1828800" marR="0" lvl="4" indent="-1504950" algn="just" defTabSz="914400" rtl="0" eaLnBrk="1" fontAlgn="base" latinLnBrk="0" hangingPunct="1">
              <a:lnSpc>
                <a:spcPct val="100000"/>
              </a:lnSpc>
              <a:spcBef>
                <a:spcPct val="0"/>
              </a:spcBef>
              <a:spcAft>
                <a:spcPct val="0"/>
              </a:spcAft>
              <a:buClrTx/>
              <a:buSzTx/>
              <a:tabLst/>
            </a:pP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B</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为积聚速率，</a:t>
            </a:r>
            <a:r>
              <a:rPr kumimoji="0" lang="en-AU"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D</a:t>
            </a:r>
            <a:r>
              <a:rPr kumimoji="0" lang="zh-CN" altLang="en-AU"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为破碎速率。</a:t>
            </a:r>
          </a:p>
          <a:p>
            <a:pPr marL="1371600" marR="0" lvl="3" indent="-1047750" algn="just" defTabSz="914400" rtl="0" eaLnBrk="0" fontAlgn="base" latinLnBrk="0" hangingPunct="0">
              <a:lnSpc>
                <a:spcPct val="100000"/>
              </a:lnSpc>
              <a:spcBef>
                <a:spcPct val="0"/>
              </a:spcBef>
              <a:spcAft>
                <a:spcPct val="0"/>
              </a:spcAft>
              <a:buClrTx/>
              <a:buSzTx/>
              <a:buFontTx/>
              <a:buChar char="•"/>
              <a:tabLst/>
            </a:pPr>
            <a:endParaRPr kumimoji="0" lang="zh-CN" altLang="en-AU" sz="20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 name="Rectangle 2">
            <a:extLst>
              <a:ext uri="{FF2B5EF4-FFF2-40B4-BE49-F238E27FC236}">
                <a16:creationId xmlns:a16="http://schemas.microsoft.com/office/drawing/2014/main" id="{BEE7E66D-6E49-9BAD-30B4-A00BAFBB97FF}"/>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第二种方法：晶体群测定法</a:t>
            </a:r>
            <a:endParaRPr lang="zh-CN" altLang="zh-CN" sz="2800" kern="0" dirty="0"/>
          </a:p>
        </p:txBody>
      </p:sp>
    </p:spTree>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dirty="0"/>
              <a:t>结晶动力学研究方法</a:t>
            </a:r>
            <a:endParaRPr lang="zh-CN" altLang="zh-CN" sz="4000" dirty="0"/>
          </a:p>
        </p:txBody>
      </p:sp>
      <p:sp>
        <p:nvSpPr>
          <p:cNvPr id="14345" name="Rectangle 3"/>
          <p:cNvSpPr>
            <a:spLocks noGrp="1" noChangeArrowheads="1"/>
          </p:cNvSpPr>
          <p:nvPr>
            <p:ph type="body" idx="1"/>
          </p:nvPr>
        </p:nvSpPr>
        <p:spPr>
          <a:xfrm>
            <a:off x="521550" y="4554126"/>
            <a:ext cx="8100900" cy="2160239"/>
          </a:xfrm>
        </p:spPr>
        <p:style>
          <a:lnRef idx="2">
            <a:schemeClr val="accent2"/>
          </a:lnRef>
          <a:fillRef idx="1">
            <a:schemeClr val="lt1"/>
          </a:fillRef>
          <a:effectRef idx="0">
            <a:schemeClr val="accent2"/>
          </a:effectRef>
          <a:fontRef idx="minor">
            <a:schemeClr val="dk1"/>
          </a:fontRef>
        </p:style>
        <p:txBody>
          <a:bodyPr/>
          <a:lstStyle/>
          <a:p>
            <a:pPr algn="just"/>
            <a:r>
              <a:rPr lang="zh-CN" altLang="zh-CN" sz="2400" dirty="0">
                <a:effectLst/>
              </a:rPr>
              <a:t>很多学者针对具体体系进行合理假设，使方程实用性更强，同时该方法还处于不断应用和发展之中。</a:t>
            </a:r>
            <a:endParaRPr lang="en-US" altLang="zh-CN" sz="2400" dirty="0">
              <a:effectLst/>
            </a:endParaRPr>
          </a:p>
          <a:p>
            <a:pPr algn="just"/>
            <a:r>
              <a:rPr lang="zh-CN" altLang="zh-CN" sz="2400" dirty="0">
                <a:effectLst/>
              </a:rPr>
              <a:t>应用粒数衡算方法研究晶体粒度分布问题，目标有两个：第一，根据产品的粒度分布可以</a:t>
            </a:r>
            <a:r>
              <a:rPr lang="zh-CN" altLang="zh-CN" sz="2400" dirty="0">
                <a:solidFill>
                  <a:srgbClr val="C00000"/>
                </a:solidFill>
                <a:effectLst/>
              </a:rPr>
              <a:t>得到晶体成核和生长速率</a:t>
            </a:r>
            <a:r>
              <a:rPr lang="zh-CN" altLang="zh-CN" sz="2400" dirty="0">
                <a:effectLst/>
              </a:rPr>
              <a:t>等结晶动力学方面的信息；第二，</a:t>
            </a:r>
            <a:r>
              <a:rPr lang="zh-CN" altLang="zh-CN" sz="2400" dirty="0">
                <a:solidFill>
                  <a:srgbClr val="C00000"/>
                </a:solidFill>
                <a:effectLst/>
              </a:rPr>
              <a:t>指导结晶操作</a:t>
            </a:r>
            <a:r>
              <a:rPr lang="zh-CN" altLang="zh-CN" sz="2400" dirty="0">
                <a:effectLst/>
              </a:rPr>
              <a:t>。</a:t>
            </a:r>
          </a:p>
        </p:txBody>
      </p:sp>
      <p:sp>
        <p:nvSpPr>
          <p:cNvPr id="14346" name="Rectangle 4"/>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7" name="Rectangle 6"/>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8" name="Rectangle 8"/>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9" name="Rectangle 10"/>
          <p:cNvSpPr>
            <a:spLocks noChangeArrowheads="1"/>
          </p:cNvSpPr>
          <p:nvPr/>
        </p:nvSpPr>
        <p:spPr bwMode="auto">
          <a:xfrm>
            <a:off x="0" y="3484435"/>
            <a:ext cx="9144000" cy="0"/>
          </a:xfrm>
          <a:prstGeom prst="rect">
            <a:avLst/>
          </a:prstGeom>
          <a:noFill/>
          <a:ln w="9525">
            <a:noFill/>
            <a:miter lim="800000"/>
            <a:headEnd/>
            <a:tailEnd/>
          </a:ln>
        </p:spPr>
        <p:txBody>
          <a:bodyPr wrap="none" anchor="ctr">
            <a:spAutoFit/>
          </a:bodyPr>
          <a:lstStyle/>
          <a:p>
            <a:endParaRPr lang="zh-CN" altLang="en-US"/>
          </a:p>
        </p:txBody>
      </p:sp>
      <p:sp>
        <p:nvSpPr>
          <p:cNvPr id="14350" name="Rectangle 12"/>
          <p:cNvSpPr>
            <a:spLocks noChangeArrowheads="1"/>
          </p:cNvSpPr>
          <p:nvPr/>
        </p:nvSpPr>
        <p:spPr bwMode="auto">
          <a:xfrm>
            <a:off x="0" y="3503485"/>
            <a:ext cx="9144000" cy="0"/>
          </a:xfrm>
          <a:prstGeom prst="rect">
            <a:avLst/>
          </a:prstGeom>
          <a:noFill/>
          <a:ln w="9525">
            <a:noFill/>
            <a:miter lim="800000"/>
            <a:headEnd/>
            <a:tailEnd/>
          </a:ln>
        </p:spPr>
        <p:txBody>
          <a:bodyPr wrap="none" anchor="ctr">
            <a:spAutoFit/>
          </a:bodyPr>
          <a:lstStyle/>
          <a:p>
            <a:endParaRPr lang="zh-CN" altLang="en-US"/>
          </a:p>
        </p:txBody>
      </p:sp>
      <p:sp>
        <p:nvSpPr>
          <p:cNvPr id="14351" name="Rectangle 14"/>
          <p:cNvSpPr>
            <a:spLocks noChangeArrowheads="1"/>
          </p:cNvSpPr>
          <p:nvPr/>
        </p:nvSpPr>
        <p:spPr bwMode="auto">
          <a:xfrm>
            <a:off x="0" y="3479673"/>
            <a:ext cx="9144000" cy="0"/>
          </a:xfrm>
          <a:prstGeom prst="rect">
            <a:avLst/>
          </a:prstGeom>
          <a:noFill/>
          <a:ln w="9525">
            <a:noFill/>
            <a:miter lim="800000"/>
            <a:headEnd/>
            <a:tailEnd/>
          </a:ln>
        </p:spPr>
        <p:txBody>
          <a:bodyPr wrap="none" anchor="ctr">
            <a:spAutoFit/>
          </a:bodyPr>
          <a:lstStyle/>
          <a:p>
            <a:endParaRPr lang="zh-CN" alt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521550" y="2435113"/>
            <a:ext cx="8055896"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zh-CN" altLang="zh-CN" sz="2400" b="1" dirty="0"/>
              <a:t>在工业结晶中，结晶动力学是进行结晶器分析、设计、操作和模拟的主要依据。</a:t>
            </a:r>
            <a:r>
              <a:rPr lang="en-US" altLang="zh-CN" sz="2400" b="1" dirty="0"/>
              <a:t>Randolph</a:t>
            </a:r>
            <a:r>
              <a:rPr lang="zh-CN" altLang="zh-CN" sz="2400" b="1" dirty="0"/>
              <a:t>和</a:t>
            </a:r>
            <a:r>
              <a:rPr lang="en-US" altLang="zh-CN" sz="2400" b="1" dirty="0"/>
              <a:t>Larson</a:t>
            </a:r>
            <a:r>
              <a:rPr lang="zh-CN" altLang="zh-CN" sz="2400" b="1" dirty="0"/>
              <a:t>将粒数衡算方程和粒数密度的概念应用于工业结晶过程，把产品的粒度分布与结晶器结构和操作参数联系起来，</a:t>
            </a:r>
            <a:r>
              <a:rPr lang="zh-CN" altLang="zh-CN" sz="2400" b="1" dirty="0">
                <a:solidFill>
                  <a:srgbClr val="C00000"/>
                </a:solidFill>
              </a:rPr>
              <a:t>是结晶动力学研究的基本方法</a:t>
            </a:r>
            <a:r>
              <a:rPr lang="zh-CN" altLang="zh-CN" sz="2400" b="1" dirty="0"/>
              <a:t>，成为工业结晶理论发展的一个里程碑。</a:t>
            </a:r>
            <a:endParaRPr lang="zh-CN" altLang="en-US" sz="2400" b="1" dirty="0"/>
          </a:p>
        </p:txBody>
      </p:sp>
      <p:sp>
        <p:nvSpPr>
          <p:cNvPr id="2" name="Rectangle 2">
            <a:extLst>
              <a:ext uri="{FF2B5EF4-FFF2-40B4-BE49-F238E27FC236}">
                <a16:creationId xmlns:a16="http://schemas.microsoft.com/office/drawing/2014/main" id="{CF1D22E4-C928-7F7D-6058-3B78DB44CAB6}"/>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第二种方法：晶体群测定法</a:t>
            </a:r>
            <a:endParaRPr lang="zh-CN" altLang="zh-CN" sz="2800" kern="0" dirty="0"/>
          </a:p>
        </p:txBody>
      </p:sp>
    </p:spTree>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title"/>
          </p:nvPr>
        </p:nvSpPr>
        <p:spPr>
          <a:xfrm>
            <a:off x="589628" y="2746581"/>
            <a:ext cx="4365485" cy="736537"/>
          </a:xfrm>
          <a:solidFill>
            <a:schemeClr val="accent1"/>
          </a:solidFill>
        </p:spPr>
        <p:txBody>
          <a:bodyPr/>
          <a:lstStyle/>
          <a:p>
            <a:pPr algn="ctr"/>
            <a:r>
              <a:rPr lang="en-US" altLang="zh-CN" sz="2000" dirty="0">
                <a:solidFill>
                  <a:srgbClr val="0000FF"/>
                </a:solidFill>
              </a:rPr>
              <a:t>MSMPR</a:t>
            </a:r>
            <a:r>
              <a:rPr lang="zh-CN" altLang="en-US" sz="2000" dirty="0">
                <a:solidFill>
                  <a:srgbClr val="0000FF"/>
                </a:solidFill>
              </a:rPr>
              <a:t>（</a:t>
            </a:r>
            <a:r>
              <a:rPr lang="en-US" altLang="zh-CN" sz="2000" dirty="0">
                <a:solidFill>
                  <a:srgbClr val="0000FF"/>
                </a:solidFill>
              </a:rPr>
              <a:t>Mixed suspension mixed product removal</a:t>
            </a:r>
            <a:r>
              <a:rPr lang="zh-CN" altLang="en-US" sz="2000" dirty="0">
                <a:solidFill>
                  <a:srgbClr val="0000FF"/>
                </a:solidFill>
              </a:rPr>
              <a:t>）结晶装置</a:t>
            </a:r>
          </a:p>
        </p:txBody>
      </p:sp>
      <p:pic>
        <p:nvPicPr>
          <p:cNvPr id="94211" name="Picture 4">
            <a:hlinkClick r:id="" action="ppaction://hlinkshowjump?jump=lastslideviewed"/>
          </p:cNvPr>
          <p:cNvPicPr>
            <a:picLocks noGrp="1" noChangeAspect="1" noChangeArrowheads="1"/>
          </p:cNvPicPr>
          <p:nvPr>
            <p:ph idx="1"/>
          </p:nvPr>
        </p:nvPicPr>
        <p:blipFill>
          <a:blip r:embed="rId3" cstate="print"/>
          <a:srcRect/>
          <a:stretch>
            <a:fillRect/>
          </a:stretch>
        </p:blipFill>
        <p:spPr>
          <a:xfrm>
            <a:off x="635040" y="1986838"/>
            <a:ext cx="8215313" cy="4730750"/>
          </a:xfrm>
        </p:spPr>
      </p:pic>
      <p:sp>
        <p:nvSpPr>
          <p:cNvPr id="2" name="Rectangle 2">
            <a:extLst>
              <a:ext uri="{FF2B5EF4-FFF2-40B4-BE49-F238E27FC236}">
                <a16:creationId xmlns:a16="http://schemas.microsoft.com/office/drawing/2014/main" id="{B6EBCB39-B3E0-50BD-9D68-3399E3EA379B}"/>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第二种方法：晶体群测定法</a:t>
            </a:r>
            <a:endParaRPr lang="zh-CN" altLang="zh-CN" sz="2800" kern="0" dirty="0"/>
          </a:p>
        </p:txBody>
      </p:sp>
      <p:sp>
        <p:nvSpPr>
          <p:cNvPr id="3" name="Rectangle 2">
            <a:extLst>
              <a:ext uri="{FF2B5EF4-FFF2-40B4-BE49-F238E27FC236}">
                <a16:creationId xmlns:a16="http://schemas.microsoft.com/office/drawing/2014/main" id="{9BC2214F-626B-1136-AF2C-E4986C6DE37E}"/>
              </a:ext>
            </a:extLst>
          </p:cNvPr>
          <p:cNvSpPr txBox="1">
            <a:spLocks noChangeArrowheads="1"/>
          </p:cNvSpPr>
          <p:nvPr/>
        </p:nvSpPr>
        <p:spPr bwMode="auto">
          <a:xfrm>
            <a:off x="1835150" y="274638"/>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3. </a:t>
            </a:r>
            <a:r>
              <a:rPr lang="zh-CN" altLang="en-US" sz="4000" kern="0" dirty="0"/>
              <a:t>结晶动力学研究方法</a:t>
            </a:r>
            <a:endParaRPr lang="zh-CN" altLang="zh-CN" sz="4000" kern="0" dirty="0"/>
          </a:p>
        </p:txBody>
      </p:sp>
    </p:spTree>
  </p:cSld>
  <p:clrMapOvr>
    <a:masterClrMapping/>
  </p:clrMapOvr>
  <p:transition advClick="0">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kern="0" dirty="0"/>
              <a:t>结晶动力学研究方法</a:t>
            </a:r>
            <a:endParaRPr lang="zh-CN" altLang="zh-CN" sz="4000" kern="0" dirty="0"/>
          </a:p>
        </p:txBody>
      </p:sp>
      <p:sp>
        <p:nvSpPr>
          <p:cNvPr id="14346" name="Rectangle 4"/>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7" name="Rectangle 6"/>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8" name="Rectangle 8"/>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9" name="Rectangle 10"/>
          <p:cNvSpPr>
            <a:spLocks noChangeArrowheads="1"/>
          </p:cNvSpPr>
          <p:nvPr/>
        </p:nvSpPr>
        <p:spPr bwMode="auto">
          <a:xfrm>
            <a:off x="0" y="3484435"/>
            <a:ext cx="9144000" cy="0"/>
          </a:xfrm>
          <a:prstGeom prst="rect">
            <a:avLst/>
          </a:prstGeom>
          <a:noFill/>
          <a:ln w="9525">
            <a:noFill/>
            <a:miter lim="800000"/>
            <a:headEnd/>
            <a:tailEnd/>
          </a:ln>
        </p:spPr>
        <p:txBody>
          <a:bodyPr wrap="none" anchor="ctr">
            <a:spAutoFit/>
          </a:bodyPr>
          <a:lstStyle/>
          <a:p>
            <a:endParaRPr lang="zh-CN" altLang="en-US"/>
          </a:p>
        </p:txBody>
      </p:sp>
      <p:sp>
        <p:nvSpPr>
          <p:cNvPr id="14350" name="Rectangle 12"/>
          <p:cNvSpPr>
            <a:spLocks noChangeArrowheads="1"/>
          </p:cNvSpPr>
          <p:nvPr/>
        </p:nvSpPr>
        <p:spPr bwMode="auto">
          <a:xfrm>
            <a:off x="0" y="3503485"/>
            <a:ext cx="9144000" cy="0"/>
          </a:xfrm>
          <a:prstGeom prst="rect">
            <a:avLst/>
          </a:prstGeom>
          <a:noFill/>
          <a:ln w="9525">
            <a:noFill/>
            <a:miter lim="800000"/>
            <a:headEnd/>
            <a:tailEnd/>
          </a:ln>
        </p:spPr>
        <p:txBody>
          <a:bodyPr wrap="none" anchor="ctr">
            <a:spAutoFit/>
          </a:bodyPr>
          <a:lstStyle/>
          <a:p>
            <a:endParaRPr lang="zh-CN" altLang="en-US"/>
          </a:p>
        </p:txBody>
      </p:sp>
      <p:sp>
        <p:nvSpPr>
          <p:cNvPr id="14351" name="Rectangle 14"/>
          <p:cNvSpPr>
            <a:spLocks noChangeArrowheads="1"/>
          </p:cNvSpPr>
          <p:nvPr/>
        </p:nvSpPr>
        <p:spPr bwMode="auto">
          <a:xfrm>
            <a:off x="0" y="3479673"/>
            <a:ext cx="9144000" cy="0"/>
          </a:xfrm>
          <a:prstGeom prst="rect">
            <a:avLst/>
          </a:prstGeom>
          <a:noFill/>
          <a:ln w="9525">
            <a:noFill/>
            <a:miter lim="800000"/>
            <a:headEnd/>
            <a:tailEnd/>
          </a:ln>
        </p:spPr>
        <p:txBody>
          <a:bodyPr wrap="none" anchor="ctr">
            <a:spAutoFit/>
          </a:bodyPr>
          <a:lstStyle/>
          <a:p>
            <a:endParaRPr lang="zh-CN" alt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539348" y="2529217"/>
            <a:ext cx="805589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zh-CN" altLang="en-US" sz="2400" dirty="0"/>
              <a:t>连续稳态法是</a:t>
            </a:r>
            <a:r>
              <a:rPr lang="zh-CN" altLang="zh-CN" sz="2400" dirty="0"/>
              <a:t>最经典的研究方法之一。该方法采用</a:t>
            </a:r>
            <a:r>
              <a:rPr lang="en-US" altLang="zh-CN" sz="2400" dirty="0"/>
              <a:t>MSMPR</a:t>
            </a:r>
            <a:r>
              <a:rPr lang="zh-CN" altLang="zh-CN" sz="2400" dirty="0"/>
              <a:t>结晶器，在连续稳态条件下进行粒数衡算</a:t>
            </a:r>
            <a:r>
              <a:rPr lang="zh-CN" altLang="en-US" sz="2400" dirty="0"/>
              <a:t>：</a:t>
            </a:r>
            <a:endParaRPr lang="zh-CN" altLang="en-US" sz="2400" b="1" dirty="0"/>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64520" name="Object 8"/>
              <p:cNvSpPr txBox="1"/>
              <p:nvPr/>
            </p:nvSpPr>
            <p:spPr bwMode="auto">
              <a:xfrm>
                <a:off x="3352160" y="3521030"/>
                <a:ext cx="2430271" cy="103792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𝑛</m:t>
                          </m:r>
                        </m:num>
                        <m:den>
                          <m:r>
                            <a:rPr lang="zh-CN" altLang="en-US" sz="2400" i="1">
                              <a:solidFill>
                                <a:srgbClr val="000000"/>
                              </a:solidFill>
                              <a:latin typeface="Cambria Math" panose="02040503050406030204" pitchFamily="18" charset="0"/>
                            </a:rPr>
                            <m:t>𝜏</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𝐺𝑛</m:t>
                          </m:r>
                          <m:r>
                            <a:rPr lang="zh-CN" altLang="en-US" sz="2400" i="1">
                              <a:solidFill>
                                <a:srgbClr val="000000"/>
                              </a:solidFill>
                              <a:latin typeface="Cambria Math" panose="02040503050406030204" pitchFamily="18" charset="0"/>
                            </a:rPr>
                            <m:t>)</m:t>
                          </m:r>
                        </m:num>
                        <m:den>
                          <m:r>
                            <a:rPr lang="zh-CN" altLang="en-US" sz="2400" i="1">
                              <a:solidFill>
                                <a:srgbClr val="000000"/>
                              </a:solidFill>
                              <a:latin typeface="Cambria Math" panose="02040503050406030204" pitchFamily="18" charset="0"/>
                            </a:rPr>
                            <m:t>𝑑𝐿</m:t>
                          </m:r>
                        </m:den>
                      </m:f>
                      <m:r>
                        <a:rPr lang="zh-CN" altLang="en-US" sz="2400" i="1">
                          <a:solidFill>
                            <a:srgbClr val="000000"/>
                          </a:solidFill>
                          <a:latin typeface="Cambria Math" panose="02040503050406030204" pitchFamily="18" charset="0"/>
                        </a:rPr>
                        <m:t>=0</m:t>
                      </m:r>
                    </m:oMath>
                  </m:oMathPara>
                </a14:m>
                <a:endParaRPr lang="zh-CN" altLang="en-US" sz="2400" dirty="0"/>
              </a:p>
            </p:txBody>
          </p:sp>
        </mc:Choice>
        <mc:Fallback xmlns="">
          <p:sp>
            <p:nvSpPr>
              <p:cNvPr id="64520" name="Object 8"/>
              <p:cNvSpPr txBox="1">
                <a:spLocks noRot="1" noChangeAspect="1" noMove="1" noResize="1" noEditPoints="1" noAdjustHandles="1" noChangeArrowheads="1" noChangeShapeType="1" noTextEdit="1"/>
              </p:cNvSpPr>
              <p:nvPr/>
            </p:nvSpPr>
            <p:spPr bwMode="auto">
              <a:xfrm>
                <a:off x="3352160" y="3521030"/>
                <a:ext cx="2430271" cy="1037928"/>
              </a:xfrm>
              <a:prstGeom prst="rect">
                <a:avLst/>
              </a:prstGeom>
              <a:blipFill>
                <a:blip r:embed="rId3"/>
                <a:stretch>
                  <a:fillRect/>
                </a:stretch>
              </a:blipFill>
            </p:spPr>
            <p:txBody>
              <a:bodyPr/>
              <a:lstStyle/>
              <a:p>
                <a:r>
                  <a:rPr lang="zh-CN" altLang="en-US">
                    <a:noFill/>
                  </a:rPr>
                  <a:t> </a:t>
                </a:r>
              </a:p>
            </p:txBody>
          </p:sp>
        </mc:Fallback>
      </mc:AlternateContent>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64522" name="Object 10"/>
              <p:cNvSpPr txBox="1"/>
              <p:nvPr/>
            </p:nvSpPr>
            <p:spPr bwMode="auto">
              <a:xfrm>
                <a:off x="3419432" y="5458237"/>
                <a:ext cx="2305134" cy="112512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𝑛</m:t>
                          </m:r>
                        </m:num>
                        <m:den>
                          <m:r>
                            <a:rPr lang="zh-CN" altLang="en-US" sz="2400" i="1">
                              <a:solidFill>
                                <a:srgbClr val="000000"/>
                              </a:solidFill>
                              <a:latin typeface="Cambria Math" panose="02040503050406030204" pitchFamily="18" charset="0"/>
                            </a:rPr>
                            <m:t>𝜏</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𝐺𝑑𝑛</m:t>
                          </m:r>
                        </m:num>
                        <m:den>
                          <m:r>
                            <a:rPr lang="zh-CN" altLang="en-US" sz="2400" i="1">
                              <a:solidFill>
                                <a:srgbClr val="000000"/>
                              </a:solidFill>
                              <a:latin typeface="Cambria Math" panose="02040503050406030204" pitchFamily="18" charset="0"/>
                            </a:rPr>
                            <m:t>𝑑𝐿</m:t>
                          </m:r>
                        </m:den>
                      </m:f>
                      <m:r>
                        <a:rPr lang="zh-CN" altLang="en-US" sz="2400" i="1">
                          <a:solidFill>
                            <a:srgbClr val="000000"/>
                          </a:solidFill>
                          <a:latin typeface="Cambria Math" panose="02040503050406030204" pitchFamily="18" charset="0"/>
                        </a:rPr>
                        <m:t>=0</m:t>
                      </m:r>
                    </m:oMath>
                  </m:oMathPara>
                </a14:m>
                <a:endParaRPr lang="zh-CN" altLang="en-US" sz="2400" dirty="0"/>
              </a:p>
            </p:txBody>
          </p:sp>
        </mc:Choice>
        <mc:Fallback xmlns="">
          <p:sp>
            <p:nvSpPr>
              <p:cNvPr id="64522" name="Object 10"/>
              <p:cNvSpPr txBox="1">
                <a:spLocks noRot="1" noChangeAspect="1" noMove="1" noResize="1" noEditPoints="1" noAdjustHandles="1" noChangeArrowheads="1" noChangeShapeType="1" noTextEdit="1"/>
              </p:cNvSpPr>
              <p:nvPr/>
            </p:nvSpPr>
            <p:spPr bwMode="auto">
              <a:xfrm>
                <a:off x="3419432" y="5458237"/>
                <a:ext cx="2305134" cy="1125125"/>
              </a:xfrm>
              <a:prstGeom prst="rect">
                <a:avLst/>
              </a:prstGeom>
              <a:blipFill>
                <a:blip r:embed="rId4"/>
                <a:stretch>
                  <a:fillRect/>
                </a:stretch>
              </a:blipFill>
            </p:spPr>
            <p:txBody>
              <a:bodyPr/>
              <a:lstStyle/>
              <a:p>
                <a:r>
                  <a:rPr lang="zh-CN" altLang="en-US">
                    <a:noFill/>
                  </a:rPr>
                  <a:t> </a:t>
                </a:r>
              </a:p>
            </p:txBody>
          </p:sp>
        </mc:Fallback>
      </mc:AlternateContent>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236F4F8C-9E2F-88F2-44B5-AFB6D23BB33E}"/>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第二种方法：晶体群测定法</a:t>
            </a:r>
            <a:endParaRPr lang="zh-CN" altLang="zh-CN" sz="2800" kern="0" dirty="0"/>
          </a:p>
        </p:txBody>
      </p:sp>
      <p:sp>
        <p:nvSpPr>
          <p:cNvPr id="3" name="TextBox 15">
            <a:extLst>
              <a:ext uri="{FF2B5EF4-FFF2-40B4-BE49-F238E27FC236}">
                <a16:creationId xmlns:a16="http://schemas.microsoft.com/office/drawing/2014/main" id="{F3DA4313-7515-1573-11E6-4D4172BB7FE2}"/>
              </a:ext>
            </a:extLst>
          </p:cNvPr>
          <p:cNvSpPr txBox="1"/>
          <p:nvPr/>
        </p:nvSpPr>
        <p:spPr>
          <a:xfrm>
            <a:off x="544052" y="4777765"/>
            <a:ext cx="5085565"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zh-CN" altLang="zh-CN" sz="2400" dirty="0"/>
              <a:t>属于与粒度无关的生长</a:t>
            </a:r>
            <a:r>
              <a:rPr lang="zh-CN" altLang="en-US" sz="2400" dirty="0"/>
              <a:t>：</a:t>
            </a:r>
          </a:p>
        </p:txBody>
      </p:sp>
    </p:spTree>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kern="0" dirty="0"/>
              <a:t>结晶动力学研究方法</a:t>
            </a:r>
            <a:endParaRPr lang="zh-CN" altLang="zh-CN" sz="4000" dirty="0"/>
          </a:p>
        </p:txBody>
      </p:sp>
      <p:sp>
        <p:nvSpPr>
          <p:cNvPr id="14346" name="Rectangle 4"/>
          <p:cNvSpPr>
            <a:spLocks noChangeArrowheads="1"/>
          </p:cNvSpPr>
          <p:nvPr/>
        </p:nvSpPr>
        <p:spPr bwMode="auto">
          <a:xfrm>
            <a:off x="0" y="3297563"/>
            <a:ext cx="9144000" cy="0"/>
          </a:xfrm>
          <a:prstGeom prst="rect">
            <a:avLst/>
          </a:prstGeom>
          <a:noFill/>
          <a:ln w="9525">
            <a:noFill/>
            <a:miter lim="800000"/>
            <a:headEnd/>
            <a:tailEnd/>
          </a:ln>
        </p:spPr>
        <p:txBody>
          <a:bodyPr wrap="none" anchor="ctr">
            <a:spAutoFit/>
          </a:bodyPr>
          <a:lstStyle/>
          <a:p>
            <a:endParaRPr lang="zh-CN" altLang="en-US"/>
          </a:p>
        </p:txBody>
      </p:sp>
      <p:sp>
        <p:nvSpPr>
          <p:cNvPr id="14347" name="Rectangle 6"/>
          <p:cNvSpPr>
            <a:spLocks noChangeArrowheads="1"/>
          </p:cNvSpPr>
          <p:nvPr/>
        </p:nvSpPr>
        <p:spPr bwMode="auto">
          <a:xfrm>
            <a:off x="0" y="3297563"/>
            <a:ext cx="9144000" cy="0"/>
          </a:xfrm>
          <a:prstGeom prst="rect">
            <a:avLst/>
          </a:prstGeom>
          <a:noFill/>
          <a:ln w="9525">
            <a:noFill/>
            <a:miter lim="800000"/>
            <a:headEnd/>
            <a:tailEnd/>
          </a:ln>
        </p:spPr>
        <p:txBody>
          <a:bodyPr wrap="none" anchor="ctr">
            <a:spAutoFit/>
          </a:bodyPr>
          <a:lstStyle/>
          <a:p>
            <a:endParaRPr lang="zh-CN" altLang="en-US"/>
          </a:p>
        </p:txBody>
      </p:sp>
      <p:sp>
        <p:nvSpPr>
          <p:cNvPr id="14348" name="Rectangle 8"/>
          <p:cNvSpPr>
            <a:spLocks noChangeArrowheads="1"/>
          </p:cNvSpPr>
          <p:nvPr/>
        </p:nvSpPr>
        <p:spPr bwMode="auto">
          <a:xfrm>
            <a:off x="0" y="3297563"/>
            <a:ext cx="9144000" cy="0"/>
          </a:xfrm>
          <a:prstGeom prst="rect">
            <a:avLst/>
          </a:prstGeom>
          <a:noFill/>
          <a:ln w="9525">
            <a:noFill/>
            <a:miter lim="800000"/>
            <a:headEnd/>
            <a:tailEnd/>
          </a:ln>
        </p:spPr>
        <p:txBody>
          <a:bodyPr wrap="none" anchor="ctr">
            <a:spAutoFit/>
          </a:bodyPr>
          <a:lstStyle/>
          <a:p>
            <a:endParaRPr lang="zh-CN" altLang="en-US"/>
          </a:p>
        </p:txBody>
      </p:sp>
      <p:sp>
        <p:nvSpPr>
          <p:cNvPr id="14349" name="Rectangle 10"/>
          <p:cNvSpPr>
            <a:spLocks noChangeArrowheads="1"/>
          </p:cNvSpPr>
          <p:nvPr/>
        </p:nvSpPr>
        <p:spPr bwMode="auto">
          <a:xfrm>
            <a:off x="0" y="3292800"/>
            <a:ext cx="9144000" cy="0"/>
          </a:xfrm>
          <a:prstGeom prst="rect">
            <a:avLst/>
          </a:prstGeom>
          <a:noFill/>
          <a:ln w="9525">
            <a:noFill/>
            <a:miter lim="800000"/>
            <a:headEnd/>
            <a:tailEnd/>
          </a:ln>
        </p:spPr>
        <p:txBody>
          <a:bodyPr wrap="none" anchor="ctr">
            <a:spAutoFit/>
          </a:bodyPr>
          <a:lstStyle/>
          <a:p>
            <a:endParaRPr lang="zh-CN" altLang="en-US"/>
          </a:p>
        </p:txBody>
      </p:sp>
      <p:sp>
        <p:nvSpPr>
          <p:cNvPr id="14350" name="Rectangle 12"/>
          <p:cNvSpPr>
            <a:spLocks noChangeArrowheads="1"/>
          </p:cNvSpPr>
          <p:nvPr/>
        </p:nvSpPr>
        <p:spPr bwMode="auto">
          <a:xfrm>
            <a:off x="0" y="3311850"/>
            <a:ext cx="9144000" cy="0"/>
          </a:xfrm>
          <a:prstGeom prst="rect">
            <a:avLst/>
          </a:prstGeom>
          <a:noFill/>
          <a:ln w="9525">
            <a:noFill/>
            <a:miter lim="800000"/>
            <a:headEnd/>
            <a:tailEnd/>
          </a:ln>
        </p:spPr>
        <p:txBody>
          <a:bodyPr wrap="none" anchor="ctr">
            <a:spAutoFit/>
          </a:bodyPr>
          <a:lstStyle/>
          <a:p>
            <a:endParaRPr lang="zh-CN" altLang="en-US"/>
          </a:p>
        </p:txBody>
      </p:sp>
      <p:sp>
        <p:nvSpPr>
          <p:cNvPr id="14351" name="Rectangle 14"/>
          <p:cNvSpPr>
            <a:spLocks noChangeArrowheads="1"/>
          </p:cNvSpPr>
          <p:nvPr/>
        </p:nvSpPr>
        <p:spPr bwMode="auto">
          <a:xfrm>
            <a:off x="0" y="3288038"/>
            <a:ext cx="9144000" cy="0"/>
          </a:xfrm>
          <a:prstGeom prst="rect">
            <a:avLst/>
          </a:prstGeom>
          <a:noFill/>
          <a:ln w="9525">
            <a:noFill/>
            <a:miter lim="800000"/>
            <a:headEnd/>
            <a:tailEnd/>
          </a:ln>
        </p:spPr>
        <p:txBody>
          <a:bodyPr wrap="none" anchor="ctr">
            <a:spAutoFit/>
          </a:bodyPr>
          <a:lstStyle/>
          <a:p>
            <a:endParaRPr lang="zh-CN" alt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580732" y="2284612"/>
            <a:ext cx="805589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zh-CN" sz="2400" dirty="0"/>
              <a:t>移项可得</a:t>
            </a:r>
            <a:r>
              <a:rPr lang="zh-CN" altLang="en-US" sz="2400" dirty="0"/>
              <a:t>：</a:t>
            </a:r>
            <a:endParaRPr lang="zh-CN" altLang="zh-CN" sz="2400" dirty="0"/>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64524" name="Object 12"/>
              <p:cNvSpPr txBox="1"/>
              <p:nvPr/>
            </p:nvSpPr>
            <p:spPr bwMode="auto">
              <a:xfrm>
                <a:off x="3093421" y="2809987"/>
                <a:ext cx="2625657" cy="117013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𝑑𝑛</m:t>
                          </m:r>
                        </m:num>
                        <m:den>
                          <m:r>
                            <a:rPr lang="zh-CN" altLang="en-US" sz="2400" i="1">
                              <a:solidFill>
                                <a:srgbClr val="000000"/>
                              </a:solidFill>
                              <a:latin typeface="Cambria Math" panose="02040503050406030204" pitchFamily="18" charset="0"/>
                            </a:rPr>
                            <m:t>𝑛</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𝐺</m:t>
                          </m:r>
                          <m:r>
                            <a:rPr lang="zh-CN" altLang="en-US" sz="2400" i="1">
                              <a:solidFill>
                                <a:srgbClr val="000000"/>
                              </a:solidFill>
                              <a:latin typeface="Cambria Math" panose="02040503050406030204" pitchFamily="18" charset="0"/>
                            </a:rPr>
                            <m:t>𝜏</m:t>
                          </m:r>
                        </m:den>
                      </m:f>
                      <m:r>
                        <a:rPr lang="zh-CN" altLang="en-US" sz="2400" i="1">
                          <a:solidFill>
                            <a:srgbClr val="000000"/>
                          </a:solidFill>
                          <a:latin typeface="Cambria Math" panose="02040503050406030204" pitchFamily="18" charset="0"/>
                        </a:rPr>
                        <m:t>𝑑𝐿</m:t>
                      </m:r>
                    </m:oMath>
                  </m:oMathPara>
                </a14:m>
                <a:endParaRPr lang="zh-CN" altLang="en-US" sz="2400" dirty="0"/>
              </a:p>
            </p:txBody>
          </p:sp>
        </mc:Choice>
        <mc:Fallback xmlns="">
          <p:sp>
            <p:nvSpPr>
              <p:cNvPr id="64524" name="Object 12"/>
              <p:cNvSpPr txBox="1">
                <a:spLocks noRot="1" noChangeAspect="1" noMove="1" noResize="1" noEditPoints="1" noAdjustHandles="1" noChangeArrowheads="1" noChangeShapeType="1" noTextEdit="1"/>
              </p:cNvSpPr>
              <p:nvPr/>
            </p:nvSpPr>
            <p:spPr bwMode="auto">
              <a:xfrm>
                <a:off x="3093421" y="2809987"/>
                <a:ext cx="2625657" cy="1170130"/>
              </a:xfrm>
              <a:prstGeom prst="rect">
                <a:avLst/>
              </a:prstGeom>
              <a:blipFill>
                <a:blip r:embed="rId3"/>
                <a:stretch>
                  <a:fillRect/>
                </a:stretch>
              </a:blipFill>
            </p:spPr>
            <p:txBody>
              <a:bodyPr/>
              <a:lstStyle/>
              <a:p>
                <a:r>
                  <a:rPr lang="zh-CN" altLang="en-US">
                    <a:noFill/>
                  </a:rPr>
                  <a:t> </a:t>
                </a:r>
              </a:p>
            </p:txBody>
          </p:sp>
        </mc:Fallback>
      </mc:AlternateContent>
      <p:sp>
        <p:nvSpPr>
          <p:cNvPr id="22" name="TextBox 21"/>
          <p:cNvSpPr txBox="1"/>
          <p:nvPr/>
        </p:nvSpPr>
        <p:spPr>
          <a:xfrm>
            <a:off x="566555" y="3888533"/>
            <a:ext cx="805589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zh-CN" sz="2400" dirty="0"/>
              <a:t>令</a:t>
            </a:r>
            <a:r>
              <a:rPr lang="en-US" altLang="zh-CN" sz="2400" dirty="0"/>
              <a:t> n</a:t>
            </a:r>
            <a:r>
              <a:rPr lang="en-US" altLang="zh-CN" sz="2400" baseline="30000" dirty="0"/>
              <a:t>0</a:t>
            </a:r>
            <a:r>
              <a:rPr lang="zh-CN" altLang="zh-CN" sz="2400" dirty="0"/>
              <a:t>代表粒度</a:t>
            </a:r>
            <a:r>
              <a:rPr lang="zh-CN" altLang="en-US" sz="2400" dirty="0"/>
              <a:t>为</a:t>
            </a:r>
            <a:r>
              <a:rPr lang="zh-CN" altLang="zh-CN" sz="2400" dirty="0"/>
              <a:t>零的</a:t>
            </a:r>
            <a:r>
              <a:rPr lang="zh-CN" altLang="en-US" sz="2400" dirty="0"/>
              <a:t>晶体粒</a:t>
            </a:r>
            <a:r>
              <a:rPr lang="zh-CN" altLang="zh-CN" sz="2400" dirty="0"/>
              <a:t>数密度</a:t>
            </a:r>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66565" name="Object 5"/>
              <p:cNvSpPr txBox="1"/>
              <p:nvPr/>
            </p:nvSpPr>
            <p:spPr bwMode="auto">
              <a:xfrm>
                <a:off x="2836168" y="4369646"/>
                <a:ext cx="2818850" cy="108012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nary>
                        <m:naryPr>
                          <m:ctrlPr>
                            <a:rPr lang="zh-CN" altLang="en-US" sz="2400" i="1">
                              <a:solidFill>
                                <a:srgbClr val="000000"/>
                              </a:solidFill>
                              <a:latin typeface="Cambria Math" panose="02040503050406030204" pitchFamily="18" charset="0"/>
                            </a:rPr>
                          </m:ctrlPr>
                        </m:naryPr>
                        <m:sub>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𝑛</m:t>
                              </m:r>
                            </m:e>
                            <m:sup>
                              <m:r>
                                <a:rPr lang="zh-CN" altLang="en-US" sz="2400" i="1">
                                  <a:solidFill>
                                    <a:srgbClr val="000000"/>
                                  </a:solidFill>
                                  <a:latin typeface="Cambria Math" panose="02040503050406030204" pitchFamily="18" charset="0"/>
                                </a:rPr>
                                <m:t>𝑜</m:t>
                              </m:r>
                            </m:sup>
                          </m:sSup>
                        </m:sub>
                        <m:sup>
                          <m:r>
                            <a:rPr lang="zh-CN" altLang="en-US" sz="2400" i="1">
                              <a:solidFill>
                                <a:srgbClr val="000000"/>
                              </a:solidFill>
                              <a:latin typeface="Cambria Math" panose="02040503050406030204" pitchFamily="18" charset="0"/>
                            </a:rPr>
                            <m:t>𝑛</m:t>
                          </m:r>
                        </m:sup>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𝑑𝑛</m:t>
                              </m:r>
                            </m:num>
                            <m:den>
                              <m:r>
                                <a:rPr lang="zh-CN" altLang="en-US" sz="2400" i="1">
                                  <a:solidFill>
                                    <a:srgbClr val="000000"/>
                                  </a:solidFill>
                                  <a:latin typeface="Cambria Math" panose="02040503050406030204" pitchFamily="18" charset="0"/>
                                </a:rPr>
                                <m:t>𝑛</m:t>
                              </m:r>
                            </m:den>
                          </m:f>
                        </m:e>
                      </m:nary>
                      <m:r>
                        <a:rPr lang="zh-CN" altLang="en-US" sz="2400" i="1">
                          <a:solidFill>
                            <a:srgbClr val="000000"/>
                          </a:solidFill>
                          <a:latin typeface="Cambria Math" panose="02040503050406030204" pitchFamily="18" charset="0"/>
                        </a:rPr>
                        <m:t>=</m:t>
                      </m:r>
                      <m:nary>
                        <m:naryPr>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0</m:t>
                          </m:r>
                        </m:sub>
                        <m:sup>
                          <m:r>
                            <a:rPr lang="zh-CN" altLang="en-US" sz="2400" i="1">
                              <a:solidFill>
                                <a:srgbClr val="000000"/>
                              </a:solidFill>
                              <a:latin typeface="Cambria Math" panose="02040503050406030204" pitchFamily="18" charset="0"/>
                            </a:rPr>
                            <m:t>𝐿</m:t>
                          </m:r>
                        </m:sup>
                        <m:e>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𝑑𝐿</m:t>
                              </m:r>
                            </m:num>
                            <m:den>
                              <m:r>
                                <a:rPr lang="zh-CN" altLang="en-US" sz="2400" i="1">
                                  <a:solidFill>
                                    <a:srgbClr val="000000"/>
                                  </a:solidFill>
                                  <a:latin typeface="Cambria Math" panose="02040503050406030204" pitchFamily="18" charset="0"/>
                                </a:rPr>
                                <m:t>𝐺</m:t>
                              </m:r>
                              <m:r>
                                <a:rPr lang="zh-CN" altLang="en-US" sz="2400" i="1">
                                  <a:solidFill>
                                    <a:srgbClr val="000000"/>
                                  </a:solidFill>
                                  <a:latin typeface="Cambria Math" panose="02040503050406030204" pitchFamily="18" charset="0"/>
                                </a:rPr>
                                <m:t>𝜏</m:t>
                              </m:r>
                            </m:den>
                          </m:f>
                        </m:e>
                      </m:nary>
                    </m:oMath>
                  </m:oMathPara>
                </a14:m>
                <a:endParaRPr lang="zh-CN" altLang="en-US" sz="2400" dirty="0"/>
              </a:p>
            </p:txBody>
          </p:sp>
        </mc:Choice>
        <mc:Fallback xmlns="">
          <p:sp>
            <p:nvSpPr>
              <p:cNvPr id="66565" name="Object 5"/>
              <p:cNvSpPr txBox="1">
                <a:spLocks noRot="1" noChangeAspect="1" noMove="1" noResize="1" noEditPoints="1" noAdjustHandles="1" noChangeArrowheads="1" noChangeShapeType="1" noTextEdit="1"/>
              </p:cNvSpPr>
              <p:nvPr/>
            </p:nvSpPr>
            <p:spPr bwMode="auto">
              <a:xfrm>
                <a:off x="2836168" y="4369646"/>
                <a:ext cx="2818850" cy="1080120"/>
              </a:xfrm>
              <a:prstGeom prst="rect">
                <a:avLst/>
              </a:prstGeom>
              <a:blipFill>
                <a:blip r:embed="rId4"/>
                <a:stretch>
                  <a:fillRect/>
                </a:stretch>
              </a:blipFill>
            </p:spPr>
            <p:txBody>
              <a:bodyPr/>
              <a:lstStyle/>
              <a:p>
                <a:r>
                  <a:rPr lang="zh-CN" altLang="en-US">
                    <a:noFill/>
                  </a:rPr>
                  <a:t> </a:t>
                </a:r>
              </a:p>
            </p:txBody>
          </p:sp>
        </mc:Fallback>
      </mc:AlternateContent>
      <p:sp>
        <p:nvSpPr>
          <p:cNvPr id="25" name="TextBox 24"/>
          <p:cNvSpPr txBox="1"/>
          <p:nvPr/>
        </p:nvSpPr>
        <p:spPr>
          <a:xfrm>
            <a:off x="544052" y="5337161"/>
            <a:ext cx="805589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zh-CN" sz="2400" dirty="0"/>
              <a:t>积分可得</a:t>
            </a:r>
            <a:r>
              <a:rPr lang="zh-CN" altLang="en-US" sz="2400" dirty="0"/>
              <a:t>：</a:t>
            </a:r>
            <a:endParaRPr lang="zh-CN" altLang="zh-CN" sz="2400" dirty="0"/>
          </a:p>
        </p:txBody>
      </p:sp>
      <p:sp>
        <p:nvSpPr>
          <p:cNvPr id="665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66567" name="Object 7"/>
              <p:cNvSpPr txBox="1"/>
              <p:nvPr/>
            </p:nvSpPr>
            <p:spPr bwMode="auto">
              <a:xfrm>
                <a:off x="1241630" y="5753821"/>
                <a:ext cx="2700300" cy="1015709"/>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r>
                            <a:rPr lang="zh-CN" altLang="en-US" sz="2400" i="1">
                              <a:solidFill>
                                <a:srgbClr val="000000"/>
                              </a:solidFill>
                              <a:latin typeface="Cambria Math" panose="02040503050406030204" pitchFamily="18" charset="0"/>
                            </a:rPr>
                            <m:t>𝑛</m:t>
                          </m:r>
                        </m:e>
                      </m:func>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𝑛</m:t>
                              </m:r>
                            </m:e>
                            <m:sup>
                              <m:r>
                                <a:rPr lang="zh-CN" altLang="en-US" sz="2400" i="1">
                                  <a:solidFill>
                                    <a:srgbClr val="000000"/>
                                  </a:solidFill>
                                  <a:latin typeface="Cambria Math" panose="02040503050406030204" pitchFamily="18" charset="0"/>
                                </a:rPr>
                                <m:t>𝑜</m:t>
                              </m:r>
                            </m:sup>
                          </m:sSup>
                        </m:e>
                      </m:func>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𝐿</m:t>
                          </m:r>
                        </m:num>
                        <m:den>
                          <m:r>
                            <a:rPr lang="zh-CN" altLang="en-US" sz="2400" i="1">
                              <a:solidFill>
                                <a:srgbClr val="000000"/>
                              </a:solidFill>
                              <a:latin typeface="Cambria Math" panose="02040503050406030204" pitchFamily="18" charset="0"/>
                            </a:rPr>
                            <m:t>𝐺</m:t>
                          </m:r>
                          <m:r>
                            <a:rPr lang="zh-CN" altLang="en-US" sz="2400" i="1">
                              <a:solidFill>
                                <a:srgbClr val="000000"/>
                              </a:solidFill>
                              <a:latin typeface="Cambria Math" panose="02040503050406030204" pitchFamily="18" charset="0"/>
                            </a:rPr>
                            <m:t>𝜏</m:t>
                          </m:r>
                        </m:den>
                      </m:f>
                    </m:oMath>
                  </m:oMathPara>
                </a14:m>
                <a:endParaRPr lang="zh-CN" altLang="en-US" sz="2400" dirty="0"/>
              </a:p>
            </p:txBody>
          </p:sp>
        </mc:Choice>
        <mc:Fallback xmlns="">
          <p:sp>
            <p:nvSpPr>
              <p:cNvPr id="66567" name="Object 7"/>
              <p:cNvSpPr txBox="1">
                <a:spLocks noRot="1" noChangeAspect="1" noMove="1" noResize="1" noEditPoints="1" noAdjustHandles="1" noChangeArrowheads="1" noChangeShapeType="1" noTextEdit="1"/>
              </p:cNvSpPr>
              <p:nvPr/>
            </p:nvSpPr>
            <p:spPr bwMode="auto">
              <a:xfrm>
                <a:off x="1241630" y="5753821"/>
                <a:ext cx="2700300" cy="101570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9846" name="Object 2"/>
              <p:cNvSpPr txBox="1"/>
              <p:nvPr/>
            </p:nvSpPr>
            <p:spPr bwMode="auto">
              <a:xfrm>
                <a:off x="5202070" y="5798826"/>
                <a:ext cx="2774950" cy="10398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nor/>
                        </m:rPr>
                        <a:rPr lang="zh-CN" altLang="en-US" sz="2400" i="0">
                          <a:solidFill>
                            <a:srgbClr val="000000"/>
                          </a:solidFill>
                          <a:latin typeface="Cambria Math" panose="02040503050406030204" pitchFamily="18" charset="0"/>
                        </a:rPr>
                        <m:t>n</m:t>
                      </m:r>
                      <m:r>
                        <m:rPr>
                          <m:nor/>
                        </m:rPr>
                        <a:rPr lang="zh-CN" altLang="en-US" sz="2400" i="0">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m:rPr>
                              <m:nor/>
                            </m:rPr>
                            <a:rPr lang="zh-CN" altLang="en-US" sz="2400" i="0">
                              <a:solidFill>
                                <a:srgbClr val="000000"/>
                              </a:solidFill>
                              <a:latin typeface="Cambria Math" panose="02040503050406030204" pitchFamily="18" charset="0"/>
                            </a:rPr>
                            <m:t>n</m:t>
                          </m:r>
                        </m:e>
                        <m:sup>
                          <m:r>
                            <a:rPr lang="zh-CN" altLang="en-US" sz="2400" i="0">
                              <a:solidFill>
                                <a:srgbClr val="000000"/>
                              </a:solidFill>
                              <a:latin typeface="Cambria Math" panose="02040503050406030204" pitchFamily="18" charset="0"/>
                            </a:rPr>
                            <m:t>0</m:t>
                          </m:r>
                        </m:sup>
                      </m:sSup>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exp</m:t>
                          </m:r>
                        </m:fName>
                        <m:e>
                          <m:d>
                            <m:dPr>
                              <m:ctrlPr>
                                <a:rPr lang="zh-CN" altLang="en-US" sz="2400" i="1">
                                  <a:solidFill>
                                    <a:srgbClr val="000000"/>
                                  </a:solidFill>
                                  <a:latin typeface="Cambria Math" panose="02040503050406030204" pitchFamily="18" charset="0"/>
                                </a:rPr>
                              </m:ctrlPr>
                            </m:dPr>
                            <m:e>
                              <m:r>
                                <a:rPr lang="zh-CN" altLang="en-US" sz="2400" i="0">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m:rPr>
                                      <m:sty m:val="p"/>
                                    </m:rPr>
                                    <a:rPr lang="zh-CN" altLang="en-US" sz="2400" i="0">
                                      <a:solidFill>
                                        <a:srgbClr val="000000"/>
                                      </a:solidFill>
                                      <a:latin typeface="Cambria Math" panose="02040503050406030204" pitchFamily="18" charset="0"/>
                                    </a:rPr>
                                    <m:t>L</m:t>
                                  </m:r>
                                </m:num>
                                <m:den>
                                  <m:r>
                                    <m:rPr>
                                      <m:sty m:val="p"/>
                                    </m:rPr>
                                    <a:rPr lang="zh-CN" altLang="en-US" sz="2400" i="0">
                                      <a:solidFill>
                                        <a:srgbClr val="000000"/>
                                      </a:solidFill>
                                      <a:latin typeface="Cambria Math" panose="02040503050406030204" pitchFamily="18" charset="0"/>
                                    </a:rPr>
                                    <m:t>G</m:t>
                                  </m:r>
                                  <m:r>
                                    <a:rPr lang="zh-CN" altLang="en-US" sz="2400" i="1">
                                      <a:solidFill>
                                        <a:srgbClr val="000000"/>
                                      </a:solidFill>
                                      <a:latin typeface="Cambria Math" panose="02040503050406030204" pitchFamily="18" charset="0"/>
                                    </a:rPr>
                                    <m:t>𝜏</m:t>
                                  </m:r>
                                </m:den>
                              </m:f>
                            </m:e>
                          </m:d>
                        </m:e>
                      </m:func>
                    </m:oMath>
                  </m:oMathPara>
                </a14:m>
                <a:endParaRPr lang="zh-CN" altLang="en-US" sz="2400" dirty="0"/>
              </a:p>
            </p:txBody>
          </p:sp>
        </mc:Choice>
        <mc:Fallback xmlns="">
          <p:sp>
            <p:nvSpPr>
              <p:cNvPr id="419846" name="Object 2"/>
              <p:cNvSpPr txBox="1">
                <a:spLocks noRot="1" noChangeAspect="1" noMove="1" noResize="1" noEditPoints="1" noAdjustHandles="1" noChangeArrowheads="1" noChangeShapeType="1" noTextEdit="1"/>
              </p:cNvSpPr>
              <p:nvPr/>
            </p:nvSpPr>
            <p:spPr bwMode="auto">
              <a:xfrm>
                <a:off x="5202070" y="5798826"/>
                <a:ext cx="2774950" cy="1039813"/>
              </a:xfrm>
              <a:prstGeom prst="rect">
                <a:avLst/>
              </a:prstGeom>
              <a:blipFill>
                <a:blip r:embed="rId6"/>
                <a:stretch>
                  <a:fillRect/>
                </a:stretch>
              </a:blipFill>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BC9624AA-B6F1-F77B-A800-E17087F2990C}"/>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第二种方法：晶体群测定法</a:t>
            </a:r>
            <a:endParaRPr lang="zh-CN" altLang="zh-CN" sz="2800" kern="0" dirty="0"/>
          </a:p>
        </p:txBody>
      </p:sp>
    </p:spTree>
  </p:cSld>
  <p:clrMapOvr>
    <a:masterClrMapping/>
  </p:clrMapOvr>
  <p:transition>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kern="0" dirty="0"/>
              <a:t>结晶动力学研究方法</a:t>
            </a:r>
            <a:endParaRPr lang="zh-CN" altLang="zh-CN" sz="4000" dirty="0"/>
          </a:p>
        </p:txBody>
      </p:sp>
      <p:sp>
        <p:nvSpPr>
          <p:cNvPr id="14346" name="Rectangle 4"/>
          <p:cNvSpPr>
            <a:spLocks noChangeArrowheads="1"/>
          </p:cNvSpPr>
          <p:nvPr/>
        </p:nvSpPr>
        <p:spPr bwMode="auto">
          <a:xfrm>
            <a:off x="0" y="3297563"/>
            <a:ext cx="9144000" cy="0"/>
          </a:xfrm>
          <a:prstGeom prst="rect">
            <a:avLst/>
          </a:prstGeom>
          <a:noFill/>
          <a:ln w="9525">
            <a:noFill/>
            <a:miter lim="800000"/>
            <a:headEnd/>
            <a:tailEnd/>
          </a:ln>
        </p:spPr>
        <p:txBody>
          <a:bodyPr wrap="none" anchor="ctr">
            <a:spAutoFit/>
          </a:bodyPr>
          <a:lstStyle/>
          <a:p>
            <a:endParaRPr lang="zh-CN" altLang="en-US"/>
          </a:p>
        </p:txBody>
      </p:sp>
      <p:sp>
        <p:nvSpPr>
          <p:cNvPr id="14347" name="Rectangle 6"/>
          <p:cNvSpPr>
            <a:spLocks noChangeArrowheads="1"/>
          </p:cNvSpPr>
          <p:nvPr/>
        </p:nvSpPr>
        <p:spPr bwMode="auto">
          <a:xfrm>
            <a:off x="0" y="3297563"/>
            <a:ext cx="9144000" cy="0"/>
          </a:xfrm>
          <a:prstGeom prst="rect">
            <a:avLst/>
          </a:prstGeom>
          <a:noFill/>
          <a:ln w="9525">
            <a:noFill/>
            <a:miter lim="800000"/>
            <a:headEnd/>
            <a:tailEnd/>
          </a:ln>
        </p:spPr>
        <p:txBody>
          <a:bodyPr wrap="none" anchor="ctr">
            <a:spAutoFit/>
          </a:bodyPr>
          <a:lstStyle/>
          <a:p>
            <a:endParaRPr lang="zh-CN" altLang="en-US"/>
          </a:p>
        </p:txBody>
      </p:sp>
      <p:sp>
        <p:nvSpPr>
          <p:cNvPr id="14348" name="Rectangle 8"/>
          <p:cNvSpPr>
            <a:spLocks noChangeArrowheads="1"/>
          </p:cNvSpPr>
          <p:nvPr/>
        </p:nvSpPr>
        <p:spPr bwMode="auto">
          <a:xfrm>
            <a:off x="0" y="3297563"/>
            <a:ext cx="9144000" cy="0"/>
          </a:xfrm>
          <a:prstGeom prst="rect">
            <a:avLst/>
          </a:prstGeom>
          <a:noFill/>
          <a:ln w="9525">
            <a:noFill/>
            <a:miter lim="800000"/>
            <a:headEnd/>
            <a:tailEnd/>
          </a:ln>
        </p:spPr>
        <p:txBody>
          <a:bodyPr wrap="none" anchor="ctr">
            <a:spAutoFit/>
          </a:bodyPr>
          <a:lstStyle/>
          <a:p>
            <a:endParaRPr lang="zh-CN" altLang="en-US"/>
          </a:p>
        </p:txBody>
      </p:sp>
      <p:sp>
        <p:nvSpPr>
          <p:cNvPr id="14349" name="Rectangle 10"/>
          <p:cNvSpPr>
            <a:spLocks noChangeArrowheads="1"/>
          </p:cNvSpPr>
          <p:nvPr/>
        </p:nvSpPr>
        <p:spPr bwMode="auto">
          <a:xfrm>
            <a:off x="0" y="3292800"/>
            <a:ext cx="9144000" cy="0"/>
          </a:xfrm>
          <a:prstGeom prst="rect">
            <a:avLst/>
          </a:prstGeom>
          <a:noFill/>
          <a:ln w="9525">
            <a:noFill/>
            <a:miter lim="800000"/>
            <a:headEnd/>
            <a:tailEnd/>
          </a:ln>
        </p:spPr>
        <p:txBody>
          <a:bodyPr wrap="none" anchor="ctr">
            <a:spAutoFit/>
          </a:bodyPr>
          <a:lstStyle/>
          <a:p>
            <a:endParaRPr lang="zh-CN" altLang="en-US"/>
          </a:p>
        </p:txBody>
      </p:sp>
      <p:sp>
        <p:nvSpPr>
          <p:cNvPr id="14350" name="Rectangle 12"/>
          <p:cNvSpPr>
            <a:spLocks noChangeArrowheads="1"/>
          </p:cNvSpPr>
          <p:nvPr/>
        </p:nvSpPr>
        <p:spPr bwMode="auto">
          <a:xfrm>
            <a:off x="0" y="3311850"/>
            <a:ext cx="9144000" cy="0"/>
          </a:xfrm>
          <a:prstGeom prst="rect">
            <a:avLst/>
          </a:prstGeom>
          <a:noFill/>
          <a:ln w="9525">
            <a:noFill/>
            <a:miter lim="800000"/>
            <a:headEnd/>
            <a:tailEnd/>
          </a:ln>
        </p:spPr>
        <p:txBody>
          <a:bodyPr wrap="none" anchor="ctr">
            <a:spAutoFit/>
          </a:bodyPr>
          <a:lstStyle/>
          <a:p>
            <a:endParaRPr lang="zh-CN" altLang="en-US"/>
          </a:p>
        </p:txBody>
      </p:sp>
      <p:sp>
        <p:nvSpPr>
          <p:cNvPr id="14351" name="Rectangle 14"/>
          <p:cNvSpPr>
            <a:spLocks noChangeArrowheads="1"/>
          </p:cNvSpPr>
          <p:nvPr/>
        </p:nvSpPr>
        <p:spPr bwMode="auto">
          <a:xfrm>
            <a:off x="0" y="3288038"/>
            <a:ext cx="9144000" cy="0"/>
          </a:xfrm>
          <a:prstGeom prst="rect">
            <a:avLst/>
          </a:prstGeom>
          <a:noFill/>
          <a:ln w="9525">
            <a:noFill/>
            <a:miter lim="800000"/>
            <a:headEnd/>
            <a:tailEnd/>
          </a:ln>
        </p:spPr>
        <p:txBody>
          <a:bodyPr wrap="none" anchor="ctr">
            <a:spAutoFit/>
          </a:bodyPr>
          <a:lstStyle/>
          <a:p>
            <a:endParaRPr lang="zh-CN" alt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548552" y="2258231"/>
            <a:ext cx="3592179"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zh-CN" sz="2400" dirty="0"/>
              <a:t>通过实验测定连续稳态条件下晶体的粒数密度随粒子的粒度变化情况和粒子的表观停留时间，作图或采用拟合方法求出</a:t>
            </a:r>
            <a:r>
              <a:rPr lang="en-US" altLang="zh-CN" sz="2400" dirty="0" err="1"/>
              <a:t>ln</a:t>
            </a:r>
            <a:r>
              <a:rPr lang="en-US" altLang="zh-CN" sz="2400" dirty="0"/>
              <a:t> n</a:t>
            </a:r>
            <a:r>
              <a:rPr lang="en-US" altLang="zh-CN" sz="2400" baseline="30000" dirty="0"/>
              <a:t>0</a:t>
            </a:r>
            <a:r>
              <a:rPr lang="en-US" altLang="zh-CN" sz="2400" dirty="0"/>
              <a:t> </a:t>
            </a:r>
            <a:r>
              <a:rPr lang="zh-CN" altLang="zh-CN" sz="2400" dirty="0"/>
              <a:t>和</a:t>
            </a:r>
            <a:r>
              <a:rPr lang="en-US" altLang="zh-CN" sz="2400" dirty="0"/>
              <a:t>-1/G</a:t>
            </a:r>
            <a:r>
              <a:rPr lang="el-GR" altLang="zh-CN" sz="2400" dirty="0">
                <a:ea typeface="宋体"/>
              </a:rPr>
              <a:t>τ</a:t>
            </a:r>
            <a:r>
              <a:rPr lang="en-US" altLang="zh-CN" sz="2400" dirty="0"/>
              <a:t> </a:t>
            </a:r>
            <a:r>
              <a:rPr lang="zh-CN" altLang="zh-CN" sz="2400" dirty="0"/>
              <a:t>的值，进而求出</a:t>
            </a:r>
            <a:r>
              <a:rPr lang="en-US" altLang="zh-CN" sz="2400" dirty="0"/>
              <a:t>G </a:t>
            </a:r>
            <a:r>
              <a:rPr lang="zh-CN" altLang="zh-CN" sz="2400" dirty="0"/>
              <a:t>和</a:t>
            </a:r>
            <a:r>
              <a:rPr lang="en-US" altLang="zh-CN" sz="2400" dirty="0"/>
              <a:t>n</a:t>
            </a:r>
            <a:r>
              <a:rPr lang="en-US" altLang="zh-CN" sz="2400" baseline="30000" dirty="0"/>
              <a:t>0</a:t>
            </a:r>
            <a:r>
              <a:rPr lang="en-US" altLang="zh-CN" sz="2400" dirty="0"/>
              <a:t> </a:t>
            </a:r>
            <a:r>
              <a:rPr lang="zh-CN" altLang="zh-CN" sz="2400" dirty="0"/>
              <a:t>的值。</a:t>
            </a:r>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TextBox 21"/>
          <p:cNvSpPr txBox="1"/>
          <p:nvPr/>
        </p:nvSpPr>
        <p:spPr>
          <a:xfrm>
            <a:off x="548552" y="5996708"/>
            <a:ext cx="162617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a:t>成核速率：</a:t>
            </a:r>
            <a:endParaRPr lang="zh-CN" altLang="zh-CN" sz="2400" dirty="0"/>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67589" name="Object 5"/>
              <p:cNvSpPr txBox="1"/>
              <p:nvPr/>
            </p:nvSpPr>
            <p:spPr bwMode="auto">
              <a:xfrm>
                <a:off x="802078" y="5154138"/>
                <a:ext cx="2745305" cy="842819"/>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𝑛</m:t>
                          </m:r>
                        </m:e>
                        <m:sup>
                          <m:r>
                            <a:rPr lang="zh-CN" altLang="en-US" sz="2400" i="1">
                              <a:solidFill>
                                <a:srgbClr val="000000"/>
                              </a:solidFill>
                              <a:latin typeface="Cambria Math" panose="02040503050406030204" pitchFamily="18" charset="0"/>
                            </a:rPr>
                            <m:t>0</m:t>
                          </m:r>
                        </m:sup>
                      </m:sSup>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limLow>
                            <m:limLowPr>
                              <m:ctrlPr>
                                <a:rPr lang="zh-CN" altLang="en-US" sz="2400" i="1">
                                  <a:solidFill>
                                    <a:srgbClr val="000000"/>
                                  </a:solidFill>
                                  <a:latin typeface="Cambria Math" panose="02040503050406030204" pitchFamily="18" charset="0"/>
                                </a:rPr>
                              </m:ctrlPr>
                            </m:limLowPr>
                            <m:e>
                              <m:r>
                                <m:rPr>
                                  <m:sty m:val="p"/>
                                </m:rPr>
                                <a:rPr lang="zh-CN" altLang="en-US" sz="2400" i="0">
                                  <a:solidFill>
                                    <a:srgbClr val="000000"/>
                                  </a:solidFill>
                                  <a:latin typeface="Cambria Math" panose="02040503050406030204" pitchFamily="18" charset="0"/>
                                </a:rPr>
                                <m:t>lim</m:t>
                              </m:r>
                            </m:e>
                            <m:lim>
                              <m:r>
                                <a:rPr lang="zh-CN" altLang="en-US" sz="2400" i="1">
                                  <a:solidFill>
                                    <a:srgbClr val="000000"/>
                                  </a:solidFill>
                                  <a:latin typeface="Cambria Math" panose="02040503050406030204" pitchFamily="18" charset="0"/>
                                </a:rPr>
                                <m:t>𝐿</m:t>
                              </m:r>
                              <m:r>
                                <a:rPr lang="zh-CN" altLang="en-US" sz="2400" i="1">
                                  <a:solidFill>
                                    <a:srgbClr val="000000"/>
                                  </a:solidFill>
                                  <a:latin typeface="Cambria Math" panose="02040503050406030204" pitchFamily="18" charset="0"/>
                                </a:rPr>
                                <m:t>→0</m:t>
                              </m:r>
                            </m:lim>
                          </m:limLow>
                        </m:fName>
                        <m:e>
                          <m:r>
                            <a:rPr lang="zh-CN" altLang="en-US" sz="2400" i="1">
                              <a:solidFill>
                                <a:srgbClr val="000000"/>
                              </a:solidFill>
                              <a:latin typeface="Cambria Math" panose="02040503050406030204" pitchFamily="18" charset="0"/>
                            </a:rPr>
                            <m:t>𝑛</m:t>
                          </m:r>
                        </m:e>
                      </m:func>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𝐿</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𝑡</m:t>
                      </m:r>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67589" name="Object 5"/>
              <p:cNvSpPr txBox="1">
                <a:spLocks noRot="1" noChangeAspect="1" noMove="1" noResize="1" noEditPoints="1" noAdjustHandles="1" noChangeArrowheads="1" noChangeShapeType="1" noTextEdit="1"/>
              </p:cNvSpPr>
              <p:nvPr/>
            </p:nvSpPr>
            <p:spPr bwMode="auto">
              <a:xfrm>
                <a:off x="802078" y="5154138"/>
                <a:ext cx="2745305" cy="842819"/>
              </a:xfrm>
              <a:prstGeom prst="rect">
                <a:avLst/>
              </a:prstGeom>
              <a:blipFill>
                <a:blip r:embed="rId2"/>
                <a:stretch>
                  <a:fillRect/>
                </a:stretch>
              </a:blipFill>
            </p:spPr>
            <p:txBody>
              <a:bodyPr/>
              <a:lstStyle/>
              <a:p>
                <a:r>
                  <a:rPr lang="zh-CN" altLang="en-US">
                    <a:noFill/>
                  </a:rPr>
                  <a:t> </a:t>
                </a:r>
              </a:p>
            </p:txBody>
          </p:sp>
        </mc:Fallback>
      </mc:AlternateContent>
      <p:sp>
        <p:nvSpPr>
          <p:cNvPr id="675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67592" name="Object 8"/>
              <p:cNvSpPr txBox="1"/>
              <p:nvPr/>
            </p:nvSpPr>
            <p:spPr bwMode="auto">
              <a:xfrm>
                <a:off x="4140731" y="4960010"/>
                <a:ext cx="3744416" cy="108012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sz="2400" i="1">
                              <a:solidFill>
                                <a:srgbClr val="000000"/>
                              </a:solidFill>
                              <a:latin typeface="Cambria Math" panose="02040503050406030204" pitchFamily="18" charset="0"/>
                            </a:rPr>
                          </m:ctrlPr>
                        </m:funcPr>
                        <m:fName>
                          <m:limLow>
                            <m:limLowPr>
                              <m:ctrlPr>
                                <a:rPr lang="zh-CN" altLang="en-US" sz="2400" i="1">
                                  <a:solidFill>
                                    <a:srgbClr val="000000"/>
                                  </a:solidFill>
                                  <a:latin typeface="Cambria Math" panose="02040503050406030204" pitchFamily="18" charset="0"/>
                                </a:rPr>
                              </m:ctrlPr>
                            </m:limLowPr>
                            <m:e>
                              <m:r>
                                <m:rPr>
                                  <m:sty m:val="p"/>
                                </m:rPr>
                                <a:rPr lang="zh-CN" altLang="en-US" sz="2400" i="0">
                                  <a:solidFill>
                                    <a:srgbClr val="000000"/>
                                  </a:solidFill>
                                  <a:latin typeface="Cambria Math" panose="02040503050406030204" pitchFamily="18" charset="0"/>
                                </a:rPr>
                                <m:t>lim</m:t>
                              </m:r>
                            </m:e>
                            <m:lim>
                              <m:r>
                                <a:rPr lang="zh-CN" altLang="en-US" sz="2400" i="1">
                                  <a:solidFill>
                                    <a:srgbClr val="000000"/>
                                  </a:solidFill>
                                  <a:latin typeface="Cambria Math" panose="02040503050406030204" pitchFamily="18" charset="0"/>
                                </a:rPr>
                                <m:t>𝐿</m:t>
                              </m:r>
                              <m:r>
                                <a:rPr lang="zh-CN" altLang="en-US" sz="2400" i="1">
                                  <a:solidFill>
                                    <a:srgbClr val="000000"/>
                                  </a:solidFill>
                                  <a:latin typeface="Cambria Math" panose="02040503050406030204" pitchFamily="18" charset="0"/>
                                </a:rPr>
                                <m:t>→0</m:t>
                              </m:r>
                            </m:lim>
                          </m:limLow>
                        </m:fName>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𝑑𝑁</m:t>
                              </m:r>
                            </m:num>
                            <m:den>
                              <m:r>
                                <a:rPr lang="zh-CN" altLang="en-US" sz="2400" i="1">
                                  <a:solidFill>
                                    <a:srgbClr val="000000"/>
                                  </a:solidFill>
                                  <a:latin typeface="Cambria Math" panose="02040503050406030204" pitchFamily="18" charset="0"/>
                                </a:rPr>
                                <m:t>𝑑𝑡</m:t>
                              </m:r>
                            </m:den>
                          </m:f>
                        </m:e>
                      </m:func>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limLow>
                            <m:limLowPr>
                              <m:ctrlPr>
                                <a:rPr lang="zh-CN" altLang="en-US" sz="2400" i="1">
                                  <a:solidFill>
                                    <a:srgbClr val="000000"/>
                                  </a:solidFill>
                                  <a:latin typeface="Cambria Math" panose="02040503050406030204" pitchFamily="18" charset="0"/>
                                </a:rPr>
                              </m:ctrlPr>
                            </m:limLowPr>
                            <m:e>
                              <m:r>
                                <m:rPr>
                                  <m:sty m:val="p"/>
                                </m:rPr>
                                <a:rPr lang="zh-CN" altLang="en-US" sz="2400" i="0">
                                  <a:solidFill>
                                    <a:srgbClr val="000000"/>
                                  </a:solidFill>
                                  <a:latin typeface="Cambria Math" panose="02040503050406030204" pitchFamily="18" charset="0"/>
                                </a:rPr>
                                <m:t>lim</m:t>
                              </m:r>
                            </m:e>
                            <m:lim>
                              <m:r>
                                <a:rPr lang="zh-CN" altLang="en-US" sz="2400" i="1">
                                  <a:solidFill>
                                    <a:srgbClr val="000000"/>
                                  </a:solidFill>
                                  <a:latin typeface="Cambria Math" panose="02040503050406030204" pitchFamily="18" charset="0"/>
                                </a:rPr>
                                <m:t>𝐿</m:t>
                              </m:r>
                              <m:r>
                                <a:rPr lang="zh-CN" altLang="en-US" sz="2400" i="1">
                                  <a:solidFill>
                                    <a:srgbClr val="000000"/>
                                  </a:solidFill>
                                  <a:latin typeface="Cambria Math" panose="02040503050406030204" pitchFamily="18" charset="0"/>
                                </a:rPr>
                                <m:t>→0</m:t>
                              </m:r>
                            </m:lim>
                          </m:limLow>
                        </m:fName>
                        <m:e>
                          <m:d>
                            <m:dPr>
                              <m:ctrlPr>
                                <a:rPr lang="zh-CN" altLang="en-US" sz="2400" i="1">
                                  <a:solidFill>
                                    <a:srgbClr val="000000"/>
                                  </a:solidFill>
                                  <a:latin typeface="Cambria Math" panose="02040503050406030204" pitchFamily="18" charset="0"/>
                                </a:rPr>
                              </m:ctrlPr>
                            </m:dPr>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𝑑𝐿</m:t>
                                  </m:r>
                                </m:num>
                                <m:den>
                                  <m:r>
                                    <a:rPr lang="zh-CN" altLang="en-US" sz="2400" i="1">
                                      <a:solidFill>
                                        <a:srgbClr val="000000"/>
                                      </a:solidFill>
                                      <a:latin typeface="Cambria Math" panose="02040503050406030204" pitchFamily="18" charset="0"/>
                                    </a:rPr>
                                    <m:t>𝑑𝑡</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𝑑𝑁</m:t>
                                  </m:r>
                                </m:num>
                                <m:den>
                                  <m:r>
                                    <a:rPr lang="zh-CN" altLang="en-US" sz="2400" i="1">
                                      <a:solidFill>
                                        <a:srgbClr val="000000"/>
                                      </a:solidFill>
                                      <a:latin typeface="Cambria Math" panose="02040503050406030204" pitchFamily="18" charset="0"/>
                                    </a:rPr>
                                    <m:t>𝑑𝐿</m:t>
                                  </m:r>
                                </m:den>
                              </m:f>
                            </m:e>
                          </m:d>
                        </m:e>
                      </m:func>
                    </m:oMath>
                  </m:oMathPara>
                </a14:m>
                <a:endParaRPr lang="zh-CN" altLang="en-US" sz="2400" dirty="0"/>
              </a:p>
            </p:txBody>
          </p:sp>
        </mc:Choice>
        <mc:Fallback xmlns="">
          <p:sp>
            <p:nvSpPr>
              <p:cNvPr id="67592" name="Object 8"/>
              <p:cNvSpPr txBox="1">
                <a:spLocks noRot="1" noChangeAspect="1" noMove="1" noResize="1" noEditPoints="1" noAdjustHandles="1" noChangeArrowheads="1" noChangeShapeType="1" noTextEdit="1"/>
              </p:cNvSpPr>
              <p:nvPr/>
            </p:nvSpPr>
            <p:spPr bwMode="auto">
              <a:xfrm>
                <a:off x="4140731" y="4960010"/>
                <a:ext cx="3744416" cy="1080120"/>
              </a:xfrm>
              <a:prstGeom prst="rect">
                <a:avLst/>
              </a:prstGeom>
              <a:blipFill>
                <a:blip r:embed="rId3"/>
                <a:stretch>
                  <a:fillRect/>
                </a:stretch>
              </a:blipFill>
            </p:spPr>
            <p:txBody>
              <a:bodyPr/>
              <a:lstStyle/>
              <a:p>
                <a:r>
                  <a:rPr lang="zh-CN" altLang="en-US">
                    <a:noFill/>
                  </a:rPr>
                  <a:t> </a:t>
                </a:r>
              </a:p>
            </p:txBody>
          </p:sp>
        </mc:Fallback>
      </mc:AlternateContent>
      <p:sp>
        <p:nvSpPr>
          <p:cNvPr id="6759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67594" name="Object 10"/>
              <p:cNvSpPr txBox="1"/>
              <p:nvPr/>
            </p:nvSpPr>
            <p:spPr bwMode="auto">
              <a:xfrm>
                <a:off x="2734294" y="5955803"/>
                <a:ext cx="1626178" cy="63007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𝐵</m:t>
                          </m:r>
                        </m:e>
                        <m:sup>
                          <m:r>
                            <a:rPr lang="zh-CN" altLang="en-US" sz="2400" i="1">
                              <a:solidFill>
                                <a:srgbClr val="000000"/>
                              </a:solidFill>
                              <a:latin typeface="Cambria Math" panose="02040503050406030204" pitchFamily="18" charset="0"/>
                            </a:rPr>
                            <m:t>𝑜</m:t>
                          </m:r>
                        </m:sup>
                      </m:s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𝐺</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𝑛</m:t>
                          </m:r>
                        </m:e>
                        <m:sup>
                          <m:r>
                            <a:rPr lang="zh-CN" altLang="en-US" sz="2400" i="1">
                              <a:solidFill>
                                <a:srgbClr val="000000"/>
                              </a:solidFill>
                              <a:latin typeface="Cambria Math" panose="02040503050406030204" pitchFamily="18" charset="0"/>
                            </a:rPr>
                            <m:t>𝑜</m:t>
                          </m:r>
                        </m:sup>
                      </m:sSup>
                    </m:oMath>
                  </m:oMathPara>
                </a14:m>
                <a:endParaRPr lang="zh-CN" altLang="en-US" sz="2400" dirty="0"/>
              </a:p>
            </p:txBody>
          </p:sp>
        </mc:Choice>
        <mc:Fallback xmlns="">
          <p:sp>
            <p:nvSpPr>
              <p:cNvPr id="67594" name="Object 10"/>
              <p:cNvSpPr txBox="1">
                <a:spLocks noRot="1" noChangeAspect="1" noMove="1" noResize="1" noEditPoints="1" noAdjustHandles="1" noChangeArrowheads="1" noChangeShapeType="1" noTextEdit="1"/>
              </p:cNvSpPr>
              <p:nvPr/>
            </p:nvSpPr>
            <p:spPr bwMode="auto">
              <a:xfrm>
                <a:off x="2734294" y="5955803"/>
                <a:ext cx="1626178" cy="630070"/>
              </a:xfrm>
              <a:prstGeom prst="rect">
                <a:avLst/>
              </a:prstGeom>
              <a:blipFill>
                <a:blip r:embed="rId4"/>
                <a:stretch>
                  <a:fillRect l="-1128"/>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96AE20A8-3CB6-0898-EAD0-D7E46C522B6C}"/>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第二种方法：晶体群测定法</a:t>
            </a:r>
            <a:endParaRPr lang="zh-CN" altLang="zh-CN" sz="2800" kern="0" dirty="0"/>
          </a:p>
        </p:txBody>
      </p:sp>
      <p:pic>
        <p:nvPicPr>
          <p:cNvPr id="3" name="图片 2">
            <a:extLst>
              <a:ext uri="{FF2B5EF4-FFF2-40B4-BE49-F238E27FC236}">
                <a16:creationId xmlns:a16="http://schemas.microsoft.com/office/drawing/2014/main" id="{2D8C50B6-BE89-CF66-8159-F6DB631195A9}"/>
              </a:ext>
            </a:extLst>
          </p:cNvPr>
          <p:cNvPicPr>
            <a:picLocks noChangeAspect="1"/>
          </p:cNvPicPr>
          <p:nvPr/>
        </p:nvPicPr>
        <p:blipFill>
          <a:blip r:embed="rId5"/>
          <a:stretch>
            <a:fillRect/>
          </a:stretch>
        </p:blipFill>
        <p:spPr>
          <a:xfrm>
            <a:off x="5112910" y="2258231"/>
            <a:ext cx="3278923" cy="2677654"/>
          </a:xfrm>
          <a:prstGeom prst="rect">
            <a:avLst/>
          </a:prstGeom>
        </p:spPr>
      </p:pic>
    </p:spTree>
  </p:cSld>
  <p:clrMapOvr>
    <a:masterClrMapping/>
  </p:clrMapOvr>
  <p:transition>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kern="0" dirty="0"/>
              <a:t>结晶动力学研究方法</a:t>
            </a:r>
            <a:endParaRPr lang="zh-CN" altLang="zh-CN" sz="4000" dirty="0"/>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96AE20A8-3CB6-0898-EAD0-D7E46C522B6C}"/>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第二种方法：晶体群测定法</a:t>
            </a:r>
            <a:endParaRPr lang="zh-CN" altLang="zh-CN" sz="2800" kern="0" dirty="0"/>
          </a:p>
        </p:txBody>
      </p:sp>
      <p:sp>
        <p:nvSpPr>
          <p:cNvPr id="2" name="Rectangle 1">
            <a:extLst>
              <a:ext uri="{FF2B5EF4-FFF2-40B4-BE49-F238E27FC236}">
                <a16:creationId xmlns:a16="http://schemas.microsoft.com/office/drawing/2014/main" id="{25212867-3903-FBC3-B0D3-E40A855E4CF6}"/>
              </a:ext>
            </a:extLst>
          </p:cNvPr>
          <p:cNvSpPr>
            <a:spLocks noChangeArrowheads="1"/>
          </p:cNvSpPr>
          <p:nvPr/>
        </p:nvSpPr>
        <p:spPr bwMode="auto">
          <a:xfrm>
            <a:off x="447085" y="2298488"/>
            <a:ext cx="373692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457200" lvl="0" indent="-457200">
              <a:buFont typeface="Wingdings" panose="05000000000000000000" pitchFamily="2" charset="2"/>
              <a:buChar char="l"/>
            </a:pPr>
            <a:r>
              <a:rPr lang="zh-CN" altLang="zh-CN" sz="2400" b="1" dirty="0"/>
              <a:t>与粒度相关的</a:t>
            </a:r>
            <a:r>
              <a:rPr lang="en-US" altLang="zh-CN" sz="2400" b="1" dirty="0"/>
              <a:t>ASL</a:t>
            </a:r>
            <a:r>
              <a:rPr lang="zh-CN" altLang="zh-CN" sz="2400" b="1" dirty="0"/>
              <a:t>模型</a:t>
            </a:r>
            <a:endParaRPr kumimoji="0" lang="zh-CN" altLang="en-US" sz="24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 name="TextBox 19">
            <a:extLst>
              <a:ext uri="{FF2B5EF4-FFF2-40B4-BE49-F238E27FC236}">
                <a16:creationId xmlns:a16="http://schemas.microsoft.com/office/drawing/2014/main" id="{59C6615F-9CEF-C93C-D0FE-27C94B4C9214}"/>
              </a:ext>
            </a:extLst>
          </p:cNvPr>
          <p:cNvSpPr txBox="1"/>
          <p:nvPr/>
        </p:nvSpPr>
        <p:spPr>
          <a:xfrm>
            <a:off x="942572" y="2897826"/>
            <a:ext cx="6168676"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ASL</a:t>
            </a:r>
            <a:r>
              <a:rPr lang="zh-CN" altLang="zh-CN" sz="2400" dirty="0">
                <a:latin typeface="Times New Roman" panose="02020603050405020304" pitchFamily="18" charset="0"/>
                <a:cs typeface="Times New Roman" panose="02020603050405020304" pitchFamily="18" charset="0"/>
              </a:rPr>
              <a:t>模型是</a:t>
            </a:r>
            <a:r>
              <a:rPr lang="en-US" altLang="zh-CN" sz="2400" dirty="0" err="1">
                <a:latin typeface="Times New Roman" panose="02020603050405020304" pitchFamily="18" charset="0"/>
                <a:cs typeface="Times New Roman" panose="02020603050405020304" pitchFamily="18" charset="0"/>
              </a:rPr>
              <a:t>Abegg</a:t>
            </a:r>
            <a:r>
              <a:rPr lang="zh-CN" altLang="zh-CN"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Stevens</a:t>
            </a:r>
            <a:r>
              <a:rPr lang="zh-CN" altLang="zh-CN" sz="2400" dirty="0">
                <a:latin typeface="Times New Roman" panose="02020603050405020304" pitchFamily="18" charset="0"/>
                <a:cs typeface="Times New Roman" panose="02020603050405020304" pitchFamily="18" charset="0"/>
              </a:rPr>
              <a:t>及</a:t>
            </a:r>
            <a:r>
              <a:rPr lang="en-US" altLang="zh-CN" sz="2400" dirty="0">
                <a:latin typeface="Times New Roman" panose="02020603050405020304" pitchFamily="18" charset="0"/>
                <a:cs typeface="Times New Roman" panose="02020603050405020304" pitchFamily="18" charset="0"/>
              </a:rPr>
              <a:t>Larson</a:t>
            </a:r>
            <a:r>
              <a:rPr lang="zh-CN" altLang="zh-CN" sz="2400" dirty="0">
                <a:latin typeface="Times New Roman" panose="02020603050405020304" pitchFamily="18" charset="0"/>
                <a:cs typeface="Times New Roman" panose="02020603050405020304" pitchFamily="18" charset="0"/>
              </a:rPr>
              <a:t>等人提出</a:t>
            </a: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Object 3">
                <a:extLst>
                  <a:ext uri="{FF2B5EF4-FFF2-40B4-BE49-F238E27FC236}">
                    <a16:creationId xmlns:a16="http://schemas.microsoft.com/office/drawing/2014/main" id="{C8E137C6-5230-3B7C-C527-2D403D2DE2AD}"/>
                  </a:ext>
                </a:extLst>
              </p:cNvPr>
              <p:cNvSpPr txBox="1"/>
              <p:nvPr/>
            </p:nvSpPr>
            <p:spPr bwMode="auto">
              <a:xfrm>
                <a:off x="2597161" y="3560770"/>
                <a:ext cx="3173686" cy="76508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𝐺</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𝐺</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𝑎𝐿</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r>
                            <a:rPr lang="zh-CN" altLang="en-US" sz="2400" i="1">
                              <a:solidFill>
                                <a:srgbClr val="000000"/>
                              </a:solidFill>
                              <a:latin typeface="Cambria Math" panose="02040503050406030204" pitchFamily="18" charset="0"/>
                            </a:rPr>
                            <m:t>𝑏</m:t>
                          </m:r>
                        </m:sup>
                      </m:sSup>
                    </m:oMath>
                  </m:oMathPara>
                </a14:m>
                <a:endParaRPr lang="zh-CN" altLang="en-US" sz="2400" dirty="0"/>
              </a:p>
            </p:txBody>
          </p:sp>
        </mc:Choice>
        <mc:Fallback xmlns="">
          <p:sp>
            <p:nvSpPr>
              <p:cNvPr id="5" name="Object 3">
                <a:extLst>
                  <a:ext uri="{FF2B5EF4-FFF2-40B4-BE49-F238E27FC236}">
                    <a16:creationId xmlns:a16="http://schemas.microsoft.com/office/drawing/2014/main" id="{C8E137C6-5230-3B7C-C527-2D403D2DE2AD}"/>
                  </a:ext>
                </a:extLst>
              </p:cNvPr>
              <p:cNvSpPr txBox="1">
                <a:spLocks noRot="1" noChangeAspect="1" noMove="1" noResize="1" noEditPoints="1" noAdjustHandles="1" noChangeArrowheads="1" noChangeShapeType="1" noTextEdit="1"/>
              </p:cNvSpPr>
              <p:nvPr/>
            </p:nvSpPr>
            <p:spPr bwMode="auto">
              <a:xfrm>
                <a:off x="2597161" y="3560770"/>
                <a:ext cx="3173686" cy="765085"/>
              </a:xfrm>
              <a:prstGeom prst="rect">
                <a:avLst/>
              </a:prstGeom>
              <a:blipFill>
                <a:blip r:embed="rId2"/>
                <a:stretch>
                  <a:fillRect l="-384"/>
                </a:stretch>
              </a:blipFill>
            </p:spPr>
            <p:txBody>
              <a:bodyPr/>
              <a:lstStyle/>
              <a:p>
                <a:r>
                  <a:rPr lang="zh-CN" altLang="en-US">
                    <a:noFill/>
                  </a:rPr>
                  <a:t> </a:t>
                </a:r>
              </a:p>
            </p:txBody>
          </p:sp>
        </mc:Fallback>
      </mc:AlternateContent>
      <p:sp>
        <p:nvSpPr>
          <p:cNvPr id="6" name="TextBox 21">
            <a:extLst>
              <a:ext uri="{FF2B5EF4-FFF2-40B4-BE49-F238E27FC236}">
                <a16:creationId xmlns:a16="http://schemas.microsoft.com/office/drawing/2014/main" id="{96031EF9-BEC0-BA4D-0291-130A1036E0FA}"/>
              </a:ext>
            </a:extLst>
          </p:cNvPr>
          <p:cNvSpPr txBox="1"/>
          <p:nvPr/>
        </p:nvSpPr>
        <p:spPr>
          <a:xfrm>
            <a:off x="267986" y="4478006"/>
            <a:ext cx="8608027" cy="869533"/>
          </a:xfrm>
          <a:prstGeom prst="rect">
            <a:avLst/>
          </a:prstGeom>
          <a:noFill/>
        </p:spPr>
        <p:txBody>
          <a:bodyPr wrap="square" rtlCol="0">
            <a:spAutoFit/>
          </a:bodyPr>
          <a:lstStyle/>
          <a:p>
            <a:pPr>
              <a:lnSpc>
                <a:spcPct val="150000"/>
              </a:lnSpc>
            </a:pPr>
            <a:r>
              <a:rPr lang="en-US" altLang="zh-CN" b="1" dirty="0"/>
              <a:t>a一般小于1，当a＝0时，该模型就变成了与粒度无关的生长模型。当a为正数时表示生长速率随粒度增大而增大；反之，</a:t>
            </a:r>
            <a:r>
              <a:rPr lang="zh-CN" altLang="en-US" b="1" dirty="0"/>
              <a:t>当</a:t>
            </a:r>
            <a:r>
              <a:rPr lang="en-US" altLang="zh-CN" b="1" dirty="0" err="1"/>
              <a:t>a为负数时表示生长速率随粒度增大而减小</a:t>
            </a:r>
            <a:r>
              <a:rPr lang="en-US" altLang="zh-CN" b="1" dirty="0"/>
              <a:t>。</a:t>
            </a:r>
            <a:endParaRPr lang="zh-CN" altLang="en-US" b="1" dirty="0"/>
          </a:p>
        </p:txBody>
      </p:sp>
      <mc:AlternateContent xmlns:mc="http://schemas.openxmlformats.org/markup-compatibility/2006" xmlns:a14="http://schemas.microsoft.com/office/drawing/2010/main">
        <mc:Choice Requires="a14">
          <p:sp>
            <p:nvSpPr>
              <p:cNvPr id="7" name="Object 5">
                <a:extLst>
                  <a:ext uri="{FF2B5EF4-FFF2-40B4-BE49-F238E27FC236}">
                    <a16:creationId xmlns:a16="http://schemas.microsoft.com/office/drawing/2014/main" id="{77F02B34-5BA7-B507-ECE7-BFC33B2548FA}"/>
                  </a:ext>
                </a:extLst>
              </p:cNvPr>
              <p:cNvSpPr txBox="1"/>
              <p:nvPr/>
            </p:nvSpPr>
            <p:spPr bwMode="auto">
              <a:xfrm>
                <a:off x="2585575" y="5482390"/>
                <a:ext cx="2808312" cy="121513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𝐺𝑛</m:t>
                          </m:r>
                          <m:r>
                            <a:rPr lang="zh-CN" altLang="en-US" sz="2400" i="1">
                              <a:solidFill>
                                <a:srgbClr val="000000"/>
                              </a:solidFill>
                              <a:latin typeface="Cambria Math" panose="02040503050406030204" pitchFamily="18" charset="0"/>
                            </a:rPr>
                            <m:t>)</m:t>
                          </m:r>
                        </m:num>
                        <m:den>
                          <m:r>
                            <a:rPr lang="zh-CN" altLang="en-US" sz="2400" i="1">
                              <a:solidFill>
                                <a:srgbClr val="000000"/>
                              </a:solidFill>
                              <a:latin typeface="Cambria Math" panose="02040503050406030204" pitchFamily="18" charset="0"/>
                            </a:rPr>
                            <m:t>𝑑𝐿</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𝑛</m:t>
                          </m:r>
                        </m:num>
                        <m:den>
                          <m:r>
                            <a:rPr lang="zh-CN" altLang="en-US" sz="2400" i="1">
                              <a:solidFill>
                                <a:srgbClr val="000000"/>
                              </a:solidFill>
                              <a:latin typeface="Cambria Math" panose="02040503050406030204" pitchFamily="18" charset="0"/>
                            </a:rPr>
                            <m:t>𝜏</m:t>
                          </m:r>
                        </m:den>
                      </m:f>
                      <m:r>
                        <a:rPr lang="zh-CN" altLang="en-US" sz="2400" i="1">
                          <a:solidFill>
                            <a:srgbClr val="000000"/>
                          </a:solidFill>
                          <a:latin typeface="Cambria Math" panose="02040503050406030204" pitchFamily="18" charset="0"/>
                        </a:rPr>
                        <m:t>=0</m:t>
                      </m:r>
                    </m:oMath>
                  </m:oMathPara>
                </a14:m>
                <a:endParaRPr lang="zh-CN" altLang="en-US" sz="2400" dirty="0"/>
              </a:p>
            </p:txBody>
          </p:sp>
        </mc:Choice>
        <mc:Fallback xmlns="">
          <p:sp>
            <p:nvSpPr>
              <p:cNvPr id="7" name="Object 5">
                <a:extLst>
                  <a:ext uri="{FF2B5EF4-FFF2-40B4-BE49-F238E27FC236}">
                    <a16:creationId xmlns:a16="http://schemas.microsoft.com/office/drawing/2014/main" id="{77F02B34-5BA7-B507-ECE7-BFC33B2548FA}"/>
                  </a:ext>
                </a:extLst>
              </p:cNvPr>
              <p:cNvSpPr txBox="1">
                <a:spLocks noRot="1" noChangeAspect="1" noMove="1" noResize="1" noEditPoints="1" noAdjustHandles="1" noChangeArrowheads="1" noChangeShapeType="1" noTextEdit="1"/>
              </p:cNvSpPr>
              <p:nvPr/>
            </p:nvSpPr>
            <p:spPr bwMode="auto">
              <a:xfrm>
                <a:off x="2585575" y="5482390"/>
                <a:ext cx="2808312" cy="121513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4745049"/>
      </p:ext>
    </p:extLst>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871700" y="458670"/>
            <a:ext cx="6615735" cy="935038"/>
          </a:xfrm>
        </p:spPr>
        <p:txBody>
          <a:bodyPr/>
          <a:lstStyle/>
          <a:p>
            <a:pPr eaLnBrk="1" hangingPunct="1"/>
            <a:r>
              <a:rPr lang="en-US" altLang="zh-CN" sz="4000" dirty="0"/>
              <a:t>1. </a:t>
            </a:r>
            <a:r>
              <a:rPr lang="zh-CN" altLang="zh-CN" sz="4000" dirty="0"/>
              <a:t>晶体生长的扩散</a:t>
            </a:r>
            <a:r>
              <a:rPr lang="en-US" altLang="zh-CN" sz="4000" dirty="0"/>
              <a:t>-</a:t>
            </a:r>
            <a:r>
              <a:rPr lang="zh-CN" altLang="zh-CN" sz="4000" dirty="0"/>
              <a:t>反应理论</a:t>
            </a:r>
            <a:endParaRPr lang="zh-CN" altLang="en-US" sz="4000" dirty="0"/>
          </a:p>
        </p:txBody>
      </p:sp>
      <p:sp>
        <p:nvSpPr>
          <p:cNvPr id="19" name="矩形 18"/>
          <p:cNvSpPr/>
          <p:nvPr/>
        </p:nvSpPr>
        <p:spPr>
          <a:xfrm>
            <a:off x="521550" y="1673805"/>
            <a:ext cx="810090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zh-CN" sz="2400" dirty="0"/>
              <a:t>扩散学说参照上图可以写出下列方程式：</a:t>
            </a:r>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38913" name="Object 1"/>
              <p:cNvSpPr txBox="1"/>
              <p:nvPr/>
            </p:nvSpPr>
            <p:spPr bwMode="auto">
              <a:xfrm>
                <a:off x="1061610" y="2483895"/>
                <a:ext cx="3510390" cy="969976"/>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𝐺</m:t>
                          </m:r>
                        </m:e>
                        <m:sub>
                          <m:r>
                            <a:rPr lang="zh-CN" altLang="en-US" sz="2800" i="1">
                              <a:solidFill>
                                <a:srgbClr val="000000"/>
                              </a:solidFill>
                              <a:latin typeface="Cambria Math" panose="02040503050406030204" pitchFamily="18" charset="0"/>
                            </a:rPr>
                            <m:t>𝑀</m:t>
                          </m:r>
                        </m:sub>
                      </m:sSub>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𝑑𝑀</m:t>
                          </m:r>
                        </m:num>
                        <m:den>
                          <m:r>
                            <a:rPr lang="zh-CN" altLang="en-US" sz="2800" i="1">
                              <a:solidFill>
                                <a:srgbClr val="000000"/>
                              </a:solidFill>
                              <a:latin typeface="Cambria Math" panose="02040503050406030204" pitchFamily="18" charset="0"/>
                            </a:rPr>
                            <m:t>𝐴𝑑𝑡</m:t>
                          </m:r>
                        </m:den>
                      </m:f>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𝑘</m:t>
                          </m:r>
                        </m:e>
                        <m:sub>
                          <m:r>
                            <a:rPr lang="zh-CN" altLang="en-US" sz="2800" i="1">
                              <a:solidFill>
                                <a:srgbClr val="000000"/>
                              </a:solidFill>
                              <a:latin typeface="Cambria Math" panose="02040503050406030204" pitchFamily="18" charset="0"/>
                            </a:rPr>
                            <m:t>𝑑</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𝐶</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𝐶</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m:t>
                      </m:r>
                    </m:oMath>
                  </m:oMathPara>
                </a14:m>
                <a:endParaRPr lang="zh-CN" altLang="en-US" dirty="0"/>
              </a:p>
            </p:txBody>
          </p:sp>
        </mc:Choice>
        <mc:Fallback xmlns="">
          <p:sp>
            <p:nvSpPr>
              <p:cNvPr id="38913" name="Object 1"/>
              <p:cNvSpPr txBox="1">
                <a:spLocks noRot="1" noChangeAspect="1" noMove="1" noResize="1" noEditPoints="1" noAdjustHandles="1" noChangeArrowheads="1" noChangeShapeType="1" noTextEdit="1"/>
              </p:cNvSpPr>
              <p:nvPr/>
            </p:nvSpPr>
            <p:spPr bwMode="auto">
              <a:xfrm>
                <a:off x="1061610" y="2483895"/>
                <a:ext cx="3510390" cy="969976"/>
              </a:xfrm>
              <a:prstGeom prst="rect">
                <a:avLst/>
              </a:prstGeom>
              <a:blipFill>
                <a:blip r:embed="rId2"/>
                <a:stretch>
                  <a:fillRect/>
                </a:stretch>
              </a:blipFill>
            </p:spPr>
            <p:txBody>
              <a:bodyPr/>
              <a:lstStyle/>
              <a:p>
                <a:r>
                  <a:rPr lang="zh-CN" altLang="en-US">
                    <a:noFill/>
                  </a:rPr>
                  <a:t> </a:t>
                </a:r>
              </a:p>
            </p:txBody>
          </p:sp>
        </mc:Fallback>
      </mc:AlternateContent>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38915" name="Object 3"/>
              <p:cNvSpPr txBox="1"/>
              <p:nvPr/>
            </p:nvSpPr>
            <p:spPr bwMode="auto">
              <a:xfrm>
                <a:off x="1061610" y="3698252"/>
                <a:ext cx="3690410" cy="97482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𝐺</m:t>
                          </m:r>
                        </m:e>
                        <m:sub>
                          <m:r>
                            <a:rPr lang="zh-CN" altLang="en-US" sz="2400" i="1">
                              <a:solidFill>
                                <a:srgbClr val="000000"/>
                              </a:solidFill>
                              <a:latin typeface="Cambria Math" panose="02040503050406030204" pitchFamily="18" charset="0"/>
                            </a:rPr>
                            <m:t>𝑀</m:t>
                          </m:r>
                        </m:sub>
                      </m:sSub>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𝑑𝑀</m:t>
                          </m:r>
                        </m:num>
                        <m:den>
                          <m:r>
                            <a:rPr lang="zh-CN" altLang="en-US" sz="2400" i="1">
                              <a:solidFill>
                                <a:srgbClr val="000000"/>
                              </a:solidFill>
                              <a:latin typeface="Cambria Math" panose="02040503050406030204" pitchFamily="18" charset="0"/>
                            </a:rPr>
                            <m:t>𝐴𝑑𝑡</m:t>
                          </m:r>
                        </m:den>
                      </m:f>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𝑟</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𝐶</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𝐶</m:t>
                          </m:r>
                        </m:e>
                        <m:sup>
                          <m:r>
                            <a:rPr lang="zh-CN" altLang="en-US" sz="2400" i="1">
                              <a:solidFill>
                                <a:srgbClr val="000000"/>
                              </a:solidFill>
                              <a:latin typeface="Cambria Math" panose="02040503050406030204" pitchFamily="18" charset="0"/>
                            </a:rPr>
                            <m:t>∗</m:t>
                          </m:r>
                        </m:sup>
                      </m:sSup>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38915" name="Object 3"/>
              <p:cNvSpPr txBox="1">
                <a:spLocks noRot="1" noChangeAspect="1" noMove="1" noResize="1" noEditPoints="1" noAdjustHandles="1" noChangeArrowheads="1" noChangeShapeType="1" noTextEdit="1"/>
              </p:cNvSpPr>
              <p:nvPr/>
            </p:nvSpPr>
            <p:spPr bwMode="auto">
              <a:xfrm>
                <a:off x="1061610" y="3698252"/>
                <a:ext cx="3690410" cy="974825"/>
              </a:xfrm>
              <a:prstGeom prst="rect">
                <a:avLst/>
              </a:prstGeom>
              <a:blipFill>
                <a:blip r:embed="rId3"/>
                <a:stretch>
                  <a:fillRect/>
                </a:stretch>
              </a:blipFill>
            </p:spPr>
            <p:txBody>
              <a:bodyPr/>
              <a:lstStyle/>
              <a:p>
                <a:r>
                  <a:rPr lang="zh-CN" altLang="en-US">
                    <a:noFill/>
                  </a:rPr>
                  <a:t> </a:t>
                </a:r>
              </a:p>
            </p:txBody>
          </p:sp>
        </mc:Fallback>
      </mc:AlternateContent>
      <p:sp>
        <p:nvSpPr>
          <p:cNvPr id="12" name="矩形 11"/>
          <p:cNvSpPr/>
          <p:nvPr/>
        </p:nvSpPr>
        <p:spPr>
          <a:xfrm>
            <a:off x="5427095" y="2708920"/>
            <a:ext cx="2339102" cy="523220"/>
          </a:xfrm>
          <a:prstGeom prst="rect">
            <a:avLst/>
          </a:prstGeom>
        </p:spPr>
        <p:txBody>
          <a:bodyPr wrap="none">
            <a:spAutoFit/>
          </a:bodyPr>
          <a:lstStyle/>
          <a:p>
            <a:r>
              <a:rPr lang="zh-CN" altLang="zh-CN" sz="2800" dirty="0"/>
              <a:t>（扩散过程）</a:t>
            </a:r>
            <a:endParaRPr lang="zh-CN" altLang="en-US" sz="2800" dirty="0"/>
          </a:p>
        </p:txBody>
      </p:sp>
      <p:sp>
        <p:nvSpPr>
          <p:cNvPr id="13" name="矩形 12"/>
          <p:cNvSpPr/>
          <p:nvPr/>
        </p:nvSpPr>
        <p:spPr>
          <a:xfrm>
            <a:off x="5652120" y="3924055"/>
            <a:ext cx="2579552" cy="523220"/>
          </a:xfrm>
          <a:prstGeom prst="rect">
            <a:avLst/>
          </a:prstGeom>
        </p:spPr>
        <p:txBody>
          <a:bodyPr wrap="none">
            <a:spAutoFit/>
          </a:bodyPr>
          <a:lstStyle/>
          <a:p>
            <a:r>
              <a:rPr lang="en-US" altLang="zh-CN" sz="2800" dirty="0"/>
              <a:t>(</a:t>
            </a:r>
            <a:r>
              <a:rPr lang="zh-CN" altLang="zh-CN" sz="2800" dirty="0"/>
              <a:t>表面反应过程</a:t>
            </a:r>
            <a:r>
              <a:rPr lang="en-US" altLang="zh-CN" sz="2800" dirty="0"/>
              <a:t>)</a:t>
            </a:r>
            <a:endParaRPr lang="zh-CN" altLang="zh-CN" sz="2800" dirty="0"/>
          </a:p>
        </p:txBody>
      </p:sp>
      <p:sp>
        <p:nvSpPr>
          <p:cNvPr id="14" name="TextBox 13"/>
          <p:cNvSpPr txBox="1"/>
          <p:nvPr/>
        </p:nvSpPr>
        <p:spPr>
          <a:xfrm>
            <a:off x="521550" y="4824155"/>
            <a:ext cx="8235915" cy="1200329"/>
          </a:xfrm>
          <a:prstGeom prst="rect">
            <a:avLst/>
          </a:prstGeom>
          <a:noFill/>
          <a:ln>
            <a:solidFill>
              <a:schemeClr val="tx1"/>
            </a:solidFill>
            <a:prstDash val="sysDash"/>
          </a:ln>
        </p:spPr>
        <p:txBody>
          <a:bodyPr wrap="square" rtlCol="0">
            <a:spAutoFit/>
          </a:bodyPr>
          <a:lstStyle/>
          <a:p>
            <a:pPr algn="just"/>
            <a:r>
              <a:rPr lang="zh-CN" altLang="zh-CN" sz="2400" b="1" dirty="0"/>
              <a:t>式中：</a:t>
            </a:r>
            <a:r>
              <a:rPr lang="en-US" altLang="zh-CN" sz="2400" b="1" dirty="0"/>
              <a:t> G</a:t>
            </a:r>
            <a:r>
              <a:rPr lang="en-US" altLang="zh-CN" sz="2400" b="1" baseline="-25000" dirty="0"/>
              <a:t>M</a:t>
            </a:r>
            <a:r>
              <a:rPr lang="zh-CN" altLang="zh-CN" sz="2400" b="1" dirty="0"/>
              <a:t>为晶体的生长速率</a:t>
            </a:r>
            <a:r>
              <a:rPr lang="en-US" altLang="zh-CN" sz="2400" b="1" dirty="0"/>
              <a:t>; C</a:t>
            </a:r>
            <a:r>
              <a:rPr lang="zh-CN" altLang="zh-CN" sz="2400" b="1" dirty="0"/>
              <a:t>、</a:t>
            </a:r>
            <a:r>
              <a:rPr lang="en-US" altLang="zh-CN" sz="2400" b="1" dirty="0" err="1"/>
              <a:t>C</a:t>
            </a:r>
            <a:r>
              <a:rPr lang="en-US" altLang="zh-CN" sz="2400" b="1" baseline="-25000" dirty="0" err="1"/>
              <a:t>i</a:t>
            </a:r>
            <a:r>
              <a:rPr lang="zh-CN" altLang="zh-CN" sz="2400" b="1" dirty="0"/>
              <a:t>、</a:t>
            </a:r>
            <a:r>
              <a:rPr lang="en-US" altLang="zh-CN" sz="2400" b="1" dirty="0"/>
              <a:t>C*</a:t>
            </a:r>
            <a:r>
              <a:rPr lang="zh-CN" altLang="zh-CN" sz="2400" b="1" dirty="0"/>
              <a:t>分别为溶液主体浓度、界面浓度和饱和浓度；</a:t>
            </a:r>
            <a:r>
              <a:rPr lang="en-US" altLang="zh-CN" sz="2400" b="1" dirty="0"/>
              <a:t>A</a:t>
            </a:r>
            <a:r>
              <a:rPr lang="zh-CN" altLang="zh-CN" sz="2400" b="1" dirty="0"/>
              <a:t>为晶体的表面积；</a:t>
            </a:r>
            <a:r>
              <a:rPr lang="en-US" altLang="zh-CN" sz="2400" b="1" dirty="0" err="1"/>
              <a:t>k</a:t>
            </a:r>
            <a:r>
              <a:rPr lang="en-US" altLang="zh-CN" sz="2400" b="1" baseline="-25000" dirty="0" err="1"/>
              <a:t>d</a:t>
            </a:r>
            <a:r>
              <a:rPr lang="zh-CN" altLang="zh-CN" sz="2400" b="1" dirty="0"/>
              <a:t>为扩散传质系数；</a:t>
            </a:r>
            <a:r>
              <a:rPr lang="en-US" altLang="zh-CN" sz="2400" b="1" dirty="0" err="1"/>
              <a:t>k</a:t>
            </a:r>
            <a:r>
              <a:rPr lang="en-US" altLang="zh-CN" sz="2400" b="1" baseline="-25000" dirty="0" err="1"/>
              <a:t>r</a:t>
            </a:r>
            <a:r>
              <a:rPr lang="zh-CN" altLang="zh-CN" sz="2400" b="1" dirty="0"/>
              <a:t>为表面反应速率系数；</a:t>
            </a:r>
            <a:r>
              <a:rPr lang="en-US" altLang="zh-CN" sz="2400" b="1" dirty="0"/>
              <a:t>M</a:t>
            </a:r>
            <a:r>
              <a:rPr lang="zh-CN" altLang="zh-CN" sz="2400" b="1" dirty="0"/>
              <a:t>为晶体的质量；</a:t>
            </a:r>
            <a:r>
              <a:rPr lang="en-US" altLang="zh-CN" sz="2400" b="1" dirty="0"/>
              <a:t>t</a:t>
            </a:r>
            <a:r>
              <a:rPr lang="zh-CN" altLang="zh-CN" sz="2400" b="1" dirty="0"/>
              <a:t>为时间。</a:t>
            </a:r>
            <a:endParaRPr lang="zh-CN" altLang="en-US" sz="2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kern="0" dirty="0"/>
              <a:t>结晶动力学研究方法</a:t>
            </a:r>
            <a:endParaRPr lang="zh-CN" altLang="zh-CN" sz="4000" dirty="0"/>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96AE20A8-3CB6-0898-EAD0-D7E46C522B6C}"/>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第二种方法：晶体群测定法</a:t>
            </a:r>
            <a:endParaRPr lang="zh-CN" altLang="zh-CN" sz="2800" kern="0" dirty="0"/>
          </a:p>
        </p:txBody>
      </p:sp>
      <p:sp>
        <p:nvSpPr>
          <p:cNvPr id="8" name="Rectangle 1">
            <a:extLst>
              <a:ext uri="{FF2B5EF4-FFF2-40B4-BE49-F238E27FC236}">
                <a16:creationId xmlns:a16="http://schemas.microsoft.com/office/drawing/2014/main" id="{C26E9DAB-A162-9350-E512-1E413D1EC4C7}"/>
              </a:ext>
            </a:extLst>
          </p:cNvPr>
          <p:cNvSpPr>
            <a:spLocks noChangeArrowheads="1"/>
          </p:cNvSpPr>
          <p:nvPr/>
        </p:nvSpPr>
        <p:spPr bwMode="auto">
          <a:xfrm>
            <a:off x="447085" y="2298488"/>
            <a:ext cx="373692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457200" lvl="0" indent="-457200">
              <a:buFont typeface="Wingdings" panose="05000000000000000000" pitchFamily="2" charset="2"/>
              <a:buChar char="l"/>
            </a:pPr>
            <a:r>
              <a:rPr lang="zh-CN" altLang="zh-CN" sz="2400" b="1" dirty="0"/>
              <a:t>与粒度相关的</a:t>
            </a:r>
            <a:r>
              <a:rPr lang="en-US" altLang="zh-CN" sz="2400" b="1" dirty="0"/>
              <a:t>ASL</a:t>
            </a:r>
            <a:r>
              <a:rPr lang="zh-CN" altLang="zh-CN" sz="2400" b="1" dirty="0"/>
              <a:t>模型</a:t>
            </a:r>
            <a:endParaRPr kumimoji="0" lang="zh-CN" altLang="en-US" sz="24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993A90CC-CC8F-11AF-CCF6-52221FC06FD3}"/>
                  </a:ext>
                </a:extLst>
              </p:cNvPr>
              <p:cNvSpPr txBox="1"/>
              <p:nvPr/>
            </p:nvSpPr>
            <p:spPr bwMode="auto">
              <a:xfrm>
                <a:off x="1517114" y="2642371"/>
                <a:ext cx="6885765" cy="943187"/>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r>
                            <a:rPr lang="zh-CN" altLang="en-US" sz="2400" i="1">
                              <a:solidFill>
                                <a:srgbClr val="000000"/>
                              </a:solidFill>
                              <a:latin typeface="Cambria Math" panose="02040503050406030204" pitchFamily="18" charset="0"/>
                            </a:rPr>
                            <m:t>𝑛</m:t>
                          </m:r>
                        </m:e>
                      </m:func>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𝑛</m:t>
                              </m:r>
                            </m:e>
                            <m:sup>
                              <m:r>
                                <a:rPr lang="zh-CN" altLang="en-US" sz="2400" i="1">
                                  <a:solidFill>
                                    <a:srgbClr val="000000"/>
                                  </a:solidFill>
                                  <a:latin typeface="Cambria Math" panose="02040503050406030204" pitchFamily="18" charset="0"/>
                                </a:rPr>
                                <m:t>0</m:t>
                              </m:r>
                            </m:sup>
                          </m:sSup>
                        </m:e>
                      </m:func>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𝑏</m:t>
                          </m:r>
                        </m:den>
                      </m:f>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𝑏</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r>
                            <a:rPr lang="zh-CN" altLang="en-US" sz="2400" i="1">
                              <a:solidFill>
                                <a:srgbClr val="000000"/>
                              </a:solidFill>
                              <a:latin typeface="Cambria Math" panose="02040503050406030204" pitchFamily="18" charset="0"/>
                            </a:rPr>
                            <m:t>(</m:t>
                          </m:r>
                        </m:e>
                      </m:func>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𝑎𝐿</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𝑎𝐿</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𝑏</m:t>
                              </m:r>
                            </m:sup>
                          </m:sSup>
                        </m:num>
                        <m:den>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𝑏</m:t>
                          </m:r>
                        </m:den>
                      </m:f>
                    </m:oMath>
                  </m:oMathPara>
                </a14:m>
                <a:endParaRPr lang="zh-CN" altLang="en-US" sz="2400" dirty="0"/>
              </a:p>
            </p:txBody>
          </p:sp>
        </mc:Choice>
        <mc:Fallback xmlns="">
          <p:sp>
            <p:nvSpPr>
              <p:cNvPr id="9" name="Object 4">
                <a:extLst>
                  <a:ext uri="{FF2B5EF4-FFF2-40B4-BE49-F238E27FC236}">
                    <a16:creationId xmlns:a16="http://schemas.microsoft.com/office/drawing/2014/main" id="{993A90CC-CC8F-11AF-CCF6-52221FC06FD3}"/>
                  </a:ext>
                </a:extLst>
              </p:cNvPr>
              <p:cNvSpPr txBox="1">
                <a:spLocks noRot="1" noChangeAspect="1" noMove="1" noResize="1" noEditPoints="1" noAdjustHandles="1" noChangeArrowheads="1" noChangeShapeType="1" noTextEdit="1"/>
              </p:cNvSpPr>
              <p:nvPr/>
            </p:nvSpPr>
            <p:spPr bwMode="auto">
              <a:xfrm>
                <a:off x="1517114" y="2642371"/>
                <a:ext cx="6885765" cy="943187"/>
              </a:xfrm>
              <a:prstGeom prst="rect">
                <a:avLst/>
              </a:prstGeom>
              <a:blipFill>
                <a:blip r:embed="rId2"/>
                <a:stretch>
                  <a:fillRect/>
                </a:stretch>
              </a:blipFill>
            </p:spPr>
            <p:txBody>
              <a:bodyPr/>
              <a:lstStyle/>
              <a:p>
                <a:r>
                  <a:rPr lang="zh-CN" altLang="en-US">
                    <a:noFill/>
                  </a:rPr>
                  <a:t> </a:t>
                </a:r>
              </a:p>
            </p:txBody>
          </p:sp>
        </mc:Fallback>
      </mc:AlternateContent>
      <p:graphicFrame>
        <p:nvGraphicFramePr>
          <p:cNvPr id="10" name="Object 6">
            <a:extLst>
              <a:ext uri="{FF2B5EF4-FFF2-40B4-BE49-F238E27FC236}">
                <a16:creationId xmlns:a16="http://schemas.microsoft.com/office/drawing/2014/main" id="{C56B1B6F-B44E-2F90-5551-DF29326DB414}"/>
              </a:ext>
            </a:extLst>
          </p:cNvPr>
          <p:cNvGraphicFramePr>
            <a:graphicFrameLocks noChangeAspect="1"/>
          </p:cNvGraphicFramePr>
          <p:nvPr>
            <p:extLst>
              <p:ext uri="{D42A27DB-BD31-4B8C-83A1-F6EECF244321}">
                <p14:modId xmlns:p14="http://schemas.microsoft.com/office/powerpoint/2010/main" val="2633014870"/>
              </p:ext>
            </p:extLst>
          </p:nvPr>
        </p:nvGraphicFramePr>
        <p:xfrm>
          <a:off x="2332214" y="3127476"/>
          <a:ext cx="4479572" cy="3879050"/>
        </p:xfrm>
        <a:graphic>
          <a:graphicData uri="http://schemas.openxmlformats.org/presentationml/2006/ole">
            <mc:AlternateContent xmlns:mc="http://schemas.openxmlformats.org/markup-compatibility/2006">
              <mc:Choice xmlns:v="urn:schemas-microsoft-com:vml" Requires="v">
                <p:oleObj name="Graph" r:id="rId3" imgW="3751478" imgH="3256483" progId="Origin50.Graph">
                  <p:embed/>
                </p:oleObj>
              </mc:Choice>
              <mc:Fallback>
                <p:oleObj name="Graph" r:id="rId3" imgW="3751478" imgH="3256483" progId="Origin50.Graph">
                  <p:embed/>
                  <p:pic>
                    <p:nvPicPr>
                      <p:cNvPr id="10240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214" y="3127476"/>
                        <a:ext cx="4479572" cy="387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65428816"/>
      </p:ext>
    </p:extLst>
  </p:cSld>
  <p:clrMapOvr>
    <a:masterClrMapping/>
  </p:clrMapOvr>
  <p:transition>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kern="0" dirty="0"/>
              <a:t>结晶动力学研究方法</a:t>
            </a:r>
            <a:endParaRPr lang="zh-CN" altLang="zh-CN" sz="4000" dirty="0"/>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96AE20A8-3CB6-0898-EAD0-D7E46C522B6C}"/>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第二种方法：晶体群测定法</a:t>
            </a:r>
            <a:endParaRPr lang="zh-CN" altLang="zh-CN" sz="2800" kern="0" dirty="0"/>
          </a:p>
        </p:txBody>
      </p:sp>
      <p:sp>
        <p:nvSpPr>
          <p:cNvPr id="8" name="Rectangle 1">
            <a:extLst>
              <a:ext uri="{FF2B5EF4-FFF2-40B4-BE49-F238E27FC236}">
                <a16:creationId xmlns:a16="http://schemas.microsoft.com/office/drawing/2014/main" id="{C26E9DAB-A162-9350-E512-1E413D1EC4C7}"/>
              </a:ext>
            </a:extLst>
          </p:cNvPr>
          <p:cNvSpPr>
            <a:spLocks noChangeArrowheads="1"/>
          </p:cNvSpPr>
          <p:nvPr/>
        </p:nvSpPr>
        <p:spPr bwMode="auto">
          <a:xfrm>
            <a:off x="447085" y="2298488"/>
            <a:ext cx="2193229"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457200" lvl="0" indent="-457200">
              <a:buFont typeface="Wingdings" panose="05000000000000000000" pitchFamily="2" charset="2"/>
              <a:buChar char="l"/>
            </a:pPr>
            <a:r>
              <a:rPr lang="zh-CN" altLang="en-US" sz="2400" b="1" dirty="0"/>
              <a:t>连续稳态法</a:t>
            </a:r>
            <a:endParaRPr kumimoji="0" lang="zh-CN" altLang="en-US" sz="24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 name="TextBox 15">
            <a:extLst>
              <a:ext uri="{FF2B5EF4-FFF2-40B4-BE49-F238E27FC236}">
                <a16:creationId xmlns:a16="http://schemas.microsoft.com/office/drawing/2014/main" id="{A9EC6491-0D64-AB2A-3A65-806B3D53079D}"/>
              </a:ext>
            </a:extLst>
          </p:cNvPr>
          <p:cNvSpPr txBox="1"/>
          <p:nvPr/>
        </p:nvSpPr>
        <p:spPr>
          <a:xfrm>
            <a:off x="544052" y="3035025"/>
            <a:ext cx="8055896" cy="304698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gn="just">
              <a:buFont typeface="Wingdings" panose="05000000000000000000" pitchFamily="2" charset="2"/>
              <a:buChar char="ü"/>
            </a:pPr>
            <a:r>
              <a:rPr lang="zh-CN" altLang="en-US" sz="2400" dirty="0"/>
              <a:t>连续稳态法</a:t>
            </a:r>
            <a:r>
              <a:rPr lang="zh-CN" altLang="zh-CN" sz="2400" dirty="0"/>
              <a:t>模型</a:t>
            </a:r>
            <a:r>
              <a:rPr lang="zh-CN" altLang="en-US" sz="2400" dirty="0"/>
              <a:t>是</a:t>
            </a:r>
            <a:r>
              <a:rPr lang="zh-CN" altLang="zh-CN" sz="2400" dirty="0"/>
              <a:t>一种很有效的测定晶体动力学方法，</a:t>
            </a:r>
            <a:r>
              <a:rPr lang="zh-CN" altLang="zh-CN" sz="2400" dirty="0">
                <a:solidFill>
                  <a:srgbClr val="C00000"/>
                </a:solidFill>
              </a:rPr>
              <a:t>优点</a:t>
            </a:r>
            <a:r>
              <a:rPr lang="zh-CN" altLang="zh-CN" sz="2400" dirty="0"/>
              <a:t>是理论成熟，数据处理简单；可以根据体系特点适当改变假设条件，使模型应用更加广泛。</a:t>
            </a:r>
          </a:p>
          <a:p>
            <a:pPr marL="342900" indent="-342900" algn="just">
              <a:buFont typeface="Wingdings" panose="05000000000000000000" pitchFamily="2" charset="2"/>
              <a:buChar char="ü"/>
            </a:pPr>
            <a:r>
              <a:rPr lang="zh-CN" altLang="zh-CN" sz="2400" dirty="0"/>
              <a:t>但该方法也存在一些</a:t>
            </a:r>
            <a:r>
              <a:rPr lang="zh-CN" altLang="zh-CN" sz="2400" dirty="0">
                <a:solidFill>
                  <a:srgbClr val="C00000"/>
                </a:solidFill>
              </a:rPr>
              <a:t>问题</a:t>
            </a:r>
            <a:r>
              <a:rPr lang="zh-CN" altLang="zh-CN" sz="2400" dirty="0"/>
              <a:t>：①该法采用外推得到的晶核粒数密度</a:t>
            </a:r>
            <a:r>
              <a:rPr lang="en-US" altLang="zh-CN" sz="2400" dirty="0"/>
              <a:t>n</a:t>
            </a:r>
            <a:r>
              <a:rPr lang="en-US" altLang="zh-CN" sz="2400" baseline="30000" dirty="0"/>
              <a:t>0</a:t>
            </a:r>
            <a:r>
              <a:rPr lang="zh-CN" altLang="zh-CN" sz="2400" dirty="0"/>
              <a:t>与实际可能有较大的偏差，因此成核速率有一定的误差。②进行数据处理时，用</a:t>
            </a:r>
            <a:r>
              <a:rPr lang="en-US" altLang="zh-CN" sz="2400" i="1" dirty="0"/>
              <a:t>L</a:t>
            </a:r>
            <a:r>
              <a:rPr lang="en-US" altLang="zh-CN" sz="2400" baseline="-25000" dirty="0"/>
              <a:t>1</a:t>
            </a:r>
            <a:r>
              <a:rPr lang="zh-CN" altLang="zh-CN" sz="2400" dirty="0"/>
              <a:t>和</a:t>
            </a:r>
            <a:r>
              <a:rPr lang="en-US" altLang="zh-CN" sz="2400" i="1" dirty="0"/>
              <a:t>L</a:t>
            </a:r>
            <a:r>
              <a:rPr lang="en-US" altLang="zh-CN" sz="2400" baseline="-25000" dirty="0"/>
              <a:t>2</a:t>
            </a:r>
            <a:r>
              <a:rPr lang="zh-CN" altLang="zh-CN" sz="2400" dirty="0"/>
              <a:t>的算术平均值代替</a:t>
            </a:r>
            <a:r>
              <a:rPr lang="en-US" altLang="zh-CN" sz="2400" i="1" dirty="0"/>
              <a:t>L</a:t>
            </a:r>
            <a:r>
              <a:rPr lang="en-US" altLang="zh-CN" sz="2400" baseline="-25000" dirty="0"/>
              <a:t>1</a:t>
            </a:r>
            <a:r>
              <a:rPr lang="zh-CN" altLang="zh-CN" sz="2400" dirty="0"/>
              <a:t>～</a:t>
            </a:r>
            <a:r>
              <a:rPr lang="en-US" altLang="zh-CN" sz="2400" i="1" dirty="0"/>
              <a:t>L</a:t>
            </a:r>
            <a:r>
              <a:rPr lang="en-US" altLang="zh-CN" sz="2400" baseline="-25000" dirty="0"/>
              <a:t>2</a:t>
            </a:r>
            <a:r>
              <a:rPr lang="zh-CN" altLang="zh-CN" sz="2400" dirty="0"/>
              <a:t>范围内粒子粒度的平均值，没有考虑该区间上的粒度分布，如果粒度的范围较大，就会产生误差。</a:t>
            </a:r>
          </a:p>
        </p:txBody>
      </p:sp>
    </p:spTree>
    <p:extLst>
      <p:ext uri="{BB962C8B-B14F-4D97-AF65-F5344CB8AC3E}">
        <p14:creationId xmlns:p14="http://schemas.microsoft.com/office/powerpoint/2010/main" val="996737143"/>
      </p:ext>
    </p:extLst>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kern="0" dirty="0"/>
              <a:t>结晶动力学研究方法</a:t>
            </a:r>
            <a:endParaRPr lang="zh-CN" altLang="zh-CN" sz="4000" dirty="0"/>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96AE20A8-3CB6-0898-EAD0-D7E46C522B6C}"/>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第二种方法：晶体群测定法</a:t>
            </a:r>
            <a:endParaRPr lang="zh-CN" altLang="zh-CN" sz="2800" kern="0" dirty="0"/>
          </a:p>
        </p:txBody>
      </p:sp>
      <p:sp>
        <p:nvSpPr>
          <p:cNvPr id="8" name="Rectangle 1">
            <a:extLst>
              <a:ext uri="{FF2B5EF4-FFF2-40B4-BE49-F238E27FC236}">
                <a16:creationId xmlns:a16="http://schemas.microsoft.com/office/drawing/2014/main" id="{C26E9DAB-A162-9350-E512-1E413D1EC4C7}"/>
              </a:ext>
            </a:extLst>
          </p:cNvPr>
          <p:cNvSpPr>
            <a:spLocks noChangeArrowheads="1"/>
          </p:cNvSpPr>
          <p:nvPr/>
        </p:nvSpPr>
        <p:spPr bwMode="auto">
          <a:xfrm>
            <a:off x="447085" y="2298488"/>
            <a:ext cx="157447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457200" lvl="0" indent="-457200">
              <a:buFont typeface="Wingdings" panose="05000000000000000000" pitchFamily="2" charset="2"/>
              <a:buChar char="l"/>
            </a:pPr>
            <a:r>
              <a:rPr lang="zh-CN" altLang="en-US" sz="2400" b="1" dirty="0"/>
              <a:t>间歇法</a:t>
            </a:r>
            <a:endParaRPr kumimoji="0" lang="zh-CN" altLang="en-US" sz="24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 name="TextBox 15">
            <a:extLst>
              <a:ext uri="{FF2B5EF4-FFF2-40B4-BE49-F238E27FC236}">
                <a16:creationId xmlns:a16="http://schemas.microsoft.com/office/drawing/2014/main" id="{374FBC63-9774-5899-3F26-CA2BBBB2F993}"/>
              </a:ext>
            </a:extLst>
          </p:cNvPr>
          <p:cNvSpPr txBox="1"/>
          <p:nvPr/>
        </p:nvSpPr>
        <p:spPr>
          <a:xfrm>
            <a:off x="544050" y="2888940"/>
            <a:ext cx="8055896" cy="280076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Wingdings" panose="05000000000000000000" pitchFamily="2" charset="2"/>
              <a:buChar char="ü"/>
            </a:pPr>
            <a:r>
              <a:rPr lang="zh-CN" altLang="zh-CN" sz="2200" dirty="0"/>
              <a:t>间歇结晶器由于结构简单，操作方便，在处理有毒以及高粘度物系非常有优势，广泛应用于化工、制药和精细化学品等领域。尽管间歇过程理论分析比连续过程复杂，存在不确定因素等，但是结合间歇过程提出的间歇动态法是结晶动力学研究上的一个突破。</a:t>
            </a:r>
          </a:p>
          <a:p>
            <a:pPr marL="342900" indent="-342900">
              <a:buFont typeface="Wingdings" panose="05000000000000000000" pitchFamily="2" charset="2"/>
              <a:buChar char="ü"/>
            </a:pPr>
            <a:r>
              <a:rPr lang="zh-CN" altLang="zh-CN" sz="2200" dirty="0"/>
              <a:t>对于间歇过程，可以进行如下假定：①体积随时间的变化可以忽略；②晶体生长符合</a:t>
            </a:r>
            <a:r>
              <a:rPr lang="en-US" altLang="zh-CN" sz="2200" dirty="0"/>
              <a:t>ΔL</a:t>
            </a:r>
            <a:r>
              <a:rPr lang="zh-CN" altLang="zh-CN" sz="2200" dirty="0"/>
              <a:t>定律；③过程中粒子的聚结和破裂都可以忽略。通过粒数衡算可以得出方程：</a:t>
            </a:r>
          </a:p>
        </p:txBody>
      </p:sp>
      <mc:AlternateContent xmlns:mc="http://schemas.openxmlformats.org/markup-compatibility/2006" xmlns:a14="http://schemas.microsoft.com/office/drawing/2010/main">
        <mc:Choice Requires="a14">
          <p:sp>
            <p:nvSpPr>
              <p:cNvPr id="6" name="Object 1">
                <a:extLst>
                  <a:ext uri="{FF2B5EF4-FFF2-40B4-BE49-F238E27FC236}">
                    <a16:creationId xmlns:a16="http://schemas.microsoft.com/office/drawing/2014/main" id="{5C777DC3-3A06-79B6-8866-2793E37A8490}"/>
                  </a:ext>
                </a:extLst>
              </p:cNvPr>
              <p:cNvSpPr txBox="1"/>
              <p:nvPr/>
            </p:nvSpPr>
            <p:spPr bwMode="auto">
              <a:xfrm>
                <a:off x="3047829" y="5777880"/>
                <a:ext cx="3048339" cy="108012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num>
                        <m:den>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𝑡</m:t>
                          </m:r>
                        </m:den>
                      </m:f>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𝐺</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num>
                        <m:den>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𝐿</m:t>
                          </m:r>
                        </m:den>
                      </m:f>
                      <m:r>
                        <a:rPr lang="zh-CN" altLang="en-US" sz="2400" i="1">
                          <a:solidFill>
                            <a:srgbClr val="000000"/>
                          </a:solidFill>
                          <a:latin typeface="Cambria Math" panose="02040503050406030204" pitchFamily="18" charset="0"/>
                        </a:rPr>
                        <m:t>=0</m:t>
                      </m:r>
                    </m:oMath>
                  </m:oMathPara>
                </a14:m>
                <a:endParaRPr lang="zh-CN" altLang="en-US" sz="2400" dirty="0"/>
              </a:p>
            </p:txBody>
          </p:sp>
        </mc:Choice>
        <mc:Fallback xmlns="">
          <p:sp>
            <p:nvSpPr>
              <p:cNvPr id="6" name="Object 1">
                <a:extLst>
                  <a:ext uri="{FF2B5EF4-FFF2-40B4-BE49-F238E27FC236}">
                    <a16:creationId xmlns:a16="http://schemas.microsoft.com/office/drawing/2014/main" id="{5C777DC3-3A06-79B6-8866-2793E37A8490}"/>
                  </a:ext>
                </a:extLst>
              </p:cNvPr>
              <p:cNvSpPr txBox="1">
                <a:spLocks noRot="1" noChangeAspect="1" noMove="1" noResize="1" noEditPoints="1" noAdjustHandles="1" noChangeArrowheads="1" noChangeShapeType="1" noTextEdit="1"/>
              </p:cNvSpPr>
              <p:nvPr/>
            </p:nvSpPr>
            <p:spPr bwMode="auto">
              <a:xfrm>
                <a:off x="3047829" y="5777880"/>
                <a:ext cx="3048339" cy="1080120"/>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1589733"/>
      </p:ext>
    </p:extLst>
  </p:cSld>
  <p:clrMapOvr>
    <a:masterClrMapping/>
  </p:clrMapOvr>
  <p:transition>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kern="0" dirty="0"/>
              <a:t>结晶动力学研究方法</a:t>
            </a:r>
            <a:endParaRPr lang="zh-CN" altLang="zh-CN" sz="4000" dirty="0"/>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96AE20A8-3CB6-0898-EAD0-D7E46C522B6C}"/>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第二种方法：晶体群测定法</a:t>
            </a:r>
            <a:endParaRPr lang="zh-CN" altLang="zh-CN" sz="2800" kern="0" dirty="0"/>
          </a:p>
        </p:txBody>
      </p:sp>
      <p:sp>
        <p:nvSpPr>
          <p:cNvPr id="8" name="Rectangle 1">
            <a:extLst>
              <a:ext uri="{FF2B5EF4-FFF2-40B4-BE49-F238E27FC236}">
                <a16:creationId xmlns:a16="http://schemas.microsoft.com/office/drawing/2014/main" id="{C26E9DAB-A162-9350-E512-1E413D1EC4C7}"/>
              </a:ext>
            </a:extLst>
          </p:cNvPr>
          <p:cNvSpPr>
            <a:spLocks noChangeArrowheads="1"/>
          </p:cNvSpPr>
          <p:nvPr/>
        </p:nvSpPr>
        <p:spPr bwMode="auto">
          <a:xfrm>
            <a:off x="447085" y="2298488"/>
            <a:ext cx="157447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457200" lvl="0" indent="-457200">
              <a:buFont typeface="Wingdings" panose="05000000000000000000" pitchFamily="2" charset="2"/>
              <a:buChar char="l"/>
            </a:pPr>
            <a:r>
              <a:rPr lang="zh-CN" altLang="en-US" sz="2400" b="1" dirty="0"/>
              <a:t>间歇法</a:t>
            </a:r>
            <a:endParaRPr kumimoji="0" lang="zh-CN" altLang="en-US" sz="24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 name="TextBox 15">
            <a:extLst>
              <a:ext uri="{FF2B5EF4-FFF2-40B4-BE49-F238E27FC236}">
                <a16:creationId xmlns:a16="http://schemas.microsoft.com/office/drawing/2014/main" id="{6E175DCF-B98E-9183-0EED-C3499F0D638F}"/>
              </a:ext>
            </a:extLst>
          </p:cNvPr>
          <p:cNvSpPr txBox="1"/>
          <p:nvPr/>
        </p:nvSpPr>
        <p:spPr>
          <a:xfrm>
            <a:off x="544052" y="3036961"/>
            <a:ext cx="8055896"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zh-CN" sz="2400" dirty="0"/>
              <a:t>针对此式，主要有三种变换方法：矩量变换、拉普拉斯变换和傅立叶变换，把</a:t>
            </a:r>
            <a:r>
              <a:rPr lang="zh-CN" altLang="zh-CN" sz="2400" dirty="0">
                <a:solidFill>
                  <a:srgbClr val="C00000"/>
                </a:solidFill>
              </a:rPr>
              <a:t>偏微分方程转化为常微分方程</a:t>
            </a:r>
            <a:r>
              <a:rPr lang="zh-CN" altLang="zh-CN" sz="2400" dirty="0"/>
              <a:t>。</a:t>
            </a:r>
            <a:endParaRPr lang="en-US" altLang="zh-CN" sz="2400" dirty="0"/>
          </a:p>
          <a:p>
            <a:endParaRPr lang="zh-CN" altLang="zh-CN" sz="2400" dirty="0"/>
          </a:p>
          <a:p>
            <a:r>
              <a:rPr lang="zh-CN" altLang="zh-CN" sz="2400" dirty="0"/>
              <a:t>上式的处理方法通常采用</a:t>
            </a:r>
            <a:r>
              <a:rPr lang="zh-CN" altLang="zh-CN" sz="2400" dirty="0">
                <a:solidFill>
                  <a:srgbClr val="C00000"/>
                </a:solidFill>
              </a:rPr>
              <a:t>矩量变换法</a:t>
            </a:r>
            <a:r>
              <a:rPr lang="zh-CN" altLang="zh-CN" sz="2400" dirty="0"/>
              <a:t>，首先定义粒数密度对粒度的</a:t>
            </a:r>
            <a:r>
              <a:rPr lang="en-US" altLang="zh-CN" sz="2400" dirty="0"/>
              <a:t> j </a:t>
            </a:r>
            <a:r>
              <a:rPr lang="zh-CN" altLang="zh-CN" sz="2400" dirty="0"/>
              <a:t>阶矩为：</a:t>
            </a:r>
          </a:p>
        </p:txBody>
      </p:sp>
      <mc:AlternateContent xmlns:mc="http://schemas.openxmlformats.org/markup-compatibility/2006" xmlns:a14="http://schemas.microsoft.com/office/drawing/2010/main">
        <mc:Choice Requires="a14">
          <p:sp>
            <p:nvSpPr>
              <p:cNvPr id="3" name="Object 3">
                <a:extLst>
                  <a:ext uri="{FF2B5EF4-FFF2-40B4-BE49-F238E27FC236}">
                    <a16:creationId xmlns:a16="http://schemas.microsoft.com/office/drawing/2014/main" id="{13BB7A29-B8FA-2BA8-11DE-9075F0B373C5}"/>
                  </a:ext>
                </a:extLst>
              </p:cNvPr>
              <p:cNvSpPr txBox="1"/>
              <p:nvPr/>
            </p:nvSpPr>
            <p:spPr bwMode="auto">
              <a:xfrm>
                <a:off x="1556665" y="5260785"/>
                <a:ext cx="2781309" cy="94510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𝑗</m:t>
                          </m:r>
                        </m:sub>
                      </m:sSub>
                      <m:r>
                        <a:rPr lang="zh-CN" altLang="en-US" sz="2400" i="1">
                          <a:solidFill>
                            <a:srgbClr val="000000"/>
                          </a:solidFill>
                          <a:latin typeface="Cambria Math" panose="02040503050406030204" pitchFamily="18" charset="0"/>
                        </a:rPr>
                        <m:t>=</m:t>
                      </m:r>
                      <m:nary>
                        <m:naryPr>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0</m:t>
                          </m:r>
                        </m:sub>
                        <m:sup>
                          <m:r>
                            <a:rPr lang="zh-CN" altLang="en-US" sz="2400" i="1">
                              <a:solidFill>
                                <a:srgbClr val="000000"/>
                              </a:solidFill>
                              <a:latin typeface="Cambria Math" panose="02040503050406030204" pitchFamily="18" charset="0"/>
                            </a:rPr>
                            <m:t>∞</m:t>
                          </m:r>
                        </m:sup>
                        <m:e>
                          <m:r>
                            <a:rPr lang="zh-CN" altLang="en-US" sz="2400" i="1">
                              <a:solidFill>
                                <a:srgbClr val="000000"/>
                              </a:solidFill>
                              <a:latin typeface="Cambria Math" panose="02040503050406030204" pitchFamily="18" charset="0"/>
                            </a:rPr>
                            <m:t>𝑛</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𝐿</m:t>
                              </m:r>
                            </m:e>
                            <m:sup>
                              <m:r>
                                <a:rPr lang="zh-CN" altLang="en-US" sz="2400" i="1">
                                  <a:solidFill>
                                    <a:srgbClr val="000000"/>
                                  </a:solidFill>
                                  <a:latin typeface="Cambria Math" panose="02040503050406030204" pitchFamily="18" charset="0"/>
                                </a:rPr>
                                <m:t>𝑗</m:t>
                              </m:r>
                            </m:sup>
                          </m:sSup>
                        </m:e>
                      </m:nary>
                      <m:r>
                        <a:rPr lang="zh-CN" altLang="en-US" sz="2400" i="1">
                          <a:solidFill>
                            <a:srgbClr val="000000"/>
                          </a:solidFill>
                          <a:latin typeface="Cambria Math" panose="02040503050406030204" pitchFamily="18" charset="0"/>
                        </a:rPr>
                        <m:t>𝑑𝐿</m:t>
                      </m:r>
                    </m:oMath>
                  </m:oMathPara>
                </a14:m>
                <a:endParaRPr lang="zh-CN" altLang="en-US" sz="2400" dirty="0"/>
              </a:p>
            </p:txBody>
          </p:sp>
        </mc:Choice>
        <mc:Fallback xmlns="">
          <p:sp>
            <p:nvSpPr>
              <p:cNvPr id="3" name="Object 3">
                <a:extLst>
                  <a:ext uri="{FF2B5EF4-FFF2-40B4-BE49-F238E27FC236}">
                    <a16:creationId xmlns:a16="http://schemas.microsoft.com/office/drawing/2014/main" id="{13BB7A29-B8FA-2BA8-11DE-9075F0B373C5}"/>
                  </a:ext>
                </a:extLst>
              </p:cNvPr>
              <p:cNvSpPr txBox="1">
                <a:spLocks noRot="1" noChangeAspect="1" noMove="1" noResize="1" noEditPoints="1" noAdjustHandles="1" noChangeArrowheads="1" noChangeShapeType="1" noTextEdit="1"/>
              </p:cNvSpPr>
              <p:nvPr/>
            </p:nvSpPr>
            <p:spPr bwMode="auto">
              <a:xfrm>
                <a:off x="1556665" y="5260785"/>
                <a:ext cx="2781309" cy="945105"/>
              </a:xfrm>
              <a:prstGeom prst="rect">
                <a:avLst/>
              </a:prstGeom>
              <a:blipFill>
                <a:blip r:embed="rId2"/>
                <a:stretch>
                  <a:fillRect/>
                </a:stretch>
              </a:blipFill>
            </p:spPr>
            <p:txBody>
              <a:bodyPr/>
              <a:lstStyle/>
              <a:p>
                <a:r>
                  <a:rPr lang="zh-CN" altLang="en-US">
                    <a:noFill/>
                  </a:rPr>
                  <a:t> </a:t>
                </a:r>
              </a:p>
            </p:txBody>
          </p:sp>
        </mc:Fallback>
      </mc:AlternateContent>
      <p:sp>
        <p:nvSpPr>
          <p:cNvPr id="7" name="TextBox 21">
            <a:extLst>
              <a:ext uri="{FF2B5EF4-FFF2-40B4-BE49-F238E27FC236}">
                <a16:creationId xmlns:a16="http://schemas.microsoft.com/office/drawing/2014/main" id="{3E7912E3-C8C0-3CCC-3622-DA844CB771F7}"/>
              </a:ext>
            </a:extLst>
          </p:cNvPr>
          <p:cNvSpPr txBox="1"/>
          <p:nvPr/>
        </p:nvSpPr>
        <p:spPr>
          <a:xfrm>
            <a:off x="5112060" y="5530815"/>
            <a:ext cx="2350323" cy="461665"/>
          </a:xfrm>
          <a:prstGeom prst="rect">
            <a:avLst/>
          </a:prstGeom>
          <a:noFill/>
        </p:spPr>
        <p:txBody>
          <a:bodyPr wrap="none" rtlCol="0">
            <a:spAutoFit/>
          </a:bodyPr>
          <a:lstStyle/>
          <a:p>
            <a:r>
              <a:rPr lang="en-US" altLang="zh-CN" sz="2400" dirty="0"/>
              <a:t>j=0</a:t>
            </a:r>
            <a:r>
              <a:rPr lang="zh-CN" altLang="en-US" sz="2400" dirty="0"/>
              <a:t>，</a:t>
            </a:r>
            <a:r>
              <a:rPr lang="en-US" altLang="zh-CN" sz="2400" dirty="0"/>
              <a:t>1</a:t>
            </a:r>
            <a:r>
              <a:rPr lang="zh-CN" altLang="en-US" sz="2400" dirty="0"/>
              <a:t>，</a:t>
            </a:r>
            <a:r>
              <a:rPr lang="en-US" altLang="zh-CN" sz="2400" dirty="0"/>
              <a:t>2</a:t>
            </a:r>
            <a:r>
              <a:rPr lang="zh-CN" altLang="en-US" sz="2400" dirty="0"/>
              <a:t>，</a:t>
            </a:r>
            <a:r>
              <a:rPr lang="en-US" altLang="zh-CN" sz="2400" dirty="0"/>
              <a:t>3---</a:t>
            </a:r>
            <a:endParaRPr lang="zh-CN" altLang="en-US" sz="2400" dirty="0"/>
          </a:p>
        </p:txBody>
      </p:sp>
    </p:spTree>
    <p:extLst>
      <p:ext uri="{BB962C8B-B14F-4D97-AF65-F5344CB8AC3E}">
        <p14:creationId xmlns:p14="http://schemas.microsoft.com/office/powerpoint/2010/main" val="1157326875"/>
      </p:ext>
    </p:extLst>
  </p:cSld>
  <p:clrMapOvr>
    <a:masterClrMapping/>
  </p:clrMapOvr>
  <p:transition>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kern="0" dirty="0"/>
              <a:t>3. </a:t>
            </a:r>
            <a:r>
              <a:rPr lang="zh-CN" altLang="en-US" sz="4000" kern="0" dirty="0"/>
              <a:t>结晶动力学研究方法</a:t>
            </a:r>
            <a:endParaRPr lang="zh-CN" altLang="zh-CN" sz="4000" dirty="0"/>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96AE20A8-3CB6-0898-EAD0-D7E46C522B6C}"/>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第二种方法：晶体群测定法</a:t>
            </a:r>
            <a:endParaRPr lang="zh-CN" altLang="zh-CN" sz="2800" kern="0" dirty="0"/>
          </a:p>
        </p:txBody>
      </p:sp>
      <p:sp>
        <p:nvSpPr>
          <p:cNvPr id="8" name="Rectangle 1">
            <a:extLst>
              <a:ext uri="{FF2B5EF4-FFF2-40B4-BE49-F238E27FC236}">
                <a16:creationId xmlns:a16="http://schemas.microsoft.com/office/drawing/2014/main" id="{C26E9DAB-A162-9350-E512-1E413D1EC4C7}"/>
              </a:ext>
            </a:extLst>
          </p:cNvPr>
          <p:cNvSpPr>
            <a:spLocks noChangeArrowheads="1"/>
          </p:cNvSpPr>
          <p:nvPr/>
        </p:nvSpPr>
        <p:spPr bwMode="auto">
          <a:xfrm>
            <a:off x="447085" y="2298488"/>
            <a:ext cx="157447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457200" lvl="0" indent="-457200">
              <a:buFont typeface="Wingdings" panose="05000000000000000000" pitchFamily="2" charset="2"/>
              <a:buChar char="l"/>
            </a:pPr>
            <a:r>
              <a:rPr lang="zh-CN" altLang="en-US" sz="2400" b="1" dirty="0"/>
              <a:t>间歇法</a:t>
            </a:r>
            <a:endParaRPr kumimoji="0" lang="zh-CN" altLang="en-US" sz="24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 name="TextBox 22">
            <a:extLst>
              <a:ext uri="{FF2B5EF4-FFF2-40B4-BE49-F238E27FC236}">
                <a16:creationId xmlns:a16="http://schemas.microsoft.com/office/drawing/2014/main" id="{416B2BF5-0FC3-3F3F-5F4D-53B6098D01C8}"/>
              </a:ext>
            </a:extLst>
          </p:cNvPr>
          <p:cNvSpPr txBox="1"/>
          <p:nvPr/>
        </p:nvSpPr>
        <p:spPr>
          <a:xfrm>
            <a:off x="4030863" y="2467417"/>
            <a:ext cx="4509240" cy="4154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buFont typeface="Wingdings" pitchFamily="2" charset="2"/>
              <a:buChar char="p"/>
            </a:pPr>
            <a:r>
              <a:rPr lang="zh-CN" altLang="zh-CN" sz="2400" dirty="0"/>
              <a:t>当时间间隔</a:t>
            </a:r>
            <a:r>
              <a:rPr lang="en-AU" altLang="zh-CN" sz="2400" dirty="0" err="1"/>
              <a:t>Δt</a:t>
            </a:r>
            <a:r>
              <a:rPr lang="zh-CN" altLang="zh-CN" sz="2400" dirty="0"/>
              <a:t>很小时，近似认为</a:t>
            </a:r>
            <a:r>
              <a:rPr lang="en-AU" altLang="zh-CN" sz="2400" dirty="0"/>
              <a:t>j</a:t>
            </a:r>
            <a:r>
              <a:rPr lang="zh-CN" altLang="zh-CN" sz="2400" dirty="0"/>
              <a:t>阶矩量与时间成线性关系，平均成核速率和平均生长速率可用该时间段中间时刻的成核速率和生长速率来代替。</a:t>
            </a:r>
            <a:endParaRPr lang="en-US" altLang="zh-CN" sz="2400" dirty="0"/>
          </a:p>
          <a:p>
            <a:pPr algn="just">
              <a:buFont typeface="Wingdings" pitchFamily="2" charset="2"/>
              <a:buChar char="p"/>
            </a:pPr>
            <a:endParaRPr lang="en-US" altLang="zh-CN" sz="2400" dirty="0"/>
          </a:p>
          <a:p>
            <a:pPr algn="just">
              <a:buFont typeface="Wingdings" pitchFamily="2" charset="2"/>
              <a:buChar char="p"/>
            </a:pPr>
            <a:r>
              <a:rPr lang="zh-CN" altLang="zh-CN" sz="2400" dirty="0"/>
              <a:t>实验中若测得在</a:t>
            </a:r>
            <a:r>
              <a:rPr lang="en-AU" altLang="zh-CN" sz="2400" dirty="0"/>
              <a:t>t</a:t>
            </a:r>
            <a:r>
              <a:rPr lang="zh-CN" altLang="zh-CN" sz="2400" dirty="0"/>
              <a:t>时刻和</a:t>
            </a:r>
            <a:r>
              <a:rPr lang="en-AU" altLang="zh-CN" sz="2400" dirty="0" err="1"/>
              <a:t>t+Δt</a:t>
            </a:r>
            <a:r>
              <a:rPr lang="zh-CN" altLang="zh-CN" sz="2400" dirty="0"/>
              <a:t>时刻的两个样品的粒数密度函数值，并求出其矩量值，此时动力学速率可以使用两个时刻的矩量增量及矩量的算术平均值来表示</a:t>
            </a:r>
            <a:r>
              <a:rPr lang="zh-CN" altLang="en-US" sz="2400" dirty="0"/>
              <a:t>。</a:t>
            </a:r>
            <a:endParaRPr lang="zh-CN" altLang="en-US" sz="2400" b="1" dirty="0">
              <a:solidFill>
                <a:srgbClr val="C00000"/>
              </a:solidFill>
            </a:endParaRPr>
          </a:p>
        </p:txBody>
      </p:sp>
      <mc:AlternateContent xmlns:mc="http://schemas.openxmlformats.org/markup-compatibility/2006" xmlns:a14="http://schemas.microsoft.com/office/drawing/2010/main">
        <mc:Choice Requires="a14">
          <p:sp>
            <p:nvSpPr>
              <p:cNvPr id="6" name="Object 3">
                <a:extLst>
                  <a:ext uri="{FF2B5EF4-FFF2-40B4-BE49-F238E27FC236}">
                    <a16:creationId xmlns:a16="http://schemas.microsoft.com/office/drawing/2014/main" id="{C751E653-7F3F-A69B-A222-73B0252E5A09}"/>
                  </a:ext>
                </a:extLst>
              </p:cNvPr>
              <p:cNvSpPr txBox="1"/>
              <p:nvPr/>
            </p:nvSpPr>
            <p:spPr bwMode="auto">
              <a:xfrm>
                <a:off x="603897" y="3202411"/>
                <a:ext cx="2835315" cy="107217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0</m:t>
                              </m:r>
                            </m:sub>
                          </m:sSub>
                        </m:num>
                        <m:den>
                          <m:r>
                            <a:rPr lang="zh-CN" altLang="en-US" sz="2400" i="1">
                              <a:solidFill>
                                <a:srgbClr val="000000"/>
                              </a:solidFill>
                              <a:latin typeface="Cambria Math" panose="02040503050406030204" pitchFamily="18" charset="0"/>
                            </a:rPr>
                            <m:t>𝑑𝑡</m:t>
                          </m:r>
                        </m:den>
                      </m:f>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𝑛</m:t>
                          </m:r>
                        </m:e>
                        <m:sup>
                          <m:r>
                            <a:rPr lang="zh-CN" altLang="en-US" sz="2400" i="1">
                              <a:solidFill>
                                <a:srgbClr val="000000"/>
                              </a:solidFill>
                              <a:latin typeface="Cambria Math" panose="02040503050406030204" pitchFamily="18" charset="0"/>
                            </a:rPr>
                            <m:t>0</m:t>
                          </m:r>
                        </m:sup>
                      </m:sSup>
                      <m:r>
                        <a:rPr lang="zh-CN" altLang="en-US" sz="2400" i="1">
                          <a:solidFill>
                            <a:srgbClr val="000000"/>
                          </a:solidFill>
                          <a:latin typeface="Cambria Math" panose="02040503050406030204" pitchFamily="18" charset="0"/>
                        </a:rPr>
                        <m:t>𝐺</m:t>
                      </m:r>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𝐵</m:t>
                          </m:r>
                        </m:e>
                        <m:sup>
                          <m:r>
                            <a:rPr lang="zh-CN" altLang="en-US" sz="2400" i="1">
                              <a:solidFill>
                                <a:srgbClr val="000000"/>
                              </a:solidFill>
                              <a:latin typeface="Cambria Math" panose="02040503050406030204" pitchFamily="18" charset="0"/>
                            </a:rPr>
                            <m:t>0</m:t>
                          </m:r>
                        </m:sup>
                      </m:sSup>
                    </m:oMath>
                  </m:oMathPara>
                </a14:m>
                <a:endParaRPr lang="zh-CN" altLang="en-US" sz="2400" dirty="0"/>
              </a:p>
            </p:txBody>
          </p:sp>
        </mc:Choice>
        <mc:Fallback xmlns="">
          <p:sp>
            <p:nvSpPr>
              <p:cNvPr id="6" name="Object 3">
                <a:extLst>
                  <a:ext uri="{FF2B5EF4-FFF2-40B4-BE49-F238E27FC236}">
                    <a16:creationId xmlns:a16="http://schemas.microsoft.com/office/drawing/2014/main" id="{C751E653-7F3F-A69B-A222-73B0252E5A09}"/>
                  </a:ext>
                </a:extLst>
              </p:cNvPr>
              <p:cNvSpPr txBox="1">
                <a:spLocks noRot="1" noChangeAspect="1" noMove="1" noResize="1" noEditPoints="1" noAdjustHandles="1" noChangeArrowheads="1" noChangeShapeType="1" noTextEdit="1"/>
              </p:cNvSpPr>
              <p:nvPr/>
            </p:nvSpPr>
            <p:spPr bwMode="auto">
              <a:xfrm>
                <a:off x="603897" y="3202411"/>
                <a:ext cx="2835315" cy="107217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bject 5">
                <a:extLst>
                  <a:ext uri="{FF2B5EF4-FFF2-40B4-BE49-F238E27FC236}">
                    <a16:creationId xmlns:a16="http://schemas.microsoft.com/office/drawing/2014/main" id="{BC0EC639-7D0A-C6D2-84A3-58ED75B4DB01}"/>
                  </a:ext>
                </a:extLst>
              </p:cNvPr>
              <p:cNvSpPr txBox="1"/>
              <p:nvPr/>
            </p:nvSpPr>
            <p:spPr bwMode="auto">
              <a:xfrm>
                <a:off x="552507" y="4606812"/>
                <a:ext cx="2565285" cy="1159311"/>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𝑗</m:t>
                              </m:r>
                            </m:sub>
                          </m:sSub>
                        </m:num>
                        <m:den>
                          <m:r>
                            <a:rPr lang="zh-CN" altLang="en-US" sz="2400" i="1">
                              <a:solidFill>
                                <a:srgbClr val="000000"/>
                              </a:solidFill>
                              <a:latin typeface="Cambria Math" panose="02040503050406030204" pitchFamily="18" charset="0"/>
                            </a:rPr>
                            <m:t>𝑑𝑡</m:t>
                          </m:r>
                        </m:den>
                      </m:f>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𝑗</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𝐺</m:t>
                      </m:r>
                    </m:oMath>
                  </m:oMathPara>
                </a14:m>
                <a:endParaRPr lang="zh-CN" altLang="en-US" sz="2400" dirty="0"/>
              </a:p>
            </p:txBody>
          </p:sp>
        </mc:Choice>
        <mc:Fallback xmlns="">
          <p:sp>
            <p:nvSpPr>
              <p:cNvPr id="9" name="Object 5">
                <a:extLst>
                  <a:ext uri="{FF2B5EF4-FFF2-40B4-BE49-F238E27FC236}">
                    <a16:creationId xmlns:a16="http://schemas.microsoft.com/office/drawing/2014/main" id="{BC0EC639-7D0A-C6D2-84A3-58ED75B4DB01}"/>
                  </a:ext>
                </a:extLst>
              </p:cNvPr>
              <p:cNvSpPr txBox="1">
                <a:spLocks noRot="1" noChangeAspect="1" noMove="1" noResize="1" noEditPoints="1" noAdjustHandles="1" noChangeArrowheads="1" noChangeShapeType="1" noTextEdit="1"/>
              </p:cNvSpPr>
              <p:nvPr/>
            </p:nvSpPr>
            <p:spPr bwMode="auto">
              <a:xfrm>
                <a:off x="552507" y="4606812"/>
                <a:ext cx="2565285" cy="1159311"/>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7580317"/>
      </p:ext>
    </p:extLst>
  </p:cSld>
  <p:clrMapOvr>
    <a:masterClrMapping/>
  </p:clrMapOvr>
  <p:transition>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dirty="0"/>
              <a:t>4</a:t>
            </a:r>
            <a:r>
              <a:rPr lang="en-US" altLang="zh-CN" sz="4000" kern="0" dirty="0"/>
              <a:t>. </a:t>
            </a:r>
            <a:r>
              <a:rPr lang="zh-CN" altLang="en-US" sz="4000" kern="0" dirty="0"/>
              <a:t>晶体老化</a:t>
            </a:r>
            <a:endParaRPr lang="zh-CN" altLang="zh-CN" sz="4000" dirty="0"/>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a:extLst>
              <a:ext uri="{FF2B5EF4-FFF2-40B4-BE49-F238E27FC236}">
                <a16:creationId xmlns:a16="http://schemas.microsoft.com/office/drawing/2014/main" id="{E183847C-1419-04F7-CCF1-663FCEB7133C}"/>
              </a:ext>
            </a:extLst>
          </p:cNvPr>
          <p:cNvGrpSpPr/>
          <p:nvPr/>
        </p:nvGrpSpPr>
        <p:grpSpPr>
          <a:xfrm>
            <a:off x="0" y="1853825"/>
            <a:ext cx="9144000" cy="4495800"/>
            <a:chOff x="0" y="1678505"/>
            <a:chExt cx="9144000" cy="4495800"/>
          </a:xfrm>
        </p:grpSpPr>
        <p:sp>
          <p:nvSpPr>
            <p:cNvPr id="3" name="Text Box 2">
              <a:extLst>
                <a:ext uri="{FF2B5EF4-FFF2-40B4-BE49-F238E27FC236}">
                  <a16:creationId xmlns:a16="http://schemas.microsoft.com/office/drawing/2014/main" id="{A05BB7E0-DE1F-EE98-77EB-E9772E198A91}"/>
                </a:ext>
              </a:extLst>
            </p:cNvPr>
            <p:cNvSpPr txBox="1">
              <a:spLocks noChangeArrowheads="1"/>
            </p:cNvSpPr>
            <p:nvPr/>
          </p:nvSpPr>
          <p:spPr bwMode="auto">
            <a:xfrm>
              <a:off x="2057400" y="2516705"/>
              <a:ext cx="1873250" cy="519113"/>
            </a:xfrm>
            <a:prstGeom prst="rect">
              <a:avLst/>
            </a:prstGeom>
            <a:noFill/>
            <a:ln w="9525">
              <a:noFill/>
              <a:miter lim="800000"/>
              <a:headEnd/>
              <a:tailEnd/>
            </a:ln>
            <a:effectLst/>
          </p:spPr>
          <p:txBody>
            <a:bodyPr>
              <a:spAutoFit/>
            </a:bodyPr>
            <a:lstStyle/>
            <a:p>
              <a:pPr algn="ctr">
                <a:spcBef>
                  <a:spcPct val="50000"/>
                </a:spcBef>
                <a:buClrTx/>
                <a:buFontTx/>
                <a:buNone/>
              </a:pPr>
              <a:r>
                <a:rPr kumimoji="1" lang="zh-CN" altLang="en-US" sz="2800" b="1">
                  <a:latin typeface="Arial" charset="0"/>
                  <a:ea typeface="黑体" pitchFamily="2" charset="-122"/>
                </a:rPr>
                <a:t>基本过程</a:t>
              </a:r>
            </a:p>
          </p:txBody>
        </p:sp>
        <p:sp>
          <p:nvSpPr>
            <p:cNvPr id="5" name="Text Box 3">
              <a:extLst>
                <a:ext uri="{FF2B5EF4-FFF2-40B4-BE49-F238E27FC236}">
                  <a16:creationId xmlns:a16="http://schemas.microsoft.com/office/drawing/2014/main" id="{D64511A0-D68B-FBFF-FF3E-1E904D5A0CBF}"/>
                </a:ext>
              </a:extLst>
            </p:cNvPr>
            <p:cNvSpPr txBox="1">
              <a:spLocks noChangeArrowheads="1"/>
            </p:cNvSpPr>
            <p:nvPr/>
          </p:nvSpPr>
          <p:spPr bwMode="auto">
            <a:xfrm>
              <a:off x="2057400" y="4955105"/>
              <a:ext cx="1944688" cy="519113"/>
            </a:xfrm>
            <a:prstGeom prst="rect">
              <a:avLst/>
            </a:prstGeom>
            <a:noFill/>
            <a:ln w="9525">
              <a:noFill/>
              <a:miter lim="800000"/>
              <a:headEnd/>
              <a:tailEnd/>
            </a:ln>
            <a:effectLst/>
          </p:spPr>
          <p:txBody>
            <a:bodyPr>
              <a:spAutoFit/>
            </a:bodyPr>
            <a:lstStyle/>
            <a:p>
              <a:pPr algn="ctr">
                <a:spcBef>
                  <a:spcPct val="50000"/>
                </a:spcBef>
                <a:buClrTx/>
                <a:buFontTx/>
                <a:buNone/>
              </a:pPr>
              <a:r>
                <a:rPr lang="zh-CN" altLang="en-US" sz="2800" b="1">
                  <a:latin typeface="Arial" charset="0"/>
                  <a:ea typeface="黑体" pitchFamily="2" charset="-122"/>
                </a:rPr>
                <a:t>二次过</a:t>
              </a:r>
              <a:r>
                <a:rPr kumimoji="1" lang="zh-CN" altLang="en-US" sz="2800" b="1">
                  <a:latin typeface="Arial" charset="0"/>
                  <a:ea typeface="黑体" pitchFamily="2" charset="-122"/>
                </a:rPr>
                <a:t>程</a:t>
              </a:r>
            </a:p>
          </p:txBody>
        </p:sp>
        <p:sp>
          <p:nvSpPr>
            <p:cNvPr id="6" name="AutoShape 4">
              <a:extLst>
                <a:ext uri="{FF2B5EF4-FFF2-40B4-BE49-F238E27FC236}">
                  <a16:creationId xmlns:a16="http://schemas.microsoft.com/office/drawing/2014/main" id="{1337CA11-28BC-A0A0-788A-7F34A815C75B}"/>
                </a:ext>
              </a:extLst>
            </p:cNvPr>
            <p:cNvSpPr>
              <a:spLocks/>
            </p:cNvSpPr>
            <p:nvPr/>
          </p:nvSpPr>
          <p:spPr bwMode="auto">
            <a:xfrm>
              <a:off x="1905000" y="2745305"/>
              <a:ext cx="360363" cy="2519363"/>
            </a:xfrm>
            <a:prstGeom prst="leftBrace">
              <a:avLst>
                <a:gd name="adj1" fmla="val 58260"/>
                <a:gd name="adj2" fmla="val 50000"/>
              </a:avLst>
            </a:prstGeom>
            <a:noFill/>
            <a:ln w="25400">
              <a:solidFill>
                <a:schemeClr val="tx1"/>
              </a:solidFill>
              <a:round/>
              <a:headEnd/>
              <a:tailEnd/>
            </a:ln>
            <a:effectLst/>
          </p:spPr>
          <p:txBody>
            <a:bodyPr wrap="none" anchor="ctr"/>
            <a:lstStyle/>
            <a:p>
              <a:endParaRPr lang="zh-CN" altLang="en-US"/>
            </a:p>
          </p:txBody>
        </p:sp>
        <p:sp>
          <p:nvSpPr>
            <p:cNvPr id="7" name="AutoShape 5">
              <a:extLst>
                <a:ext uri="{FF2B5EF4-FFF2-40B4-BE49-F238E27FC236}">
                  <a16:creationId xmlns:a16="http://schemas.microsoft.com/office/drawing/2014/main" id="{AEF3F9D9-ECC3-DC77-67CD-8788492B3E51}"/>
                </a:ext>
              </a:extLst>
            </p:cNvPr>
            <p:cNvSpPr>
              <a:spLocks/>
            </p:cNvSpPr>
            <p:nvPr/>
          </p:nvSpPr>
          <p:spPr bwMode="auto">
            <a:xfrm>
              <a:off x="3886200" y="1830905"/>
              <a:ext cx="287338" cy="1944688"/>
            </a:xfrm>
            <a:prstGeom prst="leftBrace">
              <a:avLst>
                <a:gd name="adj1" fmla="val 56400"/>
                <a:gd name="adj2" fmla="val 50000"/>
              </a:avLst>
            </a:prstGeom>
            <a:noFill/>
            <a:ln w="25400">
              <a:solidFill>
                <a:schemeClr val="tx1"/>
              </a:solidFill>
              <a:round/>
              <a:headEnd/>
              <a:tailEnd/>
            </a:ln>
            <a:effectLst/>
          </p:spPr>
          <p:txBody>
            <a:bodyPr wrap="none" anchor="ctr"/>
            <a:lstStyle/>
            <a:p>
              <a:endParaRPr lang="zh-CN" altLang="en-US"/>
            </a:p>
          </p:txBody>
        </p:sp>
        <p:sp>
          <p:nvSpPr>
            <p:cNvPr id="9" name="Text Box 6">
              <a:extLst>
                <a:ext uri="{FF2B5EF4-FFF2-40B4-BE49-F238E27FC236}">
                  <a16:creationId xmlns:a16="http://schemas.microsoft.com/office/drawing/2014/main" id="{744795F2-7720-AEEC-944E-49BE88EA3DEB}"/>
                </a:ext>
              </a:extLst>
            </p:cNvPr>
            <p:cNvSpPr txBox="1">
              <a:spLocks noChangeArrowheads="1"/>
            </p:cNvSpPr>
            <p:nvPr/>
          </p:nvSpPr>
          <p:spPr bwMode="auto">
            <a:xfrm>
              <a:off x="4191000" y="1678505"/>
              <a:ext cx="1008063" cy="457200"/>
            </a:xfrm>
            <a:prstGeom prst="rect">
              <a:avLst/>
            </a:prstGeom>
            <a:noFill/>
            <a:ln w="9525">
              <a:noFill/>
              <a:miter lim="800000"/>
              <a:headEnd/>
              <a:tailEnd/>
            </a:ln>
            <a:effectLst/>
          </p:spPr>
          <p:txBody>
            <a:bodyPr>
              <a:spAutoFit/>
            </a:bodyPr>
            <a:lstStyle/>
            <a:p>
              <a:pPr algn="ctr">
                <a:spcBef>
                  <a:spcPct val="50000"/>
                </a:spcBef>
                <a:buClrTx/>
                <a:buFontTx/>
                <a:buNone/>
              </a:pPr>
              <a:r>
                <a:rPr kumimoji="1" lang="zh-CN" altLang="en-US" b="1">
                  <a:latin typeface="Arial" charset="0"/>
                  <a:ea typeface="黑体" pitchFamily="2" charset="-122"/>
                </a:rPr>
                <a:t>混合</a:t>
              </a:r>
            </a:p>
          </p:txBody>
        </p:sp>
        <p:sp>
          <p:nvSpPr>
            <p:cNvPr id="10" name="Text Box 7">
              <a:extLst>
                <a:ext uri="{FF2B5EF4-FFF2-40B4-BE49-F238E27FC236}">
                  <a16:creationId xmlns:a16="http://schemas.microsoft.com/office/drawing/2014/main" id="{4534F14E-18DA-BAB9-50E3-257BB31F71A3}"/>
                </a:ext>
              </a:extLst>
            </p:cNvPr>
            <p:cNvSpPr txBox="1">
              <a:spLocks noChangeArrowheads="1"/>
            </p:cNvSpPr>
            <p:nvPr/>
          </p:nvSpPr>
          <p:spPr bwMode="auto">
            <a:xfrm>
              <a:off x="4191000" y="2211905"/>
              <a:ext cx="1008063" cy="457200"/>
            </a:xfrm>
            <a:prstGeom prst="rect">
              <a:avLst/>
            </a:prstGeom>
            <a:noFill/>
            <a:ln w="9525">
              <a:noFill/>
              <a:miter lim="800000"/>
              <a:headEnd/>
              <a:tailEnd/>
            </a:ln>
            <a:effectLst/>
          </p:spPr>
          <p:txBody>
            <a:bodyPr>
              <a:spAutoFit/>
            </a:bodyPr>
            <a:lstStyle/>
            <a:p>
              <a:pPr algn="ctr">
                <a:spcBef>
                  <a:spcPct val="50000"/>
                </a:spcBef>
                <a:buClrTx/>
                <a:buFontTx/>
                <a:buNone/>
              </a:pPr>
              <a:r>
                <a:rPr kumimoji="1" lang="zh-CN" altLang="en-US" b="1">
                  <a:latin typeface="Arial" charset="0"/>
                  <a:ea typeface="黑体" pitchFamily="2" charset="-122"/>
                </a:rPr>
                <a:t>反应</a:t>
              </a:r>
            </a:p>
          </p:txBody>
        </p:sp>
        <p:sp>
          <p:nvSpPr>
            <p:cNvPr id="11" name="AutoShape 8">
              <a:extLst>
                <a:ext uri="{FF2B5EF4-FFF2-40B4-BE49-F238E27FC236}">
                  <a16:creationId xmlns:a16="http://schemas.microsoft.com/office/drawing/2014/main" id="{FC38ED5E-8009-76EE-A914-CD95FFBD2334}"/>
                </a:ext>
              </a:extLst>
            </p:cNvPr>
            <p:cNvSpPr>
              <a:spLocks/>
            </p:cNvSpPr>
            <p:nvPr/>
          </p:nvSpPr>
          <p:spPr bwMode="auto">
            <a:xfrm>
              <a:off x="3886200" y="4650305"/>
              <a:ext cx="287338" cy="1439863"/>
            </a:xfrm>
            <a:prstGeom prst="leftBrace">
              <a:avLst>
                <a:gd name="adj1" fmla="val 41759"/>
                <a:gd name="adj2" fmla="val 50000"/>
              </a:avLst>
            </a:prstGeom>
            <a:noFill/>
            <a:ln w="25400">
              <a:solidFill>
                <a:schemeClr val="tx1"/>
              </a:solidFill>
              <a:round/>
              <a:headEnd/>
              <a:tailEnd/>
            </a:ln>
            <a:effectLst/>
          </p:spPr>
          <p:txBody>
            <a:bodyPr wrap="none" anchor="ctr"/>
            <a:lstStyle/>
            <a:p>
              <a:endParaRPr lang="zh-CN" altLang="en-US"/>
            </a:p>
          </p:txBody>
        </p:sp>
        <p:sp>
          <p:nvSpPr>
            <p:cNvPr id="12" name="Text Box 9">
              <a:extLst>
                <a:ext uri="{FF2B5EF4-FFF2-40B4-BE49-F238E27FC236}">
                  <a16:creationId xmlns:a16="http://schemas.microsoft.com/office/drawing/2014/main" id="{AAE3279C-9261-4E78-4489-D2C6F6CEC41E}"/>
                </a:ext>
              </a:extLst>
            </p:cNvPr>
            <p:cNvSpPr txBox="1">
              <a:spLocks noChangeArrowheads="1"/>
            </p:cNvSpPr>
            <p:nvPr/>
          </p:nvSpPr>
          <p:spPr bwMode="auto">
            <a:xfrm>
              <a:off x="4191000" y="2821505"/>
              <a:ext cx="1008063" cy="457200"/>
            </a:xfrm>
            <a:prstGeom prst="rect">
              <a:avLst/>
            </a:prstGeom>
            <a:noFill/>
            <a:ln w="9525">
              <a:noFill/>
              <a:miter lim="800000"/>
              <a:headEnd/>
              <a:tailEnd/>
            </a:ln>
            <a:effectLst/>
          </p:spPr>
          <p:txBody>
            <a:bodyPr>
              <a:spAutoFit/>
            </a:bodyPr>
            <a:lstStyle/>
            <a:p>
              <a:pPr algn="ctr">
                <a:spcBef>
                  <a:spcPct val="50000"/>
                </a:spcBef>
                <a:buClrTx/>
                <a:buFontTx/>
                <a:buNone/>
              </a:pPr>
              <a:r>
                <a:rPr kumimoji="1" lang="zh-CN" altLang="en-US" b="1">
                  <a:latin typeface="Arial" charset="0"/>
                  <a:ea typeface="黑体" pitchFamily="2" charset="-122"/>
                </a:rPr>
                <a:t>成核</a:t>
              </a:r>
            </a:p>
          </p:txBody>
        </p:sp>
        <p:sp>
          <p:nvSpPr>
            <p:cNvPr id="13" name="Text Box 10">
              <a:extLst>
                <a:ext uri="{FF2B5EF4-FFF2-40B4-BE49-F238E27FC236}">
                  <a16:creationId xmlns:a16="http://schemas.microsoft.com/office/drawing/2014/main" id="{4AD1153A-9171-90FE-F870-6CE5841AF35F}"/>
                </a:ext>
              </a:extLst>
            </p:cNvPr>
            <p:cNvSpPr txBox="1">
              <a:spLocks noChangeArrowheads="1"/>
            </p:cNvSpPr>
            <p:nvPr/>
          </p:nvSpPr>
          <p:spPr bwMode="auto">
            <a:xfrm>
              <a:off x="4267200" y="3431105"/>
              <a:ext cx="838200" cy="457200"/>
            </a:xfrm>
            <a:prstGeom prst="rect">
              <a:avLst/>
            </a:prstGeom>
            <a:noFill/>
            <a:ln w="9525">
              <a:noFill/>
              <a:miter lim="800000"/>
              <a:headEnd/>
              <a:tailEnd/>
            </a:ln>
            <a:effectLst/>
          </p:spPr>
          <p:txBody>
            <a:bodyPr>
              <a:spAutoFit/>
            </a:bodyPr>
            <a:lstStyle/>
            <a:p>
              <a:pPr algn="ctr">
                <a:spcBef>
                  <a:spcPct val="50000"/>
                </a:spcBef>
                <a:buClrTx/>
                <a:buFontTx/>
                <a:buNone/>
              </a:pPr>
              <a:r>
                <a:rPr kumimoji="1" lang="zh-CN" altLang="en-US" b="1">
                  <a:latin typeface="Arial" charset="0"/>
                  <a:ea typeface="黑体" pitchFamily="2" charset="-122"/>
                </a:rPr>
                <a:t>生长</a:t>
              </a:r>
            </a:p>
          </p:txBody>
        </p:sp>
        <p:sp>
          <p:nvSpPr>
            <p:cNvPr id="14" name="Text Box 11">
              <a:extLst>
                <a:ext uri="{FF2B5EF4-FFF2-40B4-BE49-F238E27FC236}">
                  <a16:creationId xmlns:a16="http://schemas.microsoft.com/office/drawing/2014/main" id="{9B174F92-D57B-FC17-16CB-ED0CA647F415}"/>
                </a:ext>
              </a:extLst>
            </p:cNvPr>
            <p:cNvSpPr txBox="1">
              <a:spLocks noChangeArrowheads="1"/>
            </p:cNvSpPr>
            <p:nvPr/>
          </p:nvSpPr>
          <p:spPr bwMode="auto">
            <a:xfrm>
              <a:off x="4114800" y="5183705"/>
              <a:ext cx="1008063" cy="457200"/>
            </a:xfrm>
            <a:prstGeom prst="rect">
              <a:avLst/>
            </a:prstGeom>
            <a:noFill/>
            <a:ln w="9525">
              <a:noFill/>
              <a:miter lim="800000"/>
              <a:headEnd/>
              <a:tailEnd/>
            </a:ln>
            <a:effectLst/>
          </p:spPr>
          <p:txBody>
            <a:bodyPr>
              <a:spAutoFit/>
            </a:bodyPr>
            <a:lstStyle/>
            <a:p>
              <a:pPr algn="ctr">
                <a:spcBef>
                  <a:spcPct val="50000"/>
                </a:spcBef>
                <a:buClrTx/>
                <a:buFontTx/>
                <a:buNone/>
              </a:pPr>
              <a:r>
                <a:rPr kumimoji="1" lang="zh-CN" altLang="en-US" b="1">
                  <a:latin typeface="Arial" charset="0"/>
                  <a:ea typeface="黑体" pitchFamily="2" charset="-122"/>
                </a:rPr>
                <a:t>聚结</a:t>
              </a:r>
              <a:endParaRPr kumimoji="1" lang="en-US" altLang="zh-CN" b="1">
                <a:latin typeface="Arial" charset="0"/>
                <a:ea typeface="黑体" pitchFamily="2" charset="-122"/>
              </a:endParaRPr>
            </a:p>
          </p:txBody>
        </p:sp>
        <p:sp>
          <p:nvSpPr>
            <p:cNvPr id="15" name="Text Box 12">
              <a:extLst>
                <a:ext uri="{FF2B5EF4-FFF2-40B4-BE49-F238E27FC236}">
                  <a16:creationId xmlns:a16="http://schemas.microsoft.com/office/drawing/2014/main" id="{8AE6D95A-EEF6-9C43-9491-A1AE3CCAD196}"/>
                </a:ext>
              </a:extLst>
            </p:cNvPr>
            <p:cNvSpPr txBox="1">
              <a:spLocks noChangeArrowheads="1"/>
            </p:cNvSpPr>
            <p:nvPr/>
          </p:nvSpPr>
          <p:spPr bwMode="auto">
            <a:xfrm>
              <a:off x="4114800" y="5717105"/>
              <a:ext cx="1008063" cy="457200"/>
            </a:xfrm>
            <a:prstGeom prst="rect">
              <a:avLst/>
            </a:prstGeom>
            <a:noFill/>
            <a:ln w="9525">
              <a:noFill/>
              <a:miter lim="800000"/>
              <a:headEnd/>
              <a:tailEnd/>
            </a:ln>
            <a:effectLst/>
          </p:spPr>
          <p:txBody>
            <a:bodyPr>
              <a:spAutoFit/>
            </a:bodyPr>
            <a:lstStyle/>
            <a:p>
              <a:pPr algn="ctr">
                <a:spcBef>
                  <a:spcPct val="50000"/>
                </a:spcBef>
                <a:buClrTx/>
                <a:buFontTx/>
                <a:buNone/>
              </a:pPr>
              <a:r>
                <a:rPr kumimoji="1" lang="zh-CN" altLang="en-US" b="1">
                  <a:latin typeface="Arial" charset="0"/>
                  <a:ea typeface="黑体" pitchFamily="2" charset="-122"/>
                </a:rPr>
                <a:t>破裂</a:t>
              </a:r>
            </a:p>
          </p:txBody>
        </p:sp>
        <p:sp>
          <p:nvSpPr>
            <p:cNvPr id="16" name="Text Box 13">
              <a:extLst>
                <a:ext uri="{FF2B5EF4-FFF2-40B4-BE49-F238E27FC236}">
                  <a16:creationId xmlns:a16="http://schemas.microsoft.com/office/drawing/2014/main" id="{F7E08F5A-072F-095C-1C8E-A56F946EC99F}"/>
                </a:ext>
              </a:extLst>
            </p:cNvPr>
            <p:cNvSpPr txBox="1">
              <a:spLocks noChangeArrowheads="1"/>
            </p:cNvSpPr>
            <p:nvPr/>
          </p:nvSpPr>
          <p:spPr bwMode="auto">
            <a:xfrm>
              <a:off x="4114800" y="4574105"/>
              <a:ext cx="1008063" cy="457200"/>
            </a:xfrm>
            <a:prstGeom prst="rect">
              <a:avLst/>
            </a:prstGeom>
            <a:noFill/>
            <a:ln w="9525">
              <a:noFill/>
              <a:miter lim="800000"/>
              <a:headEnd/>
              <a:tailEnd/>
            </a:ln>
            <a:effectLst/>
          </p:spPr>
          <p:txBody>
            <a:bodyPr>
              <a:spAutoFit/>
            </a:bodyPr>
            <a:lstStyle/>
            <a:p>
              <a:pPr algn="ctr">
                <a:spcBef>
                  <a:spcPct val="50000"/>
                </a:spcBef>
                <a:buClrTx/>
                <a:buFontTx/>
                <a:buNone/>
              </a:pPr>
              <a:r>
                <a:rPr kumimoji="1" lang="zh-CN" altLang="en-US" b="1">
                  <a:latin typeface="Arial" charset="0"/>
                  <a:ea typeface="黑体" pitchFamily="2" charset="-122"/>
                </a:rPr>
                <a:t>老化</a:t>
              </a:r>
            </a:p>
          </p:txBody>
        </p:sp>
        <p:sp>
          <p:nvSpPr>
            <p:cNvPr id="17" name="Text Box 14">
              <a:extLst>
                <a:ext uri="{FF2B5EF4-FFF2-40B4-BE49-F238E27FC236}">
                  <a16:creationId xmlns:a16="http://schemas.microsoft.com/office/drawing/2014/main" id="{AE5A3142-9EB0-A5A6-A317-5532945881AD}"/>
                </a:ext>
              </a:extLst>
            </p:cNvPr>
            <p:cNvSpPr txBox="1">
              <a:spLocks noChangeArrowheads="1"/>
            </p:cNvSpPr>
            <p:nvPr/>
          </p:nvSpPr>
          <p:spPr bwMode="auto">
            <a:xfrm>
              <a:off x="0" y="3659705"/>
              <a:ext cx="1728788" cy="519113"/>
            </a:xfrm>
            <a:prstGeom prst="rect">
              <a:avLst/>
            </a:prstGeom>
            <a:noFill/>
            <a:ln w="9525">
              <a:noFill/>
              <a:miter lim="800000"/>
              <a:headEnd/>
              <a:tailEnd/>
            </a:ln>
            <a:effectLst/>
          </p:spPr>
          <p:txBody>
            <a:bodyPr>
              <a:spAutoFit/>
            </a:bodyPr>
            <a:lstStyle/>
            <a:p>
              <a:pPr algn="ctr">
                <a:spcBef>
                  <a:spcPct val="50000"/>
                </a:spcBef>
                <a:buClrTx/>
                <a:buFontTx/>
                <a:buNone/>
              </a:pPr>
              <a:r>
                <a:rPr kumimoji="1" lang="zh-CN" altLang="en-US" sz="2800" b="1" dirty="0">
                  <a:latin typeface="Arial" charset="0"/>
                  <a:ea typeface="黑体" pitchFamily="2" charset="-122"/>
                </a:rPr>
                <a:t>反应结晶</a:t>
              </a:r>
            </a:p>
          </p:txBody>
        </p:sp>
        <p:sp>
          <p:nvSpPr>
            <p:cNvPr id="18" name="Rectangle 16">
              <a:extLst>
                <a:ext uri="{FF2B5EF4-FFF2-40B4-BE49-F238E27FC236}">
                  <a16:creationId xmlns:a16="http://schemas.microsoft.com/office/drawing/2014/main" id="{F62C1CE0-4DAB-67FF-5C3C-A6AAD8161076}"/>
                </a:ext>
              </a:extLst>
            </p:cNvPr>
            <p:cNvSpPr>
              <a:spLocks noChangeArrowheads="1"/>
            </p:cNvSpPr>
            <p:nvPr/>
          </p:nvSpPr>
          <p:spPr bwMode="auto">
            <a:xfrm>
              <a:off x="0" y="361684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 name="AutoShape 18">
              <a:extLst>
                <a:ext uri="{FF2B5EF4-FFF2-40B4-BE49-F238E27FC236}">
                  <a16:creationId xmlns:a16="http://schemas.microsoft.com/office/drawing/2014/main" id="{7C745E2B-7A53-C3D7-BCA5-88207DE7B987}"/>
                </a:ext>
              </a:extLst>
            </p:cNvPr>
            <p:cNvSpPr>
              <a:spLocks/>
            </p:cNvSpPr>
            <p:nvPr/>
          </p:nvSpPr>
          <p:spPr bwMode="auto">
            <a:xfrm>
              <a:off x="5181600" y="2592905"/>
              <a:ext cx="287338" cy="1081088"/>
            </a:xfrm>
            <a:prstGeom prst="leftBrace">
              <a:avLst>
                <a:gd name="adj1" fmla="val 27504"/>
                <a:gd name="adj2" fmla="val 50000"/>
              </a:avLst>
            </a:prstGeom>
            <a:noFill/>
            <a:ln w="25400">
              <a:solidFill>
                <a:schemeClr val="tx1"/>
              </a:solidFill>
              <a:round/>
              <a:headEnd/>
              <a:tailEnd/>
            </a:ln>
            <a:effectLst/>
          </p:spPr>
          <p:txBody>
            <a:bodyPr wrap="none" anchor="ctr"/>
            <a:lstStyle/>
            <a:p>
              <a:endParaRPr lang="zh-CN" altLang="en-US"/>
            </a:p>
          </p:txBody>
        </p:sp>
        <p:sp>
          <p:nvSpPr>
            <p:cNvPr id="20" name="Text Box 19">
              <a:extLst>
                <a:ext uri="{FF2B5EF4-FFF2-40B4-BE49-F238E27FC236}">
                  <a16:creationId xmlns:a16="http://schemas.microsoft.com/office/drawing/2014/main" id="{73B9800B-4526-5A27-729E-CE1C896413B2}"/>
                </a:ext>
              </a:extLst>
            </p:cNvPr>
            <p:cNvSpPr txBox="1">
              <a:spLocks noChangeArrowheads="1"/>
            </p:cNvSpPr>
            <p:nvPr/>
          </p:nvSpPr>
          <p:spPr bwMode="auto">
            <a:xfrm>
              <a:off x="5410200" y="2440505"/>
              <a:ext cx="1296988" cy="396875"/>
            </a:xfrm>
            <a:prstGeom prst="rect">
              <a:avLst/>
            </a:prstGeom>
            <a:noFill/>
            <a:ln w="9525">
              <a:noFill/>
              <a:miter lim="800000"/>
              <a:headEnd/>
              <a:tailEnd/>
            </a:ln>
            <a:effectLst/>
          </p:spPr>
          <p:txBody>
            <a:bodyPr>
              <a:spAutoFit/>
            </a:bodyPr>
            <a:lstStyle/>
            <a:p>
              <a:pPr algn="ctr">
                <a:spcBef>
                  <a:spcPct val="50000"/>
                </a:spcBef>
                <a:buClrTx/>
                <a:buFontTx/>
                <a:buNone/>
              </a:pPr>
              <a:r>
                <a:rPr kumimoji="1" lang="zh-CN" altLang="en-US" sz="2000" b="1">
                  <a:latin typeface="Arial" charset="0"/>
                  <a:ea typeface="黑体" pitchFamily="2" charset="-122"/>
                </a:rPr>
                <a:t>初级成核</a:t>
              </a:r>
            </a:p>
          </p:txBody>
        </p:sp>
        <p:sp>
          <p:nvSpPr>
            <p:cNvPr id="21" name="Text Box 20">
              <a:extLst>
                <a:ext uri="{FF2B5EF4-FFF2-40B4-BE49-F238E27FC236}">
                  <a16:creationId xmlns:a16="http://schemas.microsoft.com/office/drawing/2014/main" id="{44244AA2-753E-2EEA-F687-9C99CF42D033}"/>
                </a:ext>
              </a:extLst>
            </p:cNvPr>
            <p:cNvSpPr txBox="1">
              <a:spLocks noChangeArrowheads="1"/>
            </p:cNvSpPr>
            <p:nvPr/>
          </p:nvSpPr>
          <p:spPr bwMode="auto">
            <a:xfrm>
              <a:off x="5410200" y="3507305"/>
              <a:ext cx="1296988" cy="396875"/>
            </a:xfrm>
            <a:prstGeom prst="rect">
              <a:avLst/>
            </a:prstGeom>
            <a:noFill/>
            <a:ln w="9525">
              <a:noFill/>
              <a:miter lim="800000"/>
              <a:headEnd/>
              <a:tailEnd/>
            </a:ln>
            <a:effectLst/>
          </p:spPr>
          <p:txBody>
            <a:bodyPr>
              <a:spAutoFit/>
            </a:bodyPr>
            <a:lstStyle/>
            <a:p>
              <a:pPr algn="ctr">
                <a:spcBef>
                  <a:spcPct val="50000"/>
                </a:spcBef>
                <a:buClrTx/>
                <a:buFontTx/>
                <a:buNone/>
              </a:pPr>
              <a:r>
                <a:rPr kumimoji="1" lang="zh-CN" altLang="en-US" sz="2000" b="1">
                  <a:latin typeface="Arial" charset="0"/>
                  <a:ea typeface="黑体" pitchFamily="2" charset="-122"/>
                </a:rPr>
                <a:t>二次成核</a:t>
              </a:r>
            </a:p>
          </p:txBody>
        </p:sp>
        <p:sp>
          <p:nvSpPr>
            <p:cNvPr id="22" name="AutoShape 21">
              <a:extLst>
                <a:ext uri="{FF2B5EF4-FFF2-40B4-BE49-F238E27FC236}">
                  <a16:creationId xmlns:a16="http://schemas.microsoft.com/office/drawing/2014/main" id="{04BF1559-95FB-FFBD-8275-E9652F0EC180}"/>
                </a:ext>
              </a:extLst>
            </p:cNvPr>
            <p:cNvSpPr>
              <a:spLocks/>
            </p:cNvSpPr>
            <p:nvPr/>
          </p:nvSpPr>
          <p:spPr bwMode="auto">
            <a:xfrm>
              <a:off x="6629400" y="2135705"/>
              <a:ext cx="287338" cy="1081088"/>
            </a:xfrm>
            <a:prstGeom prst="leftBrace">
              <a:avLst>
                <a:gd name="adj1" fmla="val 27504"/>
                <a:gd name="adj2" fmla="val 50000"/>
              </a:avLst>
            </a:prstGeom>
            <a:noFill/>
            <a:ln w="25400">
              <a:solidFill>
                <a:schemeClr val="tx1"/>
              </a:solidFill>
              <a:round/>
              <a:headEnd/>
              <a:tailEnd/>
            </a:ln>
            <a:effectLst/>
          </p:spPr>
          <p:txBody>
            <a:bodyPr wrap="none" anchor="ctr"/>
            <a:lstStyle/>
            <a:p>
              <a:endParaRPr lang="zh-CN" altLang="en-US"/>
            </a:p>
          </p:txBody>
        </p:sp>
        <p:sp>
          <p:nvSpPr>
            <p:cNvPr id="23" name="Text Box 22">
              <a:extLst>
                <a:ext uri="{FF2B5EF4-FFF2-40B4-BE49-F238E27FC236}">
                  <a16:creationId xmlns:a16="http://schemas.microsoft.com/office/drawing/2014/main" id="{B8DF16C8-A9FE-690A-D51A-1249A3C3DE97}"/>
                </a:ext>
              </a:extLst>
            </p:cNvPr>
            <p:cNvSpPr txBox="1">
              <a:spLocks noChangeArrowheads="1"/>
            </p:cNvSpPr>
            <p:nvPr/>
          </p:nvSpPr>
          <p:spPr bwMode="auto">
            <a:xfrm>
              <a:off x="6934200" y="1907105"/>
              <a:ext cx="1728788" cy="396875"/>
            </a:xfrm>
            <a:prstGeom prst="rect">
              <a:avLst/>
            </a:prstGeom>
            <a:noFill/>
            <a:ln w="9525">
              <a:noFill/>
              <a:miter lim="800000"/>
              <a:headEnd/>
              <a:tailEnd/>
            </a:ln>
            <a:effectLst/>
          </p:spPr>
          <p:txBody>
            <a:bodyPr>
              <a:spAutoFit/>
            </a:bodyPr>
            <a:lstStyle/>
            <a:p>
              <a:pPr algn="ctr">
                <a:spcBef>
                  <a:spcPct val="50000"/>
                </a:spcBef>
                <a:buClrTx/>
                <a:buFontTx/>
                <a:buNone/>
              </a:pPr>
              <a:r>
                <a:rPr kumimoji="1" lang="zh-CN" altLang="en-US" sz="2000" b="1">
                  <a:latin typeface="Arial" charset="0"/>
                  <a:ea typeface="黑体" pitchFamily="2" charset="-122"/>
                </a:rPr>
                <a:t>初级均相成核</a:t>
              </a:r>
            </a:p>
          </p:txBody>
        </p:sp>
        <p:sp>
          <p:nvSpPr>
            <p:cNvPr id="24" name="Text Box 23">
              <a:extLst>
                <a:ext uri="{FF2B5EF4-FFF2-40B4-BE49-F238E27FC236}">
                  <a16:creationId xmlns:a16="http://schemas.microsoft.com/office/drawing/2014/main" id="{2EEC1D8C-80AE-C112-8BA2-4501532ADDF3}"/>
                </a:ext>
              </a:extLst>
            </p:cNvPr>
            <p:cNvSpPr txBox="1">
              <a:spLocks noChangeArrowheads="1"/>
            </p:cNvSpPr>
            <p:nvPr/>
          </p:nvSpPr>
          <p:spPr bwMode="auto">
            <a:xfrm>
              <a:off x="6934200" y="3050105"/>
              <a:ext cx="1979613" cy="396875"/>
            </a:xfrm>
            <a:prstGeom prst="rect">
              <a:avLst/>
            </a:prstGeom>
            <a:noFill/>
            <a:ln w="9525">
              <a:noFill/>
              <a:miter lim="800000"/>
              <a:headEnd/>
              <a:tailEnd/>
            </a:ln>
            <a:effectLst/>
          </p:spPr>
          <p:txBody>
            <a:bodyPr>
              <a:spAutoFit/>
            </a:bodyPr>
            <a:lstStyle/>
            <a:p>
              <a:pPr algn="ctr">
                <a:spcBef>
                  <a:spcPct val="50000"/>
                </a:spcBef>
                <a:buClrTx/>
                <a:buFontTx/>
                <a:buNone/>
              </a:pPr>
              <a:r>
                <a:rPr kumimoji="1" lang="zh-CN" altLang="en-US" sz="2000" b="1">
                  <a:latin typeface="Arial" charset="0"/>
                  <a:ea typeface="黑体" pitchFamily="2" charset="-122"/>
                </a:rPr>
                <a:t>初级非均相成核</a:t>
              </a:r>
            </a:p>
          </p:txBody>
        </p:sp>
        <p:sp>
          <p:nvSpPr>
            <p:cNvPr id="25" name="AutoShape 24">
              <a:extLst>
                <a:ext uri="{FF2B5EF4-FFF2-40B4-BE49-F238E27FC236}">
                  <a16:creationId xmlns:a16="http://schemas.microsoft.com/office/drawing/2014/main" id="{79FEAC89-12FF-CABB-EB24-C40779AADD78}"/>
                </a:ext>
              </a:extLst>
            </p:cNvPr>
            <p:cNvSpPr>
              <a:spLocks/>
            </p:cNvSpPr>
            <p:nvPr/>
          </p:nvSpPr>
          <p:spPr bwMode="auto">
            <a:xfrm>
              <a:off x="5105400" y="4421705"/>
              <a:ext cx="287338" cy="1081088"/>
            </a:xfrm>
            <a:prstGeom prst="leftBrace">
              <a:avLst>
                <a:gd name="adj1" fmla="val 27504"/>
                <a:gd name="adj2" fmla="val 50000"/>
              </a:avLst>
            </a:prstGeom>
            <a:noFill/>
            <a:ln w="25400">
              <a:solidFill>
                <a:schemeClr val="tx1"/>
              </a:solidFill>
              <a:round/>
              <a:headEnd/>
              <a:tailEnd/>
            </a:ln>
            <a:effectLst/>
          </p:spPr>
          <p:txBody>
            <a:bodyPr wrap="none" anchor="ctr"/>
            <a:lstStyle/>
            <a:p>
              <a:endParaRPr lang="zh-CN" altLang="en-US"/>
            </a:p>
          </p:txBody>
        </p:sp>
        <p:sp>
          <p:nvSpPr>
            <p:cNvPr id="26" name="Text Box 25">
              <a:extLst>
                <a:ext uri="{FF2B5EF4-FFF2-40B4-BE49-F238E27FC236}">
                  <a16:creationId xmlns:a16="http://schemas.microsoft.com/office/drawing/2014/main" id="{FA023F37-B95C-DF70-F337-D23F4DC0A638}"/>
                </a:ext>
              </a:extLst>
            </p:cNvPr>
            <p:cNvSpPr txBox="1">
              <a:spLocks noChangeArrowheads="1"/>
            </p:cNvSpPr>
            <p:nvPr/>
          </p:nvSpPr>
          <p:spPr bwMode="auto">
            <a:xfrm>
              <a:off x="5334000" y="4345505"/>
              <a:ext cx="1728788" cy="396875"/>
            </a:xfrm>
            <a:prstGeom prst="rect">
              <a:avLst/>
            </a:prstGeom>
            <a:noFill/>
            <a:ln w="9525">
              <a:noFill/>
              <a:miter lim="800000"/>
              <a:headEnd/>
              <a:tailEnd/>
            </a:ln>
            <a:effectLst/>
          </p:spPr>
          <p:txBody>
            <a:bodyPr>
              <a:spAutoFit/>
            </a:bodyPr>
            <a:lstStyle/>
            <a:p>
              <a:pPr algn="ctr">
                <a:spcBef>
                  <a:spcPct val="50000"/>
                </a:spcBef>
                <a:buClrTx/>
                <a:buFontTx/>
                <a:buNone/>
              </a:pPr>
              <a:r>
                <a:rPr kumimoji="1" lang="en-US" altLang="zh-CN" sz="2000" b="1">
                  <a:latin typeface="Arial" charset="0"/>
                  <a:ea typeface="黑体" pitchFamily="2" charset="-122"/>
                </a:rPr>
                <a:t>Ostwald</a:t>
              </a:r>
              <a:r>
                <a:rPr kumimoji="1" lang="zh-CN" altLang="en-US" sz="2000" b="1">
                  <a:latin typeface="Arial" charset="0"/>
                  <a:ea typeface="黑体" pitchFamily="2" charset="-122"/>
                </a:rPr>
                <a:t>熟化</a:t>
              </a:r>
            </a:p>
          </p:txBody>
        </p:sp>
        <p:sp>
          <p:nvSpPr>
            <p:cNvPr id="27" name="Text Box 26">
              <a:extLst>
                <a:ext uri="{FF2B5EF4-FFF2-40B4-BE49-F238E27FC236}">
                  <a16:creationId xmlns:a16="http://schemas.microsoft.com/office/drawing/2014/main" id="{8E8299BA-6DEA-BE3B-D49F-80A51AF06D4D}"/>
                </a:ext>
              </a:extLst>
            </p:cNvPr>
            <p:cNvSpPr txBox="1">
              <a:spLocks noChangeArrowheads="1"/>
            </p:cNvSpPr>
            <p:nvPr/>
          </p:nvSpPr>
          <p:spPr bwMode="auto">
            <a:xfrm>
              <a:off x="5410200" y="5259905"/>
              <a:ext cx="1223963" cy="396875"/>
            </a:xfrm>
            <a:prstGeom prst="rect">
              <a:avLst/>
            </a:prstGeom>
            <a:noFill/>
            <a:ln w="9525">
              <a:noFill/>
              <a:miter lim="800000"/>
              <a:headEnd/>
              <a:tailEnd/>
            </a:ln>
            <a:effectLst/>
          </p:spPr>
          <p:txBody>
            <a:bodyPr>
              <a:spAutoFit/>
            </a:bodyPr>
            <a:lstStyle/>
            <a:p>
              <a:pPr>
                <a:spcBef>
                  <a:spcPct val="50000"/>
                </a:spcBef>
                <a:buClrTx/>
                <a:buFontTx/>
                <a:buNone/>
              </a:pPr>
              <a:r>
                <a:rPr kumimoji="1" lang="zh-CN" altLang="en-US" sz="2000" b="1">
                  <a:latin typeface="Arial" charset="0"/>
                  <a:ea typeface="黑体" pitchFamily="2" charset="-122"/>
                </a:rPr>
                <a:t>相转移</a:t>
              </a:r>
            </a:p>
          </p:txBody>
        </p:sp>
        <p:sp>
          <p:nvSpPr>
            <p:cNvPr id="28" name="Oval 27">
              <a:extLst>
                <a:ext uri="{FF2B5EF4-FFF2-40B4-BE49-F238E27FC236}">
                  <a16:creationId xmlns:a16="http://schemas.microsoft.com/office/drawing/2014/main" id="{285B7456-A7E2-D9C9-8890-E316D6B4920E}"/>
                </a:ext>
              </a:extLst>
            </p:cNvPr>
            <p:cNvSpPr>
              <a:spLocks noChangeArrowheads="1"/>
            </p:cNvSpPr>
            <p:nvPr/>
          </p:nvSpPr>
          <p:spPr bwMode="auto">
            <a:xfrm>
              <a:off x="4267200" y="3278705"/>
              <a:ext cx="762000" cy="1905000"/>
            </a:xfrm>
            <a:prstGeom prst="ellipse">
              <a:avLst/>
            </a:prstGeom>
            <a:noFill/>
            <a:ln w="28575">
              <a:solidFill>
                <a:srgbClr val="FF5050"/>
              </a:solidFill>
              <a:round/>
              <a:headEnd/>
              <a:tailEnd/>
            </a:ln>
            <a:effectLst/>
          </p:spPr>
          <p:txBody>
            <a:bodyPr wrap="none" anchor="ctr"/>
            <a:lstStyle/>
            <a:p>
              <a:endParaRPr lang="zh-CN" altLang="en-US"/>
            </a:p>
          </p:txBody>
        </p:sp>
      </p:grpSp>
    </p:spTree>
    <p:extLst>
      <p:ext uri="{BB962C8B-B14F-4D97-AF65-F5344CB8AC3E}">
        <p14:creationId xmlns:p14="http://schemas.microsoft.com/office/powerpoint/2010/main" val="1174786166"/>
      </p:ext>
    </p:extLst>
  </p:cSld>
  <p:clrMapOvr>
    <a:masterClrMapping/>
  </p:clrMapOvr>
  <p:transition>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dirty="0"/>
              <a:t>4</a:t>
            </a:r>
            <a:r>
              <a:rPr lang="en-US" altLang="zh-CN" sz="4000" kern="0" dirty="0"/>
              <a:t>. </a:t>
            </a:r>
            <a:r>
              <a:rPr lang="zh-CN" altLang="en-US" sz="4000" kern="0" dirty="0"/>
              <a:t>晶体老化</a:t>
            </a:r>
            <a:endParaRPr lang="zh-CN" altLang="zh-CN" sz="4000" dirty="0"/>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96AE20A8-3CB6-0898-EAD0-D7E46C522B6C}"/>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en-US" altLang="zh-CN" sz="2800" dirty="0"/>
              <a:t>Ostwald</a:t>
            </a:r>
            <a:r>
              <a:rPr lang="zh-CN" altLang="zh-CN" sz="2800" dirty="0"/>
              <a:t>熟化</a:t>
            </a:r>
            <a:endParaRPr lang="zh-CN" altLang="zh-CN" sz="2800" kern="0" dirty="0"/>
          </a:p>
        </p:txBody>
      </p:sp>
      <p:sp>
        <p:nvSpPr>
          <p:cNvPr id="34" name="TextBox 15">
            <a:extLst>
              <a:ext uri="{FF2B5EF4-FFF2-40B4-BE49-F238E27FC236}">
                <a16:creationId xmlns:a16="http://schemas.microsoft.com/office/drawing/2014/main" id="{BB4CB99D-4CF4-2DB4-83FB-9588A2B85608}"/>
              </a:ext>
            </a:extLst>
          </p:cNvPr>
          <p:cNvSpPr txBox="1"/>
          <p:nvPr/>
        </p:nvSpPr>
        <p:spPr>
          <a:xfrm>
            <a:off x="544052" y="2708920"/>
            <a:ext cx="8055896" cy="32624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buFont typeface="Wingdings" pitchFamily="2" charset="2"/>
              <a:buChar char="l"/>
            </a:pPr>
            <a:r>
              <a:rPr lang="zh-CN" altLang="zh-CN" sz="2800" dirty="0">
                <a:latin typeface="Times New Roman" panose="02020603050405020304" pitchFamily="18" charset="0"/>
                <a:cs typeface="Times New Roman" panose="02020603050405020304" pitchFamily="18" charset="0"/>
              </a:rPr>
              <a:t>当两相混合系统达到平衡时，系统中总的相界面积达到最小。当相界面积的减小是通过从高界面曲率区域向低界面曲率区域质量传递时，这种相界面积减小的过程称为</a:t>
            </a:r>
            <a:r>
              <a:rPr lang="en-US" altLang="zh-CN" sz="2800" dirty="0">
                <a:latin typeface="Times New Roman" panose="02020603050405020304" pitchFamily="18" charset="0"/>
                <a:cs typeface="Times New Roman" panose="02020603050405020304" pitchFamily="18" charset="0"/>
              </a:rPr>
              <a:t>Ostwald</a:t>
            </a:r>
            <a:r>
              <a:rPr lang="zh-CN" altLang="zh-CN" sz="2800" dirty="0">
                <a:latin typeface="Times New Roman" panose="02020603050405020304" pitchFamily="18" charset="0"/>
                <a:cs typeface="Times New Roman" panose="02020603050405020304" pitchFamily="18" charset="0"/>
              </a:rPr>
              <a:t>熟化。</a:t>
            </a:r>
            <a:endParaRPr lang="en-US" altLang="zh-CN" sz="2800" dirty="0">
              <a:latin typeface="Times New Roman" panose="02020603050405020304" pitchFamily="18" charset="0"/>
              <a:cs typeface="Times New Roman" panose="02020603050405020304" pitchFamily="18" charset="0"/>
            </a:endParaRPr>
          </a:p>
          <a:p>
            <a:pPr algn="just">
              <a:spcBef>
                <a:spcPts val="1200"/>
              </a:spcBef>
              <a:buFont typeface="Wingdings" pitchFamily="2" charset="2"/>
              <a:buChar char="l"/>
            </a:pPr>
            <a:r>
              <a:rPr lang="en-US" altLang="zh-CN" sz="2800" dirty="0">
                <a:latin typeface="Times New Roman" panose="02020603050405020304" pitchFamily="18" charset="0"/>
                <a:cs typeface="Times New Roman" panose="02020603050405020304" pitchFamily="18" charset="0"/>
              </a:rPr>
              <a:t>Ostwald</a:t>
            </a:r>
            <a:r>
              <a:rPr lang="zh-CN" altLang="zh-CN" sz="2800" dirty="0">
                <a:latin typeface="Times New Roman" panose="02020603050405020304" pitchFamily="18" charset="0"/>
                <a:cs typeface="Times New Roman" panose="02020603050405020304" pitchFamily="18" charset="0"/>
              </a:rPr>
              <a:t>熟化的结果是小颗粒溶解，并把其质量传递给大颗粒，使得大颗粒继续长大</a:t>
            </a:r>
            <a:r>
              <a:rPr lang="zh-CN" altLang="en-US" sz="2800" dirty="0">
                <a:latin typeface="Times New Roman" panose="02020603050405020304" pitchFamily="18" charset="0"/>
                <a:cs typeface="Times New Roman" panose="02020603050405020304" pitchFamily="18" charset="0"/>
              </a:rPr>
              <a:t>。</a:t>
            </a:r>
            <a:r>
              <a:rPr lang="zh-CN" altLang="en-US" sz="2800" dirty="0">
                <a:solidFill>
                  <a:srgbClr val="FF0000"/>
                </a:solidFill>
                <a:latin typeface="Times New Roman" panose="02020603050405020304" pitchFamily="18" charset="0"/>
                <a:cs typeface="Times New Roman" panose="02020603050405020304" pitchFamily="18" charset="0"/>
              </a:rPr>
              <a:t>养晶</a:t>
            </a:r>
            <a:r>
              <a:rPr lang="en-US" altLang="zh-CN" sz="2800" dirty="0">
                <a:solidFill>
                  <a:srgbClr val="FF0000"/>
                </a:solidFill>
                <a:latin typeface="Times New Roman" panose="02020603050405020304" pitchFamily="18" charset="0"/>
                <a:cs typeface="Times New Roman" panose="02020603050405020304" pitchFamily="18" charset="0"/>
              </a:rPr>
              <a:t>/</a:t>
            </a:r>
            <a:r>
              <a:rPr lang="zh-CN" altLang="en-US" sz="2800" dirty="0">
                <a:solidFill>
                  <a:srgbClr val="FF0000"/>
                </a:solidFill>
                <a:latin typeface="Times New Roman" panose="02020603050405020304" pitchFamily="18" charset="0"/>
                <a:cs typeface="Times New Roman" panose="02020603050405020304" pitchFamily="18" charset="0"/>
              </a:rPr>
              <a:t>熟化过程。</a:t>
            </a:r>
          </a:p>
        </p:txBody>
      </p:sp>
    </p:spTree>
    <p:extLst>
      <p:ext uri="{BB962C8B-B14F-4D97-AF65-F5344CB8AC3E}">
        <p14:creationId xmlns:p14="http://schemas.microsoft.com/office/powerpoint/2010/main" val="3886245956"/>
      </p:ext>
    </p:extLst>
  </p:cSld>
  <p:clrMapOvr>
    <a:masterClrMapping/>
  </p:clrMapOvr>
  <p:transition>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dirty="0"/>
              <a:t>4</a:t>
            </a:r>
            <a:r>
              <a:rPr lang="en-US" altLang="zh-CN" sz="4000" kern="0" dirty="0"/>
              <a:t>. </a:t>
            </a:r>
            <a:r>
              <a:rPr lang="zh-CN" altLang="en-US" sz="4000" kern="0" dirty="0"/>
              <a:t>晶体老化</a:t>
            </a:r>
            <a:endParaRPr lang="zh-CN" altLang="zh-CN" sz="4000" dirty="0"/>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96AE20A8-3CB6-0898-EAD0-D7E46C522B6C}"/>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en-US" altLang="zh-CN" sz="2800" dirty="0"/>
              <a:t>Ostwald</a:t>
            </a:r>
            <a:r>
              <a:rPr lang="zh-CN" altLang="zh-CN" sz="2800" dirty="0"/>
              <a:t>熟化</a:t>
            </a:r>
            <a:endParaRPr lang="zh-CN" altLang="zh-CN" sz="2800" kern="0" dirty="0"/>
          </a:p>
        </p:txBody>
      </p:sp>
      <p:sp>
        <p:nvSpPr>
          <p:cNvPr id="34" name="TextBox 15">
            <a:extLst>
              <a:ext uri="{FF2B5EF4-FFF2-40B4-BE49-F238E27FC236}">
                <a16:creationId xmlns:a16="http://schemas.microsoft.com/office/drawing/2014/main" id="{BB4CB99D-4CF4-2DB4-83FB-9588A2B85608}"/>
              </a:ext>
            </a:extLst>
          </p:cNvPr>
          <p:cNvSpPr txBox="1"/>
          <p:nvPr/>
        </p:nvSpPr>
        <p:spPr>
          <a:xfrm>
            <a:off x="544052" y="2708920"/>
            <a:ext cx="8055896"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buFont typeface="Wingdings" pitchFamily="2" charset="2"/>
              <a:buChar char="l"/>
            </a:pPr>
            <a:r>
              <a:rPr lang="zh-CN" altLang="zh-CN" sz="3200" dirty="0">
                <a:latin typeface="Times New Roman" panose="02020603050405020304" pitchFamily="18" charset="0"/>
                <a:cs typeface="Times New Roman" panose="02020603050405020304" pitchFamily="18" charset="0"/>
              </a:rPr>
              <a:t>热力学原因如下：溶质粒子小至微米级时，溶解度不仅是温度的函数，而且还是粒度的函数</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Gibbs-Thomson</a:t>
            </a:r>
            <a:r>
              <a:rPr lang="zh-CN" altLang="zh-CN" sz="3200" dirty="0">
                <a:latin typeface="Times New Roman" panose="02020603050405020304" pitchFamily="18" charset="0"/>
                <a:cs typeface="Times New Roman" panose="02020603050405020304" pitchFamily="18" charset="0"/>
              </a:rPr>
              <a:t>方程</a:t>
            </a:r>
            <a:r>
              <a:rPr lang="zh-CN" altLang="en-US" sz="3200" dirty="0">
                <a:latin typeface="Times New Roman" panose="02020603050405020304" pitchFamily="18" charset="0"/>
                <a:cs typeface="Times New Roman" panose="02020603050405020304" pitchFamily="18" charset="0"/>
              </a:rPr>
              <a:t>。</a:t>
            </a:r>
            <a:endParaRPr lang="zh-CN" altLang="en-US" sz="32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Object 1">
                <a:extLst>
                  <a:ext uri="{FF2B5EF4-FFF2-40B4-BE49-F238E27FC236}">
                    <a16:creationId xmlns:a16="http://schemas.microsoft.com/office/drawing/2014/main" id="{BF479072-B710-4B7D-D2F9-21815344A657}"/>
                  </a:ext>
                </a:extLst>
              </p:cNvPr>
              <p:cNvSpPr txBox="1"/>
              <p:nvPr/>
            </p:nvSpPr>
            <p:spPr bwMode="auto">
              <a:xfrm>
                <a:off x="647242" y="4632393"/>
                <a:ext cx="8190910" cy="2076196"/>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𝐶</m:t>
                          </m:r>
                        </m:e>
                        <m:sub>
                          <m:r>
                            <a:rPr lang="zh-CN" altLang="en-US" sz="2800" i="1">
                              <a:solidFill>
                                <a:srgbClr val="000000"/>
                              </a:solidFill>
                              <a:latin typeface="Cambria Math" panose="02040503050406030204" pitchFamily="18" charset="0"/>
                            </a:rPr>
                            <m:t>𝑟</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𝐶</m:t>
                          </m:r>
                        </m:e>
                        <m:sub>
                          <m:r>
                            <a:rPr lang="zh-CN" altLang="en-US" sz="2800" i="1">
                              <a:solidFill>
                                <a:srgbClr val="000000"/>
                              </a:solidFill>
                              <a:latin typeface="Cambria Math" panose="02040503050406030204" pitchFamily="18" charset="0"/>
                            </a:rPr>
                            <m:t>𝑒</m:t>
                          </m:r>
                        </m:sub>
                      </m:sSub>
                      <m:func>
                        <m:funcPr>
                          <m:ctrlPr>
                            <a:rPr lang="zh-CN" altLang="en-US" sz="2800" i="1">
                              <a:solidFill>
                                <a:srgbClr val="000000"/>
                              </a:solidFill>
                              <a:latin typeface="Cambria Math" panose="02040503050406030204" pitchFamily="18" charset="0"/>
                            </a:rPr>
                          </m:ctrlPr>
                        </m:funcPr>
                        <m:fName>
                          <m:r>
                            <m:rPr>
                              <m:sty m:val="p"/>
                            </m:rPr>
                            <a:rPr lang="zh-CN" altLang="en-US" sz="2800" i="0">
                              <a:solidFill>
                                <a:srgbClr val="000000"/>
                              </a:solidFill>
                              <a:latin typeface="Cambria Math" panose="02040503050406030204" pitchFamily="18" charset="0"/>
                            </a:rPr>
                            <m:t>exp</m:t>
                          </m:r>
                        </m:fName>
                        <m:e>
                          <m:d>
                            <m:dPr>
                              <m:begChr m:val="["/>
                              <m:endChr m:val="]"/>
                              <m:ctrlPr>
                                <a:rPr lang="zh-CN" altLang="en-US" sz="2800" i="1">
                                  <a:solidFill>
                                    <a:srgbClr val="000000"/>
                                  </a:solidFill>
                                  <a:latin typeface="Cambria Math" panose="02040503050406030204" pitchFamily="18" charset="0"/>
                                </a:rPr>
                              </m:ctrlPr>
                            </m:dPr>
                            <m:e>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2</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𝛾</m:t>
                                      </m:r>
                                    </m:e>
                                    <m:sub>
                                      <m:r>
                                        <a:rPr lang="zh-CN" altLang="en-US" sz="2800" i="1">
                                          <a:solidFill>
                                            <a:srgbClr val="000000"/>
                                          </a:solidFill>
                                          <a:latin typeface="Cambria Math" panose="02040503050406030204" pitchFamily="18" charset="0"/>
                                        </a:rPr>
                                        <m:t>𝑠𝑙</m:t>
                                      </m:r>
                                    </m:sub>
                                  </m:sSub>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𝑉</m:t>
                                      </m:r>
                                    </m:e>
                                    <m:sub>
                                      <m:r>
                                        <a:rPr lang="zh-CN" altLang="en-US" sz="2800" i="1">
                                          <a:solidFill>
                                            <a:srgbClr val="000000"/>
                                          </a:solidFill>
                                          <a:latin typeface="Cambria Math" panose="02040503050406030204" pitchFamily="18" charset="0"/>
                                        </a:rPr>
                                        <m:t>𝑚</m:t>
                                      </m:r>
                                    </m:sub>
                                  </m:sSub>
                                </m:num>
                                <m:den>
                                  <m:r>
                                    <a:rPr lang="zh-CN" altLang="en-US" sz="2800" i="1">
                                      <a:solidFill>
                                        <a:srgbClr val="000000"/>
                                      </a:solidFill>
                                      <a:latin typeface="Cambria Math" panose="02040503050406030204" pitchFamily="18" charset="0"/>
                                    </a:rPr>
                                    <m:t>𝑅𝑇</m:t>
                                  </m:r>
                                </m:den>
                              </m:f>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𝑟</m:t>
                                  </m:r>
                                </m:den>
                              </m:f>
                            </m:e>
                          </m:d>
                        </m:e>
                      </m:func>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𝐶</m:t>
                          </m:r>
                        </m:e>
                        <m:sub>
                          <m:r>
                            <a:rPr lang="zh-CN" altLang="en-US" sz="2800" i="1">
                              <a:solidFill>
                                <a:srgbClr val="000000"/>
                              </a:solidFill>
                              <a:latin typeface="Cambria Math" panose="02040503050406030204" pitchFamily="18" charset="0"/>
                            </a:rPr>
                            <m:t>𝑒</m:t>
                          </m:r>
                        </m:sub>
                      </m:sSub>
                      <m:d>
                        <m:dPr>
                          <m:begChr m:val="["/>
                          <m:endChr m:val="]"/>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1+</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2</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𝛾</m:t>
                                  </m:r>
                                </m:e>
                                <m:sub>
                                  <m:r>
                                    <a:rPr lang="zh-CN" altLang="en-US" sz="2800" i="1">
                                      <a:solidFill>
                                        <a:srgbClr val="000000"/>
                                      </a:solidFill>
                                      <a:latin typeface="Cambria Math" panose="02040503050406030204" pitchFamily="18" charset="0"/>
                                    </a:rPr>
                                    <m:t>𝑠𝑙</m:t>
                                  </m:r>
                                </m:sub>
                              </m:sSub>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𝑉</m:t>
                                  </m:r>
                                </m:e>
                                <m:sub>
                                  <m:r>
                                    <a:rPr lang="zh-CN" altLang="en-US" sz="2800" i="1">
                                      <a:solidFill>
                                        <a:srgbClr val="000000"/>
                                      </a:solidFill>
                                      <a:latin typeface="Cambria Math" panose="02040503050406030204" pitchFamily="18" charset="0"/>
                                    </a:rPr>
                                    <m:t>𝑚</m:t>
                                  </m:r>
                                </m:sub>
                              </m:sSub>
                            </m:num>
                            <m:den>
                              <m:r>
                                <a:rPr lang="zh-CN" altLang="en-US" sz="2800" i="1">
                                  <a:solidFill>
                                    <a:srgbClr val="000000"/>
                                  </a:solidFill>
                                  <a:latin typeface="Cambria Math" panose="02040503050406030204" pitchFamily="18" charset="0"/>
                                </a:rPr>
                                <m:t>𝑅𝑇</m:t>
                              </m:r>
                            </m:den>
                          </m:f>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𝑟</m:t>
                              </m:r>
                            </m:den>
                          </m:f>
                        </m:e>
                      </m:d>
                    </m:oMath>
                  </m:oMathPara>
                </a14:m>
                <a:endParaRPr lang="en-US" altLang="zh-CN" sz="2800" dirty="0"/>
              </a:p>
              <a:p>
                <a:endParaRPr lang="en-US" altLang="zh-CN" sz="2800" i="1" dirty="0">
                  <a:solidFill>
                    <a:srgbClr val="000000"/>
                  </a:solidFill>
                  <a:latin typeface="Cambria Math" panose="02040503050406030204" pitchFamily="18" charset="0"/>
                </a:endParaRPr>
              </a:p>
              <a:p>
                <a14:m>
                  <m:oMath xmlns:m="http://schemas.openxmlformats.org/officeDocument/2006/math">
                    <m:sSub>
                      <m:sSubPr>
                        <m:ctrlPr>
                          <a:rPr lang="zh-CN" altLang="en-US" sz="2800" i="1" smtClean="0">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𝐶</m:t>
                        </m:r>
                      </m:e>
                      <m:sub>
                        <m:r>
                          <a:rPr lang="zh-CN" altLang="en-US" sz="2800" i="1">
                            <a:solidFill>
                              <a:srgbClr val="000000"/>
                            </a:solidFill>
                            <a:latin typeface="Cambria Math" panose="02040503050406030204" pitchFamily="18" charset="0"/>
                          </a:rPr>
                          <m:t>𝑟</m:t>
                        </m:r>
                      </m:sub>
                    </m:sSub>
                    <m:r>
                      <a:rPr lang="zh-CN" altLang="en-US" sz="2800" i="1">
                        <a:solidFill>
                          <a:srgbClr val="000000"/>
                        </a:solidFill>
                        <a:latin typeface="Cambria Math" panose="02040503050406030204" pitchFamily="18" charset="0"/>
                      </a:rPr>
                      <m:t>：</m:t>
                    </m:r>
                  </m:oMath>
                </a14:m>
                <a:r>
                  <a:rPr lang="zh-CN" altLang="en-US" sz="2800" dirty="0"/>
                  <a:t>半径为</a:t>
                </a:r>
                <a:r>
                  <a:rPr lang="en-US" altLang="zh-CN" sz="2800" dirty="0"/>
                  <a:t>r</a:t>
                </a:r>
                <a:r>
                  <a:rPr lang="zh-CN" altLang="en-US" sz="2800" dirty="0"/>
                  <a:t>晶体表面浓度，</a:t>
                </a:r>
                <a14:m>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𝐶</m:t>
                        </m:r>
                      </m:e>
                      <m:sub>
                        <m:r>
                          <a:rPr lang="zh-CN" altLang="en-US" sz="2800" i="1">
                            <a:solidFill>
                              <a:srgbClr val="000000"/>
                            </a:solidFill>
                            <a:latin typeface="Cambria Math" panose="02040503050406030204" pitchFamily="18" charset="0"/>
                          </a:rPr>
                          <m:t>𝑒</m:t>
                        </m:r>
                      </m:sub>
                    </m:sSub>
                  </m:oMath>
                </a14:m>
                <a:r>
                  <a:rPr lang="zh-CN" altLang="en-US" sz="2800" dirty="0"/>
                  <a:t>：半径无穷大晶体表面浓度</a:t>
                </a:r>
                <a:endParaRPr lang="en-US" altLang="zh-CN" sz="2800" dirty="0"/>
              </a:p>
              <a:p>
                <a14:m>
                  <m:oMath xmlns:m="http://schemas.openxmlformats.org/officeDocument/2006/math">
                    <m:sSub>
                      <m:sSubPr>
                        <m:ctrlPr>
                          <a:rPr lang="zh-CN" altLang="en-US" sz="2800" i="1" smtClean="0">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𝑉</m:t>
                        </m:r>
                      </m:e>
                      <m:sub>
                        <m:r>
                          <a:rPr lang="zh-CN" altLang="en-US" sz="2800" i="1">
                            <a:solidFill>
                              <a:srgbClr val="000000"/>
                            </a:solidFill>
                            <a:latin typeface="Cambria Math" panose="02040503050406030204" pitchFamily="18" charset="0"/>
                          </a:rPr>
                          <m:t>𝑚</m:t>
                        </m:r>
                      </m:sub>
                    </m:sSub>
                  </m:oMath>
                </a14:m>
                <a:r>
                  <a:rPr lang="zh-CN" altLang="en-US" sz="2800" dirty="0"/>
                  <a:t>：晶体分子体积，</a:t>
                </a:r>
                <a:r>
                  <a:rPr lang="zh-CN" altLang="en-US" sz="2800" dirty="0">
                    <a:solidFill>
                      <a:srgbClr val="000000"/>
                    </a:solidFill>
                  </a:rPr>
                  <a:t> </a:t>
                </a:r>
                <a14:m>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𝛾</m:t>
                        </m:r>
                      </m:e>
                      <m:sub>
                        <m:r>
                          <a:rPr lang="zh-CN" altLang="en-US" sz="2800" i="1">
                            <a:solidFill>
                              <a:srgbClr val="000000"/>
                            </a:solidFill>
                            <a:latin typeface="Cambria Math" panose="02040503050406030204" pitchFamily="18" charset="0"/>
                          </a:rPr>
                          <m:t>𝑠𝑙</m:t>
                        </m:r>
                      </m:sub>
                    </m:sSub>
                  </m:oMath>
                </a14:m>
                <a:r>
                  <a:rPr lang="zh-CN" altLang="en-US" sz="2800" dirty="0"/>
                  <a:t>：界面能</a:t>
                </a:r>
              </a:p>
            </p:txBody>
          </p:sp>
        </mc:Choice>
        <mc:Fallback xmlns="">
          <p:sp>
            <p:nvSpPr>
              <p:cNvPr id="2" name="Object 1">
                <a:extLst>
                  <a:ext uri="{FF2B5EF4-FFF2-40B4-BE49-F238E27FC236}">
                    <a16:creationId xmlns:a16="http://schemas.microsoft.com/office/drawing/2014/main" id="{BF479072-B710-4B7D-D2F9-21815344A657}"/>
                  </a:ext>
                </a:extLst>
              </p:cNvPr>
              <p:cNvSpPr txBox="1">
                <a:spLocks noRot="1" noChangeAspect="1" noMove="1" noResize="1" noEditPoints="1" noAdjustHandles="1" noChangeArrowheads="1" noChangeShapeType="1" noTextEdit="1"/>
              </p:cNvSpPr>
              <p:nvPr/>
            </p:nvSpPr>
            <p:spPr bwMode="auto">
              <a:xfrm>
                <a:off x="647242" y="4632393"/>
                <a:ext cx="8190910" cy="2076196"/>
              </a:xfrm>
              <a:prstGeom prst="rect">
                <a:avLst/>
              </a:prstGeom>
              <a:blipFill>
                <a:blip r:embed="rId3"/>
                <a:stretch>
                  <a:fillRect l="-1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6797287"/>
      </p:ext>
    </p:extLst>
  </p:cSld>
  <p:clrMapOvr>
    <a:masterClrMapping/>
  </p:clrMapOvr>
  <p:transition>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r>
              <a:rPr lang="en-US" altLang="zh-CN" sz="4000" dirty="0"/>
              <a:t>4</a:t>
            </a:r>
            <a:r>
              <a:rPr lang="en-US" altLang="zh-CN" sz="4000" kern="0" dirty="0"/>
              <a:t>. </a:t>
            </a:r>
            <a:r>
              <a:rPr lang="zh-CN" altLang="en-US" sz="4000" kern="0" dirty="0"/>
              <a:t>晶体老化</a:t>
            </a:r>
            <a:endParaRPr lang="zh-CN" altLang="zh-CN" sz="4000" dirty="0"/>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9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96AE20A8-3CB6-0898-EAD0-D7E46C522B6C}"/>
              </a:ext>
            </a:extLst>
          </p:cNvPr>
          <p:cNvSpPr txBox="1">
            <a:spLocks noChangeArrowheads="1"/>
          </p:cNvSpPr>
          <p:nvPr/>
        </p:nvSpPr>
        <p:spPr bwMode="auto">
          <a:xfrm>
            <a:off x="438684" y="1618570"/>
            <a:ext cx="8608027" cy="736537"/>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2800" dirty="0"/>
              <a:t>相转移</a:t>
            </a:r>
            <a:endParaRPr lang="zh-CN" altLang="zh-CN" sz="2800" kern="0" dirty="0"/>
          </a:p>
        </p:txBody>
      </p:sp>
      <p:sp>
        <p:nvSpPr>
          <p:cNvPr id="34" name="TextBox 15">
            <a:extLst>
              <a:ext uri="{FF2B5EF4-FFF2-40B4-BE49-F238E27FC236}">
                <a16:creationId xmlns:a16="http://schemas.microsoft.com/office/drawing/2014/main" id="{BB4CB99D-4CF4-2DB4-83FB-9588A2B85608}"/>
              </a:ext>
            </a:extLst>
          </p:cNvPr>
          <p:cNvSpPr txBox="1"/>
          <p:nvPr/>
        </p:nvSpPr>
        <p:spPr>
          <a:xfrm>
            <a:off x="369658" y="2556039"/>
            <a:ext cx="8404684" cy="32778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buFont typeface="Wingdings" pitchFamily="2" charset="2"/>
              <a:buChar char="l"/>
            </a:pPr>
            <a:r>
              <a:rPr lang="zh-CN" altLang="zh-CN" sz="2400" dirty="0">
                <a:latin typeface="黑体" pitchFamily="49" charset="-122"/>
                <a:ea typeface="黑体" pitchFamily="49" charset="-122"/>
              </a:rPr>
              <a:t>相转移是指初始沉淀物的介稳相通过相的转变成为最终产品。</a:t>
            </a:r>
            <a:endParaRPr lang="en-US" altLang="zh-CN" sz="2400" dirty="0">
              <a:latin typeface="黑体" pitchFamily="49" charset="-122"/>
              <a:ea typeface="黑体" pitchFamily="49" charset="-122"/>
            </a:endParaRPr>
          </a:p>
          <a:p>
            <a:pPr algn="just">
              <a:spcBef>
                <a:spcPts val="600"/>
              </a:spcBef>
              <a:buFont typeface="Wingdings" pitchFamily="2" charset="2"/>
              <a:buChar char="l"/>
            </a:pPr>
            <a:r>
              <a:rPr lang="zh-CN" altLang="zh-CN" sz="2400" dirty="0">
                <a:solidFill>
                  <a:srgbClr val="0000FF"/>
                </a:solidFill>
                <a:latin typeface="黑体" pitchFamily="49" charset="-122"/>
                <a:ea typeface="黑体" pitchFamily="49" charset="-122"/>
              </a:rPr>
              <a:t>介稳相可能是一个非晶形沉淀物、最终产品的多晶形态之一、水化物或一些受污染的系统物质</a:t>
            </a:r>
            <a:r>
              <a:rPr lang="zh-CN" altLang="zh-CN" sz="2400" dirty="0">
                <a:latin typeface="黑体" pitchFamily="49" charset="-122"/>
                <a:ea typeface="黑体" pitchFamily="49" charset="-122"/>
              </a:rPr>
              <a:t>。</a:t>
            </a:r>
            <a:endParaRPr lang="en-US" altLang="zh-CN" sz="2400" dirty="0">
              <a:latin typeface="黑体" pitchFamily="49" charset="-122"/>
              <a:ea typeface="黑体" pitchFamily="49" charset="-122"/>
            </a:endParaRPr>
          </a:p>
          <a:p>
            <a:pPr algn="just">
              <a:spcBef>
                <a:spcPts val="600"/>
              </a:spcBef>
              <a:buFont typeface="Wingdings" pitchFamily="2" charset="2"/>
              <a:buChar char="l"/>
            </a:pPr>
            <a:r>
              <a:rPr lang="zh-CN" altLang="zh-CN" sz="2400" dirty="0">
                <a:latin typeface="黑体" pitchFamily="49" charset="-122"/>
                <a:ea typeface="黑体" pitchFamily="49" charset="-122"/>
              </a:rPr>
              <a:t>对于反应结晶过程，首先析出的常常是介稳的固体相态，随后转变为更稳定的固体相态，如由一种晶型转变为另一种晶型，由一种水合物转变为另一种水合物，由一种水合物转变为无水物，或由无定型沉淀物转变为晶体产品。</a:t>
            </a:r>
            <a:endParaRPr lang="en-US" altLang="zh-CN" sz="2400" dirty="0">
              <a:latin typeface="黑体" pitchFamily="49" charset="-122"/>
              <a:ea typeface="黑体" pitchFamily="49" charset="-122"/>
            </a:endParaRPr>
          </a:p>
          <a:p>
            <a:pPr algn="just">
              <a:spcBef>
                <a:spcPts val="600"/>
              </a:spcBef>
              <a:buFont typeface="Wingdings" pitchFamily="2" charset="2"/>
              <a:buChar char="l"/>
            </a:pPr>
            <a:r>
              <a:rPr lang="zh-CN" altLang="en-US" sz="2400" dirty="0">
                <a:solidFill>
                  <a:srgbClr val="0000FF"/>
                </a:solidFill>
                <a:latin typeface="黑体" pitchFamily="49" charset="-122"/>
                <a:ea typeface="黑体" pitchFamily="49" charset="-122"/>
              </a:rPr>
              <a:t>药物结晶</a:t>
            </a:r>
            <a:endParaRPr lang="zh-CN" altLang="zh-CN" sz="2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789257407"/>
      </p:ext>
    </p:extLst>
  </p:cSld>
  <p:clrMapOvr>
    <a:masterClrMapping/>
  </p:clrMapOvr>
  <p:transition>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41" name="Picture 11" descr="F200905190825323067223462"/>
          <p:cNvPicPr>
            <a:picLocks noChangeArrowheads="1"/>
          </p:cNvPicPr>
          <p:nvPr/>
        </p:nvPicPr>
        <p:blipFill>
          <a:blip r:embed="rId2" cstate="print"/>
          <a:srcRect t="13632" b="10603"/>
          <a:stretch>
            <a:fillRect/>
          </a:stretch>
        </p:blipFill>
        <p:spPr bwMode="auto">
          <a:xfrm>
            <a:off x="30163" y="12868"/>
            <a:ext cx="9144000" cy="2162175"/>
          </a:xfrm>
          <a:prstGeom prst="rect">
            <a:avLst/>
          </a:prstGeom>
          <a:noFill/>
          <a:ln w="9525">
            <a:noFill/>
            <a:miter lim="800000"/>
            <a:headEnd/>
            <a:tailEnd/>
          </a:ln>
        </p:spPr>
      </p:pic>
      <p:pic>
        <p:nvPicPr>
          <p:cNvPr id="317442" name="Picture 13" descr="1009790img2009122411121611"/>
          <p:cNvPicPr>
            <a:picLocks noChangeAspect="1" noChangeArrowheads="1"/>
          </p:cNvPicPr>
          <p:nvPr/>
        </p:nvPicPr>
        <p:blipFill>
          <a:blip r:embed="rId3" cstate="print"/>
          <a:srcRect/>
          <a:stretch>
            <a:fillRect/>
          </a:stretch>
        </p:blipFill>
        <p:spPr bwMode="auto">
          <a:xfrm>
            <a:off x="5972175" y="4540250"/>
            <a:ext cx="3201988" cy="2317750"/>
          </a:xfrm>
          <a:prstGeom prst="rect">
            <a:avLst/>
          </a:prstGeom>
          <a:noFill/>
          <a:ln w="9525">
            <a:noFill/>
            <a:miter lim="800000"/>
            <a:headEnd/>
            <a:tailEnd/>
          </a:ln>
        </p:spPr>
      </p:pic>
      <p:pic>
        <p:nvPicPr>
          <p:cNvPr id="317443" name="Picture 14" descr="盐湖"/>
          <p:cNvPicPr>
            <a:picLocks noChangeAspect="1" noChangeArrowheads="1"/>
          </p:cNvPicPr>
          <p:nvPr/>
        </p:nvPicPr>
        <p:blipFill>
          <a:blip r:embed="rId4" cstate="print"/>
          <a:srcRect/>
          <a:stretch>
            <a:fillRect/>
          </a:stretch>
        </p:blipFill>
        <p:spPr bwMode="auto">
          <a:xfrm>
            <a:off x="0" y="4545013"/>
            <a:ext cx="3203575" cy="2312987"/>
          </a:xfrm>
          <a:prstGeom prst="rect">
            <a:avLst/>
          </a:prstGeom>
          <a:noFill/>
          <a:ln w="9525">
            <a:noFill/>
            <a:miter lim="800000"/>
            <a:headEnd/>
            <a:tailEnd/>
          </a:ln>
        </p:spPr>
      </p:pic>
      <p:pic>
        <p:nvPicPr>
          <p:cNvPr id="317444" name="Picture 15" descr="004"/>
          <p:cNvPicPr>
            <a:picLocks noChangeAspect="1" noChangeArrowheads="1"/>
          </p:cNvPicPr>
          <p:nvPr/>
        </p:nvPicPr>
        <p:blipFill>
          <a:blip r:embed="rId5" cstate="print"/>
          <a:srcRect/>
          <a:stretch>
            <a:fillRect/>
          </a:stretch>
        </p:blipFill>
        <p:spPr bwMode="auto">
          <a:xfrm>
            <a:off x="3046413" y="4545013"/>
            <a:ext cx="3203575" cy="2312987"/>
          </a:xfrm>
          <a:prstGeom prst="rect">
            <a:avLst/>
          </a:prstGeom>
          <a:noFill/>
          <a:ln w="9525">
            <a:noFill/>
            <a:miter lim="800000"/>
            <a:headEnd/>
            <a:tailEnd/>
          </a:ln>
        </p:spPr>
      </p:pic>
      <p:sp>
        <p:nvSpPr>
          <p:cNvPr id="257032" name="Rectangle 8"/>
          <p:cNvSpPr>
            <a:spLocks noChangeArrowheads="1"/>
          </p:cNvSpPr>
          <p:nvPr/>
        </p:nvSpPr>
        <p:spPr bwMode="auto">
          <a:xfrm>
            <a:off x="3491880" y="2888940"/>
            <a:ext cx="2271776" cy="92333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5400" b="1" dirty="0">
                <a:solidFill>
                  <a:srgbClr val="FF0000"/>
                </a:solidFill>
                <a:latin typeface="黑体" pitchFamily="2" charset="-122"/>
                <a:ea typeface="黑体" pitchFamily="2" charset="-122"/>
                <a:cs typeface="Arial" pitchFamily="34" charset="0"/>
              </a:rPr>
              <a:t>谢谢！</a:t>
            </a:r>
          </a:p>
        </p:txBody>
      </p:sp>
    </p:spTree>
    <p:extLst>
      <p:ext uri="{BB962C8B-B14F-4D97-AF65-F5344CB8AC3E}">
        <p14:creationId xmlns:p14="http://schemas.microsoft.com/office/powerpoint/2010/main" val="3332890759"/>
      </p:ext>
    </p:extLst>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871700" y="458670"/>
            <a:ext cx="6750750" cy="935038"/>
          </a:xfrm>
        </p:spPr>
        <p:txBody>
          <a:bodyPr/>
          <a:lstStyle/>
          <a:p>
            <a:pPr eaLnBrk="1" hangingPunct="1"/>
            <a:r>
              <a:rPr lang="en-US" altLang="zh-CN" sz="4000" dirty="0"/>
              <a:t>1. </a:t>
            </a:r>
            <a:r>
              <a:rPr lang="zh-CN" altLang="zh-CN" sz="4000" dirty="0"/>
              <a:t>晶体生长的扩散</a:t>
            </a:r>
            <a:r>
              <a:rPr lang="en-US" altLang="zh-CN" sz="4000" dirty="0"/>
              <a:t>-</a:t>
            </a:r>
            <a:r>
              <a:rPr lang="zh-CN" altLang="zh-CN" sz="4000" dirty="0"/>
              <a:t>反应理论</a:t>
            </a:r>
            <a:endParaRPr lang="zh-CN" altLang="en-US" sz="4000" dirty="0"/>
          </a:p>
        </p:txBody>
      </p:sp>
      <p:sp>
        <p:nvSpPr>
          <p:cNvPr id="19" name="矩形 18"/>
          <p:cNvSpPr/>
          <p:nvPr/>
        </p:nvSpPr>
        <p:spPr>
          <a:xfrm>
            <a:off x="521550" y="1673805"/>
            <a:ext cx="810090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zh-CN" sz="2400" dirty="0"/>
              <a:t>合并上述两式，可得：</a:t>
            </a:r>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13"/>
          <p:cNvSpPr txBox="1"/>
          <p:nvPr/>
        </p:nvSpPr>
        <p:spPr>
          <a:xfrm>
            <a:off x="521550" y="4914164"/>
            <a:ext cx="8235915" cy="1569660"/>
          </a:xfrm>
          <a:prstGeom prst="rect">
            <a:avLst/>
          </a:prstGeom>
          <a:noFill/>
          <a:ln>
            <a:solidFill>
              <a:schemeClr val="tx1"/>
            </a:solidFill>
            <a:prstDash val="sysDash"/>
          </a:ln>
        </p:spPr>
        <p:txBody>
          <a:bodyPr wrap="square" rtlCol="0">
            <a:spAutoFit/>
          </a:bodyPr>
          <a:lstStyle/>
          <a:p>
            <a:pPr algn="just"/>
            <a:r>
              <a:rPr lang="zh-CN" altLang="zh-CN" sz="2400" b="1" dirty="0"/>
              <a:t>式中，</a:t>
            </a:r>
            <a:r>
              <a:rPr lang="en-US" altLang="zh-CN" sz="2400" b="1" dirty="0"/>
              <a:t> </a:t>
            </a:r>
            <a:r>
              <a:rPr lang="en-US" altLang="zh-CN" sz="2400" b="1" dirty="0" err="1"/>
              <a:t>k</a:t>
            </a:r>
            <a:r>
              <a:rPr lang="en-US" altLang="zh-CN" sz="2400" b="1" baseline="-25000" dirty="0" err="1"/>
              <a:t>G</a:t>
            </a:r>
            <a:r>
              <a:rPr lang="zh-CN" altLang="zh-CN" sz="2400" b="1" dirty="0"/>
              <a:t>为晶体生长系数；</a:t>
            </a:r>
            <a:r>
              <a:rPr lang="en-US" altLang="zh-CN" sz="2400" b="1" dirty="0"/>
              <a:t>C-C*</a:t>
            </a:r>
            <a:r>
              <a:rPr lang="zh-CN" altLang="zh-CN" sz="2400" b="1" dirty="0"/>
              <a:t> 作为总推动力的总浓度差，即过饱和度。当反应很快时，</a:t>
            </a:r>
            <a:r>
              <a:rPr lang="en-US" altLang="zh-CN" sz="2400" b="1" dirty="0" err="1"/>
              <a:t>k</a:t>
            </a:r>
            <a:r>
              <a:rPr lang="en-US" altLang="zh-CN" sz="2400" b="1" baseline="-25000" dirty="0" err="1"/>
              <a:t>r</a:t>
            </a:r>
            <a:r>
              <a:rPr lang="zh-CN" altLang="zh-CN" sz="2400" b="1" dirty="0"/>
              <a:t>很大，此时的结晶过程</a:t>
            </a:r>
            <a:r>
              <a:rPr lang="zh-CN" altLang="en-US" sz="2400" b="1" dirty="0"/>
              <a:t>由</a:t>
            </a:r>
            <a:r>
              <a:rPr lang="zh-CN" altLang="zh-CN" sz="2400" b="1" dirty="0"/>
              <a:t>扩散速率控制</a:t>
            </a:r>
            <a:r>
              <a:rPr lang="zh-CN" altLang="en-US" sz="2400" b="1" dirty="0"/>
              <a:t>；</a:t>
            </a:r>
            <a:r>
              <a:rPr lang="zh-CN" altLang="zh-CN" sz="2400" b="1" dirty="0"/>
              <a:t>同理，扩散速率很高时，</a:t>
            </a:r>
            <a:r>
              <a:rPr lang="en-US" altLang="zh-CN" sz="2400" b="1" dirty="0" err="1"/>
              <a:t>k</a:t>
            </a:r>
            <a:r>
              <a:rPr lang="en-US" altLang="zh-CN" sz="2400" b="1" baseline="-25000" dirty="0" err="1"/>
              <a:t>d</a:t>
            </a:r>
            <a:r>
              <a:rPr lang="zh-CN" altLang="zh-CN" sz="2400" b="1" dirty="0"/>
              <a:t>很大，此时结晶过程由表面反应控制。</a:t>
            </a:r>
            <a:endParaRPr lang="zh-CN" altLang="en-US" sz="2400" b="1" dirty="0"/>
          </a:p>
        </p:txBody>
      </p:sp>
      <p:sp>
        <p:nvSpPr>
          <p:cNvPr id="3994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39940" name="Object 4"/>
              <p:cNvSpPr txBox="1"/>
              <p:nvPr/>
            </p:nvSpPr>
            <p:spPr bwMode="auto">
              <a:xfrm>
                <a:off x="521550" y="2415567"/>
                <a:ext cx="4815535" cy="1455361"/>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𝐺</m:t>
                          </m:r>
                        </m:e>
                        <m:sub>
                          <m:r>
                            <a:rPr lang="zh-CN" altLang="en-US" sz="2400" i="1">
                              <a:solidFill>
                                <a:srgbClr val="000000"/>
                              </a:solidFill>
                              <a:latin typeface="Cambria Math" panose="02040503050406030204" pitchFamily="18" charset="0"/>
                            </a:rPr>
                            <m:t>𝑀</m:t>
                          </m:r>
                        </m:sub>
                      </m:sSub>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𝑑𝑀</m:t>
                          </m:r>
                        </m:num>
                        <m:den>
                          <m:r>
                            <a:rPr lang="zh-CN" altLang="en-US" sz="2400" i="1">
                              <a:solidFill>
                                <a:srgbClr val="000000"/>
                              </a:solidFill>
                              <a:latin typeface="Cambria Math" panose="02040503050406030204" pitchFamily="18" charset="0"/>
                            </a:rPr>
                            <m:t>𝐴𝑑𝑡</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𝐶</m:t>
                          </m:r>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𝐶</m:t>
                              </m:r>
                            </m:e>
                            <m:sup>
                              <m:r>
                                <a:rPr lang="zh-CN" altLang="en-US" sz="2400" i="1">
                                  <a:solidFill>
                                    <a:srgbClr val="000000"/>
                                  </a:solidFill>
                                  <a:latin typeface="Cambria Math" panose="02040503050406030204" pitchFamily="18" charset="0"/>
                                </a:rPr>
                                <m:t>∗</m:t>
                              </m:r>
                            </m:sup>
                          </m:sSup>
                        </m:num>
                        <m:den>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𝑑</m:t>
                                  </m:r>
                                </m:sub>
                              </m:sSub>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𝑟</m:t>
                                  </m:r>
                                </m:sub>
                              </m:sSub>
                            </m:den>
                          </m:f>
                        </m:den>
                      </m:f>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𝐺</m:t>
                          </m:r>
                        </m:sub>
                      </m:sSub>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𝐶</m:t>
                          </m:r>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𝐶</m:t>
                              </m:r>
                            </m:e>
                            <m:sup>
                              <m:r>
                                <a:rPr lang="zh-CN" altLang="en-US" sz="2400" i="1">
                                  <a:solidFill>
                                    <a:srgbClr val="000000"/>
                                  </a:solidFill>
                                  <a:latin typeface="Cambria Math" panose="02040503050406030204" pitchFamily="18" charset="0"/>
                                </a:rPr>
                                <m:t>∗</m:t>
                              </m:r>
                            </m:sup>
                          </m:sSup>
                        </m:e>
                      </m:d>
                    </m:oMath>
                  </m:oMathPara>
                </a14:m>
                <a:endParaRPr lang="zh-CN" altLang="en-US" sz="2400" dirty="0"/>
              </a:p>
            </p:txBody>
          </p:sp>
        </mc:Choice>
        <mc:Fallback xmlns="">
          <p:sp>
            <p:nvSpPr>
              <p:cNvPr id="39940" name="Object 4"/>
              <p:cNvSpPr txBox="1">
                <a:spLocks noRot="1" noChangeAspect="1" noMove="1" noResize="1" noEditPoints="1" noAdjustHandles="1" noChangeArrowheads="1" noChangeShapeType="1" noTextEdit="1"/>
              </p:cNvSpPr>
              <p:nvPr/>
            </p:nvSpPr>
            <p:spPr bwMode="auto">
              <a:xfrm>
                <a:off x="521550" y="2415567"/>
                <a:ext cx="4815535" cy="1455361"/>
              </a:xfrm>
              <a:prstGeom prst="rect">
                <a:avLst/>
              </a:prstGeom>
              <a:blipFill>
                <a:blip r:embed="rId2"/>
                <a:stretch>
                  <a:fillRect/>
                </a:stretch>
              </a:blipFill>
            </p:spPr>
            <p:txBody>
              <a:bodyPr/>
              <a:lstStyle/>
              <a:p>
                <a:r>
                  <a:rPr lang="zh-CN" altLang="en-US">
                    <a:noFill/>
                  </a:rPr>
                  <a:t> </a:t>
                </a:r>
              </a:p>
            </p:txBody>
          </p:sp>
        </mc:Fallback>
      </mc:AlternateContent>
      <p:sp>
        <p:nvSpPr>
          <p:cNvPr id="3994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39942" name="Object 6"/>
              <p:cNvSpPr txBox="1"/>
              <p:nvPr/>
            </p:nvSpPr>
            <p:spPr bwMode="auto">
              <a:xfrm>
                <a:off x="701570" y="3744035"/>
                <a:ext cx="2160240" cy="115547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𝐺</m:t>
                              </m:r>
                            </m:sub>
                          </m:sSub>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𝑑</m:t>
                              </m:r>
                            </m:sub>
                          </m:sSub>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𝑟</m:t>
                              </m:r>
                            </m:sub>
                          </m:sSub>
                        </m:den>
                      </m:f>
                    </m:oMath>
                  </m:oMathPara>
                </a14:m>
                <a:endParaRPr lang="zh-CN" altLang="en-US" sz="2400" dirty="0"/>
              </a:p>
            </p:txBody>
          </p:sp>
        </mc:Choice>
        <mc:Fallback xmlns="">
          <p:sp>
            <p:nvSpPr>
              <p:cNvPr id="39942" name="Object 6"/>
              <p:cNvSpPr txBox="1">
                <a:spLocks noRot="1" noChangeAspect="1" noMove="1" noResize="1" noEditPoints="1" noAdjustHandles="1" noChangeArrowheads="1" noChangeShapeType="1" noTextEdit="1"/>
              </p:cNvSpPr>
              <p:nvPr/>
            </p:nvSpPr>
            <p:spPr bwMode="auto">
              <a:xfrm>
                <a:off x="701570" y="3744035"/>
                <a:ext cx="2160240" cy="1155477"/>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871700" y="458670"/>
            <a:ext cx="6705745" cy="935038"/>
          </a:xfrm>
        </p:spPr>
        <p:txBody>
          <a:bodyPr/>
          <a:lstStyle/>
          <a:p>
            <a:pPr eaLnBrk="1" hangingPunct="1"/>
            <a:r>
              <a:rPr lang="en-US" altLang="zh-CN" sz="4000" dirty="0"/>
              <a:t>1. </a:t>
            </a:r>
            <a:r>
              <a:rPr lang="zh-CN" altLang="zh-CN" sz="4000" dirty="0"/>
              <a:t>晶体生长的扩散</a:t>
            </a:r>
            <a:r>
              <a:rPr lang="en-US" altLang="zh-CN" sz="4000" dirty="0"/>
              <a:t>-</a:t>
            </a:r>
            <a:r>
              <a:rPr lang="zh-CN" altLang="zh-CN" sz="4000" dirty="0"/>
              <a:t>反应理论</a:t>
            </a:r>
            <a:endParaRPr lang="zh-CN" altLang="en-US" sz="4000" dirty="0"/>
          </a:p>
        </p:txBody>
      </p:sp>
      <p:sp>
        <p:nvSpPr>
          <p:cNvPr id="19" name="矩形 18"/>
          <p:cNvSpPr/>
          <p:nvPr/>
        </p:nvSpPr>
        <p:spPr>
          <a:xfrm>
            <a:off x="476545" y="1673805"/>
            <a:ext cx="8100900" cy="440120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buFont typeface="Wingdings" panose="05000000000000000000" pitchFamily="2" charset="2"/>
              <a:buChar char="l"/>
            </a:pPr>
            <a:r>
              <a:rPr lang="zh-CN" altLang="zh-CN" sz="2800" dirty="0"/>
              <a:t>受操作参数的影响，同一物料的结晶过程可以属于</a:t>
            </a:r>
            <a:r>
              <a:rPr lang="zh-CN" altLang="zh-CN" sz="2800" dirty="0">
                <a:solidFill>
                  <a:srgbClr val="C00000"/>
                </a:solidFill>
              </a:rPr>
              <a:t>扩散控制</a:t>
            </a:r>
            <a:r>
              <a:rPr lang="zh-CN" altLang="zh-CN" sz="2800" dirty="0"/>
              <a:t>，也可以属于</a:t>
            </a:r>
            <a:r>
              <a:rPr lang="zh-CN" altLang="zh-CN" sz="2800" dirty="0">
                <a:solidFill>
                  <a:srgbClr val="C00000"/>
                </a:solidFill>
              </a:rPr>
              <a:t>表面反应控制</a:t>
            </a:r>
            <a:r>
              <a:rPr lang="zh-CN" altLang="zh-CN" sz="2800" dirty="0"/>
              <a:t>。</a:t>
            </a:r>
            <a:endParaRPr lang="en-US" altLang="zh-CN" sz="2800" dirty="0"/>
          </a:p>
          <a:p>
            <a:pPr algn="just"/>
            <a:endParaRPr lang="en-US" altLang="zh-CN" sz="2800" dirty="0"/>
          </a:p>
          <a:p>
            <a:pPr algn="just">
              <a:buFont typeface="Wingdings" pitchFamily="2" charset="2"/>
              <a:buChar char="l"/>
            </a:pPr>
            <a:r>
              <a:rPr lang="zh-CN" altLang="zh-CN" sz="2800" dirty="0"/>
              <a:t>在</a:t>
            </a:r>
            <a:r>
              <a:rPr lang="zh-CN" altLang="zh-CN" sz="2800" dirty="0">
                <a:solidFill>
                  <a:srgbClr val="C00000"/>
                </a:solidFill>
              </a:rPr>
              <a:t>较高温度</a:t>
            </a:r>
            <a:r>
              <a:rPr lang="zh-CN" altLang="zh-CN" sz="2800" dirty="0"/>
              <a:t>下，表面反应速率有较大幅度的提高，而扩散速率的增大则有限，过程属于扩散控制；反之，在</a:t>
            </a:r>
            <a:r>
              <a:rPr lang="zh-CN" altLang="zh-CN" sz="2800" dirty="0">
                <a:solidFill>
                  <a:srgbClr val="C00000"/>
                </a:solidFill>
              </a:rPr>
              <a:t>较低温度</a:t>
            </a:r>
            <a:r>
              <a:rPr lang="zh-CN" altLang="zh-CN" sz="2800" dirty="0"/>
              <a:t>下，则可能转而属于表面反应控制。</a:t>
            </a:r>
            <a:endParaRPr lang="en-US" altLang="zh-CN" sz="2800" dirty="0"/>
          </a:p>
          <a:p>
            <a:pPr algn="just">
              <a:buFont typeface="Wingdings" pitchFamily="2" charset="2"/>
              <a:buChar char="l"/>
            </a:pPr>
            <a:endParaRPr lang="en-US" altLang="zh-CN" sz="2800" dirty="0"/>
          </a:p>
          <a:p>
            <a:pPr algn="just">
              <a:buFont typeface="Wingdings" pitchFamily="2" charset="2"/>
              <a:buChar char="l"/>
            </a:pPr>
            <a:r>
              <a:rPr lang="zh-CN" altLang="zh-CN" sz="2800" dirty="0">
                <a:solidFill>
                  <a:srgbClr val="C00000"/>
                </a:solidFill>
              </a:rPr>
              <a:t>高的过饱和度及低的比功率输入</a:t>
            </a:r>
            <a:r>
              <a:rPr lang="zh-CN" altLang="zh-CN" sz="2800" dirty="0"/>
              <a:t>，晶体生长可能为扩散控制生长；</a:t>
            </a:r>
            <a:r>
              <a:rPr lang="zh-CN" altLang="zh-CN" sz="2800" dirty="0">
                <a:solidFill>
                  <a:srgbClr val="C00000"/>
                </a:solidFill>
              </a:rPr>
              <a:t>低的过饱和度及高的比功率输入</a:t>
            </a:r>
            <a:r>
              <a:rPr lang="zh-CN" altLang="zh-CN" sz="2800" dirty="0"/>
              <a:t>，晶体生长则可能为表面反应控制生长。</a:t>
            </a:r>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94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94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871700" y="458670"/>
            <a:ext cx="6570730" cy="935038"/>
          </a:xfrm>
        </p:spPr>
        <p:txBody>
          <a:bodyPr/>
          <a:lstStyle/>
          <a:p>
            <a:pPr eaLnBrk="1" hangingPunct="1"/>
            <a:r>
              <a:rPr lang="en-US" altLang="zh-CN" sz="4000" dirty="0"/>
              <a:t>1. </a:t>
            </a:r>
            <a:r>
              <a:rPr lang="zh-CN" altLang="zh-CN" sz="4000" dirty="0"/>
              <a:t>晶体生长的扩散</a:t>
            </a:r>
            <a:r>
              <a:rPr lang="en-US" altLang="zh-CN" sz="4000" dirty="0"/>
              <a:t>-</a:t>
            </a:r>
            <a:r>
              <a:rPr lang="zh-CN" altLang="zh-CN" sz="4000" dirty="0"/>
              <a:t>反应理论</a:t>
            </a:r>
            <a:endParaRPr lang="zh-CN" altLang="en-US" sz="4000"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94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94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21550" y="1673805"/>
            <a:ext cx="810090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zh-CN" sz="2400" dirty="0"/>
              <a:t>表面反应过程并不是一级的时候</a:t>
            </a:r>
            <a:r>
              <a:rPr lang="en-US" altLang="zh-CN" sz="2400" dirty="0"/>
              <a:t>:</a:t>
            </a:r>
            <a:endParaRPr lang="zh-CN" altLang="zh-CN" sz="2400" dirty="0"/>
          </a:p>
        </p:txBody>
      </p:sp>
      <p:sp>
        <p:nvSpPr>
          <p:cNvPr id="10" name="TextBox 9"/>
          <p:cNvSpPr txBox="1"/>
          <p:nvPr/>
        </p:nvSpPr>
        <p:spPr>
          <a:xfrm>
            <a:off x="521550" y="4914164"/>
            <a:ext cx="8235915" cy="1200329"/>
          </a:xfrm>
          <a:prstGeom prst="rect">
            <a:avLst/>
          </a:prstGeom>
          <a:noFill/>
          <a:ln>
            <a:solidFill>
              <a:schemeClr val="tx1"/>
            </a:solidFill>
            <a:prstDash val="sysDash"/>
          </a:ln>
        </p:spPr>
        <p:txBody>
          <a:bodyPr wrap="square" rtlCol="0">
            <a:spAutoFit/>
          </a:bodyPr>
          <a:lstStyle/>
          <a:p>
            <a:pPr algn="just"/>
            <a:r>
              <a:rPr lang="zh-CN" altLang="zh-CN" sz="2400" b="1" dirty="0"/>
              <a:t>以钾矾的结晶为例，如晶体粒度范围在</a:t>
            </a:r>
            <a:r>
              <a:rPr lang="en-US" altLang="zh-CN" sz="2400" b="1" dirty="0"/>
              <a:t>0.5~1.5 mm</a:t>
            </a:r>
            <a:r>
              <a:rPr lang="zh-CN" altLang="zh-CN" sz="2400" b="1" dirty="0"/>
              <a:t>之间，而</a:t>
            </a:r>
            <a:r>
              <a:rPr lang="en-US" altLang="zh-CN" sz="2400" b="1" dirty="0"/>
              <a:t>G</a:t>
            </a:r>
            <a:r>
              <a:rPr lang="en-US" altLang="zh-CN" sz="2400" b="1" baseline="-25000" dirty="0"/>
              <a:t>M</a:t>
            </a:r>
            <a:r>
              <a:rPr lang="zh-CN" altLang="zh-CN" sz="2400" b="1" dirty="0"/>
              <a:t>单位用</a:t>
            </a:r>
            <a:r>
              <a:rPr lang="en-US" altLang="zh-CN" sz="2400" b="1" dirty="0"/>
              <a:t>kg/m</a:t>
            </a:r>
            <a:r>
              <a:rPr lang="en-US" altLang="zh-CN" sz="2400" b="1" baseline="30000" dirty="0"/>
              <a:t>2</a:t>
            </a:r>
            <a:r>
              <a:rPr lang="en-US" altLang="zh-CN" sz="2400" b="1" dirty="0"/>
              <a:t>·s </a:t>
            </a:r>
            <a:r>
              <a:rPr lang="zh-CN" altLang="zh-CN" sz="2400" b="1" dirty="0"/>
              <a:t>，</a:t>
            </a:r>
            <a:r>
              <a:rPr lang="en-US" altLang="zh-CN" sz="2400" b="1" dirty="0"/>
              <a:t>A</a:t>
            </a:r>
            <a:r>
              <a:rPr lang="zh-CN" altLang="zh-CN" sz="2400" b="1" dirty="0"/>
              <a:t>的单位用</a:t>
            </a:r>
            <a:r>
              <a:rPr lang="en-US" altLang="zh-CN" sz="2400" b="1" dirty="0"/>
              <a:t>m</a:t>
            </a:r>
            <a:r>
              <a:rPr lang="en-US" altLang="zh-CN" sz="2400" b="1" baseline="30000" dirty="0"/>
              <a:t>2</a:t>
            </a:r>
            <a:r>
              <a:rPr lang="zh-CN" altLang="zh-CN" sz="2400" b="1" dirty="0"/>
              <a:t>，浓度的单位用</a:t>
            </a:r>
            <a:r>
              <a:rPr lang="en-US" altLang="zh-CN" sz="2400" b="1" dirty="0"/>
              <a:t>kg</a:t>
            </a:r>
            <a:r>
              <a:rPr lang="zh-CN" altLang="en-US" sz="2400" b="1" dirty="0"/>
              <a:t>钾矾</a:t>
            </a:r>
            <a:r>
              <a:rPr lang="en-US" altLang="zh-CN" sz="2400" b="1" dirty="0"/>
              <a:t>/kg</a:t>
            </a:r>
            <a:r>
              <a:rPr lang="zh-CN" altLang="zh-CN" sz="2400" b="1" dirty="0"/>
              <a:t>溶液，则</a:t>
            </a:r>
            <a:r>
              <a:rPr lang="en-US" altLang="zh-CN" sz="2400" b="1" dirty="0"/>
              <a:t> </a:t>
            </a:r>
            <a:r>
              <a:rPr lang="en-US" altLang="zh-CN" sz="2400" b="1" dirty="0" err="1"/>
              <a:t>k</a:t>
            </a:r>
            <a:r>
              <a:rPr lang="en-US" altLang="zh-CN" sz="2400" b="1" baseline="-25000" dirty="0" err="1"/>
              <a:t>G</a:t>
            </a:r>
            <a:r>
              <a:rPr lang="zh-CN" altLang="zh-CN" sz="2400" b="1" dirty="0"/>
              <a:t>是</a:t>
            </a:r>
            <a:r>
              <a:rPr lang="en-US" altLang="zh-CN" sz="2400" b="1" dirty="0"/>
              <a:t>0.115~0.218</a:t>
            </a:r>
            <a:r>
              <a:rPr lang="zh-CN" altLang="zh-CN" sz="2400" b="1" dirty="0"/>
              <a:t>，</a:t>
            </a:r>
            <a:r>
              <a:rPr lang="en-US" altLang="zh-CN" sz="2400" b="1" dirty="0"/>
              <a:t> l</a:t>
            </a:r>
            <a:r>
              <a:rPr lang="zh-CN" altLang="zh-CN" sz="2400" b="1" dirty="0"/>
              <a:t>值是</a:t>
            </a:r>
            <a:r>
              <a:rPr lang="en-US" altLang="zh-CN" sz="2400" b="1" dirty="0"/>
              <a:t>1.54~1.60</a:t>
            </a:r>
            <a:r>
              <a:rPr lang="zh-CN" altLang="zh-CN" sz="2400" b="1" dirty="0"/>
              <a:t>。</a:t>
            </a:r>
          </a:p>
        </p:txBody>
      </p:sp>
      <p:sp>
        <p:nvSpPr>
          <p:cNvPr id="4198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1988" name="Object 4"/>
              <p:cNvSpPr txBox="1"/>
              <p:nvPr/>
            </p:nvSpPr>
            <p:spPr bwMode="auto">
              <a:xfrm>
                <a:off x="521550" y="3609020"/>
                <a:ext cx="5490610" cy="1057824"/>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𝐺</m:t>
                          </m:r>
                        </m:e>
                        <m:sub>
                          <m:r>
                            <a:rPr lang="zh-CN" altLang="en-US" sz="2400" i="1">
                              <a:solidFill>
                                <a:srgbClr val="000000"/>
                              </a:solidFill>
                              <a:latin typeface="Cambria Math" panose="02040503050406030204" pitchFamily="18" charset="0"/>
                            </a:rPr>
                            <m:t>𝑀</m:t>
                          </m:r>
                        </m:sub>
                      </m:sSub>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𝑑𝑀</m:t>
                          </m:r>
                        </m:num>
                        <m:den>
                          <m:r>
                            <a:rPr lang="zh-CN" altLang="en-US" sz="2400" i="1">
                              <a:solidFill>
                                <a:srgbClr val="000000"/>
                              </a:solidFill>
                              <a:latin typeface="Cambria Math" panose="02040503050406030204" pitchFamily="18" charset="0"/>
                            </a:rPr>
                            <m:t>𝐴𝑑𝑡</m:t>
                          </m:r>
                        </m:den>
                      </m:f>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𝑟</m:t>
                          </m:r>
                        </m:sub>
                      </m:sSub>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𝐶</m:t>
                              </m:r>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𝐶</m:t>
                                  </m:r>
                                </m:e>
                                <m:sup>
                                  <m:r>
                                    <a:rPr lang="zh-CN" altLang="en-US" sz="2400" i="1">
                                      <a:solidFill>
                                        <a:srgbClr val="000000"/>
                                      </a:solidFill>
                                      <a:latin typeface="Cambria Math" panose="02040503050406030204" pitchFamily="18" charset="0"/>
                                    </a:rPr>
                                    <m:t>∗</m:t>
                                  </m:r>
                                </m:sup>
                              </m:sSup>
                            </m:e>
                          </m:d>
                        </m:e>
                        <m:sup>
                          <m:r>
                            <a:rPr lang="zh-CN" altLang="en-US" sz="2400" i="1">
                              <a:solidFill>
                                <a:srgbClr val="000000"/>
                              </a:solidFill>
                              <a:latin typeface="Cambria Math" panose="02040503050406030204" pitchFamily="18" charset="0"/>
                            </a:rPr>
                            <m:t>𝑙</m:t>
                          </m:r>
                        </m:sup>
                      </m:sSup>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𝐺</m:t>
                          </m:r>
                        </m:sub>
                      </m:sSub>
                      <m:r>
                        <m:rPr>
                          <m:sty m:val="p"/>
                        </m:rPr>
                        <a:rPr lang="zh-CN" altLang="en-US" sz="2400" i="1">
                          <a:solidFill>
                            <a:srgbClr val="000000"/>
                          </a:solidFill>
                          <a:latin typeface="Cambria Math" panose="02040503050406030204" pitchFamily="18" charset="0"/>
                        </a:rPr>
                        <m:t>Δ</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𝐶</m:t>
                          </m:r>
                        </m:e>
                        <m:sup>
                          <m:r>
                            <a:rPr lang="zh-CN" altLang="en-US" sz="2400" i="1">
                              <a:solidFill>
                                <a:srgbClr val="000000"/>
                              </a:solidFill>
                              <a:latin typeface="Cambria Math" panose="02040503050406030204" pitchFamily="18" charset="0"/>
                            </a:rPr>
                            <m:t>𝑙</m:t>
                          </m:r>
                        </m:sup>
                      </m:sSup>
                    </m:oMath>
                  </m:oMathPara>
                </a14:m>
                <a:endParaRPr lang="zh-CN" altLang="en-US" sz="2400" dirty="0"/>
              </a:p>
            </p:txBody>
          </p:sp>
        </mc:Choice>
        <mc:Fallback xmlns="">
          <p:sp>
            <p:nvSpPr>
              <p:cNvPr id="41988" name="Object 4"/>
              <p:cNvSpPr txBox="1">
                <a:spLocks noRot="1" noChangeAspect="1" noMove="1" noResize="1" noEditPoints="1" noAdjustHandles="1" noChangeArrowheads="1" noChangeShapeType="1" noTextEdit="1"/>
              </p:cNvSpPr>
              <p:nvPr/>
            </p:nvSpPr>
            <p:spPr bwMode="auto">
              <a:xfrm>
                <a:off x="521550" y="3609020"/>
                <a:ext cx="5490610" cy="1057824"/>
              </a:xfrm>
              <a:prstGeom prst="rect">
                <a:avLst/>
              </a:prstGeom>
              <a:blipFill>
                <a:blip r:embed="rId3"/>
                <a:stretch>
                  <a:fillRect/>
                </a:stretch>
              </a:blipFill>
            </p:spPr>
            <p:txBody>
              <a:bodyPr/>
              <a:lstStyle/>
              <a:p>
                <a:r>
                  <a:rPr lang="zh-CN" altLang="en-US">
                    <a:noFill/>
                  </a:rPr>
                  <a:t> </a:t>
                </a:r>
              </a:p>
            </p:txBody>
          </p:sp>
        </mc:Fallback>
      </mc:AlternateContent>
      <p:sp>
        <p:nvSpPr>
          <p:cNvPr id="419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1990" name="Object 6"/>
              <p:cNvSpPr txBox="1"/>
              <p:nvPr/>
            </p:nvSpPr>
            <p:spPr bwMode="auto">
              <a:xfrm>
                <a:off x="521550" y="2438890"/>
                <a:ext cx="3818996" cy="99011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𝐺</m:t>
                          </m:r>
                        </m:e>
                        <m:sub>
                          <m:r>
                            <a:rPr lang="zh-CN" altLang="en-US" sz="2400" i="1">
                              <a:solidFill>
                                <a:srgbClr val="000000"/>
                              </a:solidFill>
                              <a:latin typeface="Cambria Math" panose="02040503050406030204" pitchFamily="18" charset="0"/>
                            </a:rPr>
                            <m:t>𝑀</m:t>
                          </m:r>
                        </m:sub>
                      </m:sSub>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𝑑𝑀</m:t>
                          </m:r>
                        </m:num>
                        <m:den>
                          <m:r>
                            <a:rPr lang="zh-CN" altLang="en-US" sz="2400" i="1">
                              <a:solidFill>
                                <a:srgbClr val="000000"/>
                              </a:solidFill>
                              <a:latin typeface="Cambria Math" panose="02040503050406030204" pitchFamily="18" charset="0"/>
                            </a:rPr>
                            <m:t>𝐴𝑑𝑡</m:t>
                          </m:r>
                        </m:den>
                      </m:f>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𝑟</m:t>
                          </m:r>
                        </m:sub>
                      </m:sSub>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𝐶</m:t>
                              </m:r>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𝐶</m:t>
                                  </m:r>
                                </m:e>
                                <m:sup>
                                  <m:r>
                                    <a:rPr lang="zh-CN" altLang="en-US" sz="2400" i="1">
                                      <a:solidFill>
                                        <a:srgbClr val="000000"/>
                                      </a:solidFill>
                                      <a:latin typeface="Cambria Math" panose="02040503050406030204" pitchFamily="18" charset="0"/>
                                    </a:rPr>
                                    <m:t>∗</m:t>
                                  </m:r>
                                </m:sup>
                              </m:sSup>
                            </m:e>
                          </m:d>
                        </m:e>
                        <m:sup>
                          <m:r>
                            <a:rPr lang="zh-CN" altLang="en-US" sz="2400" i="1">
                              <a:solidFill>
                                <a:srgbClr val="000000"/>
                              </a:solidFill>
                              <a:latin typeface="Cambria Math" panose="02040503050406030204" pitchFamily="18" charset="0"/>
                            </a:rPr>
                            <m:t>𝑧</m:t>
                          </m:r>
                        </m:sup>
                      </m:sSup>
                    </m:oMath>
                  </m:oMathPara>
                </a14:m>
                <a:endParaRPr lang="zh-CN" altLang="en-US" sz="2400" dirty="0"/>
              </a:p>
            </p:txBody>
          </p:sp>
        </mc:Choice>
        <mc:Fallback xmlns="">
          <p:sp>
            <p:nvSpPr>
              <p:cNvPr id="41990" name="Object 6"/>
              <p:cNvSpPr txBox="1">
                <a:spLocks noRot="1" noChangeAspect="1" noMove="1" noResize="1" noEditPoints="1" noAdjustHandles="1" noChangeArrowheads="1" noChangeShapeType="1" noTextEdit="1"/>
              </p:cNvSpPr>
              <p:nvPr/>
            </p:nvSpPr>
            <p:spPr bwMode="auto">
              <a:xfrm>
                <a:off x="521550" y="2438890"/>
                <a:ext cx="3818996" cy="990110"/>
              </a:xfrm>
              <a:prstGeom prst="rect">
                <a:avLst/>
              </a:prstGeom>
              <a:blipFill>
                <a:blip r:embed="rId4"/>
                <a:stretch>
                  <a:fillRect/>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871700" y="458670"/>
            <a:ext cx="6615735" cy="935038"/>
          </a:xfrm>
        </p:spPr>
        <p:txBody>
          <a:bodyPr/>
          <a:lstStyle/>
          <a:p>
            <a:pPr eaLnBrk="1" hangingPunct="1"/>
            <a:r>
              <a:rPr lang="en-US" altLang="zh-CN" sz="4000" dirty="0"/>
              <a:t>1. </a:t>
            </a:r>
            <a:r>
              <a:rPr lang="zh-CN" altLang="zh-CN" sz="4000" dirty="0"/>
              <a:t>晶体生长的扩散</a:t>
            </a:r>
            <a:r>
              <a:rPr lang="en-US" altLang="zh-CN" sz="4000" dirty="0"/>
              <a:t>-</a:t>
            </a:r>
            <a:r>
              <a:rPr lang="zh-CN" altLang="zh-CN" sz="4000" dirty="0"/>
              <a:t>反应理论</a:t>
            </a:r>
            <a:endParaRPr lang="zh-CN" altLang="en-US" sz="4000"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94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94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21550" y="1673805"/>
            <a:ext cx="810090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zh-CN" sz="2400" dirty="0"/>
              <a:t>但更常见的是用</a:t>
            </a:r>
            <a:r>
              <a:rPr lang="zh-CN" altLang="zh-CN" sz="2400" dirty="0">
                <a:solidFill>
                  <a:srgbClr val="C00000"/>
                </a:solidFill>
              </a:rPr>
              <a:t>晶体粒度的加大</a:t>
            </a:r>
            <a:r>
              <a:rPr lang="zh-CN" altLang="zh-CN" sz="2400" dirty="0"/>
              <a:t>来表示它的生长速率，也称之为晶体的线性生长速率</a:t>
            </a:r>
            <a:r>
              <a:rPr lang="en-US" altLang="zh-CN" sz="2400" dirty="0"/>
              <a:t>:</a:t>
            </a:r>
            <a:endParaRPr lang="zh-CN" altLang="zh-CN" sz="2400" dirty="0"/>
          </a:p>
        </p:txBody>
      </p:sp>
      <p:sp>
        <p:nvSpPr>
          <p:cNvPr id="10" name="TextBox 9"/>
          <p:cNvSpPr txBox="1"/>
          <p:nvPr/>
        </p:nvSpPr>
        <p:spPr>
          <a:xfrm>
            <a:off x="566556" y="5634245"/>
            <a:ext cx="8100900" cy="830997"/>
          </a:xfrm>
          <a:prstGeom prst="rect">
            <a:avLst/>
          </a:prstGeom>
          <a:noFill/>
          <a:ln>
            <a:solidFill>
              <a:schemeClr val="tx1"/>
            </a:solidFill>
            <a:prstDash val="sysDash"/>
          </a:ln>
        </p:spPr>
        <p:txBody>
          <a:bodyPr wrap="square" rtlCol="0">
            <a:spAutoFit/>
          </a:bodyPr>
          <a:lstStyle/>
          <a:p>
            <a:r>
              <a:rPr lang="zh-CN" altLang="zh-CN" sz="2400" b="1" dirty="0"/>
              <a:t>此式表示的是</a:t>
            </a:r>
            <a:r>
              <a:rPr lang="en-US" altLang="zh-CN" sz="2400" b="1" dirty="0"/>
              <a:t> G</a:t>
            </a:r>
            <a:r>
              <a:rPr lang="en-US" altLang="zh-CN" sz="2400" b="1" baseline="-25000" dirty="0"/>
              <a:t>M</a:t>
            </a:r>
            <a:r>
              <a:rPr lang="zh-CN" altLang="zh-CN" sz="2400" b="1" dirty="0"/>
              <a:t>和</a:t>
            </a:r>
            <a:r>
              <a:rPr lang="en-US" altLang="zh-CN" sz="2400" b="1" dirty="0"/>
              <a:t> G</a:t>
            </a:r>
            <a:r>
              <a:rPr lang="zh-CN" altLang="zh-CN" sz="2400" b="1" dirty="0"/>
              <a:t>之间的关系。</a:t>
            </a:r>
            <a:r>
              <a:rPr lang="zh-CN" altLang="en-US" sz="2400" dirty="0"/>
              <a:t> </a:t>
            </a:r>
            <a:r>
              <a:rPr lang="zh-CN" altLang="en-US" sz="2400" b="1" dirty="0"/>
              <a:t>由此可见，体积、面积、形状系数是很重要的参数。</a:t>
            </a:r>
            <a:endParaRPr lang="zh-CN" altLang="zh-CN" sz="2400" b="1" dirty="0"/>
          </a:p>
        </p:txBody>
      </p:sp>
      <p:sp>
        <p:nvSpPr>
          <p:cNvPr id="4198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19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301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3012" name="Object 4"/>
              <p:cNvSpPr txBox="1"/>
              <p:nvPr/>
            </p:nvSpPr>
            <p:spPr bwMode="auto">
              <a:xfrm>
                <a:off x="971599" y="2663914"/>
                <a:ext cx="2610291" cy="10151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𝐺</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𝑑𝐿</m:t>
                          </m:r>
                        </m:num>
                        <m:den>
                          <m:r>
                            <a:rPr lang="zh-CN" altLang="en-US" sz="2400" i="1">
                              <a:solidFill>
                                <a:srgbClr val="000000"/>
                              </a:solidFill>
                              <a:latin typeface="Cambria Math" panose="02040503050406030204" pitchFamily="18" charset="0"/>
                            </a:rPr>
                            <m:t>𝑑𝑡</m:t>
                          </m:r>
                        </m:den>
                      </m:f>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𝐿</m:t>
                          </m:r>
                        </m:sub>
                      </m:sSub>
                      <m:r>
                        <m:rPr>
                          <m:sty m:val="p"/>
                        </m:rPr>
                        <a:rPr lang="zh-CN" altLang="en-US" sz="2400" i="1">
                          <a:solidFill>
                            <a:srgbClr val="000000"/>
                          </a:solidFill>
                          <a:latin typeface="Cambria Math" panose="02040503050406030204" pitchFamily="18" charset="0"/>
                        </a:rPr>
                        <m:t>Δ</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𝐶</m:t>
                          </m:r>
                        </m:e>
                        <m:sup>
                          <m:r>
                            <a:rPr lang="zh-CN" altLang="en-US" sz="2400" i="1">
                              <a:solidFill>
                                <a:srgbClr val="000000"/>
                              </a:solidFill>
                              <a:latin typeface="Cambria Math" panose="02040503050406030204" pitchFamily="18" charset="0"/>
                            </a:rPr>
                            <m:t>𝑙</m:t>
                          </m:r>
                        </m:sup>
                      </m:sSup>
                    </m:oMath>
                  </m:oMathPara>
                </a14:m>
                <a:endParaRPr lang="zh-CN" altLang="en-US" dirty="0"/>
              </a:p>
            </p:txBody>
          </p:sp>
        </mc:Choice>
        <mc:Fallback xmlns="">
          <p:sp>
            <p:nvSpPr>
              <p:cNvPr id="43012" name="Object 4"/>
              <p:cNvSpPr txBox="1">
                <a:spLocks noRot="1" noChangeAspect="1" noMove="1" noResize="1" noEditPoints="1" noAdjustHandles="1" noChangeArrowheads="1" noChangeShapeType="1" noTextEdit="1"/>
              </p:cNvSpPr>
              <p:nvPr/>
            </p:nvSpPr>
            <p:spPr bwMode="auto">
              <a:xfrm>
                <a:off x="971599" y="2663914"/>
                <a:ext cx="2610291" cy="1015113"/>
              </a:xfrm>
              <a:prstGeom prst="rect">
                <a:avLst/>
              </a:prstGeom>
              <a:blipFill>
                <a:blip r:embed="rId3"/>
                <a:stretch>
                  <a:fillRect/>
                </a:stretch>
              </a:blipFill>
            </p:spPr>
            <p:txBody>
              <a:bodyPr/>
              <a:lstStyle/>
              <a:p>
                <a:r>
                  <a:rPr lang="zh-CN" altLang="en-US">
                    <a:noFill/>
                  </a:rPr>
                  <a:t> </a:t>
                </a:r>
              </a:p>
            </p:txBody>
          </p:sp>
        </mc:Fallback>
      </mc:AlternateContent>
      <p:sp>
        <p:nvSpPr>
          <p:cNvPr id="4301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3014" name="Object 6"/>
              <p:cNvSpPr txBox="1"/>
              <p:nvPr/>
            </p:nvSpPr>
            <p:spPr bwMode="auto">
              <a:xfrm>
                <a:off x="4301970" y="2843935"/>
                <a:ext cx="1869438" cy="6750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𝑀</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𝑣</m:t>
                          </m:r>
                        </m:sub>
                      </m:sSub>
                      <m:r>
                        <a:rPr lang="zh-CN" altLang="en-US" sz="2400" i="1">
                          <a:solidFill>
                            <a:srgbClr val="000000"/>
                          </a:solidFill>
                          <a:latin typeface="Cambria Math" panose="02040503050406030204" pitchFamily="18" charset="0"/>
                        </a:rPr>
                        <m:t>𝜌</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𝐿</m:t>
                          </m:r>
                        </m:e>
                        <m:sup>
                          <m:r>
                            <a:rPr lang="zh-CN" altLang="en-US" sz="2400" i="1">
                              <a:solidFill>
                                <a:srgbClr val="000000"/>
                              </a:solidFill>
                              <a:latin typeface="Cambria Math" panose="02040503050406030204" pitchFamily="18" charset="0"/>
                            </a:rPr>
                            <m:t>3</m:t>
                          </m:r>
                        </m:sup>
                      </m:sSup>
                    </m:oMath>
                  </m:oMathPara>
                </a14:m>
                <a:endParaRPr lang="zh-CN" altLang="en-US" sz="2400" dirty="0"/>
              </a:p>
            </p:txBody>
          </p:sp>
        </mc:Choice>
        <mc:Fallback xmlns="">
          <p:sp>
            <p:nvSpPr>
              <p:cNvPr id="43014" name="Object 6"/>
              <p:cNvSpPr txBox="1">
                <a:spLocks noRot="1" noChangeAspect="1" noMove="1" noResize="1" noEditPoints="1" noAdjustHandles="1" noChangeArrowheads="1" noChangeShapeType="1" noTextEdit="1"/>
              </p:cNvSpPr>
              <p:nvPr/>
            </p:nvSpPr>
            <p:spPr bwMode="auto">
              <a:xfrm>
                <a:off x="4301970" y="2843935"/>
                <a:ext cx="1869438" cy="675075"/>
              </a:xfrm>
              <a:prstGeom prst="rect">
                <a:avLst/>
              </a:prstGeom>
              <a:blipFill>
                <a:blip r:embed="rId4"/>
                <a:stretch>
                  <a:fillRect l="-980"/>
                </a:stretch>
              </a:blipFill>
            </p:spPr>
            <p:txBody>
              <a:bodyPr/>
              <a:lstStyle/>
              <a:p>
                <a:r>
                  <a:rPr lang="zh-CN" altLang="en-US">
                    <a:noFill/>
                  </a:rPr>
                  <a:t> </a:t>
                </a:r>
              </a:p>
            </p:txBody>
          </p:sp>
        </mc:Fallback>
      </mc:AlternateContent>
      <p:sp>
        <p:nvSpPr>
          <p:cNvPr id="4301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3016" name="Object 8"/>
              <p:cNvSpPr txBox="1"/>
              <p:nvPr/>
            </p:nvSpPr>
            <p:spPr bwMode="auto">
              <a:xfrm>
                <a:off x="6642230" y="2843935"/>
                <a:ext cx="1706728" cy="76508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𝑎</m:t>
                          </m:r>
                        </m:sub>
                      </m:sSub>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𝐿</m:t>
                          </m:r>
                        </m:e>
                        <m:sup>
                          <m:r>
                            <a:rPr lang="zh-CN" altLang="en-US" sz="2400" i="1">
                              <a:solidFill>
                                <a:srgbClr val="000000"/>
                              </a:solidFill>
                              <a:latin typeface="Cambria Math" panose="02040503050406030204" pitchFamily="18" charset="0"/>
                            </a:rPr>
                            <m:t>2</m:t>
                          </m:r>
                        </m:sup>
                      </m:sSup>
                    </m:oMath>
                  </m:oMathPara>
                </a14:m>
                <a:endParaRPr lang="zh-CN" altLang="en-US" sz="2400" dirty="0"/>
              </a:p>
            </p:txBody>
          </p:sp>
        </mc:Choice>
        <mc:Fallback xmlns="">
          <p:sp>
            <p:nvSpPr>
              <p:cNvPr id="43016" name="Object 8"/>
              <p:cNvSpPr txBox="1">
                <a:spLocks noRot="1" noChangeAspect="1" noMove="1" noResize="1" noEditPoints="1" noAdjustHandles="1" noChangeArrowheads="1" noChangeShapeType="1" noTextEdit="1"/>
              </p:cNvSpPr>
              <p:nvPr/>
            </p:nvSpPr>
            <p:spPr bwMode="auto">
              <a:xfrm>
                <a:off x="6642230" y="2843935"/>
                <a:ext cx="1706728" cy="765085"/>
              </a:xfrm>
              <a:prstGeom prst="rect">
                <a:avLst/>
              </a:prstGeom>
              <a:blipFill>
                <a:blip r:embed="rId5"/>
                <a:stretch>
                  <a:fillRect l="-1071"/>
                </a:stretch>
              </a:blipFill>
            </p:spPr>
            <p:txBody>
              <a:bodyPr/>
              <a:lstStyle/>
              <a:p>
                <a:r>
                  <a:rPr lang="zh-CN" altLang="en-US">
                    <a:noFill/>
                  </a:rPr>
                  <a:t> </a:t>
                </a:r>
              </a:p>
            </p:txBody>
          </p:sp>
        </mc:Fallback>
      </mc:AlternateContent>
      <p:sp>
        <p:nvSpPr>
          <p:cNvPr id="4301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3018" name="Object 10"/>
              <p:cNvSpPr txBox="1"/>
              <p:nvPr/>
            </p:nvSpPr>
            <p:spPr bwMode="auto">
              <a:xfrm>
                <a:off x="971600" y="4194085"/>
                <a:ext cx="4635515" cy="103511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𝐺</m:t>
                          </m:r>
                        </m:e>
                        <m:sub>
                          <m:r>
                            <a:rPr lang="zh-CN" altLang="en-US" sz="2400" i="1">
                              <a:solidFill>
                                <a:srgbClr val="000000"/>
                              </a:solidFill>
                              <a:latin typeface="Cambria Math" panose="02040503050406030204" pitchFamily="18" charset="0"/>
                            </a:rPr>
                            <m:t>𝑀</m:t>
                          </m:r>
                        </m:sub>
                      </m:sSub>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𝑑𝑀</m:t>
                          </m:r>
                        </m:num>
                        <m:den>
                          <m:r>
                            <a:rPr lang="zh-CN" altLang="en-US" sz="2400" i="1">
                              <a:solidFill>
                                <a:srgbClr val="000000"/>
                              </a:solidFill>
                              <a:latin typeface="Cambria Math" panose="02040503050406030204" pitchFamily="18" charset="0"/>
                            </a:rPr>
                            <m:t>𝐴𝑑𝑡</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𝑣</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𝑎</m:t>
                              </m:r>
                            </m:sub>
                          </m:sSub>
                        </m:den>
                      </m:f>
                      <m:r>
                        <a:rPr lang="zh-CN" altLang="en-US" sz="2400" i="1">
                          <a:solidFill>
                            <a:srgbClr val="000000"/>
                          </a:solidFill>
                          <a:latin typeface="Cambria Math" panose="02040503050406030204" pitchFamily="18" charset="0"/>
                        </a:rPr>
                        <m:t>𝜌</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𝑑𝐿</m:t>
                          </m:r>
                        </m:num>
                        <m:den>
                          <m:r>
                            <a:rPr lang="zh-CN" altLang="en-US" sz="2400" i="1">
                              <a:solidFill>
                                <a:srgbClr val="000000"/>
                              </a:solidFill>
                              <a:latin typeface="Cambria Math" panose="02040503050406030204" pitchFamily="18" charset="0"/>
                            </a:rPr>
                            <m:t>𝑑𝑡</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3</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𝑣</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𝑘</m:t>
                              </m:r>
                            </m:e>
                            <m:sub>
                              <m:r>
                                <a:rPr lang="zh-CN" altLang="en-US" sz="2400" i="1">
                                  <a:solidFill>
                                    <a:srgbClr val="000000"/>
                                  </a:solidFill>
                                  <a:latin typeface="Cambria Math" panose="02040503050406030204" pitchFamily="18" charset="0"/>
                                </a:rPr>
                                <m:t>𝑎</m:t>
                              </m:r>
                            </m:sub>
                          </m:sSub>
                        </m:den>
                      </m:f>
                      <m:r>
                        <a:rPr lang="zh-CN" altLang="en-US" sz="2400" i="1">
                          <a:solidFill>
                            <a:srgbClr val="000000"/>
                          </a:solidFill>
                          <a:latin typeface="Cambria Math" panose="02040503050406030204" pitchFamily="18" charset="0"/>
                        </a:rPr>
                        <m:t>𝜌</m:t>
                      </m:r>
                      <m:r>
                        <a:rPr lang="zh-CN" altLang="en-US" sz="2400" i="1">
                          <a:solidFill>
                            <a:srgbClr val="000000"/>
                          </a:solidFill>
                          <a:latin typeface="Cambria Math" panose="02040503050406030204" pitchFamily="18" charset="0"/>
                        </a:rPr>
                        <m:t>𝐺</m:t>
                      </m:r>
                    </m:oMath>
                  </m:oMathPara>
                </a14:m>
                <a:endParaRPr lang="zh-CN" altLang="en-US" dirty="0"/>
              </a:p>
            </p:txBody>
          </p:sp>
        </mc:Choice>
        <mc:Fallback xmlns="">
          <p:sp>
            <p:nvSpPr>
              <p:cNvPr id="43018" name="Object 10"/>
              <p:cNvSpPr txBox="1">
                <a:spLocks noRot="1" noChangeAspect="1" noMove="1" noResize="1" noEditPoints="1" noAdjustHandles="1" noChangeArrowheads="1" noChangeShapeType="1" noTextEdit="1"/>
              </p:cNvSpPr>
              <p:nvPr/>
            </p:nvSpPr>
            <p:spPr bwMode="auto">
              <a:xfrm>
                <a:off x="971600" y="4194085"/>
                <a:ext cx="4635515" cy="1035115"/>
              </a:xfrm>
              <a:prstGeom prst="rect">
                <a:avLst/>
              </a:prstGeom>
              <a:blipFill>
                <a:blip r:embed="rId6"/>
                <a:stretch>
                  <a:fillRect/>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476545" y="1816605"/>
            <a:ext cx="8229600" cy="5257800"/>
          </a:xfrm>
        </p:spPr>
        <p:txBody>
          <a:bodyPr/>
          <a:lstStyle/>
          <a:p>
            <a:pPr algn="just" eaLnBrk="1" hangingPunct="1"/>
            <a:r>
              <a:rPr lang="zh-CN" altLang="en-US" sz="2400" dirty="0">
                <a:effectLst/>
              </a:rPr>
              <a:t>晶体的成长速率可以用很多种方法来定义，在文献中也同时（或交替）使用，因此了解它们的定义和关系也是非常有用的。</a:t>
            </a:r>
          </a:p>
          <a:p>
            <a:pPr algn="just" eaLnBrk="1" hangingPunct="1"/>
            <a:r>
              <a:rPr lang="zh-CN" altLang="en-US" sz="2400" dirty="0">
                <a:solidFill>
                  <a:srgbClr val="C00000"/>
                </a:solidFill>
                <a:effectLst/>
              </a:rPr>
              <a:t>线性成长速率：在晶体的某个方向上随时间的变化</a:t>
            </a:r>
            <a:r>
              <a:rPr lang="zh-CN" altLang="en-US" sz="2400" dirty="0">
                <a:effectLst/>
              </a:rPr>
              <a:t>。单位：长度</a:t>
            </a:r>
            <a:r>
              <a:rPr lang="en-US" altLang="zh-CN" sz="2400" dirty="0">
                <a:effectLst/>
              </a:rPr>
              <a:t>/</a:t>
            </a:r>
            <a:r>
              <a:rPr lang="zh-CN" altLang="en-US" sz="2400" dirty="0">
                <a:effectLst/>
              </a:rPr>
              <a:t>时间</a:t>
            </a:r>
          </a:p>
          <a:p>
            <a:pPr lvl="1" algn="just" eaLnBrk="1" hangingPunct="1"/>
            <a:r>
              <a:rPr lang="zh-CN" altLang="en-US" sz="2400" dirty="0">
                <a:effectLst/>
                <a:latin typeface="+mn-ea"/>
                <a:ea typeface="+mn-ea"/>
              </a:rPr>
              <a:t>这种表示方法并不充足，因为不同的晶面会有不同的成长速率，但能表示出你所感兴趣的方向的尺寸变化，同时能给出所感兴趣的很多信息。因此，</a:t>
            </a:r>
            <a:r>
              <a:rPr lang="zh-CN" altLang="en-US" sz="2400" dirty="0">
                <a:solidFill>
                  <a:srgbClr val="C00000"/>
                </a:solidFill>
                <a:effectLst/>
                <a:latin typeface="+mn-ea"/>
                <a:ea typeface="+mn-ea"/>
              </a:rPr>
              <a:t>线性成长速率是晶体成长速率最基本的表示方法。</a:t>
            </a:r>
          </a:p>
          <a:p>
            <a:pPr algn="just" eaLnBrk="1" hangingPunct="1"/>
            <a:r>
              <a:rPr lang="zh-CN" altLang="en-US" sz="2400" dirty="0">
                <a:effectLst/>
              </a:rPr>
              <a:t>注意：</a:t>
            </a:r>
            <a:r>
              <a:rPr lang="zh-CN" altLang="en-US" sz="2400" dirty="0">
                <a:solidFill>
                  <a:srgbClr val="C00000"/>
                </a:solidFill>
                <a:effectLst/>
              </a:rPr>
              <a:t>严格上讲晶体的线性成长速率是某一晶面的法向成长速率，与晶面相关。</a:t>
            </a:r>
          </a:p>
        </p:txBody>
      </p:sp>
      <p:sp>
        <p:nvSpPr>
          <p:cNvPr id="38916" name="Rectangle 4"/>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sp>
        <p:nvSpPr>
          <p:cNvPr id="38917"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sp>
        <p:nvSpPr>
          <p:cNvPr id="7" name="Rectangle 2"/>
          <p:cNvSpPr>
            <a:spLocks noGrp="1" noChangeArrowheads="1"/>
          </p:cNvSpPr>
          <p:nvPr>
            <p:ph type="title"/>
          </p:nvPr>
        </p:nvSpPr>
        <p:spPr>
          <a:xfrm>
            <a:off x="1871700" y="458670"/>
            <a:ext cx="6660740" cy="935038"/>
          </a:xfrm>
        </p:spPr>
        <p:txBody>
          <a:bodyPr/>
          <a:lstStyle/>
          <a:p>
            <a:pPr eaLnBrk="1" hangingPunct="1"/>
            <a:r>
              <a:rPr lang="en-US" altLang="zh-CN" sz="4000" dirty="0"/>
              <a:t>1. </a:t>
            </a:r>
            <a:r>
              <a:rPr lang="zh-CN" altLang="zh-CN" sz="4000" dirty="0"/>
              <a:t>晶体生长的扩散</a:t>
            </a:r>
            <a:r>
              <a:rPr lang="en-US" altLang="zh-CN" sz="4000" dirty="0"/>
              <a:t>-</a:t>
            </a:r>
            <a:r>
              <a:rPr lang="zh-CN" altLang="zh-CN" sz="4000" dirty="0"/>
              <a:t>反应理论</a:t>
            </a:r>
            <a:endParaRPr lang="zh-CN" altLang="en-US" sz="4000" dirty="0"/>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p:txBody>
          <a:bodyPr/>
          <a:lstStyle/>
          <a:p>
            <a:pPr eaLnBrk="1" hangingPunct="1"/>
            <a:r>
              <a:rPr lang="en-US" altLang="zh-CN" sz="4000" dirty="0"/>
              <a:t>2. </a:t>
            </a:r>
            <a:r>
              <a:rPr lang="zh-CN" altLang="en-US" sz="4000" dirty="0"/>
              <a:t>晶体生长动力学</a:t>
            </a:r>
          </a:p>
        </p:txBody>
      </p:sp>
      <p:sp>
        <p:nvSpPr>
          <p:cNvPr id="14345" name="Rectangle 3"/>
          <p:cNvSpPr>
            <a:spLocks noGrp="1" noChangeArrowheads="1"/>
          </p:cNvSpPr>
          <p:nvPr>
            <p:ph type="body" idx="1"/>
          </p:nvPr>
        </p:nvSpPr>
        <p:spPr>
          <a:xfrm>
            <a:off x="457200" y="1788985"/>
            <a:ext cx="8229600" cy="2450105"/>
          </a:xfrm>
        </p:spPr>
        <p:txBody>
          <a:bodyPr/>
          <a:lstStyle/>
          <a:p>
            <a:pPr eaLnBrk="1" hangingPunct="1"/>
            <a:r>
              <a:rPr lang="zh-CN" altLang="en-US" sz="2400" dirty="0">
                <a:effectLst/>
              </a:rPr>
              <a:t>如果晶体生长的</a:t>
            </a:r>
            <a:r>
              <a:rPr lang="zh-CN" altLang="en-US" sz="2400" dirty="0">
                <a:solidFill>
                  <a:srgbClr val="C00000"/>
                </a:solidFill>
                <a:effectLst/>
              </a:rPr>
              <a:t>动力学数据</a:t>
            </a:r>
            <a:r>
              <a:rPr lang="zh-CN" altLang="en-US" sz="2400" dirty="0">
                <a:effectLst/>
              </a:rPr>
              <a:t>为已知，那么对这一晶体的生长过程的开发和操作都会变得更容易。在整体过程模型中，得知动力学数据可进行</a:t>
            </a:r>
            <a:r>
              <a:rPr lang="zh-CN" altLang="en-US" sz="2400" dirty="0">
                <a:solidFill>
                  <a:srgbClr val="C00000"/>
                </a:solidFill>
                <a:effectLst/>
              </a:rPr>
              <a:t>结晶器设计，</a:t>
            </a:r>
            <a:r>
              <a:rPr lang="zh-CN" altLang="en-US" sz="2400" dirty="0">
                <a:effectLst/>
              </a:rPr>
              <a:t>分析其过程。</a:t>
            </a:r>
          </a:p>
          <a:p>
            <a:pPr eaLnBrk="1" hangingPunct="1"/>
            <a:r>
              <a:rPr lang="zh-CN" altLang="en-US" sz="2400" dirty="0">
                <a:effectLst/>
              </a:rPr>
              <a:t>前面所介绍的晶体生长理论为关联实验测得的</a:t>
            </a:r>
            <a:r>
              <a:rPr lang="zh-CN" altLang="en-US" sz="2400" dirty="0">
                <a:solidFill>
                  <a:srgbClr val="C00000"/>
                </a:solidFill>
                <a:effectLst/>
              </a:rPr>
              <a:t>晶体成长速率和确定成长速率模型参数</a:t>
            </a:r>
            <a:r>
              <a:rPr lang="zh-CN" altLang="en-US" sz="2400" dirty="0">
                <a:effectLst/>
              </a:rPr>
              <a:t>来确定其理论基础。一般来说，成长速率与过饱和度的关系被表示为：</a:t>
            </a:r>
          </a:p>
        </p:txBody>
      </p:sp>
      <p:sp>
        <p:nvSpPr>
          <p:cNvPr id="14346" name="Rectangle 4"/>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7" name="Rectangle 6"/>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8" name="Rectangle 8"/>
          <p:cNvSpPr>
            <a:spLocks noChangeArrowheads="1"/>
          </p:cNvSpPr>
          <p:nvPr/>
        </p:nvSpPr>
        <p:spPr bwMode="auto">
          <a:xfrm>
            <a:off x="0" y="3489198"/>
            <a:ext cx="9144000" cy="0"/>
          </a:xfrm>
          <a:prstGeom prst="rect">
            <a:avLst/>
          </a:prstGeom>
          <a:noFill/>
          <a:ln w="9525">
            <a:noFill/>
            <a:miter lim="800000"/>
            <a:headEnd/>
            <a:tailEnd/>
          </a:ln>
        </p:spPr>
        <p:txBody>
          <a:bodyPr wrap="none" anchor="ctr">
            <a:spAutoFit/>
          </a:bodyPr>
          <a:lstStyle/>
          <a:p>
            <a:endParaRPr lang="zh-CN" altLang="en-US"/>
          </a:p>
        </p:txBody>
      </p:sp>
      <p:sp>
        <p:nvSpPr>
          <p:cNvPr id="14349" name="Rectangle 10"/>
          <p:cNvSpPr>
            <a:spLocks noChangeArrowheads="1"/>
          </p:cNvSpPr>
          <p:nvPr/>
        </p:nvSpPr>
        <p:spPr bwMode="auto">
          <a:xfrm>
            <a:off x="0" y="3484435"/>
            <a:ext cx="9144000" cy="0"/>
          </a:xfrm>
          <a:prstGeom prst="rect">
            <a:avLst/>
          </a:prstGeom>
          <a:noFill/>
          <a:ln w="9525">
            <a:noFill/>
            <a:miter lim="800000"/>
            <a:headEnd/>
            <a:tailEnd/>
          </a:ln>
        </p:spPr>
        <p:txBody>
          <a:bodyPr wrap="none" anchor="ctr">
            <a:spAutoFit/>
          </a:bodyPr>
          <a:lstStyle/>
          <a:p>
            <a:endParaRPr lang="zh-CN" altLang="en-US"/>
          </a:p>
        </p:txBody>
      </p:sp>
      <p:sp>
        <p:nvSpPr>
          <p:cNvPr id="14350" name="Rectangle 12"/>
          <p:cNvSpPr>
            <a:spLocks noChangeArrowheads="1"/>
          </p:cNvSpPr>
          <p:nvPr/>
        </p:nvSpPr>
        <p:spPr bwMode="auto">
          <a:xfrm>
            <a:off x="0" y="3503485"/>
            <a:ext cx="9144000" cy="0"/>
          </a:xfrm>
          <a:prstGeom prst="rect">
            <a:avLst/>
          </a:prstGeom>
          <a:noFill/>
          <a:ln w="9525">
            <a:noFill/>
            <a:miter lim="800000"/>
            <a:headEnd/>
            <a:tailEnd/>
          </a:ln>
        </p:spPr>
        <p:txBody>
          <a:bodyPr wrap="none" anchor="ctr">
            <a:spAutoFit/>
          </a:bodyPr>
          <a:lstStyle/>
          <a:p>
            <a:endParaRPr lang="zh-CN" altLang="en-US"/>
          </a:p>
        </p:txBody>
      </p:sp>
      <p:sp>
        <p:nvSpPr>
          <p:cNvPr id="14351" name="Rectangle 14"/>
          <p:cNvSpPr>
            <a:spLocks noChangeArrowheads="1"/>
          </p:cNvSpPr>
          <p:nvPr/>
        </p:nvSpPr>
        <p:spPr bwMode="auto">
          <a:xfrm>
            <a:off x="0" y="3479673"/>
            <a:ext cx="9144000" cy="0"/>
          </a:xfrm>
          <a:prstGeom prst="rect">
            <a:avLst/>
          </a:prstGeom>
          <a:noFill/>
          <a:ln w="9525">
            <a:noFill/>
            <a:miter lim="800000"/>
            <a:headEnd/>
            <a:tailEnd/>
          </a:ln>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14343" name="Object 15"/>
              <p:cNvSpPr txBox="1"/>
              <p:nvPr/>
            </p:nvSpPr>
            <p:spPr bwMode="auto">
              <a:xfrm>
                <a:off x="1331913" y="4149724"/>
                <a:ext cx="6480447" cy="102063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sz="4000" b="1" i="0">
                          <a:solidFill>
                            <a:srgbClr val="000000"/>
                          </a:solidFill>
                          <a:latin typeface="Cambria Math" panose="02040503050406030204" pitchFamily="18" charset="0"/>
                        </a:rPr>
                        <m:t>𝐆</m:t>
                      </m:r>
                      <m:r>
                        <a:rPr lang="zh-CN" altLang="en-US" sz="4000" b="1" i="1">
                          <a:solidFill>
                            <a:srgbClr val="000000"/>
                          </a:solidFill>
                          <a:latin typeface="Cambria Math" panose="02040503050406030204" pitchFamily="18" charset="0"/>
                        </a:rPr>
                        <m:t>=</m:t>
                      </m:r>
                      <m:r>
                        <m:rPr>
                          <m:sty m:val="p"/>
                        </m:rPr>
                        <a:rPr lang="en-US" altLang="zh-CN" sz="4000" b="1" i="1">
                          <a:solidFill>
                            <a:srgbClr val="000000"/>
                          </a:solidFill>
                          <a:latin typeface="Cambria Math" panose="02040503050406030204" pitchFamily="18" charset="0"/>
                        </a:rPr>
                        <m:t>k</m:t>
                      </m:r>
                      <m:r>
                        <m:rPr>
                          <m:sty m:val="p"/>
                        </m:rPr>
                        <a:rPr lang="en-US" altLang="zh-CN" sz="4000" b="1" i="1" baseline="-25000">
                          <a:solidFill>
                            <a:srgbClr val="000000"/>
                          </a:solidFill>
                          <a:latin typeface="Cambria Math" panose="02040503050406030204" pitchFamily="18" charset="0"/>
                        </a:rPr>
                        <m:t>g</m:t>
                      </m:r>
                      <m:func>
                        <m:funcPr>
                          <m:ctrlPr>
                            <a:rPr lang="zh-CN" altLang="en-US" sz="4000" b="1" i="1">
                              <a:solidFill>
                                <a:srgbClr val="000000"/>
                              </a:solidFill>
                              <a:latin typeface="Cambria Math" panose="02040503050406030204" pitchFamily="18" charset="0"/>
                            </a:rPr>
                          </m:ctrlPr>
                        </m:funcPr>
                        <m:fName>
                          <m:r>
                            <a:rPr lang="zh-CN" altLang="en-US" sz="4000" b="1" i="0">
                              <a:solidFill>
                                <a:srgbClr val="000000"/>
                              </a:solidFill>
                              <a:latin typeface="Cambria Math" panose="02040503050406030204" pitchFamily="18" charset="0"/>
                            </a:rPr>
                            <m:t>𝐞𝐱𝐩</m:t>
                          </m:r>
                        </m:fName>
                        <m:e>
                          <m:r>
                            <a:rPr lang="zh-CN" altLang="en-US" sz="4000" b="1" i="1">
                              <a:solidFill>
                                <a:srgbClr val="000000"/>
                              </a:solidFill>
                              <a:latin typeface="Cambria Math" panose="02040503050406030204" pitchFamily="18" charset="0"/>
                            </a:rPr>
                            <m:t>(</m:t>
                          </m:r>
                        </m:e>
                      </m:func>
                      <m:r>
                        <a:rPr lang="zh-CN" altLang="en-US" sz="4000" b="1" i="1">
                          <a:solidFill>
                            <a:srgbClr val="000000"/>
                          </a:solidFill>
                          <a:latin typeface="Cambria Math" panose="02040503050406030204" pitchFamily="18" charset="0"/>
                        </a:rPr>
                        <m:t>−</m:t>
                      </m:r>
                      <m:sSub>
                        <m:sSubPr>
                          <m:ctrlPr>
                            <a:rPr lang="zh-CN" altLang="en-US" sz="4000" b="1" i="1">
                              <a:solidFill>
                                <a:srgbClr val="000000"/>
                              </a:solidFill>
                              <a:latin typeface="Cambria Math" panose="02040503050406030204" pitchFamily="18" charset="0"/>
                            </a:rPr>
                          </m:ctrlPr>
                        </m:sSubPr>
                        <m:e>
                          <m:r>
                            <a:rPr lang="zh-CN" altLang="en-US" sz="4000" b="1" i="0">
                              <a:solidFill>
                                <a:srgbClr val="000000"/>
                              </a:solidFill>
                              <a:latin typeface="Cambria Math" panose="02040503050406030204" pitchFamily="18" charset="0"/>
                            </a:rPr>
                            <m:t>𝐄</m:t>
                          </m:r>
                        </m:e>
                        <m:sub>
                          <m:r>
                            <a:rPr lang="zh-CN" altLang="en-US" sz="4000" b="1" i="0">
                              <a:solidFill>
                                <a:srgbClr val="000000"/>
                              </a:solidFill>
                              <a:latin typeface="Cambria Math" panose="02040503050406030204" pitchFamily="18" charset="0"/>
                            </a:rPr>
                            <m:t>𝐆</m:t>
                          </m:r>
                        </m:sub>
                      </m:sSub>
                      <m:r>
                        <a:rPr lang="zh-CN" altLang="en-US" sz="4000" b="1" i="1">
                          <a:solidFill>
                            <a:srgbClr val="000000"/>
                          </a:solidFill>
                          <a:latin typeface="Cambria Math" panose="02040503050406030204" pitchFamily="18" charset="0"/>
                        </a:rPr>
                        <m:t>/</m:t>
                      </m:r>
                      <m:r>
                        <m:rPr>
                          <m:nor/>
                        </m:rPr>
                        <a:rPr lang="zh-CN" altLang="en-US" sz="4000" b="1" i="0">
                          <a:solidFill>
                            <a:srgbClr val="000000"/>
                          </a:solidFill>
                          <a:latin typeface="Cambria Math" panose="02040503050406030204" pitchFamily="18" charset="0"/>
                        </a:rPr>
                        <m:t>RT</m:t>
                      </m:r>
                      <m:r>
                        <a:rPr lang="zh-CN" altLang="en-US" sz="4000" b="1" i="1">
                          <a:solidFill>
                            <a:srgbClr val="000000"/>
                          </a:solidFill>
                          <a:latin typeface="Cambria Math" panose="02040503050406030204" pitchFamily="18" charset="0"/>
                        </a:rPr>
                        <m:t>)</m:t>
                      </m:r>
                      <m:r>
                        <a:rPr lang="zh-CN" altLang="en-US" sz="4000" b="1" i="1">
                          <a:solidFill>
                            <a:srgbClr val="000000"/>
                          </a:solidFill>
                          <a:latin typeface="Cambria Math" panose="02040503050406030204" pitchFamily="18" charset="0"/>
                        </a:rPr>
                        <m:t>𝜟</m:t>
                      </m:r>
                      <m:sSup>
                        <m:sSupPr>
                          <m:ctrlPr>
                            <a:rPr lang="zh-CN" altLang="en-US" sz="4000" b="1" i="1">
                              <a:solidFill>
                                <a:srgbClr val="000000"/>
                              </a:solidFill>
                              <a:latin typeface="Cambria Math" panose="02040503050406030204" pitchFamily="18" charset="0"/>
                            </a:rPr>
                          </m:ctrlPr>
                        </m:sSupPr>
                        <m:e>
                          <m:r>
                            <a:rPr lang="zh-CN" altLang="en-US" sz="4000" b="1" i="0">
                              <a:solidFill>
                                <a:srgbClr val="000000"/>
                              </a:solidFill>
                              <a:latin typeface="Cambria Math" panose="02040503050406030204" pitchFamily="18" charset="0"/>
                            </a:rPr>
                            <m:t>𝐂</m:t>
                          </m:r>
                        </m:e>
                        <m:sup>
                          <m:r>
                            <a:rPr lang="zh-CN" altLang="en-US" sz="4000" b="1" i="0">
                              <a:solidFill>
                                <a:srgbClr val="000000"/>
                              </a:solidFill>
                              <a:latin typeface="Cambria Math" panose="02040503050406030204" pitchFamily="18" charset="0"/>
                            </a:rPr>
                            <m:t>𝐠</m:t>
                          </m:r>
                        </m:sup>
                      </m:sSup>
                    </m:oMath>
                  </m:oMathPara>
                </a14:m>
                <a:endParaRPr lang="zh-CN" altLang="en-US" sz="4000" b="1" dirty="0"/>
              </a:p>
            </p:txBody>
          </p:sp>
        </mc:Choice>
        <mc:Fallback xmlns="">
          <p:sp>
            <p:nvSpPr>
              <p:cNvPr id="14343" name="Object 15"/>
              <p:cNvSpPr txBox="1">
                <a:spLocks noRot="1" noChangeAspect="1" noMove="1" noResize="1" noEditPoints="1" noAdjustHandles="1" noChangeArrowheads="1" noChangeShapeType="1" noTextEdit="1"/>
              </p:cNvSpPr>
              <p:nvPr/>
            </p:nvSpPr>
            <p:spPr bwMode="auto">
              <a:xfrm>
                <a:off x="1331913" y="4149724"/>
                <a:ext cx="6480447" cy="1020633"/>
              </a:xfrm>
              <a:prstGeom prst="rect">
                <a:avLst/>
              </a:prstGeom>
              <a:blipFill>
                <a:blip r:embed="rId3"/>
                <a:stretch>
                  <a:fillRect/>
                </a:stretch>
              </a:blipFill>
            </p:spPr>
            <p:txBody>
              <a:bodyPr/>
              <a:lstStyle/>
              <a:p>
                <a:r>
                  <a:rPr lang="zh-CN" altLang="en-US">
                    <a:noFill/>
                  </a:rPr>
                  <a:t> </a:t>
                </a:r>
              </a:p>
            </p:txBody>
          </p:sp>
        </mc:Fallback>
      </mc:AlternateContent>
      <p:sp>
        <p:nvSpPr>
          <p:cNvPr id="16" name="TextBox 15"/>
          <p:cNvSpPr txBox="1"/>
          <p:nvPr/>
        </p:nvSpPr>
        <p:spPr>
          <a:xfrm>
            <a:off x="386535" y="5049180"/>
            <a:ext cx="8415935" cy="1200329"/>
          </a:xfrm>
          <a:prstGeom prst="rect">
            <a:avLst/>
          </a:prstGeom>
          <a:noFill/>
        </p:spPr>
        <p:txBody>
          <a:bodyPr wrap="square" rtlCol="0">
            <a:spAutoFit/>
          </a:bodyPr>
          <a:lstStyle/>
          <a:p>
            <a:pPr algn="just"/>
            <a:r>
              <a:rPr lang="zh-CN" altLang="zh-CN" sz="2400" b="1" dirty="0"/>
              <a:t>一般来说，溶质的摩尔质量愈大，分子形状、分子偶极矩以及官能团愈复杂，</a:t>
            </a:r>
            <a:r>
              <a:rPr lang="en-US" altLang="zh-CN" sz="2400" b="1" i="1" dirty="0"/>
              <a:t>k</a:t>
            </a:r>
            <a:r>
              <a:rPr lang="en-US" altLang="zh-CN" sz="2400" b="1" i="1" baseline="-25000" dirty="0"/>
              <a:t>g</a:t>
            </a:r>
            <a:r>
              <a:rPr lang="zh-CN" altLang="zh-CN" sz="2400" b="1" dirty="0"/>
              <a:t>会愈小。对于扩散控制生长，生长指数</a:t>
            </a:r>
            <a:r>
              <a:rPr lang="en-US" altLang="zh-CN" sz="2400" b="1" i="1" dirty="0"/>
              <a:t>g </a:t>
            </a:r>
            <a:r>
              <a:rPr lang="en-US" altLang="zh-CN" sz="2400" b="1" dirty="0"/>
              <a:t>=1</a:t>
            </a:r>
            <a:r>
              <a:rPr lang="zh-CN" altLang="zh-CN" sz="2400" b="1" dirty="0"/>
              <a:t>；若为表面反应控制生长，对大多数难溶物质</a:t>
            </a:r>
            <a:r>
              <a:rPr lang="en-US" altLang="zh-CN" sz="2400" b="1" i="1" dirty="0"/>
              <a:t>g </a:t>
            </a:r>
            <a:r>
              <a:rPr lang="en-US" altLang="zh-CN" sz="2400" b="1" dirty="0"/>
              <a:t>= 2</a:t>
            </a:r>
            <a:r>
              <a:rPr lang="zh-CN" altLang="zh-CN" sz="2400" b="1" dirty="0"/>
              <a:t>。</a:t>
            </a:r>
            <a:endParaRPr lang="zh-CN" altLang="en-US" sz="2400" b="1" dirty="0"/>
          </a:p>
        </p:txBody>
      </p:sp>
    </p:spTree>
  </p:cSld>
  <p:clrMapOvr>
    <a:masterClrMapping/>
  </p:clrMapOvr>
  <p:transition>
    <p:randomBar dir="vert"/>
  </p:transition>
</p:sld>
</file>

<file path=ppt/theme/theme1.xml><?xml version="1.0" encoding="utf-8"?>
<a:theme xmlns:a="http://schemas.openxmlformats.org/drawingml/2006/main" name="cc487e5b-2a16-4bcc-8ed2-99e1e80127be">
  <a:themeElements>
    <a:clrScheme name="cc487e5b-2a16-4bcc-8ed2-99e1e80127b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487e5b-2a16-4bcc-8ed2-99e1e80127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CC"/>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rgbClr val="FFFFCC"/>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cc487e5b-2a16-4bcc-8ed2-99e1e80127b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487e5b-2a16-4bcc-8ed2-99e1e80127b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487e5b-2a16-4bcc-8ed2-99e1e80127b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487e5b-2a16-4bcc-8ed2-99e1e80127b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487e5b-2a16-4bcc-8ed2-99e1e80127b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487e5b-2a16-4bcc-8ed2-99e1e80127b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487e5b-2a16-4bcc-8ed2-99e1e80127b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487e5b-2a16-4bcc-8ed2-99e1e80127b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487e5b-2a16-4bcc-8ed2-99e1e80127b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487e5b-2a16-4bcc-8ed2-99e1e80127b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487e5b-2a16-4bcc-8ed2-99e1e80127b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487e5b-2a16-4bcc-8ed2-99e1e80127b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10652</TotalTime>
  <Words>3234</Words>
  <Application>Microsoft Office PowerPoint</Application>
  <PresentationFormat>全屏显示(4:3)</PresentationFormat>
  <Paragraphs>321</Paragraphs>
  <Slides>39</Slides>
  <Notes>21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9" baseType="lpstr">
      <vt:lpstr>ˎ̥</vt:lpstr>
      <vt:lpstr>黑体</vt:lpstr>
      <vt:lpstr>宋体</vt:lpstr>
      <vt:lpstr>微软雅黑</vt:lpstr>
      <vt:lpstr>Arial</vt:lpstr>
      <vt:lpstr>Cambria Math</vt:lpstr>
      <vt:lpstr>Times New Roman</vt:lpstr>
      <vt:lpstr>Wingdings</vt:lpstr>
      <vt:lpstr>cc487e5b-2a16-4bcc-8ed2-99e1e80127be</vt:lpstr>
      <vt:lpstr>Graph</vt:lpstr>
      <vt:lpstr>工业结晶---第五章 晶体生长过程</vt:lpstr>
      <vt:lpstr>1. 晶体生长的扩散-反应理论</vt:lpstr>
      <vt:lpstr>1. 晶体生长的扩散-反应理论</vt:lpstr>
      <vt:lpstr>1. 晶体生长的扩散-反应理论</vt:lpstr>
      <vt:lpstr>1. 晶体生长的扩散-反应理论</vt:lpstr>
      <vt:lpstr>1. 晶体生长的扩散-反应理论</vt:lpstr>
      <vt:lpstr>1. 晶体生长的扩散-反应理论</vt:lpstr>
      <vt:lpstr>1. 晶体生长的扩散-反应理论</vt:lpstr>
      <vt:lpstr>2. 晶体生长动力学</vt:lpstr>
      <vt:lpstr>与粒度无关的体生长</vt:lpstr>
      <vt:lpstr>与粒度相关的体生长</vt:lpstr>
      <vt:lpstr>生长分散</vt:lpstr>
      <vt:lpstr>PowerPoint 演示文稿</vt:lpstr>
      <vt:lpstr>3. 结晶动力学研究方法</vt:lpstr>
      <vt:lpstr>3. 结晶动力学研究方法</vt:lpstr>
      <vt:lpstr>3. 结晶动力学研究方法</vt:lpstr>
      <vt:lpstr>3. 结晶动力学研究方法</vt:lpstr>
      <vt:lpstr>3. 结晶动力学研究方法</vt:lpstr>
      <vt:lpstr>3. 结晶动力学研究方法</vt:lpstr>
      <vt:lpstr>3. 结晶动力学研究方法</vt:lpstr>
      <vt:lpstr>3. 结晶动力学研究方法</vt:lpstr>
      <vt:lpstr>3. 结晶动力学研究方法</vt:lpstr>
      <vt:lpstr>3. 结晶动力学研究方法</vt:lpstr>
      <vt:lpstr>3. 结晶动力学研究方法</vt:lpstr>
      <vt:lpstr>MSMPR（Mixed suspension mixed product removal）结晶装置</vt:lpstr>
      <vt:lpstr>3. 结晶动力学研究方法</vt:lpstr>
      <vt:lpstr>3. 结晶动力学研究方法</vt:lpstr>
      <vt:lpstr>3. 结晶动力学研究方法</vt:lpstr>
      <vt:lpstr>3. 结晶动力学研究方法</vt:lpstr>
      <vt:lpstr>3. 结晶动力学研究方法</vt:lpstr>
      <vt:lpstr>3. 结晶动力学研究方法</vt:lpstr>
      <vt:lpstr>3. 结晶动力学研究方法</vt:lpstr>
      <vt:lpstr>3. 结晶动力学研究方法</vt:lpstr>
      <vt:lpstr>3. 结晶动力学研究方法</vt:lpstr>
      <vt:lpstr>4. 晶体老化</vt:lpstr>
      <vt:lpstr>4. 晶体老化</vt:lpstr>
      <vt:lpstr>4. 晶体老化</vt:lpstr>
      <vt:lpstr>4. 晶体老化</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罗 孟杰</cp:lastModifiedBy>
  <cp:revision>1060</cp:revision>
  <cp:lastPrinted>1601-01-01T00:00:00Z</cp:lastPrinted>
  <dcterms:created xsi:type="dcterms:W3CDTF">1601-01-01T00:00:00Z</dcterms:created>
  <dcterms:modified xsi:type="dcterms:W3CDTF">2022-12-11T04:10:37Z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